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1"/>
  </p:sldMasterIdLst>
  <p:sldIdLst>
    <p:sldId id="258" r:id="rId2"/>
  </p:sldIdLst>
  <p:sldSz cx="32399288" cy="21599525"/>
  <p:notesSz cx="6858000" cy="9144000"/>
  <p:defaultTextStyle>
    <a:defPPr>
      <a:defRPr lang="zh-CN"/>
    </a:defPPr>
    <a:lvl1pPr marL="0" algn="l" defTabSz="2373304" rtl="0" eaLnBrk="1" latinLnBrk="0" hangingPunct="1">
      <a:defRPr sz="4671" kern="1200">
        <a:solidFill>
          <a:schemeClr val="tx1"/>
        </a:solidFill>
        <a:latin typeface="+mn-lt"/>
        <a:ea typeface="+mn-ea"/>
        <a:cs typeface="+mn-cs"/>
      </a:defRPr>
    </a:lvl1pPr>
    <a:lvl2pPr marL="1186652" algn="l" defTabSz="2373304" rtl="0" eaLnBrk="1" latinLnBrk="0" hangingPunct="1">
      <a:defRPr sz="4671" kern="1200">
        <a:solidFill>
          <a:schemeClr val="tx1"/>
        </a:solidFill>
        <a:latin typeface="+mn-lt"/>
        <a:ea typeface="+mn-ea"/>
        <a:cs typeface="+mn-cs"/>
      </a:defRPr>
    </a:lvl2pPr>
    <a:lvl3pPr marL="2373304" algn="l" defTabSz="2373304" rtl="0" eaLnBrk="1" latinLnBrk="0" hangingPunct="1">
      <a:defRPr sz="4671" kern="1200">
        <a:solidFill>
          <a:schemeClr val="tx1"/>
        </a:solidFill>
        <a:latin typeface="+mn-lt"/>
        <a:ea typeface="+mn-ea"/>
        <a:cs typeface="+mn-cs"/>
      </a:defRPr>
    </a:lvl3pPr>
    <a:lvl4pPr marL="3559957" algn="l" defTabSz="2373304" rtl="0" eaLnBrk="1" latinLnBrk="0" hangingPunct="1">
      <a:defRPr sz="4671" kern="1200">
        <a:solidFill>
          <a:schemeClr val="tx1"/>
        </a:solidFill>
        <a:latin typeface="+mn-lt"/>
        <a:ea typeface="+mn-ea"/>
        <a:cs typeface="+mn-cs"/>
      </a:defRPr>
    </a:lvl4pPr>
    <a:lvl5pPr marL="4746605" algn="l" defTabSz="2373304" rtl="0" eaLnBrk="1" latinLnBrk="0" hangingPunct="1">
      <a:defRPr sz="4671" kern="1200">
        <a:solidFill>
          <a:schemeClr val="tx1"/>
        </a:solidFill>
        <a:latin typeface="+mn-lt"/>
        <a:ea typeface="+mn-ea"/>
        <a:cs typeface="+mn-cs"/>
      </a:defRPr>
    </a:lvl5pPr>
    <a:lvl6pPr marL="5933257" algn="l" defTabSz="2373304" rtl="0" eaLnBrk="1" latinLnBrk="0" hangingPunct="1">
      <a:defRPr sz="4671" kern="1200">
        <a:solidFill>
          <a:schemeClr val="tx1"/>
        </a:solidFill>
        <a:latin typeface="+mn-lt"/>
        <a:ea typeface="+mn-ea"/>
        <a:cs typeface="+mn-cs"/>
      </a:defRPr>
    </a:lvl6pPr>
    <a:lvl7pPr marL="7119910" algn="l" defTabSz="2373304" rtl="0" eaLnBrk="1" latinLnBrk="0" hangingPunct="1">
      <a:defRPr sz="4671" kern="1200">
        <a:solidFill>
          <a:schemeClr val="tx1"/>
        </a:solidFill>
        <a:latin typeface="+mn-lt"/>
        <a:ea typeface="+mn-ea"/>
        <a:cs typeface="+mn-cs"/>
      </a:defRPr>
    </a:lvl7pPr>
    <a:lvl8pPr marL="8306562" algn="l" defTabSz="2373304" rtl="0" eaLnBrk="1" latinLnBrk="0" hangingPunct="1">
      <a:defRPr sz="4671" kern="1200">
        <a:solidFill>
          <a:schemeClr val="tx1"/>
        </a:solidFill>
        <a:latin typeface="+mn-lt"/>
        <a:ea typeface="+mn-ea"/>
        <a:cs typeface="+mn-cs"/>
      </a:defRPr>
    </a:lvl8pPr>
    <a:lvl9pPr marL="9493214" algn="l" defTabSz="2373304" rtl="0" eaLnBrk="1" latinLnBrk="0" hangingPunct="1">
      <a:defRPr sz="467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803" userDrawn="1">
          <p15:clr>
            <a:srgbClr val="A4A3A4"/>
          </p15:clr>
        </p15:guide>
        <p15:guide id="2" pos="102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DBFF"/>
    <a:srgbClr val="8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06" autoAdjust="0"/>
    <p:restoredTop sz="94660"/>
  </p:normalViewPr>
  <p:slideViewPr>
    <p:cSldViewPr snapToGrid="0">
      <p:cViewPr>
        <p:scale>
          <a:sx n="33" d="100"/>
          <a:sy n="33" d="100"/>
        </p:scale>
        <p:origin x="1968" y="408"/>
      </p:cViewPr>
      <p:guideLst>
        <p:guide orient="horz" pos="6803"/>
        <p:guide pos="1020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3534924"/>
            <a:ext cx="27539395" cy="7519835"/>
          </a:xfrm>
        </p:spPr>
        <p:txBody>
          <a:bodyPr anchor="b"/>
          <a:lstStyle>
            <a:lvl1pPr algn="ctr">
              <a:defRPr sz="18897"/>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049911" y="11344752"/>
            <a:ext cx="24299466" cy="5214884"/>
          </a:xfrm>
        </p:spPr>
        <p:txBody>
          <a:bodyPr/>
          <a:lstStyle>
            <a:lvl1pPr marL="0" indent="0" algn="ctr">
              <a:buNone/>
              <a:defRPr sz="7559"/>
            </a:lvl1pPr>
            <a:lvl2pPr marL="1439951" indent="0" algn="ctr">
              <a:buNone/>
              <a:defRPr sz="6299"/>
            </a:lvl2pPr>
            <a:lvl3pPr marL="2879903" indent="0" algn="ctr">
              <a:buNone/>
              <a:defRPr sz="5669"/>
            </a:lvl3pPr>
            <a:lvl4pPr marL="4319854" indent="0" algn="ctr">
              <a:buNone/>
              <a:defRPr sz="5039"/>
            </a:lvl4pPr>
            <a:lvl5pPr marL="5759806" indent="0" algn="ctr">
              <a:buNone/>
              <a:defRPr sz="5039"/>
            </a:lvl5pPr>
            <a:lvl6pPr marL="7199757" indent="0" algn="ctr">
              <a:buNone/>
              <a:defRPr sz="5039"/>
            </a:lvl6pPr>
            <a:lvl7pPr marL="8639708" indent="0" algn="ctr">
              <a:buNone/>
              <a:defRPr sz="5039"/>
            </a:lvl7pPr>
            <a:lvl8pPr marL="10079660" indent="0" algn="ctr">
              <a:buNone/>
              <a:defRPr sz="5039"/>
            </a:lvl8pPr>
            <a:lvl9pPr marL="11519611" indent="0" algn="ctr">
              <a:buNone/>
              <a:defRPr sz="5039"/>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C8D0BC7-EA6B-44BD-8A21-00C695A54773}" type="datetimeFigureOut">
              <a:rPr lang="zh-CN" altLang="en-US" smtClean="0"/>
              <a:t>2019/10/20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546D1F-DA9B-47A7-83CF-E644626B1BCB}" type="slidenum">
              <a:rPr lang="zh-CN" altLang="en-US" smtClean="0"/>
              <a:t>‹#›</a:t>
            </a:fld>
            <a:endParaRPr lang="zh-CN" altLang="en-US"/>
          </a:p>
        </p:txBody>
      </p:sp>
    </p:spTree>
    <p:extLst>
      <p:ext uri="{BB962C8B-B14F-4D97-AF65-F5344CB8AC3E}">
        <p14:creationId xmlns:p14="http://schemas.microsoft.com/office/powerpoint/2010/main" val="699044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C8D0BC7-EA6B-44BD-8A21-00C695A54773}" type="datetimeFigureOut">
              <a:rPr lang="zh-CN" altLang="en-US" smtClean="0"/>
              <a:t>2019/10/20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546D1F-DA9B-47A7-83CF-E644626B1BCB}" type="slidenum">
              <a:rPr lang="zh-CN" altLang="en-US" smtClean="0"/>
              <a:t>‹#›</a:t>
            </a:fld>
            <a:endParaRPr lang="zh-CN" altLang="en-US"/>
          </a:p>
        </p:txBody>
      </p:sp>
    </p:spTree>
    <p:extLst>
      <p:ext uri="{BB962C8B-B14F-4D97-AF65-F5344CB8AC3E}">
        <p14:creationId xmlns:p14="http://schemas.microsoft.com/office/powerpoint/2010/main" val="3421846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1149975"/>
            <a:ext cx="6986096" cy="1830459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227453" y="1149975"/>
            <a:ext cx="20553298" cy="1830459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C8D0BC7-EA6B-44BD-8A21-00C695A54773}" type="datetimeFigureOut">
              <a:rPr lang="zh-CN" altLang="en-US" smtClean="0"/>
              <a:t>2019/10/20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546D1F-DA9B-47A7-83CF-E644626B1BCB}" type="slidenum">
              <a:rPr lang="zh-CN" altLang="en-US" smtClean="0"/>
              <a:t>‹#›</a:t>
            </a:fld>
            <a:endParaRPr lang="zh-CN" altLang="en-US"/>
          </a:p>
        </p:txBody>
      </p:sp>
    </p:spTree>
    <p:extLst>
      <p:ext uri="{BB962C8B-B14F-4D97-AF65-F5344CB8AC3E}">
        <p14:creationId xmlns:p14="http://schemas.microsoft.com/office/powerpoint/2010/main" val="1614071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C8D0BC7-EA6B-44BD-8A21-00C695A54773}" type="datetimeFigureOut">
              <a:rPr lang="zh-CN" altLang="en-US" smtClean="0"/>
              <a:t>2019/10/20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546D1F-DA9B-47A7-83CF-E644626B1BCB}" type="slidenum">
              <a:rPr lang="zh-CN" altLang="en-US" smtClean="0"/>
              <a:t>‹#›</a:t>
            </a:fld>
            <a:endParaRPr lang="zh-CN" altLang="en-US"/>
          </a:p>
        </p:txBody>
      </p:sp>
    </p:spTree>
    <p:extLst>
      <p:ext uri="{BB962C8B-B14F-4D97-AF65-F5344CB8AC3E}">
        <p14:creationId xmlns:p14="http://schemas.microsoft.com/office/powerpoint/2010/main" val="2795518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210578" y="5384888"/>
            <a:ext cx="27944386" cy="8984801"/>
          </a:xfrm>
        </p:spPr>
        <p:txBody>
          <a:bodyPr anchor="b"/>
          <a:lstStyle>
            <a:lvl1pPr>
              <a:defRPr sz="18897"/>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210578" y="14454688"/>
            <a:ext cx="27944386" cy="4724895"/>
          </a:xfrm>
        </p:spPr>
        <p:txBody>
          <a:bodyPr/>
          <a:lstStyle>
            <a:lvl1pPr marL="0" indent="0">
              <a:buNone/>
              <a:defRPr sz="7559">
                <a:solidFill>
                  <a:schemeClr val="tx1"/>
                </a:solidFill>
              </a:defRPr>
            </a:lvl1pPr>
            <a:lvl2pPr marL="1439951" indent="0">
              <a:buNone/>
              <a:defRPr sz="6299">
                <a:solidFill>
                  <a:schemeClr val="tx1">
                    <a:tint val="75000"/>
                  </a:schemeClr>
                </a:solidFill>
              </a:defRPr>
            </a:lvl2pPr>
            <a:lvl3pPr marL="2879903" indent="0">
              <a:buNone/>
              <a:defRPr sz="5669">
                <a:solidFill>
                  <a:schemeClr val="tx1">
                    <a:tint val="75000"/>
                  </a:schemeClr>
                </a:solidFill>
              </a:defRPr>
            </a:lvl3pPr>
            <a:lvl4pPr marL="4319854" indent="0">
              <a:buNone/>
              <a:defRPr sz="5039">
                <a:solidFill>
                  <a:schemeClr val="tx1">
                    <a:tint val="75000"/>
                  </a:schemeClr>
                </a:solidFill>
              </a:defRPr>
            </a:lvl4pPr>
            <a:lvl5pPr marL="5759806" indent="0">
              <a:buNone/>
              <a:defRPr sz="5039">
                <a:solidFill>
                  <a:schemeClr val="tx1">
                    <a:tint val="75000"/>
                  </a:schemeClr>
                </a:solidFill>
              </a:defRPr>
            </a:lvl5pPr>
            <a:lvl6pPr marL="7199757" indent="0">
              <a:buNone/>
              <a:defRPr sz="5039">
                <a:solidFill>
                  <a:schemeClr val="tx1">
                    <a:tint val="75000"/>
                  </a:schemeClr>
                </a:solidFill>
              </a:defRPr>
            </a:lvl6pPr>
            <a:lvl7pPr marL="8639708" indent="0">
              <a:buNone/>
              <a:defRPr sz="5039">
                <a:solidFill>
                  <a:schemeClr val="tx1">
                    <a:tint val="75000"/>
                  </a:schemeClr>
                </a:solidFill>
              </a:defRPr>
            </a:lvl7pPr>
            <a:lvl8pPr marL="10079660" indent="0">
              <a:buNone/>
              <a:defRPr sz="5039">
                <a:solidFill>
                  <a:schemeClr val="tx1">
                    <a:tint val="75000"/>
                  </a:schemeClr>
                </a:solidFill>
              </a:defRPr>
            </a:lvl8pPr>
            <a:lvl9pPr marL="11519611" indent="0">
              <a:buNone/>
              <a:defRPr sz="5039">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C8D0BC7-EA6B-44BD-8A21-00C695A54773}" type="datetimeFigureOut">
              <a:rPr lang="zh-CN" altLang="en-US" smtClean="0"/>
              <a:t>2019/10/20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546D1F-DA9B-47A7-83CF-E644626B1BCB}" type="slidenum">
              <a:rPr lang="zh-CN" altLang="en-US" smtClean="0"/>
              <a:t>‹#›</a:t>
            </a:fld>
            <a:endParaRPr lang="zh-CN" altLang="en-US"/>
          </a:p>
        </p:txBody>
      </p:sp>
    </p:spTree>
    <p:extLst>
      <p:ext uri="{BB962C8B-B14F-4D97-AF65-F5344CB8AC3E}">
        <p14:creationId xmlns:p14="http://schemas.microsoft.com/office/powerpoint/2010/main" val="840186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227451" y="5749874"/>
            <a:ext cx="13769697" cy="13704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16402140" y="5749874"/>
            <a:ext cx="13769697" cy="13704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C8D0BC7-EA6B-44BD-8A21-00C695A54773}" type="datetimeFigureOut">
              <a:rPr lang="zh-CN" altLang="en-US" smtClean="0"/>
              <a:t>2019/10/20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6546D1F-DA9B-47A7-83CF-E644626B1BCB}" type="slidenum">
              <a:rPr lang="zh-CN" altLang="en-US" smtClean="0"/>
              <a:t>‹#›</a:t>
            </a:fld>
            <a:endParaRPr lang="zh-CN" altLang="en-US"/>
          </a:p>
        </p:txBody>
      </p:sp>
    </p:spTree>
    <p:extLst>
      <p:ext uri="{BB962C8B-B14F-4D97-AF65-F5344CB8AC3E}">
        <p14:creationId xmlns:p14="http://schemas.microsoft.com/office/powerpoint/2010/main" val="27167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231671" y="1149979"/>
            <a:ext cx="27944386" cy="417491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231675" y="5294885"/>
            <a:ext cx="13706415" cy="2594941"/>
          </a:xfrm>
        </p:spPr>
        <p:txBody>
          <a:bodyPr anchor="b"/>
          <a:lstStyle>
            <a:lvl1pPr marL="0" indent="0">
              <a:buNone/>
              <a:defRPr sz="7559" b="1"/>
            </a:lvl1pPr>
            <a:lvl2pPr marL="1439951" indent="0">
              <a:buNone/>
              <a:defRPr sz="6299" b="1"/>
            </a:lvl2pPr>
            <a:lvl3pPr marL="2879903" indent="0">
              <a:buNone/>
              <a:defRPr sz="5669" b="1"/>
            </a:lvl3pPr>
            <a:lvl4pPr marL="4319854" indent="0">
              <a:buNone/>
              <a:defRPr sz="5039" b="1"/>
            </a:lvl4pPr>
            <a:lvl5pPr marL="5759806" indent="0">
              <a:buNone/>
              <a:defRPr sz="5039" b="1"/>
            </a:lvl5pPr>
            <a:lvl6pPr marL="7199757" indent="0">
              <a:buNone/>
              <a:defRPr sz="5039" b="1"/>
            </a:lvl6pPr>
            <a:lvl7pPr marL="8639708" indent="0">
              <a:buNone/>
              <a:defRPr sz="5039" b="1"/>
            </a:lvl7pPr>
            <a:lvl8pPr marL="10079660" indent="0">
              <a:buNone/>
              <a:defRPr sz="5039" b="1"/>
            </a:lvl8pPr>
            <a:lvl9pPr marL="11519611" indent="0">
              <a:buNone/>
              <a:defRPr sz="5039" b="1"/>
            </a:lvl9pPr>
          </a:lstStyle>
          <a:p>
            <a:pPr lvl="0"/>
            <a:r>
              <a:rPr lang="zh-CN" altLang="en-US" smtClean="0"/>
              <a:t>单击此处编辑母版文本样式</a:t>
            </a:r>
          </a:p>
        </p:txBody>
      </p:sp>
      <p:sp>
        <p:nvSpPr>
          <p:cNvPr id="4" name="Content Placeholder 3"/>
          <p:cNvSpPr>
            <a:spLocks noGrp="1"/>
          </p:cNvSpPr>
          <p:nvPr>
            <p:ph sz="half" idx="2"/>
          </p:nvPr>
        </p:nvSpPr>
        <p:spPr>
          <a:xfrm>
            <a:off x="2231675" y="7889827"/>
            <a:ext cx="13706415" cy="1160474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16402142" y="5294885"/>
            <a:ext cx="13773917" cy="2594941"/>
          </a:xfrm>
        </p:spPr>
        <p:txBody>
          <a:bodyPr anchor="b"/>
          <a:lstStyle>
            <a:lvl1pPr marL="0" indent="0">
              <a:buNone/>
              <a:defRPr sz="7559" b="1"/>
            </a:lvl1pPr>
            <a:lvl2pPr marL="1439951" indent="0">
              <a:buNone/>
              <a:defRPr sz="6299" b="1"/>
            </a:lvl2pPr>
            <a:lvl3pPr marL="2879903" indent="0">
              <a:buNone/>
              <a:defRPr sz="5669" b="1"/>
            </a:lvl3pPr>
            <a:lvl4pPr marL="4319854" indent="0">
              <a:buNone/>
              <a:defRPr sz="5039" b="1"/>
            </a:lvl4pPr>
            <a:lvl5pPr marL="5759806" indent="0">
              <a:buNone/>
              <a:defRPr sz="5039" b="1"/>
            </a:lvl5pPr>
            <a:lvl6pPr marL="7199757" indent="0">
              <a:buNone/>
              <a:defRPr sz="5039" b="1"/>
            </a:lvl6pPr>
            <a:lvl7pPr marL="8639708" indent="0">
              <a:buNone/>
              <a:defRPr sz="5039" b="1"/>
            </a:lvl7pPr>
            <a:lvl8pPr marL="10079660" indent="0">
              <a:buNone/>
              <a:defRPr sz="5039" b="1"/>
            </a:lvl8pPr>
            <a:lvl9pPr marL="11519611" indent="0">
              <a:buNone/>
              <a:defRPr sz="5039" b="1"/>
            </a:lvl9pPr>
          </a:lstStyle>
          <a:p>
            <a:pPr lvl="0"/>
            <a:r>
              <a:rPr lang="zh-CN" altLang="en-US" smtClean="0"/>
              <a:t>单击此处编辑母版文本样式</a:t>
            </a:r>
          </a:p>
        </p:txBody>
      </p:sp>
      <p:sp>
        <p:nvSpPr>
          <p:cNvPr id="6" name="Content Placeholder 5"/>
          <p:cNvSpPr>
            <a:spLocks noGrp="1"/>
          </p:cNvSpPr>
          <p:nvPr>
            <p:ph sz="quarter" idx="4"/>
          </p:nvPr>
        </p:nvSpPr>
        <p:spPr>
          <a:xfrm>
            <a:off x="16402142" y="7889827"/>
            <a:ext cx="13773917" cy="1160474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C8D0BC7-EA6B-44BD-8A21-00C695A54773}" type="datetimeFigureOut">
              <a:rPr lang="zh-CN" altLang="en-US" smtClean="0"/>
              <a:t>2019/10/20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6546D1F-DA9B-47A7-83CF-E644626B1BCB}" type="slidenum">
              <a:rPr lang="zh-CN" altLang="en-US" smtClean="0"/>
              <a:t>‹#›</a:t>
            </a:fld>
            <a:endParaRPr lang="zh-CN" altLang="en-US"/>
          </a:p>
        </p:txBody>
      </p:sp>
    </p:spTree>
    <p:extLst>
      <p:ext uri="{BB962C8B-B14F-4D97-AF65-F5344CB8AC3E}">
        <p14:creationId xmlns:p14="http://schemas.microsoft.com/office/powerpoint/2010/main" val="3999950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C8D0BC7-EA6B-44BD-8A21-00C695A54773}" type="datetimeFigureOut">
              <a:rPr lang="zh-CN" altLang="en-US" smtClean="0"/>
              <a:t>2019/10/20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6546D1F-DA9B-47A7-83CF-E644626B1BCB}" type="slidenum">
              <a:rPr lang="zh-CN" altLang="en-US" smtClean="0"/>
              <a:t>‹#›</a:t>
            </a:fld>
            <a:endParaRPr lang="zh-CN" altLang="en-US"/>
          </a:p>
        </p:txBody>
      </p:sp>
    </p:spTree>
    <p:extLst>
      <p:ext uri="{BB962C8B-B14F-4D97-AF65-F5344CB8AC3E}">
        <p14:creationId xmlns:p14="http://schemas.microsoft.com/office/powerpoint/2010/main" val="1136128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8D0BC7-EA6B-44BD-8A21-00C695A54773}" type="datetimeFigureOut">
              <a:rPr lang="zh-CN" altLang="en-US" smtClean="0"/>
              <a:t>2019/10/20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6546D1F-DA9B-47A7-83CF-E644626B1BCB}" type="slidenum">
              <a:rPr lang="zh-CN" altLang="en-US" smtClean="0"/>
              <a:t>‹#›</a:t>
            </a:fld>
            <a:endParaRPr lang="zh-CN" altLang="en-US"/>
          </a:p>
        </p:txBody>
      </p:sp>
    </p:spTree>
    <p:extLst>
      <p:ext uri="{BB962C8B-B14F-4D97-AF65-F5344CB8AC3E}">
        <p14:creationId xmlns:p14="http://schemas.microsoft.com/office/powerpoint/2010/main" val="103718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231671" y="1439968"/>
            <a:ext cx="10449614" cy="5039889"/>
          </a:xfrm>
        </p:spPr>
        <p:txBody>
          <a:bodyPr anchor="b"/>
          <a:lstStyle>
            <a:lvl1pPr>
              <a:defRPr sz="10078"/>
            </a:lvl1pPr>
          </a:lstStyle>
          <a:p>
            <a:r>
              <a:rPr lang="zh-CN" altLang="en-US" smtClean="0"/>
              <a:t>单击此处编辑母版标题样式</a:t>
            </a:r>
            <a:endParaRPr lang="en-US" dirty="0"/>
          </a:p>
        </p:txBody>
      </p:sp>
      <p:sp>
        <p:nvSpPr>
          <p:cNvPr id="3" name="Content Placeholder 2"/>
          <p:cNvSpPr>
            <a:spLocks noGrp="1"/>
          </p:cNvSpPr>
          <p:nvPr>
            <p:ph idx="1"/>
          </p:nvPr>
        </p:nvSpPr>
        <p:spPr>
          <a:xfrm>
            <a:off x="13773917" y="3109937"/>
            <a:ext cx="16402140" cy="15349662"/>
          </a:xfrm>
        </p:spPr>
        <p:txBody>
          <a:bodyPr/>
          <a:lstStyle>
            <a:lvl1pPr>
              <a:defRPr sz="10078"/>
            </a:lvl1pPr>
            <a:lvl2pPr>
              <a:defRPr sz="8819"/>
            </a:lvl2pPr>
            <a:lvl3pPr>
              <a:defRPr sz="7559"/>
            </a:lvl3pPr>
            <a:lvl4pPr>
              <a:defRPr sz="6299"/>
            </a:lvl4pPr>
            <a:lvl5pPr>
              <a:defRPr sz="6299"/>
            </a:lvl5pPr>
            <a:lvl6pPr>
              <a:defRPr sz="6299"/>
            </a:lvl6pPr>
            <a:lvl7pPr>
              <a:defRPr sz="6299"/>
            </a:lvl7pPr>
            <a:lvl8pPr>
              <a:defRPr sz="6299"/>
            </a:lvl8pPr>
            <a:lvl9pPr>
              <a:defRPr sz="62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231671" y="6479857"/>
            <a:ext cx="10449614" cy="12004738"/>
          </a:xfrm>
        </p:spPr>
        <p:txBody>
          <a:bodyPr/>
          <a:lstStyle>
            <a:lvl1pPr marL="0" indent="0">
              <a:buNone/>
              <a:defRPr sz="5039"/>
            </a:lvl1pPr>
            <a:lvl2pPr marL="1439951" indent="0">
              <a:buNone/>
              <a:defRPr sz="4409"/>
            </a:lvl2pPr>
            <a:lvl3pPr marL="2879903" indent="0">
              <a:buNone/>
              <a:defRPr sz="3779"/>
            </a:lvl3pPr>
            <a:lvl4pPr marL="4319854" indent="0">
              <a:buNone/>
              <a:defRPr sz="3150"/>
            </a:lvl4pPr>
            <a:lvl5pPr marL="5759806" indent="0">
              <a:buNone/>
              <a:defRPr sz="3150"/>
            </a:lvl5pPr>
            <a:lvl6pPr marL="7199757" indent="0">
              <a:buNone/>
              <a:defRPr sz="3150"/>
            </a:lvl6pPr>
            <a:lvl7pPr marL="8639708" indent="0">
              <a:buNone/>
              <a:defRPr sz="3150"/>
            </a:lvl7pPr>
            <a:lvl8pPr marL="10079660" indent="0">
              <a:buNone/>
              <a:defRPr sz="3150"/>
            </a:lvl8pPr>
            <a:lvl9pPr marL="11519611" indent="0">
              <a:buNone/>
              <a:defRPr sz="31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C8D0BC7-EA6B-44BD-8A21-00C695A54773}" type="datetimeFigureOut">
              <a:rPr lang="zh-CN" altLang="en-US" smtClean="0"/>
              <a:t>2019/10/20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6546D1F-DA9B-47A7-83CF-E644626B1BCB}" type="slidenum">
              <a:rPr lang="zh-CN" altLang="en-US" smtClean="0"/>
              <a:t>‹#›</a:t>
            </a:fld>
            <a:endParaRPr lang="zh-CN" altLang="en-US"/>
          </a:p>
        </p:txBody>
      </p:sp>
    </p:spTree>
    <p:extLst>
      <p:ext uri="{BB962C8B-B14F-4D97-AF65-F5344CB8AC3E}">
        <p14:creationId xmlns:p14="http://schemas.microsoft.com/office/powerpoint/2010/main" val="2079838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231671" y="1439968"/>
            <a:ext cx="10449614" cy="5039889"/>
          </a:xfrm>
        </p:spPr>
        <p:txBody>
          <a:bodyPr anchor="b"/>
          <a:lstStyle>
            <a:lvl1pPr>
              <a:defRPr sz="10078"/>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3773917" y="3109937"/>
            <a:ext cx="16402140" cy="15349662"/>
          </a:xfrm>
        </p:spPr>
        <p:txBody>
          <a:bodyPr anchor="t"/>
          <a:lstStyle>
            <a:lvl1pPr marL="0" indent="0">
              <a:buNone/>
              <a:defRPr sz="10078"/>
            </a:lvl1pPr>
            <a:lvl2pPr marL="1439951" indent="0">
              <a:buNone/>
              <a:defRPr sz="8819"/>
            </a:lvl2pPr>
            <a:lvl3pPr marL="2879903" indent="0">
              <a:buNone/>
              <a:defRPr sz="7559"/>
            </a:lvl3pPr>
            <a:lvl4pPr marL="4319854" indent="0">
              <a:buNone/>
              <a:defRPr sz="6299"/>
            </a:lvl4pPr>
            <a:lvl5pPr marL="5759806" indent="0">
              <a:buNone/>
              <a:defRPr sz="6299"/>
            </a:lvl5pPr>
            <a:lvl6pPr marL="7199757" indent="0">
              <a:buNone/>
              <a:defRPr sz="6299"/>
            </a:lvl6pPr>
            <a:lvl7pPr marL="8639708" indent="0">
              <a:buNone/>
              <a:defRPr sz="6299"/>
            </a:lvl7pPr>
            <a:lvl8pPr marL="10079660" indent="0">
              <a:buNone/>
              <a:defRPr sz="6299"/>
            </a:lvl8pPr>
            <a:lvl9pPr marL="11519611" indent="0">
              <a:buNone/>
              <a:defRPr sz="6299"/>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231671" y="6479857"/>
            <a:ext cx="10449614" cy="12004738"/>
          </a:xfrm>
        </p:spPr>
        <p:txBody>
          <a:bodyPr/>
          <a:lstStyle>
            <a:lvl1pPr marL="0" indent="0">
              <a:buNone/>
              <a:defRPr sz="5039"/>
            </a:lvl1pPr>
            <a:lvl2pPr marL="1439951" indent="0">
              <a:buNone/>
              <a:defRPr sz="4409"/>
            </a:lvl2pPr>
            <a:lvl3pPr marL="2879903" indent="0">
              <a:buNone/>
              <a:defRPr sz="3779"/>
            </a:lvl3pPr>
            <a:lvl4pPr marL="4319854" indent="0">
              <a:buNone/>
              <a:defRPr sz="3150"/>
            </a:lvl4pPr>
            <a:lvl5pPr marL="5759806" indent="0">
              <a:buNone/>
              <a:defRPr sz="3150"/>
            </a:lvl5pPr>
            <a:lvl6pPr marL="7199757" indent="0">
              <a:buNone/>
              <a:defRPr sz="3150"/>
            </a:lvl6pPr>
            <a:lvl7pPr marL="8639708" indent="0">
              <a:buNone/>
              <a:defRPr sz="3150"/>
            </a:lvl7pPr>
            <a:lvl8pPr marL="10079660" indent="0">
              <a:buNone/>
              <a:defRPr sz="3150"/>
            </a:lvl8pPr>
            <a:lvl9pPr marL="11519611" indent="0">
              <a:buNone/>
              <a:defRPr sz="31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C8D0BC7-EA6B-44BD-8A21-00C695A54773}" type="datetimeFigureOut">
              <a:rPr lang="zh-CN" altLang="en-US" smtClean="0"/>
              <a:t>2019/10/20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6546D1F-DA9B-47A7-83CF-E644626B1BCB}" type="slidenum">
              <a:rPr lang="zh-CN" altLang="en-US" smtClean="0"/>
              <a:t>‹#›</a:t>
            </a:fld>
            <a:endParaRPr lang="zh-CN" altLang="en-US"/>
          </a:p>
        </p:txBody>
      </p:sp>
    </p:spTree>
    <p:extLst>
      <p:ext uri="{BB962C8B-B14F-4D97-AF65-F5344CB8AC3E}">
        <p14:creationId xmlns:p14="http://schemas.microsoft.com/office/powerpoint/2010/main" val="3555435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1149979"/>
            <a:ext cx="27944386" cy="417491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227451" y="5749874"/>
            <a:ext cx="27944386" cy="137047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227451" y="20019564"/>
            <a:ext cx="7289840" cy="1149975"/>
          </a:xfrm>
          <a:prstGeom prst="rect">
            <a:avLst/>
          </a:prstGeom>
        </p:spPr>
        <p:txBody>
          <a:bodyPr vert="horz" lIns="91440" tIns="45720" rIns="91440" bIns="45720" rtlCol="0" anchor="ctr"/>
          <a:lstStyle>
            <a:lvl1pPr algn="l">
              <a:defRPr sz="3779">
                <a:solidFill>
                  <a:schemeClr val="tx1">
                    <a:tint val="75000"/>
                  </a:schemeClr>
                </a:solidFill>
              </a:defRPr>
            </a:lvl1pPr>
          </a:lstStyle>
          <a:p>
            <a:fld id="{1C8D0BC7-EA6B-44BD-8A21-00C695A54773}" type="datetimeFigureOut">
              <a:rPr lang="zh-CN" altLang="en-US" smtClean="0"/>
              <a:t>2019/10/20</a:t>
            </a:fld>
            <a:endParaRPr lang="zh-CN" altLang="en-US"/>
          </a:p>
        </p:txBody>
      </p:sp>
      <p:sp>
        <p:nvSpPr>
          <p:cNvPr id="5" name="Footer Placeholder 4"/>
          <p:cNvSpPr>
            <a:spLocks noGrp="1"/>
          </p:cNvSpPr>
          <p:nvPr>
            <p:ph type="ftr" sz="quarter" idx="3"/>
          </p:nvPr>
        </p:nvSpPr>
        <p:spPr>
          <a:xfrm>
            <a:off x="10732264" y="20019564"/>
            <a:ext cx="10934760" cy="1149975"/>
          </a:xfrm>
          <a:prstGeom prst="rect">
            <a:avLst/>
          </a:prstGeom>
        </p:spPr>
        <p:txBody>
          <a:bodyPr vert="horz" lIns="91440" tIns="45720" rIns="91440" bIns="45720" rtlCol="0" anchor="ctr"/>
          <a:lstStyle>
            <a:lvl1pPr algn="ctr">
              <a:defRPr sz="3779">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22881997" y="20019564"/>
            <a:ext cx="7289840" cy="1149975"/>
          </a:xfrm>
          <a:prstGeom prst="rect">
            <a:avLst/>
          </a:prstGeom>
        </p:spPr>
        <p:txBody>
          <a:bodyPr vert="horz" lIns="91440" tIns="45720" rIns="91440" bIns="45720" rtlCol="0" anchor="ctr"/>
          <a:lstStyle>
            <a:lvl1pPr algn="r">
              <a:defRPr sz="3779">
                <a:solidFill>
                  <a:schemeClr val="tx1">
                    <a:tint val="75000"/>
                  </a:schemeClr>
                </a:solidFill>
              </a:defRPr>
            </a:lvl1pPr>
          </a:lstStyle>
          <a:p>
            <a:fld id="{76546D1F-DA9B-47A7-83CF-E644626B1BCB}" type="slidenum">
              <a:rPr lang="zh-CN" altLang="en-US" smtClean="0"/>
              <a:t>‹#›</a:t>
            </a:fld>
            <a:endParaRPr lang="zh-CN" altLang="en-US"/>
          </a:p>
        </p:txBody>
      </p:sp>
    </p:spTree>
    <p:extLst>
      <p:ext uri="{BB962C8B-B14F-4D97-AF65-F5344CB8AC3E}">
        <p14:creationId xmlns:p14="http://schemas.microsoft.com/office/powerpoint/2010/main" val="2483689486"/>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2879903" rtl="0" eaLnBrk="1" latinLnBrk="0" hangingPunct="1">
        <a:lnSpc>
          <a:spcPct val="90000"/>
        </a:lnSpc>
        <a:spcBef>
          <a:spcPct val="0"/>
        </a:spcBef>
        <a:buNone/>
        <a:defRPr sz="13858" kern="1200">
          <a:solidFill>
            <a:schemeClr val="tx1"/>
          </a:solidFill>
          <a:latin typeface="+mj-lt"/>
          <a:ea typeface="+mj-ea"/>
          <a:cs typeface="+mj-cs"/>
        </a:defRPr>
      </a:lvl1pPr>
    </p:titleStyle>
    <p:bodyStyle>
      <a:lvl1pPr marL="719976" indent="-719976" algn="l" defTabSz="2879903" rtl="0" eaLnBrk="1" latinLnBrk="0" hangingPunct="1">
        <a:lnSpc>
          <a:spcPct val="90000"/>
        </a:lnSpc>
        <a:spcBef>
          <a:spcPts val="3150"/>
        </a:spcBef>
        <a:buFont typeface="Arial" panose="020B0604020202020204" pitchFamily="34" charset="0"/>
        <a:buChar char="•"/>
        <a:defRPr sz="8819" kern="1200">
          <a:solidFill>
            <a:schemeClr val="tx1"/>
          </a:solidFill>
          <a:latin typeface="+mn-lt"/>
          <a:ea typeface="+mn-ea"/>
          <a:cs typeface="+mn-cs"/>
        </a:defRPr>
      </a:lvl1pPr>
      <a:lvl2pPr marL="2159927" indent="-719976" algn="l" defTabSz="2879903" rtl="0" eaLnBrk="1" latinLnBrk="0" hangingPunct="1">
        <a:lnSpc>
          <a:spcPct val="90000"/>
        </a:lnSpc>
        <a:spcBef>
          <a:spcPts val="1575"/>
        </a:spcBef>
        <a:buFont typeface="Arial" panose="020B0604020202020204" pitchFamily="34" charset="0"/>
        <a:buChar char="•"/>
        <a:defRPr sz="7559" kern="1200">
          <a:solidFill>
            <a:schemeClr val="tx1"/>
          </a:solidFill>
          <a:latin typeface="+mn-lt"/>
          <a:ea typeface="+mn-ea"/>
          <a:cs typeface="+mn-cs"/>
        </a:defRPr>
      </a:lvl2pPr>
      <a:lvl3pPr marL="3599879" indent="-719976" algn="l" defTabSz="2879903" rtl="0" eaLnBrk="1" latinLnBrk="0" hangingPunct="1">
        <a:lnSpc>
          <a:spcPct val="90000"/>
        </a:lnSpc>
        <a:spcBef>
          <a:spcPts val="1575"/>
        </a:spcBef>
        <a:buFont typeface="Arial" panose="020B0604020202020204" pitchFamily="34" charset="0"/>
        <a:buChar char="•"/>
        <a:defRPr sz="6299" kern="1200">
          <a:solidFill>
            <a:schemeClr val="tx1"/>
          </a:solidFill>
          <a:latin typeface="+mn-lt"/>
          <a:ea typeface="+mn-ea"/>
          <a:cs typeface="+mn-cs"/>
        </a:defRPr>
      </a:lvl3pPr>
      <a:lvl4pPr marL="5039830" indent="-719976" algn="l" defTabSz="2879903"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4pPr>
      <a:lvl5pPr marL="6479781" indent="-719976" algn="l" defTabSz="2879903"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5pPr>
      <a:lvl6pPr marL="7919733" indent="-719976" algn="l" defTabSz="2879903"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6pPr>
      <a:lvl7pPr marL="9359684" indent="-719976" algn="l" defTabSz="2879903"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7pPr>
      <a:lvl8pPr marL="10799636" indent="-719976" algn="l" defTabSz="2879903"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8pPr>
      <a:lvl9pPr marL="12239587" indent="-719976" algn="l" defTabSz="2879903"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9pPr>
    </p:bodyStyle>
    <p:otherStyle>
      <a:defPPr>
        <a:defRPr lang="en-US"/>
      </a:defPPr>
      <a:lvl1pPr marL="0" algn="l" defTabSz="2879903" rtl="0" eaLnBrk="1" latinLnBrk="0" hangingPunct="1">
        <a:defRPr sz="5669" kern="1200">
          <a:solidFill>
            <a:schemeClr val="tx1"/>
          </a:solidFill>
          <a:latin typeface="+mn-lt"/>
          <a:ea typeface="+mn-ea"/>
          <a:cs typeface="+mn-cs"/>
        </a:defRPr>
      </a:lvl1pPr>
      <a:lvl2pPr marL="1439951" algn="l" defTabSz="2879903" rtl="0" eaLnBrk="1" latinLnBrk="0" hangingPunct="1">
        <a:defRPr sz="5669" kern="1200">
          <a:solidFill>
            <a:schemeClr val="tx1"/>
          </a:solidFill>
          <a:latin typeface="+mn-lt"/>
          <a:ea typeface="+mn-ea"/>
          <a:cs typeface="+mn-cs"/>
        </a:defRPr>
      </a:lvl2pPr>
      <a:lvl3pPr marL="2879903" algn="l" defTabSz="2879903" rtl="0" eaLnBrk="1" latinLnBrk="0" hangingPunct="1">
        <a:defRPr sz="5669" kern="1200">
          <a:solidFill>
            <a:schemeClr val="tx1"/>
          </a:solidFill>
          <a:latin typeface="+mn-lt"/>
          <a:ea typeface="+mn-ea"/>
          <a:cs typeface="+mn-cs"/>
        </a:defRPr>
      </a:lvl3pPr>
      <a:lvl4pPr marL="4319854" algn="l" defTabSz="2879903" rtl="0" eaLnBrk="1" latinLnBrk="0" hangingPunct="1">
        <a:defRPr sz="5669" kern="1200">
          <a:solidFill>
            <a:schemeClr val="tx1"/>
          </a:solidFill>
          <a:latin typeface="+mn-lt"/>
          <a:ea typeface="+mn-ea"/>
          <a:cs typeface="+mn-cs"/>
        </a:defRPr>
      </a:lvl4pPr>
      <a:lvl5pPr marL="5759806" algn="l" defTabSz="2879903" rtl="0" eaLnBrk="1" latinLnBrk="0" hangingPunct="1">
        <a:defRPr sz="5669" kern="1200">
          <a:solidFill>
            <a:schemeClr val="tx1"/>
          </a:solidFill>
          <a:latin typeface="+mn-lt"/>
          <a:ea typeface="+mn-ea"/>
          <a:cs typeface="+mn-cs"/>
        </a:defRPr>
      </a:lvl5pPr>
      <a:lvl6pPr marL="7199757" algn="l" defTabSz="2879903" rtl="0" eaLnBrk="1" latinLnBrk="0" hangingPunct="1">
        <a:defRPr sz="5669" kern="1200">
          <a:solidFill>
            <a:schemeClr val="tx1"/>
          </a:solidFill>
          <a:latin typeface="+mn-lt"/>
          <a:ea typeface="+mn-ea"/>
          <a:cs typeface="+mn-cs"/>
        </a:defRPr>
      </a:lvl6pPr>
      <a:lvl7pPr marL="8639708" algn="l" defTabSz="2879903" rtl="0" eaLnBrk="1" latinLnBrk="0" hangingPunct="1">
        <a:defRPr sz="5669" kern="1200">
          <a:solidFill>
            <a:schemeClr val="tx1"/>
          </a:solidFill>
          <a:latin typeface="+mn-lt"/>
          <a:ea typeface="+mn-ea"/>
          <a:cs typeface="+mn-cs"/>
        </a:defRPr>
      </a:lvl7pPr>
      <a:lvl8pPr marL="10079660" algn="l" defTabSz="2879903" rtl="0" eaLnBrk="1" latinLnBrk="0" hangingPunct="1">
        <a:defRPr sz="5669" kern="1200">
          <a:solidFill>
            <a:schemeClr val="tx1"/>
          </a:solidFill>
          <a:latin typeface="+mn-lt"/>
          <a:ea typeface="+mn-ea"/>
          <a:cs typeface="+mn-cs"/>
        </a:defRPr>
      </a:lvl8pPr>
      <a:lvl9pPr marL="11519611" algn="l" defTabSz="2879903" rtl="0" eaLnBrk="1" latinLnBrk="0" hangingPunct="1">
        <a:defRPr sz="56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emf"/><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emf"/><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44477" y="9211934"/>
            <a:ext cx="6022118" cy="5580598"/>
          </a:xfrm>
          <a:prstGeom prst="rect">
            <a:avLst/>
          </a:prstGeom>
          <a:noFill/>
          <a:ln w="152400" cap="sq">
            <a:solidFill>
              <a:srgbClr val="00B0F0">
                <a:alpha val="16000"/>
              </a:srgbClr>
            </a:solidFill>
            <a:miter lim="800000"/>
          </a:ln>
          <a:effectLst>
            <a:softEdge rad="31750"/>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lIns="204554" tIns="225009" rIns="204554" bIns="204554" anchor="t" anchorCtr="0"/>
          <a:lstStyle/>
          <a:p>
            <a:pPr algn="just"/>
            <a:endParaRPr lang="en-US" altLang="zh-CN" sz="2271" dirty="0">
              <a:solidFill>
                <a:srgbClr val="8000FF"/>
              </a:solidFill>
              <a:latin typeface="Cambria" panose="02040503050406030204" charset="0"/>
              <a:ea typeface="Arial Unicode MS" panose="020B0604020202020204" charset="-122"/>
            </a:endParaRPr>
          </a:p>
          <a:p>
            <a:pPr algn="just"/>
            <a:endParaRPr lang="en-US" altLang="zh-CN" sz="2271" dirty="0">
              <a:solidFill>
                <a:srgbClr val="8000FF"/>
              </a:solidFill>
              <a:latin typeface="Cambria" panose="02040503050406030204" charset="0"/>
              <a:ea typeface="Arial Unicode MS" panose="020B0604020202020204" charset="-122"/>
            </a:endParaRPr>
          </a:p>
          <a:p>
            <a:pPr algn="just"/>
            <a:endParaRPr lang="en-US" altLang="zh-CN" sz="2271" dirty="0">
              <a:solidFill>
                <a:srgbClr val="8000FF"/>
              </a:solidFill>
              <a:latin typeface="Cambria" panose="02040503050406030204" charset="0"/>
              <a:ea typeface="Arial Unicode MS" panose="020B0604020202020204" charset="-122"/>
            </a:endParaRPr>
          </a:p>
          <a:p>
            <a:pPr algn="just">
              <a:spcBef>
                <a:spcPts val="2400"/>
              </a:spcBef>
            </a:pPr>
            <a:r>
              <a:rPr lang="en-US" altLang="zh-CN" sz="2271" dirty="0" smtClean="0">
                <a:solidFill>
                  <a:srgbClr val="8000FF"/>
                </a:solidFill>
                <a:latin typeface="Cambria" panose="02040503050406030204" charset="0"/>
                <a:ea typeface="Arial Unicode MS" panose="020B0604020202020204" charset="-122"/>
              </a:rPr>
              <a:t>For </a:t>
            </a:r>
            <a:r>
              <a:rPr lang="en-US" altLang="zh-CN" sz="2271" dirty="0">
                <a:solidFill>
                  <a:srgbClr val="8000FF"/>
                </a:solidFill>
                <a:latin typeface="Cambria" panose="02040503050406030204" charset="0"/>
                <a:ea typeface="Arial Unicode MS" panose="020B0604020202020204" charset="-122"/>
              </a:rPr>
              <a:t>a probability vector p=[0.5,0.5], </a:t>
            </a:r>
            <a:r>
              <a:rPr lang="en-US" altLang="zh-CN" sz="2271" dirty="0" err="1">
                <a:solidFill>
                  <a:srgbClr val="8000FF"/>
                </a:solidFill>
                <a:latin typeface="Cambria" panose="02040503050406030204" charset="0"/>
                <a:ea typeface="Arial Unicode MS" panose="020B0604020202020204" charset="-122"/>
              </a:rPr>
              <a:t>Gumbel-Softmax</a:t>
            </a:r>
            <a:r>
              <a:rPr lang="en-US" altLang="zh-CN" sz="2271" dirty="0">
                <a:solidFill>
                  <a:srgbClr val="8000FF"/>
                </a:solidFill>
                <a:latin typeface="Cambria" panose="02040503050406030204" charset="0"/>
                <a:ea typeface="Arial Unicode MS" panose="020B0604020202020204" charset="-122"/>
              </a:rPr>
              <a:t> solely pertains to sample only two binary codes with the same probability, </a:t>
            </a:r>
            <a:r>
              <a:rPr lang="en-US" altLang="zh-CN" sz="2271" i="1" dirty="0">
                <a:solidFill>
                  <a:srgbClr val="8000FF"/>
                </a:solidFill>
                <a:latin typeface="Cambria" panose="02040503050406030204" charset="0"/>
                <a:ea typeface="Arial Unicode MS" panose="020B0604020202020204" charset="-122"/>
              </a:rPr>
              <a:t>i.e.</a:t>
            </a:r>
            <a:r>
              <a:rPr lang="en-US" altLang="zh-CN" sz="2271" dirty="0">
                <a:solidFill>
                  <a:srgbClr val="8000FF"/>
                </a:solidFill>
                <a:latin typeface="Cambria" panose="02040503050406030204" charset="0"/>
                <a:ea typeface="Arial Unicode MS" panose="020B0604020202020204" charset="-122"/>
              </a:rPr>
              <a:t>, P([1,0])=P([0,1])=0.5. The ensemble </a:t>
            </a:r>
            <a:r>
              <a:rPr lang="en-US" altLang="zh-CN" sz="2271" dirty="0" err="1">
                <a:solidFill>
                  <a:srgbClr val="8000FF"/>
                </a:solidFill>
                <a:latin typeface="Cambria" panose="02040503050406030204" charset="0"/>
                <a:ea typeface="Arial Unicode MS" panose="020B0604020202020204" charset="-122"/>
              </a:rPr>
              <a:t>Gumbel-Softmax</a:t>
            </a:r>
            <a:r>
              <a:rPr lang="en-US" altLang="zh-CN" sz="2271" dirty="0">
                <a:solidFill>
                  <a:srgbClr val="8000FF"/>
                </a:solidFill>
                <a:latin typeface="Cambria" panose="02040503050406030204" charset="0"/>
                <a:ea typeface="Arial Unicode MS" panose="020B0604020202020204" charset="-122"/>
              </a:rPr>
              <a:t> is capable of sampling more binary codes, </a:t>
            </a:r>
            <a:r>
              <a:rPr lang="en-US" altLang="zh-CN" sz="2271" i="1" dirty="0">
                <a:solidFill>
                  <a:srgbClr val="8000FF"/>
                </a:solidFill>
                <a:latin typeface="Cambria" panose="02040503050406030204" charset="0"/>
                <a:ea typeface="Arial Unicode MS" panose="020B0604020202020204" charset="-122"/>
              </a:rPr>
              <a:t>i.e.</a:t>
            </a:r>
            <a:r>
              <a:rPr lang="en-US" altLang="zh-CN" sz="2271" dirty="0">
                <a:solidFill>
                  <a:srgbClr val="8000FF"/>
                </a:solidFill>
                <a:latin typeface="Cambria" panose="02040503050406030204" charset="0"/>
                <a:ea typeface="Arial Unicode MS" panose="020B0604020202020204" charset="-122"/>
              </a:rPr>
              <a:t>, [1,0], [1,1] and [0,1]. Furthermore, the probabilities of sampling these binary codes are logical. It is intuitive that the probability of sampling [1,1] is larger than the probabilities of sampling the others since the probabilities in p=[0.5,0.5] are equal.</a:t>
            </a:r>
            <a:endParaRPr lang="zh-CN" altLang="en-US" sz="2271" dirty="0">
              <a:solidFill>
                <a:srgbClr val="8000FF"/>
              </a:solidFill>
              <a:latin typeface="Cambria" panose="02040503050406030204" charset="0"/>
              <a:ea typeface="Arial Unicode MS" panose="020B0604020202020204" charset="-122"/>
            </a:endParaRPr>
          </a:p>
        </p:txBody>
      </p:sp>
      <p:grpSp>
        <p:nvGrpSpPr>
          <p:cNvPr id="23" name="组合 22"/>
          <p:cNvGrpSpPr/>
          <p:nvPr/>
        </p:nvGrpSpPr>
        <p:grpSpPr>
          <a:xfrm>
            <a:off x="8012310" y="228599"/>
            <a:ext cx="16653776" cy="1680972"/>
            <a:chOff x="75635" y="-645"/>
            <a:chExt cx="4700169" cy="474418"/>
          </a:xfrm>
        </p:grpSpPr>
        <p:pic>
          <p:nvPicPr>
            <p:cNvPr id="5" name="Picture 3" descr="E:\科研\myPPT\2017-10-27 威尼斯\师兄\图片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35" y="11929"/>
              <a:ext cx="462884" cy="461844"/>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descr="ucas2"/>
            <p:cNvPicPr>
              <a:picLocks noChangeAspect="1"/>
            </p:cNvPicPr>
            <p:nvPr/>
          </p:nvPicPr>
          <p:blipFill>
            <a:blip r:embed="rId3"/>
            <a:stretch>
              <a:fillRect/>
            </a:stretch>
          </p:blipFill>
          <p:spPr>
            <a:xfrm>
              <a:off x="4313440" y="11929"/>
              <a:ext cx="462364" cy="461844"/>
            </a:xfrm>
            <a:prstGeom prst="rect">
              <a:avLst/>
            </a:prstGeom>
          </p:spPr>
        </p:pic>
        <p:sp>
          <p:nvSpPr>
            <p:cNvPr id="7" name="文本框 6"/>
            <p:cNvSpPr txBox="1"/>
            <p:nvPr/>
          </p:nvSpPr>
          <p:spPr>
            <a:xfrm>
              <a:off x="514361" y="-645"/>
              <a:ext cx="3798559" cy="420744"/>
            </a:xfrm>
            <a:prstGeom prst="rect">
              <a:avLst/>
            </a:prstGeom>
            <a:noFill/>
          </p:spPr>
          <p:txBody>
            <a:bodyPr wrap="square" rtlCol="0">
              <a:spAutoFit/>
            </a:bodyPr>
            <a:lstStyle/>
            <a:p>
              <a:pPr algn="ctr"/>
              <a:r>
                <a:rPr lang="en-US" altLang="zh-CN" sz="4546" b="1" dirty="0">
                  <a:latin typeface="Times New Roman" panose="02020603050405020304" charset="0"/>
                </a:rPr>
                <a:t>DATA: Differentiable </a:t>
              </a:r>
              <a:r>
                <a:rPr lang="en-US" altLang="zh-CN" sz="4546" b="1" dirty="0" err="1">
                  <a:latin typeface="Times New Roman" panose="02020603050405020304" charset="0"/>
                </a:rPr>
                <a:t>ArchiTecture</a:t>
              </a:r>
              <a:r>
                <a:rPr lang="en-US" altLang="zh-CN" sz="4546" b="1" dirty="0">
                  <a:latin typeface="Times New Roman" panose="02020603050405020304" charset="0"/>
                </a:rPr>
                <a:t> Approximation</a:t>
              </a:r>
            </a:p>
            <a:p>
              <a:pPr algn="ctr"/>
              <a:r>
                <a:rPr lang="en-US" altLang="zh-CN" sz="2271" b="1" dirty="0">
                  <a:latin typeface="Times New Roman" panose="02020603050405020304" charset="0"/>
                </a:rPr>
                <a:t>33nd Conference on Neural Information Processing Systems (</a:t>
              </a:r>
              <a:r>
                <a:rPr lang="en-US" altLang="zh-CN" sz="2271" b="1" dirty="0" err="1">
                  <a:latin typeface="Times New Roman" panose="02020603050405020304" charset="0"/>
                </a:rPr>
                <a:t>NeurIPS</a:t>
              </a:r>
              <a:r>
                <a:rPr lang="en-US" altLang="zh-CN" sz="2271" b="1" dirty="0">
                  <a:latin typeface="Times New Roman" panose="02020603050405020304" charset="0"/>
                </a:rPr>
                <a:t> 2019), Vancouver, Canada</a:t>
              </a:r>
            </a:p>
            <a:p>
              <a:pPr algn="ctr">
                <a:spcAft>
                  <a:spcPts val="1704"/>
                </a:spcAft>
              </a:pPr>
              <a:r>
                <a:rPr lang="en-US" altLang="zh-CN" sz="2271" dirty="0" err="1">
                  <a:latin typeface="Times New Roman" panose="02020603050405020304" charset="0"/>
                </a:rPr>
                <a:t>Jianlong</a:t>
              </a:r>
              <a:r>
                <a:rPr lang="en-US" altLang="zh-CN" sz="2271" dirty="0">
                  <a:latin typeface="Times New Roman" panose="02020603050405020304" charset="0"/>
                </a:rPr>
                <a:t> Chang, </a:t>
              </a:r>
              <a:r>
                <a:rPr lang="en-US" altLang="zh-CN" sz="2271" dirty="0" err="1">
                  <a:latin typeface="Times New Roman" panose="02020603050405020304" charset="0"/>
                </a:rPr>
                <a:t>Xinbang</a:t>
              </a:r>
              <a:r>
                <a:rPr lang="en-US" altLang="zh-CN" sz="2271" dirty="0">
                  <a:latin typeface="Times New Roman" panose="02020603050405020304" charset="0"/>
                </a:rPr>
                <a:t> Zhang, </a:t>
              </a:r>
              <a:r>
                <a:rPr lang="en-US" altLang="zh-CN" sz="2271" dirty="0" err="1">
                  <a:latin typeface="Times New Roman" panose="02020603050405020304" charset="0"/>
                </a:rPr>
                <a:t>Yiwen</a:t>
              </a:r>
              <a:r>
                <a:rPr lang="en-US" altLang="zh-CN" sz="2271" dirty="0">
                  <a:latin typeface="Times New Roman" panose="02020603050405020304" charset="0"/>
                </a:rPr>
                <a:t> </a:t>
              </a:r>
              <a:r>
                <a:rPr lang="en-US" altLang="zh-CN" sz="2271" dirty="0" err="1">
                  <a:latin typeface="Times New Roman" panose="02020603050405020304" charset="0"/>
                </a:rPr>
                <a:t>Guo</a:t>
              </a:r>
              <a:r>
                <a:rPr lang="en-US" altLang="zh-CN" sz="2271" dirty="0">
                  <a:latin typeface="Times New Roman" panose="02020603050405020304" charset="0"/>
                </a:rPr>
                <a:t>, </a:t>
              </a:r>
              <a:r>
                <a:rPr lang="en-US" altLang="zh-CN" sz="2271" dirty="0" err="1">
                  <a:latin typeface="Times New Roman" panose="02020603050405020304" charset="0"/>
                </a:rPr>
                <a:t>Gaofeng</a:t>
              </a:r>
              <a:r>
                <a:rPr lang="en-US" altLang="zh-CN" sz="2271" dirty="0">
                  <a:latin typeface="Times New Roman" panose="02020603050405020304" charset="0"/>
                </a:rPr>
                <a:t> </a:t>
              </a:r>
              <a:r>
                <a:rPr lang="en-US" altLang="zh-CN" sz="2271" dirty="0" err="1">
                  <a:latin typeface="Times New Roman" panose="02020603050405020304" charset="0"/>
                </a:rPr>
                <a:t>Meng</a:t>
              </a:r>
              <a:r>
                <a:rPr lang="en-US" altLang="zh-CN" sz="2271" dirty="0">
                  <a:latin typeface="Times New Roman" panose="02020603050405020304" charset="0"/>
                </a:rPr>
                <a:t>, </a:t>
              </a:r>
              <a:r>
                <a:rPr lang="en-US" altLang="zh-CN" sz="2271" dirty="0" err="1">
                  <a:latin typeface="Times New Roman" panose="02020603050405020304" charset="0"/>
                </a:rPr>
                <a:t>Zhouchen</a:t>
              </a:r>
              <a:r>
                <a:rPr lang="en-US" altLang="zh-CN" sz="2271" dirty="0">
                  <a:latin typeface="Times New Roman" panose="02020603050405020304" charset="0"/>
                </a:rPr>
                <a:t> Lin, </a:t>
              </a:r>
              <a:r>
                <a:rPr lang="en-US" altLang="zh-CN" sz="2271" dirty="0" err="1">
                  <a:latin typeface="Times New Roman" panose="02020603050405020304" charset="0"/>
                </a:rPr>
                <a:t>Shiming</a:t>
              </a:r>
              <a:r>
                <a:rPr lang="en-US" altLang="zh-CN" sz="2271" dirty="0">
                  <a:latin typeface="Times New Roman" panose="02020603050405020304" charset="0"/>
                </a:rPr>
                <a:t> Xiang, </a:t>
              </a:r>
              <a:r>
                <a:rPr lang="en-US" altLang="zh-CN" sz="2271" dirty="0" err="1">
                  <a:latin typeface="Times New Roman" panose="02020603050405020304" charset="0"/>
                </a:rPr>
                <a:t>Chunhong</a:t>
              </a:r>
              <a:r>
                <a:rPr lang="en-US" altLang="zh-CN" sz="2271" dirty="0">
                  <a:latin typeface="Times New Roman" panose="02020603050405020304" charset="0"/>
                </a:rPr>
                <a:t> Pan</a:t>
              </a:r>
              <a:endParaRPr lang="en-US" altLang="zh-CN" sz="2271" dirty="0"/>
            </a:p>
          </p:txBody>
        </p:sp>
      </p:grpSp>
      <p:sp>
        <p:nvSpPr>
          <p:cNvPr id="8" name="矩形 7"/>
          <p:cNvSpPr/>
          <p:nvPr/>
        </p:nvSpPr>
        <p:spPr>
          <a:xfrm>
            <a:off x="254747" y="2117825"/>
            <a:ext cx="15771349" cy="674709"/>
          </a:xfrm>
          <a:prstGeom prst="rect">
            <a:avLst/>
          </a:prstGeom>
          <a:gradFill flip="none" rotWithShape="1">
            <a:gsLst>
              <a:gs pos="100000">
                <a:schemeClr val="bg1"/>
              </a:gs>
              <a:gs pos="0">
                <a:srgbClr val="00B0F0">
                  <a:alpha val="0"/>
                </a:srgbClr>
              </a:gs>
            </a:gsLst>
            <a:lin ang="0" scaled="0"/>
            <a:tileRect/>
          </a:gradFill>
          <a:ln w="82550" cap="sq">
            <a:noFill/>
            <a:miter lim="800000"/>
          </a:ln>
        </p:spPr>
        <p:style>
          <a:lnRef idx="1">
            <a:schemeClr val="accent1"/>
          </a:lnRef>
          <a:fillRef idx="3">
            <a:schemeClr val="accent1"/>
          </a:fillRef>
          <a:effectRef idx="2">
            <a:schemeClr val="accent1"/>
          </a:effectRef>
          <a:fontRef idx="minor">
            <a:schemeClr val="lt1"/>
          </a:fontRef>
        </p:style>
        <p:txBody>
          <a:bodyPr anchor="ctr"/>
          <a:lstStyle/>
          <a:p>
            <a:pPr algn="ctr">
              <a:lnSpc>
                <a:spcPts val="2271"/>
              </a:lnSpc>
              <a:spcBef>
                <a:spcPts val="684"/>
              </a:spcBef>
            </a:pPr>
            <a:r>
              <a:rPr lang="en-US" altLang="zh-CN" sz="2728" b="1" dirty="0">
                <a:solidFill>
                  <a:srgbClr val="8000FF"/>
                </a:solidFill>
                <a:latin typeface="Cambria" panose="02040503050406030204" charset="0"/>
                <a:ea typeface="Arial Unicode MS" panose="020B0604020202020204" charset="-122"/>
              </a:rPr>
              <a:t>Differentiable Architecture Search</a:t>
            </a:r>
          </a:p>
        </p:txBody>
      </p:sp>
      <p:sp>
        <p:nvSpPr>
          <p:cNvPr id="9" name="矩形 8"/>
          <p:cNvSpPr/>
          <p:nvPr/>
        </p:nvSpPr>
        <p:spPr>
          <a:xfrm>
            <a:off x="254747" y="2874948"/>
            <a:ext cx="15771349" cy="2541952"/>
          </a:xfrm>
          <a:prstGeom prst="rect">
            <a:avLst/>
          </a:prstGeom>
          <a:noFill/>
          <a:ln w="152400" cap="sq">
            <a:solidFill>
              <a:srgbClr val="00B0F0">
                <a:alpha val="16000"/>
              </a:srgbClr>
            </a:solidFill>
            <a:miter lim="800000"/>
          </a:ln>
          <a:effectLst>
            <a:softEdge rad="31750"/>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lIns="204554" tIns="225009" rIns="204554" bIns="204554" anchor="t" anchorCtr="0"/>
          <a:lstStyle/>
          <a:p>
            <a:pPr algn="just">
              <a:lnSpc>
                <a:spcPts val="2271"/>
              </a:lnSpc>
              <a:spcBef>
                <a:spcPts val="684"/>
              </a:spcBef>
            </a:pPr>
            <a:r>
              <a:rPr lang="en-US" altLang="zh-CN" sz="2271" dirty="0">
                <a:solidFill>
                  <a:srgbClr val="8000FF"/>
                </a:solidFill>
                <a:latin typeface="Cambria" panose="02040503050406030204" charset="0"/>
                <a:ea typeface="Arial Unicode MS" panose="020B0604020202020204" charset="-122"/>
                <a:sym typeface="+mn-ea"/>
              </a:rPr>
              <a:t>Intrinsically, the goal in NAS is to find a graph that minimizes the validation loss, where the network weights associated with the architecture α∗are obtained by minimizing the training loss. </a:t>
            </a:r>
          </a:p>
          <a:p>
            <a:pPr algn="just">
              <a:lnSpc>
                <a:spcPts val="2271"/>
              </a:lnSpc>
              <a:spcBef>
                <a:spcPts val="684"/>
              </a:spcBef>
            </a:pPr>
            <a:endParaRPr lang="en-US" altLang="zh-CN" sz="2271" dirty="0">
              <a:solidFill>
                <a:srgbClr val="8000FF"/>
              </a:solidFill>
              <a:latin typeface="Cambria" panose="02040503050406030204" charset="0"/>
              <a:ea typeface="Arial Unicode MS" panose="020B0604020202020204" charset="-122"/>
              <a:sym typeface="+mn-ea"/>
            </a:endParaRPr>
          </a:p>
          <a:p>
            <a:pPr algn="just">
              <a:lnSpc>
                <a:spcPts val="2271"/>
              </a:lnSpc>
              <a:spcBef>
                <a:spcPts val="684"/>
              </a:spcBef>
            </a:pPr>
            <a:endParaRPr lang="en-US" altLang="zh-CN" sz="2271" dirty="0">
              <a:solidFill>
                <a:srgbClr val="8000FF"/>
              </a:solidFill>
              <a:latin typeface="Cambria" panose="02040503050406030204" charset="0"/>
              <a:ea typeface="Arial Unicode MS" panose="020B0604020202020204" charset="-122"/>
              <a:sym typeface="+mn-ea"/>
            </a:endParaRPr>
          </a:p>
          <a:p>
            <a:pPr algn="just">
              <a:lnSpc>
                <a:spcPts val="2271"/>
              </a:lnSpc>
            </a:pPr>
            <a:r>
              <a:rPr lang="en-US" altLang="zh-CN" sz="2271" dirty="0">
                <a:solidFill>
                  <a:srgbClr val="8000FF"/>
                </a:solidFill>
                <a:latin typeface="Cambria" panose="02040503050406030204" charset="0"/>
                <a:ea typeface="Arial Unicode MS" panose="020B0604020202020204" charset="-122"/>
                <a:sym typeface="+mn-ea"/>
              </a:rPr>
              <a:t>This implies that the essence of NAS is to solve a bi-level optimization problem, which is hard to optimize because of the nested relationship between architecture parameters and network weights. To handle this issue, we parameterize architectures with binary codes, and devote to jointly learning architectures and network weights in a differentiable way.</a:t>
            </a:r>
          </a:p>
          <a:p>
            <a:pPr algn="just">
              <a:lnSpc>
                <a:spcPts val="2271"/>
              </a:lnSpc>
            </a:pPr>
            <a:endParaRPr lang="en-US" altLang="zh-CN" sz="2271" dirty="0">
              <a:solidFill>
                <a:srgbClr val="8000FF"/>
              </a:solidFill>
              <a:latin typeface="Cambria" panose="02040503050406030204" charset="0"/>
              <a:ea typeface="Arial Unicode MS" panose="020B0604020202020204" charset="-122"/>
              <a:sym typeface="+mn-ea"/>
            </a:endParaRPr>
          </a:p>
        </p:txBody>
      </p:sp>
      <p:sp>
        <p:nvSpPr>
          <p:cNvPr id="10" name="矩形 9"/>
          <p:cNvSpPr/>
          <p:nvPr/>
        </p:nvSpPr>
        <p:spPr>
          <a:xfrm>
            <a:off x="263121" y="6301817"/>
            <a:ext cx="15754593" cy="2051803"/>
          </a:xfrm>
          <a:prstGeom prst="rect">
            <a:avLst/>
          </a:prstGeom>
          <a:noFill/>
          <a:ln w="152400" cap="sq">
            <a:solidFill>
              <a:srgbClr val="00B0F0">
                <a:alpha val="16000"/>
              </a:srgbClr>
            </a:solidFill>
            <a:miter lim="800000"/>
          </a:ln>
          <a:effectLst>
            <a:softEdge rad="31750"/>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lIns="204554" tIns="204554" rIns="204554" bIns="204554" anchor="t" anchorCtr="0"/>
          <a:lstStyle/>
          <a:p>
            <a:pPr algn="just">
              <a:lnSpc>
                <a:spcPts val="2271"/>
              </a:lnSpc>
            </a:pPr>
            <a:r>
              <a:rPr lang="en-US" altLang="zh-CN" sz="2271" dirty="0">
                <a:solidFill>
                  <a:srgbClr val="8000FF"/>
                </a:solidFill>
                <a:latin typeface="Cambria" panose="02040503050406030204" charset="0"/>
                <a:ea typeface="Arial Unicode MS" panose="020B0604020202020204" charset="-122"/>
                <a:sym typeface="+mn-ea"/>
              </a:rPr>
              <a:t>The function in the edge </a:t>
            </a:r>
            <a:r>
              <a:rPr lang="en-US" altLang="zh-CN" sz="2271" i="1" dirty="0">
                <a:solidFill>
                  <a:srgbClr val="8000FF"/>
                </a:solidFill>
                <a:latin typeface="Cambria" panose="02040503050406030204" charset="0"/>
                <a:ea typeface="Arial Unicode MS" panose="020B0604020202020204" charset="-122"/>
                <a:sym typeface="+mn-ea"/>
              </a:rPr>
              <a:t>(</a:t>
            </a:r>
            <a:r>
              <a:rPr lang="en-US" altLang="zh-CN" sz="2271" i="1" dirty="0" err="1">
                <a:solidFill>
                  <a:srgbClr val="8000FF"/>
                </a:solidFill>
                <a:latin typeface="Cambria" panose="02040503050406030204" charset="0"/>
                <a:ea typeface="Arial Unicode MS" panose="020B0604020202020204" charset="-122"/>
                <a:sym typeface="+mn-ea"/>
              </a:rPr>
              <a:t>i,j</a:t>
            </a:r>
            <a:r>
              <a:rPr lang="en-US" altLang="zh-CN" sz="2271" i="1" dirty="0">
                <a:solidFill>
                  <a:srgbClr val="8000FF"/>
                </a:solidFill>
                <a:latin typeface="Cambria" panose="02040503050406030204" charset="0"/>
                <a:ea typeface="Arial Unicode MS" panose="020B0604020202020204" charset="-122"/>
                <a:sym typeface="+mn-ea"/>
              </a:rPr>
              <a:t>) </a:t>
            </a:r>
            <a:r>
              <a:rPr lang="en-US" altLang="zh-CN" sz="2271" dirty="0">
                <a:solidFill>
                  <a:srgbClr val="8000FF"/>
                </a:solidFill>
                <a:latin typeface="Cambria" panose="02040503050406030204" charset="0"/>
                <a:ea typeface="Arial Unicode MS" panose="020B0604020202020204" charset="-122"/>
                <a:sym typeface="+mn-ea"/>
              </a:rPr>
              <a:t>can be decomposed into a superposition of primitive operations, </a:t>
            </a:r>
            <a:r>
              <a:rPr lang="en-US" altLang="zh-CN" sz="2271" i="1" dirty="0">
                <a:solidFill>
                  <a:srgbClr val="8000FF"/>
                </a:solidFill>
                <a:latin typeface="Cambria" panose="02040503050406030204" charset="0"/>
                <a:ea typeface="Arial Unicode MS" panose="020B0604020202020204" charset="-122"/>
                <a:sym typeface="+mn-ea"/>
              </a:rPr>
              <a:t>i.e.</a:t>
            </a:r>
            <a:r>
              <a:rPr lang="en-US" altLang="zh-CN" sz="2271" dirty="0">
                <a:solidFill>
                  <a:srgbClr val="8000FF"/>
                </a:solidFill>
                <a:latin typeface="Cambria" panose="02040503050406030204" charset="0"/>
                <a:ea typeface="Arial Unicode MS" panose="020B0604020202020204" charset="-122"/>
                <a:sym typeface="+mn-ea"/>
              </a:rPr>
              <a:t>, </a:t>
            </a:r>
          </a:p>
          <a:p>
            <a:pPr algn="just">
              <a:lnSpc>
                <a:spcPts val="2271"/>
              </a:lnSpc>
            </a:pPr>
            <a:endParaRPr lang="en-US" altLang="zh-CN" sz="2271" dirty="0">
              <a:solidFill>
                <a:srgbClr val="8000FF"/>
              </a:solidFill>
              <a:latin typeface="Cambria" panose="02040503050406030204" charset="0"/>
              <a:ea typeface="Arial Unicode MS" panose="020B0604020202020204" charset="-122"/>
              <a:sym typeface="+mn-ea"/>
            </a:endParaRPr>
          </a:p>
          <a:p>
            <a:pPr algn="just">
              <a:lnSpc>
                <a:spcPts val="2271"/>
              </a:lnSpc>
            </a:pPr>
            <a:endParaRPr lang="en-US" altLang="zh-CN" sz="2271" dirty="0">
              <a:solidFill>
                <a:srgbClr val="8000FF"/>
              </a:solidFill>
              <a:latin typeface="Cambria" panose="02040503050406030204" charset="0"/>
              <a:ea typeface="Arial Unicode MS" panose="020B0604020202020204" charset="-122"/>
              <a:sym typeface="+mn-ea"/>
            </a:endParaRPr>
          </a:p>
          <a:p>
            <a:pPr algn="just">
              <a:lnSpc>
                <a:spcPts val="2271"/>
              </a:lnSpc>
            </a:pPr>
            <a:endParaRPr lang="en-US" altLang="zh-CN" sz="2271" dirty="0">
              <a:solidFill>
                <a:srgbClr val="8000FF"/>
              </a:solidFill>
              <a:latin typeface="Cambria" panose="02040503050406030204" charset="0"/>
              <a:ea typeface="Arial Unicode MS" panose="020B0604020202020204" charset="-122"/>
              <a:sym typeface="+mn-ea"/>
            </a:endParaRPr>
          </a:p>
          <a:p>
            <a:pPr algn="just">
              <a:lnSpc>
                <a:spcPts val="2271"/>
              </a:lnSpc>
            </a:pPr>
            <a:r>
              <a:rPr lang="en-US" altLang="zh-CN" sz="2271" dirty="0">
                <a:solidFill>
                  <a:srgbClr val="8000FF"/>
                </a:solidFill>
                <a:latin typeface="Cambria" panose="02040503050406030204" charset="0"/>
                <a:ea typeface="Arial Unicode MS" panose="020B0604020202020204" charset="-122"/>
                <a:sym typeface="+mn-ea"/>
              </a:rPr>
              <a:t>Benefiting from the uniqueness property of our architecture code </a:t>
            </a:r>
            <a:r>
              <a:rPr lang="en-US" altLang="zh-CN" sz="2271" b="1" i="1" dirty="0">
                <a:solidFill>
                  <a:srgbClr val="8000FF"/>
                </a:solidFill>
                <a:latin typeface="Cambria" panose="02040503050406030204" charset="0"/>
                <a:ea typeface="Arial Unicode MS" panose="020B0604020202020204" charset="-122"/>
                <a:sym typeface="+mn-ea"/>
              </a:rPr>
              <a:t>A</a:t>
            </a:r>
            <a:r>
              <a:rPr lang="en-US" altLang="zh-CN" sz="2271" dirty="0">
                <a:solidFill>
                  <a:srgbClr val="8000FF"/>
                </a:solidFill>
                <a:latin typeface="Cambria" panose="02040503050406030204" charset="0"/>
                <a:ea typeface="Arial Unicode MS" panose="020B0604020202020204" charset="-122"/>
                <a:sym typeface="+mn-ea"/>
              </a:rPr>
              <a:t>, the task of learning an architecture can therefore be converted to learning the optimal binary code </a:t>
            </a:r>
            <a:r>
              <a:rPr lang="en-US" altLang="zh-CN" sz="2271" b="1" i="1" dirty="0">
                <a:solidFill>
                  <a:srgbClr val="8000FF"/>
                </a:solidFill>
                <a:latin typeface="Cambria" panose="02040503050406030204" charset="0"/>
                <a:ea typeface="Arial Unicode MS" panose="020B0604020202020204" charset="-122"/>
                <a:sym typeface="+mn-ea"/>
              </a:rPr>
              <a:t>A</a:t>
            </a:r>
            <a:r>
              <a:rPr lang="en-US" altLang="zh-CN" sz="2271" dirty="0">
                <a:solidFill>
                  <a:srgbClr val="8000FF"/>
                </a:solidFill>
                <a:latin typeface="Cambria" panose="02040503050406030204" charset="0"/>
                <a:ea typeface="Arial Unicode MS" panose="020B0604020202020204" charset="-122"/>
                <a:sym typeface="+mn-ea"/>
              </a:rPr>
              <a:t>.</a:t>
            </a:r>
          </a:p>
        </p:txBody>
      </p:sp>
      <p:sp>
        <p:nvSpPr>
          <p:cNvPr id="11" name="矩形 10"/>
          <p:cNvSpPr/>
          <p:nvPr/>
        </p:nvSpPr>
        <p:spPr>
          <a:xfrm>
            <a:off x="254747" y="5592699"/>
            <a:ext cx="15771349" cy="674709"/>
          </a:xfrm>
          <a:prstGeom prst="rect">
            <a:avLst/>
          </a:prstGeom>
          <a:gradFill flip="none" rotWithShape="1">
            <a:gsLst>
              <a:gs pos="100000">
                <a:schemeClr val="bg1"/>
              </a:gs>
              <a:gs pos="0">
                <a:srgbClr val="00B0F0">
                  <a:alpha val="0"/>
                </a:srgbClr>
              </a:gs>
            </a:gsLst>
            <a:lin ang="0" scaled="0"/>
            <a:tileRect/>
          </a:gradFill>
          <a:ln w="82550" cap="sq">
            <a:noFill/>
            <a:miter lim="800000"/>
          </a:ln>
        </p:spPr>
        <p:style>
          <a:lnRef idx="1">
            <a:schemeClr val="accent1"/>
          </a:lnRef>
          <a:fillRef idx="3">
            <a:schemeClr val="accent1"/>
          </a:fillRef>
          <a:effectRef idx="2">
            <a:schemeClr val="accent1"/>
          </a:effectRef>
          <a:fontRef idx="minor">
            <a:schemeClr val="lt1"/>
          </a:fontRef>
        </p:style>
        <p:txBody>
          <a:bodyPr anchor="ctr"/>
          <a:lstStyle/>
          <a:p>
            <a:pPr algn="ctr">
              <a:lnSpc>
                <a:spcPts val="2271"/>
              </a:lnSpc>
              <a:spcBef>
                <a:spcPts val="684"/>
              </a:spcBef>
            </a:pPr>
            <a:r>
              <a:rPr lang="en-US" altLang="zh-CN" sz="2728" b="1" dirty="0">
                <a:solidFill>
                  <a:srgbClr val="8000FF"/>
                </a:solidFill>
                <a:latin typeface="Cambria" panose="02040503050406030204" charset="0"/>
                <a:ea typeface="Arial Unicode MS" panose="020B0604020202020204" charset="-122"/>
              </a:rPr>
              <a:t>Parameterizing Architectures with Binary Codes </a:t>
            </a:r>
          </a:p>
        </p:txBody>
      </p:sp>
      <p:sp>
        <p:nvSpPr>
          <p:cNvPr id="12" name="矩形 11"/>
          <p:cNvSpPr/>
          <p:nvPr/>
        </p:nvSpPr>
        <p:spPr>
          <a:xfrm>
            <a:off x="295242" y="9217739"/>
            <a:ext cx="9749234" cy="5574620"/>
          </a:xfrm>
          <a:prstGeom prst="rect">
            <a:avLst/>
          </a:prstGeom>
          <a:noFill/>
          <a:ln w="152400" cap="sq">
            <a:solidFill>
              <a:srgbClr val="00B0F0">
                <a:alpha val="16000"/>
              </a:srgbClr>
            </a:solidFill>
            <a:miter lim="800000"/>
          </a:ln>
          <a:effectLst>
            <a:softEdge rad="31750"/>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lIns="204554" tIns="225009" rIns="204554" bIns="204554" anchor="t" anchorCtr="0"/>
          <a:lstStyle/>
          <a:p>
            <a:pPr algn="just">
              <a:lnSpc>
                <a:spcPts val="2271"/>
              </a:lnSpc>
              <a:spcBef>
                <a:spcPts val="684"/>
              </a:spcBef>
            </a:pPr>
            <a:endParaRPr lang="en-US" altLang="zh-CN" sz="2271" dirty="0">
              <a:solidFill>
                <a:srgbClr val="8000FF"/>
              </a:solidFill>
              <a:latin typeface="Cambria" panose="02040503050406030204" charset="0"/>
              <a:ea typeface="Arial Unicode MS" panose="020B0604020202020204" charset="-122"/>
              <a:sym typeface="+mn-ea"/>
            </a:endParaRPr>
          </a:p>
          <a:p>
            <a:pPr algn="just">
              <a:lnSpc>
                <a:spcPts val="2271"/>
              </a:lnSpc>
              <a:spcBef>
                <a:spcPts val="684"/>
              </a:spcBef>
            </a:pPr>
            <a:endParaRPr lang="en-US" altLang="zh-CN" sz="2271" dirty="0">
              <a:solidFill>
                <a:srgbClr val="8000FF"/>
              </a:solidFill>
              <a:latin typeface="Cambria" panose="02040503050406030204" charset="0"/>
              <a:ea typeface="Arial Unicode MS" panose="020B0604020202020204" charset="-122"/>
              <a:sym typeface="+mn-ea"/>
            </a:endParaRPr>
          </a:p>
          <a:p>
            <a:pPr algn="just">
              <a:lnSpc>
                <a:spcPts val="2271"/>
              </a:lnSpc>
              <a:spcBef>
                <a:spcPts val="684"/>
              </a:spcBef>
            </a:pPr>
            <a:endParaRPr lang="en-US" altLang="zh-CN" sz="2271" dirty="0">
              <a:solidFill>
                <a:srgbClr val="8000FF"/>
              </a:solidFill>
              <a:latin typeface="Cambria" panose="02040503050406030204" charset="0"/>
              <a:ea typeface="Arial Unicode MS" panose="020B0604020202020204" charset="-122"/>
              <a:sym typeface="+mn-ea"/>
            </a:endParaRPr>
          </a:p>
          <a:p>
            <a:pPr algn="just">
              <a:lnSpc>
                <a:spcPts val="2271"/>
              </a:lnSpc>
              <a:spcBef>
                <a:spcPts val="684"/>
              </a:spcBef>
            </a:pPr>
            <a:endParaRPr lang="en-US" altLang="zh-CN" sz="2271" dirty="0">
              <a:solidFill>
                <a:srgbClr val="8000FF"/>
              </a:solidFill>
              <a:latin typeface="Cambria" panose="02040503050406030204" charset="0"/>
              <a:ea typeface="Arial Unicode MS" panose="020B0604020202020204" charset="-122"/>
              <a:sym typeface="+mn-ea"/>
            </a:endParaRPr>
          </a:p>
          <a:p>
            <a:pPr algn="just">
              <a:lnSpc>
                <a:spcPts val="2271"/>
              </a:lnSpc>
              <a:spcBef>
                <a:spcPts val="684"/>
              </a:spcBef>
            </a:pPr>
            <a:endParaRPr lang="en-US" altLang="zh-CN" sz="2271" dirty="0">
              <a:solidFill>
                <a:srgbClr val="8000FF"/>
              </a:solidFill>
              <a:latin typeface="Cambria" panose="02040503050406030204" charset="0"/>
              <a:ea typeface="Arial Unicode MS" panose="020B0604020202020204" charset="-122"/>
              <a:sym typeface="+mn-ea"/>
            </a:endParaRPr>
          </a:p>
          <a:p>
            <a:pPr algn="just">
              <a:lnSpc>
                <a:spcPts val="2271"/>
              </a:lnSpc>
              <a:spcBef>
                <a:spcPts val="684"/>
              </a:spcBef>
            </a:pPr>
            <a:endParaRPr lang="en-US" altLang="zh-CN" sz="2271" dirty="0">
              <a:solidFill>
                <a:srgbClr val="8000FF"/>
              </a:solidFill>
              <a:latin typeface="Cambria" panose="02040503050406030204" charset="0"/>
              <a:ea typeface="Arial Unicode MS" panose="020B0604020202020204" charset="-122"/>
              <a:sym typeface="+mn-ea"/>
            </a:endParaRPr>
          </a:p>
          <a:p>
            <a:pPr algn="just">
              <a:lnSpc>
                <a:spcPts val="2271"/>
              </a:lnSpc>
              <a:spcBef>
                <a:spcPts val="684"/>
              </a:spcBef>
            </a:pPr>
            <a:endParaRPr lang="en-US" altLang="zh-CN" sz="2271" dirty="0">
              <a:solidFill>
                <a:srgbClr val="8000FF"/>
              </a:solidFill>
              <a:latin typeface="Cambria" panose="02040503050406030204" charset="0"/>
              <a:ea typeface="Arial Unicode MS" panose="020B0604020202020204" charset="-122"/>
              <a:sym typeface="+mn-ea"/>
            </a:endParaRPr>
          </a:p>
          <a:p>
            <a:pPr algn="just">
              <a:lnSpc>
                <a:spcPts val="2271"/>
              </a:lnSpc>
              <a:spcBef>
                <a:spcPts val="1200"/>
              </a:spcBef>
            </a:pPr>
            <a:r>
              <a:rPr lang="en-US" altLang="zh-CN" sz="2271" dirty="0" smtClean="0">
                <a:solidFill>
                  <a:srgbClr val="8000FF"/>
                </a:solidFill>
                <a:latin typeface="Cambria" panose="02040503050406030204" charset="0"/>
                <a:ea typeface="Arial Unicode MS" panose="020B0604020202020204" charset="-122"/>
                <a:sym typeface="+mn-ea"/>
              </a:rPr>
              <a:t>We </a:t>
            </a:r>
            <a:r>
              <a:rPr lang="en-US" altLang="zh-CN" sz="2271" dirty="0">
                <a:solidFill>
                  <a:srgbClr val="8000FF"/>
                </a:solidFill>
                <a:latin typeface="Cambria" panose="02040503050406030204" charset="0"/>
                <a:ea typeface="Arial Unicode MS" panose="020B0604020202020204" charset="-122"/>
                <a:sym typeface="+mn-ea"/>
              </a:rPr>
              <a:t>introduce a binary function f(·) to approach the optimal binary codes with probability vectors, which can be easily obtained in deep models. The function f(·) is formulated with the ensemble </a:t>
            </a:r>
            <a:r>
              <a:rPr lang="en-US" altLang="zh-CN" sz="2271" dirty="0" err="1">
                <a:solidFill>
                  <a:srgbClr val="8000FF"/>
                </a:solidFill>
                <a:latin typeface="Cambria" panose="02040503050406030204" charset="0"/>
                <a:ea typeface="Arial Unicode MS" panose="020B0604020202020204" charset="-122"/>
                <a:sym typeface="+mn-ea"/>
              </a:rPr>
              <a:t>G</a:t>
            </a:r>
            <a:r>
              <a:rPr lang="en-US" altLang="zh-CN" sz="2271" dirty="0" err="1" smtClean="0">
                <a:solidFill>
                  <a:srgbClr val="8000FF"/>
                </a:solidFill>
                <a:latin typeface="Cambria" panose="02040503050406030204" charset="0"/>
                <a:ea typeface="Arial Unicode MS" panose="020B0604020202020204" charset="-122"/>
                <a:sym typeface="+mn-ea"/>
              </a:rPr>
              <a:t>umbel-softmax</a:t>
            </a:r>
            <a:r>
              <a:rPr lang="en-US" altLang="zh-CN" sz="2271" dirty="0">
                <a:solidFill>
                  <a:srgbClr val="8000FF"/>
                </a:solidFill>
                <a:latin typeface="Cambria" panose="02040503050406030204" charset="0"/>
                <a:ea typeface="Arial Unicode MS" panose="020B0604020202020204" charset="-122"/>
                <a:sym typeface="+mn-ea"/>
              </a:rPr>
              <a:t>. During the forward propagation, with three candidate primitive operations (</a:t>
            </a:r>
            <a:r>
              <a:rPr lang="en-US" altLang="zh-CN" sz="2271" i="1" dirty="0">
                <a:solidFill>
                  <a:srgbClr val="8000FF"/>
                </a:solidFill>
                <a:latin typeface="Cambria" panose="02040503050406030204" charset="0"/>
                <a:ea typeface="Arial Unicode MS" panose="020B0604020202020204" charset="-122"/>
                <a:sym typeface="+mn-ea"/>
              </a:rPr>
              <a:t>i.e.</a:t>
            </a:r>
            <a:r>
              <a:rPr lang="en-US" altLang="zh-CN" sz="2271" dirty="0">
                <a:solidFill>
                  <a:srgbClr val="8000FF"/>
                </a:solidFill>
                <a:latin typeface="Cambria" panose="02040503050406030204" charset="0"/>
                <a:ea typeface="Arial Unicode MS" panose="020B0604020202020204" charset="-122"/>
                <a:sym typeface="+mn-ea"/>
              </a:rPr>
              <a:t>, green, orange and cyan lines), the binary function f(·) is employed to generate a network in a differentiable manner. During the backward propagation, the standard back-propagation algorithm is utilized to simultaneously calculate the gradients of the both architecture parameters and network weights.</a:t>
            </a:r>
          </a:p>
        </p:txBody>
      </p:sp>
      <p:sp>
        <p:nvSpPr>
          <p:cNvPr id="13" name="矩形 12"/>
          <p:cNvSpPr/>
          <p:nvPr/>
        </p:nvSpPr>
        <p:spPr>
          <a:xfrm>
            <a:off x="254747" y="8537225"/>
            <a:ext cx="15771349" cy="674709"/>
          </a:xfrm>
          <a:prstGeom prst="rect">
            <a:avLst/>
          </a:prstGeom>
          <a:gradFill flip="none" rotWithShape="1">
            <a:gsLst>
              <a:gs pos="100000">
                <a:schemeClr val="bg1"/>
              </a:gs>
              <a:gs pos="0">
                <a:srgbClr val="00B0F0">
                  <a:alpha val="0"/>
                </a:srgbClr>
              </a:gs>
            </a:gsLst>
            <a:lin ang="0" scaled="0"/>
            <a:tileRect/>
          </a:gradFill>
          <a:ln w="82550" cap="sq">
            <a:noFill/>
            <a:miter lim="800000"/>
          </a:ln>
        </p:spPr>
        <p:style>
          <a:lnRef idx="1">
            <a:schemeClr val="accent1"/>
          </a:lnRef>
          <a:fillRef idx="3">
            <a:schemeClr val="accent1"/>
          </a:fillRef>
          <a:effectRef idx="2">
            <a:schemeClr val="accent1"/>
          </a:effectRef>
          <a:fontRef idx="minor">
            <a:schemeClr val="lt1"/>
          </a:fontRef>
        </p:style>
        <p:txBody>
          <a:bodyPr anchor="ctr"/>
          <a:lstStyle/>
          <a:p>
            <a:pPr algn="ctr">
              <a:lnSpc>
                <a:spcPts val="2271"/>
              </a:lnSpc>
              <a:spcBef>
                <a:spcPts val="684"/>
              </a:spcBef>
            </a:pPr>
            <a:r>
              <a:rPr lang="en-US" altLang="zh-CN" sz="2728" b="1" dirty="0">
                <a:solidFill>
                  <a:srgbClr val="8000FF"/>
                </a:solidFill>
                <a:latin typeface="Cambria" panose="02040503050406030204" charset="0"/>
                <a:ea typeface="Arial Unicode MS" panose="020B0604020202020204" charset="-122"/>
              </a:rPr>
              <a:t>From Probability Vectors to Binary Codes - Ensemble </a:t>
            </a:r>
            <a:r>
              <a:rPr lang="en-US" altLang="zh-CN" sz="2728" b="1" dirty="0" err="1">
                <a:solidFill>
                  <a:srgbClr val="8000FF"/>
                </a:solidFill>
                <a:latin typeface="Cambria" panose="02040503050406030204" charset="0"/>
                <a:ea typeface="Arial Unicode MS" panose="020B0604020202020204" charset="-122"/>
              </a:rPr>
              <a:t>Gumbel-Softmax</a:t>
            </a:r>
            <a:endParaRPr lang="en-US" altLang="zh-CN" sz="2728" b="1" dirty="0">
              <a:solidFill>
                <a:srgbClr val="8000FF"/>
              </a:solidFill>
              <a:latin typeface="Cambria" panose="02040503050406030204" charset="0"/>
              <a:ea typeface="Arial Unicode MS" panose="020B0604020202020204" charset="-122"/>
            </a:endParaRPr>
          </a:p>
        </p:txBody>
      </p:sp>
      <p:pic>
        <p:nvPicPr>
          <p:cNvPr id="14" name="图片 13"/>
          <p:cNvPicPr>
            <a:picLocks noChangeAspect="1"/>
          </p:cNvPicPr>
          <p:nvPr/>
        </p:nvPicPr>
        <p:blipFill>
          <a:blip r:embed="rId4"/>
          <a:stretch>
            <a:fillRect/>
          </a:stretch>
        </p:blipFill>
        <p:spPr>
          <a:xfrm>
            <a:off x="3957374" y="3727550"/>
            <a:ext cx="8430334" cy="595759"/>
          </a:xfrm>
          <a:prstGeom prst="rect">
            <a:avLst/>
          </a:prstGeom>
        </p:spPr>
      </p:pic>
      <p:pic>
        <p:nvPicPr>
          <p:cNvPr id="15" name="图片 14"/>
          <p:cNvPicPr>
            <a:picLocks noChangeAspect="1"/>
          </p:cNvPicPr>
          <p:nvPr/>
        </p:nvPicPr>
        <p:blipFill>
          <a:blip r:embed="rId5"/>
          <a:stretch>
            <a:fillRect/>
          </a:stretch>
        </p:blipFill>
        <p:spPr>
          <a:xfrm>
            <a:off x="4673152" y="6872074"/>
            <a:ext cx="6998770" cy="778157"/>
          </a:xfrm>
          <a:prstGeom prst="rect">
            <a:avLst/>
          </a:prstGeom>
        </p:spPr>
      </p:pic>
      <p:pic>
        <p:nvPicPr>
          <p:cNvPr id="16" name="图片 15"/>
          <p:cNvPicPr>
            <a:picLocks noChangeAspect="1"/>
          </p:cNvPicPr>
          <p:nvPr/>
        </p:nvPicPr>
        <p:blipFill>
          <a:blip r:embed="rId6"/>
          <a:stretch>
            <a:fillRect/>
          </a:stretch>
        </p:blipFill>
        <p:spPr>
          <a:xfrm>
            <a:off x="942492" y="9343905"/>
            <a:ext cx="8503221" cy="2880270"/>
          </a:xfrm>
          <a:prstGeom prst="rect">
            <a:avLst/>
          </a:prstGeom>
        </p:spPr>
      </p:pic>
      <p:pic>
        <p:nvPicPr>
          <p:cNvPr id="17" name="图片 16"/>
          <p:cNvPicPr>
            <a:picLocks noChangeAspect="1"/>
          </p:cNvPicPr>
          <p:nvPr/>
        </p:nvPicPr>
        <p:blipFill>
          <a:blip r:embed="rId7"/>
          <a:stretch>
            <a:fillRect/>
          </a:stretch>
        </p:blipFill>
        <p:spPr>
          <a:xfrm>
            <a:off x="10132756" y="9431963"/>
            <a:ext cx="5829300" cy="1125604"/>
          </a:xfrm>
          <a:prstGeom prst="rect">
            <a:avLst/>
          </a:prstGeom>
        </p:spPr>
      </p:pic>
      <p:sp>
        <p:nvSpPr>
          <p:cNvPr id="18" name="矩形 17"/>
          <p:cNvSpPr/>
          <p:nvPr/>
        </p:nvSpPr>
        <p:spPr>
          <a:xfrm>
            <a:off x="16428700" y="2874948"/>
            <a:ext cx="15754593" cy="8805773"/>
          </a:xfrm>
          <a:prstGeom prst="rect">
            <a:avLst/>
          </a:prstGeom>
          <a:noFill/>
          <a:ln w="152400" cap="sq">
            <a:solidFill>
              <a:srgbClr val="00B0F0">
                <a:alpha val="16000"/>
              </a:srgbClr>
            </a:solidFill>
            <a:miter lim="800000"/>
          </a:ln>
          <a:effectLst>
            <a:softEdge rad="31750"/>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lIns="204554" tIns="245461" rIns="204554" bIns="204554" anchor="t" anchorCtr="0"/>
          <a:lstStyle/>
          <a:p>
            <a:pPr algn="just">
              <a:lnSpc>
                <a:spcPts val="2271"/>
              </a:lnSpc>
              <a:spcBef>
                <a:spcPts val="684"/>
              </a:spcBef>
            </a:pPr>
            <a:r>
              <a:rPr lang="en-US" altLang="zh-CN" sz="2271" dirty="0">
                <a:solidFill>
                  <a:srgbClr val="8000FF"/>
                </a:solidFill>
                <a:latin typeface="Cambria" panose="02040503050406030204" charset="0"/>
                <a:ea typeface="Arial Unicode MS" panose="020B0604020202020204" charset="-122"/>
                <a:sym typeface="+mn-ea"/>
              </a:rPr>
              <a:t>Table 1 gives the searched architectures and classification results on CIFAR-10, which shows </a:t>
            </a:r>
            <a:r>
              <a:rPr lang="en-US" altLang="zh-CN" sz="2271" dirty="0" smtClean="0">
                <a:solidFill>
                  <a:srgbClr val="8000FF"/>
                </a:solidFill>
                <a:latin typeface="Cambria" panose="02040503050406030204" charset="0"/>
                <a:ea typeface="Arial Unicode MS" panose="020B0604020202020204" charset="-122"/>
                <a:sym typeface="+mn-ea"/>
              </a:rPr>
              <a:t>that DATA </a:t>
            </a:r>
            <a:r>
              <a:rPr lang="en-US" altLang="zh-CN" sz="2271" dirty="0">
                <a:solidFill>
                  <a:srgbClr val="8000FF"/>
                </a:solidFill>
                <a:latin typeface="Cambria" panose="02040503050406030204" charset="0"/>
                <a:ea typeface="Arial Unicode MS" panose="020B0604020202020204" charset="-122"/>
                <a:sym typeface="+mn-ea"/>
              </a:rPr>
              <a:t>achieves comparable results with the state-of-the-art with less computation resources. </a:t>
            </a:r>
            <a:endParaRPr lang="en-US" altLang="zh-CN" sz="2271" dirty="0" smtClean="0">
              <a:solidFill>
                <a:srgbClr val="8000FF"/>
              </a:solidFill>
              <a:latin typeface="Cambria" panose="02040503050406030204" charset="0"/>
              <a:ea typeface="Arial Unicode MS" panose="020B0604020202020204" charset="-122"/>
              <a:sym typeface="+mn-ea"/>
            </a:endParaRPr>
          </a:p>
          <a:p>
            <a:pPr algn="just">
              <a:lnSpc>
                <a:spcPts val="2271"/>
              </a:lnSpc>
              <a:spcBef>
                <a:spcPts val="1200"/>
              </a:spcBef>
            </a:pPr>
            <a:r>
              <a:rPr lang="en-US" altLang="zh-CN" sz="2271" dirty="0" smtClean="0">
                <a:solidFill>
                  <a:srgbClr val="8000FF"/>
                </a:solidFill>
                <a:latin typeface="Cambria" panose="02040503050406030204" charset="0"/>
                <a:ea typeface="Arial Unicode MS" panose="020B0604020202020204" charset="-122"/>
                <a:sym typeface="+mn-ea"/>
              </a:rPr>
              <a:t>Table 2 indicates that </a:t>
            </a:r>
            <a:r>
              <a:rPr lang="en-US" altLang="zh-CN" sz="2271" dirty="0">
                <a:solidFill>
                  <a:srgbClr val="8000FF"/>
                </a:solidFill>
                <a:latin typeface="Cambria" panose="02040503050406030204" charset="0"/>
                <a:ea typeface="Arial Unicode MS" panose="020B0604020202020204" charset="-122"/>
                <a:sym typeface="+mn-ea"/>
              </a:rPr>
              <a:t>the cell searched on </a:t>
            </a:r>
            <a:r>
              <a:rPr lang="en-US" altLang="zh-CN" sz="2271" dirty="0" smtClean="0">
                <a:solidFill>
                  <a:srgbClr val="8000FF"/>
                </a:solidFill>
                <a:latin typeface="Cambria" panose="02040503050406030204" charset="0"/>
                <a:ea typeface="Arial Unicode MS" panose="020B0604020202020204" charset="-122"/>
                <a:sym typeface="+mn-ea"/>
              </a:rPr>
              <a:t>CIFAR-10 can </a:t>
            </a:r>
            <a:r>
              <a:rPr lang="en-US" altLang="zh-CN" sz="2271" dirty="0">
                <a:solidFill>
                  <a:srgbClr val="8000FF"/>
                </a:solidFill>
                <a:latin typeface="Cambria" panose="02040503050406030204" charset="0"/>
                <a:ea typeface="Arial Unicode MS" panose="020B0604020202020204" charset="-122"/>
                <a:sym typeface="+mn-ea"/>
              </a:rPr>
              <a:t>be smoothly employed to deal with the large-scale classification task. </a:t>
            </a:r>
            <a:endParaRPr lang="en-US" altLang="zh-CN" sz="2271" dirty="0" smtClean="0">
              <a:solidFill>
                <a:srgbClr val="8000FF"/>
              </a:solidFill>
              <a:latin typeface="Cambria" panose="02040503050406030204" charset="0"/>
              <a:ea typeface="Arial Unicode MS" panose="020B0604020202020204" charset="-122"/>
              <a:sym typeface="+mn-ea"/>
            </a:endParaRPr>
          </a:p>
          <a:p>
            <a:pPr algn="just">
              <a:lnSpc>
                <a:spcPts val="2271"/>
              </a:lnSpc>
              <a:spcBef>
                <a:spcPts val="1200"/>
              </a:spcBef>
            </a:pPr>
            <a:endParaRPr lang="en-US" altLang="zh-CN" sz="2271" dirty="0">
              <a:solidFill>
                <a:srgbClr val="8000FF"/>
              </a:solidFill>
              <a:latin typeface="Cambria" panose="02040503050406030204" charset="0"/>
              <a:ea typeface="Arial Unicode MS" panose="020B0604020202020204" charset="-122"/>
              <a:sym typeface="+mn-ea"/>
            </a:endParaRPr>
          </a:p>
          <a:p>
            <a:pPr algn="just">
              <a:lnSpc>
                <a:spcPts val="2271"/>
              </a:lnSpc>
              <a:spcBef>
                <a:spcPts val="1200"/>
              </a:spcBef>
            </a:pPr>
            <a:endParaRPr lang="en-US" altLang="zh-CN" sz="2271" dirty="0" smtClean="0">
              <a:solidFill>
                <a:srgbClr val="8000FF"/>
              </a:solidFill>
              <a:latin typeface="Cambria" panose="02040503050406030204" charset="0"/>
              <a:ea typeface="Arial Unicode MS" panose="020B0604020202020204" charset="-122"/>
              <a:sym typeface="+mn-ea"/>
            </a:endParaRPr>
          </a:p>
          <a:p>
            <a:pPr algn="just">
              <a:lnSpc>
                <a:spcPts val="2271"/>
              </a:lnSpc>
              <a:spcBef>
                <a:spcPts val="1200"/>
              </a:spcBef>
            </a:pPr>
            <a:endParaRPr lang="en-US" altLang="zh-CN" sz="2271" dirty="0">
              <a:solidFill>
                <a:srgbClr val="8000FF"/>
              </a:solidFill>
              <a:latin typeface="Cambria" panose="02040503050406030204" charset="0"/>
              <a:ea typeface="Arial Unicode MS" panose="020B0604020202020204" charset="-122"/>
              <a:sym typeface="+mn-ea"/>
            </a:endParaRPr>
          </a:p>
          <a:p>
            <a:pPr algn="just">
              <a:lnSpc>
                <a:spcPts val="2271"/>
              </a:lnSpc>
              <a:spcBef>
                <a:spcPts val="1200"/>
              </a:spcBef>
            </a:pPr>
            <a:endParaRPr lang="en-US" altLang="zh-CN" sz="2271" dirty="0" smtClean="0">
              <a:solidFill>
                <a:srgbClr val="8000FF"/>
              </a:solidFill>
              <a:latin typeface="Cambria" panose="02040503050406030204" charset="0"/>
              <a:ea typeface="Arial Unicode MS" panose="020B0604020202020204" charset="-122"/>
              <a:sym typeface="+mn-ea"/>
            </a:endParaRPr>
          </a:p>
          <a:p>
            <a:pPr algn="just">
              <a:lnSpc>
                <a:spcPts val="2271"/>
              </a:lnSpc>
              <a:spcBef>
                <a:spcPts val="1200"/>
              </a:spcBef>
            </a:pPr>
            <a:endParaRPr lang="en-US" altLang="zh-CN" sz="2271" dirty="0">
              <a:solidFill>
                <a:srgbClr val="8000FF"/>
              </a:solidFill>
              <a:latin typeface="Cambria" panose="02040503050406030204" charset="0"/>
              <a:ea typeface="Arial Unicode MS" panose="020B0604020202020204" charset="-122"/>
              <a:sym typeface="+mn-ea"/>
            </a:endParaRPr>
          </a:p>
          <a:p>
            <a:pPr algn="just">
              <a:lnSpc>
                <a:spcPts val="2271"/>
              </a:lnSpc>
              <a:spcBef>
                <a:spcPts val="1200"/>
              </a:spcBef>
            </a:pPr>
            <a:endParaRPr lang="en-US" altLang="zh-CN" sz="2271" dirty="0" smtClean="0">
              <a:solidFill>
                <a:srgbClr val="8000FF"/>
              </a:solidFill>
              <a:latin typeface="Cambria" panose="02040503050406030204" charset="0"/>
              <a:ea typeface="Arial Unicode MS" panose="020B0604020202020204" charset="-122"/>
              <a:sym typeface="+mn-ea"/>
            </a:endParaRPr>
          </a:p>
          <a:p>
            <a:pPr algn="just">
              <a:lnSpc>
                <a:spcPts val="2271"/>
              </a:lnSpc>
              <a:spcBef>
                <a:spcPts val="1200"/>
              </a:spcBef>
            </a:pPr>
            <a:endParaRPr lang="en-US" altLang="zh-CN" sz="2271" dirty="0">
              <a:solidFill>
                <a:srgbClr val="8000FF"/>
              </a:solidFill>
              <a:latin typeface="Cambria" panose="02040503050406030204" charset="0"/>
              <a:ea typeface="Arial Unicode MS" panose="020B0604020202020204" charset="-122"/>
              <a:sym typeface="+mn-ea"/>
            </a:endParaRPr>
          </a:p>
          <a:p>
            <a:pPr algn="just">
              <a:lnSpc>
                <a:spcPts val="2271"/>
              </a:lnSpc>
              <a:spcBef>
                <a:spcPts val="1200"/>
              </a:spcBef>
            </a:pPr>
            <a:endParaRPr lang="en-US" altLang="zh-CN" sz="2271" dirty="0">
              <a:solidFill>
                <a:srgbClr val="8000FF"/>
              </a:solidFill>
              <a:latin typeface="Cambria" panose="02040503050406030204" charset="0"/>
              <a:ea typeface="Arial Unicode MS" panose="020B0604020202020204" charset="-122"/>
              <a:sym typeface="+mn-ea"/>
            </a:endParaRPr>
          </a:p>
          <a:p>
            <a:pPr algn="just">
              <a:lnSpc>
                <a:spcPts val="2271"/>
              </a:lnSpc>
              <a:spcBef>
                <a:spcPts val="1800"/>
              </a:spcBef>
            </a:pPr>
            <a:r>
              <a:rPr lang="en-US" altLang="zh-CN" sz="2271" dirty="0" smtClean="0">
                <a:solidFill>
                  <a:srgbClr val="8000FF"/>
                </a:solidFill>
                <a:latin typeface="Cambria" panose="02040503050406030204" charset="0"/>
                <a:ea typeface="Arial Unicode MS" panose="020B0604020202020204" charset="-122"/>
                <a:sym typeface="+mn-ea"/>
              </a:rPr>
              <a:t>Table 3 signifies that </a:t>
            </a:r>
            <a:r>
              <a:rPr lang="en-US" altLang="zh-CN" sz="2271" dirty="0">
                <a:solidFill>
                  <a:srgbClr val="8000FF"/>
                </a:solidFill>
                <a:latin typeface="Cambria" panose="02040503050406030204" charset="0"/>
                <a:ea typeface="Arial Unicode MS" panose="020B0604020202020204" charset="-122"/>
                <a:sym typeface="+mn-ea"/>
              </a:rPr>
              <a:t>DATA also is in a </a:t>
            </a:r>
            <a:r>
              <a:rPr lang="en-US" altLang="zh-CN" sz="2271" dirty="0" smtClean="0">
                <a:solidFill>
                  <a:srgbClr val="8000FF"/>
                </a:solidFill>
                <a:latin typeface="Cambria" panose="02040503050406030204" charset="0"/>
                <a:ea typeface="Arial Unicode MS" panose="020B0604020202020204" charset="-122"/>
                <a:sym typeface="+mn-ea"/>
              </a:rPr>
              <a:t>position to </a:t>
            </a:r>
            <a:r>
              <a:rPr lang="en-US" altLang="zh-CN" sz="2271" dirty="0">
                <a:solidFill>
                  <a:srgbClr val="8000FF"/>
                </a:solidFill>
                <a:latin typeface="Cambria" panose="02040503050406030204" charset="0"/>
                <a:ea typeface="Arial Unicode MS" panose="020B0604020202020204" charset="-122"/>
                <a:sym typeface="+mn-ea"/>
              </a:rPr>
              <a:t>search recurrent architectures </a:t>
            </a:r>
            <a:r>
              <a:rPr lang="en-US" altLang="zh-CN" sz="2271" dirty="0" smtClean="0">
                <a:solidFill>
                  <a:srgbClr val="8000FF"/>
                </a:solidFill>
                <a:latin typeface="Cambria" panose="02040503050406030204" charset="0"/>
                <a:ea typeface="Arial Unicode MS" panose="020B0604020202020204" charset="-122"/>
                <a:sym typeface="+mn-ea"/>
              </a:rPr>
              <a:t>effectively.</a:t>
            </a:r>
          </a:p>
          <a:p>
            <a:pPr algn="just">
              <a:lnSpc>
                <a:spcPts val="2271"/>
              </a:lnSpc>
              <a:spcBef>
                <a:spcPts val="1200"/>
              </a:spcBef>
            </a:pPr>
            <a:r>
              <a:rPr lang="en-US" altLang="zh-CN" sz="2271" dirty="0" smtClean="0">
                <a:solidFill>
                  <a:srgbClr val="8000FF"/>
                </a:solidFill>
                <a:latin typeface="Cambria" panose="02040503050406030204" charset="0"/>
                <a:ea typeface="Arial Unicode MS" panose="020B0604020202020204" charset="-122"/>
                <a:sym typeface="+mn-ea"/>
              </a:rPr>
              <a:t>Table 4 demonstrates that </a:t>
            </a:r>
            <a:r>
              <a:rPr lang="en-US" altLang="zh-CN" sz="2271" dirty="0">
                <a:solidFill>
                  <a:srgbClr val="8000FF"/>
                </a:solidFill>
                <a:latin typeface="Cambria" panose="02040503050406030204" charset="0"/>
                <a:ea typeface="Arial Unicode MS" panose="020B0604020202020204" charset="-122"/>
                <a:sym typeface="+mn-ea"/>
              </a:rPr>
              <a:t>the transferability is also retentive on recurrent architectures.  </a:t>
            </a:r>
          </a:p>
        </p:txBody>
      </p:sp>
      <p:sp>
        <p:nvSpPr>
          <p:cNvPr id="19" name="矩形 18"/>
          <p:cNvSpPr/>
          <p:nvPr/>
        </p:nvSpPr>
        <p:spPr>
          <a:xfrm>
            <a:off x="16428700" y="2117825"/>
            <a:ext cx="15754593" cy="674709"/>
          </a:xfrm>
          <a:prstGeom prst="rect">
            <a:avLst/>
          </a:prstGeom>
          <a:gradFill flip="none" rotWithShape="1">
            <a:gsLst>
              <a:gs pos="100000">
                <a:schemeClr val="bg1"/>
              </a:gs>
              <a:gs pos="0">
                <a:srgbClr val="00B0F0">
                  <a:alpha val="0"/>
                </a:srgbClr>
              </a:gs>
            </a:gsLst>
            <a:lin ang="0" scaled="0"/>
            <a:tileRect/>
          </a:gradFill>
          <a:ln w="82550" cap="sq">
            <a:noFill/>
            <a:miter lim="800000"/>
          </a:ln>
        </p:spPr>
        <p:style>
          <a:lnRef idx="1">
            <a:schemeClr val="accent1"/>
          </a:lnRef>
          <a:fillRef idx="3">
            <a:schemeClr val="accent1"/>
          </a:fillRef>
          <a:effectRef idx="2">
            <a:schemeClr val="accent1"/>
          </a:effectRef>
          <a:fontRef idx="minor">
            <a:schemeClr val="lt1"/>
          </a:fontRef>
        </p:style>
        <p:txBody>
          <a:bodyPr anchor="ctr"/>
          <a:lstStyle/>
          <a:p>
            <a:pPr algn="ctr">
              <a:lnSpc>
                <a:spcPts val="2271"/>
              </a:lnSpc>
              <a:spcBef>
                <a:spcPts val="684"/>
              </a:spcBef>
            </a:pPr>
            <a:r>
              <a:rPr lang="en-US" altLang="zh-CN" sz="2728" b="1" dirty="0">
                <a:solidFill>
                  <a:srgbClr val="8000FF"/>
                </a:solidFill>
                <a:latin typeface="Cambria" panose="02040503050406030204" charset="0"/>
                <a:ea typeface="Arial Unicode MS" panose="020B0604020202020204" charset="-122"/>
              </a:rPr>
              <a:t>Experiments</a:t>
            </a:r>
          </a:p>
        </p:txBody>
      </p:sp>
      <p:sp>
        <p:nvSpPr>
          <p:cNvPr id="20" name="矩形 19"/>
          <p:cNvSpPr/>
          <p:nvPr/>
        </p:nvSpPr>
        <p:spPr>
          <a:xfrm>
            <a:off x="16478184" y="12581966"/>
            <a:ext cx="15705108" cy="8685207"/>
          </a:xfrm>
          <a:prstGeom prst="rect">
            <a:avLst/>
          </a:prstGeom>
          <a:noFill/>
          <a:ln w="152400" cap="sq">
            <a:solidFill>
              <a:srgbClr val="00B0F0">
                <a:alpha val="16000"/>
              </a:srgbClr>
            </a:solidFill>
            <a:miter lim="800000"/>
          </a:ln>
          <a:effectLst>
            <a:softEdge rad="31750"/>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lIns="204554" tIns="245461" rIns="204554" bIns="204554" anchor="t" anchorCtr="0"/>
          <a:lstStyle/>
          <a:p>
            <a:pPr algn="just">
              <a:lnSpc>
                <a:spcPts val="2271"/>
              </a:lnSpc>
              <a:spcBef>
                <a:spcPts val="684"/>
              </a:spcBef>
            </a:pPr>
            <a:r>
              <a:rPr lang="en-US" altLang="zh-CN" sz="2271" dirty="0" smtClean="0">
                <a:solidFill>
                  <a:srgbClr val="8000FF"/>
                </a:solidFill>
                <a:latin typeface="Cambria" panose="02040503050406030204" charset="0"/>
                <a:ea typeface="Arial Unicode MS" panose="020B0604020202020204" charset="-122"/>
                <a:sym typeface="+mn-ea"/>
              </a:rPr>
              <a:t>Table 5 means </a:t>
            </a:r>
            <a:r>
              <a:rPr lang="en-US" altLang="zh-CN" sz="2271" dirty="0">
                <a:solidFill>
                  <a:srgbClr val="8000FF"/>
                </a:solidFill>
                <a:latin typeface="Cambria" panose="02040503050406030204" charset="0"/>
                <a:ea typeface="Arial Unicode MS" panose="020B0604020202020204" charset="-122"/>
                <a:sym typeface="+mn-ea"/>
              </a:rPr>
              <a:t>that larger M indicates higher performance, while more parameters </a:t>
            </a:r>
            <a:r>
              <a:rPr lang="en-US" altLang="zh-CN" sz="2271" dirty="0" smtClean="0">
                <a:solidFill>
                  <a:srgbClr val="8000FF"/>
                </a:solidFill>
                <a:latin typeface="Cambria" panose="02040503050406030204" charset="0"/>
                <a:ea typeface="Arial Unicode MS" panose="020B0604020202020204" charset="-122"/>
                <a:sym typeface="+mn-ea"/>
              </a:rPr>
              <a:t>will be </a:t>
            </a:r>
            <a:r>
              <a:rPr lang="en-US" altLang="zh-CN" sz="2271" dirty="0">
                <a:solidFill>
                  <a:srgbClr val="8000FF"/>
                </a:solidFill>
                <a:latin typeface="Cambria" panose="02040503050406030204" charset="0"/>
                <a:ea typeface="Arial Unicode MS" panose="020B0604020202020204" charset="-122"/>
                <a:sym typeface="+mn-ea"/>
              </a:rPr>
              <a:t>introduced as M </a:t>
            </a:r>
            <a:r>
              <a:rPr lang="en-US" altLang="zh-CN" sz="2271" dirty="0" smtClean="0">
                <a:solidFill>
                  <a:srgbClr val="8000FF"/>
                </a:solidFill>
                <a:latin typeface="Cambria" panose="02040503050406030204" charset="0"/>
                <a:ea typeface="Arial Unicode MS" panose="020B0604020202020204" charset="-122"/>
                <a:sym typeface="+mn-ea"/>
              </a:rPr>
              <a:t>increases.</a:t>
            </a:r>
          </a:p>
          <a:p>
            <a:pPr algn="just">
              <a:lnSpc>
                <a:spcPts val="2271"/>
              </a:lnSpc>
              <a:spcBef>
                <a:spcPts val="1200"/>
              </a:spcBef>
            </a:pPr>
            <a:r>
              <a:rPr lang="en-US" altLang="zh-CN" sz="2271" dirty="0" smtClean="0">
                <a:solidFill>
                  <a:srgbClr val="8000FF"/>
                </a:solidFill>
                <a:latin typeface="Cambria" panose="02040503050406030204" charset="0"/>
                <a:ea typeface="Arial Unicode MS" panose="020B0604020202020204" charset="-122"/>
                <a:sym typeface="+mn-ea"/>
              </a:rPr>
              <a:t>Table </a:t>
            </a:r>
            <a:r>
              <a:rPr lang="en-US" altLang="zh-CN" sz="2271" dirty="0">
                <a:solidFill>
                  <a:srgbClr val="8000FF"/>
                </a:solidFill>
                <a:latin typeface="Cambria" panose="02040503050406030204" charset="0"/>
                <a:ea typeface="Arial Unicode MS" panose="020B0604020202020204" charset="-122"/>
                <a:sym typeface="+mn-ea"/>
              </a:rPr>
              <a:t>6 </a:t>
            </a:r>
            <a:r>
              <a:rPr lang="en-US" altLang="zh-CN" sz="2271" dirty="0" smtClean="0">
                <a:solidFill>
                  <a:srgbClr val="8000FF"/>
                </a:solidFill>
                <a:latin typeface="Cambria" panose="02040503050406030204" charset="0"/>
                <a:ea typeface="Arial Unicode MS" panose="020B0604020202020204" charset="-122"/>
                <a:sym typeface="+mn-ea"/>
              </a:rPr>
              <a:t>verifies </a:t>
            </a:r>
            <a:r>
              <a:rPr lang="en-US" altLang="zh-CN" sz="2271" dirty="0">
                <a:solidFill>
                  <a:srgbClr val="8000FF"/>
                </a:solidFill>
                <a:latin typeface="Cambria" panose="02040503050406030204" charset="0"/>
                <a:ea typeface="Arial Unicode MS" panose="020B0604020202020204" charset="-122"/>
                <a:sym typeface="+mn-ea"/>
              </a:rPr>
              <a:t>that DATA </a:t>
            </a:r>
            <a:r>
              <a:rPr lang="en-US" altLang="zh-CN" sz="2271" dirty="0" smtClean="0">
                <a:solidFill>
                  <a:srgbClr val="8000FF"/>
                </a:solidFill>
                <a:latin typeface="Cambria" panose="02040503050406030204" charset="0"/>
                <a:ea typeface="Arial Unicode MS" panose="020B0604020202020204" charset="-122"/>
                <a:sym typeface="+mn-ea"/>
              </a:rPr>
              <a:t>have more </a:t>
            </a:r>
            <a:r>
              <a:rPr lang="en-US" altLang="zh-CN" sz="2271" dirty="0">
                <a:solidFill>
                  <a:srgbClr val="8000FF"/>
                </a:solidFill>
                <a:latin typeface="Cambria" panose="02040503050406030204" charset="0"/>
                <a:ea typeface="Arial Unicode MS" panose="020B0604020202020204" charset="-122"/>
                <a:sym typeface="+mn-ea"/>
              </a:rPr>
              <a:t>prominent superiority on more complex tasks, not just toy tasks on the tiny datasets, because </a:t>
            </a:r>
            <a:r>
              <a:rPr lang="en-US" altLang="zh-CN" sz="2271" dirty="0" smtClean="0">
                <a:solidFill>
                  <a:srgbClr val="8000FF"/>
                </a:solidFill>
                <a:latin typeface="Cambria" panose="02040503050406030204" charset="0"/>
                <a:ea typeface="Arial Unicode MS" panose="020B0604020202020204" charset="-122"/>
                <a:sym typeface="+mn-ea"/>
              </a:rPr>
              <a:t>of a </a:t>
            </a:r>
            <a:r>
              <a:rPr lang="en-US" altLang="zh-CN" sz="2271" dirty="0">
                <a:solidFill>
                  <a:srgbClr val="8000FF"/>
                </a:solidFill>
                <a:latin typeface="Cambria" panose="02040503050406030204" charset="0"/>
                <a:ea typeface="Arial Unicode MS" panose="020B0604020202020204" charset="-122"/>
                <a:sym typeface="+mn-ea"/>
              </a:rPr>
              <a:t>large search space that is proportional to the sampling time M</a:t>
            </a:r>
            <a:r>
              <a:rPr lang="en-US" altLang="zh-CN" sz="2271" dirty="0" smtClean="0">
                <a:solidFill>
                  <a:srgbClr val="8000FF"/>
                </a:solidFill>
                <a:latin typeface="Cambria" panose="02040503050406030204" charset="0"/>
                <a:ea typeface="Arial Unicode MS" panose="020B0604020202020204" charset="-122"/>
                <a:sym typeface="+mn-ea"/>
              </a:rPr>
              <a:t>.</a:t>
            </a:r>
          </a:p>
          <a:p>
            <a:pPr algn="just">
              <a:lnSpc>
                <a:spcPts val="2271"/>
              </a:lnSpc>
              <a:spcBef>
                <a:spcPts val="1200"/>
              </a:spcBef>
            </a:pPr>
            <a:endParaRPr lang="en-US" altLang="zh-CN" sz="2271" dirty="0">
              <a:solidFill>
                <a:srgbClr val="8000FF"/>
              </a:solidFill>
              <a:latin typeface="Cambria" panose="02040503050406030204" charset="0"/>
              <a:ea typeface="Arial Unicode MS" panose="020B0604020202020204" charset="-122"/>
              <a:sym typeface="+mn-ea"/>
            </a:endParaRPr>
          </a:p>
          <a:p>
            <a:pPr algn="just">
              <a:lnSpc>
                <a:spcPts val="2271"/>
              </a:lnSpc>
              <a:spcBef>
                <a:spcPts val="1200"/>
              </a:spcBef>
            </a:pPr>
            <a:endParaRPr lang="en-US" altLang="zh-CN" sz="2271" dirty="0" smtClean="0">
              <a:solidFill>
                <a:srgbClr val="8000FF"/>
              </a:solidFill>
              <a:latin typeface="Cambria" panose="02040503050406030204" charset="0"/>
              <a:ea typeface="Arial Unicode MS" panose="020B0604020202020204" charset="-122"/>
              <a:sym typeface="+mn-ea"/>
            </a:endParaRPr>
          </a:p>
          <a:p>
            <a:pPr algn="just">
              <a:lnSpc>
                <a:spcPts val="2271"/>
              </a:lnSpc>
              <a:spcBef>
                <a:spcPts val="1200"/>
              </a:spcBef>
            </a:pPr>
            <a:endParaRPr lang="en-US" altLang="zh-CN" sz="2271" dirty="0" smtClean="0">
              <a:solidFill>
                <a:srgbClr val="8000FF"/>
              </a:solidFill>
              <a:latin typeface="Cambria" panose="02040503050406030204" charset="0"/>
              <a:ea typeface="Arial Unicode MS" panose="020B0604020202020204" charset="-122"/>
              <a:sym typeface="+mn-ea"/>
            </a:endParaRPr>
          </a:p>
          <a:p>
            <a:pPr algn="just">
              <a:lnSpc>
                <a:spcPts val="2271"/>
              </a:lnSpc>
            </a:pPr>
            <a:r>
              <a:rPr lang="en-US" altLang="zh-CN" sz="2271" dirty="0" smtClean="0">
                <a:solidFill>
                  <a:srgbClr val="8000FF"/>
                </a:solidFill>
                <a:latin typeface="Cambria" panose="02040503050406030204" charset="0"/>
                <a:ea typeface="Arial Unicode MS" panose="020B0604020202020204" charset="-122"/>
                <a:sym typeface="+mn-ea"/>
              </a:rPr>
              <a:t>Table 7 </a:t>
            </a:r>
            <a:r>
              <a:rPr lang="en-US" altLang="zh-CN" sz="2271" dirty="0">
                <a:solidFill>
                  <a:srgbClr val="8000FF"/>
                </a:solidFill>
                <a:latin typeface="Cambria" panose="02040503050406030204" charset="0"/>
                <a:ea typeface="Arial Unicode MS" panose="020B0604020202020204" charset="-122"/>
                <a:sym typeface="+mn-ea"/>
              </a:rPr>
              <a:t>shows the </a:t>
            </a:r>
            <a:r>
              <a:rPr lang="en-US" altLang="zh-CN" sz="2271" dirty="0" err="1">
                <a:solidFill>
                  <a:srgbClr val="8000FF"/>
                </a:solidFill>
                <a:latin typeface="Cambria" panose="02040503050406030204" charset="0"/>
                <a:ea typeface="Arial Unicode MS" panose="020B0604020202020204" charset="-122"/>
                <a:sym typeface="+mn-ea"/>
              </a:rPr>
              <a:t>stds</a:t>
            </a:r>
            <a:r>
              <a:rPr lang="en-US" altLang="zh-CN" sz="2271" dirty="0">
                <a:solidFill>
                  <a:srgbClr val="8000FF"/>
                </a:solidFill>
                <a:latin typeface="Cambria" panose="02040503050406030204" charset="0"/>
                <a:ea typeface="Arial Unicode MS" panose="020B0604020202020204" charset="-122"/>
                <a:sym typeface="+mn-ea"/>
              </a:rPr>
              <a:t> of DATA and the variances </a:t>
            </a:r>
            <a:r>
              <a:rPr lang="en-US" altLang="zh-CN" sz="2271" dirty="0" smtClean="0">
                <a:solidFill>
                  <a:srgbClr val="8000FF"/>
                </a:solidFill>
                <a:latin typeface="Cambria" panose="02040503050406030204" charset="0"/>
                <a:ea typeface="Arial Unicode MS" panose="020B0604020202020204" charset="-122"/>
                <a:sym typeface="+mn-ea"/>
              </a:rPr>
              <a:t>of DATA </a:t>
            </a:r>
            <a:r>
              <a:rPr lang="en-US" altLang="zh-CN" sz="2271" dirty="0">
                <a:solidFill>
                  <a:srgbClr val="8000FF"/>
                </a:solidFill>
                <a:latin typeface="Cambria" panose="02040503050406030204" charset="0"/>
                <a:ea typeface="Arial Unicode MS" panose="020B0604020202020204" charset="-122"/>
                <a:sym typeface="+mn-ea"/>
              </a:rPr>
              <a:t>with different sampling </a:t>
            </a:r>
            <a:r>
              <a:rPr lang="en-US" altLang="zh-CN" sz="2271" dirty="0" smtClean="0">
                <a:solidFill>
                  <a:srgbClr val="8000FF"/>
                </a:solidFill>
                <a:latin typeface="Cambria" panose="02040503050406030204" charset="0"/>
                <a:ea typeface="Arial Unicode MS" panose="020B0604020202020204" charset="-122"/>
                <a:sym typeface="+mn-ea"/>
              </a:rPr>
              <a:t>time M.</a:t>
            </a:r>
            <a:endParaRPr lang="en-US" altLang="zh-CN" sz="2271" dirty="0">
              <a:solidFill>
                <a:srgbClr val="8000FF"/>
              </a:solidFill>
              <a:latin typeface="Cambria" panose="02040503050406030204" charset="0"/>
              <a:ea typeface="Arial Unicode MS" panose="020B0604020202020204" charset="-122"/>
              <a:sym typeface="+mn-ea"/>
            </a:endParaRPr>
          </a:p>
          <a:p>
            <a:pPr algn="just">
              <a:lnSpc>
                <a:spcPts val="2271"/>
              </a:lnSpc>
              <a:spcBef>
                <a:spcPts val="1200"/>
              </a:spcBef>
            </a:pPr>
            <a:r>
              <a:rPr lang="en-US" altLang="zh-CN" sz="2271" dirty="0" smtClean="0">
                <a:solidFill>
                  <a:srgbClr val="8000FF"/>
                </a:solidFill>
                <a:latin typeface="Cambria" panose="02040503050406030204" charset="0"/>
                <a:ea typeface="Arial Unicode MS" panose="020B0604020202020204" charset="-122"/>
                <a:sym typeface="+mn-ea"/>
              </a:rPr>
              <a:t>Table 8 reports the </a:t>
            </a:r>
            <a:r>
              <a:rPr lang="en-US" altLang="zh-CN" sz="2271" dirty="0">
                <a:solidFill>
                  <a:srgbClr val="8000FF"/>
                </a:solidFill>
                <a:latin typeface="Cambria" panose="02040503050406030204" charset="0"/>
                <a:ea typeface="Arial Unicode MS" panose="020B0604020202020204" charset="-122"/>
                <a:sym typeface="+mn-ea"/>
              </a:rPr>
              <a:t>validation errors at the end of search and after architecture </a:t>
            </a:r>
            <a:r>
              <a:rPr lang="en-US" altLang="zh-CN" sz="2271" dirty="0" smtClean="0">
                <a:solidFill>
                  <a:srgbClr val="8000FF"/>
                </a:solidFill>
                <a:latin typeface="Cambria" panose="02040503050406030204" charset="0"/>
                <a:ea typeface="Arial Unicode MS" panose="020B0604020202020204" charset="-122"/>
                <a:sym typeface="+mn-ea"/>
              </a:rPr>
              <a:t>derivation without </a:t>
            </a:r>
            <a:r>
              <a:rPr lang="en-US" altLang="zh-CN" sz="2271" dirty="0">
                <a:solidFill>
                  <a:srgbClr val="8000FF"/>
                </a:solidFill>
                <a:latin typeface="Cambria" panose="02040503050406030204" charset="0"/>
                <a:ea typeface="Arial Unicode MS" panose="020B0604020202020204" charset="-122"/>
                <a:sym typeface="+mn-ea"/>
              </a:rPr>
              <a:t>fine-tuning. </a:t>
            </a:r>
          </a:p>
          <a:p>
            <a:pPr algn="just">
              <a:lnSpc>
                <a:spcPts val="2271"/>
              </a:lnSpc>
              <a:spcBef>
                <a:spcPts val="1200"/>
              </a:spcBef>
            </a:pPr>
            <a:r>
              <a:rPr lang="en-US" altLang="zh-CN" sz="2271" dirty="0">
                <a:solidFill>
                  <a:srgbClr val="8000FF"/>
                </a:solidFill>
                <a:latin typeface="Cambria" panose="02040503050406030204" charset="0"/>
                <a:ea typeface="Arial Unicode MS" panose="020B0604020202020204" charset="-122"/>
                <a:sym typeface="+mn-ea"/>
              </a:rPr>
              <a:t>Figure (a) </a:t>
            </a:r>
            <a:r>
              <a:rPr lang="en-US" altLang="zh-CN" sz="2271" dirty="0" smtClean="0">
                <a:solidFill>
                  <a:srgbClr val="8000FF"/>
                </a:solidFill>
                <a:latin typeface="Cambria" panose="02040503050406030204" charset="0"/>
                <a:ea typeface="Arial Unicode MS" panose="020B0604020202020204" charset="-122"/>
                <a:sym typeface="+mn-ea"/>
              </a:rPr>
              <a:t>illustrates the </a:t>
            </a:r>
            <a:r>
              <a:rPr lang="en-US" altLang="zh-CN" sz="2271" dirty="0">
                <a:solidFill>
                  <a:srgbClr val="8000FF"/>
                </a:solidFill>
                <a:latin typeface="Cambria" panose="02040503050406030204" charset="0"/>
                <a:ea typeface="Arial Unicode MS" panose="020B0604020202020204" charset="-122"/>
                <a:sym typeface="+mn-ea"/>
              </a:rPr>
              <a:t>search progresses of different </a:t>
            </a:r>
            <a:r>
              <a:rPr lang="en-US" altLang="zh-CN" sz="2271" dirty="0" smtClean="0">
                <a:solidFill>
                  <a:srgbClr val="8000FF"/>
                </a:solidFill>
                <a:latin typeface="Cambria" panose="02040503050406030204" charset="0"/>
                <a:ea typeface="Arial Unicode MS" panose="020B0604020202020204" charset="-122"/>
                <a:sym typeface="+mn-ea"/>
              </a:rPr>
              <a:t>models. Figure (b) and (c) </a:t>
            </a:r>
            <a:r>
              <a:rPr lang="en-US" altLang="zh-CN" sz="2271" dirty="0">
                <a:solidFill>
                  <a:srgbClr val="8000FF"/>
                </a:solidFill>
                <a:latin typeface="Cambria" panose="02040503050406030204" charset="0"/>
                <a:ea typeface="Arial Unicode MS" panose="020B0604020202020204" charset="-122"/>
                <a:sym typeface="+mn-ea"/>
              </a:rPr>
              <a:t>study the </a:t>
            </a:r>
            <a:r>
              <a:rPr lang="en-US" altLang="zh-CN" sz="2271" dirty="0" smtClean="0">
                <a:solidFill>
                  <a:srgbClr val="8000FF"/>
                </a:solidFill>
                <a:latin typeface="Cambria" panose="02040503050406030204" charset="0"/>
                <a:ea typeface="Arial Unicode MS" panose="020B0604020202020204" charset="-122"/>
                <a:sym typeface="+mn-ea"/>
              </a:rPr>
              <a:t>influence </a:t>
            </a:r>
            <a:r>
              <a:rPr lang="en-US" altLang="zh-CN" sz="2271" dirty="0">
                <a:solidFill>
                  <a:srgbClr val="8000FF"/>
                </a:solidFill>
                <a:latin typeface="Cambria" panose="02040503050406030204" charset="0"/>
                <a:ea typeface="Arial Unicode MS" panose="020B0604020202020204" charset="-122"/>
                <a:sym typeface="+mn-ea"/>
              </a:rPr>
              <a:t>of initializations and  </a:t>
            </a:r>
            <a:r>
              <a:rPr lang="en-US" altLang="zh-CN" sz="2271" dirty="0" smtClean="0">
                <a:solidFill>
                  <a:srgbClr val="8000FF"/>
                </a:solidFill>
                <a:latin typeface="Cambria" panose="02040503050406030204" charset="0"/>
                <a:ea typeface="Arial Unicode MS" panose="020B0604020202020204" charset="-122"/>
                <a:sym typeface="+mn-ea"/>
              </a:rPr>
              <a:t>the contribution </a:t>
            </a:r>
            <a:r>
              <a:rPr lang="en-US" altLang="zh-CN" sz="2271" dirty="0">
                <a:solidFill>
                  <a:srgbClr val="8000FF"/>
                </a:solidFill>
                <a:latin typeface="Cambria" panose="02040503050406030204" charset="0"/>
                <a:ea typeface="Arial Unicode MS" panose="020B0604020202020204" charset="-122"/>
                <a:sym typeface="+mn-ea"/>
              </a:rPr>
              <a:t>of </a:t>
            </a:r>
            <a:r>
              <a:rPr lang="en-US" altLang="zh-CN" sz="2271" dirty="0" smtClean="0">
                <a:solidFill>
                  <a:srgbClr val="8000FF"/>
                </a:solidFill>
                <a:latin typeface="Cambria" panose="02040503050406030204" charset="0"/>
                <a:ea typeface="Arial Unicode MS" panose="020B0604020202020204" charset="-122"/>
                <a:sym typeface="+mn-ea"/>
              </a:rPr>
              <a:t>ensemble </a:t>
            </a:r>
            <a:r>
              <a:rPr lang="en-US" altLang="zh-CN" sz="2271" dirty="0" err="1" smtClean="0">
                <a:solidFill>
                  <a:srgbClr val="8000FF"/>
                </a:solidFill>
                <a:latin typeface="Cambria" panose="02040503050406030204" charset="0"/>
                <a:ea typeface="Arial Unicode MS" panose="020B0604020202020204" charset="-122"/>
                <a:sym typeface="+mn-ea"/>
              </a:rPr>
              <a:t>Gumbel-Softmax</a:t>
            </a:r>
            <a:r>
              <a:rPr lang="en-US" altLang="zh-CN" sz="2271" dirty="0" smtClean="0">
                <a:solidFill>
                  <a:srgbClr val="8000FF"/>
                </a:solidFill>
                <a:latin typeface="Cambria" panose="02040503050406030204" charset="0"/>
                <a:ea typeface="Arial Unicode MS" panose="020B0604020202020204" charset="-122"/>
                <a:sym typeface="+mn-ea"/>
              </a:rPr>
              <a:t>.</a:t>
            </a:r>
            <a:endParaRPr lang="en-US" altLang="zh-CN" sz="2271" dirty="0">
              <a:solidFill>
                <a:srgbClr val="8000FF"/>
              </a:solidFill>
              <a:latin typeface="Cambria" panose="02040503050406030204" charset="0"/>
              <a:ea typeface="Arial Unicode MS" panose="020B0604020202020204" charset="-122"/>
              <a:sym typeface="+mn-ea"/>
            </a:endParaRPr>
          </a:p>
        </p:txBody>
      </p:sp>
      <p:sp>
        <p:nvSpPr>
          <p:cNvPr id="21" name="矩形 20"/>
          <p:cNvSpPr/>
          <p:nvPr/>
        </p:nvSpPr>
        <p:spPr>
          <a:xfrm>
            <a:off x="16428700" y="11907257"/>
            <a:ext cx="15754593" cy="674709"/>
          </a:xfrm>
          <a:prstGeom prst="rect">
            <a:avLst/>
          </a:prstGeom>
          <a:gradFill flip="none" rotWithShape="1">
            <a:gsLst>
              <a:gs pos="100000">
                <a:schemeClr val="bg1"/>
              </a:gs>
              <a:gs pos="0">
                <a:srgbClr val="00B0F0">
                  <a:alpha val="0"/>
                </a:srgbClr>
              </a:gs>
            </a:gsLst>
            <a:lin ang="0" scaled="0"/>
            <a:tileRect/>
          </a:gradFill>
          <a:ln w="82550" cap="sq">
            <a:noFill/>
            <a:miter lim="800000"/>
          </a:ln>
        </p:spPr>
        <p:style>
          <a:lnRef idx="1">
            <a:schemeClr val="accent1"/>
          </a:lnRef>
          <a:fillRef idx="3">
            <a:schemeClr val="accent1"/>
          </a:fillRef>
          <a:effectRef idx="2">
            <a:schemeClr val="accent1"/>
          </a:effectRef>
          <a:fontRef idx="minor">
            <a:schemeClr val="lt1"/>
          </a:fontRef>
        </p:style>
        <p:txBody>
          <a:bodyPr anchor="ctr"/>
          <a:lstStyle/>
          <a:p>
            <a:pPr algn="ctr">
              <a:lnSpc>
                <a:spcPts val="2271"/>
              </a:lnSpc>
              <a:spcBef>
                <a:spcPts val="684"/>
              </a:spcBef>
            </a:pPr>
            <a:r>
              <a:rPr lang="en-US" altLang="zh-CN" sz="2728" b="1" dirty="0">
                <a:solidFill>
                  <a:srgbClr val="8000FF"/>
                </a:solidFill>
                <a:latin typeface="Cambria" panose="02040503050406030204" charset="0"/>
                <a:ea typeface="Arial Unicode MS" panose="020B0604020202020204" charset="-122"/>
              </a:rPr>
              <a:t>Ablation study </a:t>
            </a:r>
          </a:p>
        </p:txBody>
      </p:sp>
      <p:pic>
        <p:nvPicPr>
          <p:cNvPr id="22" name="图片 21"/>
          <p:cNvPicPr>
            <a:picLocks noChangeAspect="1"/>
          </p:cNvPicPr>
          <p:nvPr/>
        </p:nvPicPr>
        <p:blipFill>
          <a:blip r:embed="rId8"/>
          <a:stretch>
            <a:fillRect/>
          </a:stretch>
        </p:blipFill>
        <p:spPr>
          <a:xfrm>
            <a:off x="16556562" y="4223487"/>
            <a:ext cx="7983932" cy="3547998"/>
          </a:xfrm>
          <a:prstGeom prst="rect">
            <a:avLst/>
          </a:prstGeom>
        </p:spPr>
      </p:pic>
      <p:pic>
        <p:nvPicPr>
          <p:cNvPr id="24" name="图片 23"/>
          <p:cNvPicPr>
            <a:picLocks noChangeAspect="1"/>
          </p:cNvPicPr>
          <p:nvPr/>
        </p:nvPicPr>
        <p:blipFill>
          <a:blip r:embed="rId9"/>
          <a:stretch>
            <a:fillRect/>
          </a:stretch>
        </p:blipFill>
        <p:spPr>
          <a:xfrm>
            <a:off x="24660723" y="4375155"/>
            <a:ext cx="7375013" cy="3275076"/>
          </a:xfrm>
          <a:prstGeom prst="rect">
            <a:avLst/>
          </a:prstGeom>
        </p:spPr>
      </p:pic>
      <p:pic>
        <p:nvPicPr>
          <p:cNvPr id="26" name="图片 25"/>
          <p:cNvPicPr>
            <a:picLocks noChangeAspect="1"/>
          </p:cNvPicPr>
          <p:nvPr/>
        </p:nvPicPr>
        <p:blipFill>
          <a:blip r:embed="rId10"/>
          <a:stretch>
            <a:fillRect/>
          </a:stretch>
        </p:blipFill>
        <p:spPr>
          <a:xfrm>
            <a:off x="16856732" y="8776098"/>
            <a:ext cx="7743465" cy="2637498"/>
          </a:xfrm>
          <a:prstGeom prst="rect">
            <a:avLst/>
          </a:prstGeom>
        </p:spPr>
      </p:pic>
      <p:pic>
        <p:nvPicPr>
          <p:cNvPr id="29" name="图片 28"/>
          <p:cNvPicPr>
            <a:picLocks noChangeAspect="1"/>
          </p:cNvPicPr>
          <p:nvPr/>
        </p:nvPicPr>
        <p:blipFill>
          <a:blip r:embed="rId11"/>
          <a:stretch>
            <a:fillRect/>
          </a:stretch>
        </p:blipFill>
        <p:spPr>
          <a:xfrm>
            <a:off x="24765227" y="8999872"/>
            <a:ext cx="6925121" cy="2189942"/>
          </a:xfrm>
          <a:prstGeom prst="rect">
            <a:avLst/>
          </a:prstGeom>
        </p:spPr>
      </p:pic>
      <p:pic>
        <p:nvPicPr>
          <p:cNvPr id="30" name="图片 29"/>
          <p:cNvPicPr>
            <a:picLocks noChangeAspect="1"/>
          </p:cNvPicPr>
          <p:nvPr/>
        </p:nvPicPr>
        <p:blipFill rotWithShape="1">
          <a:blip r:embed="rId12"/>
          <a:srcRect t="1" b="49204"/>
          <a:stretch/>
        </p:blipFill>
        <p:spPr>
          <a:xfrm>
            <a:off x="16699216" y="14005835"/>
            <a:ext cx="7531144" cy="993918"/>
          </a:xfrm>
          <a:prstGeom prst="rect">
            <a:avLst/>
          </a:prstGeom>
        </p:spPr>
      </p:pic>
      <p:pic>
        <p:nvPicPr>
          <p:cNvPr id="33" name="图片 32"/>
          <p:cNvPicPr>
            <a:picLocks noChangeAspect="1"/>
          </p:cNvPicPr>
          <p:nvPr/>
        </p:nvPicPr>
        <p:blipFill>
          <a:blip r:embed="rId13"/>
          <a:stretch>
            <a:fillRect/>
          </a:stretch>
        </p:blipFill>
        <p:spPr>
          <a:xfrm>
            <a:off x="16677413" y="16958116"/>
            <a:ext cx="15304515" cy="4278630"/>
          </a:xfrm>
          <a:prstGeom prst="rect">
            <a:avLst/>
          </a:prstGeom>
        </p:spPr>
      </p:pic>
      <p:pic>
        <p:nvPicPr>
          <p:cNvPr id="34" name="图片 33"/>
          <p:cNvPicPr>
            <a:picLocks noChangeAspect="1"/>
          </p:cNvPicPr>
          <p:nvPr/>
        </p:nvPicPr>
        <p:blipFill rotWithShape="1">
          <a:blip r:embed="rId12"/>
          <a:srcRect t="51496"/>
          <a:stretch/>
        </p:blipFill>
        <p:spPr>
          <a:xfrm>
            <a:off x="24462114" y="14028253"/>
            <a:ext cx="7531134" cy="949082"/>
          </a:xfrm>
          <a:prstGeom prst="rect">
            <a:avLst/>
          </a:prstGeom>
        </p:spPr>
      </p:pic>
      <p:pic>
        <p:nvPicPr>
          <p:cNvPr id="36" name="图片 35"/>
          <p:cNvPicPr>
            <a:picLocks noChangeAspect="1"/>
          </p:cNvPicPr>
          <p:nvPr/>
        </p:nvPicPr>
        <p:blipFill rotWithShape="1">
          <a:blip r:embed="rId14"/>
          <a:srcRect l="1738" t="6842"/>
          <a:stretch/>
        </p:blipFill>
        <p:spPr>
          <a:xfrm>
            <a:off x="729505" y="15777264"/>
            <a:ext cx="7887293" cy="1957406"/>
          </a:xfrm>
          <a:prstGeom prst="rect">
            <a:avLst/>
          </a:prstGeom>
          <a:effectLst>
            <a:outerShdw blurRad="50800" dist="38100" dir="13500000" algn="br" rotWithShape="0">
              <a:prstClr val="black">
                <a:alpha val="40000"/>
              </a:prstClr>
            </a:outerShdw>
          </a:effectLst>
        </p:spPr>
      </p:pic>
      <p:pic>
        <p:nvPicPr>
          <p:cNvPr id="37" name="图片 36"/>
          <p:cNvPicPr>
            <a:picLocks noChangeAspect="1"/>
          </p:cNvPicPr>
          <p:nvPr/>
        </p:nvPicPr>
        <p:blipFill>
          <a:blip r:embed="rId15"/>
          <a:stretch>
            <a:fillRect/>
          </a:stretch>
        </p:blipFill>
        <p:spPr>
          <a:xfrm>
            <a:off x="608749" y="18658689"/>
            <a:ext cx="8128803" cy="2120124"/>
          </a:xfrm>
          <a:prstGeom prst="rect">
            <a:avLst/>
          </a:prstGeom>
          <a:effectLst>
            <a:outerShdw blurRad="50800" dist="38100" dir="13500000" algn="br" rotWithShape="0">
              <a:prstClr val="black">
                <a:alpha val="40000"/>
              </a:prstClr>
            </a:outerShdw>
          </a:effectLst>
        </p:spPr>
      </p:pic>
      <p:pic>
        <p:nvPicPr>
          <p:cNvPr id="38" name="图片 37"/>
          <p:cNvPicPr>
            <a:picLocks noChangeAspect="1"/>
          </p:cNvPicPr>
          <p:nvPr/>
        </p:nvPicPr>
        <p:blipFill rotWithShape="1">
          <a:blip r:embed="rId16"/>
          <a:srcRect t="3785"/>
          <a:stretch/>
        </p:blipFill>
        <p:spPr>
          <a:xfrm>
            <a:off x="9507823" y="15777264"/>
            <a:ext cx="6077943" cy="2339156"/>
          </a:xfrm>
          <a:prstGeom prst="rect">
            <a:avLst/>
          </a:prstGeom>
          <a:effectLst>
            <a:outerShdw blurRad="50800" dist="38100" dir="13500000" algn="br" rotWithShape="0">
              <a:prstClr val="black">
                <a:alpha val="40000"/>
              </a:prstClr>
            </a:outerShdw>
          </a:effectLst>
        </p:spPr>
      </p:pic>
      <p:pic>
        <p:nvPicPr>
          <p:cNvPr id="39" name="图片 38"/>
          <p:cNvPicPr>
            <a:picLocks noChangeAspect="1"/>
          </p:cNvPicPr>
          <p:nvPr/>
        </p:nvPicPr>
        <p:blipFill rotWithShape="1">
          <a:blip r:embed="rId17"/>
          <a:srcRect t="2962"/>
          <a:stretch/>
        </p:blipFill>
        <p:spPr>
          <a:xfrm>
            <a:off x="10284345" y="18607538"/>
            <a:ext cx="4250469" cy="2269693"/>
          </a:xfrm>
          <a:prstGeom prst="rect">
            <a:avLst/>
          </a:prstGeom>
          <a:effectLst>
            <a:outerShdw blurRad="50800" dist="38100" dir="13500000" algn="br" rotWithShape="0">
              <a:prstClr val="black">
                <a:alpha val="40000"/>
              </a:prstClr>
            </a:outerShdw>
          </a:effectLst>
        </p:spPr>
      </p:pic>
      <p:sp>
        <p:nvSpPr>
          <p:cNvPr id="32" name="矩形 31"/>
          <p:cNvSpPr/>
          <p:nvPr/>
        </p:nvSpPr>
        <p:spPr>
          <a:xfrm>
            <a:off x="295242" y="15692553"/>
            <a:ext cx="15771353" cy="5574620"/>
          </a:xfrm>
          <a:prstGeom prst="rect">
            <a:avLst/>
          </a:prstGeom>
          <a:noFill/>
          <a:ln w="152400" cap="sq">
            <a:solidFill>
              <a:srgbClr val="00B0F0">
                <a:alpha val="16000"/>
              </a:srgbClr>
            </a:solidFill>
            <a:miter lim="800000"/>
          </a:ln>
          <a:effectLst>
            <a:softEdge rad="31750"/>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lIns="204554" tIns="225009" rIns="204554" bIns="204554" anchor="t" anchorCtr="0"/>
          <a:lstStyle/>
          <a:p>
            <a:pPr algn="just">
              <a:lnSpc>
                <a:spcPts val="2271"/>
              </a:lnSpc>
              <a:spcBef>
                <a:spcPts val="684"/>
              </a:spcBef>
            </a:pPr>
            <a:endParaRPr lang="en-US" altLang="zh-CN" sz="2271" dirty="0">
              <a:solidFill>
                <a:srgbClr val="8000FF"/>
              </a:solidFill>
              <a:latin typeface="Cambria" panose="02040503050406030204" charset="0"/>
              <a:ea typeface="Arial Unicode MS" panose="020B0604020202020204" charset="-122"/>
              <a:sym typeface="+mn-ea"/>
            </a:endParaRPr>
          </a:p>
        </p:txBody>
      </p:sp>
      <p:sp>
        <p:nvSpPr>
          <p:cNvPr id="35" name="矩形 34"/>
          <p:cNvSpPr/>
          <p:nvPr/>
        </p:nvSpPr>
        <p:spPr>
          <a:xfrm>
            <a:off x="254748" y="15012039"/>
            <a:ext cx="15811848" cy="674709"/>
          </a:xfrm>
          <a:prstGeom prst="rect">
            <a:avLst/>
          </a:prstGeom>
          <a:gradFill flip="none" rotWithShape="1">
            <a:gsLst>
              <a:gs pos="100000">
                <a:schemeClr val="bg1"/>
              </a:gs>
              <a:gs pos="0">
                <a:srgbClr val="00B0F0">
                  <a:alpha val="0"/>
                </a:srgbClr>
              </a:gs>
            </a:gsLst>
            <a:lin ang="0" scaled="0"/>
            <a:tileRect/>
          </a:gradFill>
          <a:ln w="82550" cap="sq">
            <a:noFill/>
            <a:miter lim="800000"/>
          </a:ln>
        </p:spPr>
        <p:style>
          <a:lnRef idx="1">
            <a:schemeClr val="accent1"/>
          </a:lnRef>
          <a:fillRef idx="3">
            <a:schemeClr val="accent1"/>
          </a:fillRef>
          <a:effectRef idx="2">
            <a:schemeClr val="accent1"/>
          </a:effectRef>
          <a:fontRef idx="minor">
            <a:schemeClr val="lt1"/>
          </a:fontRef>
        </p:style>
        <p:txBody>
          <a:bodyPr anchor="ctr"/>
          <a:lstStyle/>
          <a:p>
            <a:pPr algn="ctr">
              <a:lnSpc>
                <a:spcPts val="2271"/>
              </a:lnSpc>
              <a:spcBef>
                <a:spcPts val="684"/>
              </a:spcBef>
            </a:pPr>
            <a:r>
              <a:rPr lang="en-US" altLang="zh-CN" sz="2728" b="1" dirty="0" smtClean="0">
                <a:solidFill>
                  <a:srgbClr val="8000FF"/>
                </a:solidFill>
                <a:latin typeface="Cambria" panose="02040503050406030204" charset="0"/>
                <a:ea typeface="Arial Unicode MS" panose="020B0604020202020204" charset="-122"/>
              </a:rPr>
              <a:t>Architectures on </a:t>
            </a:r>
            <a:r>
              <a:rPr lang="en-US" altLang="zh-CN" sz="2728" b="1" dirty="0">
                <a:solidFill>
                  <a:srgbClr val="8000FF"/>
                </a:solidFill>
                <a:latin typeface="Cambria" panose="02040503050406030204" charset="0"/>
                <a:ea typeface="Arial Unicode MS" panose="020B0604020202020204" charset="-122"/>
              </a:rPr>
              <a:t>CIFAR-10</a:t>
            </a:r>
          </a:p>
        </p:txBody>
      </p:sp>
      <p:sp>
        <p:nvSpPr>
          <p:cNvPr id="2" name="矩形 1"/>
          <p:cNvSpPr/>
          <p:nvPr/>
        </p:nvSpPr>
        <p:spPr>
          <a:xfrm>
            <a:off x="3286172" y="17819381"/>
            <a:ext cx="2653204" cy="461665"/>
          </a:xfrm>
          <a:prstGeom prst="rect">
            <a:avLst/>
          </a:prstGeom>
        </p:spPr>
        <p:txBody>
          <a:bodyPr wrap="square">
            <a:spAutoFit/>
          </a:bodyPr>
          <a:lstStyle/>
          <a:p>
            <a:pPr algn="ctr"/>
            <a:r>
              <a:rPr lang="en-US" altLang="zh-CN" sz="2400" dirty="0">
                <a:solidFill>
                  <a:srgbClr val="8000FF"/>
                </a:solidFill>
                <a:latin typeface="Cambria" panose="02040503050406030204" charset="0"/>
                <a:ea typeface="Arial Unicode MS" panose="020B0604020202020204" charset="-122"/>
                <a:sym typeface="+mn-ea"/>
              </a:rPr>
              <a:t>M=4 </a:t>
            </a:r>
            <a:r>
              <a:rPr lang="en-US" altLang="zh-CN" sz="2400" dirty="0" smtClean="0">
                <a:solidFill>
                  <a:srgbClr val="8000FF"/>
                </a:solidFill>
                <a:latin typeface="Cambria" panose="02040503050406030204" charset="0"/>
                <a:ea typeface="Arial Unicode MS" panose="020B0604020202020204" charset="-122"/>
                <a:sym typeface="+mn-ea"/>
              </a:rPr>
              <a:t>normal cell</a:t>
            </a:r>
            <a:endParaRPr lang="zh-CN" altLang="en-US" sz="2400" dirty="0"/>
          </a:p>
        </p:txBody>
      </p:sp>
      <p:sp>
        <p:nvSpPr>
          <p:cNvPr id="40" name="矩形 39"/>
          <p:cNvSpPr/>
          <p:nvPr/>
        </p:nvSpPr>
        <p:spPr>
          <a:xfrm>
            <a:off x="608749" y="20736231"/>
            <a:ext cx="8008050" cy="461665"/>
          </a:xfrm>
          <a:prstGeom prst="rect">
            <a:avLst/>
          </a:prstGeom>
        </p:spPr>
        <p:txBody>
          <a:bodyPr wrap="square">
            <a:spAutoFit/>
          </a:bodyPr>
          <a:lstStyle/>
          <a:p>
            <a:pPr algn="ctr"/>
            <a:r>
              <a:rPr lang="en-US" altLang="zh-CN" sz="2400" dirty="0">
                <a:solidFill>
                  <a:srgbClr val="8000FF"/>
                </a:solidFill>
                <a:latin typeface="Cambria" panose="02040503050406030204" charset="0"/>
                <a:ea typeface="Arial Unicode MS" panose="020B0604020202020204" charset="-122"/>
                <a:sym typeface="+mn-ea"/>
              </a:rPr>
              <a:t>M=4 reduction cell</a:t>
            </a:r>
            <a:endParaRPr lang="zh-CN" altLang="en-US" sz="2400" dirty="0"/>
          </a:p>
        </p:txBody>
      </p:sp>
      <p:sp>
        <p:nvSpPr>
          <p:cNvPr id="41" name="矩形 40"/>
          <p:cNvSpPr/>
          <p:nvPr/>
        </p:nvSpPr>
        <p:spPr>
          <a:xfrm>
            <a:off x="11145881" y="18092750"/>
            <a:ext cx="2316660" cy="461665"/>
          </a:xfrm>
          <a:prstGeom prst="rect">
            <a:avLst/>
          </a:prstGeom>
        </p:spPr>
        <p:txBody>
          <a:bodyPr wrap="none">
            <a:spAutoFit/>
          </a:bodyPr>
          <a:lstStyle/>
          <a:p>
            <a:pPr algn="ctr"/>
            <a:r>
              <a:rPr lang="en-US" altLang="zh-CN" sz="2400" dirty="0" smtClean="0">
                <a:solidFill>
                  <a:srgbClr val="8000FF"/>
                </a:solidFill>
                <a:latin typeface="Cambria" panose="02040503050406030204" charset="0"/>
                <a:ea typeface="Arial Unicode MS" panose="020B0604020202020204" charset="-122"/>
                <a:sym typeface="+mn-ea"/>
              </a:rPr>
              <a:t>M=7 normal </a:t>
            </a:r>
            <a:r>
              <a:rPr lang="en-US" altLang="zh-CN" sz="2400" dirty="0">
                <a:solidFill>
                  <a:srgbClr val="8000FF"/>
                </a:solidFill>
                <a:latin typeface="Cambria" panose="02040503050406030204" charset="0"/>
                <a:ea typeface="Arial Unicode MS" panose="020B0604020202020204" charset="-122"/>
                <a:sym typeface="+mn-ea"/>
              </a:rPr>
              <a:t>cell</a:t>
            </a:r>
            <a:endParaRPr lang="zh-CN" altLang="en-US" sz="2400" dirty="0"/>
          </a:p>
        </p:txBody>
      </p:sp>
      <p:sp>
        <p:nvSpPr>
          <p:cNvPr id="42" name="矩形 41"/>
          <p:cNvSpPr/>
          <p:nvPr/>
        </p:nvSpPr>
        <p:spPr>
          <a:xfrm>
            <a:off x="11068115" y="20807230"/>
            <a:ext cx="2639184" cy="461665"/>
          </a:xfrm>
          <a:prstGeom prst="rect">
            <a:avLst/>
          </a:prstGeom>
        </p:spPr>
        <p:txBody>
          <a:bodyPr wrap="none">
            <a:spAutoFit/>
          </a:bodyPr>
          <a:lstStyle/>
          <a:p>
            <a:pPr algn="ctr"/>
            <a:r>
              <a:rPr lang="en-US" altLang="zh-CN" sz="2400" dirty="0" smtClean="0">
                <a:solidFill>
                  <a:srgbClr val="8000FF"/>
                </a:solidFill>
                <a:latin typeface="Cambria" panose="02040503050406030204" charset="0"/>
                <a:ea typeface="Arial Unicode MS" panose="020B0604020202020204" charset="-122"/>
                <a:sym typeface="+mn-ea"/>
              </a:rPr>
              <a:t>M=7 </a:t>
            </a:r>
            <a:r>
              <a:rPr lang="en-US" altLang="zh-CN" sz="2400" dirty="0">
                <a:solidFill>
                  <a:srgbClr val="8000FF"/>
                </a:solidFill>
                <a:latin typeface="Cambria" panose="02040503050406030204" charset="0"/>
                <a:ea typeface="Arial Unicode MS" panose="020B0604020202020204" charset="-122"/>
                <a:sym typeface="+mn-ea"/>
              </a:rPr>
              <a:t>reduction cell</a:t>
            </a:r>
            <a:endParaRPr lang="zh-CN" altLang="en-US" sz="2400" dirty="0"/>
          </a:p>
        </p:txBody>
      </p:sp>
    </p:spTree>
    <p:extLst>
      <p:ext uri="{BB962C8B-B14F-4D97-AF65-F5344CB8AC3E}">
        <p14:creationId xmlns:p14="http://schemas.microsoft.com/office/powerpoint/2010/main" val="1562101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806</TotalTime>
  <Words>617</Words>
  <Application>Microsoft Office PowerPoint</Application>
  <PresentationFormat>自定义</PresentationFormat>
  <Paragraphs>54</Paragraphs>
  <Slides>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Arial Unicode MS</vt:lpstr>
      <vt:lpstr>宋体</vt:lpstr>
      <vt:lpstr>Arial</vt:lpstr>
      <vt:lpstr>Calibri</vt:lpstr>
      <vt:lpstr>Calibri Light</vt:lpstr>
      <vt:lpstr>Cambria</vt:lpstr>
      <vt:lpstr>Times New Roman</vt:lpstr>
      <vt:lpstr>Office 主题</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cjl</dc:creator>
  <cp:lastModifiedBy>cjl</cp:lastModifiedBy>
  <cp:revision>98</cp:revision>
  <dcterms:created xsi:type="dcterms:W3CDTF">2018-10-19T13:15:14Z</dcterms:created>
  <dcterms:modified xsi:type="dcterms:W3CDTF">2019-10-20T08:21:38Z</dcterms:modified>
</cp:coreProperties>
</file>