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59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8891-F0EA-41F5-A004-67DD81F0C83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1B52-3AD1-45AD-AFA1-D807995A25B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18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8891-F0EA-41F5-A004-67DD81F0C83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1B52-3AD1-45AD-AFA1-D807995A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7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8891-F0EA-41F5-A004-67DD81F0C83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1B52-3AD1-45AD-AFA1-D807995A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14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8891-F0EA-41F5-A004-67DD81F0C83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1B52-3AD1-45AD-AFA1-D807995A25B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560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8891-F0EA-41F5-A004-67DD81F0C83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1B52-3AD1-45AD-AFA1-D807995A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96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8891-F0EA-41F5-A004-67DD81F0C83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1B52-3AD1-45AD-AFA1-D807995A25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1943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8891-F0EA-41F5-A004-67DD81F0C83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1B52-3AD1-45AD-AFA1-D807995A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40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8891-F0EA-41F5-A004-67DD81F0C83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1B52-3AD1-45AD-AFA1-D807995A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20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8891-F0EA-41F5-A004-67DD81F0C83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1B52-3AD1-45AD-AFA1-D807995A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0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8891-F0EA-41F5-A004-67DD81F0C83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1B52-3AD1-45AD-AFA1-D807995A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4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8891-F0EA-41F5-A004-67DD81F0C83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1B52-3AD1-45AD-AFA1-D807995A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4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8891-F0EA-41F5-A004-67DD81F0C83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1B52-3AD1-45AD-AFA1-D807995A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5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8891-F0EA-41F5-A004-67DD81F0C83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1B52-3AD1-45AD-AFA1-D807995A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9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8891-F0EA-41F5-A004-67DD81F0C83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1B52-3AD1-45AD-AFA1-D807995A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2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8891-F0EA-41F5-A004-67DD81F0C83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1B52-3AD1-45AD-AFA1-D807995A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3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8891-F0EA-41F5-A004-67DD81F0C83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1B52-3AD1-45AD-AFA1-D807995A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8891-F0EA-41F5-A004-67DD81F0C83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1B52-3AD1-45AD-AFA1-D807995A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7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4E48891-F0EA-41F5-A004-67DD81F0C83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A81B52-3AD1-45AD-AFA1-D807995A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27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1DB8D34-46C4-70A8-7B5F-7ACE0FEE2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910362" cy="2971801"/>
          </a:xfrm>
        </p:spPr>
        <p:txBody>
          <a:bodyPr/>
          <a:lstStyle/>
          <a:p>
            <a:r>
              <a:rPr lang="en-150" dirty="0"/>
              <a:t>Machine learning</a:t>
            </a:r>
            <a:br>
              <a:rPr lang="en-150" dirty="0"/>
            </a:br>
            <a:r>
              <a:rPr lang="en-150" dirty="0"/>
              <a:t>speech sentiment analysis</a:t>
            </a:r>
            <a:endParaRPr lang="en-US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EA421AB-7876-683A-DD1C-BA8D994C8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 err="1"/>
              <a:t>Βυτινιώτης</a:t>
            </a:r>
            <a:r>
              <a:rPr lang="el-GR" dirty="0"/>
              <a:t> Κωνσταντίνος</a:t>
            </a:r>
          </a:p>
          <a:p>
            <a:r>
              <a:rPr lang="el-GR" dirty="0"/>
              <a:t>Παπαδόπουλος Δημήτριος Ιάσων</a:t>
            </a:r>
          </a:p>
          <a:p>
            <a:r>
              <a:rPr lang="el-GR" dirty="0"/>
              <a:t>Σιδηρόπουλος Μιχαήλ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43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53D0784-CD5F-2421-BF0E-12DAB368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786" y="381000"/>
            <a:ext cx="8534400" cy="1507067"/>
          </a:xfrm>
        </p:spPr>
        <p:txBody>
          <a:bodyPr/>
          <a:lstStyle/>
          <a:p>
            <a:pPr algn="ctr"/>
            <a:r>
              <a:rPr lang="en-150" dirty="0"/>
              <a:t>conclusions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624EC85-FFA0-D3E6-AFA0-B299DFC6D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786" y="2556933"/>
            <a:ext cx="8534400" cy="361526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9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7F0802E-DD37-4825-CB5C-8F6AB8174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871" y="1881808"/>
            <a:ext cx="9798258" cy="4028661"/>
          </a:xfrm>
        </p:spPr>
        <p:txBody>
          <a:bodyPr>
            <a:normAutofit/>
          </a:bodyPr>
          <a:lstStyle/>
          <a:p>
            <a:pPr algn="ctr"/>
            <a:r>
              <a:rPr lang="en-150" dirty="0"/>
              <a:t>Problem Statement</a:t>
            </a:r>
          </a:p>
          <a:p>
            <a:pPr algn="ctr"/>
            <a:r>
              <a:rPr lang="en-150" dirty="0"/>
              <a:t>Datasets Overview</a:t>
            </a:r>
          </a:p>
          <a:p>
            <a:pPr algn="ctr"/>
            <a:r>
              <a:rPr lang="en-150" dirty="0"/>
              <a:t>Feature Engineering</a:t>
            </a:r>
          </a:p>
          <a:p>
            <a:pPr algn="ctr"/>
            <a:r>
              <a:rPr lang="en-150" dirty="0"/>
              <a:t>KNN</a:t>
            </a:r>
          </a:p>
          <a:p>
            <a:pPr algn="ctr"/>
            <a:r>
              <a:rPr lang="en-150" dirty="0"/>
              <a:t>SVM</a:t>
            </a:r>
          </a:p>
          <a:p>
            <a:pPr algn="ctr"/>
            <a:r>
              <a:rPr lang="en-150" dirty="0"/>
              <a:t>Model evaluation</a:t>
            </a:r>
          </a:p>
          <a:p>
            <a:pPr algn="ctr"/>
            <a:r>
              <a:rPr lang="en-150" dirty="0"/>
              <a:t>Demo</a:t>
            </a:r>
          </a:p>
          <a:p>
            <a:pPr algn="ctr"/>
            <a:r>
              <a:rPr lang="en-150" dirty="0"/>
              <a:t>Conclusions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EDE9A5-E7F3-52B0-31FF-CA61DF618592}"/>
              </a:ext>
            </a:extLst>
          </p:cNvPr>
          <p:cNvSpPr txBox="1"/>
          <p:nvPr/>
        </p:nvSpPr>
        <p:spPr>
          <a:xfrm>
            <a:off x="4598504" y="762865"/>
            <a:ext cx="2994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sz="2800" dirty="0"/>
              <a:t>Contents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507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BB3B7EE-D11A-398A-C5F8-3212AEB14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/>
          <a:lstStyle/>
          <a:p>
            <a:pPr algn="ctr"/>
            <a:r>
              <a:rPr lang="en-150" dirty="0"/>
              <a:t>Problem statement</a:t>
            </a:r>
            <a:endParaRPr lang="en-US" dirty="0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22E9E78E-9D8E-2ED8-E672-6AD52A4FF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21" y="1621631"/>
            <a:ext cx="7245758" cy="3614738"/>
          </a:xfrm>
        </p:spPr>
      </p:pic>
    </p:spTree>
    <p:extLst>
      <p:ext uri="{BB962C8B-B14F-4D97-AF65-F5344CB8AC3E}">
        <p14:creationId xmlns:p14="http://schemas.microsoft.com/office/powerpoint/2010/main" val="44146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9D96301-7E34-9B2E-9AAF-2B6B591F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88858"/>
            <a:ext cx="8534400" cy="1507067"/>
          </a:xfrm>
        </p:spPr>
        <p:txBody>
          <a:bodyPr/>
          <a:lstStyle/>
          <a:p>
            <a:pPr algn="ctr"/>
            <a:r>
              <a:rPr lang="en-150" dirty="0"/>
              <a:t>Dataset overview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B7C0E50-3199-BD93-E1BD-F98D4A072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2342322"/>
            <a:ext cx="8534400" cy="36152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6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6178261-6499-0C83-034C-C49211A9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69" y="358912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F</a:t>
            </a:r>
            <a:r>
              <a:rPr lang="en-150" dirty="0" err="1"/>
              <a:t>eature</a:t>
            </a:r>
            <a:r>
              <a:rPr lang="en-150" dirty="0"/>
              <a:t> engineering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59D7549-73F7-78C5-FEA9-86BAF29F2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69" y="2223052"/>
            <a:ext cx="8534400" cy="3615267"/>
          </a:xfrm>
        </p:spPr>
        <p:txBody>
          <a:bodyPr/>
          <a:lstStyle/>
          <a:p>
            <a:pPr marL="0" indent="0" algn="ctr">
              <a:buNone/>
            </a:pPr>
            <a:r>
              <a:rPr lang="en-150" dirty="0">
                <a:solidFill>
                  <a:schemeClr val="tx1"/>
                </a:solidFill>
              </a:rPr>
              <a:t>Common Features for sentiment analysis using </a:t>
            </a:r>
            <a:r>
              <a:rPr lang="en-150" dirty="0" err="1">
                <a:solidFill>
                  <a:schemeClr val="tx1"/>
                </a:solidFill>
              </a:rPr>
              <a:t>librosa</a:t>
            </a:r>
            <a:endParaRPr lang="en-15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150" dirty="0"/>
          </a:p>
          <a:p>
            <a:pPr marL="0" indent="0" algn="ctr">
              <a:buNone/>
            </a:pPr>
            <a:r>
              <a:rPr lang="en-150" dirty="0"/>
              <a:t>Mel frequency cepstral coefficients</a:t>
            </a:r>
          </a:p>
          <a:p>
            <a:pPr marL="0" indent="0" algn="ctr">
              <a:buNone/>
            </a:pPr>
            <a:r>
              <a:rPr lang="en-150" dirty="0"/>
              <a:t>Root mean square</a:t>
            </a:r>
          </a:p>
          <a:p>
            <a:pPr marL="0" indent="0" algn="ctr">
              <a:buNone/>
            </a:pPr>
            <a:r>
              <a:rPr lang="en-150" dirty="0"/>
              <a:t>Mel scaled spectrogram</a:t>
            </a:r>
          </a:p>
          <a:p>
            <a:pPr marL="0" indent="0" algn="ctr">
              <a:buNone/>
            </a:pPr>
            <a:r>
              <a:rPr lang="en-150" dirty="0"/>
              <a:t>Spectral centroid</a:t>
            </a:r>
          </a:p>
          <a:p>
            <a:pPr marL="0" indent="0" algn="ctr">
              <a:buNone/>
            </a:pPr>
            <a:r>
              <a:rPr lang="en-150" dirty="0"/>
              <a:t>Zero crossing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12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7F0802E-DD37-4825-CB5C-8F6AB8174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409" y="822161"/>
            <a:ext cx="9798258" cy="5047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 Components of SVM:</a:t>
            </a:r>
          </a:p>
          <a:p>
            <a:r>
              <a:rPr lang="en-US" dirty="0"/>
              <a:t>SVMs aim to find the decision boundary</a:t>
            </a:r>
          </a:p>
          <a:p>
            <a:r>
              <a:rPr lang="en-US" dirty="0"/>
              <a:t>Support vectors are the data points that lie closest to the decision boundary</a:t>
            </a:r>
          </a:p>
          <a:p>
            <a:r>
              <a:rPr lang="en-US" dirty="0"/>
              <a:t>SVMs can employ the kernel trick to implicitly map the input data into a higher-dimensional space, where a linear decision boundary can be found.</a:t>
            </a:r>
          </a:p>
          <a:p>
            <a:pPr marL="0" indent="0">
              <a:buNone/>
            </a:pPr>
            <a:r>
              <a:rPr lang="en-US" dirty="0"/>
              <a:t>Why we choose SVM:</a:t>
            </a:r>
          </a:p>
          <a:p>
            <a:r>
              <a:rPr lang="en-US" dirty="0"/>
              <a:t>Effective in High-Dimensional Spaces</a:t>
            </a:r>
          </a:p>
          <a:p>
            <a:r>
              <a:rPr lang="en-US" dirty="0"/>
              <a:t>Flexibility with Kernel Functions</a:t>
            </a:r>
          </a:p>
          <a:p>
            <a:r>
              <a:rPr lang="en-US" dirty="0"/>
              <a:t>Suitable for Multi-Class Classification through Kernel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EDE9A5-E7F3-52B0-31FF-CA61DF618592}"/>
              </a:ext>
            </a:extLst>
          </p:cNvPr>
          <p:cNvSpPr txBox="1"/>
          <p:nvPr/>
        </p:nvSpPr>
        <p:spPr>
          <a:xfrm>
            <a:off x="1149333" y="164471"/>
            <a:ext cx="4579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54152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43AF822-6420-D73C-0D51-AC5BA202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71429"/>
            <a:ext cx="8534400" cy="1507067"/>
          </a:xfrm>
        </p:spPr>
        <p:txBody>
          <a:bodyPr/>
          <a:lstStyle/>
          <a:p>
            <a:pPr algn="ctr"/>
            <a:r>
              <a:rPr lang="en-150" dirty="0"/>
              <a:t>KNN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7B9D5F-6B35-FCAC-9898-31D73FD4D4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39" y="1878496"/>
            <a:ext cx="3803609" cy="383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9C0DE4-E4E1-2FEF-FF45-681615954075}"/>
              </a:ext>
            </a:extLst>
          </p:cNvPr>
          <p:cNvSpPr txBox="1"/>
          <p:nvPr/>
        </p:nvSpPr>
        <p:spPr>
          <a:xfrm>
            <a:off x="6215270" y="1696278"/>
            <a:ext cx="55791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/>
              <a:t>Parameters :</a:t>
            </a:r>
          </a:p>
          <a:p>
            <a:r>
              <a:rPr lang="en-150" dirty="0"/>
              <a:t>K </a:t>
            </a:r>
            <a:r>
              <a:rPr lang="en-150" dirty="0" err="1"/>
              <a:t>neighbors</a:t>
            </a:r>
            <a:r>
              <a:rPr lang="en-150" dirty="0"/>
              <a:t> (odd number)</a:t>
            </a:r>
          </a:p>
          <a:p>
            <a:r>
              <a:rPr lang="en-150" dirty="0"/>
              <a:t>D</a:t>
            </a:r>
            <a:r>
              <a:rPr lang="en-US" dirty="0" err="1"/>
              <a:t>i</a:t>
            </a:r>
            <a:r>
              <a:rPr lang="en-150" dirty="0"/>
              <a:t>stance (Euclidean, </a:t>
            </a:r>
            <a:r>
              <a:rPr lang="en-150" dirty="0" err="1"/>
              <a:t>Minkowski</a:t>
            </a:r>
            <a:r>
              <a:rPr lang="en-150" dirty="0"/>
              <a:t>)</a:t>
            </a:r>
          </a:p>
          <a:p>
            <a:endParaRPr lang="en-150" dirty="0"/>
          </a:p>
          <a:p>
            <a:r>
              <a:rPr lang="en-150" dirty="0"/>
              <a:t>Features are scaled</a:t>
            </a:r>
          </a:p>
          <a:p>
            <a:endParaRPr lang="en-150" dirty="0"/>
          </a:p>
          <a:p>
            <a:r>
              <a:rPr lang="en-150" dirty="0"/>
              <a:t>Fast training-Slow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95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B3B099A-19FF-70D7-BA49-791FEC10B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14384"/>
            <a:ext cx="8534400" cy="1507067"/>
          </a:xfrm>
        </p:spPr>
        <p:txBody>
          <a:bodyPr/>
          <a:lstStyle/>
          <a:p>
            <a:pPr algn="ctr"/>
            <a:r>
              <a:rPr lang="en-150" dirty="0"/>
              <a:t>Model evaluation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C8F9572-4F9E-68F9-9965-458632332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635" y="1719469"/>
            <a:ext cx="2570922" cy="803964"/>
          </a:xfrm>
        </p:spPr>
        <p:txBody>
          <a:bodyPr/>
          <a:lstStyle/>
          <a:p>
            <a:pPr marL="0" indent="0">
              <a:buNone/>
            </a:pPr>
            <a:r>
              <a:rPr lang="en-150" dirty="0">
                <a:solidFill>
                  <a:schemeClr val="tx1"/>
                </a:solidFill>
              </a:rPr>
              <a:t>Confusion Matrix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Θέση περιεχομένου 2">
            <a:extLst>
              <a:ext uri="{FF2B5EF4-FFF2-40B4-BE49-F238E27FC236}">
                <a16:creationId xmlns:a16="http://schemas.microsoft.com/office/drawing/2014/main" id="{EBE15779-A36D-1975-C06C-AF7138CB9DAC}"/>
              </a:ext>
            </a:extLst>
          </p:cNvPr>
          <p:cNvSpPr txBox="1">
            <a:spLocks/>
          </p:cNvSpPr>
          <p:nvPr/>
        </p:nvSpPr>
        <p:spPr>
          <a:xfrm>
            <a:off x="7792278" y="1719469"/>
            <a:ext cx="2570922" cy="803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150" dirty="0">
                <a:solidFill>
                  <a:schemeClr val="tx1"/>
                </a:solidFill>
              </a:rPr>
              <a:t>ROC curve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11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1BDAD15-3FEA-3601-4B02-C3578016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794" y="341242"/>
            <a:ext cx="8534400" cy="1507067"/>
          </a:xfrm>
        </p:spPr>
        <p:txBody>
          <a:bodyPr/>
          <a:lstStyle/>
          <a:p>
            <a:pPr algn="ctr"/>
            <a:r>
              <a:rPr lang="en-150" dirty="0"/>
              <a:t>demo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4120886-79DB-254C-8F01-28CD41FAC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794" y="2147957"/>
            <a:ext cx="8534400" cy="361526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68347"/>
      </p:ext>
    </p:extLst>
  </p:cSld>
  <p:clrMapOvr>
    <a:masterClrMapping/>
  </p:clrMapOvr>
</p:sld>
</file>

<file path=ppt/theme/theme1.xml><?xml version="1.0" encoding="utf-8"?>
<a:theme xmlns:a="http://schemas.openxmlformats.org/drawingml/2006/main" name="Κομμάτι">
  <a:themeElements>
    <a:clrScheme name="Κομμάτι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Κομμάτ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Κομμάτ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171</TotalTime>
  <Words>160</Words>
  <Application>Microsoft Office PowerPoint</Application>
  <PresentationFormat>Ευρεία οθόνη</PresentationFormat>
  <Paragraphs>45</Paragraphs>
  <Slides>10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Κομμάτι</vt:lpstr>
      <vt:lpstr>Machine learning speech sentiment analysis</vt:lpstr>
      <vt:lpstr>Παρουσίαση του PowerPoint</vt:lpstr>
      <vt:lpstr>Problem statement</vt:lpstr>
      <vt:lpstr>Dataset overview</vt:lpstr>
      <vt:lpstr>Feature engineering</vt:lpstr>
      <vt:lpstr>Παρουσίαση του PowerPoint</vt:lpstr>
      <vt:lpstr>KNN</vt:lpstr>
      <vt:lpstr>Model evaluation</vt:lpstr>
      <vt:lpstr>demo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speech sentiment analysis</dc:title>
  <dc:creator>ΔΗΜΗΤΡΙΟΣ ΙΑΣΩΝ ΠΑΠΑΔΟΠΟΥΛΟΣ</dc:creator>
  <cp:lastModifiedBy>ΔΗΜΗΤΡΙΟΣ ΙΑΣΩΝ ΠΑΠΑΔΟΠΟΥΛΟΣ</cp:lastModifiedBy>
  <cp:revision>8</cp:revision>
  <dcterms:created xsi:type="dcterms:W3CDTF">2024-02-17T23:55:27Z</dcterms:created>
  <dcterms:modified xsi:type="dcterms:W3CDTF">2024-02-18T02:46:30Z</dcterms:modified>
</cp:coreProperties>
</file>