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020"/>
    <a:srgbClr val="9C1C1C"/>
    <a:srgbClr val="8B1919"/>
    <a:srgbClr val="A61E1E"/>
    <a:srgbClr val="951B1B"/>
    <a:srgbClr val="7F1717"/>
    <a:srgbClr val="974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294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8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0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4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hyperlink" Target="https://www.kaggle.com/datasets/uwrfkaggler/ravdess-emotional-speech-audio" TargetMode="External"/><Relationship Id="rId12" Type="http://schemas.microsoft.com/office/2007/relationships/hdphoto" Target="../media/hdphoto3.wdp"/><Relationship Id="rId17" Type="http://schemas.microsoft.com/office/2007/relationships/hdphoto" Target="../media/hdphoto4.wdp"/><Relationship Id="rId2" Type="http://schemas.openxmlformats.org/officeDocument/2006/relationships/image" Target="../media/image1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7.svg"/><Relationship Id="rId19" Type="http://schemas.microsoft.com/office/2007/relationships/hdphoto" Target="../media/hdphoto5.wdp"/><Relationship Id="rId4" Type="http://schemas.openxmlformats.org/officeDocument/2006/relationships/hyperlink" Target="https://www.kaggle.com/datasets/ejlok1/toronto-emotional-speech-set-tess" TargetMode="External"/><Relationship Id="rId9" Type="http://schemas.openxmlformats.org/officeDocument/2006/relationships/image" Target="../media/image16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49424-2124-43DE-29A6-532ABB76CF73}"/>
              </a:ext>
            </a:extLst>
          </p:cNvPr>
          <p:cNvSpPr txBox="1"/>
          <p:nvPr/>
        </p:nvSpPr>
        <p:spPr>
          <a:xfrm>
            <a:off x="833621" y="1604846"/>
            <a:ext cx="6839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Speech 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3A860-7E35-5CAA-3926-DA74D58364B9}"/>
              </a:ext>
            </a:extLst>
          </p:cNvPr>
          <p:cNvSpPr txBox="1"/>
          <p:nvPr/>
        </p:nvSpPr>
        <p:spPr>
          <a:xfrm>
            <a:off x="1473935" y="4958995"/>
            <a:ext cx="4286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tx1">
                    <a:lumMod val="7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Βυτινιώτης Κωνσταντίνος</a:t>
            </a:r>
          </a:p>
          <a:p>
            <a:r>
              <a:rPr lang="el-GR" sz="1800" dirty="0">
                <a:solidFill>
                  <a:schemeClr val="tx1">
                    <a:lumMod val="7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Παπαδόπουλος Δημήτριος Ιάσων</a:t>
            </a:r>
          </a:p>
          <a:p>
            <a:r>
              <a:rPr lang="el-GR" sz="1800" dirty="0">
                <a:solidFill>
                  <a:schemeClr val="tx1">
                    <a:lumMod val="7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Σιδηρόπουλος Μιχαήλ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C4D07-D419-1D5B-B0FC-EAD5C3B8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06" y="1470292"/>
            <a:ext cx="976994" cy="9769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F4844C-8C9E-C84A-6CFA-646536419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05" b="90295" l="8537" r="92683">
                        <a14:foregroundMark x1="28049" y1="50633" x2="28049" y2="50633"/>
                        <a14:foregroundMark x1="27073" y1="43038" x2="25854" y2="37131"/>
                        <a14:foregroundMark x1="39756" y1="31646" x2="38537" y2="19831"/>
                        <a14:foregroundMark x1="46585" y1="21519" x2="59512" y2="19831"/>
                        <a14:foregroundMark x1="59512" y1="19831" x2="60488" y2="20675"/>
                        <a14:foregroundMark x1="74878" y1="40928" x2="66098" y2="50211"/>
                        <a14:foregroundMark x1="92683" y1="83544" x2="91707" y2="72152"/>
                        <a14:foregroundMark x1="8537" y1="79747" x2="10488" y2="73418"/>
                        <a14:foregroundMark x1="56098" y1="82278" x2="56793" y2="81075"/>
                        <a14:foregroundMark x1="54791" y1="79847" x2="56341" y2="78059"/>
                        <a14:foregroundMark x1="52920" y1="83033" x2="49024" y2="89451"/>
                        <a14:foregroundMark x1="57930" y1="77930" x2="57805" y2="78059"/>
                        <a14:foregroundMark x1="61463" y1="74262" x2="61131" y2="74607"/>
                        <a14:foregroundMark x1="52927" y1="86920" x2="51220" y2="89451"/>
                        <a14:foregroundMark x1="48405" y1="87392" x2="48293" y2="90295"/>
                        <a14:backgroundMark x1="44634" y1="71308" x2="44634" y2="71308"/>
                        <a14:backgroundMark x1="42927" y1="76371" x2="47561" y2="69620"/>
                        <a14:backgroundMark x1="53171" y1="68354" x2="41951" y2="73840"/>
                        <a14:backgroundMark x1="41951" y1="73840" x2="48049" y2="68354"/>
                        <a14:backgroundMark x1="54390" y1="67089" x2="39024" y2="81435"/>
                        <a14:backgroundMark x1="39024" y1="81435" x2="41707" y2="65401"/>
                        <a14:backgroundMark x1="45854" y1="62869" x2="58780" y2="70464"/>
                        <a14:backgroundMark x1="58780" y1="70464" x2="55610" y2="73840"/>
                        <a14:backgroundMark x1="52439" y1="75527" x2="41951" y2="85654"/>
                        <a14:backgroundMark x1="41951" y1="85654" x2="35854" y2="85654"/>
                        <a14:backgroundMark x1="35854" y1="86920" x2="36829" y2="67089"/>
                        <a14:backgroundMark x1="46585" y1="60759" x2="58780" y2="64557"/>
                        <a14:backgroundMark x1="58780" y1="64557" x2="60244" y2="65823"/>
                        <a14:backgroundMark x1="65366" y1="79325" x2="59024" y2="85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45" y="2187749"/>
            <a:ext cx="3481269" cy="20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374958-B5E3-78DB-BB7C-FCECB0C80AA3}"/>
              </a:ext>
            </a:extLst>
          </p:cNvPr>
          <p:cNvSpPr txBox="1"/>
          <p:nvPr/>
        </p:nvSpPr>
        <p:spPr>
          <a:xfrm>
            <a:off x="548341" y="867736"/>
            <a:ext cx="3741719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150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Problem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statement</a:t>
            </a:r>
            <a:endParaRPr lang="en-150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150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Datasets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overview</a:t>
            </a:r>
            <a:endParaRPr lang="en-150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150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engineering</a:t>
            </a:r>
            <a:endParaRPr lang="en-150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 training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150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 evaluation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150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Demo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150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Conclusions</a:t>
            </a:r>
          </a:p>
        </p:txBody>
      </p:sp>
      <p:pic>
        <p:nvPicPr>
          <p:cNvPr id="10" name="Graphic 9" descr="Sad face outline with solid fill">
            <a:extLst>
              <a:ext uri="{FF2B5EF4-FFF2-40B4-BE49-F238E27FC236}">
                <a16:creationId xmlns:a16="http://schemas.microsoft.com/office/drawing/2014/main" id="{B3162EE6-3CC4-6D23-32C8-AA612C451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1063" y="1596212"/>
            <a:ext cx="914400" cy="914400"/>
          </a:xfrm>
          <a:prstGeom prst="rect">
            <a:avLst/>
          </a:prstGeom>
        </p:spPr>
      </p:pic>
      <p:pic>
        <p:nvPicPr>
          <p:cNvPr id="11" name="Graphic 10" descr="Crying face outline with solid fill">
            <a:extLst>
              <a:ext uri="{FF2B5EF4-FFF2-40B4-BE49-F238E27FC236}">
                <a16:creationId xmlns:a16="http://schemas.microsoft.com/office/drawing/2014/main" id="{3D2F9ABE-A561-7768-0E09-726A42666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357" y="943561"/>
            <a:ext cx="914400" cy="914400"/>
          </a:xfrm>
          <a:prstGeom prst="rect">
            <a:avLst/>
          </a:prstGeom>
        </p:spPr>
      </p:pic>
      <p:pic>
        <p:nvPicPr>
          <p:cNvPr id="12" name="Graphic 11" descr="Funny face outline with solid fill">
            <a:extLst>
              <a:ext uri="{FF2B5EF4-FFF2-40B4-BE49-F238E27FC236}">
                <a16:creationId xmlns:a16="http://schemas.microsoft.com/office/drawing/2014/main" id="{4516AEF4-2D6A-5FE9-6ABB-36AADB0EE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1063" y="2901515"/>
            <a:ext cx="914400" cy="914400"/>
          </a:xfrm>
          <a:prstGeom prst="rect">
            <a:avLst/>
          </a:prstGeom>
        </p:spPr>
      </p:pic>
      <p:pic>
        <p:nvPicPr>
          <p:cNvPr id="13" name="Graphic 12" descr="Grinning face outline with solid fill">
            <a:extLst>
              <a:ext uri="{FF2B5EF4-FFF2-40B4-BE49-F238E27FC236}">
                <a16:creationId xmlns:a16="http://schemas.microsoft.com/office/drawing/2014/main" id="{01DCDEEB-3DD8-6D6B-D367-EC8BB5CEE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60357" y="224886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69F5A7-B74F-3321-5DE4-9D8FE68FC3C2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5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E9E78E-9D8E-2ED8-E672-6AD52A4FF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21" y="1621631"/>
            <a:ext cx="7245758" cy="36147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A2F46-6B28-6F22-CFCA-8335CE7BF00B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4146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AEB53-858A-562F-5B95-9FB3761DC04F}"/>
              </a:ext>
            </a:extLst>
          </p:cNvPr>
          <p:cNvSpPr txBox="1"/>
          <p:nvPr/>
        </p:nvSpPr>
        <p:spPr>
          <a:xfrm>
            <a:off x="562833" y="1665297"/>
            <a:ext cx="221547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Ravdess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1440 wav files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24 actors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12 men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12 women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75CEA8C3-9678-8323-3F7A-C27602C2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891" y="2042701"/>
            <a:ext cx="596153" cy="596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0A0A0-A838-BB7F-4A51-A21795376EB7}"/>
              </a:ext>
            </a:extLst>
          </p:cNvPr>
          <p:cNvSpPr txBox="1"/>
          <p:nvPr/>
        </p:nvSpPr>
        <p:spPr>
          <a:xfrm>
            <a:off x="4979598" y="1294188"/>
            <a:ext cx="2178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neutral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calm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happy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angry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disgust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surprised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2E29822-32CB-AE93-C63E-55AB4609732C}"/>
              </a:ext>
            </a:extLst>
          </p:cNvPr>
          <p:cNvCxnSpPr>
            <a:cxnSpLocks/>
          </p:cNvCxnSpPr>
          <p:nvPr/>
        </p:nvCxnSpPr>
        <p:spPr>
          <a:xfrm flipV="1">
            <a:off x="3977044" y="1485445"/>
            <a:ext cx="1110129" cy="8553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02678D-E096-60F4-D7DB-B9FB5C7268CC}"/>
              </a:ext>
            </a:extLst>
          </p:cNvPr>
          <p:cNvCxnSpPr>
            <a:cxnSpLocks/>
          </p:cNvCxnSpPr>
          <p:nvPr/>
        </p:nvCxnSpPr>
        <p:spPr>
          <a:xfrm flipV="1">
            <a:off x="3977044" y="1731960"/>
            <a:ext cx="1110129" cy="6088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0773BD5-ECE3-C85C-6D6F-6556E1BD059E}"/>
              </a:ext>
            </a:extLst>
          </p:cNvPr>
          <p:cNvCxnSpPr>
            <a:cxnSpLocks/>
          </p:cNvCxnSpPr>
          <p:nvPr/>
        </p:nvCxnSpPr>
        <p:spPr>
          <a:xfrm flipV="1">
            <a:off x="3977044" y="1983581"/>
            <a:ext cx="1117298" cy="3571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18752A-78B6-EB1E-45FE-7770E24A1385}"/>
              </a:ext>
            </a:extLst>
          </p:cNvPr>
          <p:cNvCxnSpPr>
            <a:cxnSpLocks/>
          </p:cNvCxnSpPr>
          <p:nvPr/>
        </p:nvCxnSpPr>
        <p:spPr>
          <a:xfrm flipV="1">
            <a:off x="3977044" y="2224088"/>
            <a:ext cx="1110129" cy="11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C44EF49-5F4F-F6C4-1A49-71D745789F7B}"/>
              </a:ext>
            </a:extLst>
          </p:cNvPr>
          <p:cNvCxnSpPr>
            <a:cxnSpLocks/>
          </p:cNvCxnSpPr>
          <p:nvPr/>
        </p:nvCxnSpPr>
        <p:spPr>
          <a:xfrm>
            <a:off x="3977044" y="2340777"/>
            <a:ext cx="1110129" cy="1261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BF0A4F9-B50E-A5C5-7F33-5D9C37F5F864}"/>
              </a:ext>
            </a:extLst>
          </p:cNvPr>
          <p:cNvCxnSpPr>
            <a:cxnSpLocks/>
          </p:cNvCxnSpPr>
          <p:nvPr/>
        </p:nvCxnSpPr>
        <p:spPr>
          <a:xfrm>
            <a:off x="3977044" y="2340777"/>
            <a:ext cx="1110129" cy="3672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5305015-72B2-B6F4-662B-1F7539C3B616}"/>
              </a:ext>
            </a:extLst>
          </p:cNvPr>
          <p:cNvCxnSpPr>
            <a:cxnSpLocks/>
          </p:cNvCxnSpPr>
          <p:nvPr/>
        </p:nvCxnSpPr>
        <p:spPr>
          <a:xfrm>
            <a:off x="3977044" y="2340777"/>
            <a:ext cx="1110129" cy="6238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63914D9-A47E-F948-8BA9-1F9FD5E525C7}"/>
              </a:ext>
            </a:extLst>
          </p:cNvPr>
          <p:cNvCxnSpPr>
            <a:cxnSpLocks/>
          </p:cNvCxnSpPr>
          <p:nvPr/>
        </p:nvCxnSpPr>
        <p:spPr>
          <a:xfrm>
            <a:off x="3977044" y="2340777"/>
            <a:ext cx="1110129" cy="863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CE1DD1FE-2797-D3E7-F510-8FDF8241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060" y="4342355"/>
            <a:ext cx="596153" cy="596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ED5EB2-B334-D5AB-63CB-1E47BC04B061}"/>
              </a:ext>
            </a:extLst>
          </p:cNvPr>
          <p:cNvSpPr txBox="1"/>
          <p:nvPr/>
        </p:nvSpPr>
        <p:spPr>
          <a:xfrm>
            <a:off x="5011570" y="3768192"/>
            <a:ext cx="2146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neutral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happy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angry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disgust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pleasant surprise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53A157-E0D1-5FFC-4A30-AFEE8F602A75}"/>
              </a:ext>
            </a:extLst>
          </p:cNvPr>
          <p:cNvCxnSpPr>
            <a:cxnSpLocks/>
          </p:cNvCxnSpPr>
          <p:nvPr/>
        </p:nvCxnSpPr>
        <p:spPr>
          <a:xfrm flipV="1">
            <a:off x="3984213" y="3975102"/>
            <a:ext cx="1102960" cy="7023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9C6BDFD-91C3-8417-539E-BF430025797C}"/>
              </a:ext>
            </a:extLst>
          </p:cNvPr>
          <p:cNvCxnSpPr>
            <a:cxnSpLocks/>
          </p:cNvCxnSpPr>
          <p:nvPr/>
        </p:nvCxnSpPr>
        <p:spPr>
          <a:xfrm flipV="1">
            <a:off x="3984213" y="4210379"/>
            <a:ext cx="1110129" cy="4670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D726203-2693-C363-AD97-A2F8A09C4B4A}"/>
              </a:ext>
            </a:extLst>
          </p:cNvPr>
          <p:cNvCxnSpPr>
            <a:cxnSpLocks/>
          </p:cNvCxnSpPr>
          <p:nvPr/>
        </p:nvCxnSpPr>
        <p:spPr>
          <a:xfrm flipV="1">
            <a:off x="3984213" y="4443919"/>
            <a:ext cx="1110129" cy="2335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0019B7F-EF1A-97A9-4D1F-6985D9CCAE7A}"/>
              </a:ext>
            </a:extLst>
          </p:cNvPr>
          <p:cNvCxnSpPr>
            <a:cxnSpLocks/>
          </p:cNvCxnSpPr>
          <p:nvPr/>
        </p:nvCxnSpPr>
        <p:spPr>
          <a:xfrm>
            <a:off x="3984213" y="4677459"/>
            <a:ext cx="1110129" cy="140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5E7EDCA-34B2-6711-86DF-C9347716B706}"/>
              </a:ext>
            </a:extLst>
          </p:cNvPr>
          <p:cNvCxnSpPr>
            <a:cxnSpLocks/>
          </p:cNvCxnSpPr>
          <p:nvPr/>
        </p:nvCxnSpPr>
        <p:spPr>
          <a:xfrm>
            <a:off x="3984213" y="4680215"/>
            <a:ext cx="1110129" cy="2610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7FB3791-7D86-3FFB-7705-830709BC82CD}"/>
              </a:ext>
            </a:extLst>
          </p:cNvPr>
          <p:cNvCxnSpPr>
            <a:cxnSpLocks/>
          </p:cNvCxnSpPr>
          <p:nvPr/>
        </p:nvCxnSpPr>
        <p:spPr>
          <a:xfrm>
            <a:off x="3984213" y="4680215"/>
            <a:ext cx="1110129" cy="5109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2890D49-5B4C-BFB3-261D-EBCA9BFF2B7F}"/>
              </a:ext>
            </a:extLst>
          </p:cNvPr>
          <p:cNvCxnSpPr>
            <a:cxnSpLocks/>
          </p:cNvCxnSpPr>
          <p:nvPr/>
        </p:nvCxnSpPr>
        <p:spPr>
          <a:xfrm>
            <a:off x="3984213" y="4680215"/>
            <a:ext cx="1110129" cy="7466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433419-BBCC-5A53-D8BA-2DCA6DA908D5}"/>
              </a:ext>
            </a:extLst>
          </p:cNvPr>
          <p:cNvSpPr txBox="1"/>
          <p:nvPr/>
        </p:nvSpPr>
        <p:spPr>
          <a:xfrm>
            <a:off x="562833" y="3975102"/>
            <a:ext cx="261231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TESS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2800 wav files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 actors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 young woman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 old woman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AD63EE15-9FD6-4CA8-75EC-8CD3245693E8}"/>
              </a:ext>
            </a:extLst>
          </p:cNvPr>
          <p:cNvSpPr/>
          <p:nvPr/>
        </p:nvSpPr>
        <p:spPr>
          <a:xfrm>
            <a:off x="2969411" y="1748418"/>
            <a:ext cx="411480" cy="11811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DFA28B0B-CA25-F6B9-7777-DCE25F34A2D7}"/>
              </a:ext>
            </a:extLst>
          </p:cNvPr>
          <p:cNvSpPr/>
          <p:nvPr/>
        </p:nvSpPr>
        <p:spPr>
          <a:xfrm>
            <a:off x="2969411" y="4081360"/>
            <a:ext cx="411480" cy="11811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hlinkClick r:id="rId4"/>
            <a:extLst>
              <a:ext uri="{FF2B5EF4-FFF2-40B4-BE49-F238E27FC236}">
                <a16:creationId xmlns:a16="http://schemas.microsoft.com/office/drawing/2014/main" id="{74133B45-621B-DEA4-241B-51014319E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89" b="96667" l="1667" r="96389">
                        <a14:foregroundMark x1="56944" y1="18889" x2="67500" y2="11111"/>
                        <a14:foregroundMark x1="71667" y1="8056" x2="86111" y2="11111"/>
                        <a14:foregroundMark x1="86111" y1="11111" x2="91111" y2="26667"/>
                        <a14:foregroundMark x1="91111" y1="26667" x2="83333" y2="41111"/>
                        <a14:foregroundMark x1="83333" y1="41111" x2="70556" y2="53611"/>
                        <a14:foregroundMark x1="70556" y1="53611" x2="56944" y2="60556"/>
                        <a14:foregroundMark x1="56944" y1="60556" x2="42500" y2="57778"/>
                        <a14:foregroundMark x1="42500" y1="57778" x2="41111" y2="57222"/>
                        <a14:foregroundMark x1="56111" y1="40556" x2="38889" y2="39167"/>
                        <a14:foregroundMark x1="38889" y1="39167" x2="22222" y2="50278"/>
                        <a14:foregroundMark x1="22222" y1="50278" x2="11111" y2="66667"/>
                        <a14:foregroundMark x1="11111" y1="66667" x2="9722" y2="85556"/>
                        <a14:foregroundMark x1="9722" y1="85556" x2="25278" y2="91389"/>
                        <a14:foregroundMark x1="25278" y1="91389" x2="41667" y2="82500"/>
                        <a14:foregroundMark x1="41667" y1="82500" x2="43889" y2="78333"/>
                        <a14:foregroundMark x1="5556" y1="71111" x2="5000" y2="80278"/>
                        <a14:foregroundMark x1="25556" y1="97222" x2="22778" y2="96944"/>
                        <a14:foregroundMark x1="1667" y1="73611" x2="1667" y2="73611"/>
                        <a14:foregroundMark x1="82778" y1="3889" x2="73333" y2="4167"/>
                        <a14:foregroundMark x1="96111" y1="18333" x2="96389" y2="21944"/>
                        <a14:backgroundMark x1="63056" y1="28056" x2="69722" y2="26667"/>
                        <a14:backgroundMark x1="30278" y1="60278" x2="25833" y2="6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1" y="4077050"/>
            <a:ext cx="190292" cy="190292"/>
          </a:xfrm>
          <a:prstGeom prst="rect">
            <a:avLst/>
          </a:prstGeom>
        </p:spPr>
      </p:pic>
      <p:pic>
        <p:nvPicPr>
          <p:cNvPr id="66" name="Picture 65">
            <a:hlinkClick r:id="rId7"/>
            <a:extLst>
              <a:ext uri="{FF2B5EF4-FFF2-40B4-BE49-F238E27FC236}">
                <a16:creationId xmlns:a16="http://schemas.microsoft.com/office/drawing/2014/main" id="{7EAE098F-237B-96C8-E37C-F5F396EB4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89" b="96667" l="1667" r="96389">
                        <a14:foregroundMark x1="56944" y1="18889" x2="67500" y2="11111"/>
                        <a14:foregroundMark x1="71667" y1="8056" x2="86111" y2="11111"/>
                        <a14:foregroundMark x1="86111" y1="11111" x2="91111" y2="26667"/>
                        <a14:foregroundMark x1="91111" y1="26667" x2="83333" y2="41111"/>
                        <a14:foregroundMark x1="83333" y1="41111" x2="70556" y2="53611"/>
                        <a14:foregroundMark x1="70556" y1="53611" x2="56944" y2="60556"/>
                        <a14:foregroundMark x1="56944" y1="60556" x2="42500" y2="57778"/>
                        <a14:foregroundMark x1="42500" y1="57778" x2="41111" y2="57222"/>
                        <a14:foregroundMark x1="56111" y1="40556" x2="38889" y2="39167"/>
                        <a14:foregroundMark x1="38889" y1="39167" x2="22222" y2="50278"/>
                        <a14:foregroundMark x1="22222" y1="50278" x2="11111" y2="66667"/>
                        <a14:foregroundMark x1="11111" y1="66667" x2="9722" y2="85556"/>
                        <a14:foregroundMark x1="9722" y1="85556" x2="25278" y2="91389"/>
                        <a14:foregroundMark x1="25278" y1="91389" x2="41667" y2="82500"/>
                        <a14:foregroundMark x1="41667" y1="82500" x2="43889" y2="78333"/>
                        <a14:foregroundMark x1="5556" y1="71111" x2="5000" y2="80278"/>
                        <a14:foregroundMark x1="25556" y1="97222" x2="22778" y2="96944"/>
                        <a14:foregroundMark x1="1667" y1="73611" x2="1667" y2="73611"/>
                        <a14:foregroundMark x1="82778" y1="3889" x2="73333" y2="4167"/>
                        <a14:foregroundMark x1="96111" y1="18333" x2="96389" y2="21944"/>
                        <a14:backgroundMark x1="63056" y1="28056" x2="69722" y2="26667"/>
                        <a14:backgroundMark x1="30278" y1="60278" x2="25833" y2="6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47" y="1761598"/>
            <a:ext cx="190292" cy="1902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4464D7-97A6-02A1-BE52-CA5B506D7DD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56" y="3044691"/>
            <a:ext cx="848349" cy="848349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8C9DCA-DB54-A3A7-6DFA-3554ED38BCF3}"/>
              </a:ext>
            </a:extLst>
          </p:cNvPr>
          <p:cNvCxnSpPr>
            <a:cxnSpLocks/>
          </p:cNvCxnSpPr>
          <p:nvPr/>
        </p:nvCxnSpPr>
        <p:spPr>
          <a:xfrm>
            <a:off x="5337175" y="1731960"/>
            <a:ext cx="5429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70E9340-216A-8510-9625-3CED611A0229}"/>
              </a:ext>
            </a:extLst>
          </p:cNvPr>
          <p:cNvCxnSpPr>
            <a:cxnSpLocks/>
          </p:cNvCxnSpPr>
          <p:nvPr/>
        </p:nvCxnSpPr>
        <p:spPr>
          <a:xfrm>
            <a:off x="5357812" y="3194324"/>
            <a:ext cx="8842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1451A62-0CBE-9855-AFE6-18732F78206C}"/>
              </a:ext>
            </a:extLst>
          </p:cNvPr>
          <p:cNvCxnSpPr>
            <a:cxnSpLocks/>
          </p:cNvCxnSpPr>
          <p:nvPr/>
        </p:nvCxnSpPr>
        <p:spPr>
          <a:xfrm>
            <a:off x="5379991" y="5173197"/>
            <a:ext cx="70405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A1B05E9-E16B-4877-D8CD-DD26F3153100}"/>
              </a:ext>
            </a:extLst>
          </p:cNvPr>
          <p:cNvCxnSpPr>
            <a:cxnSpLocks/>
          </p:cNvCxnSpPr>
          <p:nvPr/>
        </p:nvCxnSpPr>
        <p:spPr>
          <a:xfrm>
            <a:off x="5339884" y="2942033"/>
            <a:ext cx="70405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9DFA8C-A283-EF29-DBD6-2656F57A4DD4}"/>
              </a:ext>
            </a:extLst>
          </p:cNvPr>
          <p:cNvCxnSpPr>
            <a:cxnSpLocks/>
          </p:cNvCxnSpPr>
          <p:nvPr/>
        </p:nvCxnSpPr>
        <p:spPr>
          <a:xfrm>
            <a:off x="5379991" y="5426869"/>
            <a:ext cx="168419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0EE5635-F449-40C6-DFB6-1EE09020F4E4}"/>
              </a:ext>
            </a:extLst>
          </p:cNvPr>
          <p:cNvCxnSpPr>
            <a:cxnSpLocks/>
            <a:stCxn id="9" idx="3"/>
            <a:endCxn id="114" idx="1"/>
          </p:cNvCxnSpPr>
          <p:nvPr/>
        </p:nvCxnSpPr>
        <p:spPr>
          <a:xfrm>
            <a:off x="7158038" y="2356017"/>
            <a:ext cx="294125" cy="1192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256FDCD-0D1D-269C-7BCB-81AA6AC4CC27}"/>
              </a:ext>
            </a:extLst>
          </p:cNvPr>
          <p:cNvCxnSpPr>
            <a:cxnSpLocks/>
            <a:stCxn id="12" idx="3"/>
            <a:endCxn id="114" idx="1"/>
          </p:cNvCxnSpPr>
          <p:nvPr/>
        </p:nvCxnSpPr>
        <p:spPr>
          <a:xfrm flipV="1">
            <a:off x="7158038" y="3548716"/>
            <a:ext cx="294125" cy="1127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2" name="Graphic 111" descr="Woman with solid fill">
            <a:extLst>
              <a:ext uri="{FF2B5EF4-FFF2-40B4-BE49-F238E27FC236}">
                <a16:creationId xmlns:a16="http://schemas.microsoft.com/office/drawing/2014/main" id="{0580DEC3-D231-0147-249C-DF10DE93EF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1545" y="3203849"/>
            <a:ext cx="564343" cy="56434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69394311-7447-67AC-4877-41029FDACB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89" b="98333" l="3889" r="96111">
                        <a14:foregroundMark x1="5000" y1="18889" x2="3889" y2="16667"/>
                        <a14:foregroundMark x1="46111" y1="94167" x2="51389" y2="93056"/>
                        <a14:foregroundMark x1="20278" y1="6389" x2="32778" y2="3889"/>
                        <a14:foregroundMark x1="49444" y1="98611" x2="52222" y2="98611"/>
                        <a14:foregroundMark x1="92778" y1="20833" x2="96111" y2="1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63" y="3267726"/>
            <a:ext cx="561979" cy="561979"/>
          </a:xfrm>
          <a:prstGeom prst="rect">
            <a:avLst/>
          </a:prstGeom>
        </p:spPr>
      </p:pic>
      <p:pic>
        <p:nvPicPr>
          <p:cNvPr id="125" name="Graphic 124" descr="Close with solid fill">
            <a:extLst>
              <a:ext uri="{FF2B5EF4-FFF2-40B4-BE49-F238E27FC236}">
                <a16:creationId xmlns:a16="http://schemas.microsoft.com/office/drawing/2014/main" id="{5277B2A7-8E5E-DE35-6896-111C021356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668569">
            <a:off x="7899223" y="3373914"/>
            <a:ext cx="349605" cy="349605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BEC246E-DE66-AD86-D9EC-C69A41FE835E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8693524" y="3468866"/>
            <a:ext cx="946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2841FE-F672-85F0-0C1B-6AE36D25C5F0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5413-B52A-5FE6-E8FD-3777AA75DE03}"/>
              </a:ext>
            </a:extLst>
          </p:cNvPr>
          <p:cNvSpPr txBox="1"/>
          <p:nvPr/>
        </p:nvSpPr>
        <p:spPr>
          <a:xfrm>
            <a:off x="8812509" y="2338968"/>
            <a:ext cx="2504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Features: 170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Dataset size: 2460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9596F-2717-085E-4C35-65637E09FE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71" y="2746593"/>
            <a:ext cx="436126" cy="436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53492A-0A56-20F6-1AF8-00BE5B4B66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19635" y1="51406" x2="19635" y2="51406"/>
                        <a14:foregroundMark x1="17292" y1="50729" x2="17292" y2="50729"/>
                        <a14:foregroundMark x1="81615" y1="49740" x2="81615" y2="49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46" y="2485153"/>
            <a:ext cx="388208" cy="388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573F22A-7E67-57F2-6A50-AB8CCE6DCF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889" b="95111" l="9778" r="89778">
                        <a14:foregroundMark x1="31556" y1="31556" x2="30222" y2="33778"/>
                        <a14:foregroundMark x1="23111" y1="29333" x2="22667" y2="31111"/>
                        <a14:foregroundMark x1="14222" y1="28444" x2="14222" y2="29778"/>
                        <a14:foregroundMark x1="76000" y1="30667" x2="76000" y2="30667"/>
                        <a14:foregroundMark x1="69778" y1="33333" x2="69778" y2="33333"/>
                        <a14:foregroundMark x1="84889" y1="27556" x2="84889" y2="27556"/>
                        <a14:foregroundMark x1="52000" y1="92444" x2="52000" y2="92444"/>
                        <a14:foregroundMark x1="42667" y1="7111" x2="42667" y2="7111"/>
                        <a14:foregroundMark x1="56444" y1="5333" x2="56444" y2="5333"/>
                        <a14:foregroundMark x1="50222" y1="95111" x2="50222" y2="9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60" y="2211922"/>
            <a:ext cx="370626" cy="3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62" grpId="0" animBg="1"/>
      <p:bldP spid="6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9D7549-73F7-78C5-FEA9-86BAF29F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92" y="932339"/>
            <a:ext cx="4385914" cy="19782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150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Mel frequency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cepstral </a:t>
            </a:r>
            <a:r>
              <a:rPr lang="en-150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coefficients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(MFCC)</a:t>
            </a:r>
            <a:endParaRPr lang="en-150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150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Root mean square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150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Mel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frequency</a:t>
            </a:r>
            <a:endParaRPr lang="en-150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150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Spectral centroid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150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Zero crossing rate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F567C-F53B-180C-28D5-5AC8D95E00DD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7FAC5-5BFC-BA05-88DB-E16C97E3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2" y="788558"/>
            <a:ext cx="435875" cy="43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9133A-9B38-E632-7BDA-817B3B9CB34E}"/>
              </a:ext>
            </a:extLst>
          </p:cNvPr>
          <p:cNvSpPr txBox="1"/>
          <p:nvPr/>
        </p:nvSpPr>
        <p:spPr>
          <a:xfrm>
            <a:off x="950667" y="821829"/>
            <a:ext cx="9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Librosa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01E38-5782-46F5-F491-E4C53E22F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2" y="2965307"/>
            <a:ext cx="1899272" cy="1424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A993C8-F720-BF4F-6233-84ED23FC8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8039" r="5776" b="22138"/>
          <a:stretch/>
        </p:blipFill>
        <p:spPr>
          <a:xfrm>
            <a:off x="2647128" y="2965307"/>
            <a:ext cx="1769034" cy="1425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8544D5-3E6F-32C4-5003-EF791A6093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8482" r="6857" b="23557"/>
          <a:stretch/>
        </p:blipFill>
        <p:spPr>
          <a:xfrm>
            <a:off x="1377191" y="4620315"/>
            <a:ext cx="2357653" cy="1847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C8EA39-F96D-3D8B-5C4A-5BBED9EB7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708" y="3677534"/>
            <a:ext cx="4815719" cy="1691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FE9205-5558-9E84-AE22-1268C9CF77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13" r="11876"/>
          <a:stretch/>
        </p:blipFill>
        <p:spPr>
          <a:xfrm>
            <a:off x="6841176" y="1248790"/>
            <a:ext cx="1691502" cy="1643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FCCEDD-6F54-9448-5096-E3F91785D4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727" r="16617" b="14137"/>
          <a:stretch/>
        </p:blipFill>
        <p:spPr>
          <a:xfrm>
            <a:off x="4673599" y="1255064"/>
            <a:ext cx="1939161" cy="1643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4F32E4-EFF3-47B2-CBCA-D82CEDE3B5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409" t="7359" r="9466" b="3438"/>
          <a:stretch/>
        </p:blipFill>
        <p:spPr>
          <a:xfrm>
            <a:off x="8761093" y="1248790"/>
            <a:ext cx="2474668" cy="1653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1FBD05-50FC-EC3C-E3BF-D33B0CB1716D}"/>
              </a:ext>
            </a:extLst>
          </p:cNvPr>
          <p:cNvSpPr txBox="1"/>
          <p:nvPr/>
        </p:nvSpPr>
        <p:spPr>
          <a:xfrm>
            <a:off x="4685345" y="747673"/>
            <a:ext cx="3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PCA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00B9A-8260-8DEF-1F7A-353CD298A942}"/>
              </a:ext>
            </a:extLst>
          </p:cNvPr>
          <p:cNvSpPr txBox="1"/>
          <p:nvPr/>
        </p:nvSpPr>
        <p:spPr>
          <a:xfrm>
            <a:off x="5182709" y="3297518"/>
            <a:ext cx="48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RFE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D36C9-2BD9-CBEA-A3AE-3EC4FAEDB3C9}"/>
              </a:ext>
            </a:extLst>
          </p:cNvPr>
          <p:cNvSpPr txBox="1"/>
          <p:nvPr/>
        </p:nvSpPr>
        <p:spPr>
          <a:xfrm>
            <a:off x="8960569" y="720228"/>
            <a:ext cx="207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accent6">
                    <a:lumMod val="50000"/>
                  </a:schemeClr>
                </a:solidFill>
              </a:rPr>
              <a:t>Random Forests</a:t>
            </a:r>
          </a:p>
          <a:p>
            <a:pPr algn="ctr"/>
            <a:r>
              <a:rPr lang="en-US" sz="1400" b="1" u="sng" dirty="0">
                <a:solidFill>
                  <a:schemeClr val="accent6">
                    <a:lumMod val="50000"/>
                  </a:schemeClr>
                </a:solidFill>
              </a:rPr>
              <a:t>(feature importance)</a:t>
            </a:r>
          </a:p>
        </p:txBody>
      </p:sp>
    </p:spTree>
    <p:extLst>
      <p:ext uri="{BB962C8B-B14F-4D97-AF65-F5344CB8AC3E}">
        <p14:creationId xmlns:p14="http://schemas.microsoft.com/office/powerpoint/2010/main" val="28921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E643F5-D2BE-0C54-3F91-B7701026C9BB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Model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8EF8E-5AE5-29D9-5372-B670B0ADD97A}"/>
              </a:ext>
            </a:extLst>
          </p:cNvPr>
          <p:cNvSpPr txBox="1"/>
          <p:nvPr/>
        </p:nvSpPr>
        <p:spPr>
          <a:xfrm>
            <a:off x="600147" y="867549"/>
            <a:ext cx="9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4C8D5-9701-9E5C-4EC8-15DED078F53F}"/>
              </a:ext>
            </a:extLst>
          </p:cNvPr>
          <p:cNvSpPr txBox="1"/>
          <p:nvPr/>
        </p:nvSpPr>
        <p:spPr>
          <a:xfrm>
            <a:off x="633581" y="1236881"/>
            <a:ext cx="4461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Utilized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GridSearchCV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to optimize hyperparameters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C: 3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Kernel: rbf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Gamma: 0.01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Features: 158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Dataset size: 2460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Scaler: Standard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time: ~2s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3AC48-DDE4-9C65-529C-6ED51691A13E}"/>
              </a:ext>
            </a:extLst>
          </p:cNvPr>
          <p:cNvSpPr txBox="1"/>
          <p:nvPr/>
        </p:nvSpPr>
        <p:spPr>
          <a:xfrm>
            <a:off x="5403103" y="867549"/>
            <a:ext cx="9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7E74DB-0B0A-3A84-7C8D-3AE46375D195}"/>
                  </a:ext>
                </a:extLst>
              </p:cNvPr>
              <p:cNvSpPr txBox="1"/>
              <p:nvPr/>
            </p:nvSpPr>
            <p:spPr>
              <a:xfrm>
                <a:off x="5462086" y="1236881"/>
                <a:ext cx="4461510" cy="160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Neighbors: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𝐹𝑒𝑎𝑡𝑢𝑟𝑒𝑠</m:t>
                        </m:r>
                      </m:e>
                    </m:rad>
                  </m:oMath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p: 1 (Minkowski)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Features: 158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Dataset size: 2460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Scaler: Standard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Training time: ~1s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7E74DB-0B0A-3A84-7C8D-3AE46375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86" y="1236881"/>
                <a:ext cx="4461510" cy="1604285"/>
              </a:xfrm>
              <a:prstGeom prst="rect">
                <a:avLst/>
              </a:prstGeom>
              <a:blipFill>
                <a:blip r:embed="rId2"/>
                <a:stretch>
                  <a:fillRect l="-546" b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2471072-F81F-B029-291E-672C5AE2C161}"/>
              </a:ext>
            </a:extLst>
          </p:cNvPr>
          <p:cNvSpPr txBox="1"/>
          <p:nvPr/>
        </p:nvSpPr>
        <p:spPr>
          <a:xfrm>
            <a:off x="600147" y="3558540"/>
            <a:ext cx="30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Training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1B504-0E2E-75FE-9BB9-15A9E235B179}"/>
              </a:ext>
            </a:extLst>
          </p:cNvPr>
          <p:cNvSpPr txBox="1"/>
          <p:nvPr/>
        </p:nvSpPr>
        <p:spPr>
          <a:xfrm>
            <a:off x="5403103" y="3558540"/>
            <a:ext cx="30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Training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36ED8-54AE-A951-0668-BAFD075C99CD}"/>
              </a:ext>
            </a:extLst>
          </p:cNvPr>
          <p:cNvSpPr txBox="1"/>
          <p:nvPr/>
        </p:nvSpPr>
        <p:spPr>
          <a:xfrm>
            <a:off x="648821" y="3941207"/>
            <a:ext cx="44615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Accuracy: 0.833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Precision: 0.843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Recall: 0.825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F1: 0.831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Matthews Correlation Coefficient: 0.791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CD6833-6CCB-0F24-E08E-A7C7F3B78090}"/>
              </a:ext>
            </a:extLst>
          </p:cNvPr>
          <p:cNvSpPr txBox="1"/>
          <p:nvPr/>
        </p:nvSpPr>
        <p:spPr>
          <a:xfrm>
            <a:off x="5462086" y="3927872"/>
            <a:ext cx="44615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Accuracy: 0.707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Precision: 0.712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Recall: 0.707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F1: 0.705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Matthews Correlation Coefficient: 0.635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8BD6A5-0AC6-55EF-8830-E1D5E96C32C0}"/>
              </a:ext>
            </a:extLst>
          </p:cNvPr>
          <p:cNvCxnSpPr>
            <a:cxnSpLocks/>
          </p:cNvCxnSpPr>
          <p:nvPr/>
        </p:nvCxnSpPr>
        <p:spPr>
          <a:xfrm flipV="1">
            <a:off x="5297900" y="906780"/>
            <a:ext cx="0" cy="43920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54721-8CDE-CCB5-2349-177C17B7A9C5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Model evaluation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4847B4-35E3-4673-1217-7A8D84DAF4EC}"/>
              </a:ext>
            </a:extLst>
          </p:cNvPr>
          <p:cNvGrpSpPr/>
          <p:nvPr/>
        </p:nvGrpSpPr>
        <p:grpSpPr>
          <a:xfrm>
            <a:off x="582248" y="841518"/>
            <a:ext cx="4406900" cy="5803547"/>
            <a:chOff x="266699" y="805560"/>
            <a:chExt cx="4406900" cy="580354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1B63F1F-C9DD-529E-D6E8-DE5C111C9983}"/>
                </a:ext>
              </a:extLst>
            </p:cNvPr>
            <p:cNvSpPr/>
            <p:nvPr/>
          </p:nvSpPr>
          <p:spPr>
            <a:xfrm>
              <a:off x="266700" y="805560"/>
              <a:ext cx="4406899" cy="580354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6ED49E-1877-ACE2-7B7C-F11E1ED71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2" t="11258" r="13573" b="8497"/>
            <a:stretch/>
          </p:blipFill>
          <p:spPr>
            <a:xfrm>
              <a:off x="471096" y="1170376"/>
              <a:ext cx="2515944" cy="24182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BBD264-0F81-E96D-33DF-67F39F121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48" t="8105" r="7333" b="4837"/>
            <a:stretch/>
          </p:blipFill>
          <p:spPr>
            <a:xfrm>
              <a:off x="1217556" y="3743292"/>
              <a:ext cx="3102984" cy="2497891"/>
            </a:xfrm>
            <a:prstGeom prst="roundRect">
              <a:avLst>
                <a:gd name="adj" fmla="val 9651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42900" h="114300" prst="relaxedInset"/>
              <a:contourClr>
                <a:srgbClr val="969696"/>
              </a:contourClr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4021A-F3FB-39B1-E173-E3DFF689DA92}"/>
                </a:ext>
              </a:extLst>
            </p:cNvPr>
            <p:cNvSpPr txBox="1"/>
            <p:nvPr/>
          </p:nvSpPr>
          <p:spPr>
            <a:xfrm>
              <a:off x="266699" y="805560"/>
              <a:ext cx="4406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+mj-lt"/>
                </a:rPr>
                <a:t>SVM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DF1F71-AE1E-4850-A7C5-755CAB0BBF31}"/>
              </a:ext>
            </a:extLst>
          </p:cNvPr>
          <p:cNvGrpSpPr/>
          <p:nvPr/>
        </p:nvGrpSpPr>
        <p:grpSpPr>
          <a:xfrm>
            <a:off x="5586945" y="841517"/>
            <a:ext cx="4406900" cy="5803547"/>
            <a:chOff x="4999402" y="772113"/>
            <a:chExt cx="4406900" cy="580354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4C019B2-E09B-A698-89F3-C0C8E8B959AE}"/>
                </a:ext>
              </a:extLst>
            </p:cNvPr>
            <p:cNvSpPr/>
            <p:nvPr/>
          </p:nvSpPr>
          <p:spPr>
            <a:xfrm>
              <a:off x="4999403" y="772113"/>
              <a:ext cx="4406899" cy="580354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CF569E-2C17-931C-C4B8-BAD6C6B27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7" t="11258" r="13225" b="10044"/>
            <a:stretch/>
          </p:blipFill>
          <p:spPr>
            <a:xfrm>
              <a:off x="5193543" y="1206334"/>
              <a:ext cx="2562728" cy="2418268"/>
            </a:xfrm>
            <a:prstGeom prst="roundRect">
              <a:avLst>
                <a:gd name="adj" fmla="val 9651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42900" h="114300" prst="relaxedInset"/>
              <a:contourClr>
                <a:srgbClr val="969696"/>
              </a:contourClr>
            </a:sp3d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33C8C-6ABE-412C-7763-588254861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50" t="7438" r="7418" b="4444"/>
            <a:stretch/>
          </p:blipFill>
          <p:spPr>
            <a:xfrm>
              <a:off x="5952707" y="3768620"/>
              <a:ext cx="3102984" cy="2519150"/>
            </a:xfrm>
            <a:prstGeom prst="roundRect">
              <a:avLst>
                <a:gd name="adj" fmla="val 9651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42900" h="114300" prst="relaxedInset"/>
              <a:contourClr>
                <a:srgbClr val="969696"/>
              </a:contourClr>
            </a:sp3d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18ACFD-8CD9-84A9-997D-043DD5DA8183}"/>
                </a:ext>
              </a:extLst>
            </p:cNvPr>
            <p:cNvSpPr txBox="1"/>
            <p:nvPr/>
          </p:nvSpPr>
          <p:spPr>
            <a:xfrm>
              <a:off x="4999402" y="775080"/>
              <a:ext cx="4406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+mj-lt"/>
                </a:rPr>
                <a:t>KNN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1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C7F49-B39C-D4CC-6DFF-C5245304DF6C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8EA99-0B3C-1FB6-1731-0B6F09F7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" t="11018" r="13436" b="9259"/>
          <a:stretch/>
        </p:blipFill>
        <p:spPr>
          <a:xfrm>
            <a:off x="5659222" y="2663749"/>
            <a:ext cx="3707307" cy="3511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23AFB-2F6C-EC92-98A9-2803A40E9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" t="10912" r="12581" b="9263"/>
          <a:stretch/>
        </p:blipFill>
        <p:spPr>
          <a:xfrm>
            <a:off x="924915" y="2663749"/>
            <a:ext cx="3707308" cy="349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43421-FD5F-4631-4A17-527E98BF8AE4}"/>
              </a:ext>
            </a:extLst>
          </p:cNvPr>
          <p:cNvSpPr txBox="1"/>
          <p:nvPr/>
        </p:nvSpPr>
        <p:spPr>
          <a:xfrm>
            <a:off x="515608" y="909086"/>
            <a:ext cx="30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SVM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F5B4C-8D1A-9731-54DA-12B0D487A66E}"/>
              </a:ext>
            </a:extLst>
          </p:cNvPr>
          <p:cNvSpPr txBox="1"/>
          <p:nvPr/>
        </p:nvSpPr>
        <p:spPr>
          <a:xfrm>
            <a:off x="547814" y="1223407"/>
            <a:ext cx="44615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Accuracy: 0.637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Precision: 0.592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Recall: 0.596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F1: 0.577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Matthews Correlation Coefficient: 0.548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FDF0D-ED72-B5AC-A063-9D5265D5B194}"/>
              </a:ext>
            </a:extLst>
          </p:cNvPr>
          <p:cNvSpPr txBox="1"/>
          <p:nvPr/>
        </p:nvSpPr>
        <p:spPr>
          <a:xfrm>
            <a:off x="5249915" y="909086"/>
            <a:ext cx="30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KNN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7C92D-6BCA-EF2C-D398-332797CFCE33}"/>
              </a:ext>
            </a:extLst>
          </p:cNvPr>
          <p:cNvSpPr txBox="1"/>
          <p:nvPr/>
        </p:nvSpPr>
        <p:spPr>
          <a:xfrm>
            <a:off x="5282121" y="1223407"/>
            <a:ext cx="44615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Accuracy: 0.539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Precision: 0.589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Recall: 0.536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F1: 0.532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Matthews Correlation Coefficient: 0.433</a:t>
            </a:r>
          </a:p>
        </p:txBody>
      </p:sp>
    </p:spTree>
    <p:extLst>
      <p:ext uri="{BB962C8B-B14F-4D97-AF65-F5344CB8AC3E}">
        <p14:creationId xmlns:p14="http://schemas.microsoft.com/office/powerpoint/2010/main" val="13452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4A0C3-5784-9723-58E2-B1B92CD33800}"/>
              </a:ext>
            </a:extLst>
          </p:cNvPr>
          <p:cNvSpPr txBox="1"/>
          <p:nvPr/>
        </p:nvSpPr>
        <p:spPr>
          <a:xfrm>
            <a:off x="394446" y="248893"/>
            <a:ext cx="42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C6076-9615-CBA7-3217-D71A5FA73784}"/>
              </a:ext>
            </a:extLst>
          </p:cNvPr>
          <p:cNvSpPr txBox="1"/>
          <p:nvPr/>
        </p:nvSpPr>
        <p:spPr>
          <a:xfrm>
            <a:off x="548341" y="867736"/>
            <a:ext cx="5687359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Preferred classifier: SVM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Better results than KNN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Time consuming tuning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Slower in training</a:t>
            </a:r>
          </a:p>
        </p:txBody>
      </p:sp>
    </p:spTree>
    <p:extLst>
      <p:ext uri="{BB962C8B-B14F-4D97-AF65-F5344CB8AC3E}">
        <p14:creationId xmlns:p14="http://schemas.microsoft.com/office/powerpoint/2010/main" val="2189997594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</TotalTime>
  <Words>253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Century Gothic</vt:lpstr>
      <vt:lpstr>Courier New</vt:lpstr>
      <vt:lpstr>Wingdings</vt:lpstr>
      <vt:lpstr>Wingdings 3</vt:lpstr>
      <vt:lpstr>Κομμάτι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speech sentiment analysis</dc:title>
  <dc:creator>ΔΗΜΗΤΡΙΟΣ ΙΑΣΩΝ ΠΑΠΑΔΟΠΟΥΛΟΣ</dc:creator>
  <cp:lastModifiedBy>Konstantinos Vytiniotis</cp:lastModifiedBy>
  <cp:revision>37</cp:revision>
  <dcterms:created xsi:type="dcterms:W3CDTF">2024-02-17T23:55:27Z</dcterms:created>
  <dcterms:modified xsi:type="dcterms:W3CDTF">2024-02-18T18:04:39Z</dcterms:modified>
</cp:coreProperties>
</file>