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74" r:id="rId4"/>
    <p:sldId id="257" r:id="rId5"/>
    <p:sldId id="259" r:id="rId6"/>
    <p:sldId id="263" r:id="rId7"/>
    <p:sldId id="261" r:id="rId8"/>
    <p:sldId id="262" r:id="rId9"/>
    <p:sldId id="266" r:id="rId10"/>
    <p:sldId id="268" r:id="rId11"/>
    <p:sldId id="267" r:id="rId12"/>
    <p:sldId id="269" r:id="rId13"/>
    <p:sldId id="270" r:id="rId14"/>
    <p:sldId id="271" r:id="rId15"/>
    <p:sldId id="272" r:id="rId16"/>
    <p:sldId id="27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353" y="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422FE-E6D4-7FD6-B040-4451F6BBE6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D40072-A626-819C-2F47-D5F2C3A0E4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D085A5-61ED-5564-EB5F-7151F506E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AF5C5-FC2C-4BD7-9FC0-0727A4A382D1}" type="datetimeFigureOut">
              <a:rPr lang="en-US" smtClean="0"/>
              <a:t>2025-04-05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225032-E63B-BF60-1050-C8AE355AA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37DD3-3596-3D9A-30CF-5B3F62B9A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F7473-06D3-444F-85C8-AD0811F5E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101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3E437-B870-C773-97B4-17CE726FC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9DB406-56A7-D674-FE50-5AB18B2ACF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308103-F0F8-36FF-6923-FDF91BA7A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AF5C5-FC2C-4BD7-9FC0-0727A4A382D1}" type="datetimeFigureOut">
              <a:rPr lang="en-US" smtClean="0"/>
              <a:t>2025-04-05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2E50F7-6299-E117-0B80-24ABC6D59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EC4250-AECB-3F92-C7C9-37D423DB6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F7473-06D3-444F-85C8-AD0811F5E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123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5289E0-BF5E-D1DE-01B8-B05C7CD79A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87B85B-98CE-859F-91F7-C6D053D4BF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C05E3A-4D0B-4D0A-7CAA-7158BEBF2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AF5C5-FC2C-4BD7-9FC0-0727A4A382D1}" type="datetimeFigureOut">
              <a:rPr lang="en-US" smtClean="0"/>
              <a:t>2025-04-05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853910-7DEA-CFF6-0819-FD8CD1F07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833F3E-EF16-9BC0-343F-BF7A89A60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F7473-06D3-444F-85C8-AD0811F5E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550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5A11B-CBF4-47C3-FD5D-F4B09EF02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D52C4-9EB8-1F64-F2C3-E259DE646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543E80-1475-78A9-6148-2F42B35BE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AF5C5-FC2C-4BD7-9FC0-0727A4A382D1}" type="datetimeFigureOut">
              <a:rPr lang="en-US" smtClean="0"/>
              <a:t>2025-04-05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2604C4-9F95-FA9B-CAAB-DDC6A910A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AE36A2-8AD9-AE64-98E0-8DE19E4E8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F7473-06D3-444F-85C8-AD0811F5E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856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5E5A8-2EC3-9911-F773-A8F8C281A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2B4099-D766-D8C2-C742-8BC8E24D78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A8B8A9-CE70-23AE-C249-3D9B44011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AF5C5-FC2C-4BD7-9FC0-0727A4A382D1}" type="datetimeFigureOut">
              <a:rPr lang="en-US" smtClean="0"/>
              <a:t>2025-04-05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896044-7265-5B83-71C6-363CA2955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8391AC-2FA6-D4C6-073E-79B0EF0C3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F7473-06D3-444F-85C8-AD0811F5E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406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76E28-9C13-E167-86BB-F8A15AA2E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98142-E28A-A7FD-2F87-5211FED53E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23E976-F984-30F2-2E45-D3E0A607E7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A1BDE7-CCEB-BC33-7984-7CB7E70B4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AF5C5-FC2C-4BD7-9FC0-0727A4A382D1}" type="datetimeFigureOut">
              <a:rPr lang="en-US" smtClean="0"/>
              <a:t>2025-04-05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CB9F48-05F7-29EF-2A91-48F8D8022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9DEBBF-01FA-4D99-6FEF-11DCAA037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F7473-06D3-444F-85C8-AD0811F5E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515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ED685-3CF0-C0D6-E34E-98268D6FF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03ACB4-EA47-490B-8EF2-7439A152CA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FA9065-3A49-8BFD-0D3A-7A730C9907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DFDE72-74AE-6085-AB5D-D43A262E16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7FD9AC-D2C4-B010-AE46-F64BA6F5E4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490BFD-017A-3E3F-295E-D0253F35F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AF5C5-FC2C-4BD7-9FC0-0727A4A382D1}" type="datetimeFigureOut">
              <a:rPr lang="en-US" smtClean="0"/>
              <a:t>2025-04-05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7ABC95-59B6-0F2A-5FBD-CB7BFA15D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C08D82-F8A9-901C-3197-F1ED10FB9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F7473-06D3-444F-85C8-AD0811F5E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723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10F54-5CB1-1731-B9EA-039F35B03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E9E16E-43B6-3304-78D0-1574E7197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AF5C5-FC2C-4BD7-9FC0-0727A4A382D1}" type="datetimeFigureOut">
              <a:rPr lang="en-US" smtClean="0"/>
              <a:t>2025-04-05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E78006-0ABD-CDDA-ACAC-22FAA757D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10F0FD-232C-B625-2902-77510983B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F7473-06D3-444F-85C8-AD0811F5E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854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FCE97A-0EA8-F7B8-5208-4E7C50DA6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AF5C5-FC2C-4BD7-9FC0-0727A4A382D1}" type="datetimeFigureOut">
              <a:rPr lang="en-US" smtClean="0"/>
              <a:t>2025-04-05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146167-AEAB-6432-32FD-B89D91713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029840-4C3A-7991-B687-4B1130D05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F7473-06D3-444F-85C8-AD0811F5E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681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DEC4C-591B-5C42-3C69-BAFBBBF91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39916E-4666-F972-3257-953BBB3B6D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05295B-EEC4-15A2-F4F2-5512B6C0FF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E41A4A-5444-E8B4-9CF8-23FDE5A1B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AF5C5-FC2C-4BD7-9FC0-0727A4A382D1}" type="datetimeFigureOut">
              <a:rPr lang="en-US" smtClean="0"/>
              <a:t>2025-04-05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A93139-7D68-99B7-362B-EED41EBC2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2FE673-DC7D-7E5E-7967-BE4F0634A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F7473-06D3-444F-85C8-AD0811F5E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199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2D7E9-6EBD-5506-68E1-1D192F542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7C609F-12EA-FB43-0952-92E9B283EE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FDBA88-2AF8-3AD3-F873-4CD12FA38C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83AD1E-02A5-53FD-3588-1D766AE61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AF5C5-FC2C-4BD7-9FC0-0727A4A382D1}" type="datetimeFigureOut">
              <a:rPr lang="en-US" smtClean="0"/>
              <a:t>2025-04-05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C52B95-7EF0-D832-E6EF-088C78ABF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748EA5-4606-A111-BE08-5BEC01E49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F7473-06D3-444F-85C8-AD0811F5E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668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824A71-20DA-E53C-B895-83AB867C2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E3729A-F2B5-48FA-69B4-5D4CC6E3CF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2A6A23-2DD3-F61C-B334-071775140D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01AF5C5-FC2C-4BD7-9FC0-0727A4A382D1}" type="datetimeFigureOut">
              <a:rPr lang="en-US" smtClean="0"/>
              <a:t>2025-04-05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023931-C641-CFFF-BB37-B3DCC550B8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B44611-DD2D-CB06-BFC5-2E7BA0AAC2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41F7473-06D3-444F-85C8-AD0811F5E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40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1FA38-C6A7-0682-A9C0-575D95E860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 Contextual Synthetic Control Method:</a:t>
            </a:r>
            <a:endParaRPr lang="en-US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C7EA79-7BE0-4A64-D718-743DF69048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Assessing effect of GPU ban on AI models from China</a:t>
            </a:r>
          </a:p>
          <a:p>
            <a:endParaRPr lang="en-US" dirty="0"/>
          </a:p>
          <a:p>
            <a:r>
              <a:rPr lang="en-US" dirty="0"/>
              <a:t>Xingyuan Zhao</a:t>
            </a:r>
          </a:p>
          <a:p>
            <a:r>
              <a:rPr lang="en-US" dirty="0"/>
              <a:t>University of Texas at Dallas</a:t>
            </a:r>
          </a:p>
        </p:txBody>
      </p:sp>
    </p:spTree>
    <p:extLst>
      <p:ext uri="{BB962C8B-B14F-4D97-AF65-F5344CB8AC3E}">
        <p14:creationId xmlns:p14="http://schemas.microsoft.com/office/powerpoint/2010/main" val="4766967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2CD05-1882-DF23-FFCC-264C94651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Results: Treatment Effect</a:t>
            </a:r>
            <a:endParaRPr lang="en-US" dirty="0"/>
          </a:p>
        </p:txBody>
      </p:sp>
      <p:pic>
        <p:nvPicPr>
          <p:cNvPr id="5" name="Content Placeholder 4" descr="A graph with lines and numbers&#10;&#10;AI-generated content may be incorrect.">
            <a:extLst>
              <a:ext uri="{FF2B5EF4-FFF2-40B4-BE49-F238E27FC236}">
                <a16:creationId xmlns:a16="http://schemas.microsoft.com/office/drawing/2014/main" id="{E9A9CAF0-D814-8E3E-D904-B33A31EC6F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688" y="1690688"/>
            <a:ext cx="10334624" cy="5167312"/>
          </a:xfrm>
        </p:spPr>
      </p:pic>
    </p:spTree>
    <p:extLst>
      <p:ext uri="{BB962C8B-B14F-4D97-AF65-F5344CB8AC3E}">
        <p14:creationId xmlns:p14="http://schemas.microsoft.com/office/powerpoint/2010/main" val="7520266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46C35-FB41-CE86-3C31-339EB777D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Donor Units Weights</a:t>
            </a:r>
          </a:p>
        </p:txBody>
      </p:sp>
      <p:pic>
        <p:nvPicPr>
          <p:cNvPr id="5" name="Picture 4" descr="A line graph with numbers&#10;&#10;AI-generated content may be incorrect.">
            <a:extLst>
              <a:ext uri="{FF2B5EF4-FFF2-40B4-BE49-F238E27FC236}">
                <a16:creationId xmlns:a16="http://schemas.microsoft.com/office/drawing/2014/main" id="{AF1A0BA2-9E33-D3A1-99A5-5D698B57D6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9575"/>
            <a:ext cx="6238146" cy="3119073"/>
          </a:xfrm>
          <a:prstGeom prst="rect">
            <a:avLst/>
          </a:prstGeom>
        </p:spPr>
      </p:pic>
      <p:pic>
        <p:nvPicPr>
          <p:cNvPr id="7" name="Picture 6" descr="A graph with a line&#10;&#10;AI-generated content may be incorrect.">
            <a:extLst>
              <a:ext uri="{FF2B5EF4-FFF2-40B4-BE49-F238E27FC236}">
                <a16:creationId xmlns:a16="http://schemas.microsoft.com/office/drawing/2014/main" id="{2449D8D9-BE6C-DEEE-3472-84405168FC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3809999"/>
            <a:ext cx="6096001" cy="304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9532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A59F3-E541-1EE7-3B54-2BB348C89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Placebo Tests: Placebo Units</a:t>
            </a:r>
          </a:p>
        </p:txBody>
      </p:sp>
      <p:pic>
        <p:nvPicPr>
          <p:cNvPr id="5" name="Content Placeholder 4" descr="A graph with a red line&#10;&#10;AI-generated content may be incorrect.">
            <a:extLst>
              <a:ext uri="{FF2B5EF4-FFF2-40B4-BE49-F238E27FC236}">
                <a16:creationId xmlns:a16="http://schemas.microsoft.com/office/drawing/2014/main" id="{EBAC57C0-0FF8-0BA4-5033-5476F6A789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688" y="1690688"/>
            <a:ext cx="10334624" cy="5167312"/>
          </a:xfrm>
        </p:spPr>
      </p:pic>
    </p:spTree>
    <p:extLst>
      <p:ext uri="{BB962C8B-B14F-4D97-AF65-F5344CB8AC3E}">
        <p14:creationId xmlns:p14="http://schemas.microsoft.com/office/powerpoint/2010/main" val="16662833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F3CB1-E600-F898-79D0-15E3638B8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Placebo Tests: Post/Pre MSE Ratio</a:t>
            </a:r>
          </a:p>
        </p:txBody>
      </p:sp>
      <p:pic>
        <p:nvPicPr>
          <p:cNvPr id="5" name="Content Placeholder 4" descr="A graph of a patient&#10;&#10;AI-generated content may be incorrect.">
            <a:extLst>
              <a:ext uri="{FF2B5EF4-FFF2-40B4-BE49-F238E27FC236}">
                <a16:creationId xmlns:a16="http://schemas.microsoft.com/office/drawing/2014/main" id="{B0DCB123-D58F-E101-ACA9-EFDB222921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6627" y="1683940"/>
            <a:ext cx="6898746" cy="5174060"/>
          </a:xfrm>
        </p:spPr>
      </p:pic>
    </p:spTree>
    <p:extLst>
      <p:ext uri="{BB962C8B-B14F-4D97-AF65-F5344CB8AC3E}">
        <p14:creationId xmlns:p14="http://schemas.microsoft.com/office/powerpoint/2010/main" val="819323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DDDF6-AC2C-170F-ED62-FBF5F3C66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Placebo Tests: Ratio of other cutoffs</a:t>
            </a:r>
          </a:p>
        </p:txBody>
      </p:sp>
      <p:pic>
        <p:nvPicPr>
          <p:cNvPr id="5" name="Content Placeholder 4" descr="A graph with a red line&#10;&#10;AI-generated content may be incorrect.">
            <a:extLst>
              <a:ext uri="{FF2B5EF4-FFF2-40B4-BE49-F238E27FC236}">
                <a16:creationId xmlns:a16="http://schemas.microsoft.com/office/drawing/2014/main" id="{1F78433B-5B0F-0895-606F-603BED314A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3371" y="1694057"/>
            <a:ext cx="6885257" cy="5163943"/>
          </a:xfrm>
        </p:spPr>
      </p:pic>
    </p:spTree>
    <p:extLst>
      <p:ext uri="{BB962C8B-B14F-4D97-AF65-F5344CB8AC3E}">
        <p14:creationId xmlns:p14="http://schemas.microsoft.com/office/powerpoint/2010/main" val="13600150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3EA5C-09AA-794D-34CD-CE9E49E03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Placebo Tests: Leave-one-out</a:t>
            </a:r>
          </a:p>
        </p:txBody>
      </p:sp>
      <p:pic>
        <p:nvPicPr>
          <p:cNvPr id="5" name="Picture 4" descr="A graph of a person&#10;&#10;AI-generated content may be incorrect.">
            <a:extLst>
              <a:ext uri="{FF2B5EF4-FFF2-40B4-BE49-F238E27FC236}">
                <a16:creationId xmlns:a16="http://schemas.microsoft.com/office/drawing/2014/main" id="{2E202935-A747-892A-5498-A063A0177E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100" y="1765300"/>
            <a:ext cx="10083800" cy="504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6328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D0F90-D1E6-FDB5-7BFC-D6BFEEB0D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C2E038-E5BB-561B-56DE-0C5C4817E8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Thank you for your attention!</a:t>
            </a:r>
          </a:p>
        </p:txBody>
      </p:sp>
    </p:spTree>
    <p:extLst>
      <p:ext uri="{BB962C8B-B14F-4D97-AF65-F5344CB8AC3E}">
        <p14:creationId xmlns:p14="http://schemas.microsoft.com/office/powerpoint/2010/main" val="1770311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041E2-EA15-550D-FFA0-52E8B9AC6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Bureau of Industry and Security GPU Ban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E73B64-6977-CB38-4AAA-1837F472E2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October 2022: First set of controls to prevent certain foreign military and intelligence services from obtaining advanced GPUs</a:t>
            </a:r>
          </a:p>
          <a:p>
            <a:r>
              <a:rPr lang="en-US" dirty="0"/>
              <a:t>October 2023: BIS expanded export controls specifically aiming at limiting the PRC’s AI capabilities</a:t>
            </a:r>
          </a:p>
          <a:p>
            <a:endParaRPr lang="en-US" dirty="0"/>
          </a:p>
          <a:p>
            <a:r>
              <a:rPr lang="en-US" dirty="0"/>
              <a:t>The GPU ban temporarily reduced the development of the PRC’s AI models performance.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259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ED449-FA32-2858-C5A4-3EF3560B3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and Measurements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479C7-4184-C406-C308-6E29CB8114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Outcome Variable: Best AI performance score at the time (Hugging face Open LLM leaderboard)</a:t>
            </a:r>
          </a:p>
          <a:p>
            <a:r>
              <a:rPr lang="en-US" dirty="0"/>
              <a:t>Treatment: October 2023 cutoff</a:t>
            </a:r>
          </a:p>
          <a:p>
            <a:r>
              <a:rPr lang="en-US" dirty="0"/>
              <a:t>Covariates: </a:t>
            </a:r>
          </a:p>
          <a:p>
            <a:pPr lvl="1"/>
            <a:r>
              <a:rPr lang="en-US" dirty="0"/>
              <a:t>Accumulated AI related paper counts (</a:t>
            </a:r>
            <a:r>
              <a:rPr lang="en-US" dirty="0" err="1"/>
              <a:t>OpenAlex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Technology stock index (Yahoo Finance)</a:t>
            </a:r>
          </a:p>
          <a:p>
            <a:pPr lvl="1"/>
            <a:r>
              <a:rPr lang="en-US" dirty="0"/>
              <a:t>Electronics Import Value (Trade Map) *</a:t>
            </a:r>
          </a:p>
          <a:p>
            <a:r>
              <a:rPr lang="en-US" dirty="0"/>
              <a:t>Unit of Analysis: Country-Month</a:t>
            </a:r>
          </a:p>
          <a:p>
            <a:r>
              <a:rPr lang="en-US" dirty="0"/>
              <a:t>Donor Group Scope: Countries that are not affected by the GPU regulation</a:t>
            </a:r>
          </a:p>
        </p:txBody>
      </p:sp>
    </p:spTree>
    <p:extLst>
      <p:ext uri="{BB962C8B-B14F-4D97-AF65-F5344CB8AC3E}">
        <p14:creationId xmlns:p14="http://schemas.microsoft.com/office/powerpoint/2010/main" val="1147422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B1862-69E4-5098-3031-484BF2CF2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and Contribution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EE182-B40A-D2E1-C0C2-03BB792A6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Donor units must be sufficiently similar to the treated unit</a:t>
            </a:r>
          </a:p>
          <a:p>
            <a:r>
              <a:rPr lang="en-US" dirty="0"/>
              <a:t>The treated unit can be approximated by the control units</a:t>
            </a:r>
          </a:p>
          <a:p>
            <a:r>
              <a:rPr lang="en-US" dirty="0"/>
              <a:t>Unit weights must be nonnegative and add up to one to avoid extrapolation</a:t>
            </a:r>
          </a:p>
          <a:p>
            <a:r>
              <a:rPr lang="en-US" dirty="0"/>
              <a:t>Larger donor pool than pre-treatment period can lead to overfitting</a:t>
            </a:r>
          </a:p>
          <a:p>
            <a:r>
              <a:rPr lang="en-US" dirty="0"/>
              <a:t>… …</a:t>
            </a:r>
          </a:p>
        </p:txBody>
      </p:sp>
    </p:spTree>
    <p:extLst>
      <p:ext uri="{BB962C8B-B14F-4D97-AF65-F5344CB8AC3E}">
        <p14:creationId xmlns:p14="http://schemas.microsoft.com/office/powerpoint/2010/main" val="1801260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6318F-CC15-3F5E-2FAB-C6F6CCE96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for a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87FC2-AA5C-3E81-50EF-C5D5567B58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treated unit and controlled units should be comparable</a:t>
            </a:r>
          </a:p>
          <a:p>
            <a:r>
              <a:rPr lang="en-US" dirty="0"/>
              <a:t>Such transformation needs to robust</a:t>
            </a:r>
          </a:p>
          <a:p>
            <a:r>
              <a:rPr lang="en-US" dirty="0"/>
              <a:t>Not just spamming units and characteristics, for larger number of characteristics than pre-treatment time steps may cause over fitting </a:t>
            </a:r>
          </a:p>
        </p:txBody>
      </p:sp>
    </p:spTree>
    <p:extLst>
      <p:ext uri="{BB962C8B-B14F-4D97-AF65-F5344CB8AC3E}">
        <p14:creationId xmlns:p14="http://schemas.microsoft.com/office/powerpoint/2010/main" val="3318947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96C2A-2491-FB74-F2F4-13E72B00F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Multi-head Attention Mechanism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CA85B4-03E0-6688-21F2-B32B3A618B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interaction between Q, K and V matrices captures:</a:t>
            </a:r>
          </a:p>
          <a:p>
            <a:pPr lvl="1"/>
            <a:r>
              <a:rPr lang="en-US" altLang="zh-CN" dirty="0"/>
              <a:t>the integrated information of the whole sequence;</a:t>
            </a:r>
          </a:p>
          <a:p>
            <a:pPr lvl="1"/>
            <a:r>
              <a:rPr lang="en-US" altLang="zh-CN" dirty="0"/>
              <a:t>importance of the information from other units.</a:t>
            </a:r>
          </a:p>
          <a:p>
            <a:r>
              <a:rPr lang="en-US" altLang="zh-CN" dirty="0"/>
              <a:t>The head-splits allows:</a:t>
            </a:r>
          </a:p>
          <a:p>
            <a:pPr lvl="1"/>
            <a:r>
              <a:rPr lang="en-US" altLang="zh-CN" dirty="0"/>
              <a:t>different interactions to be captured;</a:t>
            </a:r>
          </a:p>
          <a:p>
            <a:pPr lvl="1"/>
            <a:r>
              <a:rPr lang="en-US" altLang="zh-CN" dirty="0"/>
              <a:t>diversified information capturing reduces</a:t>
            </a:r>
            <a:r>
              <a:rPr lang="en-US" dirty="0"/>
              <a:t> risk of missing important information;</a:t>
            </a:r>
          </a:p>
          <a:p>
            <a:pPr lvl="1"/>
            <a:r>
              <a:rPr lang="en-US" dirty="0"/>
              <a:t>robustness against noise.</a:t>
            </a:r>
          </a:p>
          <a:p>
            <a:endParaRPr lang="en-US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648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AEA82-DD7D-0477-F67D-A105222A1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Multi-head Attention Mechanism in SCM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9671C68-FBD8-1E3A-3C76-8613A607766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b="0" dirty="0">
                    <a:latin typeface="+mj-lt"/>
                  </a:rPr>
                  <a:t>Linear Layers to create Query, Key and Value Matrices, and dividing into heads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b="0" dirty="0">
                    <a:latin typeface="+mj-lt"/>
                  </a:rPr>
                  <a:t> and size of heads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b="0" dirty="0">
                    <a:latin typeface="+mj-lt"/>
                  </a:rPr>
                  <a:t>: 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𝑖h𝑠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𝑖𝑘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𝑖h𝑠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𝑲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𝑖h𝑠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𝑖𝑘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𝑖h𝑠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𝑖h𝑠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𝑖𝑘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𝑖h𝑠</m:t>
                        </m:r>
                      </m:sub>
                    </m:sSub>
                  </m:oMath>
                </a14:m>
                <a:endParaRPr lang="en-US" b="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𝑤h𝑒𝑟𝑒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Creating contextualized characteristics: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𝑐𝑜𝑛𝑐𝑎𝑡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𝑠𝑜𝑓𝑡𝑚𝑎𝑥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𝑸𝑲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rad>
                          </m:den>
                        </m:f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Optimization of the discrepancy of contextualized characteristics: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𝐿𝑜𝑠𝑠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𝑪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𝑪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&gt;1</m:t>
                                </m:r>
                              </m:sub>
                            </m:s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&gt;1</m:t>
                            </m:r>
                          </m:sub>
                        </m:s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rad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9671C68-FBD8-1E3A-3C76-8613A60776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 r="-15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1682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1B5B2-5212-500D-E23B-5D7FF1834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Multi-head Attention Mechanism in SCM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ED25248-18CD-8A5B-7E04-F1CB5B07EE6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Choosing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matrix that represent the relation among the characteristics: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𝑀𝑆𝐸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𝑚𝑒𝑎𝑛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𝒀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𝑾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𝑀𝑢𝑙𝑡𝑖h𝑒𝑎𝑑𝐴𝑡𝑡𝑒𝑛𝑡𝑖𝑜𝑛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𝒀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&gt;1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ED25248-18CD-8A5B-7E04-F1CB5B07EE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18160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39EBB-E8E4-865F-1BED-D11408B1D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Results: Synthetic Control Unit</a:t>
            </a:r>
            <a:endParaRPr lang="en-US" dirty="0"/>
          </a:p>
        </p:txBody>
      </p:sp>
      <p:pic>
        <p:nvPicPr>
          <p:cNvPr id="9" name="Picture 8" descr="A graph showing the growth of a company&#10;&#10;AI-generated content may be incorrect.">
            <a:extLst>
              <a:ext uri="{FF2B5EF4-FFF2-40B4-BE49-F238E27FC236}">
                <a16:creationId xmlns:a16="http://schemas.microsoft.com/office/drawing/2014/main" id="{EE3FF3B9-9E74-2752-3E5C-B6238586F7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89" y="1371589"/>
            <a:ext cx="10972822" cy="5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1596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</TotalTime>
  <Words>424</Words>
  <Application>Microsoft Office PowerPoint</Application>
  <PresentationFormat>Widescreen</PresentationFormat>
  <Paragraphs>57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Aptos</vt:lpstr>
      <vt:lpstr>Aptos Display</vt:lpstr>
      <vt:lpstr>Arial</vt:lpstr>
      <vt:lpstr>Cambria Math</vt:lpstr>
      <vt:lpstr>Office Theme</vt:lpstr>
      <vt:lpstr>A Contextual Synthetic Control Method:</vt:lpstr>
      <vt:lpstr>Bureau of Industry and Security GPU Ban</vt:lpstr>
      <vt:lpstr>Data and Measurements</vt:lpstr>
      <vt:lpstr>Challenges and Contribution</vt:lpstr>
      <vt:lpstr>Requirements for a Solution</vt:lpstr>
      <vt:lpstr>Multi-head Attention Mechanism</vt:lpstr>
      <vt:lpstr>Multi-head Attention Mechanism in SCM</vt:lpstr>
      <vt:lpstr>Multi-head Attention Mechanism in SCM</vt:lpstr>
      <vt:lpstr>Results: Synthetic Control Unit</vt:lpstr>
      <vt:lpstr>Results: Treatment Effect</vt:lpstr>
      <vt:lpstr>Results: Donor Units Weights</vt:lpstr>
      <vt:lpstr>Placebo Tests: Placebo Units</vt:lpstr>
      <vt:lpstr>Placebo Tests: Post/Pre MSE Ratio</vt:lpstr>
      <vt:lpstr>Placebo Tests: Ratio of other cutoffs</vt:lpstr>
      <vt:lpstr>Placebo Tests: Leave-one-out</vt:lpstr>
      <vt:lpstr>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Zhao, Xingyuan</dc:creator>
  <cp:lastModifiedBy>Zhao, Xingyuan</cp:lastModifiedBy>
  <cp:revision>179</cp:revision>
  <dcterms:created xsi:type="dcterms:W3CDTF">2025-03-26T21:42:30Z</dcterms:created>
  <dcterms:modified xsi:type="dcterms:W3CDTF">2025-04-05T15:12:36Z</dcterms:modified>
</cp:coreProperties>
</file>