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7" r:id="rId5"/>
    <p:sldId id="274" r:id="rId6"/>
    <p:sldId id="259" r:id="rId7"/>
    <p:sldId id="263" r:id="rId8"/>
    <p:sldId id="261" r:id="rId9"/>
    <p:sldId id="262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53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422FE-E6D4-7FD6-B040-4451F6BBE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40072-A626-819C-2F47-D5F2C3A0E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085A5-61ED-5564-EB5F-7151F506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5C5-FC2C-4BD7-9FC0-0727A4A382D1}" type="datetimeFigureOut">
              <a:rPr lang="en-US" smtClean="0"/>
              <a:t>2025-03-27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25032-E63B-BF60-1050-C8AE355A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37DD3-3596-3D9A-30CF-5B3F62B9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7473-06D3-444F-85C8-AD0811F5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0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3E437-B870-C773-97B4-17CE726F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DB406-56A7-D674-FE50-5AB18B2AC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08103-F0F8-36FF-6923-FDF91BA7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5C5-FC2C-4BD7-9FC0-0727A4A382D1}" type="datetimeFigureOut">
              <a:rPr lang="en-US" smtClean="0"/>
              <a:t>2025-03-27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E50F7-6299-E117-0B80-24ABC6D5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C4250-AECB-3F92-C7C9-37D423DB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7473-06D3-444F-85C8-AD0811F5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2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289E0-BF5E-D1DE-01B8-B05C7CD79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7B85B-98CE-859F-91F7-C6D053D4B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05E3A-4D0B-4D0A-7CAA-7158BEBF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5C5-FC2C-4BD7-9FC0-0727A4A382D1}" type="datetimeFigureOut">
              <a:rPr lang="en-US" smtClean="0"/>
              <a:t>2025-03-27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53910-7DEA-CFF6-0819-FD8CD1F0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33F3E-EF16-9BC0-343F-BF7A89A60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7473-06D3-444F-85C8-AD0811F5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5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A11B-CBF4-47C3-FD5D-F4B09EF0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D52C4-9EB8-1F64-F2C3-E259DE646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43E80-1475-78A9-6148-2F42B35BE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5C5-FC2C-4BD7-9FC0-0727A4A382D1}" type="datetimeFigureOut">
              <a:rPr lang="en-US" smtClean="0"/>
              <a:t>2025-03-27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604C4-9F95-FA9B-CAAB-DDC6A910A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E36A2-8AD9-AE64-98E0-8DE19E4E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7473-06D3-444F-85C8-AD0811F5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5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5E5A8-2EC3-9911-F773-A8F8C281A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B4099-D766-D8C2-C742-8BC8E24D7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8B8A9-CE70-23AE-C249-3D9B4401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5C5-FC2C-4BD7-9FC0-0727A4A382D1}" type="datetimeFigureOut">
              <a:rPr lang="en-US" smtClean="0"/>
              <a:t>2025-03-27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96044-7265-5B83-71C6-363CA295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391AC-2FA6-D4C6-073E-79B0EF0C3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7473-06D3-444F-85C8-AD0811F5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0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76E28-9C13-E167-86BB-F8A15AA2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98142-E28A-A7FD-2F87-5211FED53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3E976-F984-30F2-2E45-D3E0A607E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1BDE7-CCEB-BC33-7984-7CB7E70B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5C5-FC2C-4BD7-9FC0-0727A4A382D1}" type="datetimeFigureOut">
              <a:rPr lang="en-US" smtClean="0"/>
              <a:t>2025-03-27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B9F48-05F7-29EF-2A91-48F8D802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DEBBF-01FA-4D99-6FEF-11DCAA03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7473-06D3-444F-85C8-AD0811F5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1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D685-3CF0-C0D6-E34E-98268D6F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3ACB4-EA47-490B-8EF2-7439A152C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A9065-3A49-8BFD-0D3A-7A730C990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FDE72-74AE-6085-AB5D-D43A262E1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FD9AC-D2C4-B010-AE46-F64BA6F5E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90BFD-017A-3E3F-295E-D0253F35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5C5-FC2C-4BD7-9FC0-0727A4A382D1}" type="datetimeFigureOut">
              <a:rPr lang="en-US" smtClean="0"/>
              <a:t>2025-03-27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ABC95-59B6-0F2A-5FBD-CB7BFA15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08D82-F8A9-901C-3197-F1ED10FB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7473-06D3-444F-85C8-AD0811F5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2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10F54-5CB1-1731-B9EA-039F35B0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9E16E-43B6-3304-78D0-1574E7197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5C5-FC2C-4BD7-9FC0-0727A4A382D1}" type="datetimeFigureOut">
              <a:rPr lang="en-US" smtClean="0"/>
              <a:t>2025-03-27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78006-0ABD-CDDA-ACAC-22FAA757D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0F0FD-232C-B625-2902-77510983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7473-06D3-444F-85C8-AD0811F5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5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FCE97A-0EA8-F7B8-5208-4E7C50DA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5C5-FC2C-4BD7-9FC0-0727A4A382D1}" type="datetimeFigureOut">
              <a:rPr lang="en-US" smtClean="0"/>
              <a:t>2025-03-27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46167-AEAB-6432-32FD-B89D9171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29840-4C3A-7991-B687-4B1130D0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7473-06D3-444F-85C8-AD0811F5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8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EC4C-591B-5C42-3C69-BAFBBBF9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9916E-4666-F972-3257-953BBB3B6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5295B-EEC4-15A2-F4F2-5512B6C0F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41A4A-5444-E8B4-9CF8-23FDE5A1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5C5-FC2C-4BD7-9FC0-0727A4A382D1}" type="datetimeFigureOut">
              <a:rPr lang="en-US" smtClean="0"/>
              <a:t>2025-03-27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93139-7D68-99B7-362B-EED41EBC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FE673-DC7D-7E5E-7967-BE4F0634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7473-06D3-444F-85C8-AD0811F5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9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D7E9-6EBD-5506-68E1-1D192F542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7C609F-12EA-FB43-0952-92E9B283E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DBA88-2AF8-3AD3-F873-4CD12FA38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3AD1E-02A5-53FD-3588-1D766AE6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5C5-FC2C-4BD7-9FC0-0727A4A382D1}" type="datetimeFigureOut">
              <a:rPr lang="en-US" smtClean="0"/>
              <a:t>2025-03-27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52B95-7EF0-D832-E6EF-088C78ABF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48EA5-4606-A111-BE08-5BEC01E4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7473-06D3-444F-85C8-AD0811F5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6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24A71-20DA-E53C-B895-83AB867C2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3729A-F2B5-48FA-69B4-5D4CC6E3C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A6A23-2DD3-F61C-B334-071775140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1AF5C5-FC2C-4BD7-9FC0-0727A4A382D1}" type="datetimeFigureOut">
              <a:rPr lang="en-US" smtClean="0"/>
              <a:t>2025-03-27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23931-C641-CFFF-BB37-B3DCC550B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44611-DD2D-CB06-BFC5-2E7BA0AAC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1F7473-06D3-444F-85C8-AD0811F5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1FA38-C6A7-0682-A9C0-575D95E860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Contextual Synthetic Control Method: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7EA79-7BE0-4A64-D718-743DF69048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Assessing effect of GPU ban on AI models from China</a:t>
            </a:r>
          </a:p>
          <a:p>
            <a:endParaRPr lang="en-US" dirty="0"/>
          </a:p>
          <a:p>
            <a:r>
              <a:rPr lang="en-US" dirty="0"/>
              <a:t>Xingyuan Zhao</a:t>
            </a:r>
          </a:p>
        </p:txBody>
      </p:sp>
    </p:spTree>
    <p:extLst>
      <p:ext uri="{BB962C8B-B14F-4D97-AF65-F5344CB8AC3E}">
        <p14:creationId xmlns:p14="http://schemas.microsoft.com/office/powerpoint/2010/main" val="476696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39EBB-E8E4-865F-1BED-D11408B1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Results: Synthetic Control Unit</a:t>
            </a:r>
            <a:endParaRPr lang="en-US" dirty="0"/>
          </a:p>
        </p:txBody>
      </p:sp>
      <p:pic>
        <p:nvPicPr>
          <p:cNvPr id="9" name="Picture 8" descr="A graph showing the growth of a company&#10;&#10;AI-generated content may be incorrect.">
            <a:extLst>
              <a:ext uri="{FF2B5EF4-FFF2-40B4-BE49-F238E27FC236}">
                <a16:creationId xmlns:a16="http://schemas.microsoft.com/office/drawing/2014/main" id="{EE3FF3B9-9E74-2752-3E5C-B6238586F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1371589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59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CD05-1882-DF23-FFCC-264C9465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Results: Treatment Effect</a:t>
            </a:r>
            <a:endParaRPr lang="en-US" dirty="0"/>
          </a:p>
        </p:txBody>
      </p:sp>
      <p:pic>
        <p:nvPicPr>
          <p:cNvPr id="5" name="Content Placeholder 4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E9A9CAF0-D814-8E3E-D904-B33A31EC6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8" y="1690688"/>
            <a:ext cx="10334624" cy="5167312"/>
          </a:xfrm>
        </p:spPr>
      </p:pic>
    </p:spTree>
    <p:extLst>
      <p:ext uri="{BB962C8B-B14F-4D97-AF65-F5344CB8AC3E}">
        <p14:creationId xmlns:p14="http://schemas.microsoft.com/office/powerpoint/2010/main" val="752026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6C35-FB41-CE86-3C31-339EB777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Donor Units Weights</a:t>
            </a:r>
          </a:p>
        </p:txBody>
      </p:sp>
      <p:pic>
        <p:nvPicPr>
          <p:cNvPr id="5" name="Picture 4" descr="A line graph with numbers&#10;&#10;AI-generated content may be incorrect.">
            <a:extLst>
              <a:ext uri="{FF2B5EF4-FFF2-40B4-BE49-F238E27FC236}">
                <a16:creationId xmlns:a16="http://schemas.microsoft.com/office/drawing/2014/main" id="{AF1A0BA2-9E33-D3A1-99A5-5D698B57D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9575"/>
            <a:ext cx="6238146" cy="3119073"/>
          </a:xfrm>
          <a:prstGeom prst="rect">
            <a:avLst/>
          </a:prstGeom>
        </p:spPr>
      </p:pic>
      <p:pic>
        <p:nvPicPr>
          <p:cNvPr id="7" name="Picture 6" descr="A graph with a line&#10;&#10;AI-generated content may be incorrect.">
            <a:extLst>
              <a:ext uri="{FF2B5EF4-FFF2-40B4-BE49-F238E27FC236}">
                <a16:creationId xmlns:a16="http://schemas.microsoft.com/office/drawing/2014/main" id="{2449D8D9-BE6C-DEEE-3472-84405168F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809999"/>
            <a:ext cx="6096001" cy="30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53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A59F3-E541-1EE7-3B54-2BB348C8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Placebo Tests: Placebo Units</a:t>
            </a:r>
          </a:p>
        </p:txBody>
      </p:sp>
      <p:pic>
        <p:nvPicPr>
          <p:cNvPr id="5" name="Content Placeholder 4" descr="A graph with a red line&#10;&#10;AI-generated content may be incorrect.">
            <a:extLst>
              <a:ext uri="{FF2B5EF4-FFF2-40B4-BE49-F238E27FC236}">
                <a16:creationId xmlns:a16="http://schemas.microsoft.com/office/drawing/2014/main" id="{EBAC57C0-0FF8-0BA4-5033-5476F6A78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8" y="1690688"/>
            <a:ext cx="10334624" cy="5167312"/>
          </a:xfrm>
        </p:spPr>
      </p:pic>
    </p:spTree>
    <p:extLst>
      <p:ext uri="{BB962C8B-B14F-4D97-AF65-F5344CB8AC3E}">
        <p14:creationId xmlns:p14="http://schemas.microsoft.com/office/powerpoint/2010/main" val="1666283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F3CB1-E600-F898-79D0-15E3638B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Placebo Tests: Post/Pre MSE Ratio</a:t>
            </a:r>
          </a:p>
        </p:txBody>
      </p:sp>
      <p:pic>
        <p:nvPicPr>
          <p:cNvPr id="5" name="Content Placeholder 4" descr="A graph of a patient&#10;&#10;AI-generated content may be incorrect.">
            <a:extLst>
              <a:ext uri="{FF2B5EF4-FFF2-40B4-BE49-F238E27FC236}">
                <a16:creationId xmlns:a16="http://schemas.microsoft.com/office/drawing/2014/main" id="{B0DCB123-D58F-E101-ACA9-EFDB22292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627" y="1683940"/>
            <a:ext cx="6898746" cy="5174060"/>
          </a:xfrm>
        </p:spPr>
      </p:pic>
    </p:spTree>
    <p:extLst>
      <p:ext uri="{BB962C8B-B14F-4D97-AF65-F5344CB8AC3E}">
        <p14:creationId xmlns:p14="http://schemas.microsoft.com/office/powerpoint/2010/main" val="81932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DDDF6-AC2C-170F-ED62-FBF5F3C6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Placebo Tests: Ratio of other cutoffs</a:t>
            </a:r>
          </a:p>
        </p:txBody>
      </p:sp>
      <p:pic>
        <p:nvPicPr>
          <p:cNvPr id="5" name="Content Placeholder 4" descr="A graph with a red line&#10;&#10;AI-generated content may be incorrect.">
            <a:extLst>
              <a:ext uri="{FF2B5EF4-FFF2-40B4-BE49-F238E27FC236}">
                <a16:creationId xmlns:a16="http://schemas.microsoft.com/office/drawing/2014/main" id="{1F78433B-5B0F-0895-606F-603BED314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371" y="1694057"/>
            <a:ext cx="6885257" cy="5163943"/>
          </a:xfrm>
        </p:spPr>
      </p:pic>
    </p:spTree>
    <p:extLst>
      <p:ext uri="{BB962C8B-B14F-4D97-AF65-F5344CB8AC3E}">
        <p14:creationId xmlns:p14="http://schemas.microsoft.com/office/powerpoint/2010/main" val="1360015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EA5C-09AA-794D-34CD-CE9E49E0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Placebo Tests: Leave-one-out</a:t>
            </a:r>
          </a:p>
        </p:txBody>
      </p:sp>
      <p:pic>
        <p:nvPicPr>
          <p:cNvPr id="5" name="Picture 4" descr="A graph of a person&#10;&#10;AI-generated content may be incorrect.">
            <a:extLst>
              <a:ext uri="{FF2B5EF4-FFF2-40B4-BE49-F238E27FC236}">
                <a16:creationId xmlns:a16="http://schemas.microsoft.com/office/drawing/2014/main" id="{2E202935-A747-892A-5498-A063A0177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1765300"/>
            <a:ext cx="100838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32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0F90-D1E6-FDB5-7BFC-D6BFEEB0D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2E038-E5BB-561B-56DE-0C5C4817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77031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041E2-EA15-550D-FFA0-52E8B9AC6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Bureau of Industry and Security GPU Ban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73B64-6977-CB38-4AAA-1837F472E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October 2022: First set of controls to prevent certain foreign military and intelligence services from obtaining advanced GPUs</a:t>
            </a:r>
          </a:p>
          <a:p>
            <a:r>
              <a:rPr lang="en-US" dirty="0"/>
              <a:t>October 2023: BIS expanded export controls specifically aiming at limiting the PRC’s AI capabilities</a:t>
            </a:r>
          </a:p>
          <a:p>
            <a:endParaRPr lang="en-US" dirty="0"/>
          </a:p>
          <a:p>
            <a:r>
              <a:rPr lang="en-US" dirty="0"/>
              <a:t>The GPU ban temporarily reduced the development of the PRC’s AI models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5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5CD2-CE80-5C98-039E-05A710CD5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ECE85-2305-C6F9-164E-F6531B977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scale between the treated unit and the controlled units can very different;</a:t>
            </a:r>
          </a:p>
          <a:p>
            <a:r>
              <a:rPr lang="en-US" dirty="0"/>
              <a:t>One unit in the control group is heavily relied on;</a:t>
            </a:r>
          </a:p>
          <a:p>
            <a:r>
              <a:rPr lang="en-US" dirty="0"/>
              <a:t>Pretreatment period and number or units are limited.</a:t>
            </a:r>
          </a:p>
        </p:txBody>
      </p:sp>
    </p:spTree>
    <p:extLst>
      <p:ext uri="{BB962C8B-B14F-4D97-AF65-F5344CB8AC3E}">
        <p14:creationId xmlns:p14="http://schemas.microsoft.com/office/powerpoint/2010/main" val="408732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B1862-69E4-5098-3031-484BF2CF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of Synthetic Control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EE182-B40A-D2E1-C0C2-03BB792A6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Donor units must be sufficiently similar to the treated unit</a:t>
            </a:r>
          </a:p>
          <a:p>
            <a:r>
              <a:rPr lang="en-US" dirty="0"/>
              <a:t>The treated unit can be approximated by the control units</a:t>
            </a:r>
          </a:p>
          <a:p>
            <a:r>
              <a:rPr lang="en-US" dirty="0"/>
              <a:t>Unit weights must be nonnegative and add up to one to avoid extrapolation</a:t>
            </a:r>
          </a:p>
          <a:p>
            <a:r>
              <a:rPr lang="en-US" dirty="0"/>
              <a:t>Larger donor pool than pre-treatment period can lead </a:t>
            </a:r>
            <a:r>
              <a:rPr lang="en-US"/>
              <a:t>to overfitting</a:t>
            </a:r>
          </a:p>
          <a:p>
            <a:r>
              <a:rPr lang="en-US"/>
              <a:t>… 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0126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ED449-FA32-2858-C5A4-3EF3560B3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479C7-4184-C406-C308-6E29CB811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Outcome Variable: Best AI performance score at the time (Hugging face Open LLM leaderboard)</a:t>
            </a:r>
          </a:p>
          <a:p>
            <a:r>
              <a:rPr lang="en-US" dirty="0"/>
              <a:t>Treatment: October 2023 cutoff</a:t>
            </a:r>
          </a:p>
          <a:p>
            <a:r>
              <a:rPr lang="en-US" dirty="0"/>
              <a:t>Covariates: </a:t>
            </a:r>
          </a:p>
          <a:p>
            <a:pPr lvl="1"/>
            <a:r>
              <a:rPr lang="en-US" dirty="0"/>
              <a:t>Accumulated AI related paper counts (</a:t>
            </a:r>
            <a:r>
              <a:rPr lang="en-US" dirty="0" err="1"/>
              <a:t>OpenAlex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Accumulated AI related paper cites *</a:t>
            </a:r>
          </a:p>
          <a:p>
            <a:pPr lvl="1"/>
            <a:r>
              <a:rPr lang="en-US" dirty="0"/>
              <a:t>Technology stock index (Yahoo Finance)</a:t>
            </a:r>
          </a:p>
          <a:p>
            <a:pPr lvl="1"/>
            <a:r>
              <a:rPr lang="en-US" dirty="0"/>
              <a:t>Electronics Import Value (Trade Map) *</a:t>
            </a:r>
          </a:p>
          <a:p>
            <a:r>
              <a:rPr lang="en-US" dirty="0"/>
              <a:t>Unit of Analysis: Country-Month</a:t>
            </a:r>
          </a:p>
          <a:p>
            <a:r>
              <a:rPr lang="en-US" dirty="0"/>
              <a:t>Donor Group Scope</a:t>
            </a:r>
            <a:r>
              <a:rPr lang="en-US"/>
              <a:t>: Countries </a:t>
            </a:r>
            <a:r>
              <a:rPr lang="en-US" dirty="0"/>
              <a:t>that are not affected by the GPU regulation</a:t>
            </a:r>
          </a:p>
        </p:txBody>
      </p:sp>
    </p:spTree>
    <p:extLst>
      <p:ext uri="{BB962C8B-B14F-4D97-AF65-F5344CB8AC3E}">
        <p14:creationId xmlns:p14="http://schemas.microsoft.com/office/powerpoint/2010/main" val="1147422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6318F-CC15-3F5E-2FAB-C6F6CCE96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a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87FC2-AA5C-3E81-50EF-C5D5567B5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treated unit and controlled units should be comparable</a:t>
            </a:r>
          </a:p>
          <a:p>
            <a:r>
              <a:rPr lang="en-US" dirty="0"/>
              <a:t>Such transformation needs to robust</a:t>
            </a:r>
          </a:p>
          <a:p>
            <a:r>
              <a:rPr lang="en-US" dirty="0"/>
              <a:t>Not just spamming units and characteristics, for larger number of characteristics than pre-treatment time steps may cause over fitting </a:t>
            </a:r>
          </a:p>
        </p:txBody>
      </p:sp>
    </p:spTree>
    <p:extLst>
      <p:ext uri="{BB962C8B-B14F-4D97-AF65-F5344CB8AC3E}">
        <p14:creationId xmlns:p14="http://schemas.microsoft.com/office/powerpoint/2010/main" val="331894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6C2A-2491-FB74-F2F4-13E72B00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A85B4-03E0-6688-21F2-B32B3A618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interaction between Q, K and V matrices captures:</a:t>
            </a:r>
          </a:p>
          <a:p>
            <a:pPr lvl="1"/>
            <a:r>
              <a:rPr lang="en-US" altLang="zh-CN" dirty="0"/>
              <a:t>the integrated information of the whole sequence;</a:t>
            </a:r>
          </a:p>
          <a:p>
            <a:pPr lvl="1"/>
            <a:r>
              <a:rPr lang="en-US" altLang="zh-CN" dirty="0"/>
              <a:t>importance of the information from other units.</a:t>
            </a:r>
          </a:p>
          <a:p>
            <a:r>
              <a:rPr lang="en-US" altLang="zh-CN" dirty="0"/>
              <a:t>The head-splits allows:</a:t>
            </a:r>
          </a:p>
          <a:p>
            <a:pPr lvl="1"/>
            <a:r>
              <a:rPr lang="en-US" altLang="zh-CN" dirty="0"/>
              <a:t>different interactions to be captured;</a:t>
            </a:r>
          </a:p>
          <a:p>
            <a:pPr lvl="1"/>
            <a:r>
              <a:rPr lang="en-US" altLang="zh-CN" dirty="0"/>
              <a:t>diversified information capturing reduces</a:t>
            </a:r>
            <a:r>
              <a:rPr lang="en-US" dirty="0"/>
              <a:t> risk of missing important information;</a:t>
            </a:r>
          </a:p>
          <a:p>
            <a:pPr lvl="1"/>
            <a:r>
              <a:rPr lang="en-US" dirty="0"/>
              <a:t>robustness against noise.</a:t>
            </a:r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648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EA82-DD7D-0477-F67D-A105222A1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 Mechanism in SCM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671C68-FBD8-1E3A-3C76-8613A60776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>
                    <a:latin typeface="+mj-lt"/>
                  </a:rPr>
                  <a:t>Linear Layers to create Query, Key and Value Matrices, and dividing into heads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b="0" dirty="0">
                    <a:latin typeface="+mj-lt"/>
                  </a:rPr>
                  <a:t> and size of heads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b="0" dirty="0">
                    <a:latin typeface="+mj-lt"/>
                  </a:rPr>
                  <a:t>: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𝑖h𝑠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𝑖h𝑠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𝑖h𝑠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𝑖h𝑠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𝑖h𝑠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𝑖h𝑠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Creating contextualized characteristics: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𝑐𝑜𝑛𝑐𝑎𝑡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𝑸𝑲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Optimization of the discrepancy of contextualized characteristics: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671C68-FBD8-1E3A-3C76-8613A60776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682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B5B2-5212-500D-E23B-5D7FF183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 Mechanism in SCM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D25248-18CD-8A5B-7E04-F1CB5B07EE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Choosing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matrix that represent the relation among the characteristics: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𝑚𝑒𝑎𝑛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𝑀𝑢𝑙𝑡𝑖h𝑒𝑎𝑑𝐴𝑡𝑡𝑒𝑛𝑡𝑖𝑜𝑛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&gt;1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D25248-18CD-8A5B-7E04-F1CB5B07EE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816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464</Words>
  <Application>Microsoft Office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Cambria Math</vt:lpstr>
      <vt:lpstr>Office Theme</vt:lpstr>
      <vt:lpstr>A Contextual Synthetic Control Method:</vt:lpstr>
      <vt:lpstr>Bureau of Industry and Security GPU Ban</vt:lpstr>
      <vt:lpstr>Challenges and Contribution</vt:lpstr>
      <vt:lpstr>Feasibility of Synthetic Control Method</vt:lpstr>
      <vt:lpstr>Data and Measurements</vt:lpstr>
      <vt:lpstr>Requirements for a Solution</vt:lpstr>
      <vt:lpstr>Multi-head Attention Mechanism</vt:lpstr>
      <vt:lpstr>Multi-head Attention Mechanism in SCM</vt:lpstr>
      <vt:lpstr>Multi-head Attention Mechanism in SCM</vt:lpstr>
      <vt:lpstr>Results: Synthetic Control Unit</vt:lpstr>
      <vt:lpstr>Results: Treatment Effect</vt:lpstr>
      <vt:lpstr>Results: Donor Units Weights</vt:lpstr>
      <vt:lpstr>Placebo Tests: Placebo Units</vt:lpstr>
      <vt:lpstr>Placebo Tests: Post/Pre MSE Ratio</vt:lpstr>
      <vt:lpstr>Placebo Tests: Ratio of other cutoffs</vt:lpstr>
      <vt:lpstr>Placebo Tests: Leave-one-out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Zhao, Xingyuan</dc:creator>
  <cp:lastModifiedBy>Zhao, Xingyuan</cp:lastModifiedBy>
  <cp:revision>172</cp:revision>
  <dcterms:created xsi:type="dcterms:W3CDTF">2025-03-26T21:42:30Z</dcterms:created>
  <dcterms:modified xsi:type="dcterms:W3CDTF">2025-03-27T17:00:09Z</dcterms:modified>
</cp:coreProperties>
</file>