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index.html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Democratic Militarism: Voting, Wealth, and War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Xingyuan Zhao’s Final Book Presentation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(1)effectiveness difference between war and battle:</a:t>
            </a:r>
          </a:p>
        </p:txBody>
      </p:sp>
      <p:pic>
        <p:nvPicPr>
          <p:cNvPr descr="miss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52600"/>
            <a:ext cx="51054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VS</a:t>
            </a:r>
          </a:p>
        </p:txBody>
      </p:sp>
      <p:pic>
        <p:nvPicPr>
          <p:cNvPr descr="te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89100"/>
            <a:ext cx="5105400" cy="139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(2)factors impacting war outcome. i.e.: Audience cost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VS</a:t>
            </a:r>
          </a:p>
          <a:p>
            <a:pPr lvl="0" indent="0" marL="0">
              <a:buNone/>
            </a:pP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2- Critiques / Fixes: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-342900" marL="342900">
              <a:buAutoNum startAt="2" type="arabicPeriod"/>
            </a:pPr>
            <a:r>
              <a:rPr/>
              <a:t>Scope Limitation:</a:t>
            </a:r>
          </a:p>
          <a:p>
            <a:pPr lvl="0" indent="0" marL="0">
              <a:buNone/>
            </a:pPr>
            <a:r>
              <a:rPr/>
              <a:t>The findings cannot be applied to conventional warfare, where technology and equipment are more decisive.</a:t>
            </a:r>
          </a:p>
        </p:txBody>
      </p:sp>
      <p:pic>
        <p:nvPicPr>
          <p:cNvPr descr="lo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320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fix: incorporate more data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2- Critiques / Fixes: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startAt="3" type="arabicPeriod"/>
            </a:pPr>
            <a:r>
              <a:rPr/>
              <a:t>Research design:</a:t>
            </a:r>
          </a:p>
          <a:p>
            <a:pPr lvl="0" indent="0" marL="0">
              <a:buNone/>
            </a:pPr>
            <a:r>
              <a:rPr/>
              <a:t>(1)Empirical evidence only proved some parts of the causal pathway.</a:t>
            </a:r>
          </a:p>
          <a:p>
            <a:pPr lvl="0" indent="0" marL="0">
              <a:buNone/>
            </a:pPr>
            <a:r>
              <a:rPr/>
              <a:t>(2)More evidence is needed for the internal mechanism.</a:t>
            </a:r>
          </a:p>
          <a:p>
            <a:pPr lvl="0" indent="0" marL="0">
              <a:buNone/>
            </a:pPr>
            <a:r>
              <a:rPr/>
              <a:t>(3)To establish causality, they may need more methods.</a:t>
            </a:r>
          </a:p>
          <a:p>
            <a:pPr lvl="0" indent="0" marL="0">
              <a:buNone/>
            </a:pPr>
            <a:r>
              <a:rPr/>
              <a:t>fix: time series analysis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2- Critiques / Fixes: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startAt="4" type="arabicPeriod"/>
            </a:pPr>
            <a:r>
              <a:rPr/>
              <a:t>Case Selection: British Empire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3- My Take: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Adjustments for the public opinion models:</a:t>
            </a:r>
          </a:p>
          <a:p>
            <a:pPr lvl="0" indent="0" marL="0">
              <a:buNone/>
            </a:pPr>
            <a:r>
              <a:rPr/>
              <a:t>Measurements: actually measure the cost of war for average voter (Fazal 2021)</a:t>
            </a:r>
          </a:p>
          <a:p>
            <a:pPr lvl="0" indent="0" marL="0">
              <a:buNone/>
            </a:pPr>
            <a:r>
              <a:rPr/>
              <a:t>Research Design:</a:t>
            </a:r>
          </a:p>
          <a:p>
            <a:pPr lvl="0" indent="-342900" marL="342900">
              <a:buAutoNum type="arabicPeriod"/>
            </a:pPr>
            <a:r>
              <a:rPr/>
              <a:t>Incorporate time series design to make stronger causal arguments</a:t>
            </a:r>
          </a:p>
          <a:p>
            <a:pPr lvl="0" indent="-342900" marL="342900">
              <a:buAutoNum type="arabicPeriod"/>
            </a:pPr>
            <a:r>
              <a:rPr/>
              <a:t>Incorporate spacial data test the cost of war using the difference between the states, such as enlistment rates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3- My Take: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Adjustments for the military aggression models:</a:t>
            </a:r>
          </a:p>
          <a:p>
            <a:pPr lvl="0" indent="0" marL="0">
              <a:buNone/>
            </a:pPr>
            <a:r>
              <a:rPr/>
              <a:t>Variables:</a:t>
            </a:r>
          </a:p>
          <a:p>
            <a:pPr lvl="0" indent="0" marL="0">
              <a:buNone/>
            </a:pPr>
            <a:r>
              <a:rPr/>
              <a:t>DV: Differentiate war/battle and their effectiveness and outcome</a:t>
            </a:r>
          </a:p>
          <a:p>
            <a:pPr lvl="0" indent="0" marL="0">
              <a:buNone/>
            </a:pPr>
            <a:r>
              <a:rPr/>
              <a:t>Control variables: Types of wars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4- Connections to Class Readings/Themes: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Lake(1992)</a:t>
            </a:r>
          </a:p>
          <a:p>
            <a:pPr lvl="0" indent="0" marL="0">
              <a:buNone/>
            </a:pPr>
            <a:r>
              <a:rPr/>
              <a:t>Democracies are:</a:t>
            </a:r>
          </a:p>
          <a:p>
            <a:pPr lvl="0" indent="0" marL="0">
              <a:buNone/>
            </a:pPr>
            <a:r>
              <a:rPr/>
              <a:t>Powerful Pacifists (X)</a:t>
            </a:r>
          </a:p>
          <a:p>
            <a:pPr lvl="0" indent="0" marL="0">
              <a:buNone/>
            </a:pPr>
            <a:r>
              <a:rPr/>
              <a:t>More invested in wars (✔)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1- BRIEF Book Summary: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Main research question:</a:t>
            </a:r>
          </a:p>
          <a:p>
            <a:pPr lvl="0" indent="0" marL="0">
              <a:buNone/>
            </a:pPr>
            <a:r>
              <a:rPr/>
              <a:t>Anomalies:</a:t>
            </a:r>
          </a:p>
          <a:p>
            <a:pPr lvl="0" indent="-342900" marL="342900">
              <a:buAutoNum type="arabicPeriod"/>
            </a:pPr>
            <a:r>
              <a:rPr/>
              <a:t>Democracies are the top spender of defense budgets.</a:t>
            </a:r>
          </a:p>
          <a:p>
            <a:pPr lvl="0" indent="-342900" marL="342900">
              <a:buAutoNum type="arabicPeriod"/>
            </a:pPr>
            <a:r>
              <a:rPr/>
              <a:t>Democracies initiated more wars than before.</a:t>
            </a:r>
          </a:p>
          <a:p>
            <a:pPr lvl="0" indent="0" marL="0">
              <a:buNone/>
            </a:pPr>
            <a:r>
              <a:rPr/>
              <a:t>Research question:</a:t>
            </a:r>
          </a:p>
          <a:p>
            <a:pPr lvl="0" indent="0" marL="0">
              <a:buNone/>
            </a:pPr>
            <a:r>
              <a:rPr/>
              <a:t>Why are democracies </a:t>
            </a:r>
            <a:r>
              <a:rPr b="1"/>
              <a:t>pursuing more military conflicts</a:t>
            </a:r>
            <a:r>
              <a:rPr/>
              <a:t>, but </a:t>
            </a:r>
            <a:r>
              <a:rPr b="1"/>
              <a:t>achieving worse results</a:t>
            </a:r>
            <a:r>
              <a:rPr/>
              <a:t>?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4- Connections to Class Readings/Themes: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Tomz and Tweeks (2013)</a:t>
            </a:r>
          </a:p>
          <a:p>
            <a:pPr lvl="0" indent="0" marL="0">
              <a:buNone/>
            </a:pPr>
            <a:r>
              <a:rPr/>
              <a:t>Democratic leaders are beholden by voters for cost of war (✔)</a:t>
            </a:r>
          </a:p>
          <a:p>
            <a:pPr lvl="0" indent="0" marL="0">
              <a:buNone/>
            </a:pPr>
            <a:r>
              <a:rPr/>
              <a:t>which leads to democracies behaving peacefully (X)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Lyall (2010)</a:t>
            </a:r>
          </a:p>
          <a:p>
            <a:pPr lvl="0" indent="0" marL="0">
              <a:buNone/>
            </a:pPr>
            <a:r>
              <a:rPr/>
              <a:t>Democracies are not uniquely prone to losing counterinsurgency wars (X)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5- Implications and Relevant Event: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(1)Events that Can Potentially Be Explained by the book:</a:t>
            </a:r>
          </a:p>
          <a:p>
            <a:pPr lvl="0"/>
            <a:r>
              <a:rPr/>
              <a:t>Unconventional/asymmetrical wars:</a:t>
            </a:r>
          </a:p>
          <a:p>
            <a:pPr lvl="0"/>
            <a:r>
              <a:rPr/>
              <a:t>War on terror;</a:t>
            </a:r>
          </a:p>
          <a:p>
            <a:pPr lvl="0"/>
            <a:r>
              <a:rPr/>
              <a:t>France’s interventions in Africa;</a:t>
            </a:r>
          </a:p>
          <a:p>
            <a:pPr lvl="0"/>
            <a:r>
              <a:rPr/>
              <a:t>Proxy wars during the cold war.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5- Implications and Relevant Event: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(2)Events that Cannot Be Explained by the book:</a:t>
            </a:r>
          </a:p>
          <a:p>
            <a:pPr lvl="0"/>
            <a:r>
              <a:rPr/>
              <a:t>Less Unconventional/asymmetrical wars:</a:t>
            </a:r>
          </a:p>
          <a:p>
            <a:pPr lvl="0"/>
            <a:r>
              <a:rPr/>
              <a:t>Russia-Ukraine War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(3)Events that Can Somewhat Be Explained by the book:</a:t>
            </a:r>
          </a:p>
          <a:p>
            <a:pPr lvl="0"/>
            <a:r>
              <a:rPr/>
              <a:t>Partial mobilization in Russia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5- Implications and Relevant Event: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(4)Real World / Policy Implications:</a:t>
            </a:r>
          </a:p>
          <a:p>
            <a:pPr lvl="0"/>
            <a:r>
              <a:rPr/>
              <a:t>For policy makers in developed democracies: War weariness can be reduced by avoiding the average voters’ paying for it;</a:t>
            </a:r>
          </a:p>
          <a:p>
            <a:pPr lvl="0"/>
            <a:r>
              <a:rPr/>
              <a:t>For average voters: Not paying for it for now does not mean not paying for it forever;</a:t>
            </a:r>
          </a:p>
          <a:p>
            <a:pPr lvl="0"/>
            <a:r>
              <a:rPr/>
              <a:t>For Military industrial complex: Populism is your friend;</a:t>
            </a:r>
          </a:p>
          <a:p>
            <a:pPr lvl="0"/>
            <a:r>
              <a:rPr/>
              <a:t>To promote peace: The vast majority must share the feelings of the war-torn people.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Return to Home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1- BRIEF Book Summary: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Main argument:</a:t>
            </a:r>
          </a:p>
          <a:p>
            <a:pPr lvl="0" indent="0" marL="0">
              <a:buNone/>
            </a:pPr>
            <a:r>
              <a:rPr/>
              <a:t>War by democracies are now a financial mobilization instead of a social mobilization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Main argument:</a:t>
            </a:r>
          </a:p>
          <a:p>
            <a:pPr lvl="0" indent="0">
              <a:buNone/>
            </a:pPr>
            <a:r>
              <a:rPr>
                <a:latin typeface="Courier"/>
              </a:rPr>
              <a:t>Inequality</a:t>
            </a:r>
          </a:p>
          <a:p>
            <a:pPr lvl="0" indent="0">
              <a:buNone/>
            </a:pPr>
            <a:r>
              <a:rPr>
                <a:latin typeface="Courier"/>
              </a:rPr>
              <a:t>Unconventional wars</a:t>
            </a:r>
          </a:p>
          <a:p>
            <a:pPr lvl="0" indent="0">
              <a:buNone/>
            </a:pPr>
            <a:r>
              <a:rPr>
                <a:latin typeface="Courier"/>
              </a:rPr>
              <a:t>Military doctrines reform</a:t>
            </a:r>
          </a:p>
          <a:p>
            <a:pPr lvl="0" indent="0">
              <a:buNone/>
            </a:pPr>
            <a:r>
              <a:rPr>
                <a:latin typeface="Courier"/>
              </a:rPr>
              <a:t>Technologies advancements</a:t>
            </a:r>
          </a:p>
          <a:p>
            <a:pPr lvl="0" indent="0" marL="0">
              <a:buNone/>
            </a:pPr>
            <a:r>
              <a:rPr/>
              <a:t>↓   ↓     ↓     ↓  </a:t>
            </a:r>
          </a:p>
          <a:p>
            <a:pPr lvl="0" indent="0" marL="0">
              <a:buNone/>
            </a:pPr>
            <a:r>
              <a:rPr/>
              <a:t>Capital intensified military</a:t>
            </a:r>
          </a:p>
          <a:p>
            <a:pPr lvl="0" indent="0" marL="0">
              <a:buNone/>
            </a:pPr>
            <a:r>
              <a:rPr/>
              <a:t>↓</a:t>
            </a:r>
          </a:p>
          <a:p>
            <a:pPr lvl="0" indent="0" marL="0">
              <a:buNone/>
            </a:pPr>
            <a:r>
              <a:rPr/>
              <a:t>Reduced cost of war for average voters</a:t>
            </a:r>
          </a:p>
          <a:p>
            <a:pPr lvl="0" indent="0" marL="0">
              <a:buNone/>
            </a:pPr>
            <a:r>
              <a:rPr/>
              <a:t>↓</a:t>
            </a:r>
          </a:p>
          <a:p>
            <a:pPr lvl="0" indent="0" marL="0">
              <a:buNone/>
            </a:pPr>
            <a:r>
              <a:rPr/>
              <a:t>Democracies wage more war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1- BRIEF Book Summary: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Research design:</a:t>
            </a:r>
          </a:p>
          <a:p>
            <a:pPr lvl="0" indent="0" marL="0">
              <a:buNone/>
            </a:pPr>
            <a:r>
              <a:rPr/>
              <a:t>Quantitative: Linear Models</a:t>
            </a:r>
          </a:p>
          <a:p>
            <a:pPr lvl="0" indent="0" marL="0">
              <a:buNone/>
            </a:pPr>
            <a:r>
              <a:rPr/>
              <a:t>Qualitative: British Empire, US in Vietnam and Israel public opinion cases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1- BRIEF Book Summary: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Empirical Evidence:</a:t>
            </a:r>
          </a:p>
        </p:txBody>
      </p:sp>
      <p:pic>
        <p:nvPicPr>
          <p:cNvPr descr="gini_to_cap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81500" y="203200"/>
            <a:ext cx="34798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1- BRIEF Book Summary: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Empirical Evidence:</a:t>
            </a:r>
          </a:p>
        </p:txBody>
      </p:sp>
      <p:pic>
        <p:nvPicPr>
          <p:cNvPr descr="equality_to_spending_opin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10100" y="203200"/>
            <a:ext cx="30099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1- BRIEF Book Summary: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Empirical Evidence:</a:t>
            </a:r>
          </a:p>
        </p:txBody>
      </p:sp>
      <p:pic>
        <p:nvPicPr>
          <p:cNvPr descr="cap_to_aggress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08500" y="203200"/>
            <a:ext cx="32258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2- Critiques / Fixes: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Conceptualization problem: War vs Battle</a:t>
            </a:r>
          </a:p>
          <a:p>
            <a:pPr lvl="0" indent="0" marL="0">
              <a:buNone/>
            </a:pPr>
            <a:r>
              <a:rPr/>
              <a:t>fix: differentiate effectiveness in war and battle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Democratic Militarism: Voting, Wealth, and War</dc:title>
  <dc:creator/>
  <cp:keywords/>
  <dcterms:created xsi:type="dcterms:W3CDTF">2023-12-05T23:08:31Z</dcterms:created>
  <dcterms:modified xsi:type="dcterms:W3CDTF">2023-12-05T23:08:31Z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subtitle">
    <vt:lpwstr>Xingyuan Zhao’s Final Book Presentation</vt:lpwstr>
  </property>
  <property fmtid="{D5CDD505-2E9C-101B-9397-08002B2CF9AE}" pid="9" name="toc-title">
    <vt:lpwstr>Table of contents</vt:lpwstr>
  </property>
</Properties>
</file>