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7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80" r:id="rId18"/>
    <p:sldId id="275" r:id="rId19"/>
    <p:sldId id="279" r:id="rId20"/>
    <p:sldId id="281" r:id="rId21"/>
    <p:sldId id="282" r:id="rId2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2587"/>
    <a:srgbClr val="F9F2F4"/>
    <a:srgbClr val="F57C7C"/>
    <a:srgbClr val="DB9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4F64E-B75F-45BE-8897-710C601AF52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20FC7-617C-426C-BCE5-F9AC93581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20FC7-617C-426C-BCE5-F9AC935811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23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20FC7-617C-426C-BCE5-F9AC935811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06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20FC7-617C-426C-BCE5-F9AC935811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5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20FC7-617C-426C-BCE5-F9AC935811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94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20FC7-617C-426C-BCE5-F9AC935811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57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20FC7-617C-426C-BCE5-F9AC935811A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60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20FC7-617C-426C-BCE5-F9AC935811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20FC7-617C-426C-BCE5-F9AC935811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49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20FC7-617C-426C-BCE5-F9AC935811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44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20FC7-617C-426C-BCE5-F9AC935811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79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20FC7-617C-426C-BCE5-F9AC935811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18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20FC7-617C-426C-BCE5-F9AC935811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84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20FC7-617C-426C-BCE5-F9AC935811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42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20FC7-617C-426C-BCE5-F9AC935811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6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11/24/2024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11/24/2024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11/24/2024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11/24/2024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11/24/2024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11/24/2024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STGATT: Sandwich-style Spatial Temporal GNN for Data Imputation in Wireless Sensor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90660"/>
            <a:ext cx="6400800" cy="788774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err="1"/>
              <a:t>Xuanhao</a:t>
            </a:r>
            <a:r>
              <a:rPr lang="en-US" dirty="0"/>
              <a:t> Luo, </a:t>
            </a:r>
            <a:r>
              <a:rPr lang="en-US" dirty="0" err="1"/>
              <a:t>Jinming</a:t>
            </a:r>
            <a:r>
              <a:rPr lang="en-US" dirty="0"/>
              <a:t> Xing, </a:t>
            </a:r>
            <a:r>
              <a:rPr lang="en-US" dirty="0" err="1"/>
              <a:t>Xiaochun</a:t>
            </a:r>
            <a:r>
              <a:rPr lang="en-US" dirty="0"/>
              <a:t> Liang</a:t>
            </a:r>
            <a:endParaRPr lang="en-US" dirty="0">
              <a:ea typeface="+mn-ea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400" b="1" dirty="0">
                <a:solidFill>
                  <a:schemeClr val="accent1"/>
                </a:solidFill>
              </a:rPr>
              <a:t>https://github.com/XingJinming-real/STGATT--Sandwich-style-spatial-temporal-GNN-for-data-imputation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7E8F-DC8C-A3F8-6001-D46061EE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8178"/>
            <a:ext cx="8229600" cy="521813"/>
          </a:xfrm>
        </p:spPr>
        <p:txBody>
          <a:bodyPr/>
          <a:lstStyle/>
          <a:p>
            <a:pPr algn="l"/>
            <a:r>
              <a:rPr lang="en-US" altLang="zh-CN" sz="2400" dirty="0"/>
              <a:t>Methodology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1C38E7-C3DA-07AC-B7FA-FE3F4EFD14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9991"/>
                <a:ext cx="8229600" cy="38137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1.2.2 Multi-head attention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Apparently, one set of weights is not</a:t>
                </a:r>
                <a:br>
                  <a:rPr lang="en-US" sz="1800" dirty="0"/>
                </a:br>
                <a:r>
                  <a:rPr lang="en-US" sz="1800" dirty="0"/>
                  <a:t>enough, multiple sets of weights can </a:t>
                </a:r>
                <a:br>
                  <a:rPr lang="en-US" sz="1800" dirty="0"/>
                </a:br>
                <a:r>
                  <a:rPr lang="en-US" sz="1800" dirty="0"/>
                  <a:t>capture information from various </a:t>
                </a:r>
                <a:br>
                  <a:rPr lang="en-US" sz="1800" dirty="0"/>
                </a:br>
                <a:r>
                  <a:rPr lang="en-US" sz="1800" dirty="0"/>
                  <a:t>perspectives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h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1" smtClean="0"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softmax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b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800" b="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𝑊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𝑜𝑢𝑡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800" dirty="0"/>
                  <a:t> is aggregation weight matrix </a:t>
                </a:r>
                <a:br>
                  <a:rPr lang="en-US" sz="1800" dirty="0"/>
                </a:b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1800" dirty="0"/>
                  <a:t> means concatenation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1C38E7-C3DA-07AC-B7FA-FE3F4EFD14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9991"/>
                <a:ext cx="8229600" cy="3813716"/>
              </a:xfrm>
              <a:blipFill>
                <a:blip r:embed="rId3"/>
                <a:stretch>
                  <a:fillRect l="-741" t="-639" b="-3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549113B-E57B-0997-8619-A0885A8AF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004" y="1129991"/>
            <a:ext cx="4229996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3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7E8F-DC8C-A3F8-6001-D46061EE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8178"/>
            <a:ext cx="8229600" cy="521813"/>
          </a:xfrm>
        </p:spPr>
        <p:txBody>
          <a:bodyPr/>
          <a:lstStyle/>
          <a:p>
            <a:pPr algn="l"/>
            <a:r>
              <a:rPr lang="en-US" altLang="zh-CN" sz="2400" dirty="0"/>
              <a:t>Methodology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1C38E7-C3DA-07AC-B7FA-FE3F4EFD14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9991"/>
                <a:ext cx="8229600" cy="38137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1.3 Layer Normalization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Given a input vector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⊙</m:t>
                    </m:r>
                    <m:f>
                      <m:f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, 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800" dirty="0"/>
                  <a:t> is the mean,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 is the variance,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800" dirty="0"/>
                  <a:t>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sz="1800" dirty="0"/>
                  <a:t> 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sz="1800" dirty="0"/>
                  <a:t> to avoid divided by 0,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⊙</m:t>
                    </m:r>
                  </m:oMath>
                </a14:m>
                <a:r>
                  <a:rPr lang="en-US" sz="1800" dirty="0"/>
                  <a:t> means element-wise product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1C38E7-C3DA-07AC-B7FA-FE3F4EFD14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9991"/>
                <a:ext cx="8229600" cy="3813716"/>
              </a:xfrm>
              <a:blipFill>
                <a:blip r:embed="rId3"/>
                <a:stretch>
                  <a:fillRect l="-741" t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41AE60F-580C-AFC0-0E65-DA727932F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461494"/>
              </p:ext>
            </p:extLst>
          </p:nvPr>
        </p:nvGraphicFramePr>
        <p:xfrm>
          <a:off x="63190" y="2752959"/>
          <a:ext cx="9017620" cy="233344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23078">
                  <a:extLst>
                    <a:ext uri="{9D8B030D-6E8A-4147-A177-3AD203B41FA5}">
                      <a16:colId xmlns:a16="http://schemas.microsoft.com/office/drawing/2014/main" val="3651940437"/>
                    </a:ext>
                  </a:extLst>
                </a:gridCol>
                <a:gridCol w="3163060">
                  <a:extLst>
                    <a:ext uri="{9D8B030D-6E8A-4147-A177-3AD203B41FA5}">
                      <a16:colId xmlns:a16="http://schemas.microsoft.com/office/drawing/2014/main" val="2416306521"/>
                    </a:ext>
                  </a:extLst>
                </a:gridCol>
                <a:gridCol w="3431482">
                  <a:extLst>
                    <a:ext uri="{9D8B030D-6E8A-4147-A177-3AD203B41FA5}">
                      <a16:colId xmlns:a16="http://schemas.microsoft.com/office/drawing/2014/main" val="2805119041"/>
                    </a:ext>
                  </a:extLst>
                </a:gridCol>
              </a:tblGrid>
              <a:tr h="561756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Feature</a:t>
                      </a:r>
                    </a:p>
                  </a:txBody>
                  <a:tcPr marL="80251" marR="80251" marT="40125" marB="401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Batch Normalization (</a:t>
                      </a:r>
                      <a:r>
                        <a:rPr lang="en-US" sz="1600" dirty="0" err="1">
                          <a:effectLst/>
                        </a:rPr>
                        <a:t>BatchNorm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80251" marR="80251" marT="40125" marB="401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Layer Normalization (</a:t>
                      </a:r>
                      <a:r>
                        <a:rPr lang="en-US" sz="1600" dirty="0" err="1">
                          <a:effectLst/>
                        </a:rPr>
                        <a:t>LayerNorm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80251" marR="80251" marT="40125" marB="401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636789"/>
                  </a:ext>
                </a:extLst>
              </a:tr>
              <a:tr h="321003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Normalization Axis</a:t>
                      </a:r>
                      <a:endParaRPr lang="en-US" sz="1600" dirty="0">
                        <a:effectLst/>
                      </a:endParaRPr>
                    </a:p>
                  </a:txBody>
                  <a:tcPr marL="80251" marR="80251" marT="40125" marB="401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Across the batch</a:t>
                      </a:r>
                    </a:p>
                  </a:txBody>
                  <a:tcPr marL="80251" marR="80251" marT="40125" marB="401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Across features</a:t>
                      </a:r>
                    </a:p>
                  </a:txBody>
                  <a:tcPr marL="80251" marR="80251" marT="40125" marB="401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89158952"/>
                  </a:ext>
                </a:extLst>
              </a:tr>
              <a:tr h="321003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Dependency on Batch Size</a:t>
                      </a:r>
                      <a:endParaRPr lang="en-US" sz="1600" dirty="0">
                        <a:effectLst/>
                      </a:endParaRPr>
                    </a:p>
                  </a:txBody>
                  <a:tcPr marL="80251" marR="80251" marT="40125" marB="4012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Yes</a:t>
                      </a:r>
                    </a:p>
                  </a:txBody>
                  <a:tcPr marL="80251" marR="80251" marT="40125" marB="40125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No</a:t>
                      </a:r>
                    </a:p>
                  </a:txBody>
                  <a:tcPr marL="80251" marR="80251" marT="40125" marB="40125" anchor="ctr"/>
                </a:tc>
                <a:extLst>
                  <a:ext uri="{0D108BD9-81ED-4DB2-BD59-A6C34878D82A}">
                    <a16:rowId xmlns:a16="http://schemas.microsoft.com/office/drawing/2014/main" val="3784597255"/>
                  </a:ext>
                </a:extLst>
              </a:tr>
              <a:tr h="561756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Applicability</a:t>
                      </a:r>
                      <a:endParaRPr lang="en-US" sz="1600" dirty="0">
                        <a:effectLst/>
                      </a:endParaRPr>
                    </a:p>
                  </a:txBody>
                  <a:tcPr marL="80251" marR="80251" marT="40125" marB="40125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Image data and fixed-size data</a:t>
                      </a:r>
                    </a:p>
                  </a:txBody>
                  <a:tcPr marL="80251" marR="80251" marT="40125" marB="40125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Sequential and variable-length data</a:t>
                      </a:r>
                    </a:p>
                  </a:txBody>
                  <a:tcPr marL="80251" marR="80251" marT="40125" marB="40125" anchor="ctr"/>
                </a:tc>
                <a:extLst>
                  <a:ext uri="{0D108BD9-81ED-4DB2-BD59-A6C34878D82A}">
                    <a16:rowId xmlns:a16="http://schemas.microsoft.com/office/drawing/2014/main" val="1298672544"/>
                  </a:ext>
                </a:extLst>
              </a:tr>
              <a:tr h="561756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Architectural Suitability</a:t>
                      </a:r>
                      <a:endParaRPr lang="en-US" sz="1600" dirty="0">
                        <a:effectLst/>
                      </a:endParaRPr>
                    </a:p>
                  </a:txBody>
                  <a:tcPr marL="80251" marR="80251" marT="40125" marB="401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Convolutional networks (e.g., CNNs)</a:t>
                      </a:r>
                    </a:p>
                  </a:txBody>
                  <a:tcPr marL="80251" marR="80251" marT="40125" marB="401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Transformers, RNNs, NLP models</a:t>
                      </a:r>
                    </a:p>
                  </a:txBody>
                  <a:tcPr marL="80251" marR="80251" marT="40125" marB="401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205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468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7E8F-DC8C-A3F8-6001-D46061EE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8178"/>
            <a:ext cx="8229600" cy="521813"/>
          </a:xfrm>
        </p:spPr>
        <p:txBody>
          <a:bodyPr/>
          <a:lstStyle/>
          <a:p>
            <a:pPr algn="l"/>
            <a:r>
              <a:rPr lang="en-US" altLang="zh-CN" sz="2400" dirty="0"/>
              <a:t>Methodology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1C38E7-C3DA-07AC-B7FA-FE3F4EFD14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9991"/>
                <a:ext cx="8229600" cy="38137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2. Graph Attention Network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GAT gathers neighbors information in a weighted sum way, where the weight is also learned automatically.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For node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and its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, the updated embedding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800" dirty="0"/>
                  <a:t> is activation,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denotes the direct neighbor </a:t>
                </a:r>
                <a:br>
                  <a:rPr lang="en-US" sz="1800" dirty="0"/>
                </a:br>
                <a:r>
                  <a:rPr lang="en-US" sz="1800" dirty="0"/>
                  <a:t>of node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/>
                  <a:t> denotes the importance of node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to </a:t>
                </a:r>
                <a:br>
                  <a:rPr lang="en-US" sz="1800" dirty="0"/>
                </a:br>
                <a:r>
                  <a:rPr lang="en-US" sz="1800" dirty="0"/>
                  <a:t>node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800" dirty="0"/>
                  <a:t> is the linear transformation.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1C38E7-C3DA-07AC-B7FA-FE3F4EFD14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9991"/>
                <a:ext cx="8229600" cy="3813716"/>
              </a:xfrm>
              <a:blipFill>
                <a:blip r:embed="rId3"/>
                <a:stretch>
                  <a:fillRect l="-741" t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6F7F465-D89B-5F7F-D02E-2DE45B333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073" y="3144178"/>
            <a:ext cx="2932771" cy="196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27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7E8F-DC8C-A3F8-6001-D46061EE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8178"/>
            <a:ext cx="8229600" cy="521813"/>
          </a:xfrm>
        </p:spPr>
        <p:txBody>
          <a:bodyPr/>
          <a:lstStyle/>
          <a:p>
            <a:pPr algn="l"/>
            <a:r>
              <a:rPr lang="en-US" altLang="zh-CN" sz="2400" dirty="0"/>
              <a:t>Methodology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1C38E7-C3DA-07AC-B7FA-FE3F4EFD14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9991"/>
                <a:ext cx="8229600" cy="38137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2. Graph Attention Network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/>
                  <a:t> can be calculated in many ways, in the GAT paper,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denote the embedding of node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800" dirty="0"/>
                  <a:t> means activation (</a:t>
                </a:r>
                <a:r>
                  <a:rPr lang="en-US" sz="1800" dirty="0" err="1"/>
                  <a:t>LeakyReLU</a:t>
                </a:r>
                <a:r>
                  <a:rPr lang="en-US" sz="1800" dirty="0"/>
                  <a:t>),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denotes a linear layer, W is a weight matrix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1C38E7-C3DA-07AC-B7FA-FE3F4EFD14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9991"/>
                <a:ext cx="8229600" cy="3813716"/>
              </a:xfrm>
              <a:blipFill>
                <a:blip r:embed="rId3"/>
                <a:stretch>
                  <a:fillRect l="-741" t="-639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60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7E8F-DC8C-A3F8-6001-D46061EE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8178"/>
            <a:ext cx="8229600" cy="521813"/>
          </a:xfrm>
        </p:spPr>
        <p:txBody>
          <a:bodyPr/>
          <a:lstStyle/>
          <a:p>
            <a:pPr algn="l"/>
            <a:r>
              <a:rPr lang="en-US" altLang="zh-CN" sz="2400" dirty="0"/>
              <a:t>Methodology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C38E7-C3DA-07AC-B7FA-FE3F4EFD1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991"/>
            <a:ext cx="8229600" cy="3813716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3. STGATT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the given dataset, there’s no adjacency matrix or edge index.</a:t>
            </a:r>
          </a:p>
          <a:p>
            <a:pPr marL="0" indent="0">
              <a:buNone/>
            </a:pPr>
            <a:r>
              <a:rPr lang="en-US" sz="1800" dirty="0"/>
              <a:t>How do we utilize GNN in this case?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We proposed a dynamic graph generation method can self-adaptively learn the underling connectiveness, i.e. adjacency matrix. </a:t>
            </a:r>
          </a:p>
          <a:p>
            <a:pPr marL="0" indent="0"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876DD4A-4A67-4F2D-0734-14B5BA7607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507505"/>
                  </p:ext>
                </p:extLst>
              </p:nvPr>
            </p:nvGraphicFramePr>
            <p:xfrm>
              <a:off x="1524000" y="3524590"/>
              <a:ext cx="6096000" cy="151085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1584872025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39356481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77259937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4284180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Sensor 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Sensor 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Sensor k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7421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581865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7526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54941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876DD4A-4A67-4F2D-0734-14B5BA7607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507505"/>
                  </p:ext>
                </p:extLst>
              </p:nvPr>
            </p:nvGraphicFramePr>
            <p:xfrm>
              <a:off x="1524000" y="3524590"/>
              <a:ext cx="6096000" cy="151085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1584872025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39356481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77259937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4284180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Sensor 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Sensor 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Sensor k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7421736"/>
                      </a:ext>
                    </a:extLst>
                  </a:tr>
                  <a:tr h="3747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106452" r="-300800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0000" t="-106452" r="-200800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0000" t="-106452" r="-100800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00000" t="-106452" r="-800" b="-2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1865519"/>
                      </a:ext>
                    </a:extLst>
                  </a:tr>
                  <a:tr h="3775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6452" r="-300800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6452" r="-200800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6452" r="-100800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06452" r="-800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526788"/>
                      </a:ext>
                    </a:extLst>
                  </a:tr>
                  <a:tr h="3877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96875" r="-300800" b="-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96875" r="-200800" b="-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296875" r="-100800" b="-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296875" r="-800" b="-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54941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8429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7E8F-DC8C-A3F8-6001-D46061EE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8178"/>
            <a:ext cx="8229600" cy="521813"/>
          </a:xfrm>
        </p:spPr>
        <p:txBody>
          <a:bodyPr/>
          <a:lstStyle/>
          <a:p>
            <a:pPr algn="l"/>
            <a:r>
              <a:rPr lang="en-US" altLang="zh-CN" sz="2400" dirty="0"/>
              <a:t>Methodology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1C38E7-C3DA-07AC-B7FA-FE3F4EFD14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129991"/>
                <a:ext cx="8411737" cy="38137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3.1 STGATT Dynamic Graph Construction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Given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⋯, </m:t>
                        </m:r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is the number of sensors,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/>
                  <a:t> is the context length,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800" dirty="0"/>
                  <a:t> is the feature length. </a:t>
                </a:r>
              </a:p>
              <a:p>
                <a:pPr marL="0" indent="0">
                  <a:buNone/>
                </a:pPr>
                <a:r>
                  <a:rPr lang="en-US" sz="1800" dirty="0"/>
                  <a:t>The relation matrix R is defined as: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u="none" strike="noStrike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b="0" i="1" u="none" strike="noStrike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u="none" strike="noStrike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𝑀𝑒𝑎𝑛</m:t>
                    </m:r>
                    <m:d>
                      <m:dPr>
                        <m:ctrlPr>
                          <a:rPr lang="en-US" sz="1800" b="0" i="1" u="none" strike="noStrike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u="none" strike="noStrike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𝐷𝑖𝑎𝑔</m:t>
                        </m:r>
                        <m:d>
                          <m:dPr>
                            <m:ctrlPr>
                              <a:rPr lang="en-US" sz="1800" b="0" i="1" u="none" strike="noStrike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800" b="0" i="1" u="none" strike="noStrike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u="none" strike="noStrike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lang="en-US" sz="1800" b="0" i="1" u="none" strike="noStrike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u="none" strike="noStrike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u="none" strike="noStrike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800" b="0" i="1" u="none" strike="noStrike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b="0" i="1" u="none" strike="noStrike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u="none" strike="noStrike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  <m:sSub>
                                      <m:sSubPr>
                                        <m:ctrlPr>
                                          <a:rPr lang="en-US" sz="1800" b="0" i="1" u="none" strike="noStrike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u="none" strike="noStrike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b="0" i="1" u="none" strike="noStrike" kern="120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800" b="0" i="1" u="none" strike="noStrike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1800" b="0" i="0" u="none" strike="noStrike" dirty="0">
                    <a:effectLst/>
                    <a:latin typeface="Arial" panose="020B0604020202020204" pitchFamily="34" charset="0"/>
                  </a:rPr>
                  <a:t>, </a:t>
                </a:r>
                <a:r>
                  <a:rPr lang="en-US" sz="1800" dirty="0"/>
                  <a:t>where </a:t>
                </a:r>
                <a:r>
                  <a:rPr lang="en-US" sz="1800" dirty="0" err="1"/>
                  <a:t>diag</a:t>
                </a:r>
                <a:r>
                  <a:rPr lang="en-US" sz="1800" dirty="0"/>
                  <a:t> means select diagonal elements</a:t>
                </a:r>
              </a:p>
              <a:p>
                <a:pPr marL="0" indent="0">
                  <a:buNone/>
                </a:pPr>
                <a:endParaRPr lang="en-US" sz="1800" b="0" i="0" u="none" strike="noStrike" dirty="0"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1C38E7-C3DA-07AC-B7FA-FE3F4EFD14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129991"/>
                <a:ext cx="8411737" cy="3813716"/>
              </a:xfrm>
              <a:blipFill>
                <a:blip r:embed="rId3"/>
                <a:stretch>
                  <a:fillRect l="-725" t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B579E88-47D0-5D46-A8C2-9BA169B9AD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1456978"/>
                  </p:ext>
                </p:extLst>
              </p:nvPr>
            </p:nvGraphicFramePr>
            <p:xfrm>
              <a:off x="1587190" y="3570931"/>
              <a:ext cx="5969620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92405">
                      <a:extLst>
                        <a:ext uri="{9D8B030D-6E8A-4147-A177-3AD203B41FA5}">
                          <a16:colId xmlns:a16="http://schemas.microsoft.com/office/drawing/2014/main" val="760273977"/>
                        </a:ext>
                      </a:extLst>
                    </a:gridCol>
                    <a:gridCol w="1492405">
                      <a:extLst>
                        <a:ext uri="{9D8B030D-6E8A-4147-A177-3AD203B41FA5}">
                          <a16:colId xmlns:a16="http://schemas.microsoft.com/office/drawing/2014/main" val="75641290"/>
                        </a:ext>
                      </a:extLst>
                    </a:gridCol>
                    <a:gridCol w="1492405">
                      <a:extLst>
                        <a:ext uri="{9D8B030D-6E8A-4147-A177-3AD203B41FA5}">
                          <a16:colId xmlns:a16="http://schemas.microsoft.com/office/drawing/2014/main" val="1191724690"/>
                        </a:ext>
                      </a:extLst>
                    </a:gridCol>
                    <a:gridCol w="1492405">
                      <a:extLst>
                        <a:ext uri="{9D8B030D-6E8A-4147-A177-3AD203B41FA5}">
                          <a16:colId xmlns:a16="http://schemas.microsoft.com/office/drawing/2014/main" val="10612788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Sensors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0212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𝑖𝑛𝑓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563619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𝑖𝑛𝑓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1085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680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B579E88-47D0-5D46-A8C2-9BA169B9AD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1456978"/>
                  </p:ext>
                </p:extLst>
              </p:nvPr>
            </p:nvGraphicFramePr>
            <p:xfrm>
              <a:off x="1587190" y="3570931"/>
              <a:ext cx="5969620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92405">
                      <a:extLst>
                        <a:ext uri="{9D8B030D-6E8A-4147-A177-3AD203B41FA5}">
                          <a16:colId xmlns:a16="http://schemas.microsoft.com/office/drawing/2014/main" val="760273977"/>
                        </a:ext>
                      </a:extLst>
                    </a:gridCol>
                    <a:gridCol w="1492405">
                      <a:extLst>
                        <a:ext uri="{9D8B030D-6E8A-4147-A177-3AD203B41FA5}">
                          <a16:colId xmlns:a16="http://schemas.microsoft.com/office/drawing/2014/main" val="75641290"/>
                        </a:ext>
                      </a:extLst>
                    </a:gridCol>
                    <a:gridCol w="1492405">
                      <a:extLst>
                        <a:ext uri="{9D8B030D-6E8A-4147-A177-3AD203B41FA5}">
                          <a16:colId xmlns:a16="http://schemas.microsoft.com/office/drawing/2014/main" val="1191724690"/>
                        </a:ext>
                      </a:extLst>
                    </a:gridCol>
                    <a:gridCol w="1492405">
                      <a:extLst>
                        <a:ext uri="{9D8B030D-6E8A-4147-A177-3AD203B41FA5}">
                          <a16:colId xmlns:a16="http://schemas.microsoft.com/office/drawing/2014/main" val="10612788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Sensors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0212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0000" t="-106452" r="-200408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00000" t="-106452" r="-100408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300000" t="-106452" r="-408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3619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9836" r="-20040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09836" r="-10040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209836" r="-408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1085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309836" r="-20040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309836" r="-10040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309836" r="-408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6808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8685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7E8F-DC8C-A3F8-6001-D46061EE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8178"/>
            <a:ext cx="8229600" cy="521813"/>
          </a:xfrm>
        </p:spPr>
        <p:txBody>
          <a:bodyPr/>
          <a:lstStyle/>
          <a:p>
            <a:pPr algn="l"/>
            <a:r>
              <a:rPr lang="en-US" altLang="zh-CN" sz="2400" dirty="0"/>
              <a:t>Methodology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1C38E7-C3DA-07AC-B7FA-FE3F4EFD14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9991"/>
                <a:ext cx="8229600" cy="38137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3.1 STGATT Dynamic Graph Construction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 sparse adjacency matrix is generated based on the relation matrix R. Given the sparse rate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sz="1800" dirty="0"/>
                  <a:t> (a hyperparameter), only the first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𝑠𝑟</m:t>
                    </m:r>
                  </m:oMath>
                </a14:m>
                <a:r>
                  <a:rPr lang="en-US" sz="1800" dirty="0"/>
                  <a:t>*100% prominent edges are selected.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Why sparse?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1C38E7-C3DA-07AC-B7FA-FE3F4EFD14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9991"/>
                <a:ext cx="8229600" cy="3813716"/>
              </a:xfrm>
              <a:blipFill>
                <a:blip r:embed="rId3"/>
                <a:stretch>
                  <a:fillRect l="-741" t="-639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B579E88-47D0-5D46-A8C2-9BA169B9AD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9196983"/>
                  </p:ext>
                </p:extLst>
              </p:nvPr>
            </p:nvGraphicFramePr>
            <p:xfrm>
              <a:off x="1587190" y="3524311"/>
              <a:ext cx="5969620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92405">
                      <a:extLst>
                        <a:ext uri="{9D8B030D-6E8A-4147-A177-3AD203B41FA5}">
                          <a16:colId xmlns:a16="http://schemas.microsoft.com/office/drawing/2014/main" val="760273977"/>
                        </a:ext>
                      </a:extLst>
                    </a:gridCol>
                    <a:gridCol w="1492405">
                      <a:extLst>
                        <a:ext uri="{9D8B030D-6E8A-4147-A177-3AD203B41FA5}">
                          <a16:colId xmlns:a16="http://schemas.microsoft.com/office/drawing/2014/main" val="75641290"/>
                        </a:ext>
                      </a:extLst>
                    </a:gridCol>
                    <a:gridCol w="1492405">
                      <a:extLst>
                        <a:ext uri="{9D8B030D-6E8A-4147-A177-3AD203B41FA5}">
                          <a16:colId xmlns:a16="http://schemas.microsoft.com/office/drawing/2014/main" val="1191724690"/>
                        </a:ext>
                      </a:extLst>
                    </a:gridCol>
                    <a:gridCol w="1492405">
                      <a:extLst>
                        <a:ext uri="{9D8B030D-6E8A-4147-A177-3AD203B41FA5}">
                          <a16:colId xmlns:a16="http://schemas.microsoft.com/office/drawing/2014/main" val="10612788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Sensors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0212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0" i="1" strike="sngStrike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trike="sngStrike" dirty="0" smtClean="0">
                                    <a:latin typeface="Cambria Math" panose="02040503050406030204" pitchFamily="18" charset="0"/>
                                  </a:rPr>
                                  <m:t>𝑖𝑛𝑓</m:t>
                                </m:r>
                              </m:oMath>
                            </m:oMathPara>
                          </a14:m>
                          <a:endParaRPr lang="en-US" strike="sngStrike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trike="sngStrike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trike="sngStrike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 strike="sngStrike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trike="sngStrike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trike="sngStrike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563619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trike="sngStrike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trike="sngStrike" smtClean="0">
                                    <a:latin typeface="Cambria Math" panose="02040503050406030204" pitchFamily="18" charset="0"/>
                                  </a:rPr>
                                  <m:t>𝑖𝑛𝑓</m:t>
                                </m:r>
                              </m:oMath>
                            </m:oMathPara>
                          </a14:m>
                          <a:endParaRPr lang="en-US" strike="sngStrik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1085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trike="sngStrike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trike="sngStrike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trike="sngStrike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 strike="sngStrike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trike="sngStrike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trike="sngStrike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trike="sngStrike" smtClean="0">
                                    <a:latin typeface="Cambria Math" panose="02040503050406030204" pitchFamily="18" charset="0"/>
                                  </a:rPr>
                                  <m:t>𝑖𝑛𝑓</m:t>
                                </m:r>
                              </m:oMath>
                            </m:oMathPara>
                          </a14:m>
                          <a:endParaRPr lang="en-US" strike="sngStrike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680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B579E88-47D0-5D46-A8C2-9BA169B9AD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9196983"/>
                  </p:ext>
                </p:extLst>
              </p:nvPr>
            </p:nvGraphicFramePr>
            <p:xfrm>
              <a:off x="1587190" y="3524311"/>
              <a:ext cx="5969620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92405">
                      <a:extLst>
                        <a:ext uri="{9D8B030D-6E8A-4147-A177-3AD203B41FA5}">
                          <a16:colId xmlns:a16="http://schemas.microsoft.com/office/drawing/2014/main" val="760273977"/>
                        </a:ext>
                      </a:extLst>
                    </a:gridCol>
                    <a:gridCol w="1492405">
                      <a:extLst>
                        <a:ext uri="{9D8B030D-6E8A-4147-A177-3AD203B41FA5}">
                          <a16:colId xmlns:a16="http://schemas.microsoft.com/office/drawing/2014/main" val="75641290"/>
                        </a:ext>
                      </a:extLst>
                    </a:gridCol>
                    <a:gridCol w="1492405">
                      <a:extLst>
                        <a:ext uri="{9D8B030D-6E8A-4147-A177-3AD203B41FA5}">
                          <a16:colId xmlns:a16="http://schemas.microsoft.com/office/drawing/2014/main" val="1191724690"/>
                        </a:ext>
                      </a:extLst>
                    </a:gridCol>
                    <a:gridCol w="1492405">
                      <a:extLst>
                        <a:ext uri="{9D8B030D-6E8A-4147-A177-3AD203B41FA5}">
                          <a16:colId xmlns:a16="http://schemas.microsoft.com/office/drawing/2014/main" val="10612788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Sensors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0212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0000" t="-108197" r="-20040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00000" t="-108197" r="-10040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300000" t="-108197" r="-408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3619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8197" r="-20040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08197" r="-10040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208197" r="-408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1085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308197" r="-20040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308197" r="-10040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308197" r="-408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6808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86049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7E8F-DC8C-A3F8-6001-D46061EE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8178"/>
            <a:ext cx="8229600" cy="521813"/>
          </a:xfrm>
        </p:spPr>
        <p:txBody>
          <a:bodyPr/>
          <a:lstStyle/>
          <a:p>
            <a:pPr algn="l"/>
            <a:r>
              <a:rPr lang="en-US" altLang="zh-CN" sz="2400" dirty="0"/>
              <a:t>Methodology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1C38E7-C3DA-07AC-B7FA-FE3F4EFD14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9991"/>
                <a:ext cx="8229600" cy="38137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3.1 STGATT Dynamic Graph Construction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For each training sample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,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, where B is number of sensors, we generate its corresponding adjacency matrix,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X and E are then fed into the STGATT framework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1C38E7-C3DA-07AC-B7FA-FE3F4EFD14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9991"/>
                <a:ext cx="8229600" cy="3813716"/>
              </a:xfrm>
              <a:blipFill>
                <a:blip r:embed="rId3"/>
                <a:stretch>
                  <a:fillRect l="-741" t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17B9824-A967-BED3-3FE2-952E02CD4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83445"/>
            <a:ext cx="9144000" cy="17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77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7E8F-DC8C-A3F8-6001-D46061EE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8178"/>
            <a:ext cx="8229600" cy="521813"/>
          </a:xfrm>
        </p:spPr>
        <p:txBody>
          <a:bodyPr/>
          <a:lstStyle/>
          <a:p>
            <a:pPr algn="l"/>
            <a:r>
              <a:rPr lang="en-US" altLang="zh-CN" sz="2400" dirty="0"/>
              <a:t>Methodology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C38E7-C3DA-07AC-B7FA-FE3F4EFD1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991"/>
            <a:ext cx="8229600" cy="3813716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3. STGATT</a:t>
            </a:r>
          </a:p>
          <a:p>
            <a:pPr marL="0" indent="0" algn="ctr">
              <a:buNone/>
            </a:pPr>
            <a:r>
              <a:rPr lang="en-US" sz="1800" b="1" dirty="0"/>
              <a:t>Additional Notes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Sparse rate is set to 0.5 when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context length is 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Learnable pe is used rather than fixed 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Residual connections are adopted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More settings will be introduced experiment section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8660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58D7-1F6E-7729-74D1-98AC965A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F98BA-F469-29D4-D86F-7369C60A5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  <a:p>
            <a:r>
              <a:rPr lang="en-US" dirty="0"/>
              <a:t>Baseline</a:t>
            </a:r>
          </a:p>
          <a:p>
            <a:r>
              <a:rPr lang="en-US" dirty="0"/>
              <a:t>Settings and evaluation metrics</a:t>
            </a:r>
          </a:p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12605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8EBF-2982-B25D-8D4D-D8532154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C8E5C-F808-2C23-096F-DCA550A2F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48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041E-42D5-8AAD-4182-76DCFACF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02417-DA44-723E-868E-0290AD16E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83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041E-42D5-8AAD-4182-76DCFACF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02417-DA44-723E-868E-0290AD16E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9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8EBF-2982-B25D-8D4D-D8532154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C8E5C-F808-2C23-096F-DCA550A2F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0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7E8F-DC8C-A3F8-6001-D46061EE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8178"/>
            <a:ext cx="8229600" cy="521813"/>
          </a:xfrm>
        </p:spPr>
        <p:txBody>
          <a:bodyPr/>
          <a:lstStyle/>
          <a:p>
            <a:pPr algn="l"/>
            <a:r>
              <a:rPr lang="en-US" altLang="zh-CN" sz="2400" dirty="0"/>
              <a:t>Methodology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C38E7-C3DA-07AC-B7FA-FE3F4EFD1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991"/>
            <a:ext cx="8229600" cy="365016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Framework Overview</a:t>
            </a:r>
          </a:p>
          <a:p>
            <a:pPr marL="0" indent="0" algn="ctr">
              <a:buNone/>
            </a:pPr>
            <a:endParaRPr lang="en-US" sz="1600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1600" b="1" dirty="0">
                <a:solidFill>
                  <a:schemeClr val="accent1"/>
                </a:solidFill>
              </a:rPr>
              <a:t>STGATT: Sandwich Transformer-GAT-Transformer Network</a:t>
            </a:r>
          </a:p>
          <a:p>
            <a:pPr marL="0" indent="0" algn="ctr">
              <a:buNone/>
            </a:pPr>
            <a:endParaRPr lang="en-US" sz="16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DB905A"/>
                </a:solidFill>
              </a:rPr>
              <a:t>Transformer</a:t>
            </a:r>
            <a:r>
              <a:rPr lang="en-US" sz="1800" dirty="0"/>
              <a:t> (encoder-only) is used for temporal dependencies modeling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57C7C"/>
                </a:solidFill>
              </a:rPr>
              <a:t>Graph Attention Network</a:t>
            </a:r>
            <a:r>
              <a:rPr lang="en-US" sz="1800" dirty="0"/>
              <a:t> is used for spatial information aggregation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 is the number of sensers, T is the context window, 1 is the feature num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49F47-24D2-22F2-14E1-2CF6D98D1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4942"/>
            <a:ext cx="9144000" cy="17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9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7E8F-DC8C-A3F8-6001-D46061EE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8178"/>
            <a:ext cx="8229600" cy="521813"/>
          </a:xfrm>
        </p:spPr>
        <p:txBody>
          <a:bodyPr/>
          <a:lstStyle/>
          <a:p>
            <a:pPr algn="l"/>
            <a:r>
              <a:rPr lang="en-US" altLang="zh-CN" sz="2400" dirty="0"/>
              <a:t>Methodology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C38E7-C3DA-07AC-B7FA-FE3F4EFD1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991"/>
            <a:ext cx="8229600" cy="365016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1. Transformer (encoder-only)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Why encoder-only, rather than encoder-decoder</a:t>
            </a:r>
            <a:br>
              <a:rPr lang="en-US" sz="1800" dirty="0"/>
            </a:br>
            <a:r>
              <a:rPr lang="en-US" sz="1800" dirty="0"/>
              <a:t>or decoder-only?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main difference between encoder and decoder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Key parts of transformer encoder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Positional encoding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Attention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Layer norm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BAA39C-B154-8F1C-39E9-3343F7972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060" y="457976"/>
            <a:ext cx="2555740" cy="468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7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7E8F-DC8C-A3F8-6001-D46061EE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8178"/>
            <a:ext cx="8229600" cy="521813"/>
          </a:xfrm>
        </p:spPr>
        <p:txBody>
          <a:bodyPr/>
          <a:lstStyle/>
          <a:p>
            <a:pPr algn="l"/>
            <a:r>
              <a:rPr lang="en-US" altLang="zh-CN" sz="2400" dirty="0"/>
              <a:t>Methodology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1C38E7-C3DA-07AC-B7FA-FE3F4EFD14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9991"/>
                <a:ext cx="8229600" cy="365016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1.1 Positional encoding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As proposed in the original transformer paper, the pe is fixed, formulated 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10000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𝑚𝑜𝑑𝑒𝑙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𝑝𝑜𝑠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𝑝𝑜𝑠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10000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𝑚𝑜𝑑𝑒𝑙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purpose of pe is to add let the </a:t>
                </a:r>
                <a:br>
                  <a:rPr lang="en-US" sz="1800" dirty="0"/>
                </a:br>
                <a:r>
                  <a:rPr lang="en-US" sz="1800" dirty="0"/>
                  <a:t>model know the relevant position of </a:t>
                </a:r>
                <a:br>
                  <a:rPr lang="en-US" sz="1800" dirty="0"/>
                </a:br>
                <a:r>
                  <a:rPr lang="en-US" sz="1800" dirty="0"/>
                  <a:t>each token, as the mechanism of </a:t>
                </a:r>
                <a:br>
                  <a:rPr lang="en-US" sz="1800" dirty="0"/>
                </a:br>
                <a:r>
                  <a:rPr lang="en-US" sz="1800" dirty="0"/>
                  <a:t>attention ignores it.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1C38E7-C3DA-07AC-B7FA-FE3F4EFD14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9991"/>
                <a:ext cx="8229600" cy="3650165"/>
              </a:xfrm>
              <a:blipFill>
                <a:blip r:embed="rId3"/>
                <a:stretch>
                  <a:fillRect l="-741" t="-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7B75C5B-E7C8-D91A-8AD4-3D0586FD2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04" y="2303656"/>
            <a:ext cx="4632866" cy="276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98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7E8F-DC8C-A3F8-6001-D46061EE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8178"/>
            <a:ext cx="8229600" cy="521813"/>
          </a:xfrm>
        </p:spPr>
        <p:txBody>
          <a:bodyPr/>
          <a:lstStyle/>
          <a:p>
            <a:pPr algn="l"/>
            <a:r>
              <a:rPr lang="en-US" altLang="zh-CN" sz="2400" dirty="0"/>
              <a:t>Methodology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C38E7-C3DA-07AC-B7FA-FE3F4EFD1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991"/>
            <a:ext cx="8229600" cy="365016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1.2 Attention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Attention is used for modeling the relation </a:t>
            </a:r>
            <a:br>
              <a:rPr lang="en-US" sz="1800" dirty="0"/>
            </a:br>
            <a:r>
              <a:rPr lang="en-US" sz="1800" dirty="0"/>
              <a:t>between any two token.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Example: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A2587"/>
                </a:solidFill>
              </a:rPr>
              <a:t>”The animal didn't cross the street because </a:t>
            </a:r>
            <a:br>
              <a:rPr lang="en-US" sz="1800" dirty="0">
                <a:solidFill>
                  <a:srgbClr val="CA2587"/>
                </a:solidFill>
              </a:rPr>
            </a:br>
            <a:r>
              <a:rPr lang="en-US" sz="1800" dirty="0">
                <a:solidFill>
                  <a:srgbClr val="CA2587"/>
                </a:solidFill>
              </a:rPr>
              <a:t>it was too tired”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014F4B2-95C2-51FA-D404-FDAD990E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1129991"/>
            <a:ext cx="41624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801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7E8F-DC8C-A3F8-6001-D46061EE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8178"/>
            <a:ext cx="8229600" cy="521813"/>
          </a:xfrm>
        </p:spPr>
        <p:txBody>
          <a:bodyPr/>
          <a:lstStyle/>
          <a:p>
            <a:pPr algn="l"/>
            <a:r>
              <a:rPr lang="en-US" altLang="zh-CN" sz="2400" dirty="0"/>
              <a:t>Methodology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1C38E7-C3DA-07AC-B7FA-FE3F4EFD14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9991"/>
                <a:ext cx="8229600" cy="38137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1.2.1 Single-head attention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For each token, we get its embedding </a:t>
                </a:r>
                <a:br>
                  <a:rPr lang="en-US" sz="1800" dirty="0"/>
                </a:br>
                <a:r>
                  <a:rPr lang="en-US" sz="1800" dirty="0"/>
                  <a:t>denoted as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Then, three additional tensors Q,K,V are </a:t>
                </a:r>
                <a:br>
                  <a:rPr lang="en-US" sz="1800" dirty="0"/>
                </a:br>
                <a:r>
                  <a:rPr lang="en-US" sz="1800" dirty="0"/>
                  <a:t>derived from it.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285750" marR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Q (query):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i="1" dirty="0" err="1" smtClea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dirty="0" err="1" smtClea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sz="1800" i="1" dirty="0" err="1" smtClea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𝑞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endParaRPr lang="en-US" sz="18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marR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K (key):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K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i="1" dirty="0" err="1" smtClea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dirty="0" err="1" smtClea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endParaRPr lang="en-US" sz="18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marR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V (value): V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i="1" dirty="0" err="1" smtClea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dirty="0" err="1" smtClea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𝑣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endParaRPr lang="en-US" sz="1800" b="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𝑞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800" i="1" dirty="0" err="1" smtClea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dirty="0" err="1" smtClea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sz="1800" i="1" dirty="0" err="1" smtClea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800" i="1" dirty="0" err="1" smtClea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dirty="0" err="1" smtClea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sz="1800" i="1" dirty="0" err="1" smtClea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 are learnable parameters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1C38E7-C3DA-07AC-B7FA-FE3F4EFD14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9991"/>
                <a:ext cx="8229600" cy="3813716"/>
              </a:xfrm>
              <a:blipFill>
                <a:blip r:embed="rId3"/>
                <a:stretch>
                  <a:fillRect l="-741" t="-639" b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B014F4B2-95C2-51FA-D404-FDAD990E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1129991"/>
            <a:ext cx="41624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63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7E8F-DC8C-A3F8-6001-D46061EE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8178"/>
            <a:ext cx="8229600" cy="521813"/>
          </a:xfrm>
        </p:spPr>
        <p:txBody>
          <a:bodyPr/>
          <a:lstStyle/>
          <a:p>
            <a:pPr algn="l"/>
            <a:r>
              <a:rPr lang="en-US" altLang="zh-CN" sz="2400" dirty="0"/>
              <a:t>Methodology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1C38E7-C3DA-07AC-B7FA-FE3F4EFD14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9991"/>
                <a:ext cx="8229600" cy="38137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1.2.1 Single-head attention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As their name suggested, Q is used for</a:t>
                </a:r>
                <a:br>
                  <a:rPr lang="en-US" sz="1800" dirty="0"/>
                </a:br>
                <a:r>
                  <a:rPr lang="en-US" sz="1800" dirty="0"/>
                  <a:t>query, K is key corresponding to Q, V is </a:t>
                </a:r>
                <a:br>
                  <a:rPr lang="en-US" sz="1800" dirty="0"/>
                </a:br>
                <a:r>
                  <a:rPr lang="en-US" sz="1800" dirty="0"/>
                  <a:t>the real information.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1" smtClean="0"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softmax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br>
                  <a:rPr lang="en-US" sz="1800" b="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800" b="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1800" b="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is normalization coefficient</a:t>
                </a:r>
                <a:endParaRPr lang="en-US" sz="18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ea typeface="Arial" panose="020B0604020202020204" pitchFamily="34" charset="0"/>
                    <a:cs typeface="Arial" panose="020B0604020202020204" pitchFamily="34" charset="0"/>
                  </a:rPr>
                  <a:t>Actically,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1800" b="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is the weighted sum </a:t>
                </a:r>
                <a:br>
                  <a:rPr lang="en-US" sz="1800" b="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800" b="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of all tokens, wher</a:t>
                </a:r>
                <a:r>
                  <a:rPr lang="en-US" sz="180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e the weight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𝑄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sz="180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br>
                  <a:rPr lang="en-US" sz="180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80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learned automatically</a:t>
                </a:r>
                <a:endParaRPr lang="en-US" sz="1800" b="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1C38E7-C3DA-07AC-B7FA-FE3F4EFD14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9991"/>
                <a:ext cx="8229600" cy="3813716"/>
              </a:xfrm>
              <a:blipFill>
                <a:blip r:embed="rId3"/>
                <a:stretch>
                  <a:fillRect l="-741" t="-639" b="-2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B014F4B2-95C2-51FA-D404-FDAD990E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1129991"/>
            <a:ext cx="41624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448691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presentation</Template>
  <TotalTime>538</TotalTime>
  <Words>924</Words>
  <Application>Microsoft Office PowerPoint</Application>
  <PresentationFormat>On-screen Show (16:9)</PresentationFormat>
  <Paragraphs>207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NCStateU-horizontal-left-logo</vt:lpstr>
      <vt:lpstr>STGATT: Sandwich-style Spatial Temporal GNN for Data Imputation in Wireless Sensor Networks</vt:lpstr>
      <vt:lpstr>Introduction</vt:lpstr>
      <vt:lpstr>Problem Statement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Experiments</vt:lpstr>
      <vt:lpstr>Conclusion</vt:lpstr>
      <vt:lpstr>QA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Jimmy Xing</dc:creator>
  <cp:lastModifiedBy>Jimmy Xing</cp:lastModifiedBy>
  <cp:revision>7</cp:revision>
  <dcterms:created xsi:type="dcterms:W3CDTF">2024-11-24T18:48:06Z</dcterms:created>
  <dcterms:modified xsi:type="dcterms:W3CDTF">2024-11-25T04:12:06Z</dcterms:modified>
</cp:coreProperties>
</file>