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daniyal selan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A16F1B-2190-4CE1-8B55-E31F086CF06D}">
  <a:tblStyle styleId="{82A16F1B-2190-4CE1-8B55-E31F086CF0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Nunito-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MavenPro-bold.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1-14T22:13:58.195">
    <p:pos x="811" y="372"/>
    <p:text>Environements and why we designed them this way
What metrics we chose and why</p:text>
  </p:cm>
  <p:cm authorId="0" idx="2" dt="2021-01-14T22:13:58.195">
    <p:pos x="811" y="372"/>
    <p:text>Parameters: Epsilon greedy, n_episodes, max_steps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1-14T22:13:58.195">
    <p:pos x="811" y="372"/>
    <p:text>Environements and why we designed them this way
What metrics we chose and why</p:text>
  </p:cm>
  <p:cm authorId="0" idx="4" dt="2021-01-14T22:13:58.195">
    <p:pos x="811" y="372"/>
    <p:text>Parameters: Epsilon greedy, n_episodes, max_steps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e0cd32d4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e0cd32d4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e0cd32d47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e0cd32d47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e0cd32d47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e0cd32d47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e0cd32d47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e0cd32d47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e0cd32d47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ae0cd32d47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e0cd32d47_5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e0cd32d47_5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ae0cd32d47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ae0cd32d47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ae0cd32d47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ae0cd32d47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ae0cd32d47_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ae0cd32d47_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ae0cd32d4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ae0cd32d4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t/>
            </a:r>
            <a:endParaRPr/>
          </a:p>
          <a:p>
            <a:pPr indent="-298450" lvl="1" marL="914400" rtl="0" algn="l">
              <a:spcBef>
                <a:spcPts val="0"/>
              </a:spcBef>
              <a:spcAft>
                <a:spcPts val="0"/>
              </a:spcAft>
              <a:buSzPts val="1100"/>
              <a:buAutoNum type="alphaLcPeriod"/>
            </a:pPr>
            <a:r>
              <a:rPr lang="en"/>
              <a:t>Mention limitations of vrep</a:t>
            </a:r>
            <a:endParaRPr/>
          </a:p>
          <a:p>
            <a:pPr indent="-298450" lvl="1" marL="914400" rtl="0" algn="l">
              <a:spcBef>
                <a:spcPts val="0"/>
              </a:spcBef>
              <a:spcAft>
                <a:spcPts val="0"/>
              </a:spcAft>
              <a:buSzPts val="1100"/>
              <a:buAutoNum type="alphaLcPeriod"/>
            </a:pPr>
            <a:r>
              <a:rPr lang="en"/>
              <a:t>Q learning works as shown by results (and video)</a:t>
            </a:r>
            <a:endParaRPr/>
          </a:p>
          <a:p>
            <a:pPr indent="-298450" lvl="1" marL="914400" rtl="0" algn="l">
              <a:spcBef>
                <a:spcPts val="0"/>
              </a:spcBef>
              <a:spcAft>
                <a:spcPts val="0"/>
              </a:spcAft>
              <a:buSzPts val="1100"/>
              <a:buAutoNum type="alphaLcPeriod"/>
            </a:pPr>
            <a:r>
              <a:rPr lang="en"/>
              <a:t> Results validate our design decisions, even though it was simple it worked, </a:t>
            </a:r>
            <a:endParaRPr>
              <a:solidFill>
                <a:schemeClr val="dk1"/>
              </a:solidFill>
            </a:endParaRPr>
          </a:p>
          <a:p>
            <a:pPr indent="-298450" lvl="1" marL="914400" rtl="0" algn="l">
              <a:spcBef>
                <a:spcPts val="0"/>
              </a:spcBef>
              <a:spcAft>
                <a:spcPts val="0"/>
              </a:spcAft>
              <a:buSzPts val="1100"/>
              <a:buAutoNum type="alphaLcPeriod"/>
            </a:pPr>
            <a:r>
              <a:rPr lang="en">
                <a:solidFill>
                  <a:srgbClr val="C0791B"/>
                </a:solidFill>
              </a:rPr>
              <a:t>Talk about how lower epsilon greedy values are good for narrow mazes but not good for grids or sparsely populated  arenas</a:t>
            </a:r>
            <a:endParaRPr>
              <a:solidFill>
                <a:srgbClr val="C0791B"/>
              </a:solidFill>
            </a:endParaRPr>
          </a:p>
          <a:p>
            <a:pPr indent="-298450" lvl="1" marL="914400" rtl="0" algn="l">
              <a:spcBef>
                <a:spcPts val="0"/>
              </a:spcBef>
              <a:spcAft>
                <a:spcPts val="0"/>
              </a:spcAft>
              <a:buSzPts val="1100"/>
              <a:buAutoNum type="alphaLcPeriod"/>
            </a:pPr>
            <a:r>
              <a:rPr lang="en"/>
              <a:t>Real life tasks always have end states and goals, talk about how robot does not work well in all circumstances.</a:t>
            </a:r>
            <a:br>
              <a:rPr lang="en"/>
            </a:br>
            <a:endParaRPr/>
          </a:p>
          <a:p>
            <a:pPr indent="-298450" lvl="0" marL="457200" rtl="0" algn="l">
              <a:spcBef>
                <a:spcPts val="0"/>
              </a:spcBef>
              <a:spcAft>
                <a:spcPts val="0"/>
              </a:spcAft>
              <a:buSzPts val="1100"/>
              <a:buAutoNum type="arabicPeriod"/>
            </a:pPr>
            <a:r>
              <a:t/>
            </a:r>
            <a:endParaRPr/>
          </a:p>
          <a:p>
            <a:pPr indent="-298450" lvl="1" marL="914400" rtl="0" algn="l">
              <a:spcBef>
                <a:spcPts val="0"/>
              </a:spcBef>
              <a:spcAft>
                <a:spcPts val="0"/>
              </a:spcAft>
              <a:buSzPts val="1100"/>
              <a:buAutoNum type="alphaLcPeriod"/>
            </a:pPr>
            <a:r>
              <a:rPr lang="en"/>
              <a:t>The state space should describe the world around the robot in much more detail, binary representations are not always enough</a:t>
            </a:r>
            <a:endParaRPr/>
          </a:p>
          <a:p>
            <a:pPr indent="-298450" lvl="1" marL="914400" rtl="0" algn="l">
              <a:spcBef>
                <a:spcPts val="0"/>
              </a:spcBef>
              <a:spcAft>
                <a:spcPts val="0"/>
              </a:spcAft>
              <a:buSzPts val="1100"/>
              <a:buAutoNum type="alphaLcPeriod"/>
            </a:pPr>
            <a:r>
              <a:rPr lang="en"/>
              <a:t>Goal state would stop robot from getting stuck in loops and wandering aimlessly</a:t>
            </a:r>
            <a:endParaRPr/>
          </a:p>
          <a:p>
            <a:pPr indent="-298450" lvl="1" marL="914400" rtl="0" algn="l">
              <a:spcBef>
                <a:spcPts val="0"/>
              </a:spcBef>
              <a:spcAft>
                <a:spcPts val="0"/>
              </a:spcAft>
              <a:buSzPts val="1100"/>
              <a:buAutoNum type="alphaLcPeriod"/>
            </a:pPr>
            <a:r>
              <a:rPr lang="en"/>
              <a:t>Epsilon value should go down over time (less need to explore), but this should be used in conjunction with early stopping of training so that q table is not over written with q value calculated using smaller and smaller epsioln values</a:t>
            </a:r>
            <a:endParaRPr/>
          </a:p>
          <a:p>
            <a:pPr indent="-298450" lvl="1" marL="914400" rtl="0" algn="l">
              <a:spcBef>
                <a:spcPts val="0"/>
              </a:spcBef>
              <a:spcAft>
                <a:spcPts val="0"/>
              </a:spcAft>
              <a:buSzPts val="1100"/>
              <a:buAutoNum type="alphaLcPeriod"/>
            </a:pPr>
            <a:r>
              <a:rPr lang="en"/>
              <a:t>UCB could be a better alternative to epsilon greedy, as it takes into account which states have not been explord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e0cd32d4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e0cd32d4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e0cd32d4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e0cd32d4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that design decisions were made with the limitations of vrep in mind (very slow)</a:t>
            </a:r>
            <a:endParaRPr/>
          </a:p>
          <a:p>
            <a:pPr indent="-298450" lvl="0" marL="457200" rtl="0" algn="l">
              <a:spcBef>
                <a:spcPts val="0"/>
              </a:spcBef>
              <a:spcAft>
                <a:spcPts val="0"/>
              </a:spcAft>
              <a:buSzPts val="1100"/>
              <a:buAutoNum type="arabicPeriod"/>
            </a:pPr>
            <a:r>
              <a:rPr lang="en"/>
              <a:t>Supervised learning could not be used (no prior data), reinforcement learning was chosen because task can be represented in the agent, reward, state </a:t>
            </a:r>
            <a:r>
              <a:rPr lang="en"/>
              <a:t>criteria</a:t>
            </a:r>
            <a:endParaRPr/>
          </a:p>
          <a:p>
            <a:pPr indent="-298450" lvl="0" marL="457200" rtl="0" algn="l">
              <a:spcBef>
                <a:spcPts val="0"/>
              </a:spcBef>
              <a:spcAft>
                <a:spcPts val="0"/>
              </a:spcAft>
              <a:buSzPts val="1100"/>
              <a:buAutoNum type="arabicPeriod"/>
            </a:pPr>
            <a:r>
              <a:rPr lang="en"/>
              <a:t>8 sensors and 1 stuck (stuck when robots coordinates do not change within a certain threshold between 2 consecutive steps) variable were chosen to represent the state. They were represented as bool values (1 or 0) because it reduces state space (lower state space means faster learning, Vrep is already very slow)</a:t>
            </a:r>
            <a:endParaRPr/>
          </a:p>
          <a:p>
            <a:pPr indent="-298450" lvl="0" marL="457200" rtl="0" algn="l">
              <a:spcBef>
                <a:spcPts val="0"/>
              </a:spcBef>
              <a:spcAft>
                <a:spcPts val="0"/>
              </a:spcAft>
              <a:buSzPts val="1100"/>
              <a:buAutoNum type="arabicPeriod"/>
            </a:pPr>
            <a:r>
              <a:rPr lang="en"/>
              <a:t>Rewards: Want to incentivize always moving but not at the cost of bumping into anything (if all 5 front sensors return 1 value, then reward is -5 for staying there)</a:t>
            </a:r>
            <a:endParaRPr/>
          </a:p>
          <a:p>
            <a:pPr indent="-298450" lvl="0" marL="457200" rtl="0" algn="l">
              <a:spcBef>
                <a:spcPts val="0"/>
              </a:spcBef>
              <a:spcAft>
                <a:spcPts val="0"/>
              </a:spcAft>
              <a:buSzPts val="1100"/>
              <a:buAutoNum type="arabicPeriod"/>
            </a:pPr>
            <a:r>
              <a:rPr lang="en"/>
              <a:t>Actions: Self explanatory</a:t>
            </a:r>
            <a:endParaRPr/>
          </a:p>
          <a:p>
            <a:pPr indent="-298450" lvl="0" marL="457200" rtl="0" algn="l">
              <a:spcBef>
                <a:spcPts val="0"/>
              </a:spcBef>
              <a:spcAft>
                <a:spcPts val="0"/>
              </a:spcAft>
              <a:buSzPts val="1100"/>
              <a:buAutoNum type="arabicPeriod"/>
            </a:pPr>
            <a:r>
              <a:rPr lang="en"/>
              <a:t>Epsilon - greedy: Not ideal but good for the simple Q learning implementation chosen, ensures exploration and not getting stuck in loop </a:t>
            </a:r>
            <a:endParaRPr/>
          </a:p>
          <a:p>
            <a:pPr indent="-298450" lvl="0" marL="457200" rtl="0" algn="l">
              <a:spcBef>
                <a:spcPts val="0"/>
              </a:spcBef>
              <a:spcAft>
                <a:spcPts val="0"/>
              </a:spcAft>
              <a:buSzPts val="1100"/>
              <a:buAutoNum type="arabicPeriod"/>
            </a:pPr>
            <a:r>
              <a:rPr lang="en"/>
              <a:t>Controller being learnt is the q table, which is a 2x2x2x2x2x2x2x2x2x6 numpy array ( 9 2s and 1 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e0cd32d47_5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e0cd32d47_5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Supervised learning could not be used (no prior data), reinforcement learning was chosen because task can be represented in the agent, reward, state criteria</a:t>
            </a:r>
            <a:endParaRPr/>
          </a:p>
          <a:p>
            <a:pPr indent="-298450" lvl="0" marL="457200" rtl="0" algn="l">
              <a:spcBef>
                <a:spcPts val="0"/>
              </a:spcBef>
              <a:spcAft>
                <a:spcPts val="0"/>
              </a:spcAft>
              <a:buSzPts val="1100"/>
              <a:buAutoNum type="arabicPeriod"/>
            </a:pPr>
            <a:r>
              <a:rPr lang="en"/>
              <a:t>8 sensors and 1 stuck variable were chosen to represent the state. They were represented as bool values (1 or 0) because it reduces state space (lower state space means faster learning, Vrep is already very slow)</a:t>
            </a:r>
            <a:endParaRPr/>
          </a:p>
          <a:p>
            <a:pPr indent="-298450" lvl="0" marL="457200" rtl="0" algn="l">
              <a:spcBef>
                <a:spcPts val="0"/>
              </a:spcBef>
              <a:spcAft>
                <a:spcPts val="0"/>
              </a:spcAft>
              <a:buSzPts val="1100"/>
              <a:buAutoNum type="arabicPeriod"/>
            </a:pPr>
            <a:r>
              <a:rPr lang="en"/>
              <a:t>Rewards: Want to incentivize always moving but not at the cost of bumping into anything (if all 5 front sensors return 1 value, then reward is -5 for staying there)</a:t>
            </a:r>
            <a:endParaRPr/>
          </a:p>
          <a:p>
            <a:pPr indent="-298450" lvl="0" marL="457200" rtl="0" algn="l">
              <a:spcBef>
                <a:spcPts val="0"/>
              </a:spcBef>
              <a:spcAft>
                <a:spcPts val="0"/>
              </a:spcAft>
              <a:buSzPts val="1100"/>
              <a:buAutoNum type="arabicPeriod"/>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chose 3 states which forces the robot to keep moving. Because when it’s standing still (stuck) it’s getting a negative reward. Also each sensor gives a negative reward when it detects something.</a:t>
            </a:r>
            <a:endParaRPr/>
          </a:p>
          <a:p>
            <a:pPr indent="0" lvl="0" marL="0" rtl="0" algn="l">
              <a:spcBef>
                <a:spcPts val="0"/>
              </a:spcBef>
              <a:spcAft>
                <a:spcPts val="0"/>
              </a:spcAft>
              <a:buNone/>
            </a:pPr>
            <a:r>
              <a:rPr lang="en"/>
              <a:t>The actions are as few as possible. To get a some sort of smooth drive, we decided to do a soft and hard turn.</a:t>
            </a:r>
            <a:endParaRPr/>
          </a:p>
          <a:p>
            <a:pPr indent="0" lvl="0" marL="0" rtl="0" algn="l">
              <a:spcBef>
                <a:spcPts val="0"/>
              </a:spcBef>
              <a:spcAft>
                <a:spcPts val="0"/>
              </a:spcAft>
              <a:buNone/>
            </a:pPr>
            <a:r>
              <a:rPr lang="en"/>
              <a:t>There are actually 9 states, due to the fact that each sensor has its own state, therefore there are 512 parameters (because boolean 2^9).</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e0cd32d4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e0cd32d4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Randomizing environements so the robot doesnt learn to navigate or cheat the arena.. (Also explain how fully randomizing the arena was not possible because it was buggy and slow, sometimes it would start, sometimes it wouldnt, etc)</a:t>
            </a:r>
            <a:endParaRPr/>
          </a:p>
          <a:p>
            <a:pPr indent="-298450" lvl="0" marL="457200" rtl="0" algn="l">
              <a:spcBef>
                <a:spcPts val="0"/>
              </a:spcBef>
              <a:spcAft>
                <a:spcPts val="0"/>
              </a:spcAft>
              <a:buSzPts val="1100"/>
              <a:buAutoNum type="arabicPeriod"/>
            </a:pPr>
            <a:r>
              <a:rPr lang="en"/>
              <a:t>Explain randomization of obs arena,</a:t>
            </a:r>
            <a:r>
              <a:rPr lang="en">
                <a:solidFill>
                  <a:schemeClr val="dk1"/>
                </a:solidFill>
              </a:rPr>
              <a:t> The training arenas were completely sparse (empty), to moderately dense (grid), to extremely dense (narrow maze)</a:t>
            </a:r>
            <a:r>
              <a:rPr lang="en"/>
              <a:t> (each box trained for equal episodes)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e0cd32d47_5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e0cd32d47_5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e0cd32d47_5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e0cd32d47_5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
                <a:solidFill>
                  <a:schemeClr val="dk1"/>
                </a:solidFill>
              </a:rPr>
              <a:t>Very self explanatory: Collisions detected when there is atleast one sensor giving a reading above a threshold, and the robot hasnt moved within a threshold between 2 consecutive iterations (we call it full_stuck in the code)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Epsilong-greedy: 0.15, if too low then robot gets stuck in loop (robot can just move in a circle or slight forwards and backwards to not stay in one place and not hit anything)</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Stuck threshold: The difference betwee 2 consecutive coordinates of the robot. If 0  then it is very strict and robot is almost never stuck, if too high then robot is always stuck because robot cant move fast enough to change coordinates between steps. 0.075 goldilock zone, when turning robot is identified in stuck state so robot is incentivized to turn as less possible and go in straight lines.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Max steps neccesary because no end state</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e0cd32d47_5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e0cd32d47_5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upper 3 environments are made by us. The first represents a living room, the second is a environment which randomize blocks after each episode of learning. Therefore is doesn’t learn a specific path. At last we have designed a maze which the robot could discover.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parameters we used are as follows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Due to some techinical issues we wanted to use the bottom 3 environments as a validation arena. However the upper 3 envr where really slow in training and due to some technical issues and therefore shortage of time we decided to only train on de validation environments. Which were a lot quicker in training.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training was done iteratively over the three rooms. So first room 1 then room 2 and at last room 3. This loop is repeated 5 times. So in the end we have 15 episodes, 5 in each room.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means that we actually don’t have a validation set. Therefore also don’t really know how well our robot would perform in a totally different environment.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e0cd32d4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e0cd32d4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This will be shown in video</a:t>
            </a:r>
            <a:endParaRPr/>
          </a:p>
          <a:p>
            <a:pPr indent="-298450" lvl="0" marL="457200" rtl="0" algn="l">
              <a:spcBef>
                <a:spcPts val="0"/>
              </a:spcBef>
              <a:spcAft>
                <a:spcPts val="0"/>
              </a:spcAft>
              <a:buSzPts val="1100"/>
              <a:buAutoNum type="arabicPeriod"/>
            </a:pPr>
            <a:r>
              <a:rPr lang="en"/>
              <a:t>THis is true for all arenas but you can see that some arenas have a higher avergae rewards than others, indicates that q learning adapts to the arena</a:t>
            </a:r>
            <a:endParaRPr/>
          </a:p>
          <a:p>
            <a:pPr indent="-298450" lvl="0" marL="457200" rtl="0" algn="l">
              <a:spcBef>
                <a:spcPts val="0"/>
              </a:spcBef>
              <a:spcAft>
                <a:spcPts val="0"/>
              </a:spcAft>
              <a:buSzPts val="1100"/>
              <a:buAutoNum type="arabicPeriod"/>
            </a:pPr>
            <a:r>
              <a:rPr lang="en"/>
              <a:t>This is true for all arenas as well, could be explained by the fact that the robot has to turn a lot in all of them, although average values are different</a:t>
            </a:r>
            <a:endParaRPr/>
          </a:p>
          <a:p>
            <a:pPr indent="-298450" lvl="0" marL="457200" rtl="0" algn="l">
              <a:spcBef>
                <a:spcPts val="0"/>
              </a:spcBef>
              <a:spcAft>
                <a:spcPts val="0"/>
              </a:spcAft>
              <a:buSzPts val="1100"/>
              <a:buAutoNum type="arabicPeriod"/>
            </a:pPr>
            <a:r>
              <a:rPr lang="en"/>
              <a:t>This is only true grid arena, maze arena is very hard for robot, as it is narrow and epsilon greedy policy means that it is bound to make a bad move sometimes (less forgiving). The empty arena does not have many obstacles so this metric doesnt apply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372700" cy="1872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700">
                <a:solidFill>
                  <a:srgbClr val="FFFFFF"/>
                </a:solidFill>
              </a:rPr>
              <a:t>Learning Machine Task 1:</a:t>
            </a:r>
            <a:endParaRPr sz="3700">
              <a:solidFill>
                <a:srgbClr val="FFFFFF"/>
              </a:solidFill>
            </a:endParaRPr>
          </a:p>
          <a:p>
            <a:pPr indent="0" lvl="0" marL="0" rtl="0" algn="ctr">
              <a:spcBef>
                <a:spcPts val="0"/>
              </a:spcBef>
              <a:spcAft>
                <a:spcPts val="0"/>
              </a:spcAft>
              <a:buNone/>
            </a:pPr>
            <a:r>
              <a:rPr lang="en" sz="3700">
                <a:solidFill>
                  <a:srgbClr val="FFFFFF"/>
                </a:solidFill>
              </a:rPr>
              <a:t>Obstacle Avoidance</a:t>
            </a:r>
            <a:endParaRPr sz="3700">
              <a:solidFill>
                <a:srgbClr val="FFFFFF"/>
              </a:solidFill>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en" sz="1480">
                <a:solidFill>
                  <a:srgbClr val="FFFFFF"/>
                </a:solidFill>
                <a:latin typeface="Times New Roman"/>
                <a:ea typeface="Times New Roman"/>
                <a:cs typeface="Times New Roman"/>
                <a:sym typeface="Times New Roman"/>
              </a:rPr>
              <a:t>Group Papa:</a:t>
            </a:r>
            <a:endParaRPr sz="1480">
              <a:solidFill>
                <a:srgbClr val="FFFFFF"/>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605"/>
              <a:buNone/>
            </a:pPr>
            <a:r>
              <a:rPr lang="en" sz="1480">
                <a:solidFill>
                  <a:srgbClr val="FFFFFF"/>
                </a:solidFill>
                <a:latin typeface="Times New Roman"/>
                <a:ea typeface="Times New Roman"/>
                <a:cs typeface="Times New Roman"/>
                <a:sym typeface="Times New Roman"/>
              </a:rPr>
              <a:t>Daniyal Selani, Kristian Pal’uch</a:t>
            </a:r>
            <a:endParaRPr sz="1480">
              <a:solidFill>
                <a:srgbClr val="FFFFFF"/>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605"/>
              <a:buNone/>
            </a:pPr>
            <a:r>
              <a:rPr lang="en" sz="1480">
                <a:solidFill>
                  <a:srgbClr val="FFFFFF"/>
                </a:solidFill>
                <a:latin typeface="Times New Roman"/>
                <a:ea typeface="Times New Roman"/>
                <a:cs typeface="Times New Roman"/>
                <a:sym typeface="Times New Roman"/>
              </a:rPr>
              <a:t>Sebastiaan Peek, Xingkai Wang</a:t>
            </a:r>
            <a:endParaRPr sz="148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Grid Obstacles</a:t>
            </a:r>
            <a:endParaRPr/>
          </a:p>
        </p:txBody>
      </p:sp>
      <p:pic>
        <p:nvPicPr>
          <p:cNvPr id="347" name="Google Shape;347;p22"/>
          <p:cNvPicPr preferRelativeResize="0"/>
          <p:nvPr/>
        </p:nvPicPr>
        <p:blipFill>
          <a:blip r:embed="rId3">
            <a:alphaModFix/>
          </a:blip>
          <a:stretch>
            <a:fillRect/>
          </a:stretch>
        </p:blipFill>
        <p:spPr>
          <a:xfrm>
            <a:off x="1458675" y="1597875"/>
            <a:ext cx="5391816" cy="324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Empty Arena</a:t>
            </a:r>
            <a:endParaRPr/>
          </a:p>
        </p:txBody>
      </p:sp>
      <p:sp>
        <p:nvSpPr>
          <p:cNvPr id="353" name="Google Shape;353;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4" name="Google Shape;354;p23"/>
          <p:cNvPicPr preferRelativeResize="0"/>
          <p:nvPr/>
        </p:nvPicPr>
        <p:blipFill>
          <a:blip r:embed="rId3">
            <a:alphaModFix/>
          </a:blip>
          <a:stretch>
            <a:fillRect/>
          </a:stretch>
        </p:blipFill>
        <p:spPr>
          <a:xfrm>
            <a:off x="2286000" y="1941838"/>
            <a:ext cx="4572000" cy="2752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Maze</a:t>
            </a:r>
            <a:endParaRPr/>
          </a:p>
        </p:txBody>
      </p:sp>
      <p:sp>
        <p:nvSpPr>
          <p:cNvPr id="360" name="Google Shape;360;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1" name="Google Shape;361;p24"/>
          <p:cNvPicPr preferRelativeResize="0"/>
          <p:nvPr/>
        </p:nvPicPr>
        <p:blipFill>
          <a:blip r:embed="rId3">
            <a:alphaModFix/>
          </a:blip>
          <a:stretch>
            <a:fillRect/>
          </a:stretch>
        </p:blipFill>
        <p:spPr>
          <a:xfrm>
            <a:off x="2286000" y="1778913"/>
            <a:ext cx="4572000" cy="2752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Grid Arena</a:t>
            </a:r>
            <a:endParaRPr/>
          </a:p>
        </p:txBody>
      </p:sp>
      <p:sp>
        <p:nvSpPr>
          <p:cNvPr id="367" name="Google Shape;367;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8" name="Google Shape;368;p25"/>
          <p:cNvPicPr preferRelativeResize="0"/>
          <p:nvPr/>
        </p:nvPicPr>
        <p:blipFill>
          <a:blip r:embed="rId3">
            <a:alphaModFix/>
          </a:blip>
          <a:stretch>
            <a:fillRect/>
          </a:stretch>
        </p:blipFill>
        <p:spPr>
          <a:xfrm>
            <a:off x="1865350" y="1778050"/>
            <a:ext cx="5599149" cy="3365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Empty Arena</a:t>
            </a:r>
            <a:endParaRPr/>
          </a:p>
        </p:txBody>
      </p:sp>
      <p:sp>
        <p:nvSpPr>
          <p:cNvPr id="374" name="Google Shape;374;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5" name="Google Shape;375;p26"/>
          <p:cNvPicPr preferRelativeResize="0"/>
          <p:nvPr/>
        </p:nvPicPr>
        <p:blipFill>
          <a:blip r:embed="rId3">
            <a:alphaModFix/>
          </a:blip>
          <a:stretch>
            <a:fillRect/>
          </a:stretch>
        </p:blipFill>
        <p:spPr>
          <a:xfrm>
            <a:off x="2286000" y="1778913"/>
            <a:ext cx="4572000" cy="2752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Maze</a:t>
            </a:r>
            <a:endParaRPr/>
          </a:p>
        </p:txBody>
      </p:sp>
      <p:sp>
        <p:nvSpPr>
          <p:cNvPr id="381" name="Google Shape;381;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2" name="Google Shape;382;p27"/>
          <p:cNvPicPr preferRelativeResize="0"/>
          <p:nvPr/>
        </p:nvPicPr>
        <p:blipFill>
          <a:blip r:embed="rId3">
            <a:alphaModFix/>
          </a:blip>
          <a:stretch>
            <a:fillRect/>
          </a:stretch>
        </p:blipFill>
        <p:spPr>
          <a:xfrm>
            <a:off x="2286000" y="1778913"/>
            <a:ext cx="4572000" cy="2752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Grid Arena</a:t>
            </a:r>
            <a:endParaRPr/>
          </a:p>
        </p:txBody>
      </p:sp>
      <p:sp>
        <p:nvSpPr>
          <p:cNvPr id="388" name="Google Shape;388;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9" name="Google Shape;389;p28"/>
          <p:cNvPicPr preferRelativeResize="0"/>
          <p:nvPr/>
        </p:nvPicPr>
        <p:blipFill>
          <a:blip r:embed="rId3">
            <a:alphaModFix/>
          </a:blip>
          <a:stretch>
            <a:fillRect/>
          </a:stretch>
        </p:blipFill>
        <p:spPr>
          <a:xfrm>
            <a:off x="1143000" y="1866125"/>
            <a:ext cx="7162800" cy="301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Empty Arena</a:t>
            </a:r>
            <a:endParaRPr/>
          </a:p>
        </p:txBody>
      </p:sp>
      <p:sp>
        <p:nvSpPr>
          <p:cNvPr id="395" name="Google Shape;395;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6" name="Google Shape;396;p29"/>
          <p:cNvPicPr preferRelativeResize="0"/>
          <p:nvPr/>
        </p:nvPicPr>
        <p:blipFill>
          <a:blip r:embed="rId3">
            <a:alphaModFix/>
          </a:blip>
          <a:stretch>
            <a:fillRect/>
          </a:stretch>
        </p:blipFill>
        <p:spPr>
          <a:xfrm>
            <a:off x="2379325" y="1778913"/>
            <a:ext cx="4572000" cy="2752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Maze</a:t>
            </a:r>
            <a:endParaRPr/>
          </a:p>
        </p:txBody>
      </p:sp>
      <p:sp>
        <p:nvSpPr>
          <p:cNvPr id="402" name="Google Shape;402;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3" name="Google Shape;403;p30"/>
          <p:cNvPicPr preferRelativeResize="0"/>
          <p:nvPr/>
        </p:nvPicPr>
        <p:blipFill>
          <a:blip r:embed="rId3">
            <a:alphaModFix/>
          </a:blip>
          <a:stretch>
            <a:fillRect/>
          </a:stretch>
        </p:blipFill>
        <p:spPr>
          <a:xfrm>
            <a:off x="2344325" y="1708563"/>
            <a:ext cx="4572000" cy="2752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409" name="Google Shape;409;p31"/>
          <p:cNvSpPr txBox="1"/>
          <p:nvPr>
            <p:ph idx="1" type="body"/>
          </p:nvPr>
        </p:nvSpPr>
        <p:spPr>
          <a:xfrm>
            <a:off x="849975" y="1319150"/>
            <a:ext cx="7030500" cy="3255600"/>
          </a:xfrm>
          <a:prstGeom prst="rect">
            <a:avLst/>
          </a:prstGeom>
        </p:spPr>
        <p:txBody>
          <a:bodyPr anchorCtr="0" anchor="t" bIns="91425" lIns="91425" spcFirstLastPara="1" rIns="91425" wrap="square" tIns="91425">
            <a:normAutofit fontScale="70000" lnSpcReduction="20000"/>
          </a:bodyPr>
          <a:lstStyle/>
          <a:p>
            <a:pPr indent="-328144" lvl="0" marL="457200" rtl="0" algn="l">
              <a:spcBef>
                <a:spcPts val="0"/>
              </a:spcBef>
              <a:spcAft>
                <a:spcPts val="0"/>
              </a:spcAft>
              <a:buSzPct val="100000"/>
              <a:buAutoNum type="arabicPeriod"/>
            </a:pPr>
            <a:r>
              <a:rPr lang="en" sz="2239"/>
              <a:t>Assessment</a:t>
            </a:r>
            <a:r>
              <a:rPr lang="en" sz="2239"/>
              <a:t>:</a:t>
            </a:r>
            <a:endParaRPr sz="2239"/>
          </a:p>
          <a:p>
            <a:pPr indent="-319254" lvl="1" marL="914400" rtl="0" algn="l">
              <a:spcBef>
                <a:spcPts val="0"/>
              </a:spcBef>
              <a:spcAft>
                <a:spcPts val="0"/>
              </a:spcAft>
              <a:buSzPct val="100000"/>
              <a:buAutoNum type="alphaLcPeriod"/>
            </a:pPr>
            <a:r>
              <a:rPr lang="en" sz="2039"/>
              <a:t>Decision shaped by limitations</a:t>
            </a:r>
            <a:endParaRPr sz="2039"/>
          </a:p>
          <a:p>
            <a:pPr indent="-319254" lvl="1" marL="914400" rtl="0" algn="l">
              <a:spcBef>
                <a:spcPts val="0"/>
              </a:spcBef>
              <a:spcAft>
                <a:spcPts val="0"/>
              </a:spcAft>
              <a:buSzPct val="100000"/>
              <a:buAutoNum type="alphaLcPeriod"/>
            </a:pPr>
            <a:r>
              <a:rPr lang="en" sz="2039"/>
              <a:t>Q learning appropriate </a:t>
            </a:r>
            <a:r>
              <a:rPr lang="en" sz="2039"/>
              <a:t>algorithm</a:t>
            </a:r>
            <a:r>
              <a:rPr lang="en" sz="2039"/>
              <a:t> for task</a:t>
            </a:r>
            <a:endParaRPr sz="2039"/>
          </a:p>
          <a:p>
            <a:pPr indent="-319254" lvl="1" marL="914400" rtl="0" algn="l">
              <a:spcBef>
                <a:spcPts val="0"/>
              </a:spcBef>
              <a:spcAft>
                <a:spcPts val="0"/>
              </a:spcAft>
              <a:buSzPct val="100000"/>
              <a:buAutoNum type="alphaLcPeriod"/>
            </a:pPr>
            <a:r>
              <a:rPr lang="en" sz="2039"/>
              <a:t>Design decisions (states, rewards, actions, arenas, parameters) somewhat validated by results</a:t>
            </a:r>
            <a:endParaRPr sz="2039"/>
          </a:p>
          <a:p>
            <a:pPr indent="-319254" lvl="1" marL="914400" rtl="0" algn="l">
              <a:spcBef>
                <a:spcPts val="0"/>
              </a:spcBef>
              <a:spcAft>
                <a:spcPts val="0"/>
              </a:spcAft>
              <a:buSzPct val="100000"/>
              <a:buAutoNum type="alphaLcPeriod"/>
            </a:pPr>
            <a:r>
              <a:rPr lang="en" sz="2039"/>
              <a:t>Parameter tuning and movement </a:t>
            </a:r>
            <a:r>
              <a:rPr lang="en" sz="2039"/>
              <a:t>calibration</a:t>
            </a:r>
            <a:r>
              <a:rPr lang="en" sz="2039"/>
              <a:t> affect results</a:t>
            </a:r>
            <a:endParaRPr sz="2039"/>
          </a:p>
          <a:p>
            <a:pPr indent="-319254" lvl="1" marL="914400" rtl="0" algn="l">
              <a:spcBef>
                <a:spcPts val="0"/>
              </a:spcBef>
              <a:spcAft>
                <a:spcPts val="0"/>
              </a:spcAft>
              <a:buSzPct val="100000"/>
              <a:buAutoNum type="alphaLcPeriod"/>
            </a:pPr>
            <a:r>
              <a:rPr lang="en" sz="2039"/>
              <a:t>Robot not practical for real life</a:t>
            </a:r>
            <a:endParaRPr sz="2039"/>
          </a:p>
          <a:p>
            <a:pPr indent="-319254" lvl="1" marL="914400" rtl="0" algn="l">
              <a:spcBef>
                <a:spcPts val="0"/>
              </a:spcBef>
              <a:spcAft>
                <a:spcPts val="0"/>
              </a:spcAft>
              <a:buSzPct val="100000"/>
              <a:buAutoNum type="alphaLcPeriod"/>
            </a:pPr>
            <a:r>
              <a:rPr lang="en" sz="2039"/>
              <a:t>Promising but imperfect results</a:t>
            </a:r>
            <a:endParaRPr sz="2039"/>
          </a:p>
          <a:p>
            <a:pPr indent="-328144" lvl="0" marL="457200" rtl="0" algn="l">
              <a:spcBef>
                <a:spcPts val="0"/>
              </a:spcBef>
              <a:spcAft>
                <a:spcPts val="0"/>
              </a:spcAft>
              <a:buSzPct val="100000"/>
              <a:buAutoNum type="arabicPeriod"/>
            </a:pPr>
            <a:r>
              <a:rPr lang="en" sz="2239"/>
              <a:t>Recommendations and improvements</a:t>
            </a:r>
            <a:endParaRPr sz="2239"/>
          </a:p>
          <a:p>
            <a:pPr indent="-319254" lvl="1" marL="914400" rtl="0" algn="l">
              <a:spcBef>
                <a:spcPts val="0"/>
              </a:spcBef>
              <a:spcAft>
                <a:spcPts val="0"/>
              </a:spcAft>
              <a:buSzPct val="100000"/>
              <a:buAutoNum type="alphaLcPeriod"/>
            </a:pPr>
            <a:r>
              <a:rPr lang="en" sz="2039"/>
              <a:t>State space should be more descriptive</a:t>
            </a:r>
            <a:endParaRPr sz="2039"/>
          </a:p>
          <a:p>
            <a:pPr indent="-319254" lvl="1" marL="914400" rtl="0" algn="l">
              <a:spcBef>
                <a:spcPts val="0"/>
              </a:spcBef>
              <a:spcAft>
                <a:spcPts val="0"/>
              </a:spcAft>
              <a:buSzPct val="100000"/>
              <a:buAutoNum type="alphaLcPeriod"/>
            </a:pPr>
            <a:r>
              <a:rPr lang="en" sz="2039"/>
              <a:t>Goal state needs to be added</a:t>
            </a:r>
            <a:endParaRPr sz="2039"/>
          </a:p>
          <a:p>
            <a:pPr indent="-319254" lvl="1" marL="914400" rtl="0" algn="l">
              <a:spcBef>
                <a:spcPts val="0"/>
              </a:spcBef>
              <a:spcAft>
                <a:spcPts val="0"/>
              </a:spcAft>
              <a:buSzPct val="100000"/>
              <a:buAutoNum type="alphaLcPeriod"/>
            </a:pPr>
            <a:r>
              <a:rPr lang="en" sz="2039"/>
              <a:t>Epsilon decay with earl stopping</a:t>
            </a:r>
            <a:endParaRPr sz="2039"/>
          </a:p>
          <a:p>
            <a:pPr indent="-319254" lvl="1" marL="914400" rtl="0" algn="l">
              <a:spcBef>
                <a:spcPts val="0"/>
              </a:spcBef>
              <a:spcAft>
                <a:spcPts val="0"/>
              </a:spcAft>
              <a:buSzPct val="100000"/>
              <a:buAutoNum type="alphaLcPeriod"/>
            </a:pPr>
            <a:r>
              <a:rPr lang="en" sz="2039"/>
              <a:t>UCB instead of epsilon greedy</a:t>
            </a:r>
            <a:endParaRPr sz="2039"/>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definition</a:t>
            </a:r>
            <a:endParaRPr/>
          </a:p>
        </p:txBody>
      </p:sp>
      <p:sp>
        <p:nvSpPr>
          <p:cNvPr id="284" name="Google Shape;284;p14"/>
          <p:cNvSpPr txBox="1"/>
          <p:nvPr>
            <p:ph idx="1" type="body"/>
          </p:nvPr>
        </p:nvSpPr>
        <p:spPr>
          <a:xfrm>
            <a:off x="526675" y="1597875"/>
            <a:ext cx="7030500" cy="25416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Arial"/>
              <a:buChar char="●"/>
            </a:pPr>
            <a:r>
              <a:rPr lang="en" sz="2200">
                <a:solidFill>
                  <a:srgbClr val="000000"/>
                </a:solidFill>
                <a:highlight>
                  <a:schemeClr val="lt1"/>
                </a:highlight>
                <a:latin typeface="Arial"/>
                <a:ea typeface="Arial"/>
                <a:cs typeface="Arial"/>
                <a:sym typeface="Arial"/>
              </a:rPr>
              <a:t>Simplifying the problem: Robot has to move and not hit obstacles</a:t>
            </a:r>
            <a:endParaRPr sz="2200">
              <a:solidFill>
                <a:srgbClr val="000000"/>
              </a:solidFill>
              <a:highlight>
                <a:schemeClr val="lt1"/>
              </a:highlight>
              <a:latin typeface="Arial"/>
              <a:ea typeface="Arial"/>
              <a:cs typeface="Arial"/>
              <a:sym typeface="Arial"/>
            </a:endParaRPr>
          </a:p>
          <a:p>
            <a:pPr indent="0" lvl="0" marL="457200" rtl="0" algn="l">
              <a:spcBef>
                <a:spcPts val="1200"/>
              </a:spcBef>
              <a:spcAft>
                <a:spcPts val="0"/>
              </a:spcAft>
              <a:buNone/>
            </a:pPr>
            <a:r>
              <a:t/>
            </a:r>
            <a:endParaRPr sz="2200">
              <a:solidFill>
                <a:srgbClr val="000000"/>
              </a:solidFill>
              <a:highlight>
                <a:schemeClr val="lt1"/>
              </a:highlight>
              <a:latin typeface="Arial"/>
              <a:ea typeface="Arial"/>
              <a:cs typeface="Arial"/>
              <a:sym typeface="Arial"/>
            </a:endParaRPr>
          </a:p>
          <a:p>
            <a:pPr indent="-368300" lvl="0" marL="457200" rtl="0" algn="l">
              <a:spcBef>
                <a:spcPts val="1200"/>
              </a:spcBef>
              <a:spcAft>
                <a:spcPts val="0"/>
              </a:spcAft>
              <a:buClr>
                <a:srgbClr val="000000"/>
              </a:buClr>
              <a:buSzPts val="2200"/>
              <a:buFont typeface="Arial"/>
              <a:buChar char="●"/>
            </a:pPr>
            <a:r>
              <a:rPr lang="en" sz="2200">
                <a:solidFill>
                  <a:srgbClr val="000000"/>
                </a:solidFill>
                <a:highlight>
                  <a:schemeClr val="lt1"/>
                </a:highlight>
                <a:latin typeface="Arial"/>
                <a:ea typeface="Arial"/>
                <a:cs typeface="Arial"/>
                <a:sym typeface="Arial"/>
              </a:rPr>
              <a:t>Robot has no end/goal state</a:t>
            </a:r>
            <a:r>
              <a:rPr lang="en" sz="2200">
                <a:solidFill>
                  <a:srgbClr val="000000"/>
                </a:solidFill>
                <a:highlight>
                  <a:schemeClr val="lt1"/>
                </a:highlight>
                <a:latin typeface="Arial"/>
                <a:ea typeface="Arial"/>
                <a:cs typeface="Arial"/>
                <a:sym typeface="Arial"/>
              </a:rPr>
              <a:t> </a:t>
            </a:r>
            <a:endParaRPr sz="2200">
              <a:solidFill>
                <a:srgbClr val="000000"/>
              </a:solidFill>
              <a:highlight>
                <a:schemeClr val="lt1"/>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294275" y="5627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290" name="Google Shape;290;p15"/>
          <p:cNvSpPr txBox="1"/>
          <p:nvPr>
            <p:ph idx="1" type="body"/>
          </p:nvPr>
        </p:nvSpPr>
        <p:spPr>
          <a:xfrm>
            <a:off x="254925" y="1300950"/>
            <a:ext cx="8128200" cy="3285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000000"/>
              </a:buClr>
              <a:buSzPts val="2100"/>
              <a:buFont typeface="Arial"/>
              <a:buAutoNum type="arabicPeriod"/>
            </a:pPr>
            <a:r>
              <a:rPr lang="en" sz="2100">
                <a:solidFill>
                  <a:srgbClr val="000000"/>
                </a:solidFill>
                <a:highlight>
                  <a:schemeClr val="lt1"/>
                </a:highlight>
                <a:latin typeface="Arial"/>
                <a:ea typeface="Arial"/>
                <a:cs typeface="Arial"/>
                <a:sym typeface="Arial"/>
              </a:rPr>
              <a:t>Q-Learning</a:t>
            </a:r>
            <a:endParaRPr sz="2100">
              <a:solidFill>
                <a:srgbClr val="000000"/>
              </a:solidFill>
              <a:highlight>
                <a:schemeClr val="lt1"/>
              </a:highlight>
              <a:latin typeface="Arial"/>
              <a:ea typeface="Arial"/>
              <a:cs typeface="Arial"/>
              <a:sym typeface="Arial"/>
            </a:endParaRPr>
          </a:p>
          <a:p>
            <a:pPr indent="-361950" lvl="0" marL="457200" rtl="0" algn="l">
              <a:spcBef>
                <a:spcPts val="0"/>
              </a:spcBef>
              <a:spcAft>
                <a:spcPts val="0"/>
              </a:spcAft>
              <a:buClr>
                <a:srgbClr val="000000"/>
              </a:buClr>
              <a:buSzPts val="2100"/>
              <a:buFont typeface="Arial"/>
              <a:buAutoNum type="arabicPeriod"/>
            </a:pPr>
            <a:r>
              <a:rPr lang="en" sz="2100">
                <a:solidFill>
                  <a:srgbClr val="000000"/>
                </a:solidFill>
                <a:highlight>
                  <a:schemeClr val="lt1"/>
                </a:highlight>
                <a:latin typeface="Arial"/>
                <a:ea typeface="Arial"/>
                <a:cs typeface="Arial"/>
                <a:sym typeface="Arial"/>
              </a:rPr>
              <a:t>States chosen: Stuck or not, sense something or not</a:t>
            </a:r>
            <a:endParaRPr sz="2100">
              <a:solidFill>
                <a:srgbClr val="000000"/>
              </a:solidFill>
              <a:highlight>
                <a:schemeClr val="lt1"/>
              </a:highlight>
              <a:latin typeface="Arial"/>
              <a:ea typeface="Arial"/>
              <a:cs typeface="Arial"/>
              <a:sym typeface="Arial"/>
            </a:endParaRPr>
          </a:p>
          <a:p>
            <a:pPr indent="-361950" lvl="0" marL="457200" rtl="0" algn="l">
              <a:spcBef>
                <a:spcPts val="0"/>
              </a:spcBef>
              <a:spcAft>
                <a:spcPts val="0"/>
              </a:spcAft>
              <a:buClr>
                <a:srgbClr val="000000"/>
              </a:buClr>
              <a:buSzPts val="2100"/>
              <a:buFont typeface="Arial"/>
              <a:buAutoNum type="arabicPeriod"/>
            </a:pPr>
            <a:r>
              <a:rPr lang="en" sz="2100">
                <a:solidFill>
                  <a:srgbClr val="000000"/>
                </a:solidFill>
                <a:highlight>
                  <a:schemeClr val="lt1"/>
                </a:highlight>
                <a:latin typeface="Arial"/>
                <a:ea typeface="Arial"/>
                <a:cs typeface="Arial"/>
                <a:sym typeface="Arial"/>
              </a:rPr>
              <a:t>Rewards: Incentivize movement but not at the risk of collision</a:t>
            </a:r>
            <a:endParaRPr sz="2100">
              <a:solidFill>
                <a:srgbClr val="000000"/>
              </a:solidFill>
              <a:highlight>
                <a:schemeClr val="lt1"/>
              </a:highlight>
              <a:latin typeface="Arial"/>
              <a:ea typeface="Arial"/>
              <a:cs typeface="Arial"/>
              <a:sym typeface="Arial"/>
            </a:endParaRPr>
          </a:p>
          <a:p>
            <a:pPr indent="-361950" lvl="0" marL="457200" rtl="0" algn="l">
              <a:spcBef>
                <a:spcPts val="0"/>
              </a:spcBef>
              <a:spcAft>
                <a:spcPts val="0"/>
              </a:spcAft>
              <a:buClr>
                <a:srgbClr val="000000"/>
              </a:buClr>
              <a:buSzPts val="2100"/>
              <a:buFont typeface="Arial"/>
              <a:buAutoNum type="arabicPeriod"/>
            </a:pPr>
            <a:r>
              <a:rPr lang="en" sz="2100">
                <a:solidFill>
                  <a:srgbClr val="000000"/>
                </a:solidFill>
                <a:highlight>
                  <a:schemeClr val="lt1"/>
                </a:highlight>
                <a:latin typeface="Arial"/>
                <a:ea typeface="Arial"/>
                <a:cs typeface="Arial"/>
                <a:sym typeface="Arial"/>
              </a:rPr>
              <a:t>Actions: Limited to 6 (smaller state-action space)</a:t>
            </a:r>
            <a:endParaRPr sz="2100">
              <a:solidFill>
                <a:srgbClr val="000000"/>
              </a:solidFill>
              <a:highlight>
                <a:schemeClr val="lt1"/>
              </a:highlight>
              <a:latin typeface="Arial"/>
              <a:ea typeface="Arial"/>
              <a:cs typeface="Arial"/>
              <a:sym typeface="Arial"/>
            </a:endParaRPr>
          </a:p>
          <a:p>
            <a:pPr indent="-361950" lvl="0" marL="457200" rtl="0" algn="l">
              <a:spcBef>
                <a:spcPts val="0"/>
              </a:spcBef>
              <a:spcAft>
                <a:spcPts val="0"/>
              </a:spcAft>
              <a:buClr>
                <a:srgbClr val="000000"/>
              </a:buClr>
              <a:buSzPts val="2100"/>
              <a:buFont typeface="Arial"/>
              <a:buAutoNum type="arabicPeriod"/>
            </a:pPr>
            <a:r>
              <a:rPr lang="en" sz="2100">
                <a:solidFill>
                  <a:srgbClr val="000000"/>
                </a:solidFill>
                <a:highlight>
                  <a:schemeClr val="lt1"/>
                </a:highlight>
                <a:latin typeface="Arial"/>
                <a:ea typeface="Arial"/>
                <a:cs typeface="Arial"/>
                <a:sym typeface="Arial"/>
              </a:rPr>
              <a:t>Policy: Epsilon - Greedy</a:t>
            </a:r>
            <a:endParaRPr sz="2100">
              <a:solidFill>
                <a:srgbClr val="000000"/>
              </a:solidFill>
              <a:highlight>
                <a:schemeClr val="lt1"/>
              </a:highlight>
              <a:latin typeface="Arial"/>
              <a:ea typeface="Arial"/>
              <a:cs typeface="Arial"/>
              <a:sym typeface="Arial"/>
            </a:endParaRPr>
          </a:p>
          <a:p>
            <a:pPr indent="-361950" lvl="0" marL="457200" rtl="0" algn="l">
              <a:spcBef>
                <a:spcPts val="0"/>
              </a:spcBef>
              <a:spcAft>
                <a:spcPts val="0"/>
              </a:spcAft>
              <a:buClr>
                <a:srgbClr val="000000"/>
              </a:buClr>
              <a:buSzPts val="2100"/>
              <a:buFont typeface="Arial"/>
              <a:buAutoNum type="arabicPeriod"/>
            </a:pPr>
            <a:r>
              <a:rPr lang="en" sz="2100">
                <a:solidFill>
                  <a:srgbClr val="000000"/>
                </a:solidFill>
                <a:highlight>
                  <a:schemeClr val="lt1"/>
                </a:highlight>
                <a:latin typeface="Arial"/>
                <a:ea typeface="Arial"/>
                <a:cs typeface="Arial"/>
                <a:sym typeface="Arial"/>
              </a:rPr>
              <a:t>Controller:  q-table</a:t>
            </a:r>
            <a:endParaRPr sz="2100">
              <a:solidFill>
                <a:srgbClr val="000000"/>
              </a:solidFill>
              <a:highlight>
                <a:schemeClr val="lt1"/>
              </a:highlight>
              <a:latin typeface="Arial"/>
              <a:ea typeface="Arial"/>
              <a:cs typeface="Arial"/>
              <a:sym typeface="Arial"/>
            </a:endParaRPr>
          </a:p>
          <a:p>
            <a:pPr indent="0" lvl="0" marL="0" rtl="0" algn="l">
              <a:spcBef>
                <a:spcPts val="1200"/>
              </a:spcBef>
              <a:spcAft>
                <a:spcPts val="1200"/>
              </a:spcAft>
              <a:buNone/>
            </a:pPr>
            <a:r>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294275" y="5627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296" name="Google Shape;296;p16"/>
          <p:cNvSpPr txBox="1"/>
          <p:nvPr>
            <p:ph idx="1" type="body"/>
          </p:nvPr>
        </p:nvSpPr>
        <p:spPr>
          <a:xfrm>
            <a:off x="254925" y="1300950"/>
            <a:ext cx="4597200" cy="25416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Clr>
                <a:srgbClr val="000000"/>
              </a:buClr>
              <a:buSzPct val="100000"/>
              <a:buFont typeface="Arial"/>
              <a:buAutoNum type="arabicPeriod"/>
            </a:pPr>
            <a:r>
              <a:rPr lang="en">
                <a:solidFill>
                  <a:srgbClr val="000000"/>
                </a:solidFill>
                <a:highlight>
                  <a:schemeClr val="lt1"/>
                </a:highlight>
                <a:latin typeface="Arial"/>
                <a:ea typeface="Arial"/>
                <a:cs typeface="Arial"/>
                <a:sym typeface="Arial"/>
              </a:rPr>
              <a:t>Q-Learning</a:t>
            </a:r>
            <a:endParaRPr>
              <a:solidFill>
                <a:srgbClr val="000000"/>
              </a:solidFill>
              <a:highlight>
                <a:schemeClr val="lt1"/>
              </a:highlight>
              <a:latin typeface="Arial"/>
              <a:ea typeface="Arial"/>
              <a:cs typeface="Arial"/>
              <a:sym typeface="Arial"/>
            </a:endParaRPr>
          </a:p>
          <a:p>
            <a:pPr indent="-298767" lvl="0" marL="457200" rtl="0" algn="l">
              <a:spcBef>
                <a:spcPts val="0"/>
              </a:spcBef>
              <a:spcAft>
                <a:spcPts val="0"/>
              </a:spcAft>
              <a:buClr>
                <a:srgbClr val="000000"/>
              </a:buClr>
              <a:buSzPct val="100000"/>
              <a:buFont typeface="Arial"/>
              <a:buAutoNum type="arabicPeriod"/>
            </a:pPr>
            <a:r>
              <a:rPr lang="en">
                <a:solidFill>
                  <a:srgbClr val="000000"/>
                </a:solidFill>
                <a:highlight>
                  <a:schemeClr val="lt1"/>
                </a:highlight>
                <a:latin typeface="Arial"/>
                <a:ea typeface="Arial"/>
                <a:cs typeface="Arial"/>
                <a:sym typeface="Arial"/>
              </a:rPr>
              <a:t>States chosen: Stuck or not, sense something or not</a:t>
            </a:r>
            <a:endParaRPr>
              <a:solidFill>
                <a:srgbClr val="000000"/>
              </a:solidFill>
              <a:highlight>
                <a:schemeClr val="lt1"/>
              </a:highlight>
              <a:latin typeface="Arial"/>
              <a:ea typeface="Arial"/>
              <a:cs typeface="Arial"/>
              <a:sym typeface="Arial"/>
            </a:endParaRPr>
          </a:p>
          <a:p>
            <a:pPr indent="-298767" lvl="0" marL="457200" rtl="0" algn="l">
              <a:spcBef>
                <a:spcPts val="0"/>
              </a:spcBef>
              <a:spcAft>
                <a:spcPts val="0"/>
              </a:spcAft>
              <a:buClr>
                <a:srgbClr val="000000"/>
              </a:buClr>
              <a:buSzPct val="100000"/>
              <a:buFont typeface="Arial"/>
              <a:buAutoNum type="arabicPeriod"/>
            </a:pPr>
            <a:r>
              <a:rPr lang="en">
                <a:solidFill>
                  <a:srgbClr val="000000"/>
                </a:solidFill>
                <a:highlight>
                  <a:schemeClr val="lt1"/>
                </a:highlight>
                <a:latin typeface="Arial"/>
                <a:ea typeface="Arial"/>
                <a:cs typeface="Arial"/>
                <a:sym typeface="Arial"/>
              </a:rPr>
              <a:t>Rewards: Incentivize movement but not at the risk of collision</a:t>
            </a:r>
            <a:endParaRPr>
              <a:solidFill>
                <a:srgbClr val="000000"/>
              </a:solidFill>
              <a:highlight>
                <a:schemeClr val="lt1"/>
              </a:highlight>
              <a:latin typeface="Arial"/>
              <a:ea typeface="Arial"/>
              <a:cs typeface="Arial"/>
              <a:sym typeface="Arial"/>
            </a:endParaRPr>
          </a:p>
          <a:p>
            <a:pPr indent="-298767" lvl="0" marL="457200" rtl="0" algn="l">
              <a:spcBef>
                <a:spcPts val="0"/>
              </a:spcBef>
              <a:spcAft>
                <a:spcPts val="0"/>
              </a:spcAft>
              <a:buClr>
                <a:srgbClr val="000000"/>
              </a:buClr>
              <a:buSzPct val="100000"/>
              <a:buFont typeface="Arial"/>
              <a:buAutoNum type="arabicPeriod"/>
            </a:pPr>
            <a:r>
              <a:rPr lang="en">
                <a:solidFill>
                  <a:srgbClr val="000000"/>
                </a:solidFill>
                <a:highlight>
                  <a:schemeClr val="lt1"/>
                </a:highlight>
                <a:latin typeface="Arial"/>
                <a:ea typeface="Arial"/>
                <a:cs typeface="Arial"/>
                <a:sym typeface="Arial"/>
              </a:rPr>
              <a:t>Actions: Limited to 6 (smaller state-action space)</a:t>
            </a:r>
            <a:endParaRPr>
              <a:solidFill>
                <a:srgbClr val="000000"/>
              </a:solidFill>
              <a:highlight>
                <a:schemeClr val="lt1"/>
              </a:highlight>
              <a:latin typeface="Arial"/>
              <a:ea typeface="Arial"/>
              <a:cs typeface="Arial"/>
              <a:sym typeface="Arial"/>
            </a:endParaRPr>
          </a:p>
          <a:p>
            <a:pPr indent="-298767" lvl="0" marL="457200" rtl="0" algn="l">
              <a:spcBef>
                <a:spcPts val="0"/>
              </a:spcBef>
              <a:spcAft>
                <a:spcPts val="0"/>
              </a:spcAft>
              <a:buClr>
                <a:srgbClr val="000000"/>
              </a:buClr>
              <a:buSzPct val="100000"/>
              <a:buFont typeface="Arial"/>
              <a:buAutoNum type="arabicPeriod"/>
            </a:pPr>
            <a:r>
              <a:rPr lang="en">
                <a:solidFill>
                  <a:srgbClr val="000000"/>
                </a:solidFill>
                <a:highlight>
                  <a:schemeClr val="lt1"/>
                </a:highlight>
                <a:latin typeface="Arial"/>
                <a:ea typeface="Arial"/>
                <a:cs typeface="Arial"/>
                <a:sym typeface="Arial"/>
              </a:rPr>
              <a:t>Move in a small and high-density space and use sensors to detect obstacles and make corresponding avoidance actions</a:t>
            </a:r>
            <a:endParaRPr>
              <a:solidFill>
                <a:srgbClr val="000000"/>
              </a:solidFill>
              <a:highlight>
                <a:schemeClr val="lt1"/>
              </a:highlight>
              <a:latin typeface="Arial"/>
              <a:ea typeface="Arial"/>
              <a:cs typeface="Arial"/>
              <a:sym typeface="Arial"/>
            </a:endParaRPr>
          </a:p>
          <a:p>
            <a:pPr indent="-298767" lvl="0" marL="457200" rtl="0" algn="l">
              <a:spcBef>
                <a:spcPts val="0"/>
              </a:spcBef>
              <a:spcAft>
                <a:spcPts val="0"/>
              </a:spcAft>
              <a:buClr>
                <a:srgbClr val="000000"/>
              </a:buClr>
              <a:buSzPct val="100000"/>
              <a:buFont typeface="Arial"/>
              <a:buAutoNum type="arabicPeriod"/>
            </a:pPr>
            <a:r>
              <a:t/>
            </a:r>
            <a:endParaRPr>
              <a:solidFill>
                <a:srgbClr val="000000"/>
              </a:solidFill>
              <a:highlight>
                <a:schemeClr val="lt1"/>
              </a:highlight>
              <a:latin typeface="Arial"/>
              <a:ea typeface="Arial"/>
              <a:cs typeface="Arial"/>
              <a:sym typeface="Arial"/>
            </a:endParaRPr>
          </a:p>
          <a:p>
            <a:pPr indent="-298767" lvl="0" marL="457200" rtl="0" algn="l">
              <a:spcBef>
                <a:spcPts val="0"/>
              </a:spcBef>
              <a:spcAft>
                <a:spcPts val="0"/>
              </a:spcAft>
              <a:buClr>
                <a:srgbClr val="000000"/>
              </a:buClr>
              <a:buSzPct val="100000"/>
              <a:buFont typeface="Arial"/>
              <a:buAutoNum type="arabicPeriod"/>
            </a:pPr>
            <a:r>
              <a:rPr lang="en">
                <a:solidFill>
                  <a:srgbClr val="000000"/>
                </a:solidFill>
                <a:latin typeface="Arial"/>
                <a:ea typeface="Arial"/>
                <a:cs typeface="Arial"/>
                <a:sym typeface="Arial"/>
              </a:rPr>
              <a:t>Controller  → Q - table</a:t>
            </a:r>
            <a:endParaRPr>
              <a:solidFill>
                <a:srgbClr val="000000"/>
              </a:solidFill>
              <a:latin typeface="Arial"/>
              <a:ea typeface="Arial"/>
              <a:cs typeface="Arial"/>
              <a:sym typeface="Arial"/>
            </a:endParaRPr>
          </a:p>
          <a:p>
            <a:pPr indent="-298767" lvl="0" marL="457200" rtl="0" algn="l">
              <a:spcBef>
                <a:spcPts val="0"/>
              </a:spcBef>
              <a:spcAft>
                <a:spcPts val="0"/>
              </a:spcAft>
              <a:buClr>
                <a:srgbClr val="000000"/>
              </a:buClr>
              <a:buSzPct val="100000"/>
              <a:buFont typeface="Arial"/>
              <a:buAutoNum type="arabicPeriod"/>
            </a:pPr>
            <a:r>
              <a:rPr lang="en">
                <a:solidFill>
                  <a:srgbClr val="000000"/>
                </a:solidFill>
                <a:latin typeface="Arial"/>
                <a:ea typeface="Arial"/>
                <a:cs typeface="Arial"/>
                <a:sym typeface="Arial"/>
              </a:rPr>
              <a:t>Describe what our Q table looks like</a:t>
            </a:r>
            <a:endParaRPr>
              <a:solidFill>
                <a:srgbClr val="000000"/>
              </a:solidFill>
              <a:latin typeface="Arial"/>
              <a:ea typeface="Arial"/>
              <a:cs typeface="Arial"/>
              <a:sym typeface="Arial"/>
            </a:endParaRPr>
          </a:p>
          <a:p>
            <a:pPr indent="-298767" lvl="0" marL="457200" rtl="0" algn="l">
              <a:spcBef>
                <a:spcPts val="0"/>
              </a:spcBef>
              <a:spcAft>
                <a:spcPts val="0"/>
              </a:spcAft>
              <a:buClr>
                <a:srgbClr val="000000"/>
              </a:buClr>
              <a:buSzPct val="100000"/>
              <a:buFont typeface="Arial"/>
              <a:buAutoNum type="arabicPeriod"/>
            </a:pPr>
            <a:r>
              <a:rPr lang="en">
                <a:solidFill>
                  <a:srgbClr val="000000"/>
                </a:solidFill>
                <a:latin typeface="Arial"/>
                <a:ea typeface="Arial"/>
                <a:cs typeface="Arial"/>
                <a:sym typeface="Arial"/>
              </a:rPr>
              <a:t>Learning algorithm → Q - learning (ε-greedy policy)</a:t>
            </a:r>
            <a:endParaRPr>
              <a:solidFill>
                <a:srgbClr val="000000"/>
              </a:solidFill>
              <a:latin typeface="Arial"/>
              <a:ea typeface="Arial"/>
              <a:cs typeface="Arial"/>
              <a:sym typeface="Arial"/>
            </a:endParaRPr>
          </a:p>
          <a:p>
            <a:pPr indent="-298767" lvl="0" marL="457200" rtl="0" algn="l">
              <a:spcBef>
                <a:spcPts val="0"/>
              </a:spcBef>
              <a:spcAft>
                <a:spcPts val="0"/>
              </a:spcAft>
              <a:buClr>
                <a:srgbClr val="000000"/>
              </a:buClr>
              <a:buSzPct val="100000"/>
              <a:buFont typeface="Arial"/>
              <a:buAutoNum type="arabicPeriod"/>
            </a:pPr>
            <a:r>
              <a:rPr lang="en">
                <a:solidFill>
                  <a:srgbClr val="000000"/>
                </a:solidFill>
                <a:latin typeface="Arial"/>
                <a:ea typeface="Arial"/>
                <a:cs typeface="Arial"/>
                <a:sym typeface="Arial"/>
              </a:rPr>
              <a:t>Formula:</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Q(sₜ,aₜ)←Q(sₜ,aₜ) + α[rₜ₊₁ + 𝛾maxQ(sₜ₊₁, a) - Q(sₜ, aₜ)]</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1767637" y="3355211"/>
            <a:ext cx="4597124" cy="1733864"/>
          </a:xfrm>
          <a:prstGeom prst="rect">
            <a:avLst/>
          </a:prstGeom>
          <a:noFill/>
          <a:ln>
            <a:noFill/>
          </a:ln>
        </p:spPr>
      </p:pic>
      <p:graphicFrame>
        <p:nvGraphicFramePr>
          <p:cNvPr id="298" name="Google Shape;298;p16"/>
          <p:cNvGraphicFramePr/>
          <p:nvPr/>
        </p:nvGraphicFramePr>
        <p:xfrm>
          <a:off x="4756475" y="1179600"/>
          <a:ext cx="3000000" cy="3000000"/>
        </p:xfrm>
        <a:graphic>
          <a:graphicData uri="http://schemas.openxmlformats.org/drawingml/2006/table">
            <a:tbl>
              <a:tblPr>
                <a:noFill/>
                <a:tableStyleId>{82A16F1B-2190-4CE1-8B55-E31F086CF06D}</a:tableStyleId>
              </a:tblPr>
              <a:tblGrid>
                <a:gridCol w="777725"/>
                <a:gridCol w="830550"/>
              </a:tblGrid>
              <a:tr h="430500">
                <a:tc>
                  <a:txBody>
                    <a:bodyPr/>
                    <a:lstStyle/>
                    <a:p>
                      <a:pPr indent="0" lvl="0" marL="0" rtl="0" algn="l">
                        <a:spcBef>
                          <a:spcPts val="0"/>
                        </a:spcBef>
                        <a:spcAft>
                          <a:spcPts val="0"/>
                        </a:spcAft>
                        <a:buNone/>
                      </a:pPr>
                      <a:r>
                        <a:rPr lang="en" sz="800"/>
                        <a:t>State</a:t>
                      </a:r>
                      <a:endParaRPr sz="800"/>
                    </a:p>
                    <a:p>
                      <a:pPr indent="0" lvl="0" marL="0" rtl="0" algn="l">
                        <a:spcBef>
                          <a:spcPts val="0"/>
                        </a:spcBef>
                        <a:spcAft>
                          <a:spcPts val="0"/>
                        </a:spcAft>
                        <a:buNone/>
                      </a:pPr>
                      <a:r>
                        <a:rPr lang="en" sz="800"/>
                        <a:t>(Boolean)</a:t>
                      </a:r>
                      <a:endParaRPr sz="8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800"/>
                        <a:t>Reward</a:t>
                      </a:r>
                      <a:endParaRPr sz="8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189500">
                <a:tc>
                  <a:txBody>
                    <a:bodyPr/>
                    <a:lstStyle/>
                    <a:p>
                      <a:pPr indent="0" lvl="0" marL="0" rtl="0" algn="l">
                        <a:spcBef>
                          <a:spcPts val="0"/>
                        </a:spcBef>
                        <a:spcAft>
                          <a:spcPts val="0"/>
                        </a:spcAft>
                        <a:buNone/>
                      </a:pPr>
                      <a:r>
                        <a:rPr lang="en" sz="800"/>
                        <a:t>Stuck</a:t>
                      </a:r>
                      <a:endParaRPr sz="800"/>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800"/>
                        <a:t>-2</a:t>
                      </a:r>
                      <a:endParaRPr sz="800"/>
                    </a:p>
                  </a:txBody>
                  <a:tcPr marT="91425" marB="91425" marR="91425" marL="91425">
                    <a:lnT cap="flat" cmpd="sng" w="19050">
                      <a:solidFill>
                        <a:srgbClr val="9E9E9E"/>
                      </a:solidFill>
                      <a:prstDash val="solid"/>
                      <a:round/>
                      <a:headEnd len="sm" w="sm" type="none"/>
                      <a:tailEnd len="sm" w="sm" type="none"/>
                    </a:lnT>
                  </a:tcPr>
                </a:tc>
              </a:tr>
              <a:tr h="189500">
                <a:tc>
                  <a:txBody>
                    <a:bodyPr/>
                    <a:lstStyle/>
                    <a:p>
                      <a:pPr indent="0" lvl="0" marL="0" rtl="0" algn="l">
                        <a:spcBef>
                          <a:spcPts val="0"/>
                        </a:spcBef>
                        <a:spcAft>
                          <a:spcPts val="0"/>
                        </a:spcAft>
                        <a:buNone/>
                      </a:pPr>
                      <a:r>
                        <a:rPr lang="en" sz="800"/>
                        <a:t>Sensor detection</a:t>
                      </a:r>
                      <a:endParaRPr sz="800"/>
                    </a:p>
                  </a:txBody>
                  <a:tcPr marT="91425" marB="91425" marR="91425" marL="91425"/>
                </a:tc>
                <a:tc>
                  <a:txBody>
                    <a:bodyPr/>
                    <a:lstStyle/>
                    <a:p>
                      <a:pPr indent="0" lvl="0" marL="0" rtl="0" algn="l">
                        <a:spcBef>
                          <a:spcPts val="0"/>
                        </a:spcBef>
                        <a:spcAft>
                          <a:spcPts val="0"/>
                        </a:spcAft>
                        <a:buNone/>
                      </a:pPr>
                      <a:r>
                        <a:rPr lang="en" sz="800"/>
                        <a:t>-1 per sensor that detects an object</a:t>
                      </a:r>
                      <a:endParaRPr sz="800"/>
                    </a:p>
                  </a:txBody>
                  <a:tcPr marT="91425" marB="91425" marR="91425" marL="91425"/>
                </a:tc>
              </a:tr>
              <a:tr h="189500">
                <a:tc>
                  <a:txBody>
                    <a:bodyPr/>
                    <a:lstStyle/>
                    <a:p>
                      <a:pPr indent="0" lvl="0" marL="0" rtl="0" algn="l">
                        <a:spcBef>
                          <a:spcPts val="0"/>
                        </a:spcBef>
                        <a:spcAft>
                          <a:spcPts val="0"/>
                        </a:spcAft>
                        <a:buNone/>
                      </a:pPr>
                      <a:r>
                        <a:rPr lang="en" sz="800"/>
                        <a:t>No detection</a:t>
                      </a:r>
                      <a:endParaRPr sz="800"/>
                    </a:p>
                  </a:txBody>
                  <a:tcPr marT="91425" marB="91425" marR="91425" marL="91425"/>
                </a:tc>
                <a:tc>
                  <a:txBody>
                    <a:bodyPr/>
                    <a:lstStyle/>
                    <a:p>
                      <a:pPr indent="0" lvl="0" marL="0" rtl="0" algn="l">
                        <a:spcBef>
                          <a:spcPts val="0"/>
                        </a:spcBef>
                        <a:spcAft>
                          <a:spcPts val="0"/>
                        </a:spcAft>
                        <a:buNone/>
                      </a:pPr>
                      <a:r>
                        <a:rPr lang="en" sz="800"/>
                        <a:t>0</a:t>
                      </a:r>
                      <a:endParaRPr sz="800"/>
                    </a:p>
                  </a:txBody>
                  <a:tcPr marT="91425" marB="91425" marR="91425" marL="91425"/>
                </a:tc>
              </a:tr>
            </a:tbl>
          </a:graphicData>
        </a:graphic>
      </p:graphicFrame>
      <p:graphicFrame>
        <p:nvGraphicFramePr>
          <p:cNvPr id="299" name="Google Shape;299;p16"/>
          <p:cNvGraphicFramePr/>
          <p:nvPr/>
        </p:nvGraphicFramePr>
        <p:xfrm>
          <a:off x="6532975" y="1179600"/>
          <a:ext cx="3000000" cy="3000000"/>
        </p:xfrm>
        <a:graphic>
          <a:graphicData uri="http://schemas.openxmlformats.org/drawingml/2006/table">
            <a:tbl>
              <a:tblPr>
                <a:noFill/>
                <a:tableStyleId>{82A16F1B-2190-4CE1-8B55-E31F086CF06D}</a:tableStyleId>
              </a:tblPr>
              <a:tblGrid>
                <a:gridCol w="1255600"/>
                <a:gridCol w="1270775"/>
              </a:tblGrid>
              <a:tr h="343750">
                <a:tc>
                  <a:txBody>
                    <a:bodyPr/>
                    <a:lstStyle/>
                    <a:p>
                      <a:pPr indent="0" lvl="0" marL="0" rtl="0" algn="l">
                        <a:spcBef>
                          <a:spcPts val="0"/>
                        </a:spcBef>
                        <a:spcAft>
                          <a:spcPts val="0"/>
                        </a:spcAft>
                        <a:buNone/>
                      </a:pPr>
                      <a:r>
                        <a:rPr lang="en" sz="800"/>
                        <a:t>Actions</a:t>
                      </a:r>
                      <a:endParaRPr sz="8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800"/>
                        <a:t>Parameters</a:t>
                      </a:r>
                      <a:endParaRPr sz="800"/>
                    </a:p>
                    <a:p>
                      <a:pPr indent="0" lvl="0" marL="0" rtl="0" algn="l">
                        <a:spcBef>
                          <a:spcPts val="0"/>
                        </a:spcBef>
                        <a:spcAft>
                          <a:spcPts val="0"/>
                        </a:spcAft>
                        <a:buNone/>
                      </a:pPr>
                      <a:r>
                        <a:rPr lang="en" sz="800"/>
                        <a:t>(v = velocity)</a:t>
                      </a:r>
                      <a:endParaRPr sz="8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244875">
                <a:tc>
                  <a:txBody>
                    <a:bodyPr/>
                    <a:lstStyle/>
                    <a:p>
                      <a:pPr indent="0" lvl="0" marL="0" rtl="0" algn="l">
                        <a:spcBef>
                          <a:spcPts val="0"/>
                        </a:spcBef>
                        <a:spcAft>
                          <a:spcPts val="0"/>
                        </a:spcAft>
                        <a:buNone/>
                      </a:pPr>
                      <a:r>
                        <a:rPr lang="en" sz="800"/>
                        <a:t>forward</a:t>
                      </a:r>
                      <a:endParaRPr sz="800"/>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800"/>
                        <a:t>(v, v, millisecond)</a:t>
                      </a:r>
                      <a:endParaRPr sz="800"/>
                    </a:p>
                  </a:txBody>
                  <a:tcPr marT="91425" marB="91425" marR="91425" marL="91425">
                    <a:lnT cap="flat" cmpd="sng" w="19050">
                      <a:solidFill>
                        <a:srgbClr val="9E9E9E"/>
                      </a:solidFill>
                      <a:prstDash val="solid"/>
                      <a:round/>
                      <a:headEnd len="sm" w="sm" type="none"/>
                      <a:tailEnd len="sm" w="sm" type="none"/>
                    </a:lnT>
                  </a:tcPr>
                </a:tc>
              </a:tr>
              <a:tr h="244875">
                <a:tc>
                  <a:txBody>
                    <a:bodyPr/>
                    <a:lstStyle/>
                    <a:p>
                      <a:pPr indent="0" lvl="0" marL="0" rtl="0" algn="l">
                        <a:spcBef>
                          <a:spcPts val="0"/>
                        </a:spcBef>
                        <a:spcAft>
                          <a:spcPts val="0"/>
                        </a:spcAft>
                        <a:buNone/>
                      </a:pPr>
                      <a:r>
                        <a:rPr lang="en" sz="800"/>
                        <a:t>backward</a:t>
                      </a:r>
                      <a:endParaRPr sz="800"/>
                    </a:p>
                  </a:txBody>
                  <a:tcPr marT="91425" marB="91425" marR="91425" marL="91425"/>
                </a:tc>
                <a:tc>
                  <a:txBody>
                    <a:bodyPr/>
                    <a:lstStyle/>
                    <a:p>
                      <a:pPr indent="0" lvl="0" marL="0" rtl="0" algn="l">
                        <a:spcBef>
                          <a:spcPts val="0"/>
                        </a:spcBef>
                        <a:spcAft>
                          <a:spcPts val="0"/>
                        </a:spcAft>
                        <a:buNone/>
                      </a:pPr>
                      <a:r>
                        <a:rPr lang="en" sz="800"/>
                        <a:t>(-v, -v, millisecond)</a:t>
                      </a:r>
                      <a:endParaRPr sz="800"/>
                    </a:p>
                  </a:txBody>
                  <a:tcPr marT="91425" marB="91425" marR="91425" marL="91425"/>
                </a:tc>
              </a:tr>
              <a:tr h="244875">
                <a:tc>
                  <a:txBody>
                    <a:bodyPr/>
                    <a:lstStyle/>
                    <a:p>
                      <a:pPr indent="0" lvl="0" marL="0" rtl="0" algn="l">
                        <a:spcBef>
                          <a:spcPts val="0"/>
                        </a:spcBef>
                        <a:spcAft>
                          <a:spcPts val="0"/>
                        </a:spcAft>
                        <a:buNone/>
                      </a:pPr>
                      <a:r>
                        <a:rPr lang="en" sz="800"/>
                        <a:t>hardleft (90 degrees)</a:t>
                      </a:r>
                      <a:endParaRPr sz="800"/>
                    </a:p>
                  </a:txBody>
                  <a:tcPr marT="91425" marB="91425" marR="91425" marL="91425"/>
                </a:tc>
                <a:tc>
                  <a:txBody>
                    <a:bodyPr/>
                    <a:lstStyle/>
                    <a:p>
                      <a:pPr indent="0" lvl="0" marL="0" rtl="0" algn="l">
                        <a:spcBef>
                          <a:spcPts val="0"/>
                        </a:spcBef>
                        <a:spcAft>
                          <a:spcPts val="0"/>
                        </a:spcAft>
                        <a:buNone/>
                      </a:pPr>
                      <a:r>
                        <a:rPr lang="en" sz="800"/>
                        <a:t>(-20, 20, 2250)</a:t>
                      </a:r>
                      <a:endParaRPr sz="800"/>
                    </a:p>
                  </a:txBody>
                  <a:tcPr marT="91425" marB="91425" marR="91425" marL="91425"/>
                </a:tc>
              </a:tr>
              <a:tr h="244875">
                <a:tc>
                  <a:txBody>
                    <a:bodyPr/>
                    <a:lstStyle/>
                    <a:p>
                      <a:pPr indent="0" lvl="0" marL="0" rtl="0" algn="l">
                        <a:spcBef>
                          <a:spcPts val="0"/>
                        </a:spcBef>
                        <a:spcAft>
                          <a:spcPts val="0"/>
                        </a:spcAft>
                        <a:buNone/>
                      </a:pPr>
                      <a:r>
                        <a:rPr lang="en" sz="800"/>
                        <a:t>softleft (45 degrees)</a:t>
                      </a:r>
                      <a:endParaRPr sz="800"/>
                    </a:p>
                  </a:txBody>
                  <a:tcPr marT="91425" marB="91425" marR="91425" marL="91425"/>
                </a:tc>
                <a:tc>
                  <a:txBody>
                    <a:bodyPr/>
                    <a:lstStyle/>
                    <a:p>
                      <a:pPr indent="0" lvl="0" marL="0" rtl="0" algn="l">
                        <a:spcBef>
                          <a:spcPts val="0"/>
                        </a:spcBef>
                        <a:spcAft>
                          <a:spcPts val="0"/>
                        </a:spcAft>
                        <a:buNone/>
                      </a:pPr>
                      <a:r>
                        <a:rPr lang="en" sz="800"/>
                        <a:t>(-20, 20, 1250)</a:t>
                      </a:r>
                      <a:endParaRPr sz="800"/>
                    </a:p>
                  </a:txBody>
                  <a:tcPr marT="91425" marB="91425" marR="91425" marL="91425"/>
                </a:tc>
              </a:tr>
              <a:tr h="244875">
                <a:tc>
                  <a:txBody>
                    <a:bodyPr/>
                    <a:lstStyle/>
                    <a:p>
                      <a:pPr indent="0" lvl="0" marL="0" rtl="0" algn="l">
                        <a:spcBef>
                          <a:spcPts val="0"/>
                        </a:spcBef>
                        <a:spcAft>
                          <a:spcPts val="0"/>
                        </a:spcAft>
                        <a:buNone/>
                      </a:pPr>
                      <a:r>
                        <a:rPr lang="en" sz="800"/>
                        <a:t>hardright (90 degrees)</a:t>
                      </a:r>
                      <a:endParaRPr sz="800"/>
                    </a:p>
                  </a:txBody>
                  <a:tcPr marT="91425" marB="91425" marR="91425" marL="91425"/>
                </a:tc>
                <a:tc>
                  <a:txBody>
                    <a:bodyPr/>
                    <a:lstStyle/>
                    <a:p>
                      <a:pPr indent="0" lvl="0" marL="0" rtl="0" algn="l">
                        <a:spcBef>
                          <a:spcPts val="0"/>
                        </a:spcBef>
                        <a:spcAft>
                          <a:spcPts val="0"/>
                        </a:spcAft>
                        <a:buNone/>
                      </a:pPr>
                      <a:r>
                        <a:rPr lang="en" sz="800"/>
                        <a:t>(20, -20, 2250)</a:t>
                      </a:r>
                      <a:endParaRPr sz="800"/>
                    </a:p>
                  </a:txBody>
                  <a:tcPr marT="91425" marB="91425" marR="91425" marL="91425"/>
                </a:tc>
              </a:tr>
              <a:tr h="244875">
                <a:tc>
                  <a:txBody>
                    <a:bodyPr/>
                    <a:lstStyle/>
                    <a:p>
                      <a:pPr indent="0" lvl="0" marL="0" rtl="0" algn="l">
                        <a:spcBef>
                          <a:spcPts val="0"/>
                        </a:spcBef>
                        <a:spcAft>
                          <a:spcPts val="0"/>
                        </a:spcAft>
                        <a:buNone/>
                      </a:pPr>
                      <a:r>
                        <a:rPr lang="en" sz="800"/>
                        <a:t>softright (45 degrees)</a:t>
                      </a:r>
                      <a:endParaRPr sz="800"/>
                    </a:p>
                  </a:txBody>
                  <a:tcPr marT="91425" marB="91425" marR="91425" marL="91425"/>
                </a:tc>
                <a:tc>
                  <a:txBody>
                    <a:bodyPr/>
                    <a:lstStyle/>
                    <a:p>
                      <a:pPr indent="0" lvl="0" marL="0" rtl="0" algn="l">
                        <a:spcBef>
                          <a:spcPts val="0"/>
                        </a:spcBef>
                        <a:spcAft>
                          <a:spcPts val="0"/>
                        </a:spcAft>
                        <a:buNone/>
                      </a:pPr>
                      <a:r>
                        <a:rPr lang="en" sz="800"/>
                        <a:t>(20, -20, 1250)</a:t>
                      </a:r>
                      <a:endParaRPr sz="8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287750" y="591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Experimental setup</a:t>
            </a:r>
            <a:endParaRPr/>
          </a:p>
        </p:txBody>
      </p:sp>
      <p:sp>
        <p:nvSpPr>
          <p:cNvPr id="305" name="Google Shape;305;p17"/>
          <p:cNvSpPr txBox="1"/>
          <p:nvPr>
            <p:ph idx="1" type="body"/>
          </p:nvPr>
        </p:nvSpPr>
        <p:spPr>
          <a:xfrm>
            <a:off x="461150" y="1590575"/>
            <a:ext cx="7030500" cy="3201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Environment selection: Diversity for training and testing</a:t>
            </a:r>
            <a:endParaRPr sz="1700"/>
          </a:p>
          <a:p>
            <a:pPr indent="0" lvl="0" marL="0" rtl="0" algn="l">
              <a:spcBef>
                <a:spcPts val="1200"/>
              </a:spcBef>
              <a:spcAft>
                <a:spcPts val="1200"/>
              </a:spcAft>
              <a:buNone/>
            </a:pPr>
            <a:r>
              <a:t/>
            </a:r>
            <a:endParaRPr/>
          </a:p>
        </p:txBody>
      </p:sp>
      <p:pic>
        <p:nvPicPr>
          <p:cNvPr id="306" name="Google Shape;306;p17"/>
          <p:cNvPicPr preferRelativeResize="0"/>
          <p:nvPr/>
        </p:nvPicPr>
        <p:blipFill rotWithShape="1">
          <a:blip r:embed="rId4">
            <a:alphaModFix/>
          </a:blip>
          <a:srcRect b="-3130" l="2883" r="3202" t="3130"/>
          <a:stretch/>
        </p:blipFill>
        <p:spPr>
          <a:xfrm>
            <a:off x="2142053" y="2097130"/>
            <a:ext cx="1481809" cy="1231503"/>
          </a:xfrm>
          <a:prstGeom prst="rect">
            <a:avLst/>
          </a:prstGeom>
          <a:noFill/>
          <a:ln>
            <a:noFill/>
          </a:ln>
        </p:spPr>
      </p:pic>
      <p:pic>
        <p:nvPicPr>
          <p:cNvPr id="307" name="Google Shape;307;p17"/>
          <p:cNvPicPr preferRelativeResize="0"/>
          <p:nvPr/>
        </p:nvPicPr>
        <p:blipFill>
          <a:blip r:embed="rId5">
            <a:alphaModFix/>
          </a:blip>
          <a:stretch>
            <a:fillRect/>
          </a:stretch>
        </p:blipFill>
        <p:spPr>
          <a:xfrm>
            <a:off x="5233691" y="2075400"/>
            <a:ext cx="1481809" cy="1211522"/>
          </a:xfrm>
          <a:prstGeom prst="rect">
            <a:avLst/>
          </a:prstGeom>
          <a:noFill/>
          <a:ln>
            <a:noFill/>
          </a:ln>
        </p:spPr>
      </p:pic>
      <p:pic>
        <p:nvPicPr>
          <p:cNvPr id="308" name="Google Shape;308;p17"/>
          <p:cNvPicPr preferRelativeResize="0"/>
          <p:nvPr/>
        </p:nvPicPr>
        <p:blipFill>
          <a:blip r:embed="rId6">
            <a:alphaModFix/>
          </a:blip>
          <a:stretch>
            <a:fillRect/>
          </a:stretch>
        </p:blipFill>
        <p:spPr>
          <a:xfrm>
            <a:off x="3739922" y="2097140"/>
            <a:ext cx="1377712" cy="1168042"/>
          </a:xfrm>
          <a:prstGeom prst="rect">
            <a:avLst/>
          </a:prstGeom>
          <a:noFill/>
          <a:ln>
            <a:noFill/>
          </a:ln>
        </p:spPr>
      </p:pic>
      <p:pic>
        <p:nvPicPr>
          <p:cNvPr id="309" name="Google Shape;309;p17"/>
          <p:cNvPicPr preferRelativeResize="0"/>
          <p:nvPr/>
        </p:nvPicPr>
        <p:blipFill>
          <a:blip r:embed="rId7">
            <a:alphaModFix/>
          </a:blip>
          <a:stretch>
            <a:fillRect/>
          </a:stretch>
        </p:blipFill>
        <p:spPr>
          <a:xfrm>
            <a:off x="2051074" y="3397954"/>
            <a:ext cx="4664413" cy="13936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3" name="Shape 313"/>
        <p:cNvGrpSpPr/>
        <p:nvPr/>
      </p:nvGrpSpPr>
      <p:grpSpPr>
        <a:xfrm>
          <a:off x="0" y="0"/>
          <a:ext cx="0" cy="0"/>
          <a:chOff x="0" y="0"/>
          <a:chExt cx="0" cy="0"/>
        </a:xfrm>
      </p:grpSpPr>
      <p:sp>
        <p:nvSpPr>
          <p:cNvPr id="314" name="Google Shape;314;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5" name="Google Shape;315;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6" name="Google Shape;316;p18"/>
          <p:cNvPicPr preferRelativeResize="0"/>
          <p:nvPr/>
        </p:nvPicPr>
        <p:blipFill rotWithShape="1">
          <a:blip r:embed="rId3">
            <a:alphaModFix/>
          </a:blip>
          <a:srcRect b="-3130" l="2883" r="3202" t="3130"/>
          <a:stretch/>
        </p:blipFill>
        <p:spPr>
          <a:xfrm>
            <a:off x="1895538" y="659766"/>
            <a:ext cx="1769567" cy="1761963"/>
          </a:xfrm>
          <a:prstGeom prst="rect">
            <a:avLst/>
          </a:prstGeom>
          <a:noFill/>
          <a:ln>
            <a:noFill/>
          </a:ln>
        </p:spPr>
      </p:pic>
      <p:pic>
        <p:nvPicPr>
          <p:cNvPr id="317" name="Google Shape;317;p18"/>
          <p:cNvPicPr preferRelativeResize="0"/>
          <p:nvPr/>
        </p:nvPicPr>
        <p:blipFill>
          <a:blip r:embed="rId4">
            <a:alphaModFix/>
          </a:blip>
          <a:stretch>
            <a:fillRect/>
          </a:stretch>
        </p:blipFill>
        <p:spPr>
          <a:xfrm>
            <a:off x="5587551" y="628675"/>
            <a:ext cx="1769566" cy="1733377"/>
          </a:xfrm>
          <a:prstGeom prst="rect">
            <a:avLst/>
          </a:prstGeom>
          <a:noFill/>
          <a:ln>
            <a:noFill/>
          </a:ln>
        </p:spPr>
      </p:pic>
      <p:pic>
        <p:nvPicPr>
          <p:cNvPr id="318" name="Google Shape;318;p18"/>
          <p:cNvPicPr preferRelativeResize="0"/>
          <p:nvPr/>
        </p:nvPicPr>
        <p:blipFill>
          <a:blip r:embed="rId5">
            <a:alphaModFix/>
          </a:blip>
          <a:stretch>
            <a:fillRect/>
          </a:stretch>
        </p:blipFill>
        <p:spPr>
          <a:xfrm>
            <a:off x="3803703" y="659780"/>
            <a:ext cx="1645253" cy="1671169"/>
          </a:xfrm>
          <a:prstGeom prst="rect">
            <a:avLst/>
          </a:prstGeom>
          <a:noFill/>
          <a:ln>
            <a:noFill/>
          </a:ln>
        </p:spPr>
      </p:pic>
      <p:pic>
        <p:nvPicPr>
          <p:cNvPr id="319" name="Google Shape;319;p18"/>
          <p:cNvPicPr preferRelativeResize="0"/>
          <p:nvPr/>
        </p:nvPicPr>
        <p:blipFill>
          <a:blip r:embed="rId6">
            <a:alphaModFix/>
          </a:blip>
          <a:stretch>
            <a:fillRect/>
          </a:stretch>
        </p:blipFill>
        <p:spPr>
          <a:xfrm>
            <a:off x="1786891" y="2520911"/>
            <a:ext cx="5570211" cy="19939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Experimental Setup</a:t>
            </a:r>
            <a:endParaRPr/>
          </a:p>
        </p:txBody>
      </p:sp>
      <p:sp>
        <p:nvSpPr>
          <p:cNvPr id="325" name="Google Shape;325;p19"/>
          <p:cNvSpPr txBox="1"/>
          <p:nvPr>
            <p:ph idx="1" type="body"/>
          </p:nvPr>
        </p:nvSpPr>
        <p:spPr>
          <a:xfrm>
            <a:off x="1056750" y="1397050"/>
            <a:ext cx="7030500" cy="2541600"/>
          </a:xfrm>
          <a:prstGeom prst="rect">
            <a:avLst/>
          </a:prstGeom>
        </p:spPr>
        <p:txBody>
          <a:bodyPr anchorCtr="0" anchor="t" bIns="91425" lIns="91425" spcFirstLastPara="1" rIns="91425" wrap="square" tIns="91425">
            <a:normAutofit fontScale="92500" lnSpcReduction="20000"/>
          </a:bodyPr>
          <a:lstStyle/>
          <a:p>
            <a:pPr indent="-346551" lvl="0" marL="457200" rtl="0" algn="l">
              <a:spcBef>
                <a:spcPts val="0"/>
              </a:spcBef>
              <a:spcAft>
                <a:spcPts val="0"/>
              </a:spcAft>
              <a:buSzPct val="100000"/>
              <a:buAutoNum type="arabicPeriod"/>
            </a:pPr>
            <a:r>
              <a:rPr lang="en" sz="2008"/>
              <a:t>Performance Metrics:</a:t>
            </a:r>
            <a:endParaRPr sz="2008"/>
          </a:p>
          <a:p>
            <a:pPr indent="-334803" lvl="1" marL="914400" rtl="0" algn="l">
              <a:spcBef>
                <a:spcPts val="0"/>
              </a:spcBef>
              <a:spcAft>
                <a:spcPts val="0"/>
              </a:spcAft>
              <a:buSzPct val="100000"/>
              <a:buAutoNum type="alphaLcPeriod"/>
            </a:pPr>
            <a:r>
              <a:rPr lang="en" sz="1808"/>
              <a:t>Cumulative Reward</a:t>
            </a:r>
            <a:endParaRPr sz="1808"/>
          </a:p>
          <a:p>
            <a:pPr indent="-334803" lvl="1" marL="914400" rtl="0" algn="l">
              <a:spcBef>
                <a:spcPts val="0"/>
              </a:spcBef>
              <a:spcAft>
                <a:spcPts val="0"/>
              </a:spcAft>
              <a:buSzPct val="100000"/>
              <a:buAutoNum type="alphaLcPeriod"/>
            </a:pPr>
            <a:r>
              <a:rPr lang="en" sz="1808"/>
              <a:t>Number of collisions</a:t>
            </a:r>
            <a:endParaRPr sz="1808"/>
          </a:p>
          <a:p>
            <a:pPr indent="-346551" lvl="0" marL="457200" rtl="0" algn="l">
              <a:spcBef>
                <a:spcPts val="0"/>
              </a:spcBef>
              <a:spcAft>
                <a:spcPts val="0"/>
              </a:spcAft>
              <a:buSzPct val="100000"/>
              <a:buAutoNum type="arabicPeriod"/>
            </a:pPr>
            <a:r>
              <a:rPr lang="en" sz="2008"/>
              <a:t>Parameters:</a:t>
            </a:r>
            <a:endParaRPr sz="2008"/>
          </a:p>
          <a:p>
            <a:pPr indent="-334803" lvl="1" marL="914400" rtl="0" algn="l">
              <a:spcBef>
                <a:spcPts val="0"/>
              </a:spcBef>
              <a:spcAft>
                <a:spcPts val="0"/>
              </a:spcAft>
              <a:buSzPct val="100000"/>
              <a:buAutoNum type="alphaLcPeriod"/>
            </a:pPr>
            <a:r>
              <a:rPr lang="en" sz="1808"/>
              <a:t>Epsilon-greedy: 0.15</a:t>
            </a:r>
            <a:endParaRPr sz="1808"/>
          </a:p>
          <a:p>
            <a:pPr indent="-334803" lvl="1" marL="914400" rtl="0" algn="l">
              <a:spcBef>
                <a:spcPts val="0"/>
              </a:spcBef>
              <a:spcAft>
                <a:spcPts val="0"/>
              </a:spcAft>
              <a:buSzPct val="100000"/>
              <a:buAutoNum type="alphaLcPeriod"/>
            </a:pPr>
            <a:r>
              <a:rPr lang="en" sz="1808"/>
              <a:t>Stuck threshold: 0.075</a:t>
            </a:r>
            <a:endParaRPr sz="1808"/>
          </a:p>
          <a:p>
            <a:pPr indent="-334803" lvl="1" marL="914400" rtl="0" algn="l">
              <a:spcBef>
                <a:spcPts val="0"/>
              </a:spcBef>
              <a:spcAft>
                <a:spcPts val="0"/>
              </a:spcAft>
              <a:buSzPct val="100000"/>
              <a:buAutoNum type="alphaLcPeriod"/>
            </a:pPr>
            <a:r>
              <a:rPr lang="en" sz="1808"/>
              <a:t>Number of episodes: 39</a:t>
            </a:r>
            <a:endParaRPr sz="1808"/>
          </a:p>
          <a:p>
            <a:pPr indent="-334803" lvl="1" marL="914400" rtl="0" algn="l">
              <a:spcBef>
                <a:spcPts val="0"/>
              </a:spcBef>
              <a:spcAft>
                <a:spcPts val="0"/>
              </a:spcAft>
              <a:buSzPct val="100000"/>
              <a:buAutoNum type="alphaLcPeriod"/>
            </a:pPr>
            <a:r>
              <a:rPr lang="en" sz="1808"/>
              <a:t>Number of max steps: 60</a:t>
            </a:r>
            <a:endParaRPr sz="1808"/>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9" name="Shape 329"/>
        <p:cNvGrpSpPr/>
        <p:nvPr/>
      </p:nvGrpSpPr>
      <p:grpSpPr>
        <a:xfrm>
          <a:off x="0" y="0"/>
          <a:ext cx="0" cy="0"/>
          <a:chOff x="0" y="0"/>
          <a:chExt cx="0" cy="0"/>
        </a:xfrm>
      </p:grpSpPr>
      <p:sp>
        <p:nvSpPr>
          <p:cNvPr id="330" name="Google Shape;330;p20"/>
          <p:cNvSpPr txBox="1"/>
          <p:nvPr>
            <p:ph type="title"/>
          </p:nvPr>
        </p:nvSpPr>
        <p:spPr>
          <a:xfrm>
            <a:off x="1287750" y="591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Experimental setup</a:t>
            </a:r>
            <a:endParaRPr/>
          </a:p>
        </p:txBody>
      </p:sp>
      <p:sp>
        <p:nvSpPr>
          <p:cNvPr id="331" name="Google Shape;331;p20"/>
          <p:cNvSpPr txBox="1"/>
          <p:nvPr>
            <p:ph idx="1" type="body"/>
          </p:nvPr>
        </p:nvSpPr>
        <p:spPr>
          <a:xfrm>
            <a:off x="461150" y="1590575"/>
            <a:ext cx="7030500" cy="320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Performance measures</a:t>
            </a:r>
            <a:endParaRPr/>
          </a:p>
          <a:p>
            <a:pPr indent="-298450" lvl="1" marL="914400" rtl="0" algn="l">
              <a:spcBef>
                <a:spcPts val="0"/>
              </a:spcBef>
              <a:spcAft>
                <a:spcPts val="0"/>
              </a:spcAft>
              <a:buSzPts val="1100"/>
              <a:buAutoNum type="alphaLcPeriod"/>
            </a:pPr>
            <a:r>
              <a:rPr lang="en"/>
              <a:t>Cumulative reward</a:t>
            </a:r>
            <a:endParaRPr/>
          </a:p>
          <a:p>
            <a:pPr indent="-298450" lvl="1" marL="914400" rtl="0" algn="l">
              <a:spcBef>
                <a:spcPts val="0"/>
              </a:spcBef>
              <a:spcAft>
                <a:spcPts val="0"/>
              </a:spcAft>
              <a:buSzPts val="1100"/>
              <a:buAutoNum type="alphaLcPeriod"/>
            </a:pPr>
            <a:r>
              <a:rPr lang="en"/>
              <a:t>Number of collision</a:t>
            </a:r>
            <a:endParaRPr/>
          </a:p>
          <a:p>
            <a:pPr indent="-311150" lvl="0" marL="457200" rtl="0" algn="l">
              <a:spcBef>
                <a:spcPts val="0"/>
              </a:spcBef>
              <a:spcAft>
                <a:spcPts val="0"/>
              </a:spcAft>
              <a:buSzPts val="1300"/>
              <a:buAutoNum type="arabicPeriod"/>
            </a:pPr>
            <a:r>
              <a:rPr lang="en"/>
              <a:t>Parameters</a:t>
            </a:r>
            <a:endParaRPr/>
          </a:p>
          <a:p>
            <a:pPr indent="-298450" lvl="1" marL="914400" rtl="0" algn="l">
              <a:spcBef>
                <a:spcPts val="0"/>
              </a:spcBef>
              <a:spcAft>
                <a:spcPts val="0"/>
              </a:spcAft>
              <a:buSzPts val="1100"/>
              <a:buAutoNum type="alphaLcPeriod"/>
            </a:pPr>
            <a:r>
              <a:rPr lang="en"/>
              <a:t>Episodes: ##</a:t>
            </a:r>
            <a:endParaRPr/>
          </a:p>
          <a:p>
            <a:pPr indent="-298450" lvl="1" marL="914400" rtl="0" algn="l">
              <a:spcBef>
                <a:spcPts val="0"/>
              </a:spcBef>
              <a:spcAft>
                <a:spcPts val="0"/>
              </a:spcAft>
              <a:buSzPts val="1100"/>
              <a:buAutoNum type="alphaLcPeriod"/>
            </a:pPr>
            <a:r>
              <a:rPr lang="en"/>
              <a:t>Steps: ##</a:t>
            </a:r>
            <a:endParaRPr/>
          </a:p>
          <a:p>
            <a:pPr indent="-298450" lvl="1" marL="914400" rtl="0" algn="l">
              <a:spcBef>
                <a:spcPts val="0"/>
              </a:spcBef>
              <a:spcAft>
                <a:spcPts val="0"/>
              </a:spcAft>
              <a:buSzPts val="1100"/>
              <a:buAutoNum type="alphaLcPeriod"/>
            </a:pPr>
            <a:r>
              <a:rPr lang="en"/>
              <a:t>Alpha (learning rate): ##</a:t>
            </a:r>
            <a:endParaRPr/>
          </a:p>
          <a:p>
            <a:pPr indent="-298450" lvl="1" marL="914400" rtl="0" algn="l">
              <a:spcBef>
                <a:spcPts val="0"/>
              </a:spcBef>
              <a:spcAft>
                <a:spcPts val="0"/>
              </a:spcAft>
              <a:buSzPts val="1100"/>
              <a:buAutoNum type="alphaLcPeriod"/>
            </a:pPr>
            <a:r>
              <a:rPr lang="en"/>
              <a:t>Gamma (discount rate): ##</a:t>
            </a:r>
            <a:endParaRPr/>
          </a:p>
          <a:p>
            <a:pPr indent="-298450" lvl="1" marL="914400" rtl="0" algn="l">
              <a:spcBef>
                <a:spcPts val="0"/>
              </a:spcBef>
              <a:spcAft>
                <a:spcPts val="0"/>
              </a:spcAft>
              <a:buSzPts val="1100"/>
              <a:buAutoNum type="alphaLcPeriod"/>
            </a:pPr>
            <a:r>
              <a:rPr lang="en"/>
              <a:t>Epsilon: ##</a:t>
            </a:r>
            <a:endParaRPr/>
          </a:p>
          <a:p>
            <a:pPr indent="-311150" lvl="0" marL="457200" rtl="0" algn="l">
              <a:spcBef>
                <a:spcPts val="0"/>
              </a:spcBef>
              <a:spcAft>
                <a:spcPts val="0"/>
              </a:spcAft>
              <a:buSzPts val="1300"/>
              <a:buAutoNum type="arabicPeriod"/>
            </a:pPr>
            <a:r>
              <a:rPr lang="en"/>
              <a:t>Environments</a:t>
            </a:r>
            <a:endParaRPr/>
          </a:p>
          <a:p>
            <a:pPr indent="-298450" lvl="1" marL="914400" rtl="0" algn="l">
              <a:spcBef>
                <a:spcPts val="0"/>
              </a:spcBef>
              <a:spcAft>
                <a:spcPts val="0"/>
              </a:spcAft>
              <a:buSzPts val="1100"/>
              <a:buAutoNum type="alphaLcPeriod"/>
            </a:pPr>
            <a:r>
              <a:rPr lang="en"/>
              <a:t>Training was done on bottom three environments</a:t>
            </a:r>
            <a:endParaRPr/>
          </a:p>
          <a:p>
            <a:pPr indent="-298450" lvl="1" marL="914400" rtl="0" algn="l">
              <a:spcBef>
                <a:spcPts val="0"/>
              </a:spcBef>
              <a:spcAft>
                <a:spcPts val="0"/>
              </a:spcAft>
              <a:buSzPts val="1100"/>
              <a:buAutoNum type="alphaLcPeriod"/>
            </a:pPr>
            <a:r>
              <a:rPr lang="en"/>
              <a:t>The upper 3 environments are designed by us</a:t>
            </a:r>
            <a:endParaRPr/>
          </a:p>
          <a:p>
            <a:pPr indent="-298450" lvl="2" marL="1371600" rtl="0" algn="l">
              <a:spcBef>
                <a:spcPts val="0"/>
              </a:spcBef>
              <a:spcAft>
                <a:spcPts val="0"/>
              </a:spcAft>
              <a:buSzPts val="1100"/>
              <a:buAutoNum type="romanLcPeriod"/>
            </a:pPr>
            <a:r>
              <a:rPr lang="en"/>
              <a:t>Time and technical issues</a:t>
            </a:r>
            <a:endParaRPr/>
          </a:p>
        </p:txBody>
      </p:sp>
      <p:pic>
        <p:nvPicPr>
          <p:cNvPr id="332" name="Google Shape;332;p20"/>
          <p:cNvPicPr preferRelativeResize="0"/>
          <p:nvPr/>
        </p:nvPicPr>
        <p:blipFill rotWithShape="1">
          <a:blip r:embed="rId4">
            <a:alphaModFix/>
          </a:blip>
          <a:srcRect b="-3130" l="2883" r="3202" t="3130"/>
          <a:stretch/>
        </p:blipFill>
        <p:spPr>
          <a:xfrm>
            <a:off x="4781560" y="1534351"/>
            <a:ext cx="1320290" cy="1255352"/>
          </a:xfrm>
          <a:prstGeom prst="rect">
            <a:avLst/>
          </a:prstGeom>
          <a:noFill/>
          <a:ln>
            <a:noFill/>
          </a:ln>
        </p:spPr>
      </p:pic>
      <p:pic>
        <p:nvPicPr>
          <p:cNvPr id="333" name="Google Shape;333;p20"/>
          <p:cNvPicPr preferRelativeResize="0"/>
          <p:nvPr/>
        </p:nvPicPr>
        <p:blipFill>
          <a:blip r:embed="rId5">
            <a:alphaModFix/>
          </a:blip>
          <a:stretch>
            <a:fillRect/>
          </a:stretch>
        </p:blipFill>
        <p:spPr>
          <a:xfrm>
            <a:off x="7536208" y="1512200"/>
            <a:ext cx="1320291" cy="1234983"/>
          </a:xfrm>
          <a:prstGeom prst="rect">
            <a:avLst/>
          </a:prstGeom>
          <a:noFill/>
          <a:ln>
            <a:noFill/>
          </a:ln>
        </p:spPr>
      </p:pic>
      <p:pic>
        <p:nvPicPr>
          <p:cNvPr id="334" name="Google Shape;334;p20"/>
          <p:cNvPicPr preferRelativeResize="0"/>
          <p:nvPr/>
        </p:nvPicPr>
        <p:blipFill>
          <a:blip r:embed="rId6">
            <a:alphaModFix/>
          </a:blip>
          <a:stretch>
            <a:fillRect/>
          </a:stretch>
        </p:blipFill>
        <p:spPr>
          <a:xfrm>
            <a:off x="6205261" y="1534361"/>
            <a:ext cx="1227539" cy="1190661"/>
          </a:xfrm>
          <a:prstGeom prst="rect">
            <a:avLst/>
          </a:prstGeom>
          <a:noFill/>
          <a:ln>
            <a:noFill/>
          </a:ln>
        </p:spPr>
      </p:pic>
      <p:pic>
        <p:nvPicPr>
          <p:cNvPr id="335" name="Google Shape;335;p20"/>
          <p:cNvPicPr preferRelativeResize="0"/>
          <p:nvPr/>
        </p:nvPicPr>
        <p:blipFill>
          <a:blip r:embed="rId7">
            <a:alphaModFix/>
          </a:blip>
          <a:stretch>
            <a:fillRect/>
          </a:stretch>
        </p:blipFill>
        <p:spPr>
          <a:xfrm>
            <a:off x="4700498" y="2860366"/>
            <a:ext cx="4155990" cy="14206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341" name="Google Shape;341;p21"/>
          <p:cNvSpPr txBox="1"/>
          <p:nvPr>
            <p:ph idx="1" type="body"/>
          </p:nvPr>
        </p:nvSpPr>
        <p:spPr>
          <a:xfrm>
            <a:off x="446550" y="1597875"/>
            <a:ext cx="7030500" cy="25416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 sz="1700"/>
              <a:t>Summary:</a:t>
            </a:r>
            <a:endParaRPr sz="1700"/>
          </a:p>
          <a:p>
            <a:pPr indent="-336550" lvl="0" marL="457200" rtl="0" algn="l">
              <a:spcBef>
                <a:spcPts val="1200"/>
              </a:spcBef>
              <a:spcAft>
                <a:spcPts val="0"/>
              </a:spcAft>
              <a:buSzPts val="1700"/>
              <a:buAutoNum type="arabicPeriod"/>
            </a:pPr>
            <a:r>
              <a:rPr lang="en" sz="1700"/>
              <a:t>Robot performed admirably in most scenarios, except for the narrow maze</a:t>
            </a:r>
            <a:endParaRPr sz="1700"/>
          </a:p>
          <a:p>
            <a:pPr indent="-336550" lvl="0" marL="457200" rtl="0" algn="l">
              <a:spcBef>
                <a:spcPts val="0"/>
              </a:spcBef>
              <a:spcAft>
                <a:spcPts val="0"/>
              </a:spcAft>
              <a:buSzPts val="1700"/>
              <a:buAutoNum type="arabicPeriod"/>
            </a:pPr>
            <a:r>
              <a:rPr lang="en" sz="1700"/>
              <a:t>Very little/gradual increase in </a:t>
            </a:r>
            <a:r>
              <a:rPr lang="en" sz="1700"/>
              <a:t>cumulative</a:t>
            </a:r>
            <a:r>
              <a:rPr lang="en" sz="1700"/>
              <a:t> rewards </a:t>
            </a:r>
            <a:endParaRPr sz="1700"/>
          </a:p>
          <a:p>
            <a:pPr indent="-336550" lvl="0" marL="457200" rtl="0" algn="l">
              <a:spcBef>
                <a:spcPts val="0"/>
              </a:spcBef>
              <a:spcAft>
                <a:spcPts val="0"/>
              </a:spcAft>
              <a:buSzPts val="1700"/>
              <a:buAutoNum type="arabicPeriod"/>
            </a:pPr>
            <a:r>
              <a:rPr lang="en" sz="1700"/>
              <a:t>Very little/gradual decrease in the amount of times robot got stuck</a:t>
            </a:r>
            <a:endParaRPr sz="1700"/>
          </a:p>
          <a:p>
            <a:pPr indent="-336550" lvl="0" marL="457200" rtl="0" algn="l">
              <a:spcBef>
                <a:spcPts val="0"/>
              </a:spcBef>
              <a:spcAft>
                <a:spcPts val="0"/>
              </a:spcAft>
              <a:buSzPts val="1700"/>
              <a:buAutoNum type="arabicPeriod"/>
            </a:pPr>
            <a:r>
              <a:rPr lang="en" sz="1700"/>
              <a:t>Noticeable trend in the amount of times robot collided (full_stuck_count)</a:t>
            </a:r>
            <a:endParaRPr sz="1700"/>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