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4" r:id="rId1"/>
    <p:sldMasterId id="2147483665" r:id="rId2"/>
  </p:sldMasterIdLst>
  <p:notesMasterIdLst>
    <p:notesMasterId r:id="rId9"/>
  </p:notesMasterIdLst>
  <p:sldIdLst>
    <p:sldId id="256" r:id="rId3"/>
    <p:sldId id="257" r:id="rId4"/>
    <p:sldId id="277" r:id="rId5"/>
    <p:sldId id="274" r:id="rId6"/>
    <p:sldId id="271" r:id="rId7"/>
    <p:sldId id="276"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‹N°›</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10" Type="http://schemas.openxmlformats.org/officeDocument/2006/relationships/theme" Target="../theme/theme2.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‹N°›</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54"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75" y="1217444"/>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Network Management Operations (</a:t>
            </a:r>
            <a:r>
              <a:rPr lang="en-US" sz="3600" dirty="0" err="1">
                <a:latin typeface="Inter"/>
                <a:ea typeface="Inter"/>
                <a:cs typeface="Inter"/>
                <a:sym typeface="Inter"/>
              </a:rPr>
              <a:t>nmop</a:t>
            </a:r>
            <a:r>
              <a:rPr lang="en-US" sz="3600" dirty="0">
                <a:latin typeface="Inter"/>
                <a:ea typeface="Inter"/>
                <a:cs typeface="Inter"/>
                <a:sym typeface="Inter"/>
              </a:rPr>
              <a:t>) </a:t>
            </a:r>
            <a:r>
              <a:rPr lang="en-US" sz="3600" dirty="0"/>
              <a:t>Virtual </a:t>
            </a:r>
            <a:r>
              <a:rPr lang="en-US" sz="3600" dirty="0">
                <a:latin typeface="Inter"/>
                <a:ea typeface="Inter"/>
                <a:cs typeface="Inter"/>
                <a:sym typeface="Inter"/>
              </a:rPr>
              <a:t>WG</a:t>
            </a:r>
            <a:br>
              <a:rPr lang="en-US" sz="3600" dirty="0">
                <a:latin typeface="Inter"/>
                <a:ea typeface="Inter"/>
                <a:cs typeface="Inter"/>
                <a:sym typeface="Inter"/>
              </a:rPr>
            </a:br>
            <a:r>
              <a:rPr lang="en-US" sz="3600" dirty="0">
                <a:latin typeface="Inter"/>
                <a:ea typeface="Inter"/>
                <a:cs typeface="Inter"/>
                <a:sym typeface="Inter"/>
              </a:rPr>
              <a:t>Focus: Digital Map</a:t>
            </a:r>
            <a:endParaRPr sz="3600" dirty="0">
              <a:latin typeface="Inter"/>
              <a:ea typeface="Inter"/>
              <a:cs typeface="Inter"/>
              <a:sym typeface="Inter"/>
            </a:endParaRPr>
          </a:p>
        </p:txBody>
      </p:sp>
      <p:sp>
        <p:nvSpPr>
          <p:cNvPr id="100" name="Google Shape;100;p19"/>
          <p:cNvSpPr txBox="1"/>
          <p:nvPr/>
        </p:nvSpPr>
        <p:spPr>
          <a:xfrm>
            <a:off x="754475" y="2201927"/>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October 1</a:t>
            </a:r>
            <a:r>
              <a:rPr lang="en-US" sz="2100" baseline="30000" dirty="0">
                <a:solidFill>
                  <a:srgbClr val="FFFFFF"/>
                </a:solidFill>
                <a:latin typeface="Inter"/>
                <a:ea typeface="Inter"/>
                <a:cs typeface="Inter"/>
                <a:sym typeface="Inter"/>
              </a:rPr>
              <a:t>st</a:t>
            </a:r>
            <a:r>
              <a:rPr lang="en-US" sz="2100" dirty="0">
                <a:solidFill>
                  <a:srgbClr val="FFFFFF"/>
                </a:solidFill>
                <a:latin typeface="Inter"/>
                <a:ea typeface="Inter"/>
                <a:cs typeface="Inter"/>
                <a:sym typeface="Inter"/>
              </a:rPr>
              <a:t>, 2024</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latin typeface="Inter"/>
                <a:ea typeface="Inter"/>
                <a:cs typeface="Inter"/>
                <a:sym typeface="Inter"/>
              </a:rPr>
              <a:t>Internet Engineering Task Force</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 2024 IETF Trust </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Production by Meetecho</a:t>
            </a:r>
            <a:endParaRPr sz="1200">
              <a:latin typeface="Inter"/>
              <a:ea typeface="Inter"/>
              <a:cs typeface="Inter"/>
              <a:sym typeface="Inter"/>
            </a:endParaRPr>
          </a:p>
        </p:txBody>
      </p:sp>
      <p:sp>
        <p:nvSpPr>
          <p:cNvPr id="102" name="Google Shape;102;p19"/>
          <p:cNvSpPr txBox="1"/>
          <p:nvPr/>
        </p:nvSpPr>
        <p:spPr>
          <a:xfrm>
            <a:off x="754475" y="3154800"/>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a:solidFill>
                  <a:srgbClr val="FFF2CC"/>
                </a:solidFill>
                <a:latin typeface="Inter"/>
                <a:ea typeface="Inter"/>
                <a:cs typeface="Inter"/>
                <a:sym typeface="Inter"/>
              </a:rPr>
              <a:t>This session is being recorded</a:t>
            </a:r>
            <a:endParaRPr sz="2400">
              <a:solidFill>
                <a:srgbClr val="FFF2CC"/>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E69395-1EF3-03DF-8C06-8727B0306792}"/>
              </a:ext>
            </a:extLst>
          </p:cNvPr>
          <p:cNvSpPr>
            <a:spLocks noGrp="1"/>
          </p:cNvSpPr>
          <p:nvPr>
            <p:ph type="title"/>
          </p:nvPr>
        </p:nvSpPr>
        <p:spPr/>
        <p:txBody>
          <a:bodyPr/>
          <a:lstStyle/>
          <a:p>
            <a:r>
              <a:rPr lang="fr-FR" dirty="0"/>
              <a:t>Meeting Objectives</a:t>
            </a:r>
          </a:p>
        </p:txBody>
      </p:sp>
      <p:sp>
        <p:nvSpPr>
          <p:cNvPr id="3" name="Espace réservé du texte 2">
            <a:extLst>
              <a:ext uri="{FF2B5EF4-FFF2-40B4-BE49-F238E27FC236}">
                <a16:creationId xmlns:a16="http://schemas.microsoft.com/office/drawing/2014/main" id="{3B08E921-E0A9-A022-AF7D-2240BB088939}"/>
              </a:ext>
            </a:extLst>
          </p:cNvPr>
          <p:cNvSpPr>
            <a:spLocks noGrp="1"/>
          </p:cNvSpPr>
          <p:nvPr>
            <p:ph type="body" idx="1"/>
          </p:nvPr>
        </p:nvSpPr>
        <p:spPr>
          <a:xfrm>
            <a:off x="627500" y="1794600"/>
            <a:ext cx="8321518" cy="2965659"/>
          </a:xfrm>
        </p:spPr>
        <p:txBody>
          <a:bodyPr/>
          <a:lstStyle/>
          <a:p>
            <a:r>
              <a:rPr lang="en-US" dirty="0"/>
              <a:t>Discuss issues related to the </a:t>
            </a:r>
            <a:r>
              <a:rPr lang="en-US" b="1" i="1" dirty="0">
                <a:solidFill>
                  <a:srgbClr val="00B0F0"/>
                </a:solidFill>
              </a:rPr>
              <a:t>concept definition</a:t>
            </a:r>
            <a:r>
              <a:rPr lang="en-US" dirty="0"/>
              <a:t>, applicability, etc.</a:t>
            </a:r>
          </a:p>
          <a:p>
            <a:r>
              <a:rPr lang="en-US" dirty="0"/>
              <a:t>Agree on a </a:t>
            </a:r>
            <a:r>
              <a:rPr lang="en-US" b="1" i="1" dirty="0">
                <a:solidFill>
                  <a:srgbClr val="00B0F0"/>
                </a:solidFill>
              </a:rPr>
              <a:t>stable set of requirements </a:t>
            </a:r>
            <a:r>
              <a:rPr lang="en-US" dirty="0"/>
              <a:t>(consolidate the requirements, agree on their meaning/purpose, avoid biased ones, etc.) so that assessment work can have a stable base for analysis</a:t>
            </a:r>
          </a:p>
          <a:p>
            <a:r>
              <a:rPr lang="en-US" dirty="0"/>
              <a:t>Have more </a:t>
            </a:r>
            <a:r>
              <a:rPr lang="en-US" b="1" i="1" dirty="0">
                <a:solidFill>
                  <a:srgbClr val="00B0F0"/>
                </a:solidFill>
              </a:rPr>
              <a:t>visibility on planned assessment &amp; experiment plan</a:t>
            </a:r>
          </a:p>
          <a:p>
            <a:pPr lvl="1"/>
            <a:r>
              <a:rPr lang="en-US" dirty="0"/>
              <a:t>RFC 8345-based Approach</a:t>
            </a:r>
          </a:p>
          <a:p>
            <a:pPr lvl="1"/>
            <a:r>
              <a:rPr lang="en-US" dirty="0"/>
              <a:t>RFC8795-based Approach</a:t>
            </a:r>
          </a:p>
        </p:txBody>
      </p:sp>
      <p:sp>
        <p:nvSpPr>
          <p:cNvPr id="4" name="Espace réservé du numéro de diapositive 3">
            <a:extLst>
              <a:ext uri="{FF2B5EF4-FFF2-40B4-BE49-F238E27FC236}">
                <a16:creationId xmlns:a16="http://schemas.microsoft.com/office/drawing/2014/main" id="{6AE8E01D-DE0A-AF73-FF77-1ED795D5BE4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2209015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72182-2298-B3BA-EF0F-BD3CF25B7245}"/>
              </a:ext>
            </a:extLst>
          </p:cNvPr>
          <p:cNvSpPr>
            <a:spLocks noGrp="1"/>
          </p:cNvSpPr>
          <p:nvPr>
            <p:ph type="title"/>
          </p:nvPr>
        </p:nvSpPr>
        <p:spPr/>
        <p:txBody>
          <a:bodyPr/>
          <a:lstStyle/>
          <a:p>
            <a:r>
              <a:rPr lang="fr-FR" dirty="0"/>
              <a:t>Compact Agenda</a:t>
            </a:r>
          </a:p>
        </p:txBody>
      </p:sp>
      <p:sp>
        <p:nvSpPr>
          <p:cNvPr id="4" name="Espace réservé du numéro de diapositive 3">
            <a:extLst>
              <a:ext uri="{FF2B5EF4-FFF2-40B4-BE49-F238E27FC236}">
                <a16:creationId xmlns:a16="http://schemas.microsoft.com/office/drawing/2014/main" id="{706FC20A-2180-E869-9E40-A021643902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6" name="Image 5">
            <a:extLst>
              <a:ext uri="{FF2B5EF4-FFF2-40B4-BE49-F238E27FC236}">
                <a16:creationId xmlns:a16="http://schemas.microsoft.com/office/drawing/2014/main" id="{C2B6937A-A35D-7F2C-DE1C-218A73853FCC}"/>
              </a:ext>
            </a:extLst>
          </p:cNvPr>
          <p:cNvPicPr>
            <a:picLocks noChangeAspect="1"/>
          </p:cNvPicPr>
          <p:nvPr/>
        </p:nvPicPr>
        <p:blipFill>
          <a:blip r:embed="rId2"/>
          <a:stretch>
            <a:fillRect/>
          </a:stretch>
        </p:blipFill>
        <p:spPr>
          <a:xfrm>
            <a:off x="353139" y="1788178"/>
            <a:ext cx="8001000" cy="2790825"/>
          </a:xfrm>
          <a:prstGeom prst="rect">
            <a:avLst/>
          </a:prstGeom>
        </p:spPr>
      </p:pic>
    </p:spTree>
    <p:extLst>
      <p:ext uri="{BB962C8B-B14F-4D97-AF65-F5344CB8AC3E}">
        <p14:creationId xmlns:p14="http://schemas.microsoft.com/office/powerpoint/2010/main" val="9001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9610CD-6079-B85C-6D60-DC878DD62E6C}"/>
              </a:ext>
            </a:extLst>
          </p:cNvPr>
          <p:cNvSpPr>
            <a:spLocks noGrp="1"/>
          </p:cNvSpPr>
          <p:nvPr>
            <p:ph type="title"/>
          </p:nvPr>
        </p:nvSpPr>
        <p:spPr/>
        <p:txBody>
          <a:bodyPr/>
          <a:lstStyle/>
          <a:p>
            <a:r>
              <a:rPr lang="fr-FR" dirty="0"/>
              <a:t>Documents </a:t>
            </a:r>
            <a:r>
              <a:rPr lang="fr-FR" dirty="0" err="1"/>
              <a:t>Status</a:t>
            </a:r>
            <a:endParaRPr lang="fr-FR" dirty="0"/>
          </a:p>
        </p:txBody>
      </p:sp>
      <p:sp>
        <p:nvSpPr>
          <p:cNvPr id="4" name="Espace réservé du numéro de diapositive 3">
            <a:extLst>
              <a:ext uri="{FF2B5EF4-FFF2-40B4-BE49-F238E27FC236}">
                <a16:creationId xmlns:a16="http://schemas.microsoft.com/office/drawing/2014/main" id="{CE6075EA-6F1E-FE68-0A52-8BEDA00B91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5" name="Image 4">
            <a:extLst>
              <a:ext uri="{FF2B5EF4-FFF2-40B4-BE49-F238E27FC236}">
                <a16:creationId xmlns:a16="http://schemas.microsoft.com/office/drawing/2014/main" id="{0C776756-E3C3-D82F-CD2E-1424F5113F51}"/>
              </a:ext>
            </a:extLst>
          </p:cNvPr>
          <p:cNvPicPr>
            <a:picLocks noChangeAspect="1"/>
          </p:cNvPicPr>
          <p:nvPr/>
        </p:nvPicPr>
        <p:blipFill>
          <a:blip r:embed="rId2"/>
          <a:stretch>
            <a:fillRect/>
          </a:stretch>
        </p:blipFill>
        <p:spPr>
          <a:xfrm>
            <a:off x="339249" y="2638388"/>
            <a:ext cx="8354751" cy="2086410"/>
          </a:xfrm>
          <a:prstGeom prst="rect">
            <a:avLst/>
          </a:prstGeom>
        </p:spPr>
      </p:pic>
      <p:sp>
        <p:nvSpPr>
          <p:cNvPr id="9" name="Bulle narrative : ronde 8">
            <a:extLst>
              <a:ext uri="{FF2B5EF4-FFF2-40B4-BE49-F238E27FC236}">
                <a16:creationId xmlns:a16="http://schemas.microsoft.com/office/drawing/2014/main" id="{2328023F-1C93-51F0-A761-742333E90631}"/>
              </a:ext>
            </a:extLst>
          </p:cNvPr>
          <p:cNvSpPr/>
          <p:nvPr/>
        </p:nvSpPr>
        <p:spPr>
          <a:xfrm>
            <a:off x="4793876" y="1717265"/>
            <a:ext cx="1122830" cy="921123"/>
          </a:xfrm>
          <a:prstGeom prst="wedgeEllipseCallout">
            <a:avLst>
              <a:gd name="adj1" fmla="val -289696"/>
              <a:gd name="adj2" fmla="val 82208"/>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4"/>
                </a:solidFill>
              </a:rPr>
              <a:t>On the agenda</a:t>
            </a:r>
          </a:p>
        </p:txBody>
      </p:sp>
    </p:spTree>
    <p:extLst>
      <p:ext uri="{BB962C8B-B14F-4D97-AF65-F5344CB8AC3E}">
        <p14:creationId xmlns:p14="http://schemas.microsoft.com/office/powerpoint/2010/main" val="513082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71E590-859E-1334-9519-581AE6635E5C}"/>
              </a:ext>
            </a:extLst>
          </p:cNvPr>
          <p:cNvSpPr>
            <a:spLocks noGrp="1"/>
          </p:cNvSpPr>
          <p:nvPr>
            <p:ph type="title"/>
          </p:nvPr>
        </p:nvSpPr>
        <p:spPr/>
        <p:txBody>
          <a:bodyPr/>
          <a:lstStyle/>
          <a:p>
            <a:r>
              <a:rPr lang="fr-FR" dirty="0"/>
              <a:t>Discussion</a:t>
            </a:r>
          </a:p>
        </p:txBody>
      </p:sp>
      <p:sp>
        <p:nvSpPr>
          <p:cNvPr id="3" name="Espace réservé du texte 2">
            <a:extLst>
              <a:ext uri="{FF2B5EF4-FFF2-40B4-BE49-F238E27FC236}">
                <a16:creationId xmlns:a16="http://schemas.microsoft.com/office/drawing/2014/main" id="{48533B04-3590-B6ED-95E0-B031E08FC252}"/>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FFA5248E-D7AA-A1CD-91DF-2B0834763F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4214570103"/>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7222825-62ea-40f3-96b5-5375c07996e2}" enabled="1" method="Privileged" siteId="{90c7a20a-f34b-40bf-bc48-b9253b6f5d20}" removed="0"/>
</clbl:labelList>
</file>

<file path=docProps/app.xml><?xml version="1.0" encoding="utf-8"?>
<Properties xmlns="http://schemas.openxmlformats.org/officeDocument/2006/extended-properties" xmlns:vt="http://schemas.openxmlformats.org/officeDocument/2006/docPropsVTypes">
  <TotalTime>110</TotalTime>
  <Words>399</Words>
  <Application>Microsoft Office PowerPoint</Application>
  <PresentationFormat>Affichage à l'écran (16:9)</PresentationFormat>
  <Paragraphs>36</Paragraphs>
  <Slides>6</Slides>
  <Notes>2</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6</vt:i4>
      </vt:variant>
    </vt:vector>
  </HeadingPairs>
  <TitlesOfParts>
    <vt:vector size="15" baseType="lpstr">
      <vt:lpstr>Arial</vt:lpstr>
      <vt:lpstr>Inter</vt:lpstr>
      <vt:lpstr>Montserrat</vt:lpstr>
      <vt:lpstr>Open Sans</vt:lpstr>
      <vt:lpstr>Open Sans Medium</vt:lpstr>
      <vt:lpstr>Open Sans SemiBold</vt:lpstr>
      <vt:lpstr>Roboto</vt:lpstr>
      <vt:lpstr>Material</vt:lpstr>
      <vt:lpstr>IETF Template</vt:lpstr>
      <vt:lpstr>Network Management Operations (nmop) Virtual WG Focus: Digital Map</vt:lpstr>
      <vt:lpstr>Note Well</vt:lpstr>
      <vt:lpstr>Meeting Objectives</vt:lpstr>
      <vt:lpstr>Compact Agenda</vt:lpstr>
      <vt:lpstr>Documents Status</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120 NMOP Chairs Slides</dc:title>
  <dc:creator>BOUCADAIR Mohamed INNOV/NET</dc:creator>
  <cp:lastModifiedBy>BOUCADAIR Mohamed INNOV/NET</cp:lastModifiedBy>
  <cp:revision>8</cp:revision>
  <dcterms:modified xsi:type="dcterms:W3CDTF">2024-09-27T13:39:23Z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Orange Restricted</vt:lpwstr>
  </property>
  <property fmtid="{D5CDD505-2E9C-101B-9397-08002B2CF9AE}" pid="3" name="_readonly">
    <vt:lpwstr/>
  </property>
  <property fmtid="{D5CDD505-2E9C-101B-9397-08002B2CF9AE}" pid="4" name="_change">
    <vt:lpwstr/>
  </property>
  <property fmtid="{D5CDD505-2E9C-101B-9397-08002B2CF9AE}" pid="5" name="_full-control">
    <vt:lpwstr/>
  </property>
  <property fmtid="{D5CDD505-2E9C-101B-9397-08002B2CF9AE}" pid="6" name="sflag">
    <vt:lpwstr>1725964093</vt:lpwstr>
  </property>
</Properties>
</file>