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7" r:id="rId5"/>
    <p:sldId id="274" r:id="rId6"/>
    <p:sldId id="279" r:id="rId7"/>
    <p:sldId id="280"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4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Digital Map</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October 1</a:t>
            </a:r>
            <a:r>
              <a:rPr lang="en-US" sz="2100" baseline="30000" dirty="0">
                <a:solidFill>
                  <a:srgbClr val="FFFFFF"/>
                </a:solidFill>
                <a:latin typeface="Inter"/>
                <a:ea typeface="Inter"/>
                <a:cs typeface="Inter"/>
                <a:sym typeface="Inter"/>
              </a:rPr>
              <a:t>st</a:t>
            </a:r>
            <a:r>
              <a:rPr lang="en-US" sz="2100" dirty="0">
                <a:solidFill>
                  <a:srgbClr val="FFFFFF"/>
                </a:solidFill>
                <a:latin typeface="Inter"/>
                <a:ea typeface="Inter"/>
                <a:cs typeface="Inter"/>
                <a:sym typeface="Inter"/>
              </a:rPr>
              <a:t>,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dirty="0"/>
              <a:t>Discuss issues related to the </a:t>
            </a:r>
            <a:r>
              <a:rPr lang="en-US" b="1" i="1" dirty="0">
                <a:solidFill>
                  <a:srgbClr val="00B0F0"/>
                </a:solidFill>
              </a:rPr>
              <a:t>concept definition</a:t>
            </a:r>
            <a:r>
              <a:rPr lang="en-US" dirty="0"/>
              <a:t>, applicability, etc.</a:t>
            </a:r>
          </a:p>
          <a:p>
            <a:r>
              <a:rPr lang="en-US" dirty="0"/>
              <a:t>Agree on a </a:t>
            </a:r>
            <a:r>
              <a:rPr lang="en-US" b="1" i="1" dirty="0">
                <a:solidFill>
                  <a:srgbClr val="00B0F0"/>
                </a:solidFill>
              </a:rPr>
              <a:t>stable set of requirements </a:t>
            </a:r>
            <a:r>
              <a:rPr lang="en-US" dirty="0"/>
              <a:t>(consolidate the requirements, agree on their meaning/purpose, avoid biased ones, etc.) so that assessment work can have a stable base for analysis</a:t>
            </a:r>
          </a:p>
          <a:p>
            <a:r>
              <a:rPr lang="en-US" dirty="0"/>
              <a:t>Have more </a:t>
            </a:r>
            <a:r>
              <a:rPr lang="en-US" b="1" i="1" dirty="0">
                <a:solidFill>
                  <a:srgbClr val="00B0F0"/>
                </a:solidFill>
              </a:rPr>
              <a:t>visibility on planned assessment &amp; experiment plans</a:t>
            </a:r>
          </a:p>
          <a:p>
            <a:pPr lvl="1"/>
            <a:r>
              <a:rPr lang="en-US" dirty="0"/>
              <a:t>RFC 8345-based Approach</a:t>
            </a:r>
          </a:p>
          <a:p>
            <a:pPr lvl="1"/>
            <a:r>
              <a:rPr lang="en-US" dirty="0"/>
              <a:t>RFC8795-based Approach</a:t>
            </a: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20901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Image 5">
            <a:extLst>
              <a:ext uri="{FF2B5EF4-FFF2-40B4-BE49-F238E27FC236}">
                <a16:creationId xmlns:a16="http://schemas.microsoft.com/office/drawing/2014/main" id="{C2B6937A-A35D-7F2C-DE1C-218A73853FCC}"/>
              </a:ext>
            </a:extLst>
          </p:cNvPr>
          <p:cNvPicPr>
            <a:picLocks noChangeAspect="1"/>
          </p:cNvPicPr>
          <p:nvPr/>
        </p:nvPicPr>
        <p:blipFill>
          <a:blip r:embed="rId2"/>
          <a:stretch>
            <a:fillRect/>
          </a:stretch>
        </p:blipFill>
        <p:spPr>
          <a:xfrm>
            <a:off x="353139" y="1788178"/>
            <a:ext cx="8001000" cy="2790825"/>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9" name="Titre 1">
            <a:extLst>
              <a:ext uri="{FF2B5EF4-FFF2-40B4-BE49-F238E27FC236}">
                <a16:creationId xmlns:a16="http://schemas.microsoft.com/office/drawing/2014/main" id="{0CE7276B-4C15-8069-7060-9B37DDC79725}"/>
              </a:ext>
            </a:extLst>
          </p:cNvPr>
          <p:cNvSpPr>
            <a:spLocks noGrp="1"/>
          </p:cNvSpPr>
          <p:nvPr>
            <p:ph type="title"/>
          </p:nvPr>
        </p:nvSpPr>
        <p:spPr>
          <a:xfrm>
            <a:off x="471900" y="218223"/>
            <a:ext cx="8222100" cy="1288203"/>
          </a:xfrm>
        </p:spPr>
        <p:txBody>
          <a:bodyPr/>
          <a:lstStyle/>
          <a:p>
            <a:r>
              <a:rPr lang="fr-FR" dirty="0"/>
              <a:t>Documents </a:t>
            </a:r>
            <a:r>
              <a:rPr lang="fr-FR" dirty="0" err="1"/>
              <a:t>Status</a:t>
            </a:r>
            <a:endParaRPr lang="fr-FR" dirty="0"/>
          </a:p>
        </p:txBody>
      </p:sp>
      <p:pic>
        <p:nvPicPr>
          <p:cNvPr id="10" name="Image 9">
            <a:extLst>
              <a:ext uri="{FF2B5EF4-FFF2-40B4-BE49-F238E27FC236}">
                <a16:creationId xmlns:a16="http://schemas.microsoft.com/office/drawing/2014/main" id="{68642624-8582-0917-E547-9E4901EBF09F}"/>
              </a:ext>
            </a:extLst>
          </p:cNvPr>
          <p:cNvPicPr>
            <a:picLocks noChangeAspect="1"/>
          </p:cNvPicPr>
          <p:nvPr/>
        </p:nvPicPr>
        <p:blipFill>
          <a:blip r:embed="rId2"/>
          <a:stretch>
            <a:fillRect/>
          </a:stretch>
        </p:blipFill>
        <p:spPr>
          <a:xfrm>
            <a:off x="339249" y="2638388"/>
            <a:ext cx="8354751" cy="2086410"/>
          </a:xfrm>
          <a:prstGeom prst="rect">
            <a:avLst/>
          </a:prstGeom>
        </p:spPr>
      </p:pic>
      <p:sp>
        <p:nvSpPr>
          <p:cNvPr id="11" name="Bulle narrative : ronde 10">
            <a:extLst>
              <a:ext uri="{FF2B5EF4-FFF2-40B4-BE49-F238E27FC236}">
                <a16:creationId xmlns:a16="http://schemas.microsoft.com/office/drawing/2014/main" id="{0D74CCE1-68F1-D456-8D2B-5D22F54913F7}"/>
              </a:ext>
            </a:extLst>
          </p:cNvPr>
          <p:cNvSpPr/>
          <p:nvPr/>
        </p:nvSpPr>
        <p:spPr>
          <a:xfrm>
            <a:off x="4793876" y="1717265"/>
            <a:ext cx="1122830" cy="921123"/>
          </a:xfrm>
          <a:prstGeom prst="wedgeEllipseCallout">
            <a:avLst>
              <a:gd name="adj1" fmla="val -289696"/>
              <a:gd name="adj2" fmla="val 8220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103393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19433" y="1882154"/>
            <a:ext cx="7191314" cy="3108027"/>
          </a:xfrm>
          <a:prstGeom prst="rect">
            <a:avLst/>
          </a:prstGeom>
        </p:spPr>
      </p:pic>
      <p:sp>
        <p:nvSpPr>
          <p:cNvPr id="13" name="ZoneTexte 12">
            <a:extLst>
              <a:ext uri="{FF2B5EF4-FFF2-40B4-BE49-F238E27FC236}">
                <a16:creationId xmlns:a16="http://schemas.microsoft.com/office/drawing/2014/main" id="{6EF45BBC-C93E-D1C5-BB45-4A09FC3B90D6}"/>
              </a:ext>
            </a:extLst>
          </p:cNvPr>
          <p:cNvSpPr txBox="1"/>
          <p:nvPr/>
        </p:nvSpPr>
        <p:spPr>
          <a:xfrm>
            <a:off x="5941632" y="3320750"/>
            <a:ext cx="2459052" cy="230832"/>
          </a:xfrm>
          <a:prstGeom prst="rect">
            <a:avLst/>
          </a:prstGeom>
          <a:noFill/>
        </p:spPr>
        <p:txBody>
          <a:bodyPr wrap="square" rtlCol="0">
            <a:spAutoFit/>
          </a:bodyPr>
          <a:lstStyle/>
          <a:p>
            <a:r>
              <a:rPr lang="fr-FR" sz="900" dirty="0">
                <a:solidFill>
                  <a:srgbClr val="00B0F0"/>
                </a:solidFill>
                <a:latin typeface="Courier New" panose="02070309020205020404" pitchFamily="49" charset="0"/>
                <a:cs typeface="Courier New" panose="02070309020205020404" pitchFamily="49" charset="0"/>
              </a:rPr>
              <a:t>i.e., Target WGLC by 04 or 05/25 </a:t>
            </a:r>
          </a:p>
        </p:txBody>
      </p:sp>
      <p:sp>
        <p:nvSpPr>
          <p:cNvPr id="14" name="Rectangle 13">
            <a:extLst>
              <a:ext uri="{FF2B5EF4-FFF2-40B4-BE49-F238E27FC236}">
                <a16:creationId xmlns:a16="http://schemas.microsoft.com/office/drawing/2014/main" id="{2A615C59-3F6E-F00F-6C59-09EDECD6D771}"/>
              </a:ext>
            </a:extLst>
          </p:cNvPr>
          <p:cNvSpPr/>
          <p:nvPr/>
        </p:nvSpPr>
        <p:spPr>
          <a:xfrm>
            <a:off x="1333254" y="3308573"/>
            <a:ext cx="6925844" cy="230832"/>
          </a:xfrm>
          <a:custGeom>
            <a:avLst/>
            <a:gdLst>
              <a:gd name="connsiteX0" fmla="*/ 0 w 6925844"/>
              <a:gd name="connsiteY0" fmla="*/ 0 h 230832"/>
              <a:gd name="connsiteX1" fmla="*/ 577154 w 6925844"/>
              <a:gd name="connsiteY1" fmla="*/ 0 h 230832"/>
              <a:gd name="connsiteX2" fmla="*/ 1223566 w 6925844"/>
              <a:gd name="connsiteY2" fmla="*/ 0 h 230832"/>
              <a:gd name="connsiteX3" fmla="*/ 1869978 w 6925844"/>
              <a:gd name="connsiteY3" fmla="*/ 0 h 230832"/>
              <a:gd name="connsiteX4" fmla="*/ 2516390 w 6925844"/>
              <a:gd name="connsiteY4" fmla="*/ 0 h 230832"/>
              <a:gd name="connsiteX5" fmla="*/ 2885768 w 6925844"/>
              <a:gd name="connsiteY5" fmla="*/ 0 h 230832"/>
              <a:gd name="connsiteX6" fmla="*/ 3324405 w 6925844"/>
              <a:gd name="connsiteY6" fmla="*/ 0 h 230832"/>
              <a:gd name="connsiteX7" fmla="*/ 4040076 w 6925844"/>
              <a:gd name="connsiteY7" fmla="*/ 0 h 230832"/>
              <a:gd name="connsiteX8" fmla="*/ 4617229 w 6925844"/>
              <a:gd name="connsiteY8" fmla="*/ 0 h 230832"/>
              <a:gd name="connsiteX9" fmla="*/ 4986608 w 6925844"/>
              <a:gd name="connsiteY9" fmla="*/ 0 h 230832"/>
              <a:gd name="connsiteX10" fmla="*/ 5355986 w 6925844"/>
              <a:gd name="connsiteY10" fmla="*/ 0 h 230832"/>
              <a:gd name="connsiteX11" fmla="*/ 5794623 w 6925844"/>
              <a:gd name="connsiteY11" fmla="*/ 0 h 230832"/>
              <a:gd name="connsiteX12" fmla="*/ 6925844 w 6925844"/>
              <a:gd name="connsiteY12" fmla="*/ 0 h 230832"/>
              <a:gd name="connsiteX13" fmla="*/ 6925844 w 6925844"/>
              <a:gd name="connsiteY13" fmla="*/ 230832 h 230832"/>
              <a:gd name="connsiteX14" fmla="*/ 6417949 w 6925844"/>
              <a:gd name="connsiteY14" fmla="*/ 230832 h 230832"/>
              <a:gd name="connsiteX15" fmla="*/ 5702278 w 6925844"/>
              <a:gd name="connsiteY15" fmla="*/ 230832 h 230832"/>
              <a:gd name="connsiteX16" fmla="*/ 4986608 w 6925844"/>
              <a:gd name="connsiteY16" fmla="*/ 230832 h 230832"/>
              <a:gd name="connsiteX17" fmla="*/ 4617229 w 6925844"/>
              <a:gd name="connsiteY17" fmla="*/ 230832 h 230832"/>
              <a:gd name="connsiteX18" fmla="*/ 3901559 w 6925844"/>
              <a:gd name="connsiteY18" fmla="*/ 230832 h 230832"/>
              <a:gd name="connsiteX19" fmla="*/ 3185888 w 6925844"/>
              <a:gd name="connsiteY19" fmla="*/ 230832 h 230832"/>
              <a:gd name="connsiteX20" fmla="*/ 2677993 w 6925844"/>
              <a:gd name="connsiteY20" fmla="*/ 230832 h 230832"/>
              <a:gd name="connsiteX21" fmla="*/ 2100839 w 6925844"/>
              <a:gd name="connsiteY21" fmla="*/ 230832 h 230832"/>
              <a:gd name="connsiteX22" fmla="*/ 1731461 w 6925844"/>
              <a:gd name="connsiteY22" fmla="*/ 230832 h 230832"/>
              <a:gd name="connsiteX23" fmla="*/ 1292824 w 6925844"/>
              <a:gd name="connsiteY23" fmla="*/ 230832 h 230832"/>
              <a:gd name="connsiteX24" fmla="*/ 784929 w 6925844"/>
              <a:gd name="connsiteY24" fmla="*/ 230832 h 230832"/>
              <a:gd name="connsiteX25" fmla="*/ 0 w 6925844"/>
              <a:gd name="connsiteY25" fmla="*/ 230832 h 230832"/>
              <a:gd name="connsiteX26" fmla="*/ 0 w 6925844"/>
              <a:gd name="connsiteY26" fmla="*/ 0 h 2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30832"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49942" y="78725"/>
                  <a:pt x="6900374" y="174976"/>
                  <a:pt x="6925844" y="230832"/>
                </a:cubicBezTo>
                <a:cubicBezTo>
                  <a:pt x="6722106" y="244434"/>
                  <a:pt x="6606470" y="177741"/>
                  <a:pt x="6417949" y="230832"/>
                </a:cubicBezTo>
                <a:cubicBezTo>
                  <a:pt x="6229428" y="283923"/>
                  <a:pt x="6039688" y="203771"/>
                  <a:pt x="5702278" y="230832"/>
                </a:cubicBezTo>
                <a:cubicBezTo>
                  <a:pt x="5364868" y="257893"/>
                  <a:pt x="5246735" y="171512"/>
                  <a:pt x="4986608" y="230832"/>
                </a:cubicBezTo>
                <a:cubicBezTo>
                  <a:pt x="4726481" y="290152"/>
                  <a:pt x="4728596" y="222285"/>
                  <a:pt x="4617229" y="230832"/>
                </a:cubicBezTo>
                <a:cubicBezTo>
                  <a:pt x="4505862" y="239379"/>
                  <a:pt x="4085985" y="228664"/>
                  <a:pt x="3901559" y="230832"/>
                </a:cubicBezTo>
                <a:cubicBezTo>
                  <a:pt x="3717133" y="233000"/>
                  <a:pt x="3494933" y="160527"/>
                  <a:pt x="3185888" y="230832"/>
                </a:cubicBezTo>
                <a:cubicBezTo>
                  <a:pt x="2876843" y="301137"/>
                  <a:pt x="2793971" y="179388"/>
                  <a:pt x="2677993" y="230832"/>
                </a:cubicBezTo>
                <a:cubicBezTo>
                  <a:pt x="2562015" y="282276"/>
                  <a:pt x="2333851" y="183582"/>
                  <a:pt x="2100839" y="230832"/>
                </a:cubicBezTo>
                <a:cubicBezTo>
                  <a:pt x="1867827" y="278082"/>
                  <a:pt x="1914458" y="222143"/>
                  <a:pt x="1731461" y="230832"/>
                </a:cubicBezTo>
                <a:cubicBezTo>
                  <a:pt x="1548464" y="239521"/>
                  <a:pt x="1392417" y="201609"/>
                  <a:pt x="1292824" y="230832"/>
                </a:cubicBezTo>
                <a:cubicBezTo>
                  <a:pt x="1193231" y="260055"/>
                  <a:pt x="965645" y="202285"/>
                  <a:pt x="784929" y="230832"/>
                </a:cubicBezTo>
                <a:cubicBezTo>
                  <a:pt x="604213" y="259379"/>
                  <a:pt x="345294" y="188420"/>
                  <a:pt x="0" y="230832"/>
                </a:cubicBezTo>
                <a:cubicBezTo>
                  <a:pt x="-20577" y="134385"/>
                  <a:pt x="8512" y="105670"/>
                  <a:pt x="0" y="0"/>
                </a:cubicBezTo>
                <a:close/>
              </a:path>
            </a:pathLst>
          </a:custGeom>
          <a:noFill/>
          <a:ln>
            <a:solidFill>
              <a:srgbClr val="FF0000"/>
            </a:solidFill>
            <a:extLst>
              <a:ext uri="{C807C97D-BFC1-408E-A445-0C87EB9F89A2}">
                <ask:lineSketchStyleProps xmlns:ask="http://schemas.microsoft.com/office/drawing/2018/sketchyshape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BC413EE-1940-B5DD-0D49-F13712C57B45}"/>
              </a:ext>
            </a:extLst>
          </p:cNvPr>
          <p:cNvSpPr txBox="1"/>
          <p:nvPr/>
        </p:nvSpPr>
        <p:spPr>
          <a:xfrm>
            <a:off x="884902" y="3308573"/>
            <a:ext cx="566340" cy="230832"/>
          </a:xfrm>
          <a:prstGeom prst="rect">
            <a:avLst/>
          </a:prstGeom>
          <a:noFill/>
        </p:spPr>
        <p:txBody>
          <a:bodyPr wrap="square" rtlCol="0">
            <a:spAutoFit/>
          </a:bodyPr>
          <a:lstStyle/>
          <a:p>
            <a:r>
              <a:rPr lang="fr-FR" sz="900" dirty="0">
                <a:solidFill>
                  <a:srgbClr val="FF0000"/>
                </a:solidFill>
              </a:rPr>
              <a:t>NEW</a:t>
            </a:r>
          </a:p>
        </p:txBody>
      </p:sp>
    </p:spTree>
    <p:extLst>
      <p:ext uri="{BB962C8B-B14F-4D97-AF65-F5344CB8AC3E}">
        <p14:creationId xmlns:p14="http://schemas.microsoft.com/office/powerpoint/2010/main" val="75370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136</TotalTime>
  <Words>412</Words>
  <Application>Microsoft Office PowerPoint</Application>
  <PresentationFormat>Affichage à l'écran (16:9)</PresentationFormat>
  <Paragraphs>40</Paragraphs>
  <Slides>7</Slides>
  <Notes>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vt:i4>
      </vt:variant>
    </vt:vector>
  </HeadingPairs>
  <TitlesOfParts>
    <vt:vector size="17" baseType="lpstr">
      <vt:lpstr>Arial</vt:lpstr>
      <vt:lpstr>Courier New</vt:lpstr>
      <vt:lpstr>Inter</vt:lpstr>
      <vt:lpstr>Montserrat</vt:lpstr>
      <vt:lpstr>Open Sans</vt:lpstr>
      <vt:lpstr>Open Sans Medium</vt:lpstr>
      <vt:lpstr>Open Sans SemiBold</vt:lpstr>
      <vt:lpstr>Roboto</vt:lpstr>
      <vt:lpstr>Material</vt:lpstr>
      <vt:lpstr>IETF Template</vt:lpstr>
      <vt:lpstr>Network Management Operations (nmop) Virtual WG Focus: Digital Map</vt:lpstr>
      <vt:lpstr>Note Well</vt:lpstr>
      <vt:lpstr>Meeting Objectives</vt:lpstr>
      <vt:lpstr>Compact Agenda</vt:lpstr>
      <vt:lpstr>Documents Status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10</cp:revision>
  <dcterms:modified xsi:type="dcterms:W3CDTF">2024-09-30T08:09:26Z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