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0"/>
  </p:notesMasterIdLst>
  <p:sldIdLst>
    <p:sldId id="333" r:id="rId2"/>
    <p:sldId id="414" r:id="rId3"/>
    <p:sldId id="393" r:id="rId4"/>
    <p:sldId id="303" r:id="rId5"/>
    <p:sldId id="306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97" r:id="rId31"/>
    <p:sldId id="395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396" r:id="rId42"/>
    <p:sldId id="407" r:id="rId43"/>
    <p:sldId id="332" r:id="rId44"/>
    <p:sldId id="302" r:id="rId45"/>
    <p:sldId id="408" r:id="rId46"/>
    <p:sldId id="334" r:id="rId47"/>
    <p:sldId id="335" r:id="rId48"/>
    <p:sldId id="336" r:id="rId49"/>
    <p:sldId id="337" r:id="rId50"/>
    <p:sldId id="338" r:id="rId51"/>
    <p:sldId id="412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409" r:id="rId66"/>
    <p:sldId id="352" r:id="rId67"/>
    <p:sldId id="353" r:id="rId68"/>
    <p:sldId id="354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410" r:id="rId85"/>
    <p:sldId id="371" r:id="rId86"/>
    <p:sldId id="372" r:id="rId87"/>
    <p:sldId id="373" r:id="rId88"/>
    <p:sldId id="374" r:id="rId89"/>
    <p:sldId id="375" r:id="rId90"/>
    <p:sldId id="376" r:id="rId91"/>
    <p:sldId id="377" r:id="rId92"/>
    <p:sldId id="378" r:id="rId93"/>
    <p:sldId id="379" r:id="rId94"/>
    <p:sldId id="380" r:id="rId95"/>
    <p:sldId id="381" r:id="rId96"/>
    <p:sldId id="382" r:id="rId97"/>
    <p:sldId id="413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411" r:id="rId10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D9F981-B959-4E93-8023-436F373497EE}">
          <p14:sldIdLst>
            <p14:sldId id="333"/>
            <p14:sldId id="414"/>
            <p14:sldId id="393"/>
            <p14:sldId id="303"/>
            <p14:sldId id="306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97"/>
            <p14:sldId id="395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396"/>
            <p14:sldId id="407"/>
            <p14:sldId id="332"/>
            <p14:sldId id="302"/>
          </p14:sldIdLst>
        </p14:section>
        <p14:section name="Untitled Section" id="{67BB3D0D-73C0-42DD-B78C-4E776D897A5A}">
          <p14:sldIdLst>
            <p14:sldId id="408"/>
            <p14:sldId id="334"/>
            <p14:sldId id="335"/>
            <p14:sldId id="336"/>
            <p14:sldId id="337"/>
            <p14:sldId id="338"/>
            <p14:sldId id="412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Untitled Section" id="{883B6332-0982-47D0-ABE0-467124C66EA3}">
          <p14:sldIdLst>
            <p14:sldId id="409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Untitled Section" id="{96A9CECC-B576-4901-BDF2-0201BBCC205E}">
          <p14:sldIdLst>
            <p14:sldId id="41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413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Untitled Section" id="{C6982BB6-CB32-461A-B53A-BBB39735DF0A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8" autoAdjust="0"/>
    <p:restoredTop sz="88202" autoAdjust="0"/>
  </p:normalViewPr>
  <p:slideViewPr>
    <p:cSldViewPr>
      <p:cViewPr varScale="1">
        <p:scale>
          <a:sx n="76" d="100"/>
          <a:sy n="76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-345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11/8/2023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56109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323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04085-573A-48CD-8CB6-6823022B06ED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904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&lt;Type&gt;::empty()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( this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F3EE2E-F309-416E-979C-5E452E93A6B5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043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0E6A-97BC-44B7-A6A3-686512457C37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144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6796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0D68F4-56EA-4A72-833A-09F6BC1A76FE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655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0AA3CE-09D5-4BDD-98EB-9AF44A5295F2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65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D436B6-6227-4793-9119-4899F841DA78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229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41E27-7469-4298-A69F-868344839B9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220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A9DB80-A5F2-4BAC-A29A-9AAE3E446CFA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132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60EF2-5A78-4163-895D-2E0164CA609C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14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2EF60D-04FF-4102-B11D-54138F926A0C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182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4AFAA-9F08-4DE1-A14A-BAA2445B4199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61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5F2DB6-3A2F-42BD-945D-9B27725186D2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93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B71AEF-12CB-4B39-A648-AFB7A9736F9B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391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EAE862-B1B3-4B46-90F8-5BC9D0739B36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202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2434C2-E31F-4BD3-89D7-E33410F50CBD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409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A75B29-4797-46D5-8DCF-935B1A59BFAF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46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2780D7-6BEA-4BEB-90F5-02E7B682A09B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45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AEA046-FCF6-4C31-B715-9B4884A2F1EE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85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2627E2-3C36-4FD6-B459-8D0951990611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5947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AB88D8-AB5F-48DB-98E9-EEBC0B734597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32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6C4752-95B9-4669-9A00-EF6FD98D5E9C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169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0B93AC-D833-4E28-BCB5-255915A0A00F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863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A8273-A3CA-4A4E-9BDF-FAD9C74C0A89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5777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9FA774-FC7D-4E16-B2CF-715A3EB763CA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208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5DD4-45AE-44DA-922C-83C2445C868D}" type="slidenum">
              <a:rPr lang="en-CA" smtClean="0"/>
              <a:pPr>
                <a:defRPr/>
              </a:pPr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81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FC2BA2-B83A-4CCB-945F-5392A5763B32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712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BA7E03-D130-4D4A-B63A-42AB62E02561}" type="slidenum">
              <a:rPr lang="en-CA" smtClean="0"/>
              <a:pPr>
                <a:defRPr/>
              </a:pPr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6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5B714F-B813-45EE-B8B7-064F3A7A4CD1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202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E91066-DDBA-46F1-A0FE-E1F12F2A2BFC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7860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8793D-DB26-44E7-B7A2-2099E6A0F83E}" type="slidenum">
              <a:rPr lang="en-CA" smtClean="0"/>
              <a:pPr>
                <a:defRPr/>
              </a:pPr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569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1DF37E-440C-47FC-8D87-368AE62100FA}" type="slidenum">
              <a:rPr lang="en-CA" smtClean="0"/>
              <a:pPr>
                <a:defRPr/>
              </a:pPr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82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DABAD2-C7DA-4D66-AFD1-81EC35797C77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7690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619E67-12BD-4525-8D7D-FE27A1EDB1CD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4610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3AEC1-6A4A-48D8-BDA2-E4E789FA3E97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770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330D69-F410-4761-A72F-2865F365C28B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97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77B324-6CF4-4573-A58B-7A2B9073AB51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8267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705FE3-9BB2-4966-9DE5-D67D657EAA7A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8905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D6B398-AD8E-412A-93D8-FE0408A5060E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464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2B7F02-73E9-403E-B153-618F80C6947F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182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BBC27-A82F-4220-BECE-32642058708C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151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BFF0A-D41B-4B39-93A4-FCEA298EABAD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0361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D39CB-6C28-47EA-BEB4-69EDB4380D7A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18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2FF827-56E5-4726-BDC0-98D84DF784F4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006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4B422-D022-434F-9AAE-CA22C2B0146F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5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DD36AF-117D-41AB-863D-A8C417BC985A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129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036665-DFBD-49B0-B5E6-087000155E5D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2131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7B2C9-A621-44CF-8F36-D9F76A80122D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808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615885-44A6-48BE-AB58-8D63B290047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271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43DF2A-0995-41A6-AD87-B130F9CE5E3E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3034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ADA07-AE08-4B14-A025-B55AB16DAB53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04362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E2E1D-873C-4267-917A-5C3F9390592E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7979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56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1F6706-A2F0-4A60-B3DC-C747132BF8B5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26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6C6B90-5290-4600-A845-4246279446AD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3060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7D437-2921-45CD-9CE2-327F9A171D10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26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1AFA84-C091-4249-A819-0EB0B8BA379F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0872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DD2A0E-EB8B-4113-87FE-CA13CBE6C58B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90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F1FB3-9371-4E76-B929-9B6BC7D82D3E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38417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E021B-4C9D-42E0-A8E2-0D40EF2669F2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7876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F2BB3-AC09-4E4E-8872-88064E52717E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2197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FC8061-F802-480F-A5E0-F938C63EBF18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69985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6D25F-0B8D-4F4F-9FD2-7CE65FC34286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5911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EB351-CCD9-4135-9865-3C5B0E078732}" type="slidenum">
              <a:rPr lang="en-CA" smtClean="0"/>
              <a:pPr>
                <a:defRPr/>
              </a:pPr>
              <a:t>106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4883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A8FBFD-9AC4-4DF7-A549-A3C565DB499E}" type="slidenum">
              <a:rPr lang="en-CA" smtClean="0"/>
              <a:pPr>
                <a:defRPr/>
              </a:pPr>
              <a:t>107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46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F5B9A-66BD-4CA0-AAF9-B0F527CE00D1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bool empty()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int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 height() </a:t>
            </a:r>
            <a:r>
              <a:rPr lang="en-CA" altLang="en-US" sz="12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200" dirty="0">
                <a:latin typeface="Consolas" pitchFamily="49" charset="0"/>
                <a:cs typeface="Arial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en-US" sz="1200" dirty="0">
                <a:latin typeface="Consolas" pitchFamily="49" charset="0"/>
                <a:cs typeface="Arial" charset="0"/>
              </a:rPr>
              <a:t>		        void clear();</a:t>
            </a:r>
          </a:p>
          <a:p>
            <a:endParaRPr lang="en-CA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BC1CE3-E236-4DD7-89DD-6CB559A588AB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3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33164-F69D-403F-AA43-8A95E7AFE755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7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5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4400" dirty="0"/>
              <a:t>CS101</a:t>
            </a:r>
            <a:r>
              <a:rPr lang="zh-CN" altLang="en-US" sz="4400" dirty="0"/>
              <a:t> </a:t>
            </a:r>
            <a:r>
              <a:rPr lang="en-US" altLang="zh-CN" sz="4400" dirty="0"/>
              <a:t>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Binary Trees</a:t>
            </a: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B.5.3, 10.4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31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Binary Node Class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107706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binary node class is similar to the single node class: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class </a:t>
            </a:r>
            <a:r>
              <a:rPr lang="en-US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protected: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    Type element;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left_tree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		        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Binary_node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</a:t>
            </a:r>
            <a:r>
              <a:rPr lang="en-US" altLang="en-US" sz="14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right_tree</a:t>
            </a:r>
            <a:r>
              <a:rPr lang="en-US" altLang="en-US" sz="14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14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 Type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Type retrieve()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*left()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Binary_node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*right()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bool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is_leaf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() </a:t>
            </a:r>
            <a:r>
              <a:rPr lang="en-CA" altLang="en-US" sz="1400" dirty="0" err="1">
                <a:latin typeface="Consolas" pitchFamily="49" charset="0"/>
                <a:cs typeface="Arial" charset="0"/>
              </a:rPr>
              <a:t>const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        int size() const;</a:t>
            </a: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</a:t>
            </a:r>
            <a:r>
              <a:rPr lang="zh-CN" altLang="en-US" sz="1400" dirty="0">
                <a:latin typeface="Consolas" pitchFamily="49" charset="0"/>
                <a:cs typeface="Arial" charset="0"/>
              </a:rPr>
              <a:t>        </a:t>
            </a:r>
            <a:r>
              <a:rPr lang="en-CA" altLang="en-US" sz="1400" dirty="0">
                <a:latin typeface="Consolas" pitchFamily="49" charset="0"/>
                <a:cs typeface="Arial" charset="0"/>
              </a:rPr>
              <a:t>int height() const;</a:t>
            </a:r>
          </a:p>
          <a:p>
            <a:pPr>
              <a:buFontTx/>
              <a:buNone/>
            </a:pPr>
            <a:endParaRPr lang="en-CA" alt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CA" altLang="en-US" sz="1400" dirty="0">
                <a:latin typeface="Consolas" pitchFamily="49" charset="0"/>
                <a:cs typeface="Arial" charset="0"/>
              </a:rPr>
              <a:t>		}</a:t>
            </a:r>
            <a:endParaRPr lang="en-US" altLang="en-US" sz="1400" dirty="0">
              <a:latin typeface="Consolas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497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&lt;Type&gt;::degree()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count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++count;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count;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6859949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endParaRPr lang="en-CA" altLang="en-US" dirty="0"/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is_leaf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047355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&lt;Type&gt;::child(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n 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n &lt; 0 || n &gt;= degree()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        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652199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&lt;Type&gt;::append( Type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&amp;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if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 else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while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63138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size doesn’t care that this is a general tree…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1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+ (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 ==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? 0 :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()-&gt;size()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63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implementation of various functions now differs</a:t>
            </a:r>
          </a:p>
          <a:p>
            <a:pPr lvl="1"/>
            <a:r>
              <a:rPr lang="en-CA" altLang="en-US" dirty="0"/>
              <a:t>The height member function is closer to the original implementation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h = 0;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for (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&lt;Type&gt;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!=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nullptr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)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h =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::max( h, 1 +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-&gt;height() 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return h;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54583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This topic has covered a binary representation of general trees</a:t>
            </a:r>
          </a:p>
          <a:p>
            <a:pPr lvl="1"/>
            <a:r>
              <a:rPr lang="en-US" altLang="en-US" dirty="0"/>
              <a:t>The first child is the left sub-tree of a node</a:t>
            </a:r>
          </a:p>
          <a:p>
            <a:pPr lvl="1"/>
            <a:r>
              <a:rPr lang="en-US" altLang="en-US" dirty="0"/>
              <a:t>Subsequent siblings of that child form a chain down the right sub-trees</a:t>
            </a:r>
          </a:p>
          <a:p>
            <a:pPr lvl="1"/>
            <a:r>
              <a:rPr lang="en-US" altLang="en-US" dirty="0"/>
              <a:t>An empty left sub-tree indicates no children</a:t>
            </a:r>
          </a:p>
          <a:p>
            <a:pPr lvl="1"/>
            <a:r>
              <a:rPr lang="en-US" altLang="en-US" dirty="0"/>
              <a:t>An empty right sub-tree indicates no other siblings</a:t>
            </a:r>
          </a:p>
        </p:txBody>
      </p:sp>
    </p:spTree>
    <p:extLst>
      <p:ext uri="{BB962C8B-B14F-4D97-AF65-F5344CB8AC3E}">
        <p14:creationId xmlns:p14="http://schemas.microsoft.com/office/powerpoint/2010/main" val="19767277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altLang="en-US"/>
              <a:t>[1]	Cormen, Leiserson, Rivest and Stein, </a:t>
            </a:r>
            <a:r>
              <a:rPr lang="en-US" altLang="en-US" i="1"/>
              <a:t>Introduction to Algorithms</a:t>
            </a:r>
            <a:r>
              <a:rPr lang="en-US" altLang="en-US"/>
              <a:t>, 2</a:t>
            </a:r>
            <a:r>
              <a:rPr lang="en-US" altLang="en-US" baseline="30000"/>
              <a:t>nd</a:t>
            </a:r>
            <a:r>
              <a:rPr lang="en-US" altLang="en-US"/>
              <a:t> Ed., MIT Press, 2001, §19.1, pp.457-9.</a:t>
            </a:r>
          </a:p>
          <a:p>
            <a:pPr marL="533400" indent="-533400">
              <a:buFontTx/>
              <a:buNone/>
            </a:pPr>
            <a:r>
              <a:rPr lang="en-US" altLang="en-US"/>
              <a:t>[2]	Weiss, </a:t>
            </a:r>
            <a:r>
              <a:rPr lang="en-US" altLang="en-US" i="1"/>
              <a:t>Data Structures and Algorithm Analysis in C++</a:t>
            </a:r>
            <a:r>
              <a:rPr lang="en-US" altLang="en-US"/>
              <a:t>, </a:t>
            </a:r>
            <a:r>
              <a:rPr lang="en-US" altLang="en-US" i="1"/>
              <a:t>3</a:t>
            </a:r>
            <a:r>
              <a:rPr lang="en-US" altLang="en-US" i="1" baseline="30000"/>
              <a:t>rd</a:t>
            </a:r>
            <a:r>
              <a:rPr lang="en-US" altLang="en-US" i="1"/>
              <a:t> Ed.</a:t>
            </a:r>
            <a:r>
              <a:rPr lang="en-US" altLang="en-US"/>
              <a:t>, Addison Wesley, §6.8.1, p.240.</a:t>
            </a:r>
          </a:p>
        </p:txBody>
      </p:sp>
    </p:spTree>
    <p:extLst>
      <p:ext uri="{BB962C8B-B14F-4D97-AF65-F5344CB8AC3E}">
        <p14:creationId xmlns:p14="http://schemas.microsoft.com/office/powerpoint/2010/main" val="14406237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pPr lvl="1"/>
            <a:r>
              <a:rPr lang="en-US" altLang="zh-CN" dirty="0"/>
              <a:t>Each node has two children</a:t>
            </a:r>
          </a:p>
          <a:p>
            <a:pPr lvl="1"/>
            <a:r>
              <a:rPr lang="en-US" altLang="zh-CN" dirty="0"/>
              <a:t>In-order traversal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nodes, height, number of leaf nodes, average depth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Height, array storage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06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We will usually only construct new leaf nodes</a:t>
            </a:r>
            <a:endParaRPr lang="en-US" altLang="en-US" sz="13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( Type const &amp;obj ):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element( obj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),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(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// Empty constructor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60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The accessors are similar to that of </a:t>
            </a:r>
            <a:r>
              <a:rPr lang="en-US" altLang="en-US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Single_list</a:t>
            </a:r>
            <a:endParaRPr lang="en-US" altLang="en-US" sz="1300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Type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&lt;Type&gt;::retrieve()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element;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&lt;Type&gt;::left()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left_tree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  <a:p>
            <a:pPr lvl="2">
              <a:buFontTx/>
              <a:buNone/>
            </a:pPr>
            <a:endParaRPr lang="en-US" altLang="en-US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 *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&lt;Type&gt;::right() const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right_tree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800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Binary Node Class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endParaRPr lang="en-US" altLang="en-US" sz="1200" dirty="0">
              <a:latin typeface="Consolas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template &lt;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typename</a:t>
            </a:r>
            <a:r>
              <a:rPr lang="en-US" altLang="en-US" dirty="0">
                <a:latin typeface="Consolas" pitchFamily="49" charset="0"/>
                <a:cs typeface="Arial" charset="0"/>
              </a:rPr>
              <a:t> Type&gt;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bool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Binary_node</a:t>
            </a:r>
            <a:r>
              <a:rPr lang="en-US" altLang="en-US" dirty="0">
                <a:latin typeface="Consolas" pitchFamily="49" charset="0"/>
                <a:cs typeface="Arial" charset="0"/>
              </a:rPr>
              <a:t>&lt;Type&gt;::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is_leaf</a:t>
            </a:r>
            <a:r>
              <a:rPr lang="en-US" altLang="en-US" dirty="0">
                <a:latin typeface="Consolas" pitchFamily="49" charset="0"/>
                <a:cs typeface="Arial" charset="0"/>
              </a:rPr>
              <a:t>()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const</a:t>
            </a:r>
            <a:r>
              <a:rPr lang="en-US" altLang="en-US" dirty="0">
                <a:latin typeface="Consolas" pitchFamily="49" charset="0"/>
                <a:cs typeface="Arial" charset="0"/>
              </a:rPr>
              <a:t>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    return left()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 &amp;&amp; right() == </a:t>
            </a:r>
            <a:r>
              <a:rPr lang="en-US" altLang="en-US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dirty="0">
                <a:latin typeface="Consolas" pitchFamily="49" charset="0"/>
                <a:cs typeface="Arial" charset="0"/>
              </a:rPr>
              <a:t>;</a:t>
            </a:r>
          </a:p>
          <a:p>
            <a:pPr lvl="2">
              <a:buFontTx/>
              <a:buNone/>
            </a:pPr>
            <a:r>
              <a:rPr lang="en-US" altLang="en-US" dirty="0">
                <a:latin typeface="Consolas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28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C:\Users\dwharder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Size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&lt;Type&gt;::size()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1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left()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left()-&gt;size() 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	+ right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() == </a:t>
            </a:r>
            <a:r>
              <a:rPr lang="en-US" altLang="en-US" sz="1600" dirty="0" err="1">
                <a:latin typeface="Consolas" pitchFamily="49" charset="0"/>
                <a:cs typeface="Arial" charset="0"/>
              </a:rPr>
              <a:t>nullptr</a:t>
            </a:r>
            <a:r>
              <a:rPr lang="en-US" altLang="en-US" sz="1600" dirty="0">
                <a:latin typeface="Consolas" pitchFamily="49" charset="0"/>
                <a:cs typeface="Arial" charset="0"/>
              </a:rPr>
              <a:t>? 0 :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right()-&gt;size();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8921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819525"/>
            <a:ext cx="8047038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9460" name="Content Placeholder 2"/>
          <p:cNvSpPr>
            <a:spLocks noGrp="1"/>
          </p:cNvSpPr>
          <p:nvPr>
            <p:ph idx="1"/>
          </p:nvPr>
        </p:nvSpPr>
        <p:spPr>
          <a:xfrm>
            <a:off x="455613" y="1600200"/>
            <a:ext cx="8505825" cy="4525963"/>
          </a:xfrm>
        </p:spPr>
        <p:txBody>
          <a:bodyPr/>
          <a:lstStyle/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&lt;Type&gt;::height()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empty()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-1 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               1 +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::max( left()-&gt;height(), right()-&gt;height()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</p:txBody>
      </p:sp>
      <p:pic>
        <p:nvPicPr>
          <p:cNvPr id="19461" name="Picture 3" descr="C:\Users\dwharder\Desktop\a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5048250"/>
            <a:ext cx="1223962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48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Clear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	Removing all the nodes in a tree is similarly recursive:</a:t>
            </a:r>
            <a:endParaRPr lang="en-US" altLang="en-US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</a:pPr>
            <a:endParaRPr lang="en-US" altLang="en-US" sz="1600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600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void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&lt;Type&gt;::clear(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Binary_node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*&amp;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    return;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}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left()-&gt;clear(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left_node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right()-&gt;clear( </a:t>
            </a:r>
            <a:r>
              <a:rPr lang="en-US" altLang="en-US" sz="1600" dirty="0" err="1">
                <a:latin typeface="Consolas" pitchFamily="49" charset="0"/>
                <a:cs typeface="Consolas" pitchFamily="49" charset="0"/>
              </a:rPr>
              <a:t>right_node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 );</a:t>
            </a:r>
          </a:p>
          <a:p>
            <a:pPr>
              <a:buFontTx/>
              <a:buNone/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delete this;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    </a:t>
            </a:r>
            <a:r>
              <a:rPr lang="en-US" altLang="en-US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ptr_to_this</a:t>
            </a:r>
            <a:r>
              <a:rPr lang="en-US" alt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= nullptr;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nsolas" pitchFamily="49" charset="0"/>
                <a:cs typeface="Consolas" pitchFamily="49" charset="0"/>
              </a:rPr>
              <a:t>		}</a:t>
            </a:r>
          </a:p>
        </p:txBody>
      </p:sp>
      <p:pic>
        <p:nvPicPr>
          <p:cNvPr id="5" name="Picture 5" descr="C:\Users\dwharder\Desktop\pt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7209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45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629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Recall that with linked lists and arrays, some operations would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run times of operations on binary trees, we will see, depends on the height of the tree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see that: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worst is clearly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Under average conditions, the height is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best case is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5305425" y="4324350"/>
          <a:ext cx="74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13" imgH="241195" progId="Equation.3">
                  <p:embed/>
                </p:oleObj>
              </mc:Choice>
              <mc:Fallback>
                <p:oleObj name="Equation" r:id="rId3" imgW="43161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4324350"/>
                        <a:ext cx="74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297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Run Times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If we can achieve and maintain a height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, we will see that many operations can run in </a:t>
            </a:r>
            <a:r>
              <a:rPr lang="en-US" altLang="en-US" b="1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(lg(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r>
              <a:rPr lang="en-US" altLang="en-US" dirty="0">
                <a:latin typeface="Arial" charset="0"/>
                <a:cs typeface="Arial" charset="0"/>
              </a:rPr>
              <a:t> we 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Logarithmic time is not significantly worse than constant time: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Times New Roman" pitchFamily="18" charset="0"/>
                <a:cs typeface="Arial" charset="0"/>
              </a:rPr>
              <a:t>                                   lg( 1000 ) ≈ 10		kB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lg( 1 000 000 ) ≈ 20		MB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lg( 1 000 000 000 ) ≈ 30		GB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lg( 1 000 000 000 000 ) ≈ 40		TB</a:t>
            </a:r>
          </a:p>
          <a:p>
            <a:pPr lvl="1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                          lg( 1000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) ≈ 10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106738"/>
            <a:ext cx="33194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40425" y="6237288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http://xkcd.com/394/</a:t>
            </a:r>
          </a:p>
        </p:txBody>
      </p:sp>
    </p:spTree>
    <p:extLst>
      <p:ext uri="{BB962C8B-B14F-4D97-AF65-F5344CB8AC3E}">
        <p14:creationId xmlns:p14="http://schemas.microsoft.com/office/powerpoint/2010/main" val="167806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Ropes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1995, Boehm </a:t>
            </a:r>
            <a:r>
              <a:rPr lang="en-US" altLang="en-US" i="1" dirty="0">
                <a:latin typeface="Arial" charset="0"/>
                <a:cs typeface="Arial" charset="0"/>
              </a:rPr>
              <a:t>et al</a:t>
            </a:r>
            <a:r>
              <a:rPr lang="en-US" altLang="en-US" dirty="0">
                <a:latin typeface="Arial" charset="0"/>
                <a:cs typeface="Arial" charset="0"/>
              </a:rPr>
              <a:t>. introduced the idea of a rope, or a </a:t>
            </a:r>
            <a:r>
              <a:rPr lang="en-US" altLang="en-US" i="1" dirty="0">
                <a:latin typeface="Arial" charset="0"/>
                <a:cs typeface="Arial" charset="0"/>
              </a:rPr>
              <a:t>heavyweight</a:t>
            </a:r>
            <a:r>
              <a:rPr lang="en-US" altLang="en-US" dirty="0">
                <a:latin typeface="Arial" charset="0"/>
                <a:cs typeface="Arial" charset="0"/>
              </a:rPr>
              <a:t> string</a:t>
            </a:r>
          </a:p>
        </p:txBody>
      </p:sp>
      <p:pic>
        <p:nvPicPr>
          <p:cNvPr id="23556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664D-527B-43C8-9C00-7C711329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Orders of</a:t>
            </a:r>
            <a:r>
              <a:rPr lang="zh-CN" altLang="en-US" dirty="0"/>
              <a:t> </a:t>
            </a:r>
            <a:r>
              <a:rPr lang="en-US" altLang="zh-CN" dirty="0"/>
              <a:t>DFS traversal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980A-B306-483A-A712-81777922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(Left, Root, Right) : 4 2 5 1 3</a:t>
            </a:r>
          </a:p>
          <a:p>
            <a:r>
              <a:rPr lang="en-US" dirty="0"/>
              <a:t>Preorder (Root, Left, Right) : 1 2 4 5 3 </a:t>
            </a:r>
          </a:p>
          <a:p>
            <a:r>
              <a:rPr lang="en-US" dirty="0" err="1"/>
              <a:t>Postorder</a:t>
            </a:r>
            <a:r>
              <a:rPr lang="en-US" dirty="0"/>
              <a:t> (Left, Right, Root) : 4 5 2 3 1</a:t>
            </a:r>
          </a:p>
          <a:p>
            <a:r>
              <a:rPr lang="en-US" dirty="0"/>
              <a:t>Breadth-First or Level Order Traversal: 1 2 3 4 5 </a:t>
            </a:r>
          </a:p>
        </p:txBody>
      </p:sp>
      <p:pic>
        <p:nvPicPr>
          <p:cNvPr id="7170" name="Picture 2" descr="Lightbox">
            <a:extLst>
              <a:ext uri="{FF2B5EF4-FFF2-40B4-BE49-F238E27FC236}">
                <a16:creationId xmlns:a16="http://schemas.microsoft.com/office/drawing/2014/main" id="{3991DDA4-8746-400B-916E-FAF193F8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17032"/>
            <a:ext cx="24669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0E196890-13FB-2941-A875-231B89B3E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32" r="6258" b="15201"/>
          <a:stretch/>
        </p:blipFill>
        <p:spPr>
          <a:xfrm>
            <a:off x="6494324" y="4862139"/>
            <a:ext cx="2466976" cy="1721223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70CC7244-70E1-344E-9A30-E78434DACCED}"/>
              </a:ext>
            </a:extLst>
          </p:cNvPr>
          <p:cNvSpPr/>
          <p:nvPr/>
        </p:nvSpPr>
        <p:spPr>
          <a:xfrm>
            <a:off x="6804247" y="3284984"/>
            <a:ext cx="2157053" cy="1143000"/>
          </a:xfrm>
          <a:prstGeom prst="cloudCallout">
            <a:avLst>
              <a:gd name="adj1" fmla="val 13071"/>
              <a:gd name="adj2" fmla="val 8152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Doing HW and PA </a:t>
            </a: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day and night ……</a:t>
            </a:r>
          </a:p>
        </p:txBody>
      </p:sp>
    </p:spTree>
    <p:extLst>
      <p:ext uri="{BB962C8B-B14F-4D97-AF65-F5344CB8AC3E}">
        <p14:creationId xmlns:p14="http://schemas.microsoft.com/office/powerpoint/2010/main" val="261678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Alpha-numeric data is stored using a </a:t>
            </a:r>
            <a:r>
              <a:rPr lang="en-US" altLang="en-US" i="1" dirty="0">
                <a:latin typeface="Arial" charset="0"/>
                <a:cs typeface="Arial" charset="0"/>
              </a:rPr>
              <a:t>string</a:t>
            </a:r>
            <a:r>
              <a:rPr lang="en-US" altLang="en-US" dirty="0">
                <a:latin typeface="Arial" charset="0"/>
                <a:cs typeface="Arial" charset="0"/>
              </a:rPr>
              <a:t> of characters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character (or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en-US" dirty="0">
                <a:latin typeface="Arial" charset="0"/>
                <a:cs typeface="Arial" charset="0"/>
              </a:rPr>
              <a:t>) is a numeric value from 0 to 255 where certain numbers represent certain letters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65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Arial" charset="0"/>
              </a:rPr>
              <a:t>		</a:t>
            </a:r>
            <a:r>
              <a:rPr lang="en-US" altLang="en-US" dirty="0">
                <a:latin typeface="Arial" charset="0"/>
                <a:cs typeface="Arial" charset="0"/>
              </a:rPr>
              <a:t>‘B’ 	66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01000010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  <a:endParaRPr lang="en-US" altLang="en-US" dirty="0">
              <a:latin typeface="Consolas" pitchFamily="49" charset="0"/>
              <a:cs typeface="Consolas" pitchFamily="49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‘a’	97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00001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‘b’	98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01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00010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‘  ’	32	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</a:t>
            </a:r>
            <a:r>
              <a:rPr lang="en-US" alt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00000</a:t>
            </a:r>
            <a:r>
              <a:rPr lang="en-US" altLang="en-US" baseline="-25000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Unicode extends character encoding beyond the Latin alphabet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Still waiting for the </a:t>
            </a:r>
            <a:r>
              <a:rPr lang="en-CA" altLang="en-US" dirty="0" err="1">
                <a:latin typeface="Arial" charset="0"/>
                <a:cs typeface="Arial" charset="0"/>
              </a:rPr>
              <a:t>Tengwar</a:t>
            </a:r>
            <a:r>
              <a:rPr lang="en-CA" altLang="en-US" dirty="0">
                <a:latin typeface="Arial" charset="0"/>
                <a:cs typeface="Arial" charset="0"/>
              </a:rPr>
              <a:t> characters…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b="1" baseline="-25000" dirty="0">
              <a:latin typeface="Courier New" pitchFamily="49" charset="0"/>
              <a:cs typeface="Arial" charset="0"/>
            </a:endParaRPr>
          </a:p>
        </p:txBody>
      </p:sp>
      <p:pic>
        <p:nvPicPr>
          <p:cNvPr id="24580" name="Picture 4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C:\Users\dwharder\Desktop\b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5732463"/>
            <a:ext cx="27368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488" y="6381750"/>
            <a:ext cx="12858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J.R.R. Tolkien</a:t>
            </a:r>
          </a:p>
        </p:txBody>
      </p:sp>
    </p:spTree>
    <p:extLst>
      <p:ext uri="{BB962C8B-B14F-4D97-AF65-F5344CB8AC3E}">
        <p14:creationId xmlns:p14="http://schemas.microsoft.com/office/powerpoint/2010/main" val="873193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C-style string is an array of characters followed by the character with a numeric value of </a:t>
            </a:r>
            <a:r>
              <a:rPr lang="en-US" altLang="en-US" dirty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</a:t>
            </a:r>
            <a:r>
              <a:rPr lang="en-US" altLang="zh-CN" dirty="0">
                <a:latin typeface="Arial" charset="0"/>
                <a:cs typeface="Arial" charset="0"/>
              </a:rPr>
              <a:t>e</a:t>
            </a:r>
            <a:r>
              <a:rPr lang="en-US" altLang="en-US" dirty="0">
                <a:latin typeface="Arial" charset="0"/>
                <a:cs typeface="Arial" charset="0"/>
              </a:rPr>
              <a:t> problem with using arrays is the runtime required to concatenate two strings</a:t>
            </a:r>
          </a:p>
        </p:txBody>
      </p:sp>
      <p:pic>
        <p:nvPicPr>
          <p:cNvPr id="25604" name="Picture 4" descr="r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497138"/>
            <a:ext cx="52165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320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Concatenating two strings requires the operations of: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Allocating more memory, and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Coping both strings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m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</a:p>
        </p:txBody>
      </p:sp>
      <p:pic>
        <p:nvPicPr>
          <p:cNvPr id="26628" name="Picture 8" descr="r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997200"/>
            <a:ext cx="8193088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9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2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rope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Stores strings in the leaves,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(full) represent the concatenation of the two strings, and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Represents the string with the right sub-tree concatenated onto the end of the left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previous concatenation may now occur in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altLang="en-US" dirty="0">
                <a:latin typeface="Arial" charset="0"/>
                <a:cs typeface="Arial" charset="0"/>
              </a:rPr>
              <a:t> time</a:t>
            </a:r>
          </a:p>
        </p:txBody>
      </p:sp>
      <p:pic>
        <p:nvPicPr>
          <p:cNvPr id="27652" name="Picture 7" descr="r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005263"/>
            <a:ext cx="8891587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18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The string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may be represented using the rope</a:t>
            </a: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8676" name="Picture 5" descr="r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644900"/>
            <a:ext cx="88931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 descr="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10" descr="noex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65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Ropes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Additional information may be useful:</a:t>
            </a:r>
          </a:p>
          <a:p>
            <a:pPr lvl="1">
              <a:defRPr/>
            </a:pPr>
            <a:r>
              <a:rPr lang="en-US" dirty="0">
                <a:latin typeface="Arial" charset="0"/>
                <a:cs typeface="Arial" charset="0"/>
              </a:rPr>
              <a:t>Recording the number of characters in both the left and right sub-trees</a:t>
            </a: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lvl="1"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It is also possible to eliminate duplication of common sub-strings</a:t>
            </a:r>
          </a:p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endParaRPr lang="en-US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References:  http://en.wikipedia.org/wiki/Rope_(computer_science)</a:t>
            </a:r>
            <a:b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                 J.R.R. Tolkien,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  <a:latin typeface="Arial" charset="0"/>
                <a:cs typeface="Arial" charset="0"/>
              </a:rPr>
              <a:t>The Hobbit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29700" name="Picture 7" descr="bl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508500"/>
            <a:ext cx="63738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8" descr="noex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2216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400" dirty="0">
              <a:latin typeface="Arial" charset="0"/>
              <a:cs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Any basic mathematical expression containing binary operators may be represented using a (full) 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example, 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3</a:t>
            </a:r>
            <a:r>
              <a:rPr lang="zh-CN" altLang="en-US" dirty="0">
                <a:latin typeface="Times New Roman" pitchFamily="18" charset="0"/>
                <a:cs typeface="Arial" charset="0"/>
              </a:rPr>
              <a:t>*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(4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c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 +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d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/5 + (6 – </a:t>
            </a:r>
            <a:r>
              <a:rPr lang="pt-BR" altLang="en-US" i="1" dirty="0">
                <a:latin typeface="Times New Roman" pitchFamily="18" charset="0"/>
                <a:cs typeface="Arial" charset="0"/>
              </a:rPr>
              <a:t>e</a:t>
            </a:r>
            <a:r>
              <a:rPr lang="pt-BR" altLang="en-US" dirty="0">
                <a:latin typeface="Times New Roman" pitchFamily="18" charset="0"/>
                <a:cs typeface="Arial" charset="0"/>
              </a:rPr>
              <a:t>)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30724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24654" y="2780928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Internal nodes store operators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83093" y="5647671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dirty="0"/>
              <a:t>Leaf nodes store literals or variables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32040" y="5229200"/>
            <a:ext cx="504056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868144" y="5229200"/>
            <a:ext cx="72008" cy="41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0724" idx="0"/>
          </p:cNvCxnSpPr>
          <p:nvPr/>
        </p:nvCxnSpPr>
        <p:spPr>
          <a:xfrm flipH="1">
            <a:off x="4480560" y="3068960"/>
            <a:ext cx="84409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516216" y="3150260"/>
            <a:ext cx="72008" cy="49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6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Observations: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Internal nodes store operators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Leaf nodes store literals or variables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 nodes have just one sub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order is not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Addition and multiplication (commutative)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Order is relevant for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Subtraction and division (non-commutative)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 is possible to replace non-commutative operators using the unary negation and inversion:</a:t>
            </a:r>
          </a:p>
          <a:p>
            <a:pPr lvl="1" algn="ctr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/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 b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-1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      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a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(–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b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47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 descr="C:\Users\dwharder\Desktop\exp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23381"/>
            <a:ext cx="76771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Application:  Expression Trees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post-order depth-first traversal</a:t>
            </a:r>
            <a:r>
              <a:rPr lang="en-US" altLang="en-US" dirty="0">
                <a:latin typeface="Arial" charset="0"/>
                <a:cs typeface="Arial" charset="0"/>
              </a:rPr>
              <a:t> converts such a tree to the reverse-Polish format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3  4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a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b  c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 +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d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5 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÷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6 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e 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–  +  +</a:t>
            </a:r>
          </a:p>
        </p:txBody>
      </p:sp>
    </p:spTree>
    <p:extLst>
      <p:ext uri="{BB962C8B-B14F-4D97-AF65-F5344CB8AC3E}">
        <p14:creationId xmlns:p14="http://schemas.microsoft.com/office/powerpoint/2010/main" val="2434148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Application:  Expression Trees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Computers think in post-order: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Both operands must be loaded into registers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operation is then called on those registers</a:t>
            </a:r>
          </a:p>
          <a:p>
            <a:pPr lvl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Humans think in in-order:</a:t>
            </a:r>
          </a:p>
          <a:p>
            <a:pPr lvl="1"/>
            <a:r>
              <a:rPr lang="en-CA" altLang="zh-CN" dirty="0"/>
              <a:t>First, the left sub-tree is traversed</a:t>
            </a:r>
          </a:p>
          <a:p>
            <a:pPr lvl="1"/>
            <a:r>
              <a:rPr lang="en-CA" altLang="zh-CN" dirty="0"/>
              <a:t>Then, the current node is visited</a:t>
            </a:r>
          </a:p>
          <a:p>
            <a:pPr lvl="1"/>
            <a:r>
              <a:rPr lang="en-CA" altLang="zh-CN" dirty="0"/>
              <a:t>Finally, the right-sub-tree is traversed</a:t>
            </a:r>
          </a:p>
          <a:p>
            <a:pPr marL="357188" indent="-357188">
              <a:buNone/>
            </a:pPr>
            <a:r>
              <a:rPr lang="en-CA" altLang="zh-CN" dirty="0"/>
              <a:t>	This is called an </a:t>
            </a:r>
            <a:r>
              <a:rPr lang="en-CA" altLang="zh-CN" i="1" dirty="0">
                <a:solidFill>
                  <a:srgbClr val="FF0000"/>
                </a:solidFill>
              </a:rPr>
              <a:t>in-order </a:t>
            </a:r>
            <a:r>
              <a:rPr lang="en-CA" altLang="zh-CN" dirty="0">
                <a:solidFill>
                  <a:srgbClr val="FF0000"/>
                </a:solidFill>
              </a:rPr>
              <a:t>traversal</a:t>
            </a:r>
            <a:endParaRPr lang="en-US" alt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图片 2" descr="图片包含 图示&#10;&#10;描述已自动生成">
            <a:extLst>
              <a:ext uri="{FF2B5EF4-FFF2-40B4-BE49-F238E27FC236}">
                <a16:creationId xmlns:a16="http://schemas.microsoft.com/office/drawing/2014/main" id="{38A6E6D5-FC0E-6741-A6B8-9BEBC9160A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9" r="104" b="15224"/>
          <a:stretch/>
        </p:blipFill>
        <p:spPr>
          <a:xfrm>
            <a:off x="5904133" y="5357943"/>
            <a:ext cx="2381250" cy="1225419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506E5AC6-D0B9-0F49-A48D-6A0057E2259F}"/>
              </a:ext>
            </a:extLst>
          </p:cNvPr>
          <p:cNvSpPr/>
          <p:nvPr/>
        </p:nvSpPr>
        <p:spPr>
          <a:xfrm>
            <a:off x="6300192" y="3795374"/>
            <a:ext cx="2669282" cy="1143000"/>
          </a:xfrm>
          <a:prstGeom prst="cloudCallout">
            <a:avLst>
              <a:gd name="adj1" fmla="val -15101"/>
              <a:gd name="adj2" fmla="val 839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How do we penguins think questions?</a:t>
            </a:r>
          </a:p>
        </p:txBody>
      </p:sp>
    </p:spTree>
    <p:extLst>
      <p:ext uri="{BB962C8B-B14F-4D97-AF65-F5344CB8AC3E}">
        <p14:creationId xmlns:p14="http://schemas.microsoft.com/office/powerpoint/2010/main" val="119914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9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93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124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098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48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995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54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176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950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0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85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79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93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400">
              <a:latin typeface="Arial" charset="0"/>
              <a:cs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will look at the binary tree data structure: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</p:txBody>
      </p:sp>
    </p:spTree>
    <p:extLst>
      <p:ext uri="{BB962C8B-B14F-4D97-AF65-F5344CB8AC3E}">
        <p14:creationId xmlns:p14="http://schemas.microsoft.com/office/powerpoint/2010/main" val="527943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3582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algn="ctr">
              <a:buNone/>
            </a:pPr>
            <a:r>
              <a:rPr lang="pt-BR" altLang="en-US" sz="2400" dirty="0">
                <a:latin typeface="Times New Roman" pitchFamily="18" charset="0"/>
                <a:cs typeface="Arial" charset="0"/>
              </a:rPr>
              <a:t>3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(4 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a + (b + c)) + (d</a:t>
            </a:r>
            <a:r>
              <a:rPr lang="en-CA" altLang="en-US" sz="2400" dirty="0"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latin typeface="Times New Roman" pitchFamily="18" charset="0"/>
                <a:cs typeface="Arial" charset="0"/>
              </a:rPr>
              <a:t>5 + (6 – e))</a:t>
            </a:r>
          </a:p>
          <a:p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61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Traversal</a:t>
            </a:r>
            <a:endParaRPr lang="zh-CN" altLang="en-US" dirty="0"/>
          </a:p>
        </p:txBody>
      </p:sp>
      <p:pic>
        <p:nvPicPr>
          <p:cNvPr id="4" name="Picture 5" descr="C:\Users\dwharder\Desktop\ex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1844824"/>
            <a:ext cx="767715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7591" y="4889798"/>
            <a:ext cx="4108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3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4 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a + b + c + d</a:t>
            </a:r>
            <a:r>
              <a:rPr lang="en-CA" alt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÷ </a:t>
            </a:r>
            <a:r>
              <a:rPr lang="pt-BR" altLang="en-US" sz="2400" dirty="0">
                <a:solidFill>
                  <a:prstClr val="black"/>
                </a:solidFill>
                <a:latin typeface="Times New Roman" pitchFamily="18" charset="0"/>
              </a:rPr>
              <a:t>5 + 6 – e</a:t>
            </a:r>
            <a:endParaRPr lang="zh-CN" alt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172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397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2778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438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3184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1987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790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8396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6003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3609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40152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16216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092280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68344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44408" y="1844824"/>
            <a:ext cx="0" cy="261778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80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Summary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talk, we introduced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node has two distinct and identifiable sub-trees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Either sub-tree may optionally be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sub-trees are ordered relative to the other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looked at: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Properties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023037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B2B2B2"/>
                </a:solidFill>
                <a:latin typeface="Arial" charset="0"/>
                <a:cs typeface="Arial" charset="0"/>
              </a:rPr>
              <a:t>Usage Notes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These slides are made publicly available on the web for anyone to use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If you choose to use them, or a part thereof, for a course at another institution, I ask only three things: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inform me that you are using the slides,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acknowledge my work, and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B2B2B2"/>
                </a:solidFill>
              </a:rPr>
              <a:t>that you alert me of any mistakes which I made or changes which you make, and allow me the option of incorporating such changes (with an acknowledgment) in my set of slides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solidFill>
                  <a:srgbClr val="B2B2B2"/>
                </a:solidFill>
              </a:rPr>
              <a:t>					</a:t>
            </a:r>
            <a:r>
              <a:rPr lang="en-US" sz="1600" dirty="0">
                <a:solidFill>
                  <a:srgbClr val="B2B2B2"/>
                </a:solidFill>
              </a:rPr>
              <a:t>	Sincerely,</a:t>
            </a: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Douglas Wilhelm Harder, </a:t>
            </a:r>
            <a:r>
              <a:rPr lang="en-US" sz="1600" dirty="0" err="1">
                <a:solidFill>
                  <a:srgbClr val="B2B2B2"/>
                </a:solidFill>
              </a:rPr>
              <a:t>MMath</a:t>
            </a:r>
            <a:endParaRPr lang="en-US" sz="1600" dirty="0">
              <a:solidFill>
                <a:srgbClr val="B2B2B2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sz="1600" dirty="0">
                <a:solidFill>
                  <a:srgbClr val="B2B2B2"/>
                </a:solidFill>
              </a:rPr>
              <a:t>						</a:t>
            </a:r>
            <a:r>
              <a:rPr lang="en-US" sz="1600" b="1" dirty="0">
                <a:solidFill>
                  <a:srgbClr val="B2B2B2"/>
                </a:solidFill>
                <a:latin typeface="Courier New" pitchFamily="49" charset="0"/>
              </a:rPr>
              <a:t>dwharder@alumni.uwaterloo.ca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150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Outline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18884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perfect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 and 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nodes: 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Number of leaf nodes: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919953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Standard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binary tree where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leaf nodes have the same depth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All other nodes are full</a:t>
            </a:r>
          </a:p>
        </p:txBody>
      </p:sp>
      <p:pic>
        <p:nvPicPr>
          <p:cNvPr id="9220" name="Picture 4" descr="a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068638"/>
            <a:ext cx="6769100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827088" y="4202113"/>
            <a:ext cx="6492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260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is perfect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&gt; 0</a:t>
            </a:r>
            <a:r>
              <a:rPr lang="en-US" altLang="en-US" dirty="0">
                <a:latin typeface="Arial" charset="0"/>
                <a:cs typeface="Arial" charset="0"/>
              </a:rPr>
              <a:t> is a perfect if both sub-trees are prefect binary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16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US" altLang="en-US" sz="4800" dirty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of height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latin typeface="Times New Roman" pitchFamily="18" charset="0"/>
                <a:cs typeface="Arial" charset="0"/>
              </a:rPr>
              <a:t> = 0, 1, 2, 3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latin typeface="Times New Roman" pitchFamily="18" charset="0"/>
                <a:cs typeface="Arial" charset="0"/>
              </a:rPr>
              <a:t>4</a:t>
            </a:r>
            <a:endParaRPr lang="en-US" altLang="en-US">
              <a:latin typeface="Arial" charset="0"/>
              <a:cs typeface="Arial" charset="0"/>
            </a:endParaRPr>
          </a:p>
        </p:txBody>
      </p:sp>
      <p:pic>
        <p:nvPicPr>
          <p:cNvPr id="11268" name="Picture 4" descr="perfect_binary_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33513"/>
            <a:ext cx="4608512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3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binary tree is a restriction where each node has exactly two children: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child is either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empty</a:t>
            </a:r>
            <a:r>
              <a:rPr lang="en-US" altLang="en-US" dirty="0">
                <a:latin typeface="Arial" charset="0"/>
                <a:cs typeface="Arial" charset="0"/>
              </a:rPr>
              <a:t> or another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binary tree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restriction allows us to label the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children as </a:t>
            </a:r>
            <a:r>
              <a:rPr lang="en-US" altLang="en-US" i="1" dirty="0">
                <a:latin typeface="Arial" charset="0"/>
                <a:cs typeface="Arial" charset="0"/>
              </a:rPr>
              <a:t>left</a:t>
            </a:r>
            <a:r>
              <a:rPr lang="en-US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Arial" charset="0"/>
                <a:cs typeface="Arial" charset="0"/>
              </a:rPr>
              <a:t>right</a:t>
            </a:r>
            <a:r>
              <a:rPr lang="en-US" altLang="en-US" dirty="0">
                <a:latin typeface="Arial" charset="0"/>
                <a:cs typeface="Arial" charset="0"/>
              </a:rPr>
              <a:t> subtrees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8196" name="Picture 4" descr="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478088"/>
            <a:ext cx="2520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Graphic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847" y="3947319"/>
            <a:ext cx="330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619672" y="4304506"/>
            <a:ext cx="1857375" cy="1428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359572" y="4304506"/>
            <a:ext cx="1857375" cy="142875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91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http://pythoner.org/static/upload/20120910/wiki_793_1347246276.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17" y="2050508"/>
            <a:ext cx="5489848" cy="446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图片包含 图示&#10;&#10;描述已自动生成">
            <a:extLst>
              <a:ext uri="{FF2B5EF4-FFF2-40B4-BE49-F238E27FC236}">
                <a16:creationId xmlns:a16="http://schemas.microsoft.com/office/drawing/2014/main" id="{30A546D5-4BED-9241-9BD8-083A2069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5" b="11599"/>
          <a:stretch/>
        </p:blipFill>
        <p:spPr>
          <a:xfrm>
            <a:off x="251520" y="5663331"/>
            <a:ext cx="1487366" cy="863501"/>
          </a:xfrm>
          <a:prstGeom prst="rect">
            <a:avLst/>
          </a:prstGeom>
        </p:spPr>
      </p:pic>
      <p:sp>
        <p:nvSpPr>
          <p:cNvPr id="7" name="云形标注 6">
            <a:extLst>
              <a:ext uri="{FF2B5EF4-FFF2-40B4-BE49-F238E27FC236}">
                <a16:creationId xmlns:a16="http://schemas.microsoft.com/office/drawing/2014/main" id="{1ECFFF64-0393-D446-A890-41FC58B57215}"/>
              </a:ext>
            </a:extLst>
          </p:cNvPr>
          <p:cNvSpPr/>
          <p:nvPr/>
        </p:nvSpPr>
        <p:spPr>
          <a:xfrm>
            <a:off x="48145" y="3890757"/>
            <a:ext cx="1944216" cy="1143000"/>
          </a:xfrm>
          <a:prstGeom prst="cloudCallout">
            <a:avLst>
              <a:gd name="adj1" fmla="val -1818"/>
              <a:gd name="adj2" fmla="val 953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photo!</a:t>
            </a:r>
            <a:r>
              <a:rPr kumimoji="1" lang="zh-CN" altLang="en-US" sz="1400" dirty="0">
                <a:latin typeface="Courier" pitchFamily="2" charset="0"/>
                <a:cs typeface="Courier New" panose="02070309020205020404" pitchFamily="49" charset="0"/>
              </a:rPr>
              <a:t> </a:t>
            </a:r>
            <a:endParaRPr kumimoji="1" lang="en-US" altLang="zh-C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algn="ctr"/>
            <a:r>
              <a:rPr kumimoji="1" lang="en-US" altLang="zh-CN" sz="1400" dirty="0">
                <a:latin typeface="Courier" pitchFamily="2" charset="0"/>
                <a:cs typeface="Courier New" panose="02070309020205020404" pitchFamily="49" charset="0"/>
              </a:rPr>
              <a:t>Fake Background!</a:t>
            </a:r>
          </a:p>
        </p:txBody>
      </p:sp>
    </p:spTree>
    <p:extLst>
      <p:ext uri="{BB962C8B-B14F-4D97-AF65-F5344CB8AC3E}">
        <p14:creationId xmlns:p14="http://schemas.microsoft.com/office/powerpoint/2010/main" val="540276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Perfect binary trees of height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CA" dirty="0"/>
              <a:t> and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indent="-357188">
              <a:buNone/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5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88302"/>
            <a:ext cx="5486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8202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Theorems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Four theorems of perfect binary trees: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height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are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average depth of a node is </a:t>
            </a:r>
            <a:r>
              <a:rPr lang="en-US" altLang="en-US" dirty="0">
                <a:latin typeface="Symbol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))</a:t>
            </a:r>
            <a:endParaRPr lang="en-US" altLang="en-US" baseline="30000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theorems will allow us to determine the optimal run-time properties of operations on binary trees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90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use mathematical induction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23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base case: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we have a single node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formula is correct: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B0F0"/>
                </a:solidFill>
                <a:latin typeface="Times New Roman" pitchFamily="18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4345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inductive step: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Assume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5364" name="Picture 4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2852738"/>
            <a:ext cx="715962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1025525" y="3573463"/>
            <a:ext cx="33813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400" i="1"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67704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6" descr="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must show that a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+ 1)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-4763" y="4098925"/>
            <a:ext cx="6302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 + </a:t>
            </a:r>
            <a:r>
              <a:rPr lang="en-CA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94211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 descr="a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3527425"/>
            <a:ext cx="896461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Using the recursive definition, both sub-trees are perfect trees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endParaRPr lang="en-US" altLang="en-US" dirty="0">
              <a:latin typeface="Times New Roman" pitchFamily="18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By assumption, each sub-tree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Therefore, the total number of nodes is</a:t>
            </a:r>
          </a:p>
          <a:p>
            <a:pPr algn="ctr">
              <a:buFontTx/>
              <a:buNone/>
            </a:pP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+ 1 + (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+ 2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168275" y="4202113"/>
            <a:ext cx="2873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8704263" y="4208463"/>
            <a:ext cx="287337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1600" i="1">
                <a:latin typeface="Times New Roman" pitchFamily="18" charset="0"/>
                <a:cs typeface="Times New Roman" pitchFamily="18" charset="0"/>
              </a:rPr>
              <a:t>h</a:t>
            </a:r>
            <a:endParaRPr lang="en-CA" altLang="en-US" sz="16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76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Consequently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 statement is true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 and the truth of the statement for an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arbitrary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implies the truth of the statement for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.</a:t>
            </a:r>
          </a:p>
          <a:p>
            <a:pPr lvl="1"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Therefore, by the process of mathematical induction, the statement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is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0</a:t>
            </a:r>
          </a:p>
        </p:txBody>
      </p:sp>
    </p:spTree>
    <p:extLst>
      <p:ext uri="{BB962C8B-B14F-4D97-AF65-F5344CB8AC3E}">
        <p14:creationId xmlns:p14="http://schemas.microsoft.com/office/powerpoint/2010/main" val="32364683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 – 1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Arial" charset="0"/>
                <a:cs typeface="Arial" charset="0"/>
              </a:rPr>
              <a:t>	Solving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sz="20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000" dirty="0">
                <a:latin typeface="Arial" charset="0"/>
                <a:cs typeface="Arial" charset="0"/>
              </a:rPr>
              <a:t> for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000" dirty="0">
                <a:latin typeface="Arial" charset="0"/>
                <a:cs typeface="Arial" charset="0"/>
              </a:rPr>
              <a:t>: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 = 2</a:t>
            </a:r>
            <a:r>
              <a:rPr lang="en-US" altLang="en-US" sz="2400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baseline="30000" dirty="0">
                <a:latin typeface="Times New Roman" pitchFamily="18" charset="0"/>
                <a:cs typeface="Arial" charset="0"/>
              </a:rPr>
              <a:t> + 1</a:t>
            </a:r>
            <a:endParaRPr lang="en-US" altLang="en-US" sz="2400" dirty="0">
              <a:latin typeface="Times New Roman" pitchFamily="18" charset="0"/>
              <a:cs typeface="Arial" charset="0"/>
            </a:endParaRPr>
          </a:p>
          <a:p>
            <a:pPr lvl="1" algn="ctr">
              <a:buFontTx/>
              <a:buNone/>
            </a:pP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=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</a:t>
            </a:r>
          </a:p>
          <a:p>
            <a:pPr lvl="1" algn="ctr">
              <a:buFontTx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sz="2400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 dirty="0">
                <a:latin typeface="Times New Roman" pitchFamily="18" charset="0"/>
                <a:cs typeface="Arial" charset="0"/>
              </a:rPr>
              <a:t> + 1) – 1</a:t>
            </a:r>
          </a:p>
        </p:txBody>
      </p:sp>
    </p:spTree>
    <p:extLst>
      <p:ext uri="{BB962C8B-B14F-4D97-AF65-F5344CB8AC3E}">
        <p14:creationId xmlns:p14="http://schemas.microsoft.com/office/powerpoint/2010/main" val="38352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Some binary trees with five nodes:</a:t>
            </a:r>
          </a:p>
        </p:txBody>
      </p:sp>
      <p:pic>
        <p:nvPicPr>
          <p:cNvPr id="10244" name="Picture 5" descr="C:\Users\dwharder\Desktop\bb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76872"/>
            <a:ext cx="4608512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8643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Logarithmic Height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Lemma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 =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Proof</a:t>
            </a:r>
          </a:p>
          <a:p>
            <a:pPr lvl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</a:t>
            </a:r>
            <a:endParaRPr lang="en-US" altLang="en-US" sz="24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00163" y="2852738"/>
          <a:ext cx="667226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6000" imgH="812520" progId="Equation.DSMT4">
                  <p:embed/>
                </p:oleObj>
              </mc:Choice>
              <mc:Fallback>
                <p:oleObj name="Equation" r:id="rId3" imgW="435600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852738"/>
                        <a:ext cx="6672262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70840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h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 Leaf Nodes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perfect binary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(by induction):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0</a:t>
            </a:r>
            <a:r>
              <a:rPr lang="en-US" altLang="en-US" dirty="0">
                <a:latin typeface="Arial" charset="0"/>
                <a:cs typeface="Arial" charset="0"/>
              </a:rPr>
              <a:t>, there is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1</a:t>
            </a:r>
            <a:r>
              <a:rPr lang="en-US" altLang="en-US" dirty="0">
                <a:latin typeface="Arial" charset="0"/>
                <a:cs typeface="Arial" charset="0"/>
              </a:rPr>
              <a:t> leaf node.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that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has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 and observe that both sub-trees of a perfect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have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leaf nodes.</a:t>
            </a:r>
          </a:p>
          <a:p>
            <a:pPr>
              <a:buFont typeface="Arial" charset="0"/>
              <a:buNone/>
            </a:pPr>
            <a:endParaRPr lang="en-CA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Consequence:  Over half of the nodes are leaf nodes: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665538" y="5035550"/>
          <a:ext cx="13223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419040" progId="Equation.DSMT4">
                  <p:embed/>
                </p:oleObj>
              </mc:Choice>
              <mc:Fallback>
                <p:oleObj name="Equation" r:id="rId3" imgW="736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035550"/>
                        <a:ext cx="13223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889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The Average Depth of a Node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average depth of a node in a perfect binary tree is</a:t>
            </a:r>
          </a:p>
        </p:txBody>
      </p:sp>
      <p:graphicFrame>
        <p:nvGraphicFramePr>
          <p:cNvPr id="1024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269096"/>
              </p:ext>
            </p:extLst>
          </p:nvPr>
        </p:nvGraphicFramePr>
        <p:xfrm>
          <a:off x="2328863" y="3708103"/>
          <a:ext cx="5122862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2680" imgH="1015920" progId="Equation.DSMT4">
                  <p:embed/>
                </p:oleObj>
              </mc:Choice>
              <mc:Fallback>
                <p:oleObj name="Equation" r:id="rId3" imgW="335268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3708103"/>
                        <a:ext cx="5122862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4" descr="aa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363490"/>
            <a:ext cx="66611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78725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7578725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7578725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7578725" y="28889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7578725" y="30985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7578725" y="33080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084" name="Text Box 6"/>
          <p:cNvSpPr txBox="1">
            <a:spLocks noChangeArrowheads="1"/>
          </p:cNvSpPr>
          <p:nvPr/>
        </p:nvSpPr>
        <p:spPr bwMode="auto">
          <a:xfrm>
            <a:off x="8305800" y="2263478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8305800" y="267940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086" name="Text Box 6"/>
          <p:cNvSpPr txBox="1">
            <a:spLocks noChangeArrowheads="1"/>
          </p:cNvSpPr>
          <p:nvPr/>
        </p:nvSpPr>
        <p:spPr bwMode="auto">
          <a:xfrm>
            <a:off x="8305800" y="2469853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087" name="Text Box 6"/>
          <p:cNvSpPr txBox="1">
            <a:spLocks noChangeArrowheads="1"/>
          </p:cNvSpPr>
          <p:nvPr/>
        </p:nvSpPr>
        <p:spPr bwMode="auto">
          <a:xfrm>
            <a:off x="8316913" y="2888953"/>
            <a:ext cx="287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088" name="Text Box 6"/>
          <p:cNvSpPr txBox="1">
            <a:spLocks noChangeArrowheads="1"/>
          </p:cNvSpPr>
          <p:nvPr/>
        </p:nvSpPr>
        <p:spPr bwMode="auto">
          <a:xfrm>
            <a:off x="8215313" y="309850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3089" name="Text Box 6"/>
          <p:cNvSpPr txBox="1">
            <a:spLocks noChangeArrowheads="1"/>
          </p:cNvSpPr>
          <p:nvPr/>
        </p:nvSpPr>
        <p:spPr bwMode="auto">
          <a:xfrm>
            <a:off x="8215313" y="3308053"/>
            <a:ext cx="3889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60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3090" name="Text Box 6"/>
          <p:cNvSpPr txBox="1">
            <a:spLocks noChangeArrowheads="1"/>
          </p:cNvSpPr>
          <p:nvPr/>
        </p:nvSpPr>
        <p:spPr bwMode="auto">
          <a:xfrm>
            <a:off x="7340600" y="1988840"/>
            <a:ext cx="765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Depth</a:t>
            </a:r>
          </a:p>
        </p:txBody>
      </p:sp>
      <p:sp>
        <p:nvSpPr>
          <p:cNvPr id="3091" name="Text Box 6"/>
          <p:cNvSpPr txBox="1">
            <a:spLocks noChangeArrowheads="1"/>
          </p:cNvSpPr>
          <p:nvPr/>
        </p:nvSpPr>
        <p:spPr bwMode="auto">
          <a:xfrm>
            <a:off x="8062913" y="1990428"/>
            <a:ext cx="77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600" b="1"/>
              <a:t>Count</a:t>
            </a:r>
          </a:p>
        </p:txBody>
      </p:sp>
      <p:sp>
        <p:nvSpPr>
          <p:cNvPr id="20" name="Oval 19"/>
          <p:cNvSpPr/>
          <p:nvPr/>
        </p:nvSpPr>
        <p:spPr>
          <a:xfrm>
            <a:off x="2257425" y="4284365"/>
            <a:ext cx="863600" cy="431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420813" y="4620915"/>
            <a:ext cx="917575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4" name="TextBox 22"/>
          <p:cNvSpPr txBox="1">
            <a:spLocks noChangeArrowheads="1"/>
          </p:cNvSpPr>
          <p:nvPr/>
        </p:nvSpPr>
        <p:spPr bwMode="auto">
          <a:xfrm>
            <a:off x="312738" y="5147965"/>
            <a:ext cx="195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/>
              <a:t>Number of nodes</a:t>
            </a:r>
          </a:p>
        </p:txBody>
      </p:sp>
      <p:sp>
        <p:nvSpPr>
          <p:cNvPr id="24" name="Oval 23"/>
          <p:cNvSpPr/>
          <p:nvPr/>
        </p:nvSpPr>
        <p:spPr>
          <a:xfrm>
            <a:off x="2230438" y="3636665"/>
            <a:ext cx="863600" cy="75088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81163" y="3968453"/>
            <a:ext cx="576262" cy="1587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7" name="TextBox 28"/>
          <p:cNvSpPr txBox="1">
            <a:spLocks noChangeArrowheads="1"/>
          </p:cNvSpPr>
          <p:nvPr/>
        </p:nvSpPr>
        <p:spPr bwMode="auto">
          <a:xfrm>
            <a:off x="385763" y="3636665"/>
            <a:ext cx="1300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CA" altLang="en-US"/>
              <a:t>Sum of the</a:t>
            </a:r>
          </a:p>
          <a:p>
            <a:pPr algn="ctr" eaLnBrk="1" hangingPunct="1"/>
            <a:r>
              <a:rPr lang="en-CA" altLang="en-US"/>
              <a:t>depths</a:t>
            </a:r>
          </a:p>
        </p:txBody>
      </p:sp>
    </p:spTree>
    <p:extLst>
      <p:ext uri="{BB962C8B-B14F-4D97-AF65-F5344CB8AC3E}">
        <p14:creationId xmlns:p14="http://schemas.microsoft.com/office/powerpoint/2010/main" val="7326732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Applications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Perfect binary trees are considered to be the </a:t>
            </a:r>
            <a:r>
              <a:rPr lang="en-US" altLang="en-US" i="1">
                <a:latin typeface="Arial" charset="0"/>
                <a:cs typeface="Arial" charset="0"/>
              </a:rPr>
              <a:t>ideal</a:t>
            </a:r>
            <a:r>
              <a:rPr lang="en-US" altLang="en-US">
                <a:latin typeface="Arial" charset="0"/>
                <a:cs typeface="Arial" charset="0"/>
              </a:rPr>
              <a:t> case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 and average depth are both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</a:p>
          <a:p>
            <a:pPr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attempt to find trees which are as close as possible to perfect binary trees</a:t>
            </a:r>
          </a:p>
        </p:txBody>
      </p:sp>
    </p:spTree>
    <p:extLst>
      <p:ext uri="{BB962C8B-B14F-4D97-AF65-F5344CB8AC3E}">
        <p14:creationId xmlns:p14="http://schemas.microsoft.com/office/powerpoint/2010/main" val="2086385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  <a:endParaRPr lang="en-US" altLang="en-US" sz="4800">
              <a:latin typeface="Arial" charset="0"/>
              <a:cs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have defined perfect binary trees and discussed: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nodes:	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 + 1</a:t>
            </a:r>
            <a:r>
              <a:rPr lang="en-US" altLang="en-US">
                <a:latin typeface="Times New Roman" pitchFamily="18" charset="0"/>
                <a:cs typeface="Arial" charset="0"/>
              </a:rPr>
              <a:t>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height:		</a:t>
            </a:r>
            <a:r>
              <a:rPr lang="en-US" altLang="en-US">
                <a:latin typeface="Times New Roman" pitchFamily="18" charset="0"/>
                <a:cs typeface="Arial" charset="0"/>
              </a:rPr>
              <a:t>lg(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 + 1) – 1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The number of leaves:	</a:t>
            </a:r>
            <a:r>
              <a:rPr lang="en-US" altLang="en-US">
                <a:latin typeface="Times New Roman" pitchFamily="18" charset="0"/>
                <a:cs typeface="Arial" charset="0"/>
              </a:rPr>
              <a:t>2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h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Half the nodes are leaves</a:t>
            </a:r>
          </a:p>
          <a:p>
            <a:pPr lvl="2"/>
            <a:r>
              <a:rPr lang="en-US" altLang="en-US">
                <a:latin typeface="Arial" charset="0"/>
                <a:cs typeface="Arial" charset="0"/>
              </a:rPr>
              <a:t>Average depth is </a:t>
            </a:r>
            <a:r>
              <a:rPr lang="en-US" altLang="en-US">
                <a:latin typeface="Symbol" pitchFamily="18" charset="2"/>
                <a:cs typeface="Arial" charset="0"/>
              </a:rPr>
              <a:t>Q</a:t>
            </a:r>
            <a:r>
              <a:rPr lang="en-US" altLang="en-US">
                <a:latin typeface="Times New Roman" pitchFamily="18" charset="0"/>
                <a:cs typeface="Arial" charset="0"/>
              </a:rPr>
              <a:t>(ln(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>
                <a:latin typeface="Times New Roman" pitchFamily="18" charset="0"/>
                <a:cs typeface="Arial" charset="0"/>
              </a:rPr>
              <a:t>))</a:t>
            </a:r>
            <a:endParaRPr lang="en-US" altLang="en-US">
              <a:latin typeface="Arial" charset="0"/>
              <a:cs typeface="Arial" charset="0"/>
            </a:endParaRP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is an ideal case</a:t>
            </a:r>
          </a:p>
        </p:txBody>
      </p:sp>
    </p:spTree>
    <p:extLst>
      <p:ext uri="{BB962C8B-B14F-4D97-AF65-F5344CB8AC3E}">
        <p14:creationId xmlns:p14="http://schemas.microsoft.com/office/powerpoint/2010/main" val="20081307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/>
              <a:t>Left-child right-sibling binary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759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Outline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Introducing complete binary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Background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Definitions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Examples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Logarithmic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Array storage</a:t>
            </a:r>
          </a:p>
        </p:txBody>
      </p:sp>
    </p:spTree>
    <p:extLst>
      <p:ext uri="{BB962C8B-B14F-4D97-AF65-F5344CB8AC3E}">
        <p14:creationId xmlns:p14="http://schemas.microsoft.com/office/powerpoint/2010/main" val="1847407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require binary trees which are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Similar to perfect binary trees, but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Defined for </a:t>
            </a:r>
            <a:r>
              <a:rPr lang="en-US" altLang="zh-CN" dirty="0">
                <a:latin typeface="Arial" charset="0"/>
                <a:cs typeface="Arial" charset="0"/>
              </a:rPr>
              <a:t>any number of nodes</a:t>
            </a:r>
            <a:endParaRPr lang="en-US" altLang="en-US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23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complete binary tree filled at each depth from left to right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Identical order to that of a breadth-first traversal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9220" name="Picture 6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65400"/>
            <a:ext cx="55435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568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Recursive Definition</a:t>
            </a:r>
            <a:endParaRPr lang="en-US" altLang="en-US" sz="32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184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Recursive definition:  a binary tree with a single node is a complete binary tree of height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en-US" altLang="en-US" dirty="0">
                <a:latin typeface="Arial" charset="0"/>
                <a:cs typeface="Arial" charset="0"/>
              </a:rPr>
              <a:t>and a complete binary tree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is a tree where either: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a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a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of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2</a:t>
            </a:r>
            <a:r>
              <a:rPr lang="en-US" altLang="en-US" dirty="0">
                <a:latin typeface="Arial" charset="0"/>
                <a:cs typeface="Arial" charset="0"/>
              </a:rPr>
              <a:t>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left sub-tree is </a:t>
            </a:r>
            <a:r>
              <a:rPr lang="en-US" altLang="en-US" b="1" dirty="0">
                <a:solidFill>
                  <a:schemeClr val="hlink"/>
                </a:solidFill>
                <a:latin typeface="Arial" charset="0"/>
                <a:cs typeface="Arial" charset="0"/>
              </a:rPr>
              <a:t>perfect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and the right sub-tree is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complete tree</a:t>
            </a:r>
            <a:r>
              <a:rPr lang="en-US" altLang="en-US" dirty="0">
                <a:latin typeface="Arial" charset="0"/>
                <a:cs typeface="Arial" charset="0"/>
              </a:rPr>
              <a:t>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1268" name="Picture 7" descr="complete_binary_tree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93" y="4011141"/>
            <a:ext cx="64801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24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latin typeface="Arial" charset="0"/>
                <a:cs typeface="Arial" charset="0"/>
              </a:rPr>
              <a:t>full</a:t>
            </a:r>
            <a:r>
              <a:rPr lang="en-US" altLang="en-US" dirty="0">
                <a:latin typeface="Arial" charset="0"/>
                <a:cs typeface="Arial" charset="0"/>
              </a:rPr>
              <a:t> node is a node where both the left and right sub-trees are non-empty trees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sz="18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800" dirty="0">
                <a:latin typeface="Arial" charset="0"/>
                <a:cs typeface="Arial" charset="0"/>
              </a:rPr>
              <a:t>	</a:t>
            </a:r>
            <a:endParaRPr lang="en-US" altLang="en-US" sz="11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Legend: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        full nodes            </a:t>
            </a:r>
            <a:r>
              <a:rPr lang="en-US" altLang="en-US" dirty="0">
                <a:solidFill>
                  <a:schemeClr val="hlink"/>
                </a:solidFill>
                <a:latin typeface="Arial" charset="0"/>
                <a:cs typeface="Arial" charset="0"/>
              </a:rPr>
              <a:t>neither             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solidFill>
                  <a:srgbClr val="008000"/>
                </a:solidFill>
                <a:latin typeface="Arial" charset="0"/>
                <a:cs typeface="Arial" charset="0"/>
              </a:rPr>
              <a:t>leaf nodes</a:t>
            </a:r>
          </a:p>
        </p:txBody>
      </p:sp>
      <p:pic>
        <p:nvPicPr>
          <p:cNvPr id="11268" name="Picture 5" descr="x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4450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2600325" y="5130800"/>
            <a:ext cx="215900" cy="215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4068763" y="514191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6011863" y="5137150"/>
            <a:ext cx="215900" cy="2159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/>
          </a:p>
        </p:txBody>
      </p:sp>
    </p:spTree>
    <p:extLst>
      <p:ext uri="{BB962C8B-B14F-4D97-AF65-F5344CB8AC3E}">
        <p14:creationId xmlns:p14="http://schemas.microsoft.com/office/powerpoint/2010/main" val="15153416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Theorem</a:t>
            </a:r>
          </a:p>
          <a:p>
            <a:pPr lvl="1">
              <a:buFontTx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height of a complete binary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Base case: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When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then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>
                <a:latin typeface="Arial" charset="0"/>
                <a:cs typeface="Arial" charset="0"/>
              </a:rPr>
              <a:t> and a tree with one node is a complete tree with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dirty="0">
                <a:solidFill>
                  <a:schemeClr val="hlink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Inductive step: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Assume that a complete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)⌋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Must show that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⌊</a:t>
            </a:r>
            <a:r>
              <a:rPr lang="en-US" altLang="en-US" dirty="0" err="1">
                <a:latin typeface="Times New Roman" pitchFamily="18" charset="0"/>
                <a:cs typeface="Arial" charset="0"/>
              </a:rPr>
              <a:t>lg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+ 1)⌋</a:t>
            </a:r>
            <a:r>
              <a:rPr lang="en-US" altLang="en-US" dirty="0">
                <a:latin typeface="Arial" charset="0"/>
                <a:cs typeface="Arial" charset="0"/>
              </a:rPr>
              <a:t> gives the height of a complete tree with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Two cases: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perfect, and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nodes is complete but not perfect</a:t>
            </a:r>
          </a:p>
        </p:txBody>
      </p:sp>
    </p:spTree>
    <p:extLst>
      <p:ext uri="{BB962C8B-B14F-4D97-AF65-F5344CB8AC3E}">
        <p14:creationId xmlns:p14="http://schemas.microsoft.com/office/powerpoint/2010/main" val="2904306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1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a perfect tree then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It had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= 2</a:t>
            </a:r>
            <a:r>
              <a:rPr lang="en-US" altLang="en-US" i="1" baseline="30000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baseline="30000" dirty="0">
                <a:latin typeface="Times New Roman" pitchFamily="18" charset="0"/>
                <a:cs typeface="Arial" charset="0"/>
              </a:rPr>
              <a:t> + 1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dirty="0">
                <a:latin typeface="Arial" charset="0"/>
                <a:cs typeface="Arial" charset="0"/>
              </a:rPr>
              <a:t> nodes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Adding one more node must increase the height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h+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and we have:</a:t>
            </a:r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452707"/>
              </p:ext>
            </p:extLst>
          </p:nvPr>
        </p:nvGraphicFramePr>
        <p:xfrm>
          <a:off x="2159794" y="3284984"/>
          <a:ext cx="4824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560" imgH="304560" progId="Equation.DSMT4">
                  <p:embed/>
                </p:oleObj>
              </mc:Choice>
              <mc:Fallback>
                <p:oleObj name="Equation" r:id="rId3" imgW="3022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94" y="3284984"/>
                        <a:ext cx="48244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431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Arial" charset="0"/>
                <a:cs typeface="Arial" charset="0"/>
              </a:rPr>
              <a:t>Height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Case 2 (the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 </a:t>
            </a:r>
            <a:r>
              <a:rPr lang="en-US" altLang="en-US" dirty="0">
                <a:latin typeface="Arial" charset="0"/>
                <a:cs typeface="Arial" charset="0"/>
              </a:rPr>
              <a:t>nodes is complete but not perfect):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it is not a perfect tree then</a:t>
            </a: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2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So, the tree with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+1</a:t>
            </a:r>
            <a:r>
              <a:rPr lang="en-US" altLang="en-US" dirty="0">
                <a:latin typeface="Arial" charset="0"/>
                <a:cs typeface="Arial" charset="0"/>
              </a:rPr>
              <a:t> nodes has height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h</a:t>
            </a:r>
            <a:r>
              <a:rPr lang="en-US" altLang="en-US" dirty="0">
                <a:latin typeface="Arial" charset="0"/>
                <a:cs typeface="Arial" charset="0"/>
              </a:rPr>
              <a:t> and we have 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⌊lg(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Arial" charset="0"/>
              </a:rPr>
              <a:t> + 1 )⌋ = </a:t>
            </a:r>
            <a:r>
              <a:rPr lang="en-US" altLang="en-US" sz="2000" i="1" dirty="0">
                <a:latin typeface="Times New Roman" pitchFamily="18" charset="0"/>
                <a:cs typeface="Arial" charset="0"/>
              </a:rPr>
              <a:t>h</a:t>
            </a:r>
            <a:endParaRPr lang="en-US" altLang="en-US" sz="2000" dirty="0">
              <a:latin typeface="Times New Roman" pitchFamily="18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By mathematical induction, the statement must be true for all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 ≥ 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0924"/>
              </p:ext>
            </p:extLst>
          </p:nvPr>
        </p:nvGraphicFramePr>
        <p:xfrm>
          <a:off x="2555776" y="2348880"/>
          <a:ext cx="4383088" cy="1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360" imgH="1091880" progId="Equation.DSMT4">
                  <p:embed/>
                </p:oleObj>
              </mc:Choice>
              <mc:Fallback>
                <p:oleObj name="Equation" r:id="rId3" imgW="256536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348880"/>
                        <a:ext cx="4383088" cy="186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7779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3316" name="Picture 5" descr="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708275"/>
            <a:ext cx="465613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763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are able to store a complete tree as an array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Traverse the tree in breadth-first order, placing the entries into the array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12" descr="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9" y="2708275"/>
            <a:ext cx="6058573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018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insert another node while maintaining the complete-binary-tree structure, we must insert into the next array location</a:t>
            </a:r>
          </a:p>
        </p:txBody>
      </p:sp>
      <p:pic>
        <p:nvPicPr>
          <p:cNvPr id="15364" name="Picture 6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7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7525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3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69297" cy="272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215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remove a node while keeping the complete-tree structure, we must remove the last element in the array</a:t>
            </a:r>
          </a:p>
        </p:txBody>
      </p:sp>
      <p:pic>
        <p:nvPicPr>
          <p:cNvPr id="16388" name="Picture 4" descr="g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g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1175"/>
            <a:ext cx="69850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8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2708275"/>
            <a:ext cx="5170487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1462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children of the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are in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</a:rPr>
              <a:t> + 1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The parent of node with index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US" altLang="en-US" dirty="0">
                <a:solidFill>
                  <a:srgbClr val="000000"/>
                </a:solidFill>
              </a:rPr>
              <a:t> is in </a:t>
            </a:r>
            <a:r>
              <a:rPr lang="en-US" altLang="en-US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÷ 2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Down Arrow 1"/>
          <p:cNvSpPr/>
          <p:nvPr/>
        </p:nvSpPr>
        <p:spPr>
          <a:xfrm flipV="1">
            <a:off x="2106514" y="5445013"/>
            <a:ext cx="484632" cy="3574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000" dirty="0">
                <a:solidFill>
                  <a:srgbClr val="000000"/>
                </a:solidFill>
              </a:rPr>
              <a:t>	Leaving the first entry blank yields a bonus: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en-US" altLang="en-US" dirty="0">
                <a:solidFill>
                  <a:srgbClr val="000000"/>
                </a:solidFill>
              </a:rPr>
              <a:t>In C++, this simplifies the calculations:</a:t>
            </a:r>
            <a:endParaRPr lang="en-US" alt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8275"/>
            <a:ext cx="5165725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8"/>
          <p:cNvSpPr txBox="1">
            <a:spLocks noChangeArrowheads="1"/>
          </p:cNvSpPr>
          <p:nvPr/>
        </p:nvSpPr>
        <p:spPr bwMode="auto">
          <a:xfrm>
            <a:off x="2122488" y="4892675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>
                <a:solidFill>
                  <a:srgbClr val="FF0000"/>
                </a:solidFill>
              </a:rPr>
              <a:t>0       1      2       3       4       5       6       7       8       9     10     11     12     13     14    15     16     17</a:t>
            </a:r>
          </a:p>
        </p:txBody>
      </p:sp>
      <p:sp>
        <p:nvSpPr>
          <p:cNvPr id="2" name="Rectangle 1"/>
          <p:cNvSpPr/>
          <p:nvPr/>
        </p:nvSpPr>
        <p:spPr>
          <a:xfrm>
            <a:off x="5381710" y="1988840"/>
            <a:ext cx="34387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 = k &gt;&gt;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 &lt;&lt; 1;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1;</a:t>
            </a:r>
            <a:endParaRPr lang="en-CA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92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For example, node 10 has index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>
                <a:latin typeface="Arial" charset="0"/>
                <a:cs typeface="Arial" charset="0"/>
              </a:rPr>
              <a:t>and </a:t>
            </a:r>
            <a:r>
              <a:rPr lang="en-US" altLang="en-US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>
                <a:latin typeface="Arial" charset="0"/>
                <a:cs typeface="Arial" charset="0"/>
              </a:rPr>
              <a:t>, respectively</a:t>
            </a:r>
          </a:p>
        </p:txBody>
      </p:sp>
      <p:pic>
        <p:nvPicPr>
          <p:cNvPr id="18437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0070C0"/>
                </a:solidFill>
              </a:rPr>
              <a:t>2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</a:t>
            </a:r>
            <a:r>
              <a:rPr lang="en-US" altLang="en-US" sz="900" b="1">
                <a:solidFill>
                  <a:srgbClr val="00B0F0"/>
                </a:solidFill>
              </a:rPr>
              <a:t>10     11     </a:t>
            </a:r>
            <a:r>
              <a:rPr lang="en-US" altLang="en-US" sz="900" b="1"/>
              <a:t>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499110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276850" y="5060950"/>
            <a:ext cx="333375" cy="32861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492500" y="4327525"/>
            <a:ext cx="500063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157663" y="4327525"/>
            <a:ext cx="500062" cy="50006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3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7663"/>
            <a:ext cx="8229600" cy="181133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 </a:t>
            </a:r>
            <a:r>
              <a:rPr lang="en-US" altLang="en-US" i="1" dirty="0">
                <a:latin typeface="Arial" charset="0"/>
                <a:cs typeface="Arial" charset="0"/>
              </a:rPr>
              <a:t>empty node</a:t>
            </a:r>
            <a:r>
              <a:rPr lang="en-US" altLang="en-US" dirty="0">
                <a:latin typeface="Arial" charset="0"/>
                <a:cs typeface="Arial" charset="0"/>
              </a:rPr>
              <a:t> or a </a:t>
            </a:r>
            <a:r>
              <a:rPr lang="en-US" altLang="en-US" i="1" dirty="0">
                <a:latin typeface="Arial" charset="0"/>
                <a:cs typeface="Arial" charset="0"/>
              </a:rPr>
              <a:t>null sub-tree</a:t>
            </a:r>
            <a:r>
              <a:rPr lang="en-US" altLang="en-US" dirty="0">
                <a:latin typeface="Arial" charset="0"/>
                <a:cs typeface="Arial" charset="0"/>
              </a:rPr>
              <a:t>  is any location where a new leaf node could be appended</a:t>
            </a:r>
          </a:p>
          <a:p>
            <a:pPr>
              <a:buFontTx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12292" name="Picture 5" descr="x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581275"/>
            <a:ext cx="6767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1172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700338"/>
            <a:ext cx="5165725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node 10 has index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children 13 and 23 have indices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10 </a:t>
            </a:r>
            <a:r>
              <a:rPr lang="en-US" altLang="en-US" dirty="0">
                <a:latin typeface="Arial" charset="0"/>
                <a:cs typeface="Arial" charset="0"/>
              </a:rPr>
              <a:t>and </a:t>
            </a:r>
            <a:r>
              <a:rPr lang="en-US" altLang="en-US" dirty="0">
                <a:solidFill>
                  <a:srgbClr val="00B0F0"/>
                </a:solidFill>
                <a:latin typeface="Arial" charset="0"/>
                <a:cs typeface="Arial" charset="0"/>
              </a:rPr>
              <a:t>11</a:t>
            </a:r>
            <a:r>
              <a:rPr lang="en-US" altLang="en-US" dirty="0">
                <a:latin typeface="Arial" charset="0"/>
                <a:cs typeface="Arial" charset="0"/>
              </a:rPr>
              <a:t>, respectively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Its parent is node 9 with index 5/2 = </a:t>
            </a:r>
            <a:r>
              <a:rPr lang="en-US" altLang="en-US" b="1" dirty="0">
                <a:solidFill>
                  <a:srgbClr val="FF00FF"/>
                </a:solidFill>
                <a:latin typeface="Arial" charset="0"/>
                <a:cs typeface="Arial" charset="0"/>
              </a:rPr>
              <a:t>2</a:t>
            </a:r>
            <a:endParaRPr lang="en-US" altLang="en-US" b="1" dirty="0">
              <a:solidFill>
                <a:srgbClr val="FF00FF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19461" name="Picture 5" descr="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g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055938"/>
            <a:ext cx="88900" cy="8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3813175" y="3757613"/>
            <a:ext cx="500063" cy="5000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22488" y="4884738"/>
            <a:ext cx="5545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0000"/>
                </a:solidFill>
              </a:rPr>
              <a:t>  </a:t>
            </a:r>
            <a:r>
              <a:rPr lang="en-US" altLang="en-US" sz="900" b="1"/>
              <a:t>0       1      </a:t>
            </a:r>
            <a:r>
              <a:rPr lang="en-US" altLang="en-US" sz="900" b="1">
                <a:solidFill>
                  <a:srgbClr val="FF00FF"/>
                </a:solidFill>
              </a:rPr>
              <a:t>2</a:t>
            </a:r>
            <a:r>
              <a:rPr lang="en-US" altLang="en-US" sz="900" b="1">
                <a:solidFill>
                  <a:srgbClr val="0070C0"/>
                </a:solidFill>
              </a:rPr>
              <a:t>   </a:t>
            </a:r>
            <a:r>
              <a:rPr lang="en-US" altLang="en-US" sz="900" b="1">
                <a:solidFill>
                  <a:srgbClr val="FF0000"/>
                </a:solidFill>
              </a:rPr>
              <a:t>    </a:t>
            </a:r>
            <a:r>
              <a:rPr lang="en-US" altLang="en-US" sz="900" b="1"/>
              <a:t>3       4       </a:t>
            </a:r>
            <a:r>
              <a:rPr lang="en-US" altLang="en-US" sz="900" b="1">
                <a:solidFill>
                  <a:srgbClr val="FF0000"/>
                </a:solidFill>
              </a:rPr>
              <a:t>5       </a:t>
            </a:r>
            <a:r>
              <a:rPr lang="en-US" altLang="en-US" sz="900" b="1"/>
              <a:t>6       7       8       9     10     11     12     13     14    15     16     17</a:t>
            </a:r>
          </a:p>
        </p:txBody>
      </p:sp>
      <p:sp>
        <p:nvSpPr>
          <p:cNvPr id="9" name="Oval 8"/>
          <p:cNvSpPr/>
          <p:nvPr/>
        </p:nvSpPr>
        <p:spPr>
          <a:xfrm>
            <a:off x="3586163" y="5060950"/>
            <a:ext cx="333375" cy="3286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2732088" y="5060950"/>
            <a:ext cx="333375" cy="328613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3167063" y="3189288"/>
            <a:ext cx="500062" cy="500062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536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Question: why not store any binary tree as an array in this way?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is a significant potential for a lot of wasted memory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this tree with 12 nodes would require an array of size 32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Adding a child to node K doubles the required memory 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20484" name="Picture 16" descr="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44900"/>
            <a:ext cx="5705475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1574800" y="4684713"/>
            <a:ext cx="5487988" cy="569912"/>
            <a:chOff x="1574800" y="4684713"/>
            <a:chExt cx="5487988" cy="569912"/>
          </a:xfrm>
        </p:grpSpPr>
        <p:sp>
          <p:nvSpPr>
            <p:cNvPr id="6" name="Oval 5"/>
            <p:cNvSpPr/>
            <p:nvPr/>
          </p:nvSpPr>
          <p:spPr>
            <a:xfrm>
              <a:off x="17351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1" name="Oval 10"/>
            <p:cNvSpPr/>
            <p:nvPr/>
          </p:nvSpPr>
          <p:spPr>
            <a:xfrm>
              <a:off x="31448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3" name="Oval 12"/>
            <p:cNvSpPr/>
            <p:nvPr/>
          </p:nvSpPr>
          <p:spPr>
            <a:xfrm>
              <a:off x="4545013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245100" y="46847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5964238" y="46847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17" name="Oval 16"/>
            <p:cNvSpPr/>
            <p:nvPr/>
          </p:nvSpPr>
          <p:spPr>
            <a:xfrm>
              <a:off x="1574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2" name="Oval 51"/>
            <p:cNvSpPr/>
            <p:nvPr/>
          </p:nvSpPr>
          <p:spPr>
            <a:xfrm>
              <a:off x="193198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3" name="Oval 52"/>
            <p:cNvSpPr/>
            <p:nvPr/>
          </p:nvSpPr>
          <p:spPr>
            <a:xfrm>
              <a:off x="22907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4" name="Oval 53"/>
            <p:cNvSpPr/>
            <p:nvPr/>
          </p:nvSpPr>
          <p:spPr>
            <a:xfrm>
              <a:off x="2649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299402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6" name="Oval 55"/>
            <p:cNvSpPr/>
            <p:nvPr/>
          </p:nvSpPr>
          <p:spPr>
            <a:xfrm>
              <a:off x="33528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8" name="Oval 57"/>
            <p:cNvSpPr/>
            <p:nvPr/>
          </p:nvSpPr>
          <p:spPr>
            <a:xfrm>
              <a:off x="40719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59" name="Oval 58"/>
            <p:cNvSpPr/>
            <p:nvPr/>
          </p:nvSpPr>
          <p:spPr>
            <a:xfrm>
              <a:off x="44069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0" name="Oval 59"/>
            <p:cNvSpPr/>
            <p:nvPr/>
          </p:nvSpPr>
          <p:spPr>
            <a:xfrm>
              <a:off x="474821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1" name="Oval 60"/>
            <p:cNvSpPr/>
            <p:nvPr/>
          </p:nvSpPr>
          <p:spPr>
            <a:xfrm>
              <a:off x="5097463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2" name="Oval 61"/>
            <p:cNvSpPr/>
            <p:nvPr/>
          </p:nvSpPr>
          <p:spPr>
            <a:xfrm>
              <a:off x="5443538" y="5040313"/>
              <a:ext cx="214312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3" name="Oval 62"/>
            <p:cNvSpPr/>
            <p:nvPr/>
          </p:nvSpPr>
          <p:spPr>
            <a:xfrm>
              <a:off x="5816600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4" name="Oval 63"/>
            <p:cNvSpPr/>
            <p:nvPr/>
          </p:nvSpPr>
          <p:spPr>
            <a:xfrm>
              <a:off x="61626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  <p:sp>
          <p:nvSpPr>
            <p:cNvPr id="66" name="Oval 65"/>
            <p:cNvSpPr/>
            <p:nvPr/>
          </p:nvSpPr>
          <p:spPr>
            <a:xfrm>
              <a:off x="6848475" y="5040313"/>
              <a:ext cx="214313" cy="214312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312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3" descr="bb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25538"/>
            <a:ext cx="6624638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Array storage</a:t>
            </a:r>
            <a:endParaRPr lang="en-US" altLang="en-US" sz="3200" dirty="0">
              <a:latin typeface="Arial" charset="0"/>
              <a:cs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the worst case, an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exponential</a:t>
            </a:r>
            <a:b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amount of memory</a:t>
            </a:r>
            <a:r>
              <a:rPr lang="en-US" altLang="en-US" dirty="0">
                <a:latin typeface="Arial" charset="0"/>
                <a:cs typeface="Arial" charset="0"/>
              </a:rPr>
              <a:t> is required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nodes would be stored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in entries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13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26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52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dirty="0">
                <a:latin typeface="Times New Roman" pitchFamily="18" charset="0"/>
                <a:cs typeface="Arial" charset="0"/>
              </a:rPr>
              <a:t>105</a:t>
            </a:r>
          </a:p>
        </p:txBody>
      </p:sp>
      <p:sp>
        <p:nvSpPr>
          <p:cNvPr id="21509" name="Line 14"/>
          <p:cNvSpPr>
            <a:spLocks noChangeShapeType="1"/>
          </p:cNvSpPr>
          <p:nvPr/>
        </p:nvSpPr>
        <p:spPr bwMode="auto">
          <a:xfrm>
            <a:off x="6157913" y="5157788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0" name="Line 15"/>
          <p:cNvSpPr>
            <a:spLocks noChangeShapeType="1"/>
          </p:cNvSpPr>
          <p:nvPr/>
        </p:nvSpPr>
        <p:spPr bwMode="auto">
          <a:xfrm flipH="1">
            <a:off x="3997325" y="4510088"/>
            <a:ext cx="172720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1" name="Line 16"/>
          <p:cNvSpPr>
            <a:spLocks noChangeShapeType="1"/>
          </p:cNvSpPr>
          <p:nvPr/>
        </p:nvSpPr>
        <p:spPr bwMode="auto">
          <a:xfrm flipH="1">
            <a:off x="2700338" y="3860800"/>
            <a:ext cx="316865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2" name="Line 17"/>
          <p:cNvSpPr>
            <a:spLocks noChangeShapeType="1"/>
          </p:cNvSpPr>
          <p:nvPr/>
        </p:nvSpPr>
        <p:spPr bwMode="auto">
          <a:xfrm flipH="1">
            <a:off x="2052638" y="3284538"/>
            <a:ext cx="4105275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513" name="Line 18"/>
          <p:cNvSpPr>
            <a:spLocks noChangeShapeType="1"/>
          </p:cNvSpPr>
          <p:nvPr/>
        </p:nvSpPr>
        <p:spPr bwMode="auto">
          <a:xfrm flipH="1">
            <a:off x="1692275" y="2708275"/>
            <a:ext cx="3889375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9563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In this topic, we have covered the concept of a complete binary tree: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A useful relaxation of the concept of a perfect binary tree</a:t>
            </a:r>
          </a:p>
          <a:p>
            <a:pPr lvl="1"/>
            <a:r>
              <a:rPr lang="en-US" altLang="en-US">
                <a:latin typeface="Arial" charset="0"/>
                <a:cs typeface="Arial" charset="0"/>
              </a:rPr>
              <a:t>It has a compact 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7200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Perfect binary tree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Complete binary tree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Left-child right-sibling binary tree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24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Background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Our simple tree data structure is node-based where children are stored as a linked list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Is it possible to store a general tree as a binary tree?</a:t>
            </a:r>
          </a:p>
        </p:txBody>
      </p:sp>
    </p:spTree>
    <p:extLst>
      <p:ext uri="{BB962C8B-B14F-4D97-AF65-F5344CB8AC3E}">
        <p14:creationId xmlns:p14="http://schemas.microsoft.com/office/powerpoint/2010/main" val="29423054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Idea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the following:</a:t>
            </a:r>
          </a:p>
          <a:p>
            <a:pPr lvl="1"/>
            <a:r>
              <a:rPr lang="en-US" altLang="en-US" dirty="0"/>
              <a:t>The first child of each node is its left sub-tree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dirty="0"/>
              <a:t>The next sibling of each node is in its right sub-tree</a:t>
            </a:r>
          </a:p>
          <a:p>
            <a:pPr lvl="1"/>
            <a:endParaRPr lang="en-US" altLang="en-US" dirty="0"/>
          </a:p>
          <a:p>
            <a:pPr marL="360363" indent="-360363">
              <a:buNone/>
            </a:pPr>
            <a:r>
              <a:rPr lang="en-US" altLang="en-US" dirty="0"/>
              <a:t>	This is called a left-child—right-sibling binary tree</a:t>
            </a:r>
          </a:p>
        </p:txBody>
      </p:sp>
    </p:spTree>
    <p:extLst>
      <p:ext uri="{BB962C8B-B14F-4D97-AF65-F5344CB8AC3E}">
        <p14:creationId xmlns:p14="http://schemas.microsoft.com/office/powerpoint/2010/main" val="23679760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dirty="0"/>
              <a:t>	Consider this general tree</a:t>
            </a:r>
          </a:p>
        </p:txBody>
      </p:sp>
      <p:pic>
        <p:nvPicPr>
          <p:cNvPr id="82946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255616" cy="2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alt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708271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4" descr="A has left child B.&#10;B has right child C, which has right child D, which as right child E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B, the first child of A, is the left child of A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three siblings C, D, E:</a:t>
            </a:r>
          </a:p>
          <a:p>
            <a:pPr lvl="1"/>
            <a:r>
              <a:rPr lang="en-CA" altLang="en-US" dirty="0"/>
              <a:t>C is the right sub-tree of B</a:t>
            </a:r>
          </a:p>
          <a:p>
            <a:pPr lvl="1"/>
            <a:r>
              <a:rPr lang="en-CA" altLang="en-US" dirty="0"/>
              <a:t>D is the right sub-tree of C</a:t>
            </a:r>
          </a:p>
          <a:p>
            <a:pPr lvl="1"/>
            <a:r>
              <a:rPr lang="en-CA" altLang="en-US" dirty="0"/>
              <a:t>E is the right sub-tree of D</a:t>
            </a:r>
          </a:p>
        </p:txBody>
      </p:sp>
      <p:pic>
        <p:nvPicPr>
          <p:cNvPr id="11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2999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dded to the binary tree on the previous page,&#10;C has a left child F, which has a right child G, which has a right child H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B has no children, so it’s left sub-tree is empty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F, the first child of C, is the left sub-tree of C</a:t>
            </a:r>
            <a:br>
              <a:rPr lang="en-CA" altLang="en-US" dirty="0"/>
            </a:b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For the next two siblings:</a:t>
            </a:r>
          </a:p>
          <a:p>
            <a:pPr lvl="1"/>
            <a:r>
              <a:rPr lang="en-CA" altLang="en-US" dirty="0"/>
              <a:t>G is the right sub-tree of F</a:t>
            </a:r>
          </a:p>
          <a:p>
            <a:pPr lvl="1"/>
            <a:r>
              <a:rPr lang="en-CA" altLang="en-US" dirty="0"/>
              <a:t>H is the right sub-tree of G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1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579688"/>
            <a:ext cx="67691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</a:rPr>
              <a:t>Definition</a:t>
            </a:r>
            <a:endParaRPr lang="en-US" altLang="en-US" sz="4000">
              <a:latin typeface="Arial" charset="0"/>
              <a:cs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full binary tree</a:t>
            </a:r>
            <a:r>
              <a:rPr lang="en-US" altLang="en-US" dirty="0">
                <a:latin typeface="Arial" charset="0"/>
                <a:cs typeface="Arial" charset="0"/>
              </a:rPr>
              <a:t> is where each node is: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full node, 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leaf node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These have applications in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Expression trees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Huffman encoding</a:t>
            </a:r>
          </a:p>
        </p:txBody>
      </p:sp>
    </p:spTree>
    <p:extLst>
      <p:ext uri="{BB962C8B-B14F-4D97-AF65-F5344CB8AC3E}">
        <p14:creationId xmlns:p14="http://schemas.microsoft.com/office/powerpoint/2010/main" val="2035599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dded to the binary tree on the previous page:&#10;D has a left child I which has a right child J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I, the first child of D, is the left child of D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>
              <a:buFont typeface="Arial" pitchFamily="34" charset="0"/>
              <a:buNone/>
            </a:pPr>
            <a:r>
              <a:rPr lang="en-CA" altLang="en-US" dirty="0"/>
              <a:t>	Its sibling J is the right sub-tree of I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8131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Added to the binary tree on the previous page,&#10;E has a left child K, which has a right child L, which has a right child M, which has a right child N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Similarly, the four children of E start with K forming</a:t>
            </a:r>
            <a:br>
              <a:rPr lang="en-CA" altLang="en-US" dirty="0"/>
            </a:br>
            <a:r>
              <a:rPr lang="en-CA" altLang="en-US" dirty="0"/>
              <a:t>the left sub-tree of E and its three siblings form</a:t>
            </a:r>
            <a:br>
              <a:rPr lang="en-CA" altLang="en-US" dirty="0"/>
            </a:br>
            <a:r>
              <a:rPr lang="en-CA" altLang="en-US" dirty="0"/>
              <a:t>a chain along the </a:t>
            </a:r>
            <a:r>
              <a:rPr lang="en-US" altLang="zh-CN" dirty="0"/>
              <a:t>right </a:t>
            </a:r>
            <a:r>
              <a:rPr lang="en-CA" altLang="en-US" dirty="0"/>
              <a:t>sub-trees</a:t>
            </a:r>
          </a:p>
        </p:txBody>
      </p:sp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458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Added to the binary tree from the previous page:&#10;&#10;The children of F are marked as O being the left child of F, and P being the right child of O.&#10;U, the child of P, is marked as the left child of P.&#10;Q, the child of I, is marked as the left child of I.&#10;The children of Q are marked as V being the left child of Q and W being the right child of V.&#10;R, the child of K, is marked as the left child of K.&#10;The children of M are marked as S being the left child of M and T being the right child of T.&#10;The children of T are marked as X being the left child of T, Y being the right child of X, and Z being the right child of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 general tree where the root A has four children:  B, C, D, E.&#10;B has no children.&#10;C has three children F, G, H.&#10;D has two children I, J.&#10;E has four children K, L, M, N.&#10;F has two children O, P.&#10;I has one child Q.&#10;K has one child R.&#10;M has two children S, T.&#10;P ans one child U.&#10;Q has two children V, W.&#10;T has three children X, Y, Z." title="A general tree (from page 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1675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pic>
        <p:nvPicPr>
          <p:cNvPr id="5" name="Picture 3" descr="Those nodes with no children (being those nodes in the representation with no left sub-tree) are B, O, U, G, H, V, W, J, R, L, S, N, X, Y,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72816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8088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768336" y="20927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103856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/>
          <p:cNvSpPr/>
          <p:nvPr/>
        </p:nvSpPr>
        <p:spPr>
          <a:xfrm>
            <a:off x="4872064" y="3232869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60494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628240" y="3989045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6111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697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988861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/>
          <p:cNvSpPr/>
          <p:nvPr/>
        </p:nvSpPr>
        <p:spPr>
          <a:xfrm>
            <a:off x="7908431" y="550121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/>
          <p:cNvSpPr/>
          <p:nvPr/>
        </p:nvSpPr>
        <p:spPr>
          <a:xfrm>
            <a:off x="8292351" y="5897165"/>
            <a:ext cx="432000" cy="43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9053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/>
          <p:nvPr/>
        </p:nvSpPr>
        <p:spPr>
          <a:xfrm>
            <a:off x="3923927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/>
          <p:cNvSpPr/>
          <p:nvPr/>
        </p:nvSpPr>
        <p:spPr>
          <a:xfrm>
            <a:off x="3443750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559696" y="620926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155448" y="574111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41116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443751" y="5741115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/>
          <p:cNvSpPr/>
          <p:nvPr/>
        </p:nvSpPr>
        <p:spPr>
          <a:xfrm>
            <a:off x="32038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851648" y="527315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35560" y="480501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7908248" y="474503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left sub-tree indicates no children</a:t>
            </a:r>
          </a:p>
        </p:txBody>
      </p:sp>
    </p:spTree>
    <p:extLst>
      <p:ext uri="{BB962C8B-B14F-4D97-AF65-F5344CB8AC3E}">
        <p14:creationId xmlns:p14="http://schemas.microsoft.com/office/powerpoint/2010/main" val="26600529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64" y="1767363"/>
            <a:ext cx="4860032" cy="486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Example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An empty right sub-tree indicates the node is</a:t>
            </a:r>
            <a:br>
              <a:rPr lang="en-CA" altLang="en-US" dirty="0"/>
            </a:br>
            <a:r>
              <a:rPr lang="en-CA" altLang="en-US" dirty="0"/>
              <a:t>the last of its siblings</a:t>
            </a:r>
          </a:p>
          <a:p>
            <a:pPr lvl="1"/>
            <a:r>
              <a:rPr lang="en-CA" altLang="en-US" dirty="0"/>
              <a:t>The root node, has no siblings</a:t>
            </a:r>
          </a:p>
        </p:txBody>
      </p:sp>
      <p:pic>
        <p:nvPicPr>
          <p:cNvPr id="7" name="Picture 2" descr="C:\Users\dwharder\Desktop\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52635"/>
            <a:ext cx="4608512" cy="22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7152256" y="171524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4499992" y="358745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/>
          <p:cNvSpPr/>
          <p:nvPr/>
        </p:nvSpPr>
        <p:spPr>
          <a:xfrm>
            <a:off x="4115888" y="398359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5244136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00128" y="35994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00312" y="435566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768152" y="3611520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7152256" y="398340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7908432" y="3227416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/>
          <p:cNvSpPr/>
          <p:nvPr/>
        </p:nvSpPr>
        <p:spPr>
          <a:xfrm>
            <a:off x="8664608" y="473958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8676271" y="6263600"/>
            <a:ext cx="432000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/>
          <p:cNvSpPr/>
          <p:nvPr/>
        </p:nvSpPr>
        <p:spPr>
          <a:xfrm>
            <a:off x="4380040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/>
          <p:cNvSpPr/>
          <p:nvPr/>
        </p:nvSpPr>
        <p:spPr>
          <a:xfrm>
            <a:off x="2027656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/>
          <p:cNvSpPr/>
          <p:nvPr/>
        </p:nvSpPr>
        <p:spPr>
          <a:xfrm>
            <a:off x="623594" y="6203807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/>
          <p:cNvSpPr/>
          <p:nvPr/>
        </p:nvSpPr>
        <p:spPr>
          <a:xfrm>
            <a:off x="1799599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/>
          <p:cNvSpPr/>
          <p:nvPr/>
        </p:nvSpPr>
        <p:spPr>
          <a:xfrm>
            <a:off x="611560" y="573566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/>
          <p:cNvSpPr/>
          <p:nvPr/>
        </p:nvSpPr>
        <p:spPr>
          <a:xfrm>
            <a:off x="2735703" y="5735663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/>
          <p:cNvSpPr/>
          <p:nvPr/>
        </p:nvSpPr>
        <p:spPr>
          <a:xfrm>
            <a:off x="3911895" y="5735662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/>
          <p:cNvSpPr/>
          <p:nvPr/>
        </p:nvSpPr>
        <p:spPr>
          <a:xfrm>
            <a:off x="4151983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/>
          <p:cNvSpPr/>
          <p:nvPr/>
        </p:nvSpPr>
        <p:spPr>
          <a:xfrm>
            <a:off x="2267745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1331642" y="5267704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/>
          <p:cNvSpPr/>
          <p:nvPr/>
        </p:nvSpPr>
        <p:spPr>
          <a:xfrm>
            <a:off x="1883639" y="4331600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3443936" y="4799559"/>
            <a:ext cx="432049" cy="4320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8292352" y="512368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206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Transformation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transformation of a general tree into a left-child right-sibling binary tree has been called the Knuth transform</a:t>
            </a:r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529128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dirty="0"/>
              <a:t>	A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original tree is identical</a:t>
            </a:r>
            <a:br>
              <a:rPr lang="en-CA" dirty="0"/>
            </a:br>
            <a:r>
              <a:rPr lang="en-CA" dirty="0"/>
              <a:t>to the </a:t>
            </a:r>
            <a:r>
              <a:rPr lang="en-CA" dirty="0">
                <a:solidFill>
                  <a:srgbClr val="FF0000"/>
                </a:solidFill>
              </a:rPr>
              <a:t>pre-order</a:t>
            </a:r>
            <a:r>
              <a:rPr lang="en-CA" dirty="0"/>
              <a:t> traversal of the Knuth transform</a:t>
            </a:r>
          </a:p>
          <a:p>
            <a:pPr marL="357188" indent="-357188">
              <a:buNone/>
            </a:pPr>
            <a:r>
              <a:rPr lang="en-CA" sz="1600" dirty="0"/>
              <a:t>		A B C F O P U G H D I Q V W J E K R L M S T X Y Z N</a:t>
            </a:r>
          </a:p>
          <a:p>
            <a:pPr marL="357188" indent="-357188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86207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dwharder\Desktop\a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60" y="4077072"/>
            <a:ext cx="3172492" cy="15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Those children with no subsequent siblings are represented as having no right sub-tree, including A (the root), U, P, H, W, Q, J, E, R, N, T and Z." title="A binary 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64" y="2276872"/>
            <a:ext cx="4176000" cy="41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357188">
              <a:buNone/>
            </a:pPr>
            <a:r>
              <a:rPr lang="en-CA" altLang="zh-CN" dirty="0"/>
              <a:t>	A </a:t>
            </a:r>
            <a:r>
              <a:rPr lang="en-CA" altLang="zh-CN" dirty="0">
                <a:solidFill>
                  <a:srgbClr val="FF0000"/>
                </a:solidFill>
              </a:rPr>
              <a:t>post-order</a:t>
            </a:r>
            <a:r>
              <a:rPr lang="en-CA" altLang="zh-CN" dirty="0"/>
              <a:t> traversal of the original tree is identical</a:t>
            </a:r>
            <a:br>
              <a:rPr lang="en-CA" altLang="zh-CN" dirty="0"/>
            </a:br>
            <a:r>
              <a:rPr lang="en-CA" altLang="zh-CN" dirty="0"/>
              <a:t>to the </a:t>
            </a:r>
            <a:r>
              <a:rPr lang="en-CA" altLang="zh-CN" dirty="0">
                <a:solidFill>
                  <a:srgbClr val="FF0000"/>
                </a:solidFill>
              </a:rPr>
              <a:t>in-order</a:t>
            </a:r>
            <a:r>
              <a:rPr lang="en-CA" altLang="zh-CN" dirty="0"/>
              <a:t> traversal of the Knuth transform</a:t>
            </a:r>
            <a:endParaRPr lang="en-CA" altLang="zh-CN" sz="1200" dirty="0">
              <a:solidFill>
                <a:prstClr val="black"/>
              </a:solidFill>
            </a:endParaRPr>
          </a:p>
          <a:p>
            <a:pPr marL="357188" indent="-357188">
              <a:buNone/>
            </a:pPr>
            <a:r>
              <a:rPr lang="en-CA" altLang="zh-CN" sz="1200" dirty="0">
                <a:solidFill>
                  <a:prstClr val="black"/>
                </a:solidFill>
              </a:rPr>
              <a:t>		</a:t>
            </a:r>
            <a:r>
              <a:rPr lang="en-CA" altLang="zh-CN" sz="1600" dirty="0">
                <a:solidFill>
                  <a:prstClr val="black"/>
                </a:solidFill>
              </a:rPr>
              <a:t>B O U P F G H C V W Q I J D R K L S X Y Z T M N E A </a:t>
            </a:r>
          </a:p>
          <a:p>
            <a:pPr marL="357188" indent="-357188">
              <a:buNone/>
            </a:pP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2998489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as children E and B&#10;B has children F and C.&#10;F has children O and G.&#10;O has a right child P.&#10;P has  a left child U.&#10;G has a right child H.&#10;C has children I and D.&#10;I has children Q and J.&#10;Q has a left child V.&#10;V has a right child W.&#10;D has a left child K.&#10;K has children R and L.&#10;L has a right child M.&#10;M has children S and N.&#10;S has a right child T.&#10;T has a left child X.&#10;X has a right child Y.&#10;Y has a right child Z." title="A forest as a binary tre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1" y="2636120"/>
            <a:ext cx="417646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Forests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A forest can be stored in this representation as follows:</a:t>
            </a:r>
          </a:p>
          <a:p>
            <a:pPr lvl="1"/>
            <a:r>
              <a:rPr lang="en-CA" altLang="en-US" dirty="0"/>
              <a:t>Choose one of the roots of the trees as the root of the binary tree</a:t>
            </a:r>
          </a:p>
          <a:p>
            <a:pPr lvl="1"/>
            <a:r>
              <a:rPr lang="en-CA" altLang="en-US" dirty="0"/>
              <a:t>Let each subsequent root of a tree be a right child of the previous root</a:t>
            </a:r>
          </a:p>
          <a:p>
            <a:pPr lvl="1"/>
            <a:r>
              <a:rPr lang="en-CA" altLang="en-US" dirty="0"/>
              <a:t>This is the binary-tree representation of this forest</a:t>
            </a:r>
          </a:p>
          <a:p>
            <a:pPr lvl="1"/>
            <a:r>
              <a:rPr lang="en-CA" altLang="en-US" dirty="0"/>
              <a:t>Think of the roots as siblings of each other</a:t>
            </a:r>
          </a:p>
          <a:p>
            <a:pPr lvl="1"/>
            <a:endParaRPr lang="en-CA" altLang="en-US" dirty="0"/>
          </a:p>
        </p:txBody>
      </p:sp>
      <p:pic>
        <p:nvPicPr>
          <p:cNvPr id="1028" name="Picture 4" descr="A forest of four trees:&#10;First tree, A has a child E.&#10;Second tree has a root B with children F, G, and H.&#10;F has two children O and P, and P has a child U.&#10;Third tree has a root C with two children I and J.&#10;I has a child Q, and Q has children V and W.&#10;Fourth tree has a root D with children K, L, M and N.&#10;K has a child R.&#10;M has children S and T.&#10;T has children X, Y and Z." title="A for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25144"/>
            <a:ext cx="4341491" cy="155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98970" y="4992156"/>
            <a:ext cx="3816424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/>
          <p:cNvSpPr/>
          <p:nvPr/>
        </p:nvSpPr>
        <p:spPr>
          <a:xfrm rot="2746128">
            <a:off x="6849354" y="3370186"/>
            <a:ext cx="1924058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26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dirty="0"/>
              <a:t>Implementation</a:t>
            </a:r>
          </a:p>
        </p:txBody>
      </p:sp>
      <p:sp>
        <p:nvSpPr>
          <p:cNvPr id="1536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en-CA" altLang="en-US" dirty="0"/>
              <a:t>	The class is similar to that of a binary tree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template &lt;typename Type&gt;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private: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Type element;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None/>
            </a:pPr>
            <a:endParaRPr lang="en-US" altLang="en-US" sz="1400" dirty="0">
              <a:latin typeface="Consolas" pitchFamily="49" charset="0"/>
              <a:cs typeface="Consolas" pitchFamily="49" charset="0"/>
            </a:endParaRP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first_child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LCRS_tree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en-US" sz="1400" dirty="0" err="1">
                <a:latin typeface="Consolas" pitchFamily="49" charset="0"/>
                <a:cs typeface="Consolas" pitchFamily="49" charset="0"/>
              </a:rPr>
              <a:t>next_sibling</a:t>
            </a: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        // ...</a:t>
            </a:r>
          </a:p>
          <a:p>
            <a:pPr lvl="2">
              <a:buNone/>
            </a:pPr>
            <a:r>
              <a:rPr lang="en-US" altLang="en-US" sz="14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Font typeface="Arial" pitchFamily="34" charset="0"/>
              <a:buNone/>
            </a:pPr>
            <a:endParaRPr lang="en-CA" altLang="en-US" dirty="0"/>
          </a:p>
          <a:p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77538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17546</TotalTime>
  <Words>4838</Words>
  <Application>Microsoft Office PowerPoint</Application>
  <PresentationFormat>全屏显示(4:3)</PresentationFormat>
  <Paragraphs>785</Paragraphs>
  <Slides>108</Slides>
  <Notes>69</Notes>
  <HiddenSlides>29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7" baseType="lpstr">
      <vt:lpstr>Courier</vt:lpstr>
      <vt:lpstr>Arial</vt:lpstr>
      <vt:lpstr>Calibri</vt:lpstr>
      <vt:lpstr>Consolas</vt:lpstr>
      <vt:lpstr>Courier New</vt:lpstr>
      <vt:lpstr>Symbol</vt:lpstr>
      <vt:lpstr>Times New Roman</vt:lpstr>
      <vt:lpstr>Custom Design</vt:lpstr>
      <vt:lpstr>Equation</vt:lpstr>
      <vt:lpstr>CS101 Data Structures</vt:lpstr>
      <vt:lpstr>Orders of DFS traversal</vt:lpstr>
      <vt:lpstr>Outline</vt:lpstr>
      <vt:lpstr>Outline</vt:lpstr>
      <vt:lpstr>Definition</vt:lpstr>
      <vt:lpstr>Definition</vt:lpstr>
      <vt:lpstr>Definition</vt:lpstr>
      <vt:lpstr>Definition</vt:lpstr>
      <vt:lpstr>Definition</vt:lpstr>
      <vt:lpstr>Binary Node Class</vt:lpstr>
      <vt:lpstr>Binary Node Class</vt:lpstr>
      <vt:lpstr>Binary Node Class</vt:lpstr>
      <vt:lpstr>Binary Node Class</vt:lpstr>
      <vt:lpstr>Size</vt:lpstr>
      <vt:lpstr>Height</vt:lpstr>
      <vt:lpstr>Clear</vt:lpstr>
      <vt:lpstr>Run Times</vt:lpstr>
      <vt:lpstr>Run Times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Ropes</vt:lpstr>
      <vt:lpstr>Application:  Expression Trees</vt:lpstr>
      <vt:lpstr>Application:  Expression Trees</vt:lpstr>
      <vt:lpstr>Application:  Expression Trees</vt:lpstr>
      <vt:lpstr>Application:  Expression Trees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In-order Traversal</vt:lpstr>
      <vt:lpstr>Summary</vt:lpstr>
      <vt:lpstr>Usage Notes</vt:lpstr>
      <vt:lpstr>Outline</vt:lpstr>
      <vt:lpstr>Outline</vt:lpstr>
      <vt:lpstr>Definition</vt:lpstr>
      <vt:lpstr>Definition</vt:lpstr>
      <vt:lpstr>Examples</vt:lpstr>
      <vt:lpstr>Examples</vt:lpstr>
      <vt:lpstr>Examples</vt:lpstr>
      <vt:lpstr>Theorems</vt:lpstr>
      <vt:lpstr>2h + 1 – 1 Nodes</vt:lpstr>
      <vt:lpstr>2h + 1 – 1 Nodes</vt:lpstr>
      <vt:lpstr>2h + 1 – 1 Nodes</vt:lpstr>
      <vt:lpstr>2h + 1 – 1 Nodes</vt:lpstr>
      <vt:lpstr>2h + 1 – 1 Nodes</vt:lpstr>
      <vt:lpstr>2h + 1 – 1 Nodes</vt:lpstr>
      <vt:lpstr>Logarithmic Height</vt:lpstr>
      <vt:lpstr>Logarithmic Height</vt:lpstr>
      <vt:lpstr>2h Leaf Nodes</vt:lpstr>
      <vt:lpstr>The Average Depth of a Node</vt:lpstr>
      <vt:lpstr>Applications</vt:lpstr>
      <vt:lpstr>Summary</vt:lpstr>
      <vt:lpstr>Outline</vt:lpstr>
      <vt:lpstr>Outline</vt:lpstr>
      <vt:lpstr>Background</vt:lpstr>
      <vt:lpstr>Definition</vt:lpstr>
      <vt:lpstr>Recursive Definition</vt:lpstr>
      <vt:lpstr>Height</vt:lpstr>
      <vt:lpstr>Height</vt:lpstr>
      <vt:lpstr>Height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Array storage</vt:lpstr>
      <vt:lpstr>Summary</vt:lpstr>
      <vt:lpstr>Outline</vt:lpstr>
      <vt:lpstr>Background</vt:lpstr>
      <vt:lpstr>The Idea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Transformation</vt:lpstr>
      <vt:lpstr>Traversals</vt:lpstr>
      <vt:lpstr>Traversals</vt:lpstr>
      <vt:lpstr>Forests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Summary</vt:lpstr>
      <vt:lpstr>References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itsuitsuki</cp:lastModifiedBy>
  <cp:revision>521</cp:revision>
  <dcterms:created xsi:type="dcterms:W3CDTF">2009-09-11T23:00:44Z</dcterms:created>
  <dcterms:modified xsi:type="dcterms:W3CDTF">2023-11-08T01:52:56Z</dcterms:modified>
</cp:coreProperties>
</file>