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95" autoAdjust="0"/>
    <p:restoredTop sz="75211"/>
  </p:normalViewPr>
  <p:slideViewPr>
    <p:cSldViewPr>
      <p:cViewPr varScale="1">
        <p:scale>
          <a:sx n="65" d="100"/>
          <a:sy n="65" d="100"/>
        </p:scale>
        <p:origin x="1402" y="3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2023-12-06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12/6/2023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Implementation of breadth-first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breadth_first_traversal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G</a:t>
            </a:r>
            <a:r>
              <a:rPr lang="en-CA" dirty="0"/>
              <a:t>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I</a:t>
            </a:r>
            <a:r>
              <a:rPr lang="en-CA" dirty="0"/>
              <a:t>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r>
              <a:rPr lang="en-US" altLang="en-US" dirty="0">
                <a:latin typeface="Times New Roman" panose="02020603050405020304" pitchFamily="18" charset="0"/>
                <a:cs typeface="Times New Roman" panose="02020603050405020304" pitchFamily="18" charset="0"/>
              </a:rPr>
              <a:t>)</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dirty="0"/>
              <a:t>	Here we start with a set of singletons</a:t>
            </a:r>
            <a:endParaRPr lang="en-US" alt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3631"/>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highlight>
                  <a:srgbClr val="FFFF00"/>
                </a:highlight>
                <a:latin typeface="Arial" charset="0"/>
                <a:cs typeface="Arial" charset="0"/>
              </a:rPr>
              <a:t>Mark it visited</a:t>
            </a:r>
            <a:r>
              <a:rPr lang="en-US" altLang="en-US" dirty="0">
                <a:latin typeface="Arial" charset="0"/>
                <a:cs typeface="Arial" charset="0"/>
              </a:rPr>
              <a:t>,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3631"/>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dirty="0">
                <a:latin typeface="Arial" charset="0"/>
                <a:cs typeface="Arial" charset="0"/>
              </a:rPr>
              <a:t>	If we want to find an unvisited vertex, we simply return the last entry of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dirty="0">
                <a:latin typeface="Arial" charset="0"/>
                <a:cs typeface="Arial" charset="0"/>
              </a:rPr>
              <a:t>	The actual algorithm is exceptionally fast:</a:t>
            </a:r>
          </a:p>
          <a:p>
            <a:pPr lvl="1"/>
            <a:r>
              <a:rPr lang="en-CA" altLang="en-US" dirty="0">
                <a:latin typeface="Arial" charset="0"/>
                <a:cs typeface="Arial" charset="0"/>
              </a:rPr>
              <a:t>The initialization is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t>
            </a:r>
            <a:endParaRPr lang="en-CA" altLang="en-US" dirty="0">
              <a:latin typeface="Arial" charset="0"/>
              <a:cs typeface="Arial" charset="0"/>
            </a:endParaRPr>
          </a:p>
          <a:p>
            <a:pPr lvl="1">
              <a:buFont typeface="Arial" charset="0"/>
              <a:buNone/>
            </a:pPr>
            <a:endParaRPr lang="en-CA" altLang="en-US" dirty="0">
              <a:latin typeface="Arial" charset="0"/>
              <a:cs typeface="Arial" charset="0"/>
            </a:endParaRPr>
          </a:p>
          <a:p>
            <a:pPr lvl="1">
              <a:buFont typeface="Arial" charset="0"/>
              <a:buNone/>
            </a:pPr>
            <a:r>
              <a:rPr lang="en-CA" altLang="en-US" sz="1400" dirty="0">
                <a:latin typeface="Consolas" pitchFamily="49" charset="0"/>
                <a:cs typeface="Consolas" pitchFamily="49" charset="0"/>
              </a:rPr>
              <a:t>	int unvisited[</a:t>
            </a:r>
            <a:r>
              <a:rPr lang="en-CA" altLang="en-US" sz="1400" dirty="0" err="1">
                <a:latin typeface="Consolas" pitchFamily="49" charset="0"/>
                <a:cs typeface="Consolas" pitchFamily="49" charset="0"/>
              </a:rPr>
              <a:t>nV</a:t>
            </a:r>
            <a:r>
              <a:rPr lang="en-CA" altLang="en-US" sz="1400" dirty="0">
                <a:latin typeface="Consolas" pitchFamily="49" charset="0"/>
                <a:cs typeface="Consolas" pitchFamily="49" charset="0"/>
              </a:rPr>
              <a:t>];</a:t>
            </a:r>
          </a:p>
          <a:p>
            <a:pPr lvl="1">
              <a:buFont typeface="Arial" charset="0"/>
              <a:buNone/>
            </a:pPr>
            <a:r>
              <a:rPr lang="en-CA" altLang="en-US" sz="1400" dirty="0">
                <a:latin typeface="Consolas" pitchFamily="49" charset="0"/>
                <a:cs typeface="Consolas" pitchFamily="49" charset="0"/>
              </a:rPr>
              <a:t>	int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a:t>
            </a:r>
            <a:r>
              <a:rPr lang="en-CA" altLang="en-US" sz="1400" dirty="0" err="1">
                <a:latin typeface="Consolas" pitchFamily="49" charset="0"/>
                <a:cs typeface="Consolas" pitchFamily="49" charset="0"/>
              </a:rPr>
              <a:t>nV</a:t>
            </a:r>
            <a:r>
              <a:rPr lang="en-CA" altLang="en-US" sz="1400" dirty="0">
                <a:latin typeface="Consolas" pitchFamily="49" charset="0"/>
                <a:cs typeface="Consolas" pitchFamily="49" charset="0"/>
              </a:rPr>
              <a:t>];</a:t>
            </a:r>
          </a:p>
          <a:p>
            <a:pPr lvl="1">
              <a:buFont typeface="Arial" charset="0"/>
              <a:buNone/>
            </a:pPr>
            <a:endParaRPr lang="en-CA" altLang="en-US" sz="1400" dirty="0">
              <a:latin typeface="Consolas" pitchFamily="49" charset="0"/>
              <a:cs typeface="Consolas" pitchFamily="49" charset="0"/>
            </a:endParaRPr>
          </a:p>
          <a:p>
            <a:pPr lvl="1">
              <a:buFont typeface="Arial" charset="0"/>
              <a:buNone/>
            </a:pPr>
            <a:r>
              <a:rPr lang="en-CA" altLang="en-US" sz="1400" dirty="0">
                <a:latin typeface="Consolas" pitchFamily="49" charset="0"/>
                <a:cs typeface="Consolas" pitchFamily="49" charset="0"/>
              </a:rPr>
              <a:t>	for ( int </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 = 0; </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 &lt; </a:t>
            </a:r>
            <a:r>
              <a:rPr lang="en-CA" altLang="en-US" sz="1400" dirty="0" err="1">
                <a:latin typeface="Consolas" pitchFamily="49" charset="0"/>
                <a:cs typeface="Consolas" pitchFamily="49" charset="0"/>
              </a:rPr>
              <a:t>nV</a:t>
            </a:r>
            <a:r>
              <a:rPr lang="en-CA" altLang="en-US" sz="1400" dirty="0">
                <a:latin typeface="Consolas" pitchFamily="49" charset="0"/>
                <a:cs typeface="Consolas" pitchFamily="49" charset="0"/>
              </a:rPr>
              <a:t>; ++</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 ) {</a:t>
            </a:r>
          </a:p>
          <a:p>
            <a:pPr lvl="1">
              <a:buFont typeface="Arial" charset="0"/>
              <a:buNone/>
            </a:pPr>
            <a:r>
              <a:rPr lang="en-CA" altLang="en-US" sz="1400" dirty="0">
                <a:latin typeface="Consolas" pitchFamily="49" charset="0"/>
                <a:cs typeface="Consolas" pitchFamily="49" charset="0"/>
              </a:rPr>
              <a:t>	    unvisited[</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 = </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a:t>
            </a:r>
          </a:p>
          <a:p>
            <a:pPr lvl="1">
              <a:buFont typeface="Arial" charset="0"/>
              <a:buNone/>
            </a:pPr>
            <a:r>
              <a:rPr lang="en-CA" altLang="en-US" sz="1400" dirty="0">
                <a:latin typeface="Consolas" pitchFamily="49" charset="0"/>
                <a:cs typeface="Consolas" pitchFamily="49" charset="0"/>
              </a:rPr>
              <a:t>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 = </a:t>
            </a:r>
            <a:r>
              <a:rPr lang="en-CA" altLang="en-US" sz="1400" dirty="0" err="1">
                <a:latin typeface="Consolas" pitchFamily="49" charset="0"/>
                <a:cs typeface="Consolas" pitchFamily="49" charset="0"/>
              </a:rPr>
              <a:t>i</a:t>
            </a:r>
            <a:r>
              <a:rPr lang="en-CA" altLang="en-US" sz="1400" dirty="0">
                <a:latin typeface="Consolas" pitchFamily="49" charset="0"/>
                <a:cs typeface="Consolas" pitchFamily="49" charset="0"/>
              </a:rPr>
              <a:t>;</a:t>
            </a:r>
          </a:p>
          <a:p>
            <a:pPr lvl="1">
              <a:buFont typeface="Arial" charset="0"/>
              <a:buNone/>
            </a:pPr>
            <a:r>
              <a:rPr lang="en-CA" altLang="en-US" sz="1400" dirty="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dirty="0">
                <a:latin typeface="Arial" charset="0"/>
                <a:cs typeface="Arial" charset="0"/>
              </a:rPr>
              <a:t>	The actual algorithm is exceptionally fast:</a:t>
            </a:r>
          </a:p>
          <a:p>
            <a:pPr lvl="1"/>
            <a:r>
              <a:rPr lang="en-CA" altLang="en-US" dirty="0">
                <a:latin typeface="Arial" charset="0"/>
                <a:cs typeface="Arial" charset="0"/>
              </a:rPr>
              <a:t>Determining if the vertex </a:t>
            </a:r>
            <a:r>
              <a:rPr lang="en-CA" altLang="en-US" i="1" dirty="0" err="1">
                <a:latin typeface="Times New Roman" pitchFamily="18" charset="0"/>
                <a:cs typeface="Times New Roman" pitchFamily="18" charset="0"/>
              </a:rPr>
              <a:t>v</a:t>
            </a:r>
            <a:r>
              <a:rPr lang="en-CA" altLang="en-US" i="1" baseline="-25000" dirty="0" err="1">
                <a:latin typeface="Times New Roman" pitchFamily="18" charset="0"/>
                <a:cs typeface="Times New Roman" pitchFamily="18" charset="0"/>
              </a:rPr>
              <a:t>k</a:t>
            </a:r>
            <a:r>
              <a:rPr lang="en-CA" altLang="en-US" dirty="0">
                <a:latin typeface="Arial" charset="0"/>
                <a:cs typeface="Arial" charset="0"/>
              </a:rPr>
              <a:t> is visited is fast: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a:t>
            </a:r>
            <a:endParaRPr lang="en-CA" altLang="en-US" dirty="0">
              <a:latin typeface="Arial" charset="0"/>
              <a:cs typeface="Arial" charset="0"/>
            </a:endParaRPr>
          </a:p>
          <a:p>
            <a:pPr lvl="1">
              <a:buFont typeface="Arial" charset="0"/>
              <a:buNone/>
            </a:pPr>
            <a:endParaRPr lang="en-CA" altLang="en-US" dirty="0">
              <a:latin typeface="Arial" charset="0"/>
              <a:cs typeface="Arial" charset="0"/>
            </a:endParaRPr>
          </a:p>
          <a:p>
            <a:pPr lvl="1">
              <a:buFont typeface="Arial" charset="0"/>
              <a:buNone/>
            </a:pPr>
            <a:r>
              <a:rPr lang="en-CA" altLang="en-US" sz="1400" dirty="0">
                <a:latin typeface="Consolas" pitchFamily="49" charset="0"/>
                <a:cs typeface="Consolas" pitchFamily="49" charset="0"/>
              </a:rPr>
              <a:t>	bool </a:t>
            </a:r>
            <a:r>
              <a:rPr lang="en-CA" altLang="en-US" sz="1400" dirty="0" err="1">
                <a:latin typeface="Consolas" pitchFamily="49" charset="0"/>
                <a:cs typeface="Consolas" pitchFamily="49" charset="0"/>
              </a:rPr>
              <a:t>is_unvisited</a:t>
            </a:r>
            <a:r>
              <a:rPr lang="en-CA" altLang="en-US" sz="1400" dirty="0">
                <a:latin typeface="Consolas" pitchFamily="49" charset="0"/>
                <a:cs typeface="Consolas" pitchFamily="49" charset="0"/>
              </a:rPr>
              <a:t>( int k ) const {</a:t>
            </a:r>
          </a:p>
          <a:p>
            <a:pPr lvl="1">
              <a:buFont typeface="Arial" charset="0"/>
              <a:buNone/>
            </a:pPr>
            <a:r>
              <a:rPr lang="en-CA" altLang="en-US" sz="1400" dirty="0">
                <a:latin typeface="Consolas" pitchFamily="49" charset="0"/>
                <a:cs typeface="Consolas" pitchFamily="49" charset="0"/>
              </a:rPr>
              <a:t>	    return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[k] &lt; count &amp;&amp;</a:t>
            </a:r>
          </a:p>
          <a:p>
            <a:pPr lvl="1">
              <a:buFont typeface="Arial" charset="0"/>
              <a:buNone/>
            </a:pPr>
            <a:r>
              <a:rPr lang="en-CA" altLang="en-US" sz="1400" dirty="0">
                <a:latin typeface="Consolas" pitchFamily="49" charset="0"/>
                <a:cs typeface="Consolas" pitchFamily="49" charset="0"/>
              </a:rPr>
              <a:t>	           unvisited[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[k] ] == k;</a:t>
            </a:r>
          </a:p>
          <a:p>
            <a:pPr lvl="1">
              <a:buFont typeface="Arial" charset="0"/>
              <a:buNone/>
            </a:pPr>
            <a:r>
              <a:rPr lang="en-CA" altLang="en-US" sz="1400" dirty="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dirty="0">
                <a:latin typeface="Arial" charset="0"/>
                <a:cs typeface="Arial" charset="0"/>
              </a:rPr>
              <a:t>	The actual algorithm is exceptionally fast:</a:t>
            </a:r>
          </a:p>
          <a:p>
            <a:pPr lvl="1"/>
            <a:r>
              <a:rPr lang="en-CA" altLang="en-US" dirty="0">
                <a:latin typeface="Arial" charset="0"/>
                <a:cs typeface="Arial" charset="0"/>
              </a:rPr>
              <a:t>Marking vertex </a:t>
            </a:r>
            <a:r>
              <a:rPr lang="en-CA" altLang="en-US" i="1" dirty="0" err="1">
                <a:latin typeface="Times New Roman" pitchFamily="18" charset="0"/>
                <a:cs typeface="Times New Roman" pitchFamily="18" charset="0"/>
              </a:rPr>
              <a:t>v</a:t>
            </a:r>
            <a:r>
              <a:rPr lang="en-CA" altLang="en-US" i="1" baseline="-25000" dirty="0" err="1">
                <a:latin typeface="Times New Roman" pitchFamily="18" charset="0"/>
                <a:cs typeface="Times New Roman" pitchFamily="18" charset="0"/>
              </a:rPr>
              <a:t>k</a:t>
            </a:r>
            <a:r>
              <a:rPr lang="en-CA" altLang="en-US" dirty="0">
                <a:latin typeface="Arial" charset="0"/>
                <a:cs typeface="Arial" charset="0"/>
              </a:rPr>
              <a:t> as having been visited is also fast: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a:t>
            </a:r>
            <a:endParaRPr lang="en-CA" altLang="en-US" dirty="0">
              <a:latin typeface="Arial" charset="0"/>
              <a:cs typeface="Arial" charset="0"/>
            </a:endParaRPr>
          </a:p>
          <a:p>
            <a:pPr lvl="1">
              <a:buFont typeface="Arial" charset="0"/>
              <a:buNone/>
            </a:pPr>
            <a:endParaRPr lang="en-CA" altLang="en-US" dirty="0">
              <a:latin typeface="Arial" charset="0"/>
              <a:cs typeface="Arial" charset="0"/>
            </a:endParaRPr>
          </a:p>
          <a:p>
            <a:pPr lvl="1">
              <a:buFont typeface="Arial" charset="0"/>
              <a:buNone/>
            </a:pPr>
            <a:r>
              <a:rPr lang="en-CA" altLang="en-US" sz="1400" dirty="0">
                <a:latin typeface="Consolas" pitchFamily="49" charset="0"/>
                <a:cs typeface="Consolas" pitchFamily="49" charset="0"/>
              </a:rPr>
              <a:t>	void erase( int k ) {</a:t>
            </a:r>
          </a:p>
          <a:p>
            <a:pPr lvl="1">
              <a:buFont typeface="Arial" charset="0"/>
              <a:buNone/>
            </a:pPr>
            <a:r>
              <a:rPr lang="en-CA" altLang="en-US" sz="1400" dirty="0">
                <a:latin typeface="Consolas" pitchFamily="49" charset="0"/>
                <a:cs typeface="Consolas" pitchFamily="49" charset="0"/>
              </a:rPr>
              <a:t>	    if ( !</a:t>
            </a:r>
            <a:r>
              <a:rPr lang="en-CA" altLang="en-US" sz="1400" dirty="0" err="1">
                <a:latin typeface="Consolas" pitchFamily="49" charset="0"/>
                <a:cs typeface="Consolas" pitchFamily="49" charset="0"/>
              </a:rPr>
              <a:t>is_unvisited</a:t>
            </a:r>
            <a:r>
              <a:rPr lang="en-CA" altLang="en-US" sz="1400" dirty="0">
                <a:latin typeface="Consolas" pitchFamily="49" charset="0"/>
                <a:cs typeface="Consolas" pitchFamily="49" charset="0"/>
              </a:rPr>
              <a:t>() ) {</a:t>
            </a:r>
          </a:p>
          <a:p>
            <a:pPr lvl="1">
              <a:buFont typeface="Arial" charset="0"/>
              <a:buNone/>
            </a:pPr>
            <a:r>
              <a:rPr lang="en-CA" altLang="en-US" sz="1400" dirty="0">
                <a:latin typeface="Consolas" pitchFamily="49" charset="0"/>
                <a:cs typeface="Consolas" pitchFamily="49" charset="0"/>
              </a:rPr>
              <a:t>	        return;    // It has already been marked as visited</a:t>
            </a:r>
          </a:p>
          <a:p>
            <a:pPr lvl="1">
              <a:buFont typeface="Arial" charset="0"/>
              <a:buNone/>
            </a:pPr>
            <a:r>
              <a:rPr lang="en-CA" altLang="en-US" sz="1400" dirty="0">
                <a:latin typeface="Consolas" pitchFamily="49" charset="0"/>
                <a:cs typeface="Consolas" pitchFamily="49" charset="0"/>
              </a:rPr>
              <a:t>	    }</a:t>
            </a:r>
          </a:p>
          <a:p>
            <a:pPr lvl="1">
              <a:buFont typeface="Arial" charset="0"/>
              <a:buNone/>
            </a:pPr>
            <a:endParaRPr lang="en-CA" altLang="en-US" sz="1400" dirty="0">
              <a:latin typeface="Consolas" pitchFamily="49" charset="0"/>
              <a:cs typeface="Consolas" pitchFamily="49" charset="0"/>
            </a:endParaRPr>
          </a:p>
          <a:p>
            <a:pPr lvl="1">
              <a:buFont typeface="Arial" charset="0"/>
              <a:buNone/>
            </a:pPr>
            <a:r>
              <a:rPr lang="en-CA" altLang="en-US" sz="1400" dirty="0">
                <a:latin typeface="Consolas" pitchFamily="49" charset="0"/>
                <a:cs typeface="Consolas" pitchFamily="49" charset="0"/>
              </a:rPr>
              <a:t>	    --count;</a:t>
            </a:r>
          </a:p>
          <a:p>
            <a:pPr lvl="1">
              <a:buFont typeface="Arial" charset="0"/>
              <a:buNone/>
            </a:pPr>
            <a:r>
              <a:rPr lang="en-CA" altLang="en-US" sz="1400" dirty="0">
                <a:latin typeface="Consolas" pitchFamily="49" charset="0"/>
                <a:cs typeface="Consolas" pitchFamily="49" charset="0"/>
              </a:rPr>
              <a:t>	    int </a:t>
            </a:r>
            <a:r>
              <a:rPr lang="en-CA" altLang="en-US" sz="1400" dirty="0" err="1">
                <a:latin typeface="Consolas" pitchFamily="49" charset="0"/>
                <a:cs typeface="Consolas" pitchFamily="49" charset="0"/>
              </a:rPr>
              <a:t>posn</a:t>
            </a:r>
            <a:r>
              <a:rPr lang="en-CA" altLang="en-US" sz="1400" dirty="0">
                <a:latin typeface="Consolas" pitchFamily="49" charset="0"/>
                <a:cs typeface="Consolas" pitchFamily="49" charset="0"/>
              </a:rPr>
              <a:t> =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[k];</a:t>
            </a:r>
          </a:p>
          <a:p>
            <a:pPr lvl="1">
              <a:buFont typeface="Arial" charset="0"/>
              <a:buNone/>
            </a:pPr>
            <a:r>
              <a:rPr lang="en-CA" altLang="en-US" sz="1400" dirty="0">
                <a:latin typeface="Consolas" pitchFamily="49" charset="0"/>
                <a:cs typeface="Consolas" pitchFamily="49" charset="0"/>
              </a:rPr>
              <a:t>	    unvisited[</a:t>
            </a:r>
            <a:r>
              <a:rPr lang="en-CA" altLang="en-US" sz="1400" dirty="0" err="1">
                <a:latin typeface="Consolas" pitchFamily="49" charset="0"/>
                <a:cs typeface="Consolas" pitchFamily="49" charset="0"/>
              </a:rPr>
              <a:t>posn</a:t>
            </a:r>
            <a:r>
              <a:rPr lang="en-CA" altLang="en-US" sz="1400" dirty="0">
                <a:latin typeface="Consolas" pitchFamily="49" charset="0"/>
                <a:cs typeface="Consolas" pitchFamily="49" charset="0"/>
              </a:rPr>
              <a:t>] = unvisited[count];</a:t>
            </a:r>
          </a:p>
          <a:p>
            <a:pPr lvl="1">
              <a:buFont typeface="Arial" charset="0"/>
              <a:buNone/>
            </a:pPr>
            <a:r>
              <a:rPr lang="en-CA" altLang="en-US" sz="1400" dirty="0">
                <a:latin typeface="Consolas" pitchFamily="49" charset="0"/>
                <a:cs typeface="Consolas" pitchFamily="49" charset="0"/>
              </a:rPr>
              <a:t>	    </a:t>
            </a:r>
            <a:r>
              <a:rPr lang="en-CA" altLang="en-US" sz="1400" dirty="0" err="1">
                <a:latin typeface="Consolas" pitchFamily="49" charset="0"/>
                <a:cs typeface="Consolas" pitchFamily="49" charset="0"/>
              </a:rPr>
              <a:t>loc_in_unvisited</a:t>
            </a:r>
            <a:r>
              <a:rPr lang="en-CA" altLang="en-US" sz="1400" dirty="0">
                <a:latin typeface="Consolas" pitchFamily="49" charset="0"/>
                <a:cs typeface="Consolas" pitchFamily="49" charset="0"/>
              </a:rPr>
              <a:t>[unvisited[count]] = </a:t>
            </a:r>
            <a:r>
              <a:rPr lang="en-CA" altLang="en-US" sz="1400" dirty="0" err="1">
                <a:latin typeface="Consolas" pitchFamily="49" charset="0"/>
                <a:cs typeface="Consolas" pitchFamily="49" charset="0"/>
              </a:rPr>
              <a:t>posn</a:t>
            </a:r>
            <a:r>
              <a:rPr lang="en-CA" altLang="en-US" sz="1400" dirty="0">
                <a:latin typeface="Consolas" pitchFamily="49" charset="0"/>
                <a:cs typeface="Consolas" pitchFamily="49" charset="0"/>
              </a:rPr>
              <a:t>;</a:t>
            </a:r>
          </a:p>
          <a:p>
            <a:pPr lvl="1">
              <a:buFont typeface="Arial" charset="0"/>
              <a:buNone/>
            </a:pPr>
            <a:r>
              <a:rPr lang="en-CA" altLang="en-US" sz="1400" dirty="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dirty="0">
                <a:latin typeface="Arial" charset="0"/>
                <a:cs typeface="Arial" charset="0"/>
              </a:rPr>
              <a:t>	The actual algorithm is exceptionally fast:</a:t>
            </a:r>
          </a:p>
          <a:p>
            <a:pPr lvl="1"/>
            <a:r>
              <a:rPr lang="en-CA" altLang="en-US" dirty="0">
                <a:latin typeface="Arial" charset="0"/>
                <a:cs typeface="Arial" charset="0"/>
              </a:rPr>
              <a:t>Returning a vertex that is unvisited is also fast: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a:t>
            </a:r>
            <a:endParaRPr lang="en-CA" altLang="en-US" dirty="0">
              <a:latin typeface="Arial" charset="0"/>
              <a:cs typeface="Arial" charset="0"/>
            </a:endParaRPr>
          </a:p>
          <a:p>
            <a:pPr lvl="1">
              <a:buFont typeface="Arial" charset="0"/>
              <a:buNone/>
            </a:pPr>
            <a:endParaRPr lang="en-CA" altLang="en-US" dirty="0">
              <a:latin typeface="Arial" charset="0"/>
              <a:cs typeface="Arial" charset="0"/>
            </a:endParaRPr>
          </a:p>
          <a:p>
            <a:pPr lvl="1">
              <a:buFont typeface="Arial" charset="0"/>
              <a:buNone/>
            </a:pPr>
            <a:r>
              <a:rPr lang="en-CA" altLang="en-US" sz="1400" dirty="0">
                <a:latin typeface="Consolas" pitchFamily="49" charset="0"/>
                <a:cs typeface="Consolas" pitchFamily="49" charset="0"/>
              </a:rPr>
              <a:t>	int return unvisited() {</a:t>
            </a:r>
          </a:p>
          <a:p>
            <a:pPr lvl="1">
              <a:buFont typeface="Arial" charset="0"/>
              <a:buNone/>
            </a:pPr>
            <a:r>
              <a:rPr lang="en-CA" altLang="en-US" sz="1400" dirty="0">
                <a:latin typeface="Consolas" pitchFamily="49" charset="0"/>
                <a:cs typeface="Consolas" pitchFamily="49" charset="0"/>
              </a:rPr>
              <a:t>	    if ( count == 0 ) {</a:t>
            </a:r>
          </a:p>
          <a:p>
            <a:pPr lvl="1">
              <a:buFont typeface="Arial" charset="0"/>
              <a:buNone/>
            </a:pPr>
            <a:r>
              <a:rPr lang="en-CA" altLang="en-US" sz="1400" dirty="0">
                <a:latin typeface="Consolas" pitchFamily="49" charset="0"/>
                <a:cs typeface="Consolas" pitchFamily="49" charset="0"/>
              </a:rPr>
              <a:t>	        throw underflow();</a:t>
            </a:r>
          </a:p>
          <a:p>
            <a:pPr lvl="1">
              <a:buFont typeface="Arial" charset="0"/>
              <a:buNone/>
            </a:pPr>
            <a:r>
              <a:rPr lang="en-CA" altLang="en-US" sz="1400" dirty="0">
                <a:latin typeface="Consolas" pitchFamily="49" charset="0"/>
                <a:cs typeface="Consolas" pitchFamily="49" charset="0"/>
              </a:rPr>
              <a:t>	    }</a:t>
            </a:r>
          </a:p>
          <a:p>
            <a:pPr lvl="1">
              <a:buFont typeface="Arial" charset="0"/>
              <a:buNone/>
            </a:pPr>
            <a:endParaRPr lang="en-CA" altLang="en-US" sz="1400" dirty="0">
              <a:latin typeface="Consolas" pitchFamily="49" charset="0"/>
              <a:cs typeface="Consolas" pitchFamily="49" charset="0"/>
            </a:endParaRPr>
          </a:p>
          <a:p>
            <a:pPr lvl="1">
              <a:buFont typeface="Arial" charset="0"/>
              <a:buNone/>
            </a:pPr>
            <a:r>
              <a:rPr lang="en-CA" altLang="en-US" sz="1400" dirty="0">
                <a:latin typeface="Consolas" pitchFamily="49" charset="0"/>
                <a:cs typeface="Consolas" pitchFamily="49" charset="0"/>
              </a:rPr>
              <a:t>	    --count;</a:t>
            </a:r>
          </a:p>
          <a:p>
            <a:pPr lvl="1">
              <a:buFont typeface="Arial" charset="0"/>
              <a:buNone/>
            </a:pPr>
            <a:r>
              <a:rPr lang="en-CA" altLang="en-US" sz="1400" dirty="0">
                <a:latin typeface="Consolas" pitchFamily="49" charset="0"/>
                <a:cs typeface="Consolas" pitchFamily="49" charset="0"/>
              </a:rPr>
              <a:t>	    return unvisited[count];</a:t>
            </a:r>
          </a:p>
          <a:p>
            <a:pPr lvl="1">
              <a:buFont typeface="Arial" charset="0"/>
              <a:buNone/>
            </a:pPr>
            <a:r>
              <a:rPr lang="en-CA" altLang="en-US" sz="1400" dirty="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19288</TotalTime>
  <Words>5693</Words>
  <Application>Microsoft Office PowerPoint</Application>
  <PresentationFormat>全屏显示(4:3)</PresentationFormat>
  <Paragraphs>1389</Paragraphs>
  <Slides>124</Slides>
  <Notes>28</Notes>
  <HiddenSlides>31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124</vt:i4>
      </vt:variant>
    </vt:vector>
  </HeadingPairs>
  <TitlesOfParts>
    <vt:vector size="130" baseType="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Implementation of breadth-first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itsuitsuki</cp:lastModifiedBy>
  <cp:revision>1355</cp:revision>
  <dcterms:created xsi:type="dcterms:W3CDTF">2009-09-11T23:00:44Z</dcterms:created>
  <dcterms:modified xsi:type="dcterms:W3CDTF">2023-12-06T17:07:37Z</dcterms:modified>
</cp:coreProperties>
</file>