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6"/>
  </p:notesMasterIdLst>
  <p:sldIdLst>
    <p:sldId id="508" r:id="rId6"/>
    <p:sldId id="554" r:id="rId7"/>
    <p:sldId id="558" r:id="rId8"/>
    <p:sldId id="561" r:id="rId9"/>
    <p:sldId id="560" r:id="rId10"/>
    <p:sldId id="559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536" r:id="rId73"/>
    <p:sldId id="299" r:id="rId74"/>
    <p:sldId id="301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3" autoAdjust="0"/>
    <p:restoredTop sz="90605" autoAdjust="0"/>
  </p:normalViewPr>
  <p:slideViewPr>
    <p:cSldViewPr snapToGrid="0">
      <p:cViewPr varScale="1">
        <p:scale>
          <a:sx n="55" d="100"/>
          <a:sy n="55" d="100"/>
        </p:scale>
        <p:origin x="171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rPr dirty="0"/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this provides one reason why we need at least d classrooms. Are there any other reasons? No!</a:t>
            </a:r>
          </a:p>
          <a:p>
            <a:endParaRPr dirty="0"/>
          </a:p>
          <a:p>
            <a:r>
              <a:rPr dirty="0"/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vertices and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 dirty="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5496504"/>
          </a:xfrm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rPr dirty="0"/>
              <a:t>  Consider jobs in ascending order of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rPr dirty="0"/>
              <a:t>  Consider jobs in ascending order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rPr dirty="0"/>
              <a:t>  Consider jobs in ascending order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rPr dirty="0"/>
              <a:t>  For each 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count the number of</a:t>
            </a:r>
            <a:br>
              <a:rPr dirty="0"/>
            </a:br>
            <a:r>
              <a:rPr dirty="0"/>
              <a:t>conflicting jobs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Schedule in ascending order of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96182" y="43597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96182" y="5499100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dirty="0"/>
              <a:t>Proposition.  </a:t>
            </a:r>
            <a:r>
              <a:rPr dirty="0">
                <a:solidFill>
                  <a:srgbClr val="000000"/>
                </a:solidFill>
              </a:rPr>
              <a:t>Can implement earliest-finish-time first in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Keep track of 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dirty="0"/>
              <a:t> that was added last to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is compatible with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 </a:t>
            </a:r>
            <a:r>
              <a:rPr dirty="0" err="1"/>
              <a:t>if</a:t>
            </a:r>
            <a:r>
              <a:rPr lang="en-US" dirty="0" err="1"/>
              <a:t>f</a:t>
            </a:r>
            <a:r>
              <a:rPr dirty="0"/>
              <a:t>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* </a:t>
            </a:r>
            <a:r>
              <a:rPr dirty="0"/>
              <a:t>.</a:t>
            </a:r>
          </a:p>
          <a:p>
            <a:pPr lvl="1"/>
            <a:r>
              <a:rPr dirty="0"/>
              <a:t>Sorting by finish times takes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rPr dirty="0"/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Earliest-Finish-Time-First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i="0" dirty="0"/>
              <a:t>, </a:t>
            </a:r>
            <a:r>
              <a:rPr dirty="0"/>
              <a:t>s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i="0"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dirty="0"/>
              <a:t>,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jobs by finish times and renumber so that  </a:t>
            </a:r>
            <a:r>
              <a:rPr i="1" dirty="0"/>
              <a:t>f</a:t>
            </a:r>
            <a:r>
              <a:rPr baseline="-5999" dirty="0"/>
              <a:t>1 </a:t>
            </a:r>
            <a:r>
              <a:rPr dirty="0"/>
              <a:t> ≤ </a:t>
            </a:r>
            <a:r>
              <a:rPr i="1" dirty="0"/>
              <a:t> f</a:t>
            </a:r>
            <a:r>
              <a:rPr baseline="-5999" dirty="0"/>
              <a:t>2</a:t>
            </a:r>
            <a:r>
              <a:rPr dirty="0"/>
              <a:t>  ≤  …  ≤ </a:t>
            </a:r>
            <a:r>
              <a:rPr i="1" dirty="0"/>
              <a:t> f</a:t>
            </a:r>
            <a:r>
              <a:rPr i="1" baseline="-5999" dirty="0"/>
              <a:t>n</a:t>
            </a:r>
            <a:r>
              <a:rPr dirty="0"/>
              <a:t>.</a:t>
            </a:r>
            <a:endParaRPr i="1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S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cap="small" dirty="0"/>
              <a:t>  </a:t>
            </a:r>
            <a:r>
              <a:rPr dirty="0"/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(job</a:t>
            </a:r>
            <a:r>
              <a:rPr dirty="0"/>
              <a:t> j </a:t>
            </a:r>
            <a:r>
              <a:rPr i="0" dirty="0"/>
              <a:t>is compatible with</a:t>
            </a:r>
            <a:r>
              <a:rPr dirty="0"/>
              <a:t> S</a:t>
            </a:r>
            <a:r>
              <a:rPr i="0" dirty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S  ← S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 dirty="0"/>
              <a:t> {  </a:t>
            </a:r>
            <a:r>
              <a:rPr dirty="0"/>
              <a:t>j </a:t>
            </a:r>
            <a:r>
              <a:rPr i="0" dirty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S</a:t>
            </a:r>
            <a:r>
              <a:rPr i="0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Lecture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and finishes at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Goal:  find minimum number of classrooms to schedule all lectures</a:t>
            </a:r>
            <a:br>
              <a:rPr dirty="0"/>
            </a:br>
            <a:r>
              <a:rPr dirty="0"/>
              <a:t>so that no two lectures occur at the same time in the same room.</a:t>
            </a: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Ex.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>
                <a:normAutofit/>
              </a:bodyPr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0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6593756"/>
          </a:xfrm>
          <a:prstGeom prst="rect">
            <a:avLst/>
          </a:prstGeom>
        </p:spPr>
        <p:txBody>
          <a:bodyPr/>
          <a:lstStyle/>
          <a:p>
            <a:r>
              <a:rPr dirty="0"/>
              <a:t>Proposition. </a:t>
            </a:r>
            <a:r>
              <a:rPr dirty="0"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Pf. </a:t>
            </a:r>
            <a:r>
              <a:rPr dirty="0">
                <a:solidFill>
                  <a:srgbClr val="000000"/>
                </a:solidFill>
              </a:rPr>
              <a:t> Store classrooms in a </a:t>
            </a:r>
            <a:r>
              <a:rPr dirty="0">
                <a:solidFill>
                  <a:srgbClr val="8D3124"/>
                </a:solidFill>
              </a:rPr>
              <a:t>priority queue</a:t>
            </a:r>
            <a:r>
              <a:rPr dirty="0">
                <a:solidFill>
                  <a:srgbClr val="000000"/>
                </a:solidFill>
              </a:rPr>
              <a:t> (key = finish time of its last lecture).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To determine whether lecture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is compatible with some classroom,</a:t>
            </a:r>
            <a:br>
              <a:rPr dirty="0"/>
            </a:br>
            <a:r>
              <a:rPr dirty="0"/>
              <a:t>compare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to key of min classroom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rPr dirty="0"/>
              <a:t> in priority queue.</a:t>
            </a:r>
          </a:p>
          <a:p>
            <a:pPr lvl="1"/>
            <a:r>
              <a:rPr dirty="0"/>
              <a:t>To add lecture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to classroom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rPr dirty="0"/>
              <a:t>, increase key of classroom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to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endParaRPr dirty="0"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Total number of priority queue operations is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/>
              <a:t>.</a:t>
            </a:r>
          </a:p>
          <a:p>
            <a:pPr lvl="1"/>
            <a:r>
              <a:rPr dirty="0"/>
              <a:t>Sorting by start times takes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rPr dirty="0"/>
              <a:t>time. 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 dirty="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dirty="0"/>
              <a:t>Remark.  </a:t>
            </a:r>
            <a:r>
              <a:rPr dirty="0">
                <a:solidFill>
                  <a:srgbClr val="000000"/>
                </a:solidFill>
              </a:rPr>
              <a:t>This implementation chooses a classroom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</a:rPr>
              <a:t> whose finish time</a:t>
            </a:r>
            <a:br>
              <a:rPr dirty="0">
                <a:solidFill>
                  <a:srgbClr val="000000"/>
                </a:solidFill>
              </a:rPr>
            </a:br>
            <a:r>
              <a:rPr dirty="0">
                <a:solidFill>
                  <a:srgbClr val="000000"/>
                </a:solidFill>
              </a:rPr>
              <a:t>of its last lecture is the </a:t>
            </a:r>
            <a:r>
              <a:rPr dirty="0">
                <a:solidFill>
                  <a:srgbClr val="8D3124"/>
                </a:solidFill>
              </a:rPr>
              <a:t>earliest</a:t>
            </a:r>
            <a:r>
              <a:rPr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rPr dirty="0"/>
              <a:t>Pf.  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= number of classrooms that the algorithm allocates.</a:t>
            </a:r>
          </a:p>
          <a:p>
            <a:pPr lvl="1"/>
            <a:r>
              <a:rPr dirty="0"/>
              <a:t>Classroom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is opened because we needed to schedule a lecture, say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</a:t>
            </a:r>
            <a:br>
              <a:rPr dirty="0"/>
            </a:br>
            <a:r>
              <a:rPr dirty="0"/>
              <a:t>that is incompatible with a lecture in each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dirty="0"/>
              <a:t> other classrooms.</a:t>
            </a:r>
          </a:p>
          <a:p>
            <a:pPr lvl="1"/>
            <a:r>
              <a:rPr dirty="0"/>
              <a:t>Thus, these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altLang="zh-CN" i="1" dirty="0">
                <a:latin typeface="Times"/>
                <a:ea typeface="Times"/>
                <a:cs typeface="Times"/>
                <a:sym typeface="Times"/>
              </a:rPr>
              <a:t>-1</a:t>
            </a:r>
            <a:r>
              <a:rPr dirty="0"/>
              <a:t> lectures each end after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Since we sorted by start time, each of these incompatible lectures start no later than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Thus, we have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lectures overlapping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e</a:t>
            </a:r>
            <a:r>
              <a:rPr dirty="0"/>
              <a:t>.</a:t>
            </a:r>
          </a:p>
          <a:p>
            <a:pPr lvl="1"/>
            <a:r>
              <a:rPr dirty="0"/>
              <a:t>Key observation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Þ</a:t>
            </a:r>
            <a:r>
              <a:rPr dirty="0"/>
              <a:t>  all schedules 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dirty="0"/>
              <a:t>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classrooms.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is a MST and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85" t="-870" r="-1627" b="-2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5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461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010532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7361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11233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505200"/>
            <a:chOff x="0" y="0"/>
            <a:chExt cx="5021750" cy="5505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505200"/>
            <a:chOff x="70920" y="0"/>
            <a:chExt cx="5357415" cy="5505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438400"/>
            <a:chOff x="0" y="0"/>
            <a:chExt cx="4932173" cy="44383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470960"/>
            <a:chOff x="0" y="0"/>
            <a:chExt cx="4928666" cy="413932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73292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438400"/>
            <a:chOff x="775741" y="0"/>
            <a:chExt cx="2299793" cy="44383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438400"/>
            <a:chOff x="0" y="0"/>
            <a:chExt cx="4946883" cy="44383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438400"/>
            <a:chOff x="38423" y="0"/>
            <a:chExt cx="3022972" cy="44383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8114</Words>
  <Application>Microsoft Office PowerPoint</Application>
  <PresentationFormat>自定义</PresentationFormat>
  <Paragraphs>1777</Paragraphs>
  <Slides>80</Slides>
  <Notes>46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80</vt:i4>
      </vt:variant>
    </vt:vector>
  </HeadingPairs>
  <TitlesOfParts>
    <vt:vector size="96" baseType="lpstr">
      <vt:lpstr>Futura</vt:lpstr>
      <vt:lpstr>Lucida Grande</vt:lpstr>
      <vt:lpstr>宋体</vt:lpstr>
      <vt:lpstr>Arial</vt:lpstr>
      <vt:lpstr>Calibri</vt:lpstr>
      <vt:lpstr>Cambria Math</vt:lpstr>
      <vt:lpstr>Consolas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itsuitsuki</cp:lastModifiedBy>
  <cp:revision>145</cp:revision>
  <dcterms:modified xsi:type="dcterms:W3CDTF">2023-12-18T10:49:54Z</dcterms:modified>
</cp:coreProperties>
</file>