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sldIdLst>
    <p:sldId id="640" r:id="rId2"/>
    <p:sldId id="641" r:id="rId3"/>
    <p:sldId id="642" r:id="rId4"/>
    <p:sldId id="643" r:id="rId5"/>
    <p:sldId id="644" r:id="rId6"/>
    <p:sldId id="645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79" r:id="rId15"/>
    <p:sldId id="680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279" r:id="rId27"/>
    <p:sldId id="664" r:id="rId28"/>
    <p:sldId id="665" r:id="rId29"/>
    <p:sldId id="666" r:id="rId30"/>
    <p:sldId id="667" r:id="rId31"/>
    <p:sldId id="668" r:id="rId32"/>
    <p:sldId id="669" r:id="rId33"/>
    <p:sldId id="670" r:id="rId34"/>
    <p:sldId id="671" r:id="rId35"/>
    <p:sldId id="672" r:id="rId36"/>
    <p:sldId id="673" r:id="rId37"/>
    <p:sldId id="674" r:id="rId38"/>
    <p:sldId id="675" r:id="rId39"/>
    <p:sldId id="676" r:id="rId40"/>
    <p:sldId id="678" r:id="rId41"/>
    <p:sldId id="463" r:id="rId42"/>
    <p:sldId id="377" r:id="rId43"/>
    <p:sldId id="379" r:id="rId44"/>
    <p:sldId id="464" r:id="rId45"/>
    <p:sldId id="465" r:id="rId46"/>
    <p:sldId id="466" r:id="rId47"/>
    <p:sldId id="467" r:id="rId48"/>
    <p:sldId id="468" r:id="rId49"/>
    <p:sldId id="469" r:id="rId50"/>
    <p:sldId id="471" r:id="rId51"/>
    <p:sldId id="472" r:id="rId52"/>
    <p:sldId id="473" r:id="rId53"/>
    <p:sldId id="476" r:id="rId54"/>
    <p:sldId id="475" r:id="rId55"/>
    <p:sldId id="481" r:id="rId56"/>
    <p:sldId id="477" r:id="rId57"/>
    <p:sldId id="474" r:id="rId58"/>
    <p:sldId id="380" r:id="rId59"/>
    <p:sldId id="470" r:id="rId60"/>
    <p:sldId id="478" r:id="rId61"/>
    <p:sldId id="480" r:id="rId62"/>
    <p:sldId id="482" r:id="rId63"/>
    <p:sldId id="483" r:id="rId64"/>
    <p:sldId id="484" r:id="rId65"/>
    <p:sldId id="490" r:id="rId66"/>
    <p:sldId id="492" r:id="rId67"/>
    <p:sldId id="494" r:id="rId68"/>
    <p:sldId id="496" r:id="rId69"/>
    <p:sldId id="495" r:id="rId70"/>
    <p:sldId id="487" r:id="rId71"/>
    <p:sldId id="485" r:id="rId72"/>
    <p:sldId id="486" r:id="rId73"/>
    <p:sldId id="488" r:id="rId74"/>
    <p:sldId id="489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0127"/>
  </p:normalViewPr>
  <p:slideViewPr>
    <p:cSldViewPr>
      <p:cViewPr varScale="1">
        <p:scale>
          <a:sx n="77" d="100"/>
          <a:sy n="77" d="100"/>
        </p:scale>
        <p:origin x="163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12/25/2023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0C43D0E-309D-4649-A16F-F8DD2FD87374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93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6DAEF2-1737-4D95-A8F4-CE741D9A787F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619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EAD7E77-5A87-4BAF-B148-8022E3A28DF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2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1F04A7F-8F68-4F01-8422-03C30A05F5A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9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0D820D-35F4-4760-8A0D-803D807186F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56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00D820D-35F4-4760-8A0D-803D807186F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78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A63B86F-F468-495A-A752-BDF565C2580F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61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CCE53C1-C373-4478-BD98-C27B7739E25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B677FFF-810A-4655-85B1-B8D333B9502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63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463768A-38E6-4F23-B438-7F12501E516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90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8E60A91-8CE1-4BF7-BC15-2DABE558891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9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3DF1D91-B782-4872-B0BB-1579D2F26227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80D8FE6C-5C8D-4F37-A7FA-0983DC09BE8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186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330700F-E36C-4448-9029-B7CDA96A087D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217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AA83B7C-20BE-4CB0-B8B6-9D347B3F5A44}" type="slidenum">
              <a:rPr lang="en-CA" altLang="en-US" sz="1200"/>
              <a:pPr algn="r" eaLnBrk="1" hangingPunct="1"/>
              <a:t>23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505498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B858420-2B07-47F5-8769-2090587B7F19}" type="slidenum">
              <a:rPr lang="en-CA" altLang="en-US" sz="1200"/>
              <a:pPr algn="r" eaLnBrk="1" hangingPunct="1"/>
              <a:t>24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08712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50EF24C-3D77-4FB8-91AC-A5711EBF99EB}" type="slidenum">
              <a:rPr lang="en-CA" altLang="en-US" sz="1200"/>
              <a:pPr algn="r" eaLnBrk="1" hangingPunct="1"/>
              <a:t>25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77054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C60ED5F6-A8EA-CB4F-A7F1-C0F6B1E226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26DD103-0D92-0946-B45F-0462AD97FA85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8D14DDE-EA86-1644-BA6F-D3BE7FDF3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B0491D9-E8AD-6B43-98C2-F1787326B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6432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3D08970-DC56-485C-8817-1D0AC55AD05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03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D5BBBFC-19DC-40E6-B4EE-D56800BDEE12}" type="slidenum">
              <a:rPr lang="en-CA" altLang="en-US" sz="1200"/>
              <a:pPr algn="r" eaLnBrk="1" hangingPunct="1"/>
              <a:t>28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22366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/>
          </a:p>
        </p:txBody>
      </p:sp>
      <p:sp>
        <p:nvSpPr>
          <p:cNvPr id="7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B73B77-9D4C-4C57-8C29-17BA60FB9C61}" type="slidenum">
              <a:rPr lang="en-CA" altLang="en-US" sz="1200"/>
              <a:pPr algn="r" eaLnBrk="1" hangingPunct="1"/>
              <a:t>29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15960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2CAD9BF-833C-46E6-AB3B-B16DA4869BB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194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578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D48FB4-9A5B-415F-B819-AF3800F43AF0}" type="slidenum">
              <a:rPr lang="en-CA" altLang="en-US" sz="1200"/>
              <a:pPr algn="r" eaLnBrk="1" hangingPunct="1"/>
              <a:t>30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602564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B6CD0E8-EEE3-4902-A388-70506FD8A813}" type="slidenum">
              <a:rPr lang="en-CA" altLang="en-US" sz="1200"/>
              <a:pPr algn="r" eaLnBrk="1" hangingPunct="1"/>
              <a:t>31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2031576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0FB74B3-E9C5-480C-A1B2-02D1CD35961F}" type="slidenum">
              <a:rPr lang="en-CA" altLang="en-US" sz="1200"/>
              <a:pPr algn="r" eaLnBrk="1" hangingPunct="1"/>
              <a:t>32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395461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320E7D0-C8D7-4E0D-B72B-3EC5F29060B8}" type="slidenum">
              <a:rPr lang="en-CA" altLang="en-US" sz="1200"/>
              <a:pPr algn="r" eaLnBrk="1" hangingPunct="1"/>
              <a:t>33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470649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7987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20943B7-C55E-47FA-8B56-43EFDAB580C8}" type="slidenum">
              <a:rPr lang="en-CA" altLang="en-US" sz="1200"/>
              <a:pPr algn="r" eaLnBrk="1" hangingPunct="1"/>
              <a:t>34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88489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809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62150FF-0891-4E34-8AAC-4F3FA02A381E}" type="slidenum">
              <a:rPr lang="en-CA" altLang="en-US" sz="1200"/>
              <a:pPr algn="r" eaLnBrk="1" hangingPunct="1"/>
              <a:t>35</a:t>
            </a:fld>
            <a:endParaRPr lang="en-CA" altLang="en-US" sz="1200"/>
          </a:p>
        </p:txBody>
      </p:sp>
    </p:spTree>
    <p:extLst>
      <p:ext uri="{BB962C8B-B14F-4D97-AF65-F5344CB8AC3E}">
        <p14:creationId xmlns:p14="http://schemas.microsoft.com/office/powerpoint/2010/main" val="1521632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07CB0-3DF3-43A8-A9FF-7016AE53A9EF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574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B096E0-F4A9-421D-B0FF-146FF4107D46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47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6C896-0B6E-4AEB-882B-03B67F4FD9C3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50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81FDE-0AEA-450C-B50F-BB2882B87739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4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C980D73-5A51-41E8-8AE4-269720879559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3674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2AD5873-22B5-4D2D-931B-DF6B9A271033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58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521351-8C39-48D2-8B8F-88B44BEF7DD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604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20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6897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98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392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460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6394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5519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55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341EB4C-6926-4B56-B39C-42EF58BCDEC9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092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454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E2706-ACFD-449C-A27C-355E54181F71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648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40774F-645E-43F3-8684-9023E59F4962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95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FADCE-659C-453E-AF48-BEE81D58AFA0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70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8E18CAC-F6E5-43DB-8F56-CA7E914105A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7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E31216D8-4DE1-4FDC-821F-FAD73140BDD3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528F5F2-00A9-4001-AA69-829DD2D159C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99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9A057BC-83A7-4592-9DF5-5A1BA5B751C2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52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2068513" y="174625"/>
            <a:ext cx="500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A* Search Algorithm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20100" y="6286500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DF1803B1-F826-433F-87F0-05B872537EDB}" type="slidenum">
              <a:rPr lang="en-CA" sz="1400"/>
              <a:pPr>
                <a:defRPr/>
              </a:pPr>
              <a:t>‹#›</a:t>
            </a:fld>
            <a:endParaRPr lang="en-CA" sz="14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20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A* search</a:t>
            </a:r>
            <a:r>
              <a:rPr lang="zh-CN" altLang="en-US" dirty="0"/>
              <a:t> </a:t>
            </a:r>
            <a:r>
              <a:rPr lang="en-US" altLang="zh-CN" dirty="0"/>
              <a:t>and Backtracking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the weight of the path up to </a:t>
            </a:r>
            <a:r>
              <a:rPr lang="en-US" altLang="en-US" dirty="0" err="1">
                <a:latin typeface="Arial" charset="0"/>
                <a:cs typeface="Arial" charset="0"/>
              </a:rPr>
              <a:t>Kranj</a:t>
            </a:r>
            <a:r>
              <a:rPr lang="en-US" altLang="en-US" dirty="0">
                <a:latin typeface="Arial" charset="0"/>
                <a:cs typeface="Arial" charset="0"/>
              </a:rPr>
              <a:t> is</a:t>
            </a:r>
          </a:p>
          <a:p>
            <a:pPr algn="ctr" eaLnBrk="1" hangingPunct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w(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Kranj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Bohinj</a:t>
            </a:r>
            <a:r>
              <a:rPr lang="en-US" altLang="en-US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60 km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5367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370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302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path extending this given path to </a:t>
            </a:r>
            <a:r>
              <a:rPr lang="en-US" altLang="en-US" dirty="0" err="1">
                <a:latin typeface="Arial" charset="0"/>
                <a:cs typeface="Arial" charset="0"/>
              </a:rPr>
              <a:t>Bohimj</a:t>
            </a:r>
            <a:r>
              <a:rPr lang="en-US" altLang="en-US" dirty="0">
                <a:latin typeface="Arial" charset="0"/>
                <a:cs typeface="Arial" charset="0"/>
              </a:rPr>
              <a:t> must be at least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60 km</a:t>
            </a: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6392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0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value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w(Kranj)</a:t>
            </a:r>
            <a:r>
              <a:rPr lang="en-CA" altLang="en-US">
                <a:latin typeface="Arial" charset="0"/>
                <a:cs typeface="Arial" charset="0"/>
              </a:rPr>
              <a:t> represents the shortest possible distance from Kamnik to Bohinj given that we follow the path to Kranj</a:t>
            </a:r>
          </a:p>
          <a:p>
            <a:pPr eaLnBrk="1" hangingPunct="1"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As with Dijkstra’s algorithm, we must start with the null path starting at Kamnik: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	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w(Kamnik)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Kamnik)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Bohimj)</a:t>
            </a:r>
          </a:p>
          <a:p>
            <a:pPr lvl="1" eaLnBrk="1" hangingPunct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		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3" name="Oval 12"/>
          <p:cNvSpPr/>
          <p:nvPr/>
        </p:nvSpPr>
        <p:spPr>
          <a:xfrm>
            <a:off x="1909763" y="42846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715125" y="505618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7413" name="Straight Connector 14"/>
          <p:cNvCxnSpPr>
            <a:cxnSpLocks noChangeShapeType="1"/>
            <a:endCxn id="14" idx="2"/>
          </p:cNvCxnSpPr>
          <p:nvPr/>
        </p:nvCxnSpPr>
        <p:spPr bwMode="auto">
          <a:xfrm>
            <a:off x="2276475" y="436562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TextBox 9"/>
          <p:cNvSpPr txBox="1">
            <a:spLocks noChangeArrowheads="1"/>
          </p:cNvSpPr>
          <p:nvPr/>
        </p:nvSpPr>
        <p:spPr bwMode="auto">
          <a:xfrm rot="566893">
            <a:off x="3159125" y="428307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7416" name="TextBox 16"/>
          <p:cNvSpPr txBox="1">
            <a:spLocks noChangeArrowheads="1"/>
          </p:cNvSpPr>
          <p:nvPr/>
        </p:nvSpPr>
        <p:spPr bwMode="auto">
          <a:xfrm>
            <a:off x="1833563" y="4241800"/>
            <a:ext cx="498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Bohimj</a:t>
            </a:r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>
            <a:off x="6624638" y="5018088"/>
            <a:ext cx="5270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800"/>
              <a:t>Kamnik</a:t>
            </a:r>
          </a:p>
        </p:txBody>
      </p:sp>
    </p:spTree>
    <p:extLst>
      <p:ext uri="{BB962C8B-B14F-4D97-AF65-F5344CB8AC3E}">
        <p14:creationId xmlns:p14="http://schemas.microsoft.com/office/powerpoint/2010/main" val="55979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Algorithm Description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we are finding the shortest path from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CA" altLang="en-US" dirty="0">
                <a:latin typeface="Arial" charset="0"/>
                <a:cs typeface="Arial" charset="0"/>
              </a:rPr>
              <a:t> to a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z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A* search algorithm initially: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Marks each vertex as unvisited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Starts with a priority queue containing only the initial vertex </a:t>
            </a:r>
            <a:r>
              <a:rPr lang="en-CA" altLang="en-US" i="1" dirty="0">
                <a:latin typeface="Arial" charset="0"/>
                <a:cs typeface="Arial" charset="0"/>
              </a:rPr>
              <a:t>a</a:t>
            </a: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The priority of any vertex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in the queue is the weight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which assumes we have found the shortest path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 </a:t>
            </a:r>
            <a:r>
              <a:rPr lang="en-CA" altLang="en-US" dirty="0"/>
              <a:t>(initialize it to be infinity except for the initial vertex a)</a:t>
            </a:r>
          </a:p>
          <a:p>
            <a:pPr lvl="2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Shortest weights have highest priority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For each vertex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v)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is the shortest known distance from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a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to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a) = 0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and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d(a, v)= infinity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for all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 ≠ a</a:t>
            </a:r>
            <a:endParaRPr lang="en-CA" altLang="en-US" dirty="0">
              <a:latin typeface="Arial" charset="0"/>
              <a:cs typeface="Times New Roman" pitchFamily="18" charset="0"/>
            </a:endParaRPr>
          </a:p>
          <a:p>
            <a:pPr lvl="1" eaLnBrk="1" hangingPunct="1"/>
            <a:r>
              <a:rPr lang="en-CA" altLang="en-US" dirty="0">
                <a:latin typeface="Arial" charset="0"/>
                <a:cs typeface="Times New Roman" pitchFamily="18" charset="0"/>
              </a:rPr>
              <a:t>For each vertex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v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Arial" charset="0"/>
                <a:cs typeface="Times New Roman" pitchFamily="18" charset="0"/>
              </a:rPr>
              <a:t>h(v, z)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 is the </a:t>
            </a:r>
            <a:r>
              <a:rPr lang="en-CA" altLang="en-US" dirty="0">
                <a:latin typeface="Arial" charset="0"/>
                <a:cs typeface="Arial" charset="0"/>
              </a:rPr>
              <a:t>heuristic distance from </a:t>
            </a:r>
            <a:r>
              <a:rPr lang="en-CA" altLang="en-US" i="1" dirty="0">
                <a:latin typeface="Arial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to </a:t>
            </a:r>
            <a:r>
              <a:rPr lang="en-CA" altLang="en-US" i="1" dirty="0">
                <a:latin typeface="Arial" charset="0"/>
                <a:cs typeface="Arial" charset="0"/>
              </a:rPr>
              <a:t>z</a:t>
            </a:r>
            <a:endParaRPr lang="en-CA" altLang="en-US" i="1" dirty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CA" altLang="en-US" i="1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Algorithm Description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 (</a:t>
            </a:r>
            <a:r>
              <a:rPr lang="en-US" altLang="en-US" i="1" dirty="0">
                <a:latin typeface="Arial" charset="0"/>
                <a:cs typeface="Arial" charset="0"/>
              </a:rPr>
              <a:t>Tree Search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algorithm then iterates: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Pop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with highest priority</a:t>
            </a:r>
            <a:endParaRPr lang="en-CA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adjacent vertex (neighbor)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less than the current weight/priority of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i="1" dirty="0">
                <a:latin typeface="Arial" charset="0"/>
                <a:cs typeface="Arial" charset="0"/>
              </a:rPr>
              <a:t>, </a:t>
            </a:r>
            <a:r>
              <a:rPr lang="en-CA" altLang="en-US" dirty="0">
                <a:latin typeface="Arial" charset="0"/>
                <a:cs typeface="Arial" charset="0"/>
              </a:rPr>
              <a:t>update the path leading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 its priority</a:t>
            </a:r>
          </a:p>
          <a:p>
            <a:pPr lvl="3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i="1" dirty="0">
                <a:latin typeface="Arial" charset="0"/>
                <a:cs typeface="Arial" charset="0"/>
              </a:rPr>
              <a:t>v </a:t>
            </a:r>
            <a:r>
              <a:rPr lang="en-CA" altLang="en-US" dirty="0">
                <a:latin typeface="Arial" charset="0"/>
                <a:cs typeface="Arial" charset="0"/>
              </a:rPr>
              <a:t>is not in the queue, push v into the queue 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Continue iterating until the item popped from the priority queue is the destination vertex </a:t>
            </a:r>
            <a:r>
              <a:rPr lang="en-CA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z</a:t>
            </a:r>
          </a:p>
          <a:p>
            <a:pPr lvl="2" eaLnBrk="1" hangingPunct="1"/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4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Algorithm Description II (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Graph Search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algorithm then iterates: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Pop the vertex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with highest priority</a:t>
            </a:r>
          </a:p>
          <a:p>
            <a:pPr lvl="2" eaLnBrk="1" hangingPunct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mark </a:t>
            </a:r>
            <a:r>
              <a:rPr lang="en-CA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as visited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For each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unvisited</a:t>
            </a:r>
            <a:r>
              <a:rPr lang="en-CA" altLang="en-US" dirty="0">
                <a:latin typeface="Arial" charset="0"/>
                <a:cs typeface="Arial" charset="0"/>
              </a:rPr>
              <a:t> adjacent vertex (neighbor)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CA" altLang="en-US" dirty="0">
                <a:latin typeface="Arial" charset="0"/>
                <a:cs typeface="Times New Roman" pitchFamily="18" charset="0"/>
              </a:rPr>
              <a:t>: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+ 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less than the current weight/priority of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i="1" dirty="0">
                <a:latin typeface="Arial" charset="0"/>
                <a:cs typeface="Arial" charset="0"/>
              </a:rPr>
              <a:t>, </a:t>
            </a:r>
            <a:r>
              <a:rPr lang="en-CA" altLang="en-US" dirty="0">
                <a:latin typeface="Arial" charset="0"/>
                <a:cs typeface="Arial" charset="0"/>
              </a:rPr>
              <a:t>update the path leading to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Arial" charset="0"/>
                <a:cs typeface="Arial" charset="0"/>
              </a:rPr>
              <a:t> and its priority</a:t>
            </a:r>
          </a:p>
          <a:p>
            <a:pPr lvl="3" eaLnBrk="1" hangingPunct="1"/>
            <a:r>
              <a:rPr lang="en-CA" altLang="en-US" dirty="0">
                <a:latin typeface="Arial" charset="0"/>
                <a:cs typeface="Arial" charset="0"/>
              </a:rPr>
              <a:t>If </a:t>
            </a:r>
            <a:r>
              <a:rPr lang="en-CA" altLang="en-US" i="1" dirty="0">
                <a:latin typeface="Arial" charset="0"/>
                <a:cs typeface="Arial" charset="0"/>
              </a:rPr>
              <a:t>v </a:t>
            </a:r>
            <a:r>
              <a:rPr lang="en-CA" altLang="en-US" dirty="0">
                <a:latin typeface="Arial" charset="0"/>
                <a:cs typeface="Arial" charset="0"/>
              </a:rPr>
              <a:t>is not in the queue, push v into the queue </a:t>
            </a:r>
          </a:p>
          <a:p>
            <a:pPr eaLnBrk="1" hangingPunct="1">
              <a:buFont typeface="Arial" charset="0"/>
              <a:buNone/>
            </a:pP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Continue iterating until the item popped from the priority queue is the destination vertex </a:t>
            </a:r>
            <a:r>
              <a:rPr lang="en-CA" altLang="en-US" i="1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z</a:t>
            </a:r>
          </a:p>
          <a:p>
            <a:pPr lvl="2" eaLnBrk="1" hangingPunct="1"/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4725144"/>
            <a:ext cx="82296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endParaRPr lang="en-CA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buNone/>
            </a:pP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CA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Note: </a:t>
            </a:r>
            <a:r>
              <a:rPr lang="en-CA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Tree Search or Graph Search are just two different ways to search the solution. 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4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Suppose we have a path with</a:t>
            </a:r>
          </a:p>
          <a:p>
            <a:pPr lvl="1">
              <a:buFontTx/>
              <a:buNone/>
            </a:pPr>
            <a:r>
              <a:rPr lang="en-CA" altLang="en-US">
                <a:latin typeface="Times New Roman" pitchFamily="18" charset="0"/>
                <a:cs typeface="Times New Roman" pitchFamily="18" charset="0"/>
              </a:rPr>
              <a:t>	            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Smarca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 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56 km </a:t>
            </a:r>
          </a:p>
        </p:txBody>
      </p:sp>
      <p:pic>
        <p:nvPicPr>
          <p:cNvPr id="20484" name="Picture 2" descr="C:\Users\dwharder\Desktop\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0486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438650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9"/>
          <p:cNvSpPr txBox="1">
            <a:spLocks noChangeArrowheads="1"/>
          </p:cNvSpPr>
          <p:nvPr/>
        </p:nvSpPr>
        <p:spPr bwMode="auto">
          <a:xfrm rot="755155">
            <a:off x="3659188" y="30861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52 km</a:t>
            </a:r>
          </a:p>
        </p:txBody>
      </p: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7286625" y="4022725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</a:p>
        </p:txBody>
      </p:sp>
    </p:spTree>
    <p:extLst>
      <p:ext uri="{BB962C8B-B14F-4D97-AF65-F5344CB8AC3E}">
        <p14:creationId xmlns:p14="http://schemas.microsoft.com/office/powerpoint/2010/main" val="52793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extend this path to Moste: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57 km </a:t>
            </a:r>
          </a:p>
          <a:p>
            <a:pPr>
              <a:buFontTx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1510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99047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C:\Users\dwharder\Desktop\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We can also extend this path to Menges:</a:t>
            </a:r>
          </a:p>
          <a:p>
            <a:pPr lvl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            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)	= 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km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= 59 km </a:t>
            </a:r>
          </a:p>
          <a:p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534" name="Straight Connector 5"/>
          <p:cNvCxnSpPr>
            <a:cxnSpLocks noChangeShapeType="1"/>
          </p:cNvCxnSpPr>
          <p:nvPr/>
        </p:nvCxnSpPr>
        <p:spPr bwMode="auto">
          <a:xfrm>
            <a:off x="2776538" y="3149600"/>
            <a:ext cx="4224337" cy="131445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Box 9"/>
          <p:cNvSpPr txBox="1">
            <a:spLocks noChangeArrowheads="1"/>
          </p:cNvSpPr>
          <p:nvPr/>
        </p:nvSpPr>
        <p:spPr bwMode="auto">
          <a:xfrm rot="1025279">
            <a:off x="3659188" y="3211513"/>
            <a:ext cx="78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51 km</a:t>
            </a:r>
          </a:p>
        </p:txBody>
      </p:sp>
      <p:sp>
        <p:nvSpPr>
          <p:cNvPr id="22536" name="TextBox 9"/>
          <p:cNvSpPr txBox="1">
            <a:spLocks noChangeArrowheads="1"/>
          </p:cNvSpPr>
          <p:nvPr/>
        </p:nvSpPr>
        <p:spPr bwMode="auto">
          <a:xfrm>
            <a:off x="7143750" y="4178300"/>
            <a:ext cx="67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</a:p>
        </p:txBody>
      </p:sp>
    </p:spTree>
    <p:extLst>
      <p:ext uri="{BB962C8B-B14F-4D97-AF65-F5344CB8AC3E}">
        <p14:creationId xmlns:p14="http://schemas.microsoft.com/office/powerpoint/2010/main" val="37177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smaller weight path to Moste has priority—extend it first</a:t>
            </a:r>
          </a:p>
        </p:txBody>
      </p:sp>
      <p:pic>
        <p:nvPicPr>
          <p:cNvPr id="23555" name="Picture 3" descr="C:\Users\dwharder\Desktop\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20938"/>
            <a:ext cx="60896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408238" y="305276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3557" name="Straight Connector 8"/>
          <p:cNvCxnSpPr>
            <a:cxnSpLocks noChangeShapeType="1"/>
          </p:cNvCxnSpPr>
          <p:nvPr/>
        </p:nvCxnSpPr>
        <p:spPr bwMode="auto">
          <a:xfrm>
            <a:off x="2776538" y="3149600"/>
            <a:ext cx="4081462" cy="10287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9"/>
          <p:cNvSpPr txBox="1">
            <a:spLocks noChangeArrowheads="1"/>
          </p:cNvSpPr>
          <p:nvPr/>
        </p:nvSpPr>
        <p:spPr bwMode="auto">
          <a:xfrm rot="858482">
            <a:off x="3659188" y="3124200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48 km</a:t>
            </a:r>
          </a:p>
        </p:txBody>
      </p:sp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Comparison of Priorities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7072313" y="4237038"/>
            <a:ext cx="67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</a:p>
        </p:txBody>
      </p:sp>
    </p:spTree>
    <p:extLst>
      <p:ext uri="{BB962C8B-B14F-4D97-AF65-F5344CB8AC3E}">
        <p14:creationId xmlns:p14="http://schemas.microsoft.com/office/powerpoint/2010/main" val="102575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Outline of A* Search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A* search algorithm, we will cover: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It solves the single-source shortest path problem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Restricted to </a:t>
            </a:r>
            <a:r>
              <a:rPr lang="en-CA" altLang="en-US" i="1" dirty="0">
                <a:latin typeface="Arial" charset="0"/>
                <a:cs typeface="Arial" charset="0"/>
              </a:rPr>
              <a:t>physical</a:t>
            </a:r>
            <a:r>
              <a:rPr lang="en-CA" altLang="en-US" dirty="0">
                <a:latin typeface="Arial" charset="0"/>
                <a:cs typeface="Arial" charset="0"/>
              </a:rPr>
              <a:t> environments</a:t>
            </a:r>
          </a:p>
          <a:p>
            <a:pPr lvl="1" eaLnBrk="1" hangingPunct="1"/>
            <a:r>
              <a:rPr lang="en-CA" altLang="en-US" dirty="0">
                <a:latin typeface="Arial" charset="0"/>
                <a:cs typeface="Arial" charset="0"/>
              </a:rPr>
              <a:t>First described in 1968 by Peter Hart, Nils Nilsson, and Bertram Raphael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Similar to Dijkstra’s algorithm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Uses a hypothetical shortest distance to weight the paths</a:t>
            </a:r>
          </a:p>
          <a:p>
            <a:pPr eaLnBrk="1" hangingPunct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6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This differs from </a:t>
            </a:r>
            <a:r>
              <a:rPr lang="en-CA" altLang="en-US" dirty="0" err="1">
                <a:solidFill>
                  <a:srgbClr val="FF0000"/>
                </a:solidFill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algorithm which gives weight only to the known path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</a:t>
            </a:r>
            <a:r>
              <a:rPr lang="en-CA" altLang="en-US" dirty="0">
                <a:latin typeface="Arial" charset="0"/>
                <a:cs typeface="Arial" charset="0"/>
              </a:rPr>
              <a:t> would chose </a:t>
            </a:r>
            <a:r>
              <a:rPr lang="en-CA" altLang="en-US" dirty="0" err="1">
                <a:latin typeface="Arial" charset="0"/>
                <a:cs typeface="Arial" charset="0"/>
              </a:rPr>
              <a:t>Menges</a:t>
            </a:r>
            <a:r>
              <a:rPr lang="en-CA" altLang="en-US" dirty="0">
                <a:latin typeface="Arial" charset="0"/>
                <a:cs typeface="Arial" charset="0"/>
              </a:rPr>
              <a:t> next:</a:t>
            </a:r>
          </a:p>
          <a:p>
            <a:pPr lvl="1" algn="ctr">
              <a:buFontTx/>
              <a:buNone/>
            </a:pP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Moste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CA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 km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= d(</a:t>
            </a:r>
            <a:r>
              <a:rPr lang="en-CA" altLang="en-US" dirty="0" err="1">
                <a:latin typeface="Times New Roman" pitchFamily="18" charset="0"/>
                <a:cs typeface="Times New Roman" pitchFamily="18" charset="0"/>
              </a:rPr>
              <a:t>Kamnik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 err="1">
                <a:latin typeface="Times New Roman" pitchFamily="18" charset="0"/>
                <a:cs typeface="Times New Roman" pitchFamily="18" charset="0"/>
              </a:rPr>
              <a:t>Menges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CA" alt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Difference</a:t>
            </a:r>
            <a:r>
              <a:rPr lang="en-CA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 radiates out from the initial vertex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A* search algorithm directs its search towards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25414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C:\Users\dwharder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 Comparison with Dijkstra’s Algorithm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Graphically, we can suggest the behaviour of the two algorithms as follows: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Suppose we are moving from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CA" altLang="en-US">
                <a:latin typeface="Arial" charset="0"/>
                <a:cs typeface="Arial" charset="0"/>
              </a:rPr>
              <a:t> to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CA" altLang="en-US"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25605" name="Picture 2" descr="C:\Users\dwharder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25610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6193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C:\Users\dwharder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251200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 Comparison with </a:t>
            </a:r>
            <a:r>
              <a:rPr lang="en-US" altLang="en-US" dirty="0" err="1">
                <a:latin typeface="Arial" charset="0"/>
                <a:cs typeface="Arial" charset="0"/>
              </a:rPr>
              <a:t>Dijkstra’s</a:t>
            </a:r>
            <a:r>
              <a:rPr lang="en-US" altLang="en-US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 is the A* search algorithm when </a:t>
            </a:r>
            <a:br>
              <a:rPr lang="en-CA" altLang="en-US" dirty="0">
                <a:latin typeface="Arial" charset="0"/>
                <a:cs typeface="Arial" charset="0"/>
              </a:rPr>
            </a:b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the heuristic distance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No vertex is better than any other vertex</a:t>
            </a:r>
          </a:p>
        </p:txBody>
      </p:sp>
      <p:pic>
        <p:nvPicPr>
          <p:cNvPr id="1030" name="Picture 2" descr="C:\Users\dwharder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268663"/>
            <a:ext cx="273367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5"/>
          <p:cNvSpPr txBox="1">
            <a:spLocks noChangeArrowheads="1"/>
          </p:cNvSpPr>
          <p:nvPr/>
        </p:nvSpPr>
        <p:spPr bwMode="auto">
          <a:xfrm>
            <a:off x="714375" y="5916613"/>
            <a:ext cx="7734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Representative search patterns for Dijkstra’s and the A* search algorithms</a:t>
            </a:r>
          </a:p>
        </p:txBody>
      </p:sp>
      <p:sp>
        <p:nvSpPr>
          <p:cNvPr id="1032" name="TextBox 6"/>
          <p:cNvSpPr txBox="1">
            <a:spLocks noChangeArrowheads="1"/>
          </p:cNvSpPr>
          <p:nvPr/>
        </p:nvSpPr>
        <p:spPr bwMode="auto">
          <a:xfrm>
            <a:off x="7493000" y="46307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5983288" y="432911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4" name="TextBox 9"/>
          <p:cNvSpPr txBox="1">
            <a:spLocks noChangeArrowheads="1"/>
          </p:cNvSpPr>
          <p:nvPr/>
        </p:nvSpPr>
        <p:spPr bwMode="auto">
          <a:xfrm>
            <a:off x="2465388" y="4357688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endParaRPr lang="en-CA" altLang="en-US"/>
          </a:p>
        </p:txBody>
      </p:sp>
      <p:sp>
        <p:nvSpPr>
          <p:cNvPr id="1035" name="TextBox 10"/>
          <p:cNvSpPr txBox="1">
            <a:spLocks noChangeArrowheads="1"/>
          </p:cNvSpPr>
          <p:nvPr/>
        </p:nvSpPr>
        <p:spPr bwMode="auto">
          <a:xfrm>
            <a:off x="3975100" y="46434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z</a:t>
            </a:r>
            <a:endParaRPr lang="en-CA" altLang="en-US"/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58230"/>
              </p:ext>
            </p:extLst>
          </p:nvPr>
        </p:nvGraphicFramePr>
        <p:xfrm>
          <a:off x="3347864" y="2252737"/>
          <a:ext cx="12477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52737"/>
                        <a:ext cx="12477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Optimally Guarantees?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09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A* search algorithm will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always find the optimal path with a poor heuristic distance</a:t>
            </a:r>
            <a:endParaRPr lang="en-CA" alt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Find the shortest path from A to C: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B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B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1 + 5 = 6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C is </a:t>
            </a:r>
            <a:r>
              <a:rPr lang="en-CA" altLang="en-US" dirty="0" err="1">
                <a:latin typeface="Arial" charset="0"/>
                <a:cs typeface="Arial" charset="0"/>
              </a:rPr>
              <a:t>enqueued</a:t>
            </a:r>
            <a:r>
              <a:rPr lang="en-CA" altLang="en-US" dirty="0">
                <a:latin typeface="Arial" charset="0"/>
                <a:cs typeface="Arial" charset="0"/>
              </a:rPr>
              <a:t> with weight	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w(</a:t>
            </a:r>
            <a:r>
              <a:rPr lang="en-CA" altLang="en-US" dirty="0">
                <a:latin typeface="Arial" charset="0"/>
                <a:cs typeface="Arial" charset="0"/>
              </a:rPr>
              <a:t>C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3 + 0 = 3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Therefore, C is </a:t>
            </a:r>
            <a:r>
              <a:rPr lang="en-CA" altLang="en-US" dirty="0" err="1">
                <a:latin typeface="Arial" charset="0"/>
                <a:cs typeface="Arial" charset="0"/>
              </a:rPr>
              <a:t>dequeued</a:t>
            </a:r>
            <a:r>
              <a:rPr lang="en-CA" altLang="en-US" dirty="0">
                <a:latin typeface="Arial" charset="0"/>
                <a:cs typeface="Arial" charset="0"/>
              </a:rPr>
              <a:t> next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and as it is the destination, we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are finished</a:t>
            </a:r>
          </a:p>
          <a:p>
            <a:pPr lvl="1"/>
            <a:endParaRPr lang="en-CA" altLang="en-US" sz="2000" dirty="0">
              <a:latin typeface="Arial" charset="0"/>
              <a:cs typeface="Arial" charset="0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26629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618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Admissible Heuristics</a:t>
            </a:r>
            <a:endParaRPr lang="en-CA" altLang="en-US" sz="320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heuristic overestimates the actual distance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from B to 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Euclidean distance doesn’t suffer this problem:</a:t>
            </a:r>
            <a:endParaRPr lang="en-CA" altLang="en-US" sz="14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</a:t>
            </a:r>
            <a:r>
              <a:rPr lang="en-CA" altLang="en-US" i="1" dirty="0">
                <a:latin typeface="Arial" charset="0"/>
                <a:cs typeface="Arial" charset="0"/>
              </a:rPr>
              <a:t>The path the crow flies is always shorter than</a:t>
            </a:r>
            <a:br>
              <a:rPr lang="en-CA" altLang="en-US" i="1" dirty="0">
                <a:latin typeface="Arial" charset="0"/>
                <a:cs typeface="Arial" charset="0"/>
              </a:rPr>
            </a:br>
            <a:r>
              <a:rPr lang="en-CA" altLang="en-US" i="1" dirty="0">
                <a:latin typeface="Arial" charset="0"/>
                <a:cs typeface="Arial" charset="0"/>
              </a:rPr>
              <a:t>	the road the wolf runs </a:t>
            </a:r>
          </a:p>
        </p:txBody>
      </p:sp>
      <p:pic>
        <p:nvPicPr>
          <p:cNvPr id="27652" name="Picture 7" descr="C:\Users\dwharder\Desktop\Graph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143250"/>
            <a:ext cx="2944813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571750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474755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Admissible Heuristics</a:t>
            </a:r>
            <a:endParaRPr lang="en-CA" altLang="en-US" sz="3200" dirty="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Admissible heuristics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</a:t>
            </a:r>
            <a:r>
              <a:rPr lang="en-CA" altLang="en-US" dirty="0">
                <a:latin typeface="Arial" charset="0"/>
                <a:cs typeface="Arial" charset="0"/>
              </a:rPr>
              <a:t> must always be optimistic: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Let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represent the actual shortest distance from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Arial" charset="0"/>
                <a:cs typeface="Arial" charset="0"/>
              </a:rPr>
              <a:t>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heuristic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</a:t>
            </a:r>
            <a:r>
              <a:rPr lang="en-CA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admissible</a:t>
            </a:r>
            <a:r>
              <a:rPr lang="en-CA" altLang="en-US" i="1" dirty="0">
                <a:latin typeface="Arial" charset="0"/>
                <a:cs typeface="Arial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if  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 ≤ d(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u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CA" altLang="en-US" dirty="0">
                <a:latin typeface="Times New Roman" pitchFamily="18" charset="0"/>
                <a:cs typeface="Arial" charset="0"/>
              </a:rPr>
              <a:t>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heuristic is </a:t>
            </a:r>
            <a:r>
              <a:rPr lang="en-CA" altLang="en-US" i="1" dirty="0">
                <a:latin typeface="Arial" charset="0"/>
                <a:cs typeface="Arial" charset="0"/>
              </a:rPr>
              <a:t>optimistic</a:t>
            </a:r>
            <a:r>
              <a:rPr lang="en-CA" altLang="en-US" dirty="0">
                <a:latin typeface="Arial" charset="0"/>
                <a:cs typeface="Arial" charset="0"/>
              </a:rPr>
              <a:t> or a </a:t>
            </a:r>
            <a:r>
              <a:rPr lang="en-CA" altLang="en-US" i="1" dirty="0">
                <a:latin typeface="Arial" charset="0"/>
                <a:cs typeface="Arial" charset="0"/>
              </a:rPr>
              <a:t>lower bound</a:t>
            </a:r>
            <a:r>
              <a:rPr lang="en-CA" altLang="en-US" dirty="0">
                <a:latin typeface="Arial" charset="0"/>
                <a:cs typeface="Arial" charset="0"/>
              </a:rPr>
              <a:t> on the distance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Euclidean distance between two points on a map is clearly an admissible heuristic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flight of the crow is shorter than the run of the wolf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 problem with fewer restrictions on the actions is called a relaxed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latin typeface="Arial" charset="0"/>
                <a:cs typeface="Arial" charset="0"/>
              </a:rPr>
              <a:t>The cost of an optimal solution to a relaxed problem is an admissible heuristic for the original problem</a:t>
            </a:r>
          </a:p>
          <a:p>
            <a:pPr lvl="1" eaLnBrk="1" hangingPunct="1">
              <a:lnSpc>
                <a:spcPct val="80000"/>
              </a:lnSpc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 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h(n) </a:t>
            </a:r>
            <a:r>
              <a:rPr lang="en-US" altLang="en-US" sz="2400" dirty="0">
                <a:ea typeface="ＭＳ Ｐゴシック" panose="020B0600070205080204" pitchFamily="34" charset="-128"/>
              </a:rPr>
              <a:t>is admissible, A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*</a:t>
            </a:r>
            <a:r>
              <a:rPr lang="en-US" altLang="en-US" sz="24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TREE-SEARCH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optimal.</a:t>
            </a:r>
            <a:endParaRPr lang="en-CA" altLang="en-US" sz="2200" i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0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60F70A4-92D4-9048-87C7-D3155B18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Consistent Heuristics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3459E2EC-CC13-834F-81C6-46E444F83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 heuristic is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consistent</a:t>
            </a:r>
            <a:r>
              <a:rPr lang="en-US" altLang="en-US" sz="2000" dirty="0">
                <a:ea typeface="ＭＳ Ｐゴシック" panose="020B0600070205080204" pitchFamily="34" charset="-128"/>
              </a:rPr>
              <a:t> if for every node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, every successor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n'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generated by any action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dirty="0">
                <a:ea typeface="ＭＳ Ｐゴシック" panose="020B0600070205080204" pitchFamily="34" charset="-128"/>
              </a:rPr>
              <a:t>, we have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     </a:t>
            </a:r>
            <a:r>
              <a:rPr lang="en-US" altLang="en-US" sz="2000" b="1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h(n) </a:t>
            </a:r>
            <a:r>
              <a:rPr lang="en-US" altLang="en-US" sz="2000" b="1" i="1" dirty="0">
                <a:highlight>
                  <a:srgbClr val="FFFF00"/>
                </a:highlight>
                <a:ea typeface="ＭＳ Ｐゴシック" panose="020B0600070205080204" pitchFamily="34" charset="-128"/>
                <a:cs typeface="Arial" panose="020B0604020202020204" pitchFamily="34" charset="0"/>
              </a:rPr>
              <a:t>≤</a:t>
            </a:r>
            <a:r>
              <a:rPr lang="en-US" altLang="en-US" sz="2000" b="1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c(</a:t>
            </a:r>
            <a:r>
              <a:rPr lang="en-US" altLang="en-US" sz="2000" b="1" i="1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n,a,n</a:t>
            </a:r>
            <a:r>
              <a:rPr lang="en-US" altLang="en-US" sz="2000" b="1" i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') + h(n’)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>
                <a:highlight>
                  <a:srgbClr val="FFFF00"/>
                </a:highlight>
                <a:ea typeface="ＭＳ Ｐゴシック" panose="020B0600070205080204" pitchFamily="34" charset="-128"/>
              </a:rPr>
              <a:t>h(n)-h(n’) &lt;= cost(n to n’)</a:t>
            </a:r>
            <a:endParaRPr lang="en-US" altLang="en-US" sz="2000" b="1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we have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	= d(n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+ h(n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               (by def.)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= d(n) + c(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n,a,n</a:t>
            </a:r>
            <a:r>
              <a:rPr lang="en-US" altLang="en-US" sz="1600" dirty="0">
                <a:ea typeface="ＭＳ Ｐゴシック" panose="020B0600070205080204" pitchFamily="34" charset="-128"/>
              </a:rPr>
              <a:t>') + h(n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  (d(n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)=d(n)+c(</a:t>
            </a:r>
            <a:r>
              <a:rPr lang="en-US" altLang="ja-JP" sz="1600" dirty="0" err="1">
                <a:ea typeface="ＭＳ Ｐゴシック" panose="020B0600070205080204" pitchFamily="34" charset="-128"/>
              </a:rPr>
              <a:t>n.a.n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      	</a:t>
            </a:r>
            <a:r>
              <a:rPr lang="en-US" altLang="en-US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 d</a:t>
            </a:r>
            <a:r>
              <a:rPr lang="en-US" altLang="en-US" sz="1600" dirty="0">
                <a:ea typeface="ＭＳ Ｐゴシック" panose="020B0600070205080204" pitchFamily="34" charset="-128"/>
              </a:rPr>
              <a:t>(n) + h(n) = w(n)            (consistency)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w(n</a:t>
            </a:r>
            <a:r>
              <a:rPr lang="ja-JP" altLang="en-US" sz="1600" dirty="0">
                <a:ea typeface="ＭＳ Ｐゴシック" panose="020B0600070205080204" pitchFamily="34" charset="-128"/>
              </a:rPr>
              <a:t>’</a:t>
            </a:r>
            <a:r>
              <a:rPr lang="en-US" altLang="ja-JP" sz="1600" dirty="0">
                <a:ea typeface="ＭＳ Ｐゴシック" panose="020B0600070205080204" pitchFamily="34" charset="-128"/>
              </a:rPr>
              <a:t>)  	</a:t>
            </a:r>
            <a:r>
              <a:rPr lang="en-US" altLang="ja-JP" sz="1600" dirty="0">
                <a:ea typeface="ＭＳ Ｐゴシック" panose="020B0600070205080204" pitchFamily="34" charset="-128"/>
                <a:cs typeface="Arial" panose="020B0604020202020204" pitchFamily="34" charset="0"/>
              </a:rPr>
              <a:t>≥</a:t>
            </a:r>
            <a:r>
              <a:rPr lang="en-US" altLang="ja-JP" sz="1600" dirty="0">
                <a:ea typeface="ＭＳ Ｐゴシック" panose="020B0600070205080204" pitchFamily="34" charset="-128"/>
              </a:rPr>
              <a:t> w(n)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i.e., </a:t>
            </a:r>
            <a:r>
              <a:rPr lang="en-US" altLang="en-US" i="1" dirty="0">
                <a:ea typeface="ＭＳ Ｐゴシック" panose="020B0600070205080204" pitchFamily="34" charset="-128"/>
              </a:rPr>
              <a:t>w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non-decreasing along any path.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Theorem</a:t>
            </a:r>
            <a:r>
              <a:rPr lang="en-US" altLang="en-US" sz="2000" dirty="0">
                <a:ea typeface="ＭＳ Ｐゴシック" panose="020B0600070205080204" pitchFamily="34" charset="-128"/>
              </a:rPr>
              <a:t>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If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h(n)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consistent, A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*</a:t>
            </a:r>
            <a:r>
              <a:rPr lang="en-US" altLang="en-US" sz="2000" dirty="0">
                <a:ea typeface="ＭＳ Ｐゴシック" panose="020B0600070205080204" pitchFamily="34" charset="-128"/>
              </a:rPr>
              <a:t> using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GRAPH-SEARCH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optimal.</a:t>
            </a:r>
          </a:p>
        </p:txBody>
      </p:sp>
      <p:pic>
        <p:nvPicPr>
          <p:cNvPr id="36867" name="Picture 4" descr="consistency">
            <a:extLst>
              <a:ext uri="{FF2B5EF4-FFF2-40B4-BE49-F238E27FC236}">
                <a16:creationId xmlns:a16="http://schemas.microsoft.com/office/drawing/2014/main" id="{501A828D-A821-7845-92FC-9534C537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2" y="2166779"/>
            <a:ext cx="1976438" cy="21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5">
            <a:extLst>
              <a:ext uri="{FF2B5EF4-FFF2-40B4-BE49-F238E27FC236}">
                <a16:creationId xmlns:a16="http://schemas.microsoft.com/office/drawing/2014/main" id="{C29CC528-96F7-B140-911A-0919DCDA9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2" y="4338638"/>
            <a:ext cx="1976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</a:rPr>
              <a:t>It</a:t>
            </a:r>
            <a:r>
              <a:rPr lang="ja-JP" altLang="en-US" sz="1800" b="1">
                <a:solidFill>
                  <a:srgbClr val="FF0000"/>
                </a:solidFill>
              </a:rPr>
              <a:t>’</a:t>
            </a:r>
            <a:r>
              <a:rPr lang="en-US" altLang="ja-JP" sz="1800" b="1" dirty="0">
                <a:solidFill>
                  <a:srgbClr val="FF0000"/>
                </a:solidFill>
              </a:rPr>
              <a:t>s the triangle</a:t>
            </a:r>
          </a:p>
          <a:p>
            <a:r>
              <a:rPr lang="en-US" altLang="en-US" sz="1800" b="1" dirty="0">
                <a:solidFill>
                  <a:srgbClr val="FF0000"/>
                </a:solidFill>
              </a:rPr>
              <a:t>inequality !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A8D913FB-E173-CC44-A628-B25B2787D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6096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129A186A-35B1-AD43-BB84-30A99E47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5427443"/>
            <a:ext cx="3923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keeps all checked nodes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in memory to avoid repeated states</a:t>
            </a:r>
          </a:p>
        </p:txBody>
      </p:sp>
    </p:spTree>
    <p:extLst>
      <p:ext uri="{BB962C8B-B14F-4D97-AF65-F5344CB8AC3E}">
        <p14:creationId xmlns:p14="http://schemas.microsoft.com/office/powerpoint/2010/main" val="923289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charset="0"/>
                <a:cs typeface="Arial" charset="0"/>
              </a:rPr>
              <a:t>Time Complexity</a:t>
            </a:r>
            <a:endParaRPr lang="en-CA" altLang="en-US" sz="3200" dirty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Exponential: </a:t>
            </a:r>
            <a:r>
              <a:rPr lang="en-CA" alt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O(</a:t>
            </a:r>
            <a:r>
              <a:rPr lang="en-CA" altLang="en-US" dirty="0" err="1">
                <a:highlight>
                  <a:srgbClr val="FFFF00"/>
                </a:highlight>
                <a:latin typeface="Arial" charset="0"/>
                <a:cs typeface="Arial" charset="0"/>
              </a:rPr>
              <a:t>b</a:t>
            </a:r>
            <a:r>
              <a:rPr lang="en-CA" altLang="en-US" baseline="30000" dirty="0" err="1">
                <a:highlight>
                  <a:srgbClr val="FFFF00"/>
                </a:highlight>
                <a:latin typeface="Arial" charset="0"/>
                <a:cs typeface="Arial" charset="0"/>
              </a:rPr>
              <a:t>d</a:t>
            </a:r>
            <a:r>
              <a:rPr lang="en-CA" altLang="en-US" dirty="0">
                <a:highlight>
                  <a:srgbClr val="FFFF00"/>
                </a:highlight>
                <a:latin typeface="Arial" charset="0"/>
                <a:cs typeface="Arial" charset="0"/>
              </a:rPr>
              <a:t>) </a:t>
            </a:r>
            <a:r>
              <a:rPr lang="en-CA" altLang="en-US" dirty="0">
                <a:latin typeface="Arial" charset="0"/>
                <a:cs typeface="Arial" charset="0"/>
              </a:rPr>
              <a:t>where </a:t>
            </a:r>
            <a:r>
              <a:rPr lang="en-GB" altLang="en-US" dirty="0">
                <a:latin typeface="Arial" charset="0"/>
                <a:cs typeface="Arial" charset="0"/>
              </a:rPr>
              <a:t>b is the branching factor (the average number of successors per state) and d is the depth of the solution</a:t>
            </a: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Can be shown to run in polynomial time if</a:t>
            </a:r>
          </a:p>
          <a:p>
            <a:pPr lvl="1"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		</a:t>
            </a:r>
            <a:r>
              <a:rPr lang="en-CA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|h(</a:t>
            </a:r>
            <a:r>
              <a:rPr lang="en-CA" altLang="en-US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 – d(</a:t>
            </a:r>
            <a:r>
              <a:rPr lang="en-CA" altLang="en-US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)| = </a:t>
            </a:r>
            <a:r>
              <a:rPr lang="en-CA" altLang="en-US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CA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(ln(d(</a:t>
            </a:r>
            <a:r>
              <a:rPr lang="en-CA" altLang="en-US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pPr>
              <a:buFontTx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where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is the length of the actual shortest path</a:t>
            </a:r>
            <a:r>
              <a:rPr lang="en-US" altLang="zh-CN" baseline="30000" dirty="0">
                <a:latin typeface="Arial" charset="0"/>
                <a:cs typeface="Arial" charset="0"/>
              </a:rPr>
              <a:t>1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</a:t>
            </a:r>
            <a:r>
              <a:rPr lang="en-CA" altLang="en-US" dirty="0">
                <a:solidFill>
                  <a:srgbClr val="FF0000"/>
                </a:solidFill>
                <a:highlight>
                  <a:srgbClr val="FFFF00"/>
                </a:highlight>
                <a:latin typeface="Arial" charset="0"/>
                <a:cs typeface="Arial" charset="0"/>
              </a:rPr>
              <a:t>doubling the length of the optimal solution only increases the error by a constant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Not likely with a road map and the Euclidean distance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E.g. when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 = d(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4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altLang="en-US" sz="1400" dirty="0">
                <a:latin typeface="Times New Roman" pitchFamily="18" charset="0"/>
                <a:cs typeface="Times New Roman" pitchFamily="18" charset="0"/>
              </a:rPr>
              <a:t>Pearl, Judea (1984). Heuristics: Intelligent Search Strategies for Computer Problem Solving. Addison-Wesley.</a:t>
            </a:r>
            <a:endParaRPr lang="en-CA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find the solution to the following puzzle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Take a random permutation of 8 or 15 numbered tiles and a blank formed in a rigid square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2443163" y="6230938"/>
            <a:ext cx="577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Reference:  Andrew Moore, Carnegie Mellon University</a:t>
            </a:r>
          </a:p>
        </p:txBody>
      </p:sp>
      <p:pic>
        <p:nvPicPr>
          <p:cNvPr id="30725" name="Picture 8" descr="C:\Users\dwharder\Desktop\p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99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C:\Users\dwharder\Desktop\p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You are allowed to move a tile adjacent to the blank into the location of the blank</a:t>
            </a:r>
          </a:p>
        </p:txBody>
      </p:sp>
    </p:spTree>
    <p:extLst>
      <p:ext uri="{BB962C8B-B14F-4D97-AF65-F5344CB8AC3E}">
        <p14:creationId xmlns:p14="http://schemas.microsoft.com/office/powerpoint/2010/main" val="20664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Assume we have a heuristic lower bound for the length of a path between any two vertices</a:t>
            </a:r>
          </a:p>
          <a:p>
            <a:pPr eaLnBrk="1" hangingPunct="1">
              <a:buFont typeface="Arial" charset="0"/>
              <a:buNone/>
            </a:pPr>
            <a:endParaRPr lang="en-US" altLang="en-US" i="1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i="1">
                <a:latin typeface="Arial" charset="0"/>
                <a:cs typeface="Arial" charset="0"/>
              </a:rPr>
              <a:t>	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 graph embedded in a plane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the shortest distance is the Euclidean distance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crow flies”</a:t>
            </a:r>
          </a:p>
          <a:p>
            <a:pPr lvl="1" eaLnBrk="1" hangingPunct="1"/>
            <a:r>
              <a:rPr lang="en-US" altLang="en-US">
                <a:latin typeface="Arial" charset="0"/>
                <a:cs typeface="Arial" charset="0"/>
              </a:rPr>
              <a:t>use this to guide our search for a path</a:t>
            </a:r>
          </a:p>
          <a:p>
            <a:pPr lvl="2"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“as the fox runs”</a:t>
            </a:r>
          </a:p>
        </p:txBody>
      </p:sp>
    </p:spTree>
    <p:extLst>
      <p:ext uri="{BB962C8B-B14F-4D97-AF65-F5344CB8AC3E}">
        <p14:creationId xmlns:p14="http://schemas.microsoft.com/office/powerpoint/2010/main" val="1366530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objective is to find a minimum number of moves which will transform the tiles into a standard solution</a:t>
            </a:r>
          </a:p>
        </p:txBody>
      </p:sp>
      <p:pic>
        <p:nvPicPr>
          <p:cNvPr id="32772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91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There are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9! </a:t>
            </a:r>
            <a:r>
              <a:rPr lang="en-CA" altLang="en-US">
                <a:latin typeface="Arial" charset="0"/>
                <a:cs typeface="Arial" charset="0"/>
              </a:rPr>
              <a:t>and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16!</a:t>
            </a:r>
            <a:r>
              <a:rPr lang="en-CA" altLang="en-US">
                <a:latin typeface="Arial" charset="0"/>
                <a:cs typeface="Arial" charset="0"/>
              </a:rPr>
              <a:t> initial permutations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Half of these, through a sequence of moves, can be transformed into the desired solutions</a:t>
            </a:r>
          </a:p>
        </p:txBody>
      </p:sp>
      <p:pic>
        <p:nvPicPr>
          <p:cNvPr id="33796" name="Picture 10" descr="C:\Users\dwharder\Desktop\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2781300"/>
            <a:ext cx="468153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01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Each solution defines a vertex in a graph with edges denoting allowable moves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It is not a tree, but the smallest cycle</a:t>
            </a:r>
            <a:b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has a length of 12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E.g., cycle 8, 7, and 3</a:t>
            </a:r>
          </a:p>
        </p:txBody>
      </p:sp>
      <p:pic>
        <p:nvPicPr>
          <p:cNvPr id="34820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143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graph of solvable eight puzzles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181 440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241 920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fifteen puzzle graph has: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10 461 394 944 000 vertices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15 692 092 416 000 edges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 general and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in the limit: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+ 1)!/2 </a:t>
            </a:r>
            <a:r>
              <a:rPr lang="en-CA" altLang="en-US">
                <a:latin typeface="Arial" charset="0"/>
                <a:cs typeface="Arial" charset="0"/>
              </a:rPr>
              <a:t>vertices</a:t>
            </a:r>
          </a:p>
          <a:p>
            <a:pPr lvl="1"/>
            <a:r>
              <a:rPr lang="en-CA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+ 1)!</a:t>
            </a:r>
            <a:r>
              <a:rPr lang="en-CA" altLang="en-US">
                <a:latin typeface="Arial" charset="0"/>
                <a:cs typeface="Arial" charset="0"/>
              </a:rPr>
              <a:t> edges</a:t>
            </a:r>
          </a:p>
        </p:txBody>
      </p:sp>
      <p:pic>
        <p:nvPicPr>
          <p:cNvPr id="35844" name="Picture 6" descr="C:\Users\dwharder\Desktop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06600"/>
            <a:ext cx="411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362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 sz="4000">
              <a:latin typeface="Arial" charset="0"/>
              <a:cs typeface="Arial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Finding a solution requires one to find the shortest path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All edges have weight 1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Dijkstra’s algorithm is painfully slow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puzzle requires that 179680 vertices be searched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To use the A* search, we need a heuristic lower bound on the distance</a:t>
            </a:r>
          </a:p>
          <a:p>
            <a:pPr lvl="1"/>
            <a:endParaRPr lang="en-CA" alt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lvl="1"/>
            <a:endParaRPr lang="en-CA" altLang="en-US" sz="2000" dirty="0">
              <a:latin typeface="Arial" charset="0"/>
              <a:cs typeface="Arial" charset="0"/>
            </a:endParaRPr>
          </a:p>
        </p:txBody>
      </p:sp>
      <p:pic>
        <p:nvPicPr>
          <p:cNvPr id="36868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427413"/>
            <a:ext cx="8715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67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will consider three distances which we will use with the A* search: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discrete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If two objects are equal, the distance is 0, otherwise it is 1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Hamming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The number of tiles (including the blank) which are in an incorrect location</a:t>
            </a:r>
            <a:endParaRPr lang="en-CA" altLang="en-US" sz="1100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Manhattan distance</a:t>
            </a:r>
          </a:p>
          <a:p>
            <a:pPr lvl="2"/>
            <a:r>
              <a:rPr lang="en-CA" altLang="en-US" sz="1400" dirty="0">
                <a:latin typeface="Arial" charset="0"/>
                <a:cs typeface="Arial" charset="0"/>
              </a:rPr>
              <a:t>The sum of the minimum number of moves required to put a tile in its correct location</a:t>
            </a:r>
          </a:p>
          <a:p>
            <a:pPr lvl="1"/>
            <a:endParaRPr lang="en-CA" altLang="en-US" sz="1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CA" altLang="en-US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3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For example, consider this permutation: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does not equal the solution, so the discrete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8 out of 9 tiles/blanks are in the incorrect location; therefore the Hamming distance is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endParaRPr lang="en-CA" altLang="en-US">
              <a:latin typeface="Arial" charset="0"/>
              <a:cs typeface="Arial" charset="0"/>
            </a:endParaRP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It requires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2 + 0 + 4 + 2 + 1 + 1 + 2 + 3 + 1 = 16 </a:t>
            </a:r>
            <a:r>
              <a:rPr lang="en-CA" altLang="en-US">
                <a:latin typeface="Arial" charset="0"/>
                <a:cs typeface="Arial" charset="0"/>
              </a:rPr>
              <a:t>moves to move each tile into the correct location, therefore the Manhattan distance is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pic>
        <p:nvPicPr>
          <p:cNvPr id="38916" name="Picture 3" descr="C:\Users\dwharder\Desktop\q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24209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C:\Users\dwharder\Desktop\q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229225"/>
            <a:ext cx="86518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 descr="C:\Users\dwharder\Desktop\q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3716338"/>
            <a:ext cx="8651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856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As discussed before, the discrete distance does not improve the situation:  it is equivalent to </a:t>
            </a:r>
            <a:r>
              <a:rPr lang="en-CA" altLang="en-US" dirty="0" err="1">
                <a:latin typeface="Arial" charset="0"/>
                <a:cs typeface="Arial" charset="0"/>
              </a:rPr>
              <a:t>Dijkstra’s</a:t>
            </a:r>
            <a:r>
              <a:rPr lang="en-CA" altLang="en-US" dirty="0">
                <a:latin typeface="Arial" charset="0"/>
                <a:cs typeface="Arial" charset="0"/>
              </a:rPr>
              <a:t> algorithm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Using the same permutation as before: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Hamming distance isn’t much better: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reduces the vertices searched from 179 680 to 178 005 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It is only useful when we are very close to the actual solution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Manhattan distance, however, allows the A* search to find the minimal path with only 6453 vertices searched</a:t>
            </a:r>
          </a:p>
        </p:txBody>
      </p:sp>
      <p:pic>
        <p:nvPicPr>
          <p:cNvPr id="39940" name="Picture 6" descr="C:\Users\dwharder\Desktop\p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276475"/>
            <a:ext cx="871537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77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 much better is it to use the Manhattan distance over the Hamming or discrete?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With the Hamming distance, there is only a small change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For 100 random puzzles, we have a plot the number of vertices visited using the discrete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distance versus the number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of vertices visited using the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Hamming distance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line is the identity function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colour, blue to red, indicates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the length of the solution; from</a:t>
            </a:r>
            <a:br>
              <a:rPr lang="en-CA" altLang="en-US">
                <a:latin typeface="Arial" charset="0"/>
                <a:cs typeface="Arial" charset="0"/>
              </a:rPr>
            </a:br>
            <a:r>
              <a:rPr lang="en-CA" altLang="en-US">
                <a:latin typeface="Arial" charset="0"/>
                <a:cs typeface="Arial" charset="0"/>
              </a:rPr>
              <a:t>13 to 28</a:t>
            </a:r>
          </a:p>
          <a:p>
            <a:pPr lvl="1"/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40964" name="Picture 2" descr="C:\Users\dwharder\Desktop\m1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3143250"/>
            <a:ext cx="321468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03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Puzzle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However, comparing the number of vertices visited when using the Manhattan distance, there is a significant reduction by a factor of almost 100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A more significant improvement with shorter paths</a:t>
            </a:r>
          </a:p>
        </p:txBody>
      </p:sp>
      <p:pic>
        <p:nvPicPr>
          <p:cNvPr id="41988" name="Picture 4" descr="C:\Users\dwharder\Desktop\m2.p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152775"/>
            <a:ext cx="6286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3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Consider this map of Slovenia</a:t>
            </a:r>
          </a:p>
        </p:txBody>
      </p:sp>
      <p:pic>
        <p:nvPicPr>
          <p:cNvPr id="9220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8880"/>
            <a:ext cx="6119813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404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This topic has presented the 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Assumes a hypothetical lower bound on the length of the path to the destination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Requires an appropriate heuristic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Useful for Euclidean spaces (vector spaces with a norm)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Faster than Dijkstra’s algorithm in many cases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Directs searches towards the solution</a:t>
            </a:r>
          </a:p>
        </p:txBody>
      </p:sp>
    </p:spTree>
    <p:extLst>
      <p:ext uri="{BB962C8B-B14F-4D97-AF65-F5344CB8AC3E}">
        <p14:creationId xmlns:p14="http://schemas.microsoft.com/office/powerpoint/2010/main" val="82958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Backtracking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None/>
            </a:pPr>
            <a:r>
              <a:rPr lang="en-CA" dirty="0"/>
              <a:t>	Suppose a solution can be made as a result of a series of choices</a:t>
            </a:r>
          </a:p>
          <a:p>
            <a:pPr lvl="1"/>
            <a:r>
              <a:rPr lang="en-CA" dirty="0"/>
              <a:t>Each choice forms a partial solution</a:t>
            </a:r>
          </a:p>
          <a:p>
            <a:pPr lvl="1"/>
            <a:r>
              <a:rPr lang="en-CA" dirty="0"/>
              <a:t>These choices may form either a tree or DAG</a:t>
            </a:r>
          </a:p>
          <a:p>
            <a:pPr lvl="2"/>
            <a:r>
              <a:rPr lang="en-CA" dirty="0"/>
              <a:t>Separate branches may recombine or diverge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606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Backtracking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Dijkstra’s algorithm, we keep track of all current best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at most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– 1 </a:t>
            </a:r>
            <a:r>
              <a:rPr lang="en-US" altLang="en-US" dirty="0">
                <a:latin typeface="Arial" charset="0"/>
                <a:cs typeface="Arial" charset="0"/>
              </a:rPr>
              <a:t> paths we could extend at any one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can be tracked with a relatively small table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cannot evaluate the relative fitness of solutions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may just be too many to record efficiently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Are we left with a brute-force search?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0363" indent="-360363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there are just too many partial solutions at any one time to keep track of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At any point in time in a game of chess or Go (</a:t>
            </a:r>
            <a:r>
              <a:rPr lang="ja-JP" altLang="en-US"/>
              <a:t>围棋</a:t>
            </a:r>
            <a:r>
              <a:rPr lang="en-CA" altLang="ja-JP" dirty="0"/>
              <a:t>), there are a plethora of moves, each valid, but the usefulness of each will vary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04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first case, consider the game Sudoku: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search space is 9</a:t>
            </a:r>
            <a:r>
              <a:rPr lang="en-US" altLang="en-US" baseline="30000" dirty="0">
                <a:latin typeface="Arial" charset="0"/>
                <a:cs typeface="Arial" charset="0"/>
              </a:rPr>
              <a:t>53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16176" y="2513424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83120" y="6372036"/>
            <a:ext cx="274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http://www.sudokuoftheday.com/</a:t>
            </a:r>
          </a:p>
        </p:txBody>
      </p:sp>
    </p:spTree>
    <p:extLst>
      <p:ext uri="{BB962C8B-B14F-4D97-AF65-F5344CB8AC3E}">
        <p14:creationId xmlns:p14="http://schemas.microsoft.com/office/powerpoint/2010/main" val="3934200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least for the first entry in the first square, only 1, 3, 7 fit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6388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316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7879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2852600" y="3718704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56856" y="3718704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0728" y="3754600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1,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68040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08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3,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7 or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98616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66368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11190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70384" y="377051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54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362" y="162041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first entry has a 7,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entry in that square could be 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3888" y="2060848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81472" y="4113256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499992" y="377051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190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next child, there are no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options available for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next entry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</a:t>
            </a:r>
            <a:r>
              <a:rPr lang="en-US" altLang="en-US" sz="1800" dirty="0">
                <a:latin typeface="Arial" charset="0"/>
                <a:cs typeface="Arial" charset="0"/>
              </a:rPr>
              <a:t>Any candidate solution built from this</a:t>
            </a:r>
            <a:br>
              <a:rPr lang="en-US" altLang="en-US" sz="1800" dirty="0">
                <a:latin typeface="Arial" charset="0"/>
                <a:cs typeface="Arial" charset="0"/>
              </a:rPr>
            </a:br>
            <a:r>
              <a:rPr lang="en-US" altLang="en-US" sz="1800" dirty="0">
                <a:latin typeface="Arial" charset="0"/>
                <a:cs typeface="Arial" charset="0"/>
              </a:rPr>
              <a:t>				partial is infeasible</a:t>
            </a: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				</a:t>
            </a:r>
            <a:r>
              <a:rPr lang="en-US" altLang="en-US" sz="1600" dirty="0">
                <a:latin typeface="Arial" charset="0"/>
                <a:cs typeface="Arial" charset="0"/>
              </a:rPr>
              <a:t>   – We can ignore this branch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77646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58822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6267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21152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91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Three other branches lead 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similar dead ends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30320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25544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59701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×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78808" y="3329672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38192" y="4571392"/>
            <a:ext cx="0" cy="4779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52856" y="4581128"/>
            <a:ext cx="0" cy="4417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66488" y="4600600"/>
            <a:ext cx="0" cy="448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want to go from Kamnik to Bohinj</a:t>
            </a:r>
          </a:p>
        </p:txBody>
      </p:sp>
      <p:pic>
        <p:nvPicPr>
          <p:cNvPr id="10244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52675" y="2982913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39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With the other two, there is only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one candidate for each of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last two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entries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60032" y="1124744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60032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27784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174936" y="2348880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03848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51720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6096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65862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H="1">
            <a:off x="3707904" y="2060848"/>
            <a:ext cx="1008112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861392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14696" y="5049360"/>
          <a:ext cx="1861560" cy="16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6012160" y="2060848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</p:cNvCxnSpPr>
          <p:nvPr/>
        </p:nvCxnSpPr>
        <p:spPr>
          <a:xfrm>
            <a:off x="5346032" y="2096744"/>
            <a:ext cx="0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17376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5856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949624" y="3329672"/>
            <a:ext cx="216024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08104" y="3329672"/>
            <a:ext cx="216024" cy="2257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668344" y="3329672"/>
            <a:ext cx="0" cy="2257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79912" y="4571392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31360" y="4581128"/>
            <a:ext cx="0" cy="4515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2112" y="3734616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36776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381148" y="3725824"/>
            <a:ext cx="629652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198544" y="3573016"/>
          <a:ext cx="972000" cy="9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652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It may seem that this is a reasonably straight-forward method; however, the decision tree continues to branch quick once we start filling the second square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281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Sudoku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of this height would have around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Fortunately, as we get deeper into the tree, more get cut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60" y="2720566"/>
            <a:ext cx="3589181" cy="37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96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Our straight-forward implementation takes a 9 × 9 matrix</a:t>
            </a:r>
          </a:p>
          <a:p>
            <a:pPr lvl="1"/>
            <a:r>
              <a:rPr lang="en-CA" dirty="0"/>
              <a:t>Default entries are values from 1 to 9, empty cells are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CA" dirty="0"/>
          </a:p>
          <a:p>
            <a:pPr lvl="1"/>
            <a:r>
              <a:rPr lang="en-CA" dirty="0"/>
              <a:t>Two helper functions: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&amp;j )</a:t>
            </a:r>
          </a:p>
          <a:p>
            <a:pPr lvl="2"/>
            <a:r>
              <a:rPr lang="en-CA" dirty="0"/>
              <a:t>Finds the next empty location returning false if none is found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[9][9],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j,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value )</a:t>
            </a:r>
          </a:p>
          <a:p>
            <a:pPr lvl="2"/>
            <a:r>
              <a:rPr lang="en-CA" dirty="0"/>
              <a:t>Checks if there are any conflicts created if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en-CA" dirty="0"/>
              <a:t> is assigned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pPr lvl="1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backtracing</a:t>
            </a:r>
            <a:r>
              <a:rPr lang="en-CA" dirty="0"/>
              <a:t> function:</a:t>
            </a:r>
          </a:p>
          <a:p>
            <a:pPr lvl="2"/>
            <a:r>
              <a:rPr lang="en-CA" dirty="0"/>
              <a:t>Finds the next unoccupied cell</a:t>
            </a:r>
          </a:p>
          <a:p>
            <a:pPr lvl="2"/>
            <a:r>
              <a:rPr lang="en-CA" dirty="0"/>
              <a:t>For each value from 1 to 9, it checks if it is valid to insert it there</a:t>
            </a:r>
          </a:p>
          <a:p>
            <a:pPr lvl="3"/>
            <a:r>
              <a:rPr lang="en-CA" dirty="0"/>
              <a:t>If so, backtracking is called recursively on the matrix with that entry set</a:t>
            </a:r>
          </a:p>
          <a:p>
            <a:pPr lvl="1"/>
            <a:endParaRPr lang="en-CA" dirty="0"/>
          </a:p>
          <a:p>
            <a:pPr marL="360363" indent="-360363">
              <a:buNone/>
            </a:pPr>
            <a:r>
              <a:rPr lang="en-CA" dirty="0"/>
              <a:t>	The main function creates the initial matrix and calls backtrack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5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496" y="1268760"/>
            <a:ext cx="476152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the next empty location in 'matrix'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one is found, assign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the indexes of that entry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Otherwise, return false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In this case, the values of '</a:t>
            </a:r>
            <a:r>
              <a:rPr lang="en-CA" sz="1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and 'j' are undefined</a:t>
            </a: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i1 = 0; i1 &lt; 3; ++i1 )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j1 = 0; j1 &lt; 3; ++j1 )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i2 = 0; i2 &lt; 3; ++i2 )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j2 = 0; j2 &lt; 3; ++j2 )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3*i1 + i2;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j = 3*j1 + j2;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'true' if we find an</a:t>
            </a:r>
            <a:b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unoccupied entry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][j] == 0 )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return true;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 the entries are occupied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39952" y="2204864"/>
            <a:ext cx="496855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'value' already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row 'm'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column 'n'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- the 3x3 square of entries it (m, n) appears in</a:t>
            </a:r>
          </a:p>
          <a:p>
            <a:pPr marL="0" indent="0">
              <a:buNone/>
            </a:pP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false, otherwise return true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matrix[9][9],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value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 (matrix[m][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||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][n] == value )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false;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'value' already appears in either a row or column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3*(m/3);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3*(n/3);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3; ++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3; ++j ) {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matrix[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CA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joff</a:t>
            </a: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+ j] == value )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false;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already in the 3x3 square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true;  </a:t>
            </a:r>
            <a:r>
              <a:rPr lang="en-CA" sz="1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'value' could be added</a:t>
            </a:r>
            <a:endParaRPr lang="en-CA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374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7552"/>
            <a:ext cx="547260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backtrack(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the matrix is full, we are done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!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next_location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 ) ) {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value = 1; value &lt;= 9; ++value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if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is_valid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matrix,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, j, value ) ) {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Assume this entry is part of the</a:t>
            </a:r>
            <a:b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solution--recursively call backtrack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value;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If we found a solution, return</a:t>
            </a: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otherwise, 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return true;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=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No solution found--reset the entry to 0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764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279301"/>
            <a:ext cx="47628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matrix[9][9] =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{5, 0, 4, 0, 0, 0, 0, 6,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6, 0, 3, 0, 0, 1,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9, 2, 5, 4, 0,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{6, 0, 8, 0, 0, 1,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8, 0, 4, 0, 0,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2, 0, 0, 6, 0, 1},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0, 0, 9, 5, 8, 1,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0, 1, 0, 0, 2, 0, 3, 0},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{0, 8, 0, 0, 0, 0, 2, 0, 7}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found, print out the resulting matrix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if ( backtrack( matrix )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 9; ++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 9; ++j ) {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matrix[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][j] &lt;&lt; " ";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524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In this case, the traversal:</a:t>
            </a:r>
          </a:p>
          <a:p>
            <a:pPr lvl="1"/>
            <a:r>
              <a:rPr lang="en-CA" dirty="0"/>
              <a:t>Recursively calls backtrack 874 times</a:t>
            </a:r>
          </a:p>
          <a:p>
            <a:pPr lvl="2"/>
            <a:r>
              <a:rPr lang="en-CA" dirty="0"/>
              <a:t>The last one determines that there are no unoccupied entries</a:t>
            </a:r>
          </a:p>
          <a:p>
            <a:pPr lvl="1"/>
            <a:r>
              <a:rPr lang="en-CA" dirty="0"/>
              <a:t>Checks if a placement is valid 7658 times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6176" y="3161496"/>
          <a:ext cx="32400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412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Backtracking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should give us an idea, however: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Perform a traversal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Do not continue traversing if a current node indicates all descendants are infeasible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236278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Classic applications of this algorithm technique include:</a:t>
            </a:r>
          </a:p>
          <a:p>
            <a:pPr lvl="1"/>
            <a:r>
              <a:rPr lang="en-CA" dirty="0"/>
              <a:t>Eight queens puzzle</a:t>
            </a:r>
          </a:p>
          <a:p>
            <a:pPr lvl="1"/>
            <a:r>
              <a:rPr lang="en-CA" dirty="0"/>
              <a:t>Knight’s tour</a:t>
            </a:r>
          </a:p>
          <a:p>
            <a:pPr lvl="1"/>
            <a:r>
              <a:rPr lang="en-CA" dirty="0"/>
              <a:t>Logic programming languages</a:t>
            </a:r>
          </a:p>
          <a:p>
            <a:pPr lvl="1"/>
            <a:r>
              <a:rPr lang="en-CA" dirty="0"/>
              <a:t>Crossword puzzles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7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for the length of the shortest path to Bohinj is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h(Kamnik, Bohinj) = 53 km</a:t>
            </a:r>
          </a:p>
        </p:txBody>
      </p:sp>
      <p:pic>
        <p:nvPicPr>
          <p:cNvPr id="11268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1271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20628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Eight queens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Arrange eight queens on</a:t>
            </a:r>
            <a:br>
              <a:rPr lang="en-CA" dirty="0"/>
            </a:br>
            <a:r>
              <a:rPr lang="en-CA" dirty="0"/>
              <a:t>a chess board so that no</a:t>
            </a:r>
            <a:br>
              <a:rPr lang="en-CA" dirty="0"/>
            </a:br>
            <a:r>
              <a:rPr lang="en-CA" dirty="0"/>
              <a:t>queen can take another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♕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49365" y="3299574"/>
            <a:ext cx="219964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49365" y="2061392"/>
            <a:ext cx="903499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49365" y="3644725"/>
            <a:ext cx="2199643" cy="22242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0551" y="3653517"/>
            <a:ext cx="1" cy="272835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56520" y="3653517"/>
            <a:ext cx="1495218" cy="150819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56520" y="3299574"/>
            <a:ext cx="149521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</p:cNvCxnSpPr>
          <p:nvPr/>
        </p:nvCxnSpPr>
        <p:spPr>
          <a:xfrm flipV="1">
            <a:off x="6200552" y="2061392"/>
            <a:ext cx="0" cy="8842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60113" y="2061392"/>
            <a:ext cx="891625" cy="8842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03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Knight’s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Have a knight visit all the</a:t>
            </a:r>
            <a:br>
              <a:rPr lang="en-CA" dirty="0"/>
            </a:br>
            <a:r>
              <a:rPr lang="en-CA" dirty="0"/>
              <a:t>squares of a chess board</a:t>
            </a:r>
            <a:br>
              <a:rPr lang="en-CA" dirty="0"/>
            </a:br>
            <a:r>
              <a:rPr lang="en-CA" dirty="0"/>
              <a:t>either as a path or a cycle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8488" y="1773360"/>
          <a:ext cx="4896000" cy="48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51738" y="294563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/>
              <a:t>♘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379786" y="51381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379786" y="391638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79786" y="269463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79786" y="452578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79786" y="3301073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379786" y="2076359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79786" y="33031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0143" y="39134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80500" y="45237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80857" y="513403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77405" y="26898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5024" y="207661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73560" y="2076614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976000" y="206964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579832" y="207843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598600" y="206964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300192" y="2062921"/>
            <a:ext cx="527170" cy="1006039"/>
          </a:xfrm>
          <a:prstGeom prst="line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822600" y="2077631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7429838" y="207567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041838" y="20801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380858" y="2078432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993775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601930" y="2071289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210085" y="2073670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818240" y="2076051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426395" y="2080813"/>
            <a:ext cx="1217742" cy="616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822600" y="269581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429492" y="26924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418178" y="268987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87074" y="3291395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72200" y="3356992"/>
            <a:ext cx="1072246" cy="553603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220446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606000" y="391059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87074" y="390362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601930" y="4527266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18000" y="4520292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5598801" y="390937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598801" y="390362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216279" y="39150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605027" y="451568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207672" y="452029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364000" y="5749021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4995256" y="5733256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608928" y="5735075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05016" y="5736894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09896" y="5738713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7423568" y="5740532"/>
            <a:ext cx="1224000" cy="6096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440212" y="391583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8036408" y="270180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8048178" y="3903627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038825" y="4518644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043758" y="511937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8039386" y="3309072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372066" y="574022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986184" y="57437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00302" y="5738419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08009" y="5737148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15716" y="574302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416280" y="5740100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419533" y="4516263"/>
            <a:ext cx="1242000" cy="6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034966" y="5125238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49312" y="4528376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042836" y="3305895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045968" y="2708920"/>
            <a:ext cx="612000" cy="1221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10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Consider the </a:t>
            </a:r>
            <a:r>
              <a:rPr lang="en-CA" dirty="0" err="1"/>
              <a:t>Prolog</a:t>
            </a:r>
            <a:r>
              <a:rPr lang="en-CA" dirty="0"/>
              <a:t> programming language where we state facts: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79512" y="2207766"/>
            <a:ext cx="25922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female(alexia).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female(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2207766"/>
            <a:ext cx="3168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catharina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alexia).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parent(maxima,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ariane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luana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eloise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claus_ii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leonore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2196728"/>
            <a:ext cx="36358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friso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irene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margriet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christina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willem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maxima).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firso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mabel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constantinjn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beatrix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claus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spouses(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juliana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bernhard</a:t>
            </a:r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4272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You can now define relationships between individuals</a:t>
            </a:r>
          </a:p>
          <a:p>
            <a:pPr marL="360363" indent="-360363">
              <a:buNone/>
            </a:pP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1331640" y="2204864"/>
            <a:ext cx="640871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Relationships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mother(M, X) :- parent(M, X), female(M).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father(F, X) :- parent(F, X),   male(F).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sister(S, X)  :- sibling(S, X), female(S), \+ (S =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brother(B, X) :- sibling(B, X),   male(B), \+ (S = X).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grandparent(G, X) :- parent(G, P), parent(P, X).</a:t>
            </a:r>
          </a:p>
          <a:p>
            <a:pPr marL="0" indent="0">
              <a:buNone/>
            </a:pP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Symmetric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spouses(X, Y) :- spouses(Y, X);</a:t>
            </a:r>
          </a:p>
          <a:p>
            <a:pPr marL="0" indent="0"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sibling(X, Y) :- parent(P, X), parent(P, Y), \+ (X =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cousin(X, Y)  :- parent(A, X), parent(B, Y), sibling(A, B).</a:t>
            </a:r>
          </a:p>
          <a:p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Antisymmetric</a:t>
            </a:r>
            <a:endParaRPr lang="en-CA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sibling(U,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uncle(U, X) :-   male(U), spouse(U, Z), sibling(Z, Y), parent(Y, X).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parent(Y, X), sibling(A, Y).</a:t>
            </a:r>
          </a:p>
          <a:p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aunt(A, X)  :- female(A), spouse(A, Z), sibling(Z, Y), parent(Y, X).</a:t>
            </a:r>
          </a:p>
        </p:txBody>
      </p:sp>
    </p:spTree>
    <p:extLst>
      <p:ext uri="{BB962C8B-B14F-4D97-AF65-F5344CB8AC3E}">
        <p14:creationId xmlns:p14="http://schemas.microsoft.com/office/powerpoint/2010/main" val="404688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Given these relationships, you can now make queries: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cousin(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zaria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uncle(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constantijn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pPr marL="800100" lvl="2" indent="0"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aunt(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laurentien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alexia).</a:t>
            </a:r>
          </a:p>
          <a:p>
            <a:endParaRPr lang="en-CA" dirty="0"/>
          </a:p>
          <a:p>
            <a:pPr marL="360363" indent="-360363">
              <a:buNone/>
            </a:pPr>
            <a:r>
              <a:rPr lang="en-CA" dirty="0"/>
              <a:t>	Backtracking can be used to determine whether the above relationships hold given the stated facts</a:t>
            </a:r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809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buNone/>
            </a:pPr>
            <a:r>
              <a:rPr lang="en-CA" dirty="0"/>
              <a:t>	Question:  how do we define a programming language?</a:t>
            </a:r>
          </a:p>
          <a:p>
            <a:pPr lvl="1"/>
            <a:r>
              <a:rPr lang="en-CA" dirty="0"/>
              <a:t>Why are any of the following never valid?</a:t>
            </a:r>
          </a:p>
          <a:p>
            <a:pPr marL="457200" lvl="1" indent="0">
              <a:buNone/>
            </a:pPr>
            <a:r>
              <a:rPr lang="en-CA" dirty="0"/>
              <a:t>		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 + &lt; b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c[3)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d?e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54f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""";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g$ = "Hello world!";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Programming languages are defined by </a:t>
            </a:r>
            <a:r>
              <a:rPr lang="en-CA" i="1" dirty="0"/>
              <a:t>grammars</a:t>
            </a:r>
            <a:endParaRPr lang="en-CA" dirty="0"/>
          </a:p>
          <a:p>
            <a:pPr lvl="1"/>
            <a:r>
              <a:rPr lang="en-CA" dirty="0"/>
              <a:t>The C++ programming language grammar is available here:</a:t>
            </a:r>
          </a:p>
          <a:p>
            <a:pPr marL="457200" lvl="1" indent="0">
              <a:buNone/>
            </a:pPr>
            <a:r>
              <a:rPr lang="en-CA" dirty="0"/>
              <a:t>		http://www.nongnu.org/hcb/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0363" indent="-360363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03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360363" indent="-360363">
              <a:buNone/>
            </a:pPr>
            <a:r>
              <a:rPr lang="en-CA" dirty="0"/>
              <a:t>	Consider just the conditional statements from the pre-processor</a:t>
            </a:r>
          </a:p>
          <a:p>
            <a:pPr lvl="1"/>
            <a:r>
              <a:rPr lang="en-CA" dirty="0"/>
              <a:t>Square brackets is used to indicate something is optional</a:t>
            </a:r>
          </a:p>
          <a:p>
            <a:pPr marL="57150" indent="0">
              <a:buNone/>
            </a:pPr>
            <a:endParaRPr lang="en-CA" sz="1600" dirty="0"/>
          </a:p>
          <a:p>
            <a:pPr marL="57150" indent="0">
              <a:buNone/>
            </a:pP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    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 </a:t>
            </a: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&lt;group-part&gt;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&lt;control-line&gt;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&lt;if-section&gt;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&lt;if-group&gt;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	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#if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-groups&gt;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&lt;constant-expression&gt; 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&lt;else-group&gt;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#else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[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57150" indent="0">
              <a:buNone/>
            </a:pP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-line&gt;</a:t>
            </a:r>
            <a:r>
              <a:rPr lang="en-CA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::=  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CA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CA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new-line&gt;</a:t>
            </a:r>
          </a:p>
          <a:p>
            <a:pPr lvl="1"/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873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We cannot work with a full grammar for C++</a:t>
            </a:r>
          </a:p>
          <a:p>
            <a:pPr lvl="1"/>
            <a:r>
              <a:rPr lang="en-CA" dirty="0"/>
              <a:t>Instead, we will consider some vastly oversimplified versions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</p:txBody>
      </p:sp>
    </p:spTree>
    <p:extLst>
      <p:ext uri="{BB962C8B-B14F-4D97-AF65-F5344CB8AC3E}">
        <p14:creationId xmlns:p14="http://schemas.microsoft.com/office/powerpoint/2010/main" val="1993006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None/>
            </a:pPr>
            <a:r>
              <a:rPr lang="en-CA" dirty="0"/>
              <a:t>	As you can see, each of these defines a tree</a:t>
            </a:r>
          </a:p>
          <a:p>
            <a:pPr lvl="1"/>
            <a:r>
              <a:rPr lang="en-CA" dirty="0"/>
              <a:t>Some of these trees are recursively defined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&lt;digit&gt;       ::= 0 | 1 | 2 | 3 | 4 | 5 | 6 | 7 | 8 | 9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&lt;digit&gt; | &lt;digit&gt;&lt;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-.&lt;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+.&lt;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&gt;E&lt;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&lt;float&gt;     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   ::= A | B | … | Z | a | b | … | z | _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&lt;identifier&gt;  ::=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 | &lt;identifier&gt;&lt;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nondigit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| &lt;identifier&gt;&lt;digit&gt;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&lt;declaration&gt; ::=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&lt;identifier&gt;;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double &lt;identifier&gt; = &lt;float&gt;</a:t>
            </a:r>
          </a:p>
          <a:p>
            <a:pPr marL="457200" lvl="1" indent="0">
              <a:buNone/>
            </a:pP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754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 and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 lnSpcReduction="10000"/>
          </a:bodyPr>
          <a:lstStyle/>
          <a:p>
            <a:pPr marL="355600" indent="-355600">
              <a:buNone/>
            </a:pPr>
            <a:r>
              <a:rPr lang="en-CA" dirty="0"/>
              <a:t>	Suppose we are trying to parse the string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var0 = 3532700;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var1 = 3.5e-27;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-44.203;</a:t>
            </a:r>
          </a:p>
          <a:p>
            <a:pPr marL="355600" indent="-35560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-355600">
              <a:buNone/>
            </a:pPr>
            <a:r>
              <a:rPr lang="en-CA" dirty="0"/>
              <a:t>	What if we’re parsing garbage?</a:t>
            </a:r>
          </a:p>
          <a:p>
            <a:pPr marL="355600" indent="-355600">
              <a:buNone/>
            </a:pPr>
            <a:endParaRPr lang="en-CA" sz="1100" dirty="0"/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var0 = 3.5g-27;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1var = 44203;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var2 = 0.0</a:t>
            </a:r>
          </a:p>
          <a:p>
            <a:pPr marL="355600" indent="-35560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	double var3 = 1.0;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Any actual path must be at least as long as 53 km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10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981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12295" name="Straight Connector 8"/>
          <p:cNvCxnSpPr>
            <a:cxnSpLocks noChangeShapeType="1"/>
            <a:endCxn id="7" idx="2"/>
          </p:cNvCxnSpPr>
          <p:nvPr/>
        </p:nvCxnSpPr>
        <p:spPr bwMode="auto">
          <a:xfrm>
            <a:off x="2714625" y="3063875"/>
            <a:ext cx="4438650" cy="762000"/>
          </a:xfrm>
          <a:prstGeom prst="line">
            <a:avLst/>
          </a:prstGeom>
          <a:noFill/>
          <a:ln w="19050" algn="ctr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53 km</a:t>
            </a:r>
          </a:p>
        </p:txBody>
      </p:sp>
    </p:spTree>
    <p:extLst>
      <p:ext uri="{BB962C8B-B14F-4D97-AF65-F5344CB8AC3E}">
        <p14:creationId xmlns:p14="http://schemas.microsoft.com/office/powerpoint/2010/main" val="1944976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some cases, the following may occur: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Determining that one leaf does not constitute a solution may simultaneously determine that the corresponding sub-tree does not contain a solution, either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return to the closest ancestor such that it has not yet been determined that all descendants have been ruled out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 described as </a:t>
            </a:r>
            <a:r>
              <a:rPr lang="en-US" altLang="en-US" i="1" dirty="0" err="1">
                <a:latin typeface="Arial" charset="0"/>
                <a:cs typeface="Arial" charset="0"/>
              </a:rPr>
              <a:t>backjumping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8833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In trying to find your way through a maze, one simple rule works quite nicely:</a:t>
            </a:r>
          </a:p>
          <a:p>
            <a:pPr lvl="1"/>
            <a:r>
              <a:rPr lang="en-CA" dirty="0"/>
              <a:t>The right-hand rule:</a:t>
            </a:r>
          </a:p>
          <a:p>
            <a:pPr marL="457200" lvl="1" indent="0">
              <a:buNone/>
            </a:pPr>
            <a:r>
              <a:rPr lang="en-CA" dirty="0"/>
              <a:t>	Touch a wall with your right hand, and continue forward always 	keeping your right hand touching a wall until you get out.</a:t>
            </a:r>
          </a:p>
          <a:p>
            <a:pPr marL="457200" lvl="1" indent="0">
              <a:buNone/>
            </a:pPr>
            <a:endParaRPr lang="en-CA" dirty="0"/>
          </a:p>
          <a:p>
            <a:pPr marL="355600" indent="-29845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4749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This works well in finding your way through a maze</a:t>
            </a:r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endParaRPr lang="en-CA" dirty="0"/>
          </a:p>
          <a:p>
            <a:pPr marL="355600" indent="-355600">
              <a:buNone/>
            </a:pPr>
            <a:r>
              <a:rPr lang="en-CA" dirty="0"/>
              <a:t>	It doesn’t work if you’re trying to get into the maze or out of a maze</a:t>
            </a:r>
          </a:p>
        </p:txBody>
      </p:sp>
      <p:pic>
        <p:nvPicPr>
          <p:cNvPr id="2050" name="Picture 2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09" y="4577605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988840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547" y="4577605"/>
            <a:ext cx="3024696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Consider the following algorithm:</a:t>
            </a:r>
          </a:p>
          <a:p>
            <a:pPr lvl="1"/>
            <a:r>
              <a:rPr lang="en-CA" dirty="0"/>
              <a:t>If the goal is reached, we are done</a:t>
            </a:r>
          </a:p>
          <a:p>
            <a:pPr lvl="1"/>
            <a:r>
              <a:rPr lang="en-CA" dirty="0"/>
              <a:t>If there is only one move into a previously unoccupied cell, move to it and flag it as occupied</a:t>
            </a:r>
          </a:p>
          <a:p>
            <a:pPr lvl="1"/>
            <a:r>
              <a:rPr lang="en-CA" dirty="0"/>
              <a:t>If there is more than one move into a previously unoccupied cell, push that position onto a stack, and take the right-most available path </a:t>
            </a:r>
          </a:p>
          <a:p>
            <a:pPr lvl="1"/>
            <a:r>
              <a:rPr lang="en-CA" dirty="0"/>
              <a:t>If there are no more moves, check the stack:</a:t>
            </a:r>
          </a:p>
          <a:p>
            <a:pPr lvl="2"/>
            <a:r>
              <a:rPr lang="en-CA" dirty="0"/>
              <a:t>If the stack is empty,</a:t>
            </a:r>
            <a:br>
              <a:rPr lang="en-CA" dirty="0"/>
            </a:br>
            <a:r>
              <a:rPr lang="en-CA" dirty="0"/>
              <a:t>        there is no path to the goal</a:t>
            </a:r>
          </a:p>
          <a:p>
            <a:pPr lvl="2"/>
            <a:r>
              <a:rPr lang="en-CA" dirty="0"/>
              <a:t>If the stack is not empty, pop to top position</a:t>
            </a:r>
            <a:br>
              <a:rPr lang="en-CA" dirty="0"/>
            </a:br>
            <a:r>
              <a:rPr lang="en-CA" dirty="0"/>
              <a:t>and continue the algorithm from that point</a:t>
            </a:r>
          </a:p>
          <a:p>
            <a:pPr lvl="1"/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681" y="428957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660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Searching a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 marL="355600" indent="-355600">
              <a:buNone/>
            </a:pPr>
            <a:r>
              <a:rPr lang="en-CA" dirty="0"/>
              <a:t>	In each example, the solution is always found</a:t>
            </a:r>
          </a:p>
          <a:p>
            <a:pPr lvl="1"/>
            <a:r>
              <a:rPr lang="en-CA" dirty="0"/>
              <a:t>In the normal maze, less work is required due to </a:t>
            </a:r>
            <a:r>
              <a:rPr lang="en-CA" dirty="0" err="1"/>
              <a:t>backjumping</a:t>
            </a:r>
            <a:endParaRPr lang="en-CA" dirty="0"/>
          </a:p>
        </p:txBody>
      </p:sp>
      <p:pic>
        <p:nvPicPr>
          <p:cNvPr id="1026" name="Picture 2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3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3025775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Idea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we have a 28 km shortest path from Kamnik to Kranj: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d(Kamnik, Kranj) = 28 km</a:t>
            </a:r>
            <a:endParaRPr lang="en-US" altLang="en-US" sz="3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</p:spTree>
    <p:extLst>
      <p:ext uri="{BB962C8B-B14F-4D97-AF65-F5344CB8AC3E}">
        <p14:creationId xmlns:p14="http://schemas.microsoft.com/office/powerpoint/2010/main" val="18924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dwharder\Desktop\sloven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611663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Idea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lower bound on the shortest distance from Kranj to the destination is now </a:t>
            </a:r>
            <a:r>
              <a:rPr lang="en-US" altLang="en-US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h(Kranj, Bohinj) = 32 km</a:t>
            </a:r>
            <a:r>
              <a:rPr lang="en-US" altLang="en-US">
                <a:solidFill>
                  <a:srgbClr val="3333CC"/>
                </a:solidFill>
                <a:latin typeface="Arial" charset="0"/>
                <a:cs typeface="Arial" charset="0"/>
              </a:rPr>
              <a:t> </a:t>
            </a:r>
            <a:endParaRPr lang="en-US" altLang="en-US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22888" y="3617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153275" y="3754438"/>
            <a:ext cx="357188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715000" y="33369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28 km</a:t>
            </a:r>
          </a:p>
        </p:txBody>
      </p:sp>
      <p:cxnSp>
        <p:nvCxnSpPr>
          <p:cNvPr id="14344" name="Straight Connector 8"/>
          <p:cNvCxnSpPr>
            <a:cxnSpLocks noChangeShapeType="1"/>
          </p:cNvCxnSpPr>
          <p:nvPr/>
        </p:nvCxnSpPr>
        <p:spPr bwMode="auto">
          <a:xfrm>
            <a:off x="2714625" y="3063875"/>
            <a:ext cx="2714625" cy="500063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Box 9"/>
          <p:cNvSpPr txBox="1">
            <a:spLocks noChangeArrowheads="1"/>
          </p:cNvSpPr>
          <p:nvPr/>
        </p:nvSpPr>
        <p:spPr bwMode="auto">
          <a:xfrm rot="566893">
            <a:off x="3597275" y="29813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32 km</a:t>
            </a:r>
          </a:p>
        </p:txBody>
      </p:sp>
      <p:sp>
        <p:nvSpPr>
          <p:cNvPr id="11" name="Oval 10"/>
          <p:cNvSpPr/>
          <p:nvPr/>
        </p:nvSpPr>
        <p:spPr>
          <a:xfrm>
            <a:off x="2347913" y="2982913"/>
            <a:ext cx="357187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8729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33974</TotalTime>
  <Words>7164</Words>
  <Application>Microsoft Office PowerPoint</Application>
  <PresentationFormat>全屏显示(4:3)</PresentationFormat>
  <Paragraphs>2178</Paragraphs>
  <Slides>74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ＭＳ Ｐゴシック</vt:lpstr>
      <vt:lpstr>Arial</vt:lpstr>
      <vt:lpstr>Calibri</vt:lpstr>
      <vt:lpstr>Consolas</vt:lpstr>
      <vt:lpstr>Courier New</vt:lpstr>
      <vt:lpstr>Times New Roman</vt:lpstr>
      <vt:lpstr>Wingdings</vt:lpstr>
      <vt:lpstr>Custom Design</vt:lpstr>
      <vt:lpstr>Equation</vt:lpstr>
      <vt:lpstr>CS101 Algorithms and Data Structures</vt:lpstr>
      <vt:lpstr>Outline of A* Search Algorithm</vt:lpstr>
      <vt:lpstr>Background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Algorithm Description</vt:lpstr>
      <vt:lpstr>Algorithm Description I (Tree Search)</vt:lpstr>
      <vt:lpstr>Algorithm Description II (Graph Search)</vt:lpstr>
      <vt:lpstr>Comparison of Priorities</vt:lpstr>
      <vt:lpstr>Comparison of Priorities</vt:lpstr>
      <vt:lpstr>Comparison of Priorities</vt:lpstr>
      <vt:lpstr>Comparison of Priorities</vt:lpstr>
      <vt:lpstr> Comparison with Dijkstra’s Algorithm</vt:lpstr>
      <vt:lpstr> Comparison with Dijkstra’s Algorithm</vt:lpstr>
      <vt:lpstr> Comparison with Dijkstra’s Algorithm</vt:lpstr>
      <vt:lpstr>Optimally Guarantees?</vt:lpstr>
      <vt:lpstr>Admissible Heuristics</vt:lpstr>
      <vt:lpstr>Admissible Heuristics</vt:lpstr>
      <vt:lpstr>Consistent Heuristics</vt:lpstr>
      <vt:lpstr>Time Complexity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The N Puzzle</vt:lpstr>
      <vt:lpstr>Summary</vt:lpstr>
      <vt:lpstr>Backtracking (Optional)</vt:lpstr>
      <vt:lpstr>Backtracking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Implementation</vt:lpstr>
      <vt:lpstr>Implementation</vt:lpstr>
      <vt:lpstr>Implementation</vt:lpstr>
      <vt:lpstr>Implementation</vt:lpstr>
      <vt:lpstr>Implementation</vt:lpstr>
      <vt:lpstr>Backtracking</vt:lpstr>
      <vt:lpstr>Classical applications</vt:lpstr>
      <vt:lpstr>Eight queens puzzle</vt:lpstr>
      <vt:lpstr>Knight’s tour</vt:lpstr>
      <vt:lpstr>Logic programming languages</vt:lpstr>
      <vt:lpstr>Logic programming languages</vt:lpstr>
      <vt:lpstr>Logic programming languages</vt:lpstr>
      <vt:lpstr>Parsing</vt:lpstr>
      <vt:lpstr>Parsing and grammars</vt:lpstr>
      <vt:lpstr>Parsing and grammars</vt:lpstr>
      <vt:lpstr>Parsing and grammars</vt:lpstr>
      <vt:lpstr>Parsing and grammars</vt:lpstr>
      <vt:lpstr>Backjumping</vt:lpstr>
      <vt:lpstr>Searching a maze</vt:lpstr>
      <vt:lpstr>Searching a maze</vt:lpstr>
      <vt:lpstr>Searching a maze</vt:lpstr>
      <vt:lpstr>Searching a maze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itsuki itsu</cp:lastModifiedBy>
  <cp:revision>1329</cp:revision>
  <dcterms:created xsi:type="dcterms:W3CDTF">2009-09-11T23:00:44Z</dcterms:created>
  <dcterms:modified xsi:type="dcterms:W3CDTF">2023-12-25T12:33:47Z</dcterms:modified>
</cp:coreProperties>
</file>