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3"/>
  </p:notesMasterIdLst>
  <p:sldIdLst>
    <p:sldId id="405" r:id="rId2"/>
    <p:sldId id="408" r:id="rId3"/>
    <p:sldId id="375" r:id="rId4"/>
    <p:sldId id="376" r:id="rId5"/>
    <p:sldId id="377" r:id="rId6"/>
    <p:sldId id="378" r:id="rId7"/>
    <p:sldId id="380" r:id="rId8"/>
    <p:sldId id="406" r:id="rId9"/>
    <p:sldId id="401" r:id="rId10"/>
    <p:sldId id="385" r:id="rId11"/>
    <p:sldId id="407" r:id="rId12"/>
    <p:sldId id="379" r:id="rId13"/>
    <p:sldId id="403" r:id="rId14"/>
    <p:sldId id="404" r:id="rId15"/>
    <p:sldId id="387" r:id="rId16"/>
    <p:sldId id="391" r:id="rId17"/>
    <p:sldId id="393" r:id="rId18"/>
    <p:sldId id="398" r:id="rId19"/>
    <p:sldId id="648" r:id="rId20"/>
    <p:sldId id="410" r:id="rId21"/>
    <p:sldId id="412" r:id="rId22"/>
    <p:sldId id="413" r:id="rId23"/>
    <p:sldId id="414" r:id="rId24"/>
    <p:sldId id="415" r:id="rId25"/>
    <p:sldId id="417" r:id="rId26"/>
    <p:sldId id="440" r:id="rId27"/>
    <p:sldId id="419" r:id="rId28"/>
    <p:sldId id="420" r:id="rId29"/>
    <p:sldId id="421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4" r:id="rId39"/>
    <p:sldId id="435" r:id="rId40"/>
    <p:sldId id="436" r:id="rId41"/>
    <p:sldId id="437" r:id="rId42"/>
    <p:sldId id="654" r:id="rId43"/>
    <p:sldId id="649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5" r:id="rId56"/>
    <p:sldId id="457" r:id="rId57"/>
    <p:sldId id="458" r:id="rId58"/>
    <p:sldId id="459" r:id="rId59"/>
    <p:sldId id="461" r:id="rId60"/>
    <p:sldId id="462" r:id="rId61"/>
    <p:sldId id="464" r:id="rId62"/>
    <p:sldId id="465" r:id="rId63"/>
    <p:sldId id="466" r:id="rId64"/>
    <p:sldId id="467" r:id="rId65"/>
    <p:sldId id="650" r:id="rId66"/>
    <p:sldId id="657" r:id="rId67"/>
    <p:sldId id="658" r:id="rId68"/>
    <p:sldId id="485" r:id="rId69"/>
    <p:sldId id="486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495" r:id="rId78"/>
    <p:sldId id="496" r:id="rId79"/>
    <p:sldId id="497" r:id="rId80"/>
    <p:sldId id="498" r:id="rId81"/>
    <p:sldId id="499" r:id="rId82"/>
    <p:sldId id="500" r:id="rId83"/>
    <p:sldId id="597" r:id="rId84"/>
    <p:sldId id="501" r:id="rId85"/>
    <p:sldId id="502" r:id="rId86"/>
    <p:sldId id="503" r:id="rId87"/>
    <p:sldId id="504" r:id="rId88"/>
    <p:sldId id="505" r:id="rId89"/>
    <p:sldId id="508" r:id="rId90"/>
    <p:sldId id="651" r:id="rId91"/>
    <p:sldId id="514" r:id="rId92"/>
    <p:sldId id="516" r:id="rId93"/>
    <p:sldId id="517" r:id="rId94"/>
    <p:sldId id="518" r:id="rId95"/>
    <p:sldId id="519" r:id="rId96"/>
    <p:sldId id="521" r:id="rId97"/>
    <p:sldId id="522" r:id="rId98"/>
    <p:sldId id="523" r:id="rId99"/>
    <p:sldId id="652" r:id="rId100"/>
    <p:sldId id="528" r:id="rId101"/>
    <p:sldId id="529" r:id="rId102"/>
    <p:sldId id="530" r:id="rId103"/>
    <p:sldId id="531" r:id="rId104"/>
    <p:sldId id="532" r:id="rId105"/>
    <p:sldId id="533" r:id="rId106"/>
    <p:sldId id="534" r:id="rId107"/>
    <p:sldId id="535" r:id="rId108"/>
    <p:sldId id="536" r:id="rId109"/>
    <p:sldId id="537" r:id="rId110"/>
    <p:sldId id="538" r:id="rId111"/>
    <p:sldId id="539" r:id="rId112"/>
    <p:sldId id="540" r:id="rId113"/>
    <p:sldId id="541" r:id="rId114"/>
    <p:sldId id="542" r:id="rId115"/>
    <p:sldId id="543" r:id="rId116"/>
    <p:sldId id="544" r:id="rId117"/>
    <p:sldId id="545" r:id="rId118"/>
    <p:sldId id="546" r:id="rId119"/>
    <p:sldId id="547" r:id="rId120"/>
    <p:sldId id="548" r:id="rId121"/>
    <p:sldId id="549" r:id="rId122"/>
    <p:sldId id="550" r:id="rId123"/>
    <p:sldId id="551" r:id="rId124"/>
    <p:sldId id="552" r:id="rId125"/>
    <p:sldId id="553" r:id="rId126"/>
    <p:sldId id="554" r:id="rId127"/>
    <p:sldId id="555" r:id="rId128"/>
    <p:sldId id="557" r:id="rId129"/>
    <p:sldId id="558" r:id="rId130"/>
    <p:sldId id="559" r:id="rId131"/>
    <p:sldId id="560" r:id="rId132"/>
    <p:sldId id="561" r:id="rId133"/>
    <p:sldId id="562" r:id="rId134"/>
    <p:sldId id="563" r:id="rId135"/>
    <p:sldId id="564" r:id="rId136"/>
    <p:sldId id="565" r:id="rId137"/>
    <p:sldId id="566" r:id="rId138"/>
    <p:sldId id="567" r:id="rId139"/>
    <p:sldId id="568" r:id="rId140"/>
    <p:sldId id="569" r:id="rId141"/>
    <p:sldId id="570" r:id="rId142"/>
    <p:sldId id="571" r:id="rId143"/>
    <p:sldId id="572" r:id="rId144"/>
    <p:sldId id="573" r:id="rId145"/>
    <p:sldId id="574" r:id="rId146"/>
    <p:sldId id="575" r:id="rId147"/>
    <p:sldId id="576" r:id="rId148"/>
    <p:sldId id="577" r:id="rId149"/>
    <p:sldId id="578" r:id="rId150"/>
    <p:sldId id="579" r:id="rId151"/>
    <p:sldId id="580" r:id="rId152"/>
    <p:sldId id="595" r:id="rId153"/>
    <p:sldId id="596" r:id="rId154"/>
    <p:sldId id="582" r:id="rId155"/>
    <p:sldId id="583" r:id="rId156"/>
    <p:sldId id="584" r:id="rId157"/>
    <p:sldId id="585" r:id="rId158"/>
    <p:sldId id="586" r:id="rId159"/>
    <p:sldId id="587" r:id="rId160"/>
    <p:sldId id="588" r:id="rId161"/>
    <p:sldId id="589" r:id="rId162"/>
    <p:sldId id="590" r:id="rId163"/>
    <p:sldId id="591" r:id="rId164"/>
    <p:sldId id="592" r:id="rId165"/>
    <p:sldId id="653" r:id="rId166"/>
    <p:sldId id="599" r:id="rId167"/>
    <p:sldId id="600" r:id="rId168"/>
    <p:sldId id="601" r:id="rId169"/>
    <p:sldId id="602" r:id="rId170"/>
    <p:sldId id="603" r:id="rId171"/>
    <p:sldId id="604" r:id="rId172"/>
    <p:sldId id="605" r:id="rId173"/>
    <p:sldId id="606" r:id="rId174"/>
    <p:sldId id="607" r:id="rId175"/>
    <p:sldId id="608" r:id="rId176"/>
    <p:sldId id="609" r:id="rId177"/>
    <p:sldId id="610" r:id="rId178"/>
    <p:sldId id="611" r:id="rId179"/>
    <p:sldId id="612" r:id="rId180"/>
    <p:sldId id="613" r:id="rId181"/>
    <p:sldId id="614" r:id="rId182"/>
    <p:sldId id="615" r:id="rId183"/>
    <p:sldId id="616" r:id="rId184"/>
    <p:sldId id="617" r:id="rId185"/>
    <p:sldId id="618" r:id="rId186"/>
    <p:sldId id="619" r:id="rId187"/>
    <p:sldId id="620" r:id="rId188"/>
    <p:sldId id="621" r:id="rId189"/>
    <p:sldId id="622" r:id="rId190"/>
    <p:sldId id="623" r:id="rId191"/>
    <p:sldId id="624" r:id="rId192"/>
    <p:sldId id="625" r:id="rId193"/>
    <p:sldId id="626" r:id="rId194"/>
    <p:sldId id="634" r:id="rId195"/>
    <p:sldId id="635" r:id="rId196"/>
    <p:sldId id="636" r:id="rId197"/>
    <p:sldId id="641" r:id="rId198"/>
    <p:sldId id="642" r:id="rId199"/>
    <p:sldId id="644" r:id="rId200"/>
    <p:sldId id="645" r:id="rId201"/>
    <p:sldId id="659" r:id="rId20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53AD18B-243E-4449-BD71-BA68FC4C301D}">
          <p14:sldIdLst>
            <p14:sldId id="405"/>
            <p14:sldId id="408"/>
            <p14:sldId id="375"/>
            <p14:sldId id="376"/>
            <p14:sldId id="377"/>
            <p14:sldId id="378"/>
            <p14:sldId id="380"/>
            <p14:sldId id="406"/>
            <p14:sldId id="401"/>
            <p14:sldId id="385"/>
            <p14:sldId id="407"/>
            <p14:sldId id="379"/>
            <p14:sldId id="403"/>
            <p14:sldId id="404"/>
            <p14:sldId id="387"/>
            <p14:sldId id="391"/>
            <p14:sldId id="393"/>
            <p14:sldId id="398"/>
          </p14:sldIdLst>
        </p14:section>
        <p14:section name="Untitled Section" id="{B4A63161-B2E5-4C26-95B8-8903BDAA4001}">
          <p14:sldIdLst>
            <p14:sldId id="648"/>
            <p14:sldId id="410"/>
            <p14:sldId id="412"/>
            <p14:sldId id="413"/>
            <p14:sldId id="414"/>
            <p14:sldId id="415"/>
            <p14:sldId id="417"/>
            <p14:sldId id="440"/>
            <p14:sldId id="419"/>
            <p14:sldId id="420"/>
            <p14:sldId id="421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4"/>
            <p14:sldId id="435"/>
            <p14:sldId id="436"/>
            <p14:sldId id="437"/>
            <p14:sldId id="654"/>
          </p14:sldIdLst>
        </p14:section>
        <p14:section name="Untitled Section" id="{C42243B7-94D9-4312-B162-6F703FF982F8}">
          <p14:sldIdLst>
            <p14:sldId id="649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5"/>
            <p14:sldId id="457"/>
            <p14:sldId id="458"/>
            <p14:sldId id="459"/>
            <p14:sldId id="461"/>
            <p14:sldId id="462"/>
            <p14:sldId id="464"/>
            <p14:sldId id="465"/>
            <p14:sldId id="466"/>
            <p14:sldId id="467"/>
          </p14:sldIdLst>
        </p14:section>
        <p14:section name="Untitled Section" id="{EA1A3D7D-9F48-4E97-B6BC-FDF207C7AC5D}">
          <p14:sldIdLst>
            <p14:sldId id="650"/>
            <p14:sldId id="657"/>
            <p14:sldId id="658"/>
            <p14:sldId id="485"/>
            <p14:sldId id="486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97"/>
            <p14:sldId id="501"/>
            <p14:sldId id="502"/>
            <p14:sldId id="503"/>
            <p14:sldId id="504"/>
            <p14:sldId id="505"/>
            <p14:sldId id="508"/>
          </p14:sldIdLst>
        </p14:section>
        <p14:section name="Untitled Section" id="{86D5D868-8E90-4779-9AF1-C71BC7EE8EB6}">
          <p14:sldIdLst>
            <p14:sldId id="651"/>
            <p14:sldId id="514"/>
            <p14:sldId id="516"/>
            <p14:sldId id="517"/>
            <p14:sldId id="518"/>
            <p14:sldId id="519"/>
            <p14:sldId id="521"/>
            <p14:sldId id="522"/>
            <p14:sldId id="523"/>
          </p14:sldIdLst>
        </p14:section>
        <p14:section name="Untitled Section" id="{58B631A7-A0E7-401E-9971-C37FDDB6F806}">
          <p14:sldIdLst>
            <p14:sldId id="652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95"/>
            <p14:sldId id="596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Untitled Section" id="{8CD7AC06-535B-4E06-A3F5-DEA84B0D90EC}">
          <p14:sldIdLst>
            <p14:sldId id="653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34"/>
            <p14:sldId id="635"/>
            <p14:sldId id="636"/>
            <p14:sldId id="641"/>
            <p14:sldId id="642"/>
            <p14:sldId id="644"/>
            <p14:sldId id="645"/>
          </p14:sldIdLst>
        </p14:section>
        <p14:section name="Untitled Section" id="{F03001B4-986A-4C4C-A53C-796649F8D8AE}">
          <p14:sldIdLst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3" autoAdjust="0"/>
    <p:restoredTop sz="75462" autoAdjust="0"/>
  </p:normalViewPr>
  <p:slideViewPr>
    <p:cSldViewPr>
      <p:cViewPr varScale="1">
        <p:scale>
          <a:sx n="86" d="100"/>
          <a:sy n="86" d="100"/>
        </p:scale>
        <p:origin x="26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19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40" d="100"/>
        <a:sy n="140" d="100"/>
      </p:scale>
      <p:origin x="0" y="-7756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10/22/2023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5106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836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2670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6339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2426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2676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78280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7454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7303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59164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6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955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244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56658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8666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38: the number of probes when</a:t>
            </a:r>
            <a:r>
              <a:rPr lang="en-CA" altLang="en-US" baseline="0" dirty="0"/>
              <a:t> inserting all these numbers </a:t>
            </a:r>
            <a:endParaRPr lang="zh-CN" altLang="en-US" dirty="0"/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16996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58288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448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6417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2456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59161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237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our supporting example, the corresponding function can be called in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 and the array is less than twice the optimal size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7293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55A52-4C74-4297-BECB-6F88E97CAE93}" type="slidenum">
              <a:rPr lang="en-CA" smtClean="0"/>
              <a:pPr>
                <a:defRPr/>
              </a:pPr>
              <a:t>128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0816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17250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156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43669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13860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58797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577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439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20374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7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52337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1226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19102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65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20087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1888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84227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2511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73518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2813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7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7076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31350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47374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1682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2615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11805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6483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2664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7FC88D-9893-4BCC-A5CF-DF309756826F}" type="slidenum">
              <a:rPr lang="en-CA" smtClean="0"/>
              <a:pPr>
                <a:defRPr/>
              </a:pPr>
              <a:t>159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85141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174AE-D5C7-455F-8156-2104A66553C8}" type="slidenum">
              <a:rPr lang="en-CA" smtClean="0"/>
              <a:pPr>
                <a:defRPr/>
              </a:pPr>
              <a:t>160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8567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67F8B-2A56-4E96-AA89-DFADD54B0B58}" type="slidenum">
              <a:rPr lang="en-CA" smtClean="0"/>
              <a:pPr>
                <a:defRPr/>
              </a:pPr>
              <a:t>161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97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8737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0FDD08-80ED-46CD-8063-9EE7C1CECD2D}" type="slidenum">
              <a:rPr lang="en-CA" smtClean="0"/>
              <a:pPr>
                <a:defRPr/>
              </a:pPr>
              <a:t>162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1123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7AC29E-C747-418D-A19D-BFCB59BF6B25}" type="slidenum">
              <a:rPr lang="en-CA" smtClean="0"/>
              <a:pPr>
                <a:defRPr/>
              </a:pPr>
              <a:t>163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2289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41A80-9645-460C-8FE0-19280B2A0BC1}" type="slidenum">
              <a:rPr lang="en-CA" smtClean="0"/>
              <a:pPr>
                <a:defRPr/>
              </a:pPr>
              <a:t>164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4047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AB9C-255F-495B-B87C-00F4C860FE54}" type="slidenum">
              <a:rPr lang="en-CA" smtClean="0"/>
              <a:pPr>
                <a:defRPr/>
              </a:pPr>
              <a:t>166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43566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372049-5A0B-4A45-8038-227A057A7A76}" type="slidenum">
              <a:rPr lang="en-CA" smtClean="0"/>
              <a:pPr>
                <a:defRPr/>
              </a:pPr>
              <a:t>167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72610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4679-1D88-48B4-B856-B7123880BB8F}" type="slidenum">
              <a:rPr lang="en-CA" smtClean="0"/>
              <a:pPr>
                <a:defRPr/>
              </a:pPr>
              <a:t>168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39829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722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59BF10-AE29-44A2-BBB0-08913364F761}" type="slidenum">
              <a:rPr lang="en-CA" smtClean="0"/>
              <a:pPr>
                <a:defRPr/>
              </a:pPr>
              <a:t>170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24811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14070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zh-CN" sz="1200" dirty="0">
                <a:solidFill>
                  <a:srgbClr val="FF0000"/>
                </a:solidFill>
              </a:rPr>
              <a:t>Warning:  most text books stop here!</a:t>
            </a:r>
          </a:p>
          <a:p>
            <a:r>
              <a:rPr lang="en-CA" altLang="zh-CN" sz="1200" dirty="0">
                <a:solidFill>
                  <a:srgbClr val="FF0000"/>
                </a:solidFill>
              </a:rPr>
              <a:t>  – Never use a prime table size if at all possible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17FBE3-D65E-42D8-BA49-06365C848186}" type="slidenum">
              <a:rPr lang="en-CA" smtClean="0"/>
              <a:pPr>
                <a:defRPr/>
              </a:pPr>
              <a:t>172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23835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66324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For proof, see solution </a:t>
            </a:r>
            <a:r>
              <a:rPr lang="en-CA" altLang="en-US"/>
              <a:t>to textbook problem 11-3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11836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86201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818108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F70D5-9276-4D02-87E1-7E6D8B0DB57B}" type="slidenum">
              <a:rPr lang="en-CA" smtClean="0"/>
              <a:pPr>
                <a:defRPr/>
              </a:pPr>
              <a:t>177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72621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47444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0109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24506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2385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919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7662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0662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12672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7945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04394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04297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2086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06614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57797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6460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130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B4430-3F8C-41BC-B53F-66166ADD0CE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29130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11913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We must have a separate ternary-valued flag for each bin 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CA1599-4DBB-4FAE-822C-64F9F5156D6A}" type="slidenum">
              <a:rPr lang="en-CA" smtClean="0"/>
              <a:pPr>
                <a:defRPr/>
              </a:pPr>
              <a:t>194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034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51673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1088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FDBD31-F805-46E1-96C7-02729BF85D05}" type="slidenum">
              <a:rPr lang="en-CA" smtClean="0"/>
              <a:pPr>
                <a:defRPr/>
              </a:pPr>
              <a:t>198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58095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199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91072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200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245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B47B0-EF8B-4E2F-901F-CB7CBBC53303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22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31C39-A1DA-43B7-815C-8AABDD994E66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93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435043-DBB2-4181-B494-47F719B49234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542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90DF4-A015-4C81-8172-5332C3B010E7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967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2B099-F515-41E0-BC12-27649660914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36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00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D0587-8A87-4070-82FC-30DDBC13C9D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4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438C9-2AEF-4633-85DF-B6E305891F8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927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AE8EF-B111-4E7C-97BA-BD0932CF34B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843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36565-7DE3-4E16-8E46-F251FAFBD4B6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031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19E97A-0873-49D7-864B-6A5F688B273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25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316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F610C-8678-4538-8161-6BFCAE91C7F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573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33D49-FBE6-44DA-90AC-BF57487F59B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396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4485D-DB8A-451F-B3C3-271E809FEEA3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68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15B73-F2DA-4F38-8E8A-50C19202F50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598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EA4F97-8C90-4F24-8BF3-5D355E44F1D8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851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F3C27B-2104-42EB-9BA6-DEE49A184A0E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450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幽谷的精灵献给埃尔贝瑞丝（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伊尔碧绿丝）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的歌，大意如下：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啊！埃尔贝瑞丝，点亮星星的女王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穹苍间荣耀的星辰啊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她们的光芒如耀眼的珍宝般泄下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我们在远处眺望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从那树木交织的中洲眺望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从海的另一头，从那无边大海的另一头眺望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洁白无瑕的女王啊，我向您歌唱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在海的另一头，在那无边大海的另一头歌唱。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DF858-1532-4C63-B158-AEFE7181AEB7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397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C6041-5A5C-4FD4-8F13-CA36F6C7347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49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Note:  this cannot be used if you require a cryptographic hash function or </a:t>
            </a:r>
            <a:r>
              <a:rPr lang="en-US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message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复杂度变</a:t>
            </a: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ln</a:t>
            </a: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（</a:t>
            </a: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n</a:t>
            </a: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）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21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 salary hopefully changes over time…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96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8704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 salary hopefully changes over time…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875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E81BCB-D613-482F-AB08-D91D20AAF23E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05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3E37D5-A242-40F5-87DC-896B19B83337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506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2AEC20-3A0B-4915-861D-FC950A0EEC62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9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EA555-AE42-45AF-9520-3C68BF47622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29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07D03-EAC3-4D00-BF0D-78E5395809EE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0171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A0AC6E-C2E9-40FB-93E0-41C08BE8DFA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1156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81040D-3E1E-46B4-A3EA-C0AF5AF8B8D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606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26469-2D3F-4909-895D-195B316635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3270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5B9E1-A9DD-4742-A253-E62FC41CE82F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74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016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6D18C-5A9A-415B-94C5-37B353CD7162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008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altLang="en-US" dirty="0"/>
              <a:t>C++ truncates the</a:t>
            </a:r>
            <a:br>
              <a:rPr lang="en-CA" altLang="en-US" dirty="0"/>
            </a:br>
            <a:r>
              <a:rPr lang="en-CA" altLang="en-US" dirty="0"/>
              <a:t>product of two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/>
              <a:t>-bit</a:t>
            </a:r>
          </a:p>
          <a:p>
            <a:pPr eaLnBrk="1" hangingPunct="1"/>
            <a:r>
              <a:rPr lang="en-CA" altLang="en-US" dirty="0"/>
              <a:t>numbers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/>
              <a:t>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6D280-92C7-42CF-B652-0BD2973BBAB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759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87EE8C-C96C-44B0-A293-43B279DEC120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7052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F7AB79-700E-430E-8B13-9457541874E5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3961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2E45E4-6AAD-4420-A379-A7268A8A989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159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D49952-8574-49A1-A3DC-E3082DE615C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190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B05CA-D9D2-4ABD-BA94-46BC5659EC25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550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2F60F-11E0-4262-86D7-F5A4F8790A12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558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2BDCC-E1BE-4706-8E0A-FA38716878E5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333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61468-CBC4-46BC-B476-206526923025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1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5438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9DC703-4486-4F6E-AEB9-B8964FF9E50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924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70145-D27F-4000-BB5A-ADCC53BFE268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38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26DAE-8A3E-4864-A954-1273FA64A925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4571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A1A17-EC1E-4CC2-8A2E-CF980EAE012B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876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843500-3545-4C8E-A484-7420D8DAB38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6345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21DD1-3057-4CC1-B286-1BBEE92070E0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1626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12F31A-F2F3-4E4D-9595-60D8D94CDD91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2199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F05CB-C1B6-4A1B-B885-C7027B2D6FF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182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2B71D1-9FB3-4724-B6B8-ADCC79739DDB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7834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73CBC-2528-4189-89FA-767E8A9DB1BA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61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4513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773917-9450-499B-BF82-29B982EB291B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413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44927-27E7-445A-9036-57364B895A2A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1474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A789E-B33C-4715-8E33-7C8A9F960A20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4616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D4B99-9BE4-432B-9A0A-AB21B2080A81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737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4E4BB-ABCA-461B-A092-F086B4719FC2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269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EA3CD-5D62-45D1-AFE6-76035240C33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697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823CA-2779-4FCD-A5D6-F8B8AEF87817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3105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101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5035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79F53-C794-4EA0-BCF8-CBEFDD50D150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3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6355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Any hash function based on anything other than every letter will cause clustering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E747D-EA66-4EAE-81C4-A301B07AEBD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043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3A47AA-CAD4-4D37-88F8-667ED418C4E2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7300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A8949-6725-4659-B8EC-9661AFF2A660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970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Total memory: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bytes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pointer to an array, initial and current number of bins, and the size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+ 12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bytes (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if we remove count from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) 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+ 8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bytes if each object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altLang="en-US" dirty="0">
                <a:latin typeface="Arial" charset="0"/>
                <a:cs typeface="Arial" charset="0"/>
              </a:rPr>
              <a:t>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E702F2-7470-45A9-9A64-5D0B6ECCC9A3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8011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FD4EE-50BE-47C5-B482-D6C2939C4D0C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351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43DBA-671B-496F-B047-A590F93292A7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2998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C8042-4C3B-4292-AAE3-FCD13F6F6F03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85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dirty="0">
                <a:latin typeface="Arial" charset="0"/>
                <a:cs typeface="Arial" charset="0"/>
              </a:rPr>
              <a:t>Such a rule is </a:t>
            </a:r>
            <a:r>
              <a:rPr lang="en-CA" altLang="en-US" i="1" dirty="0">
                <a:latin typeface="Arial" charset="0"/>
                <a:cs typeface="Arial" charset="0"/>
              </a:rPr>
              <a:t>implicit—</a:t>
            </a:r>
            <a:r>
              <a:rPr lang="en-CA" altLang="en-US" dirty="0">
                <a:latin typeface="Arial" charset="0"/>
                <a:cs typeface="Arial" charset="0"/>
              </a:rPr>
              <a:t>we do not follow an explicit link</a:t>
            </a:r>
            <a:endParaRPr lang="en-CA" altLang="en-US" i="1" dirty="0">
              <a:latin typeface="Arial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8DEE2-00B1-4EDE-B706-43B73EB38898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178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092EB-2B99-4AFF-8143-9186DCB33BF7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9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67C15-3F16-466D-B7F4-D352E7C52E80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8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65724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77E70-7D75-4891-8059-21D28F9A43A6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7280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DBC88-FE05-4A47-9C22-EE76E59A0793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51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DBFF00-EE9D-4550-BC30-E2CBB01A04AA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8310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FEA776-6000-4BF2-BDF4-26490FBC51C1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901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603B2F-9428-41B1-A7AA-99221650E5B1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676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4645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9172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1224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4386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1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wmf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8.wmf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Hash Table 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11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2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Under IPv6, IP addresses are 128 bits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It combines what is now implemented as subnets as well as allowing for many more IP addresses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We cannot allocate an array of size 2</a:t>
            </a:r>
            <a:r>
              <a:rPr lang="en-US" altLang="en-US" baseline="30000" dirty="0"/>
              <a:t>128</a:t>
            </a:r>
            <a:r>
              <a:rPr lang="en-US" alt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3746637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easiest method to probe the bins of the hash table is to search forward linearly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we are inserting into bin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bin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is empty, we occupy it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check bin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Arial" charset="0"/>
                <a:cs typeface="Arial" charset="0"/>
              </a:rPr>
              <a:t>, and so on, until an empty bin is found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we reach the end of the array, we start at the front (bin 0)</a:t>
            </a:r>
          </a:p>
        </p:txBody>
      </p:sp>
    </p:spTree>
    <p:extLst>
      <p:ext uri="{BB962C8B-B14F-4D97-AF65-F5344CB8AC3E}">
        <p14:creationId xmlns:p14="http://schemas.microsoft.com/office/powerpoint/2010/main" val="12145649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a hash table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>
                <a:latin typeface="Arial" charset="0"/>
                <a:cs typeface="Arial" charset="0"/>
              </a:rPr>
              <a:t> bins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 3-digit hexadecimal number: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Example: for 72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>
                <a:latin typeface="Arial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85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 these numbers into this initially empty hash table:</a:t>
            </a:r>
          </a:p>
          <a:p>
            <a:pPr lvl="1" algn="ctr">
              <a:buFontTx/>
              <a:buNone/>
            </a:pPr>
            <a:r>
              <a:rPr lang="it-IT" altLang="en-US" dirty="0">
                <a:latin typeface="Arial" charset="0"/>
                <a:cs typeface="Arial" charset="0"/>
              </a:rPr>
              <a:t>19A, 207, 3AD, 488, 5BA, 680, 74C, 826, 946, ACD, B32, C8B, DBE, E9C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565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19A, 207, 3AD, 488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272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19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sz="2000" dirty="0">
                <a:latin typeface="Arial" charset="0"/>
                <a:cs typeface="Arial" charset="0"/>
              </a:rPr>
              <a:t>, 20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it-IT" altLang="en-US" sz="2000" dirty="0">
                <a:latin typeface="Arial" charset="0"/>
                <a:cs typeface="Arial" charset="0"/>
              </a:rPr>
              <a:t>, 3A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sz="2000" dirty="0">
                <a:latin typeface="Arial" charset="0"/>
                <a:cs typeface="Arial" charset="0"/>
              </a:rPr>
              <a:t>, 48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671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5BA</a:t>
            </a:r>
            <a:endParaRPr lang="en-US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91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5B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We search forward for the next empty bin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451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are adding </a:t>
            </a:r>
            <a:r>
              <a:rPr lang="it-IT" altLang="en-US" dirty="0">
                <a:latin typeface="Arial" charset="0"/>
                <a:cs typeface="Arial" charset="0"/>
              </a:rPr>
              <a:t>680, 74C, 826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3866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are adding </a:t>
            </a:r>
            <a:r>
              <a:rPr lang="it-IT" altLang="en-US" dirty="0">
                <a:latin typeface="Arial" charset="0"/>
                <a:cs typeface="Arial" charset="0"/>
              </a:rPr>
              <a:t>68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  <a:r>
              <a:rPr lang="it-IT" altLang="en-US" dirty="0">
                <a:latin typeface="Arial" charset="0"/>
                <a:cs typeface="Arial" charset="0"/>
              </a:rPr>
              <a:t>, 74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>
                <a:latin typeface="Arial" charset="0"/>
                <a:cs typeface="Arial" charset="0"/>
              </a:rPr>
              <a:t>, 82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459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946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0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Given a domain name, we wanted to </a:t>
            </a:r>
            <a:r>
              <a:rPr lang="en-US" alt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quickly</a:t>
            </a: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find the associated</a:t>
            </a:r>
            <a:b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IP address.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domain name can have a maximum of 253 characters!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number of possible domain names is huge!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Again, we </a:t>
            </a:r>
            <a:r>
              <a:rPr lang="en-US" altLang="en-US" dirty="0"/>
              <a:t>cannot allocate an array for that.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00050" lvl="1" indent="0" eaLnBrk="1" hangingPunct="1">
              <a:buNone/>
            </a:pPr>
            <a:endParaRPr lang="en-US" alt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lvl="0" indent="0" eaLnBrk="1" hangingPunct="1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068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94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next empty bin is 9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810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ACD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7780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AC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E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470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B32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158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B3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>
                <a:latin typeface="Arial" charset="0"/>
                <a:cs typeface="Arial" charset="0"/>
              </a:rPr>
              <a:t> is unoccupied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82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C8B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6142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F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781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045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218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insert </a:t>
            </a:r>
            <a:r>
              <a:rPr lang="en-CA" dirty="0"/>
              <a:t>E9C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1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Goal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872" y="16288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goal: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Store data so that all operations are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The memory requirement should be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37619ECE-6C20-DB4D-9A05-E38EBA725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40949" r="58400" b="40151"/>
          <a:stretch/>
        </p:blipFill>
        <p:spPr>
          <a:xfrm>
            <a:off x="457200" y="1588728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786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insert </a:t>
            </a:r>
            <a:r>
              <a:rPr lang="en-CA" dirty="0"/>
              <a:t>E9C</a:t>
            </a:r>
            <a:endParaRPr lang="en-US" altLang="en-US" sz="1200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3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757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14/16 = 0.875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38/14 ≈ 2.71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2257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1763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use the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least-significant five bits </a:t>
            </a:r>
            <a:r>
              <a:rPr lang="en-CA" altLang="en-US" dirty="0">
                <a:latin typeface="Arial" charset="0"/>
                <a:cs typeface="Arial" charset="0"/>
              </a:rPr>
              <a:t>for the initial bin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680, </a:t>
            </a:r>
            <a:r>
              <a:rPr lang="en-CA" dirty="0"/>
              <a:t>B32, ACD, 5BA, 826, 207, 488, D59 may be immediately placed</a:t>
            </a: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206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19A resulted in a collision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8138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946 resulted in a collision</a:t>
            </a: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426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74C </a:t>
            </a:r>
            <a:r>
              <a:rPr lang="it-IT" altLang="en-US" dirty="0">
                <a:latin typeface="Arial" charset="0"/>
                <a:cs typeface="Arial" charset="0"/>
              </a:rPr>
              <a:t>fits into its bin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0914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3AD </a:t>
            </a:r>
            <a:r>
              <a:rPr lang="it-IT" altLang="en-US" dirty="0">
                <a:latin typeface="Arial" charset="0"/>
                <a:cs typeface="Arial" charset="0"/>
              </a:rPr>
              <a:t>resulted in a collision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794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Both E9C and C8B fit without a collision</a:t>
            </a: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14/32 = 0.4375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18/14 ≈ 1.29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Testing for membership is similar to insertions: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at the appropriate bin, and searching forward until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The item is found,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An empty bin is found, or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We have traversed the entire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case will only occur if the hash table is full (load factor of 1)</a:t>
            </a:r>
          </a:p>
        </p:txBody>
      </p:sp>
    </p:spTree>
    <p:extLst>
      <p:ext uri="{BB962C8B-B14F-4D97-AF65-F5344CB8AC3E}">
        <p14:creationId xmlns:p14="http://schemas.microsoft.com/office/powerpoint/2010/main" val="384915909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C8B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6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Let’s try a simpler problem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do I store your examination grades so that I can access your grades in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/>
              <a:t> time?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Recall that each student is issued an 8-digit number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do I store your examination grades so that I can access your grades in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/>
              <a:t> time?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Create an array of size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CA" dirty="0"/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n-US" altLang="en-US" dirty="0"/>
              <a:t>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213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C8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Examine bins B, C, D, E,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value is found in F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4606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23E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541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23E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Search bins E, F, 0, 1, 2, 3, 4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last bin is empty; therefore, 23E is not in the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006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Can we simply remove elements from the hash table?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311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consider erasing 3AD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374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consider erasing 3AD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just erase it, it is now an empty bin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By our algorithm, we cannot find ACD, C8B and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285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must attempt to fill the empty bin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454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must attempt to fill the empty bin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 ACD into the location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Are we done?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781465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2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have another bin to fill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3097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3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have another bin to fill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 C8B into the location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8388424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47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I could create an array of size 1000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could you convert an 8-digit number into a 3-digit number?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Idea: the last three digits, which seem random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Therefore, I could store the examination grade of student “10105456” by: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grade[456] = 86;</a:t>
            </a:r>
          </a:p>
        </p:txBody>
      </p:sp>
    </p:spTree>
    <p:extLst>
      <p:ext uri="{BB962C8B-B14F-4D97-AF65-F5344CB8AC3E}">
        <p14:creationId xmlns:p14="http://schemas.microsoft.com/office/powerpoint/2010/main" val="27958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must attempt to fill the bin at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680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98572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must attempt to fill the bin at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680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can, however, move D59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>
            <a:off x="1115616" y="3763639"/>
            <a:ext cx="74888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4208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this point, we cannot move B32 or E93 and the next bin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1560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1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9921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Cannot move 488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move 946 into Bin 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4469096" y="3763639"/>
            <a:ext cx="7340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8619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any of the next five entries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>
                          <a:solidFill>
                            <a:srgbClr val="FF0000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5873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move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5580111" y="3763639"/>
            <a:ext cx="295232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763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fill this bin with 680, and the next bin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8583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8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65088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general, assume: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currently removed object has created a hole at index </a:t>
            </a:r>
            <a:r>
              <a:rPr lang="en-CA" alt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hole</a:t>
            </a:r>
            <a:endParaRPr lang="en-CA" altLang="en-US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object we are checking is located at the position </a:t>
            </a:r>
            <a:r>
              <a:rPr lang="en-CA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and has a hash value of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hash</a:t>
            </a: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Remember:  if we are checking the object </a:t>
            </a:r>
            <a:r>
              <a:rPr lang="en-CA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CA" altLang="en-US" dirty="0">
                <a:latin typeface="Arial" charset="0"/>
                <a:cs typeface="Arial" charset="0"/>
              </a:rPr>
              <a:t> at location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, this means that all entries between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are both occupied and could not have been copied into the hole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30723" name="Picture 6" descr="C:\Users\dwharder\Desktop\Pisdf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94" y="3011261"/>
            <a:ext cx="564038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Busywork">
            <a:extLst>
              <a:ext uri="{FF2B5EF4-FFF2-40B4-BE49-F238E27FC236}">
                <a16:creationId xmlns:a16="http://schemas.microsoft.com/office/drawing/2014/main" id="{AC8C262F-9625-A14F-95CC-AB6F20DE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92286"/>
            <a:ext cx="2511467" cy="1325282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5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Question: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What is the likelihood that in a class of size 100 no two students have the same last three digits?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Not very high</a:t>
            </a:r>
            <a:r>
              <a:rPr lang="zh-CN" altLang="en-US" dirty="0"/>
              <a:t>         </a:t>
            </a:r>
            <a:r>
              <a:rPr lang="en-US" altLang="en-US" dirty="0"/>
              <a:t>: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9040"/>
              </p:ext>
            </p:extLst>
          </p:nvPr>
        </p:nvGraphicFramePr>
        <p:xfrm>
          <a:off x="1907704" y="3027578"/>
          <a:ext cx="5760640" cy="86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63480" imgH="368280" progId="Equation.DSMT4">
                  <p:embed/>
                </p:oleObj>
              </mc:Choice>
              <mc:Fallback>
                <p:oleObj name="Equation" r:id="rId3" imgW="2463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3027578"/>
                        <a:ext cx="5760640" cy="86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一群卡通人物&#10;&#10;中度可信度描述已自动生成">
            <a:extLst>
              <a:ext uri="{FF2B5EF4-FFF2-40B4-BE49-F238E27FC236}">
                <a16:creationId xmlns:a16="http://schemas.microsoft.com/office/drawing/2014/main" id="{A56DD956-E5FD-A744-87BA-7C7E554A96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9" t="42546" r="3448" b="40272"/>
          <a:stretch/>
        </p:blipFill>
        <p:spPr>
          <a:xfrm>
            <a:off x="2699792" y="2564904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first possibility is that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 &lt; index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this case, we </a:t>
            </a:r>
            <a:r>
              <a:rPr lang="en-CA" alt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move the object at </a:t>
            </a:r>
            <a:r>
              <a:rPr lang="en-CA" altLang="en-US" dirty="0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 only if its hash value is either</a:t>
            </a:r>
          </a:p>
          <a:p>
            <a:pPr lvl="2"/>
            <a:r>
              <a:rPr lang="en-CA" alt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equal to or less than the </a:t>
            </a:r>
            <a:r>
              <a:rPr lang="en-CA" altLang="en-US" dirty="0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 </a:t>
            </a:r>
            <a:r>
              <a:rPr lang="en-CA" altLang="en-US" b="1" dirty="0">
                <a:highlight>
                  <a:srgbClr val="FFFF00"/>
                </a:highlight>
                <a:latin typeface="Arial" charset="0"/>
                <a:cs typeface="Arial" charset="0"/>
              </a:rPr>
              <a:t>or</a:t>
            </a:r>
          </a:p>
          <a:p>
            <a:pPr lvl="2"/>
            <a:r>
              <a:rPr lang="en-CA" alt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greater than the </a:t>
            </a:r>
            <a:r>
              <a:rPr lang="en-CA" altLang="en-US" dirty="0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 of the potential candidate</a:t>
            </a:r>
          </a:p>
          <a:p>
            <a:pPr lvl="1"/>
            <a:endParaRPr lang="en-CA" altLang="en-US" dirty="0">
              <a:highlight>
                <a:srgbClr val="FFFF00"/>
              </a:highlight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31748" name="Picture 2" descr="C:\Users\dwharder\Desktop\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0063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other possibility is we wrapped around the end of the array, that is,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 &gt; index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this case, we move the object 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only if its hash value is both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greater than the index of the potential candidate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and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less than or equal to the hole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either case, if the move is successful, the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?</a:t>
            </a:r>
            <a:r>
              <a:rPr lang="en-CA" altLang="en-US" dirty="0">
                <a:latin typeface="Arial" charset="0"/>
                <a:cs typeface="Arial" charset="0"/>
              </a:rPr>
              <a:t> now becomes the new hole to be filled</a:t>
            </a:r>
          </a:p>
        </p:txBody>
      </p:sp>
      <p:pic>
        <p:nvPicPr>
          <p:cNvPr id="32772" name="Picture 3" descr="C:\Users\dwharder\Desktop\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Method: Lazy </a:t>
            </a:r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erasing 3AD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22686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1749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Method: Lazy </a:t>
            </a:r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erasing 3AD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Mark the bin as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endParaRPr lang="en-US" altLang="zh-CN" dirty="0"/>
          </a:p>
          <a:p>
            <a:pPr lvl="1"/>
            <a:r>
              <a:rPr lang="en-US" altLang="zh-CN" dirty="0"/>
              <a:t>Searching: regard </a:t>
            </a:r>
            <a:r>
              <a:rPr lang="en-US" altLang="en-US" dirty="0"/>
              <a:t>it </a:t>
            </a:r>
            <a:r>
              <a:rPr lang="en-US" altLang="zh-CN" dirty="0"/>
              <a:t>as occupied</a:t>
            </a:r>
          </a:p>
          <a:p>
            <a:pPr lvl="1"/>
            <a:r>
              <a:rPr lang="en-US" altLang="zh-CN" dirty="0"/>
              <a:t>Insertion: regard </a:t>
            </a:r>
            <a:r>
              <a:rPr lang="en-US" altLang="en-US" dirty="0"/>
              <a:t>it </a:t>
            </a:r>
            <a:r>
              <a:rPr lang="en-US" altLang="zh-CN" dirty="0"/>
              <a:t>as unoccupied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What if we want to insert ACD?</a:t>
            </a:r>
          </a:p>
          <a:p>
            <a:pPr lvl="2"/>
            <a:r>
              <a:rPr lang="en-US" altLang="zh-CN" dirty="0"/>
              <a:t>Search before insertion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66630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1952" y="4221088"/>
            <a:ext cx="648072" cy="216024"/>
            <a:chOff x="7321952" y="3661958"/>
            <a:chExt cx="648072" cy="2160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8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already observed the following phenomenon: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With more insertions, the contiguous regions (or </a:t>
            </a:r>
            <a:r>
              <a:rPr lang="en-US" altLang="en-US" i="1" dirty="0">
                <a:latin typeface="Arial" charset="0"/>
                <a:cs typeface="Arial" charset="0"/>
              </a:rPr>
              <a:t>clusters</a:t>
            </a:r>
            <a:r>
              <a:rPr lang="en-US" altLang="en-US" dirty="0">
                <a:latin typeface="Arial" charset="0"/>
                <a:cs typeface="Arial" charset="0"/>
              </a:rPr>
              <a:t>) get larger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these chains will affect the number of probes required to perform insertions, accesses, or removals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104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currently have three clusters of length four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94001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dirty="0">
                <a:latin typeface="Arial" charset="0"/>
                <a:cs typeface="Arial" charset="0"/>
              </a:rPr>
              <a:t> chance that an insertion will fill A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44456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dirty="0">
                <a:latin typeface="Arial" charset="0"/>
                <a:cs typeface="Arial" charset="0"/>
              </a:rPr>
              <a:t> chance that an insertion will fill A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causes two clusters to </a:t>
            </a:r>
            <a:r>
              <a:rPr lang="en-US" altLang="en-US" i="1" dirty="0">
                <a:latin typeface="Arial" charset="0"/>
                <a:cs typeface="Arial" charset="0"/>
              </a:rPr>
              <a:t>coalesce</a:t>
            </a:r>
            <a:r>
              <a:rPr lang="en-US" altLang="en-US" dirty="0">
                <a:latin typeface="Arial" charset="0"/>
                <a:cs typeface="Arial" charset="0"/>
              </a:rPr>
              <a:t> into one larger cluster of length 9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00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now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34 % </a:t>
            </a:r>
            <a:r>
              <a:rPr lang="en-US" altLang="en-US" dirty="0">
                <a:latin typeface="Arial" charset="0"/>
                <a:cs typeface="Arial" charset="0"/>
              </a:rPr>
              <a:t>chance that the next insertion will increase the length of this cluster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061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the cluster length increases, the probability of further increasing the length increases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Suppose that a cluster is of length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ℓ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insertion either into any bin occupied by the chain or into the locations immediately before or after it will increase the length of the chain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gives a probability of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467189" y="2827535"/>
            <a:ext cx="3096344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993191" y="4783237"/>
          <a:ext cx="5984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320" imgH="393480" progId="Equation.DSMT4">
                  <p:embed/>
                </p:oleObj>
              </mc:Choice>
              <mc:Fallback>
                <p:oleObj name="Equation" r:id="rId3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191" y="4783237"/>
                        <a:ext cx="59848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5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Consequently, I have a function that maps a student onto a 3-digit number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 can store the examination grade in that location</a:t>
            </a:r>
            <a:endParaRPr lang="en-US" altLang="en-US" i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Storing it, accessing it, and erasing it is </a:t>
            </a:r>
            <a:r>
              <a:rPr lang="en-US" altLang="en-US" b="1" dirty="0">
                <a:latin typeface="Symbol" pitchFamily="18" charset="2"/>
              </a:rPr>
              <a:t>Q</a:t>
            </a:r>
            <a:r>
              <a:rPr lang="en-US" altLang="en-US" dirty="0"/>
              <a:t>(1)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Problem:  two or more students may map</a:t>
            </a:r>
            <a:br>
              <a:rPr lang="en-US" altLang="en-US" dirty="0"/>
            </a:br>
            <a:r>
              <a:rPr lang="en-US" altLang="en-US" dirty="0"/>
              <a:t>to the same number: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dirty="0"/>
              <a:t>Student A has ID 20173456 and scored 85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altLang="en-US" dirty="0"/>
              <a:t>Student B has ID 20234456 and scored 87</a:t>
            </a:r>
            <a:endParaRPr lang="en-US" altLang="en-US" dirty="0"/>
          </a:p>
        </p:txBody>
      </p:sp>
      <p:graphicFrame>
        <p:nvGraphicFramePr>
          <p:cNvPr id="36057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18934"/>
              </p:ext>
            </p:extLst>
          </p:nvPr>
        </p:nvGraphicFramePr>
        <p:xfrm>
          <a:off x="7019925" y="2565400"/>
          <a:ext cx="1247775" cy="3292476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73" name="Text Box 128"/>
          <p:cNvSpPr txBox="1">
            <a:spLocks noChangeArrowheads="1"/>
          </p:cNvSpPr>
          <p:nvPr/>
        </p:nvSpPr>
        <p:spPr bwMode="auto">
          <a:xfrm rot="-5400000">
            <a:off x="6954044" y="2128044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4" name="Text Box 129"/>
          <p:cNvSpPr txBox="1">
            <a:spLocks noChangeArrowheads="1"/>
          </p:cNvSpPr>
          <p:nvPr/>
        </p:nvSpPr>
        <p:spPr bwMode="auto">
          <a:xfrm rot="-5400000">
            <a:off x="6954044" y="5947569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5" name="Text Box 130"/>
          <p:cNvSpPr txBox="1">
            <a:spLocks noChangeArrowheads="1"/>
          </p:cNvSpPr>
          <p:nvPr/>
        </p:nvSpPr>
        <p:spPr bwMode="auto">
          <a:xfrm rot="-5400000">
            <a:off x="7666832" y="2128043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6" name="Text Box 131"/>
          <p:cNvSpPr txBox="1">
            <a:spLocks noChangeArrowheads="1"/>
          </p:cNvSpPr>
          <p:nvPr/>
        </p:nvSpPr>
        <p:spPr bwMode="auto">
          <a:xfrm rot="-5400000">
            <a:off x="7666832" y="5947568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823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It is possible to estimate the average number of probes for a successful search, where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Arial" charset="0"/>
                <a:cs typeface="Arial" charset="0"/>
              </a:rPr>
              <a:t> is the load factor: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 if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0.5</a:t>
            </a:r>
            <a:r>
              <a:rPr lang="en-US" altLang="en-US" dirty="0">
                <a:latin typeface="Arial" charset="0"/>
                <a:cs typeface="Arial" charset="0"/>
              </a:rPr>
              <a:t>, we require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1.5</a:t>
            </a:r>
            <a:r>
              <a:rPr lang="en-US" altLang="en-US" dirty="0">
                <a:latin typeface="Arial" charset="0"/>
                <a:cs typeface="Arial" charset="0"/>
              </a:rPr>
              <a:t> probes on average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94439"/>
              </p:ext>
            </p:extLst>
          </p:nvPr>
        </p:nvGraphicFramePr>
        <p:xfrm>
          <a:off x="3995738" y="2420888"/>
          <a:ext cx="13684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0888"/>
                        <a:ext cx="13684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</p:spTree>
    <p:extLst>
      <p:ext uri="{BB962C8B-B14F-4D97-AF65-F5344CB8AC3E}">
        <p14:creationId xmlns:p14="http://schemas.microsoft.com/office/powerpoint/2010/main" val="5642249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number of probes for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unsuccessful search </a:t>
            </a:r>
            <a:r>
              <a:rPr lang="en-US" altLang="en-US" dirty="0">
                <a:latin typeface="Arial" charset="0"/>
                <a:cs typeface="Arial" charset="0"/>
              </a:rPr>
              <a:t>or for an insertion is higher: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 ≤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≤  1</a:t>
            </a:r>
            <a:r>
              <a:rPr lang="en-US" altLang="en-US" dirty="0">
                <a:latin typeface="Arial" charset="0"/>
                <a:cs typeface="Arial" charset="0"/>
              </a:rPr>
              <a:t>, we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 –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≤ 1 –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Arial" charset="0"/>
                <a:cs typeface="Arial" charset="0"/>
              </a:rPr>
              <a:t>, and therefore the reciprocal will be larger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Symbol" pitchFamily="18" charset="2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0.5</a:t>
            </a:r>
            <a:r>
              <a:rPr lang="en-US" altLang="en-US" dirty="0">
                <a:latin typeface="Arial" charset="0"/>
                <a:cs typeface="Arial" charset="0"/>
              </a:rPr>
              <a:t> then we require 2.5 probes on average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276600" y="2420938"/>
          <a:ext cx="2339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507960" progId="Equation.3">
                  <p:embed/>
                </p:oleObj>
              </mc:Choice>
              <mc:Fallback>
                <p:oleObj name="Equation" r:id="rId3" imgW="977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20938"/>
                        <a:ext cx="23399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</p:spTree>
    <p:extLst>
      <p:ext uri="{BB962C8B-B14F-4D97-AF65-F5344CB8AC3E}">
        <p14:creationId xmlns:p14="http://schemas.microsoft.com/office/powerpoint/2010/main" val="331788673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plot shows how the number of required probes increases</a:t>
            </a:r>
          </a:p>
        </p:txBody>
      </p:sp>
      <p:pic>
        <p:nvPicPr>
          <p:cNvPr id="41988" name="Picture 6" descr="lin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00325"/>
            <a:ext cx="580072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3299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 was to keep all operations </a:t>
            </a:r>
            <a:r>
              <a:rPr lang="en-US" altLang="en-US" b="1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as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Arial" charset="0"/>
                <a:cs typeface="Arial" charset="0"/>
              </a:rPr>
              <a:t>grows, so does the run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solution is to keep the load factor under a given bound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choose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>
                <a:latin typeface="Arial" charset="0"/>
                <a:cs typeface="Arial" charset="0"/>
              </a:rPr>
              <a:t>, then the number of probes for either a successful or unsuccessful search is 2 and 5,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96275702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Therefore, we have three choices: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large enough so that we will not pass this load factor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could waste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Double the number of bins if the chosen load factor is reached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Choose a different strategy than linear probing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possibilities are quadratic probing and 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47775823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2"/>
            <a:r>
              <a:rPr lang="en-US" altLang="zh-CN" dirty="0"/>
              <a:t>Linear probing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Quadratic probing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00598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covers quadratic probing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linear probing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Does not step forward one step at a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Primary clustering no longer occurs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Affected by secondary clustering</a:t>
            </a:r>
          </a:p>
        </p:txBody>
      </p:sp>
    </p:spTree>
    <p:extLst>
      <p:ext uri="{BB962C8B-B14F-4D97-AF65-F5344CB8AC3E}">
        <p14:creationId xmlns:p14="http://schemas.microsoft.com/office/powerpoint/2010/main" val="367517176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Linear probing: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 at bins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+ 1,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+ 2,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+ 3,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+ 4, …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595553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77628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Linear probing causes primary clustering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entries follow the same search pattern for bins: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int initial =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x.hash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(), M 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for ( int k = 0; k &lt;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bin = (initial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k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) % M;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0921023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Quadratic probing suggests moving forward by different amounts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k*k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hashing problem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The process of mapping an object or a number onto an integer in a given range is called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hashing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Problem:  multiple objects may hash to the same value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Such an event is termed a </a:t>
            </a:r>
            <a:r>
              <a:rPr lang="en-US" altLang="en-US" sz="2000" i="1" dirty="0"/>
              <a:t>collision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Hash tables use a hash function together with a mechanism for dealing with collisions</a:t>
            </a:r>
          </a:p>
        </p:txBody>
      </p:sp>
    </p:spTree>
    <p:extLst>
      <p:ext uri="{BB962C8B-B14F-4D97-AF65-F5344CB8AC3E}">
        <p14:creationId xmlns:p14="http://schemas.microsoft.com/office/powerpoint/2010/main" val="265020843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Will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+ k*k</a:t>
            </a:r>
            <a:r>
              <a:rPr lang="en-US" altLang="en-US" dirty="0">
                <a:latin typeface="Arial" charset="0"/>
                <a:cs typeface="Arial" charset="0"/>
              </a:rPr>
              <a:t> step through all of the bins?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Here, the array size is 10: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10;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5 6 9 4 1 0 1 4 9 6 5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824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Will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+ k*k</a:t>
            </a:r>
            <a:r>
              <a:rPr lang="en-US" altLang="en-US" dirty="0">
                <a:latin typeface="Arial" charset="0"/>
                <a:cs typeface="Arial" charset="0"/>
              </a:rPr>
              <a:t> step through all of the bins?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Now the array size is 12: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12;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5 6 9 2 9 6 5 6 9 2 9 6 5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260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Making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Prime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make the table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 = p</a:t>
            </a:r>
            <a:r>
              <a:rPr lang="en-US" altLang="en-US" dirty="0">
                <a:latin typeface="Arial" charset="0"/>
                <a:cs typeface="Arial" charset="0"/>
              </a:rPr>
              <a:t> a prime number, quadratic probing</a:t>
            </a:r>
            <a:br>
              <a:rPr lang="en-US" altLang="en-US" dirty="0">
                <a:latin typeface="Arial" charset="0"/>
                <a:cs typeface="Arial" charset="0"/>
              </a:rPr>
            </a:b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is guaranteed to iterates through         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operations must be done using </a:t>
            </a:r>
            <a:r>
              <a:rPr lang="en-US" altLang="en-US" dirty="0">
                <a:latin typeface="Consolas" pitchFamily="49" charset="0"/>
                <a:cs typeface="Arial" charset="0"/>
              </a:rPr>
              <a:t>%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Cannot use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&lt;&lt;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dirty="0">
                <a:latin typeface="Consolas" pitchFamily="49" charset="0"/>
                <a:cs typeface="Arial" charset="0"/>
              </a:rPr>
              <a:t>&gt;&gt;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modulus operator </a:t>
            </a:r>
            <a:r>
              <a:rPr lang="en-US" altLang="en-US" dirty="0">
                <a:latin typeface="Consolas" pitchFamily="49" charset="0"/>
                <a:cs typeface="Arial" charset="0"/>
              </a:rPr>
              <a:t>%</a:t>
            </a:r>
            <a:r>
              <a:rPr lang="en-US" altLang="en-US" dirty="0">
                <a:latin typeface="Arial" charset="0"/>
                <a:cs typeface="Arial" charset="0"/>
              </a:rPr>
              <a:t> is relatively slow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Doubling the number of bins is difficult: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What is the next prime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263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649585" y="2021717"/>
          <a:ext cx="560096" cy="77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1960" imgH="406080" progId="Equation.DSMT4">
                  <p:embed/>
                </p:oleObj>
              </mc:Choice>
              <mc:Fallback>
                <p:oleObj name="Equation" r:id="rId3" imgW="29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9585" y="2021717"/>
                        <a:ext cx="560096" cy="77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4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Generalization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More generally, we could consider an approach like: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c1*k + c2*k*k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5085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ensure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then choose</a:t>
            </a:r>
          </a:p>
          <a:p>
            <a:pPr marL="457200" lvl="1" indent="0" algn="ctr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½ 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(k + k*k)/2</a:t>
            </a:r>
            <a:r>
              <a:rPr lang="en-US" altLang="en-US" dirty="0">
                <a:latin typeface="Consolas" pitchFamily="49" charset="0"/>
                <a:cs typeface="Arial" charset="0"/>
              </a:rPr>
              <a:t>) 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 that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k + k*k</a:t>
            </a:r>
            <a:r>
              <a:rPr lang="en-US" altLang="en-US" dirty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growth is still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guarantees that all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entries are visited before the pattern repeats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  <a:cs typeface="Arial" charset="0"/>
              </a:rPr>
              <a:t>This only works for powers of two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2804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 an array size of 16: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16;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(k + k*k)/2)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5 6 8 11 15 4 10 1 9 2 12 7 3 0 14 13 13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9496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an even easier means of calculating this approach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bin 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= (bin + k) 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Recall that                         , so just keep adding the next highest value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473325" y="4044950"/>
          <a:ext cx="1511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419040" progId="Equation.DSMT4">
                  <p:embed/>
                </p:oleObj>
              </mc:Choice>
              <mc:Fallback>
                <p:oleObj name="Equation" r:id="rId3" imgW="78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044950"/>
                        <a:ext cx="1511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9340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a hash table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>
                <a:latin typeface="Arial" charset="0"/>
                <a:cs typeface="Arial" charset="0"/>
              </a:rPr>
              <a:t> bins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 2-digit hexadecimal number: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Example: for 7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>
                <a:latin typeface="Arial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i="1" baseline="30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916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 these numbers into this initially empty hash table</a:t>
            </a:r>
          </a:p>
          <a:p>
            <a:pPr lvl="1" algn="ctr">
              <a:buFontTx/>
              <a:buNone/>
            </a:pPr>
            <a:r>
              <a:rPr lang="it-IT" altLang="en-US" dirty="0">
                <a:latin typeface="Arial" charset="0"/>
                <a:cs typeface="Arial" charset="0"/>
              </a:rPr>
              <a:t>9A, 07, AD, 88, BA, 80, 4C, 26, 46, C9, 32, 7A, BF, 9C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2404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9A, 07, AD, 88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9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break the process into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three </a:t>
            </a:r>
            <a:r>
              <a:rPr lang="en-US" altLang="en-US" b="1" dirty="0">
                <a:latin typeface="Arial" charset="0"/>
                <a:cs typeface="Arial" charset="0"/>
              </a:rPr>
              <a:t>independent </a:t>
            </a:r>
            <a:r>
              <a:rPr lang="en-US" altLang="en-US" dirty="0">
                <a:latin typeface="Arial" charset="0"/>
                <a:cs typeface="Arial" charset="0"/>
              </a:rPr>
              <a:t>steps: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We will try to get each of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these down to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5295816" y="1894684"/>
            <a:ext cx="225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Techniques vary...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608713" y="3075682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&amp; Multiplicative 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438149" y="5653697"/>
            <a:ext cx="22220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Linear probing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Quadratic probing</a:t>
            </a:r>
          </a:p>
          <a:p>
            <a:pPr eaLnBrk="1" hangingPunct="1"/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</a:rPr>
              <a:t>Double hashing</a:t>
            </a:r>
          </a:p>
        </p:txBody>
      </p:sp>
      <p:sp>
        <p:nvSpPr>
          <p:cNvPr id="365588" name="Line 20"/>
          <p:cNvSpPr>
            <a:spLocks noChangeShapeType="1"/>
          </p:cNvSpPr>
          <p:nvPr/>
        </p:nvSpPr>
        <p:spPr bwMode="auto">
          <a:xfrm flipH="1">
            <a:off x="6276553" y="5498727"/>
            <a:ext cx="672033" cy="37854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3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365573" grpId="0"/>
      <p:bldP spid="365577" grpId="0"/>
      <p:bldP spid="365578" grpId="0"/>
      <p:bldP spid="365579" grpId="0" animBg="1"/>
      <p:bldP spid="365580" grpId="0" animBg="1"/>
      <p:bldP spid="365581" grpId="0" animBg="1"/>
      <p:bldP spid="365582" grpId="0"/>
      <p:bldP spid="365584" grpId="0"/>
      <p:bldP spid="365585" grpId="0"/>
      <p:bldP spid="365586" grpId="0"/>
      <p:bldP spid="365588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9A, 07, AD, 88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63365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BA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1809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BA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bin is empty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6186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are adding </a:t>
            </a:r>
            <a:r>
              <a:rPr lang="it-IT" altLang="en-US" dirty="0">
                <a:latin typeface="Arial" charset="0"/>
                <a:cs typeface="Arial" charset="0"/>
              </a:rPr>
              <a:t>80, 4C, 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3620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are adding </a:t>
            </a:r>
            <a:r>
              <a:rPr lang="it-IT" altLang="en-US" dirty="0">
                <a:latin typeface="Arial" charset="0"/>
                <a:cs typeface="Arial" charset="0"/>
              </a:rPr>
              <a:t>80, 4C, 26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4276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46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2479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46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 + 1 = 7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7 + 2 = 9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05126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C9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993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C9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 + 1 = 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 + 2 = C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 + 3 = F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692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3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>
                <a:latin typeface="Arial" charset="0"/>
                <a:cs typeface="Arial" charset="0"/>
              </a:rPr>
              <a:t> is unoccupied</a:t>
            </a:r>
            <a:endParaRPr lang="it-IT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8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40612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7A</a:t>
            </a:r>
            <a:endParaRPr lang="en-CA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 + 1 = B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 + 2 = D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 + 3 = 0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 + 4 = 4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45879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BF</a:t>
            </a:r>
            <a:endParaRPr lang="en-CA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 + 1 = 0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 + 2 = 2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 + 3 = 5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464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Finally, we insert 9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 + 1 = D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 + 2 = F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 + 3 = 2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 + 4 = 6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 + 5 = B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 + 6 = 1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9964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14/16 = 0.875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32/14 ≈ 2.29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63689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we erase an object like we did with linear probing?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erasing 9A from this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possible locations where an object which could have occupied a position could be located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use </a:t>
            </a:r>
            <a:r>
              <a:rPr lang="en-US" altLang="en-US" i="1" dirty="0">
                <a:latin typeface="Arial" charset="0"/>
                <a:cs typeface="Arial" charset="0"/>
              </a:rPr>
              <a:t>lazy erasing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Mark a bin as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r>
              <a:rPr lang="en-US" altLang="en-US" dirty="0">
                <a:latin typeface="Arial" charset="0"/>
                <a:cs typeface="Arial" charset="0"/>
              </a:rPr>
              <a:t>; however, when searching, treat the bin as occupied and continue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If we erase AD, we must mark that bin as erased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7385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When searching, it is necessary to skip over this bin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example,   find AD:	</a:t>
            </a:r>
            <a:r>
              <a:rPr lang="it-IT" altLang="en-US" dirty="0">
                <a:latin typeface="Arial" charset="0"/>
                <a:cs typeface="Arial" charset="0"/>
              </a:rPr>
              <a:t>D, 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it-IT" altLang="en-US" dirty="0">
                <a:latin typeface="Arial" charset="0"/>
                <a:cs typeface="Arial" charset="0"/>
              </a:rPr>
              <a:t>		       find 5C:	C, D, F, 2, 6, B, 1, 8, 0, 9, 3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4697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5" descr="Copy of dou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20938"/>
            <a:ext cx="41767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Expected number of probes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It is possible to calculate the expected number of probes for quadratic probing, again, based on the load factor: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Successful searches: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Unsuccessful searches: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, we requires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1.65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probes,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Linear probing required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 probes, respectively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557713" y="6217493"/>
            <a:ext cx="4506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Reference:  Knuth, The Art of Computer Programming,</a:t>
            </a:r>
          </a:p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Vol. 3, 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Ed., 1998, Addison Wesley, p. 530.</a:t>
            </a:r>
          </a:p>
        </p:txBody>
      </p:sp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3851275" y="3213100"/>
          <a:ext cx="504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2751" imgH="393529" progId="Equation.3">
                  <p:embed/>
                </p:oleObj>
              </mc:Choice>
              <mc:Fallback>
                <p:oleObj name="Equation" r:id="rId3" imgW="34275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13100"/>
                        <a:ext cx="504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8"/>
          <p:cNvGraphicFramePr>
            <a:graphicFrameLocks noChangeAspect="1"/>
          </p:cNvGraphicFramePr>
          <p:nvPr/>
        </p:nvGraphicFramePr>
        <p:xfrm>
          <a:off x="3508375" y="2500313"/>
          <a:ext cx="13144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003" imgH="545863" progId="Equation.DSMT4">
                  <p:embed/>
                </p:oleObj>
              </mc:Choice>
              <mc:Fallback>
                <p:oleObj name="Equation" r:id="rId5" imgW="914003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500313"/>
                        <a:ext cx="13144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659810" y="5364505"/>
            <a:ext cx="2133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Successful search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84540" y="5516988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4540" y="5774904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7"/>
          <p:cNvSpPr txBox="1">
            <a:spLocks noChangeArrowheads="1"/>
          </p:cNvSpPr>
          <p:nvPr/>
        </p:nvSpPr>
        <p:spPr bwMode="auto">
          <a:xfrm>
            <a:off x="6012160" y="4941168"/>
            <a:ext cx="252028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Load Factor (</a:t>
            </a:r>
            <a:r>
              <a:rPr lang="en-CA" altLang="en-US" sz="1600" dirty="0">
                <a:latin typeface="Symbol" pitchFamily="18" charset="2"/>
              </a:rPr>
              <a:t>l</a:t>
            </a:r>
            <a:r>
              <a:rPr lang="en-CA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135792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C:\Users\dwharder\Desktop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636838"/>
            <a:ext cx="5462587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Quadratic probing versus linear probing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Comparing the two: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250825" y="2276872"/>
            <a:ext cx="22605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/>
              <a:t>Linear probing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/>
              <a:t>Quadratic probing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Successful search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5875" y="2708672"/>
            <a:ext cx="6477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55875" y="2924572"/>
            <a:ext cx="6477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5875" y="3678329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875" y="3902696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TextBox 36"/>
          <p:cNvSpPr txBox="1">
            <a:spLocks noChangeArrowheads="1"/>
          </p:cNvSpPr>
          <p:nvPr/>
        </p:nvSpPr>
        <p:spPr bwMode="auto">
          <a:xfrm rot="-5400000">
            <a:off x="2741613" y="3997325"/>
            <a:ext cx="1550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Examined Bins</a:t>
            </a:r>
          </a:p>
        </p:txBody>
      </p:sp>
      <p:sp>
        <p:nvSpPr>
          <p:cNvPr id="36875" name="TextBox 37"/>
          <p:cNvSpPr txBox="1">
            <a:spLocks noChangeArrowheads="1"/>
          </p:cNvSpPr>
          <p:nvPr/>
        </p:nvSpPr>
        <p:spPr bwMode="auto">
          <a:xfrm>
            <a:off x="5505450" y="5826125"/>
            <a:ext cx="15875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Load Factor (</a:t>
            </a:r>
            <a:r>
              <a:rPr lang="en-CA" altLang="en-US" sz="1600" dirty="0">
                <a:latin typeface="Symbol" pitchFamily="18" charset="2"/>
              </a:rPr>
              <a:t>l</a:t>
            </a:r>
            <a:r>
              <a:rPr lang="en-CA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75276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Secondary clustering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Weakness with quadratic problem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Clustering may still occur: objects placed in the same bin will follow the same sequence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Less severe than linear probing</a:t>
            </a:r>
          </a:p>
        </p:txBody>
      </p:sp>
    </p:spTree>
    <p:extLst>
      <p:ext uri="{BB962C8B-B14F-4D97-AF65-F5344CB8AC3E}">
        <p14:creationId xmlns:p14="http://schemas.microsoft.com/office/powerpoint/2010/main" val="390241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4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is a hash of an object?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From Merriam-Webster:</a:t>
            </a:r>
          </a:p>
          <a:p>
            <a:pPr lvl="1"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            a restatement of something that is already known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ultimate goal is to map onto an integer range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b="1" dirty="0">
                <a:latin typeface="Consolas" pitchFamily="49" charset="0"/>
                <a:cs typeface="Arial" charset="0"/>
              </a:rPr>
              <a:t>0, 1, 2, ..., M – 1</a:t>
            </a:r>
          </a:p>
        </p:txBody>
      </p:sp>
    </p:spTree>
    <p:extLst>
      <p:ext uri="{BB962C8B-B14F-4D97-AF65-F5344CB8AC3E}">
        <p14:creationId xmlns:p14="http://schemas.microsoft.com/office/powerpoint/2010/main" val="359580426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 quadratic probing: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open addressing technique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Steps forward by a quadratically growing steps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Insertions and searching are straight forward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Removing objects is more complicated:  use lazy deletion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subject to secondary probing</a:t>
            </a:r>
          </a:p>
        </p:txBody>
      </p:sp>
    </p:spTree>
    <p:extLst>
      <p:ext uri="{BB962C8B-B14F-4D97-AF65-F5344CB8AC3E}">
        <p14:creationId xmlns:p14="http://schemas.microsoft.com/office/powerpoint/2010/main" val="261835524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5275" y="1484784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90775" y="2665884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71600" y="3818409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68500" y="4970934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924225" y="1970559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24225" y="3123084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924225" y="4275609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312022" y="1951162"/>
            <a:ext cx="46153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Predetermined hash functions (explicit)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Arithmetic hash functions (implicit)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500487" y="3142134"/>
            <a:ext cx="46249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(bitwise operations for </a:t>
            </a:r>
            <a:r>
              <a:rPr lang="en-US" altLang="en-US" sz="2000" i="1" dirty="0">
                <a:solidFill>
                  <a:schemeClr val="accent5"/>
                </a:solidFill>
                <a:latin typeface="Times New Roman" pitchFamily="18" charset="0"/>
              </a:rPr>
              <a:t>M </a:t>
            </a:r>
            <a:r>
              <a:rPr lang="en-US" altLang="en-US" sz="2000" dirty="0">
                <a:solidFill>
                  <a:schemeClr val="accent5"/>
                </a:solidFill>
                <a:latin typeface="Times New Roman" pitchFamily="18" charset="0"/>
              </a:rPr>
              <a:t>= 2</a:t>
            </a:r>
            <a:r>
              <a:rPr lang="en-US" altLang="en-US" sz="2000" i="1" baseline="30000" dirty="0">
                <a:solidFill>
                  <a:schemeClr val="accent5"/>
                </a:solidFill>
                <a:latin typeface="Times New Roman" pitchFamily="18" charset="0"/>
              </a:rPr>
              <a:t>m</a:t>
            </a:r>
            <a:r>
              <a:rPr lang="en-US" altLang="en-US" sz="2000" dirty="0">
                <a:solidFill>
                  <a:srgbClr val="00B0F0"/>
                </a:solidFill>
              </a:rPr>
              <a:t>)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Obfuscate via multiplication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811980" y="4316717"/>
            <a:ext cx="25683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Linear probing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384852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Necessarily, a hash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should be:</a:t>
            </a:r>
          </a:p>
          <a:p>
            <a:pPr lvl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1a.	The hash value must be </a:t>
            </a:r>
            <a:r>
              <a:rPr lang="en-US" altLang="en-US" i="1" dirty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must always return the same 32-bit integer each time</a:t>
            </a:r>
          </a:p>
          <a:p>
            <a:pPr lvl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1b.	Equal objects hash to equal values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y   </a:t>
            </a:r>
            <a:r>
              <a:rPr lang="en-US" altLang="en-US" dirty="0">
                <a:latin typeface="Arial" charset="0"/>
                <a:cs typeface="Arial" charset="0"/>
              </a:rPr>
              <a:t>⇒  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y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b="1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 good hash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should also be: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1c.	Should be fast:  e.g.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1d.	If two objects are randomly chosen, there should be only a one-in-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2</a:t>
            </a:r>
            <a:r>
              <a:rPr lang="en-US" altLang="en-US" baseline="30000" dirty="0">
                <a:latin typeface="Arial" charset="0"/>
                <a:cs typeface="Arial" charset="0"/>
              </a:rPr>
              <a:t>32</a:t>
            </a:r>
            <a:r>
              <a:rPr lang="en-US" altLang="en-US" dirty="0">
                <a:latin typeface="Arial" charset="0"/>
                <a:cs typeface="Arial" charset="0"/>
              </a:rPr>
              <a:t> chance that they have the same hash value</a:t>
            </a:r>
          </a:p>
        </p:txBody>
      </p:sp>
    </p:spTree>
    <p:extLst>
      <p:ext uri="{BB962C8B-B14F-4D97-AF65-F5344CB8AC3E}">
        <p14:creationId xmlns:p14="http://schemas.microsoft.com/office/powerpoint/2010/main" val="18246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Types of hash functions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look at two classes of hash functions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Predetermined hash functions (</a:t>
            </a:r>
            <a:r>
              <a:rPr lang="en-US" altLang="zh-CN" dirty="0"/>
              <a:t>explicit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Arithmetic hash functions (implicit)</a:t>
            </a:r>
          </a:p>
        </p:txBody>
      </p:sp>
    </p:spTree>
    <p:extLst>
      <p:ext uri="{BB962C8B-B14F-4D97-AF65-F5344CB8AC3E}">
        <p14:creationId xmlns:p14="http://schemas.microsoft.com/office/powerpoint/2010/main" val="418298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easiest solution is to give each object a unique number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  // int:           –2</a:t>
            </a:r>
            <a:r>
              <a:rPr lang="en-US" altLang="en-US" sz="1200" baseline="30000" dirty="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..., 2</a:t>
            </a:r>
            <a:r>
              <a:rPr lang="en-US" altLang="en-US" sz="1200" baseline="30000" dirty="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                  // unsigned int:    0, ..., 2</a:t>
            </a:r>
            <a:r>
              <a:rPr lang="en-US" altLang="en-US" sz="1200" baseline="30000" dirty="0">
                <a:latin typeface="Consolas" pitchFamily="49" charset="0"/>
                <a:cs typeface="Arial" charset="0"/>
              </a:rPr>
              <a:t>32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unsigned int hash() const;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};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 =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</a:rPr>
              <a:t>???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unsigned int 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return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49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an auto-incremented static member variable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static unsigned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  <a:endParaRPr lang="en-US" altLang="en-US" sz="14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= 0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 =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++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unsigned int 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return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89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only need the hash value while the object exists in memory, use the address: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Class_name::hash() const {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   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return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reinterpret_cast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&gt;( this );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This fails if an object may be stored in secondary memory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will have a different address the next time it is loaded</a:t>
            </a:r>
          </a:p>
        </p:txBody>
      </p:sp>
    </p:spTree>
    <p:extLst>
      <p:ext uri="{BB962C8B-B14F-4D97-AF65-F5344CB8AC3E}">
        <p14:creationId xmlns:p14="http://schemas.microsoft.com/office/powerpoint/2010/main" val="199435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Problem with </a:t>
            </a:r>
            <a:r>
              <a:rPr lang="en-US" altLang="en-US" dirty="0">
                <a:latin typeface="Arial" charset="0"/>
                <a:cs typeface="Arial" charset="0"/>
              </a:rPr>
              <a:t>predetermined hash functions?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Strings with the same characters: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string str1 = "Hello world!";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string str2 = "Hello world!";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Objects which are conceptually equal: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Rational x(1, 2);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Rational y(3, 6);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The previous method would give them different hash values.</a:t>
            </a:r>
          </a:p>
          <a:p>
            <a:r>
              <a:rPr lang="en-US" altLang="zh-CN" dirty="0"/>
              <a:t>But a hash function should “</a:t>
            </a:r>
            <a:r>
              <a:rPr lang="en-US" altLang="en-US" dirty="0">
                <a:latin typeface="Arial" charset="0"/>
                <a:cs typeface="Arial" charset="0"/>
              </a:rPr>
              <a:t>hash </a:t>
            </a:r>
            <a:r>
              <a:rPr lang="en-US" altLang="zh-CN" dirty="0"/>
              <a:t>e</a:t>
            </a:r>
            <a:r>
              <a:rPr lang="en-US" altLang="en-US" dirty="0">
                <a:latin typeface="Arial" charset="0"/>
                <a:cs typeface="Arial" charset="0"/>
              </a:rPr>
              <a:t>qual objects to equal values”</a:t>
            </a:r>
          </a:p>
          <a:p>
            <a:endParaRPr lang="en-US" altLang="zh-CN" dirty="0"/>
          </a:p>
          <a:p>
            <a:r>
              <a:rPr lang="en-US" altLang="zh-CN" dirty="0"/>
              <a:t>These hash values must depend on the member variables</a:t>
            </a:r>
          </a:p>
          <a:p>
            <a:pPr lvl="1"/>
            <a:r>
              <a:rPr lang="en-US" altLang="zh-CN" dirty="0"/>
              <a:t>Usually this uses arithmetic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arithmetic hash value is a deterministic function that is calculated from the relevant member variables of an object</a:t>
            </a:r>
          </a:p>
          <a:p>
            <a:pPr>
              <a:buFont typeface="Arial" charset="0"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We will look at arithmetic hash functions for: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Strings</a:t>
            </a:r>
            <a:endParaRPr lang="en-US" altLang="en-US" b="1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5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if we just add the numerator and denominator?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br>
              <a:rPr lang="en-US" altLang="en-US" sz="1400" dirty="0">
                <a:latin typeface="Consolas" pitchFamily="49" charset="0"/>
                <a:cs typeface="Arial" charset="0"/>
              </a:rPr>
            </a:br>
            <a:r>
              <a:rPr lang="en-US" altLang="en-US" sz="1400" dirty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Rational(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Rational::hash()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+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355976" y="5085184"/>
            <a:ext cx="2808312" cy="612648"/>
          </a:xfrm>
          <a:prstGeom prst="wedgeRoundRectCallout">
            <a:avLst>
              <a:gd name="adj1" fmla="val -26388"/>
              <a:gd name="adj2" fmla="val -763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Very likely to collide!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16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 improve on this:  multiply the denominator by a large prime: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br>
              <a:rPr lang="en-US" altLang="en-US" sz="1400" dirty="0">
                <a:latin typeface="Consolas" pitchFamily="49" charset="0"/>
                <a:cs typeface="Arial" charset="0"/>
              </a:rPr>
            </a:br>
            <a:r>
              <a:rPr lang="en-US" altLang="en-US" sz="1400" dirty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Rational(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Rational::hash()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+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429496751*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17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we have a system which is associated with approximately 150 error conditions where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which is identified by an 16-bit number from 0 to 65535, and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When an identifier is received, a corresponding error-handling function must be called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could create an array of 150 function pointers and to then call the appropriate function….</a:t>
            </a:r>
          </a:p>
        </p:txBody>
      </p:sp>
    </p:spTree>
    <p:extLst>
      <p:ext uri="{BB962C8B-B14F-4D97-AF65-F5344CB8AC3E}">
        <p14:creationId xmlns:p14="http://schemas.microsoft.com/office/powerpoint/2010/main" val="29702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rational numbers 1/2 and 2/4 have different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Rational( 1, 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Rational( 2, 4 ).hash();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1717987006</a:t>
            </a:r>
          </a:p>
        </p:txBody>
      </p:sp>
    </p:spTree>
    <p:extLst>
      <p:ext uri="{BB962C8B-B14F-4D97-AF65-F5344CB8AC3E}">
        <p14:creationId xmlns:p14="http://schemas.microsoft.com/office/powerpoint/2010/main" val="4249216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Solution:  divide through by the greatest common divisor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Rational::Rational(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b ):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(a),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(b)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divisor 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gcd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51275" y="3213100"/>
            <a:ext cx="5257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gcd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(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a,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while( true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a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(b &gt;= 0) ? b : -b;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b %=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b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(a &gt;= 0) ? a : -a;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a %=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295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rational numbers        and        have different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main()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 1,  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-1, -2 ).hash();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return 0;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3435973793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563888" y="1740536"/>
          <a:ext cx="285378" cy="75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368280" progId="Equation.DSMT4">
                  <p:embed/>
                </p:oleObj>
              </mc:Choice>
              <mc:Fallback>
                <p:oleObj name="Equation" r:id="rId3" imgW="139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740536"/>
                        <a:ext cx="285378" cy="75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73563" y="1739900"/>
          <a:ext cx="4429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640" imgH="368280" progId="Equation.DSMT4">
                  <p:embed/>
                </p:oleObj>
              </mc:Choice>
              <mc:Fallback>
                <p:oleObj name="Equation" r:id="rId5" imgW="215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3563" y="1739900"/>
                        <a:ext cx="4429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931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Solution:  define a normal form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Require that the denominator is positive</a:t>
            </a:r>
            <a:endParaRPr lang="en-US" altLang="en-US" sz="12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Rational::Rational( int a, int b ):numer(a), denom(b)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int divisor = gcd( numer, denom );</a:t>
            </a:r>
          </a:p>
          <a:p>
            <a:pPr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nb-NO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divisor = (denom &gt;= 0) ? divisor : -divisor;</a:t>
            </a:r>
            <a:endParaRPr lang="en-US" altLang="en-US" sz="160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numer /= divisor;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denom /= divisor;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786105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strings are equal if all the characters are equal and in the identical order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string is simply an array of bytes: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byte stores a value from 0 to 255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hash function must be a function of these bytes</a:t>
            </a:r>
            <a:endParaRPr lang="en-US" altLang="en-US" sz="1600" b="1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4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could, for example, just add the characters: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[k];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962419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 very good: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Slow run time: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Words with the same characters hash to the same code:</a:t>
            </a:r>
          </a:p>
          <a:p>
            <a:pPr lvl="2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"from"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poor distribution,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all words in </a:t>
            </a:r>
            <a:r>
              <a:rPr lang="en-US" altLang="en-US" dirty="0" err="1">
                <a:latin typeface="Arial" charset="0"/>
                <a:cs typeface="Arial" charset="0"/>
              </a:rPr>
              <a:t>Moby</a:t>
            </a:r>
            <a:r>
              <a:rPr lang="en-US" altLang="en-US" baseline="30000" dirty="0" err="1">
                <a:latin typeface="Arial" charset="0"/>
                <a:cs typeface="Arial" charset="0"/>
              </a:rPr>
              <a:t>TM</a:t>
            </a:r>
            <a:r>
              <a:rPr lang="en-US" altLang="en-US" dirty="0">
                <a:latin typeface="Arial" charset="0"/>
                <a:cs typeface="Arial" charset="0"/>
              </a:rPr>
              <a:t> Words II by Grady Ward:</a:t>
            </a:r>
          </a:p>
        </p:txBody>
      </p:sp>
      <p:pic>
        <p:nvPicPr>
          <p:cNvPr id="28677" name="Picture 6" descr="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3356992"/>
            <a:ext cx="5486400" cy="29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4828266" y="3573016"/>
            <a:ext cx="3287034" cy="1168287"/>
          </a:xfrm>
          <a:prstGeom prst="wedgeRoundRectCallout">
            <a:avLst>
              <a:gd name="adj1" fmla="val -66149"/>
              <a:gd name="adj2" fmla="val 309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The distribution peaks about every 109. Why?</a:t>
            </a:r>
          </a:p>
          <a:p>
            <a:r>
              <a:rPr lang="en-US" altLang="zh-CN" sz="2000" dirty="0"/>
              <a:t>Hint: 'a'=97, …, 'z'=122</a:t>
            </a:r>
            <a:endParaRPr lang="zh-CN" altLang="en-US" sz="2000" dirty="0"/>
          </a:p>
        </p:txBody>
      </p:sp>
      <p:pic>
        <p:nvPicPr>
          <p:cNvPr id="4" name="图片 3" descr="一群卡通人物&#10;&#10;中度可信度描述已自动生成">
            <a:extLst>
              <a:ext uri="{FF2B5EF4-FFF2-40B4-BE49-F238E27FC236}">
                <a16:creationId xmlns:a16="http://schemas.microsoft.com/office/drawing/2014/main" id="{A37F0710-26AE-BE47-899F-8AEF053AE6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3413" r="76349" b="59693"/>
          <a:stretch/>
        </p:blipFill>
        <p:spPr>
          <a:xfrm>
            <a:off x="457200" y="1607220"/>
            <a:ext cx="427680" cy="3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 the individual characters represent the coefficients of a polynomial 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algn="ctr">
              <a:buFontTx/>
              <a:buNone/>
            </a:pPr>
            <a:r>
              <a:rPr lang="en-US" alt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··· +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3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2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Use Horner’s rule to evaluate this polynomial at a prime number,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12347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int k = 0; k &lt;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 str[k];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793580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Problem, Horner’s rule runs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"A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Elbereth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Gilthoniel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Silivren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penna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miriel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menal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aglar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elenath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Na-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chaered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palan-diriel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galadhremmin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ennorath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Fanuilos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 le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linnathon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aear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aearon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!"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Suggestions?</a:t>
            </a: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A80C2FB5-3F7D-8D43-AC41-045FA0177B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81128"/>
            <a:ext cx="3393836" cy="190360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60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Use characters in locations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</a:t>
            </a:r>
            <a:r>
              <a:rPr lang="en-US" altLang="en-US" dirty="0">
                <a:latin typeface="Arial" charset="0"/>
                <a:cs typeface="Arial" charset="0"/>
              </a:rPr>
              <a:t>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0, 1, 2, ...: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A_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ber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Gilt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oniel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Silivren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penna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miriel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menal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aglar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elen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!\n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Na-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chaered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palan-diriel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galadhremmin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ennorath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Fanuilos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linnathon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aear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aearon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256213" y="493395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352215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9113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"Calling 'void a()'" 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"Calling 'void b()'"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4443413" y="1604963"/>
            <a:ext cx="39998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[150])();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unsigned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[150];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 = a;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 = 3;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 = b;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 = 8;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0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is now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:</a:t>
            </a:r>
          </a:p>
          <a:p>
            <a:pPr>
              <a:buFontTx/>
              <a:buNone/>
            </a:pPr>
            <a:endParaRPr lang="en-US" altLang="en-US" sz="1600" b="1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 = 1; k &lt;=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 k *= 2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12347*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k – 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3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8349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6564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858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1AC0C60E-175B-4E4B-8493-BAC3141E8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713" y="3075682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&amp; Multiplicative 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good mapping function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should have the following properties: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2a.	Must be fast: e.g.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2b.	The hash value must be </a:t>
            </a:r>
            <a:r>
              <a:rPr lang="en-US" altLang="en-US" i="1" dirty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Given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must always return the same value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2c.	If two objects are randomly chosen, there should be only a one-in-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	chance that they have the same value 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</a:p>
        </p:txBody>
      </p:sp>
    </p:spTree>
    <p:extLst>
      <p:ext uri="{BB962C8B-B14F-4D97-AF65-F5344CB8AC3E}">
        <p14:creationId xmlns:p14="http://schemas.microsoft.com/office/powerpoint/2010/main" val="1722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Modulus operator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836911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Easiest method:  return the value modulus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M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return n % M;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calculating the modulus (or remainder) is expensive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, we can simplify the calculation by bitwise operations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left and right shift and bit-wise and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I want to calculate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7985325 % 100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modulo is a power of ten: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take the last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dirty="0">
                <a:latin typeface="Arial" charset="0"/>
                <a:cs typeface="Arial" charset="0"/>
              </a:rPr>
              <a:t> decimal digits: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25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7985325 % 10</a:t>
            </a:r>
            <a:r>
              <a:rPr lang="en-US" altLang="en-US" baseline="300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 dirty="0">
                <a:latin typeface="Consolas" pitchFamily="49" charset="0"/>
                <a:cs typeface="Arial" charset="0"/>
              </a:rPr>
              <a:t> = 325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00000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25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0000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325 </a:t>
            </a:r>
          </a:p>
        </p:txBody>
      </p:sp>
    </p:spTree>
    <p:extLst>
      <p:ext uri="{BB962C8B-B14F-4D97-AF65-F5344CB8AC3E}">
        <p14:creationId xmlns:p14="http://schemas.microsoft.com/office/powerpoint/2010/main" val="3769776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% 10000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modulo is a power of 2: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take the last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 dirty="0">
                <a:latin typeface="Arial" charset="0"/>
                <a:cs typeface="Arial" charset="0"/>
              </a:rPr>
              <a:t> bits: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% 1000000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100101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00000000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</a:t>
            </a:r>
            <a:r>
              <a:rPr lang="en-US" altLang="en-US" dirty="0">
                <a:latin typeface="Consolas" pitchFamily="49" charset="0"/>
                <a:cs typeface="Arial" charset="0"/>
              </a:rPr>
              <a:t>100101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56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zero all but the last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bits, select the last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bits using </a:t>
            </a:r>
            <a:r>
              <a:rPr lang="en-US" altLang="en-US" i="1" dirty="0">
                <a:latin typeface="Arial" charset="0"/>
                <a:cs typeface="Arial" charset="0"/>
              </a:rPr>
              <a:t>bitwise and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 </a:t>
            </a:r>
            <a:r>
              <a:rPr lang="en-CA" altLang="en-US" dirty="0">
                <a:latin typeface="Arial" charset="0"/>
                <a:cs typeface="Arial" charset="0"/>
              </a:rPr>
              <a:t>→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 </a:t>
            </a:r>
            <a:r>
              <a:rPr lang="en-CA" altLang="en-US" dirty="0">
                <a:latin typeface="Arial" charset="0"/>
                <a:cs typeface="Arial" charset="0"/>
              </a:rPr>
              <a:t>→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1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Given an error-condition identifier, e.g.,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id = 198</a:t>
            </a:r>
            <a:r>
              <a:rPr lang="en-CA" altLang="en-US" dirty="0">
                <a:latin typeface="Arial" charset="0"/>
                <a:cs typeface="Arial" charset="0"/>
              </a:rPr>
              <a:t>, how shall we determine which of the 150 slots corresponds to it?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Binary search!</a:t>
            </a:r>
          </a:p>
          <a:p>
            <a:pPr marL="342900" lvl="1" indent="-342900">
              <a:buNone/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CA" altLang="en-US" sz="2000" dirty="0">
                <a:latin typeface="Arial" charset="0"/>
                <a:cs typeface="Arial" charset="0"/>
              </a:rPr>
              <a:t>	Problems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slow: it would require approximately 7 comparisons per error condition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Slow to dynamically add new error conditions or remove defunct conditions</a:t>
            </a:r>
          </a:p>
        </p:txBody>
      </p:sp>
    </p:spTree>
    <p:extLst>
      <p:ext uri="{BB962C8B-B14F-4D97-AF65-F5344CB8AC3E}">
        <p14:creationId xmlns:p14="http://schemas.microsoft.com/office/powerpoint/2010/main" val="19439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multiplying or dividing by powers of 10 is easy: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* 100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multiplier is a power of ten: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add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dirty="0">
                <a:latin typeface="Arial" charset="0"/>
                <a:cs typeface="Arial" charset="0"/>
              </a:rPr>
              <a:t> zeros: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798532500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/ 10</a:t>
            </a:r>
            <a:r>
              <a:rPr lang="en-US" altLang="en-US" baseline="300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 dirty="0">
                <a:latin typeface="Consolas" pitchFamily="49" charset="0"/>
                <a:cs typeface="Arial" charset="0"/>
              </a:rPr>
              <a:t> = 7985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Just add the appropriate number of zeros or remove the appropriate number of digits</a:t>
            </a:r>
          </a:p>
        </p:txBody>
      </p:sp>
    </p:spTree>
    <p:extLst>
      <p:ext uri="{BB962C8B-B14F-4D97-AF65-F5344CB8AC3E}">
        <p14:creationId xmlns:p14="http://schemas.microsoft.com/office/powerpoint/2010/main" val="44174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* 10000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multiplier is a power of 2: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add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 dirty="0">
                <a:latin typeface="Arial" charset="0"/>
                <a:cs typeface="Arial" charset="0"/>
              </a:rPr>
              <a:t> zeros: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1000111001010000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/ 1000000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100011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29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can be done mechanically by shifting the bits appropriately: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&gt;&gt;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Powers of 2 are now easy to calculate: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  // 2</a:t>
            </a:r>
            <a:r>
              <a:rPr lang="en-US" altLang="en-US" baseline="30000" dirty="0"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 16</a:t>
            </a:r>
            <a:endParaRPr lang="en-US" altLang="en-US" baseline="-250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// 2</a:t>
            </a:r>
            <a:r>
              <a:rPr lang="en-US" altLang="en-US" baseline="30000" dirty="0"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 64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2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Modulo a power of two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72816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implementation using the modulus/remainder operator: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m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return n &amp; ((1 &lt;&lt; m) – 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86870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Suppose that the hash function </a:t>
            </a:r>
            <a:r>
              <a:rPr lang="en-US" altLang="en-US" i="1" dirty="0">
                <a:latin typeface="Arial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even number modulo a power of two is still even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Example:  memory allocations are multiples of word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 64-bit computer, addresses returned by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>
                <a:latin typeface="Arial" charset="0"/>
                <a:cs typeface="Arial" charset="0"/>
              </a:rPr>
              <a:t> will be multiples of 8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probability that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 =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r>
              <a:rPr lang="en-US" altLang="en-US" dirty="0">
                <a:latin typeface="Arial" charset="0"/>
                <a:cs typeface="Arial" charset="0"/>
              </a:rPr>
              <a:t> is one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is not one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Modulo a power of two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933920CD-225A-BC4D-B32F-04A68881EF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" t="41600" r="78350" b="40550"/>
          <a:stretch/>
        </p:blipFill>
        <p:spPr>
          <a:xfrm>
            <a:off x="429256" y="1556792"/>
            <a:ext cx="395429" cy="4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34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need to obfuscate the bits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most common method to obfuscate bits is multiplication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how one bit can affect an entire range of numbers in the result: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× </a:t>
            </a:r>
            <a:r>
              <a:rPr lang="en-US" altLang="en-US" u="sng" dirty="0">
                <a:latin typeface="Arial" charset="0"/>
                <a:cs typeface="Arial" charset="0"/>
              </a:rPr>
              <a:t>11010011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+ </a:t>
            </a:r>
            <a:r>
              <a:rPr lang="en-US" altLang="en-US" u="sng" dirty="0">
                <a:latin typeface="Arial" charset="0"/>
                <a:cs typeface="Arial" charset="0"/>
              </a:rPr>
              <a:t>  10100</a:t>
            </a:r>
            <a:r>
              <a:rPr lang="en-US" altLang="en-US" u="sng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u="sng" dirty="0">
                <a:latin typeface="Arial" charset="0"/>
                <a:cs typeface="Arial" charset="0"/>
              </a:rPr>
              <a:t>11              </a:t>
            </a:r>
            <a:r>
              <a:rPr lang="en-US" altLang="en-US" u="sng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100010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11101001</a:t>
            </a:r>
            <a:r>
              <a:rPr lang="en-US" altLang="en-US" dirty="0">
                <a:latin typeface="Arial" charset="0"/>
                <a:cs typeface="Arial" charset="0"/>
              </a:rPr>
              <a:t>01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5143500" y="4214813"/>
            <a:ext cx="3146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The </a:t>
            </a:r>
            <a:r>
              <a:rPr lang="en-CA" altLang="en-US" i="1" dirty="0"/>
              <a:t>avalanche</a:t>
            </a:r>
            <a:r>
              <a:rPr lang="en-CA" altLang="en-US" dirty="0"/>
              <a:t> effect:  changing one bits has the potential of affecting all bits in the result:</a:t>
            </a:r>
          </a:p>
          <a:p>
            <a:pPr eaLnBrk="1" hangingPunct="1"/>
            <a:r>
              <a:rPr lang="en-US" altLang="en-US" dirty="0"/>
              <a:t>10100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11 × 11010011</a:t>
            </a:r>
          </a:p>
          <a:p>
            <a:pPr eaLnBrk="1" hangingPunct="1"/>
            <a:r>
              <a:rPr lang="en-CA" altLang="en-US" dirty="0"/>
              <a:t>    = 100001</a:t>
            </a:r>
            <a:r>
              <a:rPr lang="en-CA" altLang="en-US" dirty="0">
                <a:solidFill>
                  <a:srgbClr val="FF0000"/>
                </a:solidFill>
              </a:rPr>
              <a:t>10010110</a:t>
            </a:r>
            <a:r>
              <a:rPr lang="en-CA" alt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43601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Multiplying by a fixed constant is a reasonable method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Take the middle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bits of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const C = 581869333;  // some number</a:t>
            </a:r>
          </a:p>
          <a:p>
            <a:pPr>
              <a:buFontTx/>
              <a:buNone/>
            </a:pPr>
            <a:endParaRPr lang="en-US" alt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m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shift = (32 – m)/2;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910298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that the value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1024</a:t>
            </a:r>
            <a:r>
              <a:rPr lang="en-US" altLang="en-US">
                <a:latin typeface="Arial" charset="0"/>
                <a:cs typeface="Arial" charset="0"/>
              </a:rPr>
              <a:t>) and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42</a:t>
            </a: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916686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4145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First calculate the shift</a:t>
            </a:r>
            <a:endParaRPr lang="en-US" altLang="en-US" dirty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int n, unsigned int m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shift = (32 – m)/2;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504856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Calculate 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Cn</a:t>
            </a:r>
            <a:endParaRPr lang="en-US" altLang="en-US" dirty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int n, unsigned int m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((</a:t>
            </a:r>
            <a:r>
              <a:rPr lang="en-US" altLang="en-US" sz="16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C*n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&gt;&gt; shift) &amp; ((1 &lt;&lt; m) – 1);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5604" name="Picture 2" descr="C:\Users\dwharder\Desktop\v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1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5606" name="TextBox 1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407357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 better solution: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Create an array of size 65536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Assign those entries corresponding to valid error conditions</a:t>
            </a: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Problem: additional memory usage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339752" y="2708920"/>
            <a:ext cx="423535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[65536])();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&lt; 65536; ++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[3] = a;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[8] = b;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[3]();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[8]();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Right shift this value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en-US">
                <a:latin typeface="Arial" charset="0"/>
                <a:cs typeface="Arial" charset="0"/>
              </a:rPr>
              <a:t>bits—equivalent to dividing by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11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6628" name="Picture 3" descr="C:\Users\dwharder\Desktop\v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782814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Left shift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dirty="0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 dirty="0">
                <a:latin typeface="Arial" charset="0"/>
                <a:cs typeface="Arial" charset="0"/>
              </a:rPr>
              <a:t>bits yielding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int n, unsigned int m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&amp; (</a:t>
            </a:r>
            <a:r>
              <a:rPr lang="en-US" altLang="en-US" sz="1600" b="1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(1 &lt;&lt; m)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– 1);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8676" name="Picture 5" descr="C:\Users\dwharder\Desktop\vx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 descr="C:\Users\dwharder\Desktop\x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81650"/>
            <a:ext cx="27368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3705552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Subtracting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yields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= 10 </a:t>
            </a:r>
            <a:r>
              <a:rPr lang="en-US" altLang="en-US" dirty="0">
                <a:latin typeface="Arial" charset="0"/>
                <a:cs typeface="Arial" charset="0"/>
              </a:rPr>
              <a:t>ones</a:t>
            </a:r>
            <a:endParaRPr lang="en-US" altLang="en-US" dirty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int n, unsigned int m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&amp; </a:t>
            </a:r>
            <a:r>
              <a:rPr lang="en-US" altLang="en-US" sz="1600" b="1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((1 &lt;&lt; m) – 1)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9700" name="Picture 6" descr="C:\Users\dwharder\Desktop\vx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857049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Taken the bitwise to clear all but the last 10 bits</a:t>
            </a:r>
            <a:endParaRPr lang="en-US" altLang="en-US" dirty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int n, unsigned int m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((C*n) &gt;&gt; shift) &amp; ((1 &lt;&lt; m) – 1)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0724" name="Picture 7" descr="C:\Users\dwharder\Desktop\vx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2982571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extracted the middle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altLang="en-US" dirty="0">
                <a:latin typeface="Arial" charset="0"/>
                <a:cs typeface="Arial" charset="0"/>
              </a:rPr>
              <a:t> bits—a number in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0, …, 1023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int n, unsigned int m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1748" name="Picture 8" descr="C:\Users\dwharder\Desktop\vx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372200" y="5333146"/>
            <a:ext cx="1539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 dirty="0" err="1">
                <a:latin typeface="Times" pitchFamily="18" charset="0"/>
                <a:cs typeface="Times" pitchFamily="18" charset="0"/>
              </a:rPr>
              <a:t>h</a:t>
            </a:r>
            <a:r>
              <a:rPr lang="en-US" altLang="en-US" sz="2000" i="1" baseline="-25000" dirty="0" err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 dirty="0">
                <a:latin typeface="Times" pitchFamily="18" charset="0"/>
                <a:cs typeface="Times" pitchFamily="18" charset="0"/>
              </a:rPr>
              <a:t>(42) = 195</a:t>
            </a:r>
          </a:p>
        </p:txBody>
      </p:sp>
    </p:spTree>
    <p:extLst>
      <p:ext uri="{BB962C8B-B14F-4D97-AF65-F5344CB8AC3E}">
        <p14:creationId xmlns:p14="http://schemas.microsoft.com/office/powerpoint/2010/main" val="2075500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76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A964DEE5-3AB0-4947-B579-155D5867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713" y="3075682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&amp; Multiplicative 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Chained hash table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Associating each bin with a linked list.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object assigned to the bin by the hash function, finding, inserting, and erasing the object is done on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2553730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an example, let’s store hostnames and allow a fast look-up of the corresponding IP address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choose the bin based on the host name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Associated with the name will be the IP address</a:t>
            </a:r>
          </a:p>
          <a:p>
            <a:pPr lvl="1"/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  <a:r>
              <a:rPr lang="en-CA" altLang="en-US" dirty="0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548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the hash value of a string is the last 3 bits of the first character in the host name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hash of </a:t>
            </a:r>
            <a:r>
              <a:rPr lang="en-CA" altLang="en-US" dirty="0">
                <a:latin typeface="Consolas" pitchFamily="49" charset="0"/>
                <a:cs typeface="Arial" charset="0"/>
              </a:rPr>
              <a:t>“optimal”</a:t>
            </a:r>
            <a:r>
              <a:rPr lang="en-US" altLang="en-US" dirty="0">
                <a:latin typeface="Arial" charset="0"/>
                <a:cs typeface="Arial" charset="0"/>
              </a:rPr>
              <a:t> is based on </a:t>
            </a:r>
            <a:r>
              <a:rPr lang="en-CA" altLang="en-US" dirty="0">
                <a:latin typeface="Consolas" pitchFamily="49" charset="0"/>
                <a:cs typeface="Arial" charset="0"/>
              </a:rPr>
              <a:t>“o</a:t>
            </a:r>
            <a:r>
              <a:rPr lang="en-US" altLang="en-US" dirty="0">
                <a:latin typeface="Consolas" pitchFamily="49" charset="0"/>
                <a:cs typeface="Arial" charset="0"/>
              </a:rPr>
              <a:t>”</a:t>
            </a:r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a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n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b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o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c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p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d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q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e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r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f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s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g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t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h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u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v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j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w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k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x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l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y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m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z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4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Examples: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Suppose we want to associate IP addresses and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	any corresponding domain names</a:t>
            </a: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a 32-bit IP address are often written as four byte values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from 0 to 255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Consider 10000001 01100001 00001010 10110011</a:t>
            </a:r>
            <a:r>
              <a:rPr lang="en-US" altLang="en-US" baseline="-25000" dirty="0">
                <a:latin typeface="Arial" charset="0"/>
                <a:cs typeface="Arial" charset="0"/>
              </a:rPr>
              <a:t>2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This can be written as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129.97.10.179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We use domain names because IP addresses are not human readable </a:t>
            </a:r>
          </a:p>
        </p:txBody>
      </p:sp>
    </p:spTree>
    <p:extLst>
      <p:ext uri="{BB962C8B-B14F-4D97-AF65-F5344CB8AC3E}">
        <p14:creationId xmlns:p14="http://schemas.microsoft.com/office/powerpoint/2010/main" val="3907263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hash function is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       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      // the empty string "" is hashed to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      if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 == 0 )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        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  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      return str[0] &amp;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}</a:t>
            </a:r>
          </a:p>
        </p:txBody>
      </p:sp>
    </p:spTree>
    <p:extLst>
      <p:ext uri="{BB962C8B-B14F-4D97-AF65-F5344CB8AC3E}">
        <p14:creationId xmlns:p14="http://schemas.microsoft.com/office/powerpoint/2010/main" val="3081293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2" descr="C:\Users\dwharder\Desktop\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with an array of 8 empty linked lists</a:t>
            </a:r>
          </a:p>
        </p:txBody>
      </p:sp>
    </p:spTree>
    <p:extLst>
      <p:ext uri="{BB962C8B-B14F-4D97-AF65-F5344CB8AC3E}">
        <p14:creationId xmlns:p14="http://schemas.microsoft.com/office/powerpoint/2010/main" val="7873949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pair </a:t>
            </a:r>
            <a:r>
              <a:rPr lang="en-CA" altLang="en-US" dirty="0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 dirty="0">
                <a:latin typeface="Arial" charset="0"/>
                <a:cs typeface="Arial" charset="0"/>
              </a:rPr>
              <a:t> is entered into bin </a:t>
            </a:r>
            <a:r>
              <a:rPr lang="en-US" altLang="en-US" dirty="0">
                <a:latin typeface="Consolas" pitchFamily="49" charset="0"/>
                <a:cs typeface="Arial" charset="0"/>
              </a:rPr>
              <a:t>01101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CA" altLang="en-US" dirty="0">
                <a:latin typeface="Arial" charset="0"/>
                <a:cs typeface="Arial" charset="0"/>
              </a:rPr>
              <a:t> = 7</a:t>
            </a:r>
          </a:p>
        </p:txBody>
      </p:sp>
      <p:pic>
        <p:nvPicPr>
          <p:cNvPr id="19460" name="Picture 23" descr="C:\Users\dwharder\Desktop\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102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Similarly, as </a:t>
            </a:r>
            <a:r>
              <a:rPr lang="en-CA" altLang="en-US" dirty="0">
                <a:latin typeface="Consolas" pitchFamily="49" charset="0"/>
                <a:cs typeface="Arial" charset="0"/>
              </a:rPr>
              <a:t>"c"</a:t>
            </a:r>
            <a:r>
              <a:rPr lang="en-CA" altLang="en-US" dirty="0">
                <a:latin typeface="Arial" charset="0"/>
                <a:cs typeface="Arial" charset="0"/>
              </a:rPr>
              <a:t> hashes to 3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pair </a:t>
            </a:r>
            <a:r>
              <a:rPr lang="en-CA" altLang="en-US" dirty="0">
                <a:latin typeface="Consolas" pitchFamily="49" charset="0"/>
                <a:cs typeface="Arial" charset="0"/>
              </a:rPr>
              <a:t>("cheetah", 129.97.94.45)</a:t>
            </a:r>
            <a:r>
              <a:rPr lang="en-CA" altLang="en-US" dirty="0">
                <a:latin typeface="Arial" charset="0"/>
                <a:cs typeface="Arial" charset="0"/>
              </a:rPr>
              <a:t> is entered into bin 3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16" descr="C:\Users\dwharder\Desktop\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1520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</a:t>
            </a:r>
            <a:r>
              <a:rPr lang="en-CA" altLang="en-US">
                <a:latin typeface="Consolas" pitchFamily="49" charset="0"/>
                <a:cs typeface="Arial" charset="0"/>
              </a:rPr>
              <a:t>"w"</a:t>
            </a:r>
            <a:r>
              <a:rPr lang="en-CA" altLang="en-US">
                <a:latin typeface="Arial" charset="0"/>
                <a:cs typeface="Arial" charset="0"/>
              </a:rPr>
              <a:t> in Wellington also hashes to 7</a:t>
            </a:r>
          </a:p>
          <a:p>
            <a:pPr lvl="1"/>
            <a:r>
              <a:rPr lang="en-CA" altLang="en-US">
                <a:latin typeface="Consolas" pitchFamily="49" charset="0"/>
                <a:cs typeface="Arial" charset="0"/>
              </a:rPr>
              <a:t>("wellington", 129.97.94.42)</a:t>
            </a:r>
            <a:r>
              <a:rPr lang="en-CA" altLang="en-US">
                <a:latin typeface="Arial" charset="0"/>
                <a:cs typeface="Arial" charset="0"/>
              </a:rPr>
              <a:t> is entered into bin 7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1508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757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Why did I use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push_front</a:t>
            </a:r>
            <a:r>
              <a:rPr lang="en-CA" altLang="en-US" dirty="0">
                <a:latin typeface="Arial" charset="0"/>
                <a:cs typeface="Arial" charset="0"/>
              </a:rPr>
              <a:t> from the linked list?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good heuristic is</a:t>
            </a:r>
          </a:p>
          <a:p>
            <a:pPr lvl="1">
              <a:buFont typeface="Arial" charset="0"/>
              <a:buNone/>
            </a:pPr>
            <a:r>
              <a:rPr lang="en-CA" altLang="en-US" sz="1600" dirty="0">
                <a:latin typeface="Arial" charset="0"/>
                <a:cs typeface="Arial" charset="0"/>
              </a:rPr>
              <a:t>   			“unless you know otherwise, data which has been</a:t>
            </a:r>
          </a:p>
          <a:p>
            <a:pPr lvl="1">
              <a:buFont typeface="Arial" charset="0"/>
              <a:buNone/>
            </a:pPr>
            <a:r>
              <a:rPr lang="en-CA" altLang="en-US" sz="1600" dirty="0">
                <a:latin typeface="Arial" charset="0"/>
                <a:cs typeface="Arial" charset="0"/>
              </a:rPr>
              <a:t>    			 accessed recently will be accessed again in the near future”</a:t>
            </a:r>
          </a:p>
          <a:p>
            <a:pPr lvl="3"/>
            <a:r>
              <a:rPr lang="en-CA" altLang="en-US" sz="2000" dirty="0">
                <a:latin typeface="Arial" charset="0"/>
                <a:cs typeface="Arial" charset="0"/>
              </a:rPr>
              <a:t>It is easiest to access data at the front of a linked list</a:t>
            </a:r>
          </a:p>
          <a:p>
            <a:pPr>
              <a:buFont typeface="Arial" charset="0"/>
              <a:buNone/>
            </a:pP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711700" y="4429125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Heuristics include rules of thumb,</a:t>
            </a:r>
            <a:br>
              <a:rPr lang="en-CA" altLang="en-US" dirty="0"/>
            </a:br>
            <a:r>
              <a:rPr lang="en-CA" altLang="en-US" dirty="0"/>
              <a:t>educated guesses, and intuition</a:t>
            </a:r>
          </a:p>
        </p:txBody>
      </p:sp>
    </p:spTree>
    <p:extLst>
      <p:ext uri="{BB962C8B-B14F-4D97-AF65-F5344CB8AC3E}">
        <p14:creationId xmlns:p14="http://schemas.microsoft.com/office/powerpoint/2010/main" val="14394424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Similarly we can insert the host names </a:t>
            </a:r>
            <a:r>
              <a:rPr lang="en-CA" altLang="en-US">
                <a:latin typeface="Consolas" pitchFamily="49" charset="0"/>
                <a:cs typeface="Arial" charset="0"/>
              </a:rPr>
              <a:t>"augustin"</a:t>
            </a:r>
            <a:r>
              <a:rPr lang="en-CA" altLang="en-US">
                <a:latin typeface="Arial" charset="0"/>
                <a:cs typeface="Arial" charset="0"/>
              </a:rPr>
              <a:t> and </a:t>
            </a:r>
            <a:r>
              <a:rPr lang="en-CA" altLang="en-US">
                <a:latin typeface="Consolas" pitchFamily="49" charset="0"/>
                <a:cs typeface="Arial" charset="0"/>
              </a:rPr>
              <a:t>"lowpower"</a:t>
            </a:r>
            <a:endParaRPr lang="en-CA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3556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500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397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If we now wanted the IP address for </a:t>
            </a:r>
            <a:r>
              <a:rPr lang="en-CA" altLang="en-US" dirty="0">
                <a:latin typeface="Consolas" pitchFamily="49" charset="0"/>
                <a:cs typeface="Arial" charset="0"/>
              </a:rPr>
              <a:t>"optimal"</a:t>
            </a:r>
            <a:r>
              <a:rPr lang="en-CA" altLang="en-US" dirty="0">
                <a:latin typeface="Arial" charset="0"/>
                <a:cs typeface="Arial" charset="0"/>
              </a:rPr>
              <a:t>, we would simply hash </a:t>
            </a:r>
            <a:r>
              <a:rPr lang="en-CA" altLang="en-US" dirty="0">
                <a:latin typeface="Consolas" pitchFamily="49" charset="0"/>
                <a:cs typeface="Arial" charset="0"/>
              </a:rPr>
              <a:t>"optimal"</a:t>
            </a:r>
            <a:r>
              <a:rPr lang="en-CA" altLang="en-US" dirty="0">
                <a:latin typeface="Arial" charset="0"/>
                <a:cs typeface="Arial" charset="0"/>
              </a:rPr>
              <a:t> to 7, walk through the linked list, and access 129.97.94.57 when we access the node containing the relevant string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4580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255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Similarly, 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ashok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vlach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>
                <a:latin typeface="Arial" charset="0"/>
                <a:cs typeface="Arial" charset="0"/>
              </a:rPr>
              <a:t> are entered into bin 1 and 6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5604" name="Picture 19" descr="C:\Users\dwharder\Desktop\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9681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Inserting </a:t>
            </a:r>
            <a:r>
              <a:rPr lang="en-CA" altLang="en-US">
                <a:latin typeface="Consolas" pitchFamily="49" charset="0"/>
                <a:cs typeface="Arial" charset="0"/>
              </a:rPr>
              <a:t>"ims"</a:t>
            </a:r>
            <a:r>
              <a:rPr lang="en-CA" altLang="en-US">
                <a:latin typeface="Arial" charset="0"/>
                <a:cs typeface="Arial" charset="0"/>
              </a:rPr>
              <a:t>, </a:t>
            </a:r>
            <a:r>
              <a:rPr lang="en-CA" altLang="en-US">
                <a:latin typeface="Consolas" pitchFamily="49" charset="0"/>
                <a:cs typeface="Arial" charset="0"/>
              </a:rPr>
              <a:t>"jab"</a:t>
            </a:r>
            <a:r>
              <a:rPr lang="en-CA" altLang="en-US">
                <a:latin typeface="Arial" charset="0"/>
                <a:cs typeface="Arial" charset="0"/>
              </a:rPr>
              <a:t>, and </a:t>
            </a:r>
            <a:r>
              <a:rPr lang="en-CA" altLang="en-US">
                <a:latin typeface="Consolas" pitchFamily="49" charset="0"/>
                <a:cs typeface="Arial" charset="0"/>
              </a:rPr>
              <a:t>"cad"</a:t>
            </a:r>
            <a:r>
              <a:rPr lang="en-CA" altLang="en-US">
                <a:latin typeface="Arial" charset="0"/>
                <a:cs typeface="Arial" charset="0"/>
              </a:rPr>
              <a:t> doesn’t even out the bins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6628" name="Picture 20" descr="C:\Users\dwharder\Desktop\k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4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Given an IP address, sometimes we wanted to </a:t>
            </a:r>
            <a:r>
              <a:rPr lang="en-US" altLang="en-US" sz="2000" i="1" dirty="0"/>
              <a:t>quickly</a:t>
            </a:r>
            <a:r>
              <a:rPr lang="en-US" altLang="en-US" sz="2000" dirty="0"/>
              <a:t> find any associated domain name.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We could create an array of size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4,294,967,296 of 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For example, the IP address of shanghaitech.edu.cn is </a:t>
            </a:r>
            <a:r>
              <a:rPr lang="nb-NO" sz="2000" dirty="0"/>
              <a:t>10.15.42.202</a:t>
            </a:r>
            <a:endParaRPr lang="en-US" altLang="en-US" sz="20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As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+ 42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+ 15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s-IS" sz="2000" dirty="0"/>
              <a:t>168766154</a:t>
            </a:r>
            <a:r>
              <a:rPr lang="en-US" altLang="en-US" sz="2000" dirty="0"/>
              <a:t>, it follows that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	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s-IS" sz="2000" dirty="0"/>
              <a:t>168766154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"shanghaitech.edu.cn";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48738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Indeed, after 21 insertions, the linked lists are becoming rather long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were looking for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access time, but accessing something in a linked list with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objects is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7652" name="Picture 5" descr="C:\Users\dwharder\Desktop\k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9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describe the length of the linked lists, we define the </a:t>
            </a:r>
            <a:r>
              <a:rPr lang="en-US" altLang="en-US" i="1" dirty="0">
                <a:latin typeface="Arial" charset="0"/>
                <a:cs typeface="Arial" charset="0"/>
              </a:rPr>
              <a:t>load factor </a:t>
            </a:r>
            <a:r>
              <a:rPr lang="en-US" altLang="en-US" dirty="0">
                <a:latin typeface="Arial" charset="0"/>
                <a:cs typeface="Arial" charset="0"/>
              </a:rPr>
              <a:t>of the hash table: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the average number of objects per bin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assumes an even distribution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Right now, the load factor is </a:t>
            </a:r>
            <a:r>
              <a:rPr lang="en-US" altLang="en-US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21/8 = 2.625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bin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2.625</a:t>
            </a:r>
            <a:r>
              <a:rPr lang="en-US" altLang="en-US" dirty="0">
                <a:latin typeface="Arial" charset="0"/>
                <a:cs typeface="Arial" charset="0"/>
              </a:rPr>
              <a:t> objects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851275" y="2276475"/>
          <a:ext cx="990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393480" progId="Equation.DSMT4">
                  <p:embed/>
                </p:oleObj>
              </mc:Choice>
              <mc:Fallback>
                <p:oleObj name="Equation" r:id="rId3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990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376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load factor becomes too large, access times will start to increase: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most obvious solution is to double the size of the hash table and re-insert every object (</a:t>
            </a:r>
            <a:r>
              <a:rPr lang="en-US" altLang="en-US" i="1" dirty="0">
                <a:latin typeface="Arial" charset="0"/>
                <a:cs typeface="Arial" charset="0"/>
              </a:rPr>
              <a:t>rehashing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42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our example, suppose we take the last four bits as the hash function after doubling the hash table size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612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load factor is now </a:t>
            </a:r>
            <a:r>
              <a:rPr lang="en-US" altLang="en-US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1.3125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Unfortunately, the distribution hasn’t improved much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1754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significant </a:t>
            </a:r>
            <a:r>
              <a:rPr lang="en-US" altLang="en-US" i="1" dirty="0">
                <a:latin typeface="Arial" charset="0"/>
                <a:cs typeface="Arial" charset="0"/>
              </a:rPr>
              <a:t>clustering</a:t>
            </a:r>
            <a:r>
              <a:rPr lang="en-US" altLang="en-US" dirty="0">
                <a:latin typeface="Arial" charset="0"/>
                <a:cs typeface="Arial" charset="0"/>
              </a:rPr>
              <a:t> in bins 2 and 3 due to the choice of host names</a:t>
            </a:r>
          </a:p>
        </p:txBody>
      </p:sp>
      <p:pic>
        <p:nvPicPr>
          <p:cNvPr id="30724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69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choose a very poor hash function: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looked at the first letter of the host name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all these are also actual host names: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ultra7 ultra8 ultra9 ultra10 ultra11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ultra12 ultra13 ultra14 ultra15 ultra16 ultra17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blade1 blade2 blade3 blade4 blade5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will cause clustering in bins 2 and 5</a:t>
            </a:r>
          </a:p>
        </p:txBody>
      </p:sp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A99D719E-2E5A-FA47-895B-9CE1CC237C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22688" r="77193" b="58014"/>
          <a:stretch/>
        </p:blipFill>
        <p:spPr>
          <a:xfrm>
            <a:off x="430695" y="1600200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3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go back to the hash function defined previously:</a:t>
            </a:r>
          </a:p>
          <a:p>
            <a:pPr>
              <a:buFont typeface="Arial" charset="0"/>
              <a:buNone/>
            </a:pPr>
            <a:endParaRPr lang="en-US" altLang="en-US" sz="18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unsigned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hash( string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&amp;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 typeface="Arial" charset="0"/>
              <a:buNone/>
            </a:pPr>
            <a:endParaRPr lang="en-US" altLang="en-US" sz="16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k = 0; k &lt;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*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[k];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altLang="en-US" sz="16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890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hash function yields a much nicer distribution:</a:t>
            </a:r>
          </a:p>
        </p:txBody>
      </p:sp>
      <p:pic>
        <p:nvPicPr>
          <p:cNvPr id="33796" name="Picture 4" descr="ht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3683000"/>
            <a:ext cx="29733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4" descr="C:\Users\dwharder\Desktop\k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336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2951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Problems with Linked Lists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significant issue with chained hash tables using 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requires extra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uses dynamic memory allocation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issue is the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Arial" charset="0"/>
                <a:cs typeface="Arial" charset="0"/>
              </a:rPr>
              <a:t>time complexity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faster access,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could replace each linked list with an AVL tree </a:t>
            </a:r>
            <a:r>
              <a:rPr lang="en-US" altLang="en-US" dirty="0">
                <a:latin typeface="Arial" charset="0"/>
                <a:cs typeface="Arial" charset="0"/>
              </a:rPr>
              <a:t>(assuming we can order the objects)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access time drops to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memory requirements are increased by </a:t>
            </a:r>
            <a:r>
              <a:rPr lang="en-US" altLang="en-US" b="1" dirty="0">
                <a:latin typeface="Symbol" panose="05050102010706020507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, as each node will require two pointers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Given an IP address, sometimes we wanted to </a:t>
            </a:r>
            <a:r>
              <a:rPr lang="en-US" altLang="en-US" sz="2000" i="1" dirty="0"/>
              <a:t>quickly</a:t>
            </a:r>
            <a:r>
              <a:rPr lang="en-US" altLang="en-US" sz="2000" dirty="0"/>
              <a:t> find any associated domain name.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We could create an array of size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4,294,967,296 of 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By the end of 20</a:t>
            </a:r>
            <a:r>
              <a:rPr lang="en-US" altLang="zh-CN" sz="2000" dirty="0"/>
              <a:t>21, </a:t>
            </a:r>
            <a:r>
              <a:rPr lang="en-US" altLang="en-US" sz="2000" dirty="0"/>
              <a:t>the number of domain names is 341.7 million.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So, most part of the array is empty!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7170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998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Chained hash tables require special memory allocation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 we create a hash table without significant memory allocation?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deal with collisions by storing collisions elsewhere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define an implicit rule which tells us where to look next</a:t>
            </a:r>
          </a:p>
        </p:txBody>
      </p:sp>
    </p:spTree>
    <p:extLst>
      <p:ext uri="{BB962C8B-B14F-4D97-AF65-F5344CB8AC3E}">
        <p14:creationId xmlns:p14="http://schemas.microsoft.com/office/powerpoint/2010/main" val="19948888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an object hashes to bin 5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If bin 5 is empty, we can copy the object into that entry </a:t>
            </a:r>
          </a:p>
        </p:txBody>
      </p:sp>
      <p:pic>
        <p:nvPicPr>
          <p:cNvPr id="7172" name="Picture 2" descr="C:\Users\dwharder\Desktop\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0822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Users\dwharder\Desktop\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Suppose, however, another object hashes to bin 5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Without a linked list, we cannot store the object in that bin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147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C:\Users\dwharder\Desktop\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need a rule to </a:t>
            </a:r>
            <a:r>
              <a:rPr lang="en-US" altLang="en-US" dirty="0">
                <a:latin typeface="Arial" charset="0"/>
                <a:cs typeface="Arial" charset="0"/>
              </a:rPr>
              <a:t>tells us where to look next 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example, look in the next bin to see if it is occupied</a:t>
            </a:r>
          </a:p>
        </p:txBody>
      </p:sp>
    </p:spTree>
    <p:extLst>
      <p:ext uri="{BB962C8B-B14F-4D97-AF65-F5344CB8AC3E}">
        <p14:creationId xmlns:p14="http://schemas.microsoft.com/office/powerpoint/2010/main" val="10741688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:\Users\dwharder\Desktop\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rule must be: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simple to follow—</a:t>
            </a:r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fast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general enough to deal with the fact that the next cell could also be occupied: e.g., continue searching until the first empty bin is found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482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Of course, whatever rule we use in placing an object must also be used when searching for or removing objects</a:t>
            </a:r>
          </a:p>
        </p:txBody>
      </p:sp>
      <p:pic>
        <p:nvPicPr>
          <p:cNvPr id="12292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0796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Recall, however, that our goal is </a:t>
            </a:r>
            <a:r>
              <a:rPr lang="en-CA" altLang="en-US" dirty="0">
                <a:latin typeface="Symbol" pitchFamily="18" charset="2"/>
                <a:cs typeface="Arial" charset="0"/>
              </a:rPr>
              <a:t>Q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CA" altLang="en-US" dirty="0">
                <a:latin typeface="Arial" charset="0"/>
                <a:cs typeface="Arial" charset="0"/>
              </a:rPr>
              <a:t> access times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cannot, on average, be forced to access too many bins</a:t>
            </a: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8830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There are numerous strategies for defining the order in which the bins should be searched: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Linear probing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Quadratic probing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Double hashing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There are many alternate strategies, as well: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Last come, first served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Always place the object into the bin moving what may be there already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Cuckoo hashing</a:t>
            </a:r>
          </a:p>
          <a:p>
            <a:pPr marL="457200" lvl="1" indent="0">
              <a:buNone/>
            </a:pP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351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Linear probing</a:t>
            </a:r>
          </a:p>
          <a:p>
            <a:pPr lvl="2"/>
            <a:r>
              <a:rPr lang="en-US" altLang="zh-CN" dirty="0"/>
              <a:t>Quadratic probing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455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34283</TotalTime>
  <Words>11951</Words>
  <Application>Microsoft Office PowerPoint</Application>
  <PresentationFormat>全屏显示(4:3)</PresentationFormat>
  <Paragraphs>3728</Paragraphs>
  <Slides>201</Slides>
  <Notes>186</Notes>
  <HiddenSlides>67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201</vt:i4>
      </vt:variant>
    </vt:vector>
  </HeadingPairs>
  <TitlesOfParts>
    <vt:vector size="211" baseType="lpstr">
      <vt:lpstr>Arial</vt:lpstr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Equation</vt:lpstr>
      <vt:lpstr>CS101 Algorithms and Data Structures</vt:lpstr>
      <vt:lpstr>Outline</vt:lpstr>
      <vt:lpstr>Supporting Example</vt:lpstr>
      <vt:lpstr>Supporting Example</vt:lpstr>
      <vt:lpstr>Supporting Example</vt:lpstr>
      <vt:lpstr>Supporting Example</vt:lpstr>
      <vt:lpstr>IP Addresses</vt:lpstr>
      <vt:lpstr>IP Addresses</vt:lpstr>
      <vt:lpstr>IP Addresses</vt:lpstr>
      <vt:lpstr>IP Addresses</vt:lpstr>
      <vt:lpstr>DNS</vt:lpstr>
      <vt:lpstr>Goal</vt:lpstr>
      <vt:lpstr>Simpler problem</vt:lpstr>
      <vt:lpstr>Simpler problem</vt:lpstr>
      <vt:lpstr>Simpler problem</vt:lpstr>
      <vt:lpstr>Simpler problem</vt:lpstr>
      <vt:lpstr>The hashing problem</vt:lpstr>
      <vt:lpstr>The hash process</vt:lpstr>
      <vt:lpstr>Outline</vt:lpstr>
      <vt:lpstr>Definitions</vt:lpstr>
      <vt:lpstr>Properties</vt:lpstr>
      <vt:lpstr>Types of hash functions</vt:lpstr>
      <vt:lpstr>Predetermined hash functions</vt:lpstr>
      <vt:lpstr>Predetermined hash functions</vt:lpstr>
      <vt:lpstr>Predetermined hash functions</vt:lpstr>
      <vt:lpstr>Predetermined hash functions</vt:lpstr>
      <vt:lpstr>Arithmetic Hash Values</vt:lpstr>
      <vt:lpstr>Rational number class</vt:lpstr>
      <vt:lpstr>Rational number class</vt:lpstr>
      <vt:lpstr>Rational number class</vt:lpstr>
      <vt:lpstr>Rational number class</vt:lpstr>
      <vt:lpstr>Rational number class</vt:lpstr>
      <vt:lpstr>Rational number class</vt:lpstr>
      <vt:lpstr>String class</vt:lpstr>
      <vt:lpstr>String class</vt:lpstr>
      <vt:lpstr>String class</vt:lpstr>
      <vt:lpstr>String class</vt:lpstr>
      <vt:lpstr>String class</vt:lpstr>
      <vt:lpstr>String class</vt:lpstr>
      <vt:lpstr>String class</vt:lpstr>
      <vt:lpstr>Arithmetic hash functions</vt:lpstr>
      <vt:lpstr>Arithmetic hash functions</vt:lpstr>
      <vt:lpstr>Outline</vt:lpstr>
      <vt:lpstr>The hash process</vt:lpstr>
      <vt:lpstr>Properties</vt:lpstr>
      <vt:lpstr>Modulus operator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Modulo a power of two</vt:lpstr>
      <vt:lpstr>Modulo a power of two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Outline</vt:lpstr>
      <vt:lpstr>The hash process</vt:lpstr>
      <vt:lpstr>Chained hash table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Load Factor </vt:lpstr>
      <vt:lpstr>Load Factor </vt:lpstr>
      <vt:lpstr>Doubling Size</vt:lpstr>
      <vt:lpstr>Doubling Size</vt:lpstr>
      <vt:lpstr>Doubling Size</vt:lpstr>
      <vt:lpstr>Choosing a Good Hash Function</vt:lpstr>
      <vt:lpstr>Choosing a Good Hash Function</vt:lpstr>
      <vt:lpstr>Choosing a Good Hash Function</vt:lpstr>
      <vt:lpstr>Problems with Linked Lists</vt:lpstr>
      <vt:lpstr>Outline</vt:lpstr>
      <vt:lpstr>Background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Outline</vt:lpstr>
      <vt:lpstr>Linear Probing</vt:lpstr>
      <vt:lpstr>Linear Probing</vt:lpstr>
      <vt:lpstr>Insertion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Resizing the array</vt:lpstr>
      <vt:lpstr>Resizing the array</vt:lpstr>
      <vt:lpstr>Resizing the array</vt:lpstr>
      <vt:lpstr>Resizing the array</vt:lpstr>
      <vt:lpstr>Resizing the array</vt:lpstr>
      <vt:lpstr>Resizing the array</vt:lpstr>
      <vt:lpstr>Searching</vt:lpstr>
      <vt:lpstr>Searching</vt:lpstr>
      <vt:lpstr>Searching</vt:lpstr>
      <vt:lpstr>Searching</vt:lpstr>
      <vt:lpstr>Searching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Alternative Method: Lazy Erasing</vt:lpstr>
      <vt:lpstr>Alternative Method: Lazy Erasing</vt:lpstr>
      <vt:lpstr>Primary Clustering</vt:lpstr>
      <vt:lpstr>Primary Clustering</vt:lpstr>
      <vt:lpstr>Primary Clustering</vt:lpstr>
      <vt:lpstr>Primary Clustering</vt:lpstr>
      <vt:lpstr>Primary Clustering</vt:lpstr>
      <vt:lpstr>Primary Clustering</vt:lpstr>
      <vt:lpstr>Run-time analysis</vt:lpstr>
      <vt:lpstr>Run-time analysis</vt:lpstr>
      <vt:lpstr>Run-time analysis</vt:lpstr>
      <vt:lpstr>Run-time analysis</vt:lpstr>
      <vt:lpstr>Run-time analysis</vt:lpstr>
      <vt:lpstr>Outline</vt:lpstr>
      <vt:lpstr>Outline</vt:lpstr>
      <vt:lpstr>Background</vt:lpstr>
      <vt:lpstr>Background</vt:lpstr>
      <vt:lpstr>Description</vt:lpstr>
      <vt:lpstr>Description</vt:lpstr>
      <vt:lpstr>Description</vt:lpstr>
      <vt:lpstr>Making M Prime</vt:lpstr>
      <vt:lpstr>Generalization</vt:lpstr>
      <vt:lpstr>Using M = 2m</vt:lpstr>
      <vt:lpstr>Using M = 2m</vt:lpstr>
      <vt:lpstr>Using M = 2m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Erase</vt:lpstr>
      <vt:lpstr>Erase</vt:lpstr>
      <vt:lpstr>Find</vt:lpstr>
      <vt:lpstr>Expected number of probes</vt:lpstr>
      <vt:lpstr>Quadratic probing versus linear probing</vt:lpstr>
      <vt:lpstr>Secondary clustering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itsuitsuki</cp:lastModifiedBy>
  <cp:revision>1419</cp:revision>
  <dcterms:created xsi:type="dcterms:W3CDTF">2009-09-11T23:00:44Z</dcterms:created>
  <dcterms:modified xsi:type="dcterms:W3CDTF">2023-10-22T07:03:52Z</dcterms:modified>
</cp:coreProperties>
</file>