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9" r:id="rId9"/>
    <p:sldId id="267" r:id="rId10"/>
    <p:sldId id="268" r:id="rId11"/>
    <p:sldId id="262" r:id="rId12"/>
    <p:sldId id="263" r:id="rId13"/>
    <p:sldId id="265" r:id="rId14"/>
    <p:sldId id="270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19"/>
    <p:restoredTop sz="94789"/>
  </p:normalViewPr>
  <p:slideViewPr>
    <p:cSldViewPr snapToGrid="0">
      <p:cViewPr>
        <p:scale>
          <a:sx n="85" d="100"/>
          <a:sy n="85" d="100"/>
        </p:scale>
        <p:origin x="408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88352-CF1D-C24E-9DD3-C33C027999E7}" type="datetimeFigureOut">
              <a:rPr lang="en-US" smtClean="0"/>
              <a:t>12/5/22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B408FF-E159-1E4B-A064-8694A619B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31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 mins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B408FF-E159-1E4B-A064-8694A619B8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11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DB3B5-C7AA-45D8-0D06-3DC4FE1AB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63BC2-A446-614B-181D-457E39943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569D8-0380-1241-69D4-F4010F75D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531B9-ADC3-56F6-0FEE-A1FC9F256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496C1-0A51-38F8-1A6C-EB02E2196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83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61F3B-85BB-14C6-692D-8E992A550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B0F42C-983E-90D6-C92D-129C0028D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E4DB7-B205-941E-3301-D23BF4D90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70C57-33A9-23F6-AF89-3F22A3BD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647AF-7C6C-A2B4-5616-15EB3DC21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56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80F62E-09D0-8EAA-6744-A369B30B62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6F9726-045F-24AE-7A90-8C3B3F7C0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6AF2B-42FD-F3F0-F6DA-64C47C8AB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D5062-2938-72A4-2409-1CD3299B6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49C3D-799F-716B-2003-9ACF0D7F0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64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68D3C-7F0A-45C3-F4F8-1A2863E8B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572CF-2DC8-B2D1-87C7-CB3721567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1F8E6-8F3D-F85A-A2C0-FA8A09C93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16C46-388E-0E9D-92F7-480CFF228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6A01B-20EF-2D69-13F3-8F2C0C35F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0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F079-5D50-D90D-A06B-603E5EFF2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EFA79-31B3-50C3-1D8E-8C5F73C16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1F157-2B15-BA84-9706-1669F2567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A89BA-F069-8C39-36DD-E660F723D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7FADF-004A-0324-6636-389757A9B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9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B254E-12B1-7F9A-6A1D-54687D8CC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9F700-8B58-7B2D-F7C0-19DFDB06A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2E9C0-83A5-CD8E-4DC3-0F8103DC3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ACA889-74EA-EEE0-CE0F-E6AE47A9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F1674-A25C-75C8-A17D-AE59F22EB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28422-6408-3941-5776-95A9B8EA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47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D691D-853A-C7F9-EAF7-79EB18C72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C1071-C6B4-A2EB-C271-5A25E93EB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4A6E1-384F-45DC-9F4F-548DB84CB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36097D-EFB2-EDC5-4CB9-B319CE5940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97136B-68E5-75A0-0484-7BB3715748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DF1038-17B8-1589-75F6-F63B4C540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98AC8B-A700-28B5-1C26-50BBE87AE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ED308C-65A9-2551-C051-B856F00F7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54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3B6D1-0A0B-D4FE-4A18-7676BBD6A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B832D1-BC75-E6CA-7E6A-3AA9202ED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B46F1E-800E-E6EB-ACFE-5D753FE5C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BDC474-8A1C-EDC5-8B39-7014F218C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8B0762-A053-3103-BD80-481875BC9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B2EC3D-5200-0053-C402-7B75A224A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99711E-77FA-4FC2-5E53-D1FEBAFDA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742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E2051-131C-7764-AE00-2C7D01BF4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A733C-457A-9EEC-5D5D-7202CC4E7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692474-3A89-1CD1-CB60-63FC2895F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A7682-2190-6F96-CB29-2F6381501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1D24B-0E7C-4AF7-3C61-7C3648ED2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2CE6F-33D4-8BA0-3CE5-138D5ED68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CFA32-497D-F666-6E1A-B4E4A37EC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34E15C-2FC9-62CE-D150-C3387B21D6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0D9D0E-F832-3665-F1EF-768DBE7F1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56192-9141-966D-0EF8-859E193C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705CD-4EBE-050F-D733-0B5D9058B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F01BE-CF2B-1664-81EF-D70AC441F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14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EF60DD-7FBF-8C08-C496-C1B97790D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0C7A6-0D9D-5521-DEDE-719AEF1D6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6EE60-4E8F-F254-1982-FBA642DD32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0C708-9D02-D7F9-F1BA-0CCFF85B41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C1A54-247C-51AC-63E4-F1007FF81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1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hyperlink" Target="https://t.co/TUaSq7r8NU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https://npr.brightspotcdn.com/dims4/default/a42c022/2147483647/strip/true/crop/4485x2355+0+418/resize/1200x630!/quality/90/?url=https%3A%2F%2Fmedia.npr.org%2Fassets%2Fimg%2F2019%2F02%2F01%2Fgettyimages-1084718214_custom-19abe50991de35e30edea4c8a513a95c919f7682.jp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79C59A-83BD-BF2C-B8A2-02BEC65D4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1787" y="1741337"/>
            <a:ext cx="5448730" cy="2387918"/>
          </a:xfrm>
        </p:spPr>
        <p:txBody>
          <a:bodyPr anchor="b">
            <a:normAutofit/>
          </a:bodyPr>
          <a:lstStyle/>
          <a:p>
            <a:r>
              <a:rPr lang="en-US" sz="4400">
                <a:solidFill>
                  <a:schemeClr val="tx2"/>
                </a:solidFill>
              </a:rPr>
              <a:t>Pro-Choice vs. Pro-Life: Tweets Exploratory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B2C8C-C6F5-3E73-7E9F-674C8BA9F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1161" y="4200522"/>
            <a:ext cx="5449982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Xingyu(Tim) Chen</a:t>
            </a:r>
          </a:p>
        </p:txBody>
      </p:sp>
      <p:grpSp>
        <p:nvGrpSpPr>
          <p:cNvPr id="5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6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89985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5FE80-5238-D33A-71CD-298C03DFB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Validation Accuracy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6330691-0F4D-D848-0D51-8A39317C4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60600"/>
            <a:ext cx="6096000" cy="233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03AB8E91-7820-C01A-9A3D-D3CB391CE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0" y="2260599"/>
            <a:ext cx="6134100" cy="233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EB069CE6-7659-E774-6140-0D6AAC5E2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83100"/>
            <a:ext cx="6096000" cy="233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866EE022-B015-902F-110B-C7766E21F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483100"/>
            <a:ext cx="6172200" cy="234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2E761C7D-059F-5690-E28F-F6907F8448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22781" y="38098"/>
            <a:ext cx="2709585" cy="225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891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77C67C-0121-C359-EE82-20A5579CF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ANN, RNN, LSTM, CNN </a:t>
            </a:r>
            <a:endParaRPr lang="en-US" sz="54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8EB9D21-DF9E-6ED9-3BF1-2D82BB313D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9094265"/>
              </p:ext>
            </p:extLst>
          </p:nvPr>
        </p:nvGraphicFramePr>
        <p:xfrm>
          <a:off x="320040" y="500207"/>
          <a:ext cx="11496824" cy="36126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53254">
                  <a:extLst>
                    <a:ext uri="{9D8B030D-6E8A-4147-A177-3AD203B41FA5}">
                      <a16:colId xmlns:a16="http://schemas.microsoft.com/office/drawing/2014/main" val="1944174948"/>
                    </a:ext>
                  </a:extLst>
                </a:gridCol>
                <a:gridCol w="2609503">
                  <a:extLst>
                    <a:ext uri="{9D8B030D-6E8A-4147-A177-3AD203B41FA5}">
                      <a16:colId xmlns:a16="http://schemas.microsoft.com/office/drawing/2014/main" val="3612719599"/>
                    </a:ext>
                  </a:extLst>
                </a:gridCol>
                <a:gridCol w="2074782">
                  <a:extLst>
                    <a:ext uri="{9D8B030D-6E8A-4147-A177-3AD203B41FA5}">
                      <a16:colId xmlns:a16="http://schemas.microsoft.com/office/drawing/2014/main" val="3896465193"/>
                    </a:ext>
                  </a:extLst>
                </a:gridCol>
                <a:gridCol w="2084503">
                  <a:extLst>
                    <a:ext uri="{9D8B030D-6E8A-4147-A177-3AD203B41FA5}">
                      <a16:colId xmlns:a16="http://schemas.microsoft.com/office/drawing/2014/main" val="340968832"/>
                    </a:ext>
                  </a:extLst>
                </a:gridCol>
                <a:gridCol w="2074782">
                  <a:extLst>
                    <a:ext uri="{9D8B030D-6E8A-4147-A177-3AD203B41FA5}">
                      <a16:colId xmlns:a16="http://schemas.microsoft.com/office/drawing/2014/main" val="111693939"/>
                    </a:ext>
                  </a:extLst>
                </a:gridCol>
              </a:tblGrid>
              <a:tr h="36997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 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8779" marR="14877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ANN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8779" marR="14877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RNN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8779" marR="14877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LSTM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8779" marR="14877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CNN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8779" marR="148779" marT="0" marB="0"/>
                </a:tc>
                <a:extLst>
                  <a:ext uri="{0D108BD9-81ED-4DB2-BD59-A6C34878D82A}">
                    <a16:rowId xmlns:a16="http://schemas.microsoft.com/office/drawing/2014/main" val="1864713870"/>
                  </a:ext>
                </a:extLst>
              </a:tr>
              <a:tr h="36997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Train Loss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8779" marR="14877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0.4563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8779" marR="14877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0.4098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8779" marR="14877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0.4134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8779" marR="14877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dirty="0">
                          <a:effectLst/>
                        </a:rPr>
                        <a:t>0.2343</a:t>
                      </a:r>
                      <a:endParaRPr lang="en-US" sz="21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8779" marR="148779" marT="0" marB="0"/>
                </a:tc>
                <a:extLst>
                  <a:ext uri="{0D108BD9-81ED-4DB2-BD59-A6C34878D82A}">
                    <a16:rowId xmlns:a16="http://schemas.microsoft.com/office/drawing/2014/main" val="3006099459"/>
                  </a:ext>
                </a:extLst>
              </a:tr>
              <a:tr h="36997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Train Accuracy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8779" marR="14877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0.7713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8779" marR="14877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0.7729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8779" marR="14877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0.7627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8779" marR="14877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dirty="0">
                          <a:effectLst/>
                        </a:rPr>
                        <a:t>0.8568</a:t>
                      </a:r>
                      <a:endParaRPr lang="en-US" sz="21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8779" marR="148779" marT="0" marB="0"/>
                </a:tc>
                <a:extLst>
                  <a:ext uri="{0D108BD9-81ED-4DB2-BD59-A6C34878D82A}">
                    <a16:rowId xmlns:a16="http://schemas.microsoft.com/office/drawing/2014/main" val="1074677735"/>
                  </a:ext>
                </a:extLst>
              </a:tr>
              <a:tr h="36997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Validation Loss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8779" marR="14877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0.8828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8779" marR="14877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dirty="0">
                          <a:effectLst/>
                        </a:rPr>
                        <a:t>0.8117</a:t>
                      </a:r>
                      <a:endParaRPr lang="en-US" sz="21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8779" marR="14877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1.0254</a:t>
                      </a:r>
                    </a:p>
                  </a:txBody>
                  <a:tcPr marL="148779" marR="14877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1.6699</a:t>
                      </a:r>
                    </a:p>
                  </a:txBody>
                  <a:tcPr marL="148779" marR="148779" marT="0" marB="0"/>
                </a:tc>
                <a:extLst>
                  <a:ext uri="{0D108BD9-81ED-4DB2-BD59-A6C34878D82A}">
                    <a16:rowId xmlns:a16="http://schemas.microsoft.com/office/drawing/2014/main" val="989530893"/>
                  </a:ext>
                </a:extLst>
              </a:tr>
              <a:tr h="69642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Validation Accuracy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8779" marR="14877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0.6130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8779" marR="14877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0.6143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8779" marR="14877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dirty="0">
                          <a:effectLst/>
                        </a:rPr>
                        <a:t>0.6291</a:t>
                      </a:r>
                      <a:endParaRPr lang="en-US" sz="21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8779" marR="14877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0.5989</a:t>
                      </a:r>
                    </a:p>
                  </a:txBody>
                  <a:tcPr marL="148779" marR="148779" marT="0" marB="0"/>
                </a:tc>
                <a:extLst>
                  <a:ext uri="{0D108BD9-81ED-4DB2-BD59-A6C34878D82A}">
                    <a16:rowId xmlns:a16="http://schemas.microsoft.com/office/drawing/2014/main" val="520505521"/>
                  </a:ext>
                </a:extLst>
              </a:tr>
              <a:tr h="36997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Test Loss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8779" marR="14877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0.8978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8779" marR="14877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dirty="0">
                          <a:effectLst/>
                        </a:rPr>
                        <a:t>0.8269</a:t>
                      </a:r>
                      <a:endParaRPr lang="en-US" sz="21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8779" marR="14877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1.0349</a:t>
                      </a:r>
                    </a:p>
                  </a:txBody>
                  <a:tcPr marL="148779" marR="14877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1.7021</a:t>
                      </a:r>
                    </a:p>
                  </a:txBody>
                  <a:tcPr marL="148779" marR="148779" marT="0" marB="0"/>
                </a:tc>
                <a:extLst>
                  <a:ext uri="{0D108BD9-81ED-4DB2-BD59-A6C34878D82A}">
                    <a16:rowId xmlns:a16="http://schemas.microsoft.com/office/drawing/2014/main" val="2884213304"/>
                  </a:ext>
                </a:extLst>
              </a:tr>
              <a:tr h="36997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Test Accuracy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8779" marR="14877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0.6077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8779" marR="14877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0.6205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8779" marR="14877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0.6246</a:t>
                      </a:r>
                    </a:p>
                  </a:txBody>
                  <a:tcPr marL="148779" marR="14877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0.6042</a:t>
                      </a:r>
                    </a:p>
                  </a:txBody>
                  <a:tcPr marL="148779" marR="148779" marT="0" marB="0"/>
                </a:tc>
                <a:extLst>
                  <a:ext uri="{0D108BD9-81ED-4DB2-BD59-A6C34878D82A}">
                    <a16:rowId xmlns:a16="http://schemas.microsoft.com/office/drawing/2014/main" val="1215183076"/>
                  </a:ext>
                </a:extLst>
              </a:tr>
              <a:tr h="696422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>
                          <a:effectLst/>
                        </a:rPr>
                        <a:t>Confusion Matrix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8779" marR="14877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4116 3010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1386 2696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8779" marR="14877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3619 2370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1883 3336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8779" marR="14877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3625 2330 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1877 3376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8779" marR="148779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3490 2424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2012 3282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48779" marR="148779" marT="0" marB="0"/>
                </a:tc>
                <a:extLst>
                  <a:ext uri="{0D108BD9-81ED-4DB2-BD59-A6C34878D82A}">
                    <a16:rowId xmlns:a16="http://schemas.microsoft.com/office/drawing/2014/main" val="3148261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1575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00150B-D864-4C37-8B52-1A9CFC0BE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Word Cloud</a:t>
            </a:r>
          </a:p>
        </p:txBody>
      </p:sp>
      <p:pic>
        <p:nvPicPr>
          <p:cNvPr id="5" name="Picture 4" descr="A close-up of a dollar bill&#10;&#10;Description automatically generated with medium confidence">
            <a:extLst>
              <a:ext uri="{FF2B5EF4-FFF2-40B4-BE49-F238E27FC236}">
                <a16:creationId xmlns:a16="http://schemas.microsoft.com/office/drawing/2014/main" id="{FCB86D1D-FD88-3681-236F-E2DBF19D3A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5" r="6885" b="3"/>
          <a:stretch/>
        </p:blipFill>
        <p:spPr bwMode="auto">
          <a:xfrm>
            <a:off x="320040" y="772083"/>
            <a:ext cx="5455917" cy="3068932"/>
          </a:xfrm>
          <a:prstGeom prst="rect">
            <a:avLst/>
          </a:prstGeom>
          <a:noFill/>
        </p:spPr>
      </p:pic>
      <p:pic>
        <p:nvPicPr>
          <p:cNvPr id="4" name="Picture 3" descr="Text&#10;&#10;Description automatically generated with low confidence">
            <a:extLst>
              <a:ext uri="{FF2B5EF4-FFF2-40B4-BE49-F238E27FC236}">
                <a16:creationId xmlns:a16="http://schemas.microsoft.com/office/drawing/2014/main" id="{0C9D2073-B4CE-B016-84F5-F00ED3B965C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1" r="5619" b="2"/>
          <a:stretch/>
        </p:blipFill>
        <p:spPr bwMode="auto">
          <a:xfrm>
            <a:off x="6416043" y="772068"/>
            <a:ext cx="5455917" cy="3068962"/>
          </a:xfrm>
          <a:prstGeom prst="rect">
            <a:avLst/>
          </a:prstGeom>
          <a:noFill/>
        </p:spPr>
      </p:pic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09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88F71-F283-6FC6-5B0F-1787632B8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E5EB4-99F1-E9B7-09BF-182AAECDE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Intro/Motivation </a:t>
            </a:r>
          </a:p>
          <a:p>
            <a:r>
              <a:rPr lang="en-US" dirty="0">
                <a:highlight>
                  <a:srgbClr val="FFFF00"/>
                </a:highlight>
              </a:rPr>
              <a:t>Data Gather </a:t>
            </a:r>
          </a:p>
          <a:p>
            <a:r>
              <a:rPr lang="en-US" dirty="0"/>
              <a:t>Data Prep </a:t>
            </a:r>
          </a:p>
          <a:p>
            <a:r>
              <a:rPr lang="en-US" dirty="0"/>
              <a:t>Data Visual </a:t>
            </a:r>
          </a:p>
          <a:p>
            <a:r>
              <a:rPr lang="en-US" dirty="0"/>
              <a:t>Baseline </a:t>
            </a:r>
          </a:p>
          <a:p>
            <a:r>
              <a:rPr lang="en-US" dirty="0"/>
              <a:t>Neural Nets 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83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C8807-7788-59A3-4C15-A40EF44B5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20522-B5CC-C8E6-F63F-CAD7042D7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 dirty="0"/>
              <a:t>Original tweets: “Can you imagine if it were #</a:t>
            </a:r>
            <a:r>
              <a:rPr lang="en-US" dirty="0" err="1"/>
              <a:t>ProLife</a:t>
            </a:r>
            <a:r>
              <a:rPr lang="en-US" dirty="0"/>
              <a:t> groups!? </a:t>
            </a:r>
            <a:r>
              <a:rPr lang="en-US" dirty="0">
                <a:hlinkClick r:id="rId2"/>
              </a:rPr>
              <a:t>https://t.co/TUaSq7r8NU</a:t>
            </a:r>
            <a:r>
              <a:rPr lang="en-US" dirty="0"/>
              <a:t>”</a:t>
            </a:r>
          </a:p>
          <a:p>
            <a:r>
              <a:rPr lang="en-US" dirty="0"/>
              <a:t>Preprocess tweets: “imagine groups”</a:t>
            </a:r>
          </a:p>
          <a:p>
            <a:r>
              <a:rPr lang="en-US" dirty="0"/>
              <a:t>Embedding with padding tweets: [237, 1235, 9735, 9735, 9735, 9735, …] with label pro-choice (label as 0). </a:t>
            </a:r>
          </a:p>
          <a:p>
            <a:r>
              <a:rPr lang="en-US" dirty="0"/>
              <a:t>Put into Neural Nets</a:t>
            </a:r>
          </a:p>
          <a:p>
            <a:r>
              <a:rPr lang="en-US" dirty="0"/>
              <a:t>Neural Nets:</a:t>
            </a:r>
          </a:p>
          <a:p>
            <a:endParaRPr lang="en-US" dirty="0"/>
          </a:p>
        </p:txBody>
      </p:sp>
      <p:pic>
        <p:nvPicPr>
          <p:cNvPr id="5124" name="Picture 4" descr="Video gif. A black and white pitbull terrier leans back with its tongue hanging out then tilts its head down to the side with a perplexed look. Text, &quot;What?&quot;">
            <a:extLst>
              <a:ext uri="{FF2B5EF4-FFF2-40B4-BE49-F238E27FC236}">
                <a16:creationId xmlns:a16="http://schemas.microsoft.com/office/drawing/2014/main" id="{34A66FF8-7415-4612-77F5-B2FC8735B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161" y="4633262"/>
            <a:ext cx="1859613" cy="185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166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615EF3-FB12-7267-3038-46A962F09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825E40-6045-AAD7-347C-FFB3F8E3C305}"/>
              </a:ext>
            </a:extLst>
          </p:cNvPr>
          <p:cNvSpPr txBox="1"/>
          <p:nvPr/>
        </p:nvSpPr>
        <p:spPr>
          <a:xfrm>
            <a:off x="5126418" y="552091"/>
            <a:ext cx="6224335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/>
              <a:t>There is no perfect dataset, but at least get a relatively good dataset. Otherwise, you are going to pay the price during the data model stage</a:t>
            </a:r>
          </a:p>
        </p:txBody>
      </p:sp>
    </p:spTree>
    <p:extLst>
      <p:ext uri="{BB962C8B-B14F-4D97-AF65-F5344CB8AC3E}">
        <p14:creationId xmlns:p14="http://schemas.microsoft.com/office/powerpoint/2010/main" val="653078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0" name="Rectangle 1029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Freeform: Shape 1031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CD85EF-DEC0-D65B-858F-DF88EDF95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n-US" dirty="0"/>
              <a:t>Motivation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B526A-D69C-C2E9-C07D-96BC13F73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r>
              <a:rPr lang="en-US" sz="2000"/>
              <a:t>On June 24, 2022, the Supreme Court issued a bill prohibiting women's access to out-of-state abortion services. </a:t>
            </a:r>
          </a:p>
          <a:p>
            <a:r>
              <a:rPr lang="en-US" sz="2000"/>
              <a:t>The Court banned abortions nationwide after 15 weeks of pregnancy, overturning the Roe v. Wade case. </a:t>
            </a:r>
          </a:p>
          <a:p>
            <a:endParaRPr lang="en-US" sz="2000"/>
          </a:p>
        </p:txBody>
      </p:sp>
      <p:pic>
        <p:nvPicPr>
          <p:cNvPr id="1025" name="Picture 1" descr="If abortion laws are left to states, what will that mean for Florida? |  WUSF Public Media">
            <a:extLst>
              <a:ext uri="{FF2B5EF4-FFF2-40B4-BE49-F238E27FC236}">
                <a16:creationId xmlns:a16="http://schemas.microsoft.com/office/drawing/2014/main" id="{9F5380D1-2E07-9BCE-0C69-3A2EE4ED1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45457" y="1825146"/>
            <a:ext cx="6155141" cy="323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32E96D9-3EB1-DECC-FE92-34985093A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4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E136E-45F5-6689-78E6-459CFC806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Original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BD1C7B-CB50-5601-1A9C-CCA7BD0938AE}"/>
              </a:ext>
            </a:extLst>
          </p:cNvPr>
          <p:cNvSpPr txBox="1"/>
          <p:nvPr/>
        </p:nvSpPr>
        <p:spPr>
          <a:xfrm>
            <a:off x="862366" y="2194102"/>
            <a:ext cx="3427001" cy="390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dirty="0">
                <a:effectLst/>
              </a:rPr>
              <a:t>56,040 tweets: </a:t>
            </a:r>
          </a:p>
          <a:p>
            <a:pPr marL="342900"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900" dirty="0">
                <a:effectLst/>
              </a:rPr>
              <a:t>Lowercasing all the letters</a:t>
            </a:r>
          </a:p>
          <a:p>
            <a:pPr marL="342900"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900" dirty="0">
                <a:effectLst/>
              </a:rPr>
              <a:t>Remove mentions ‘@.’</a:t>
            </a:r>
          </a:p>
          <a:p>
            <a:pPr marL="342900"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900" dirty="0">
                <a:effectLst/>
              </a:rPr>
              <a:t>Remove hashtags ‘#.’</a:t>
            </a:r>
          </a:p>
          <a:p>
            <a:pPr marL="342900"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900" dirty="0">
                <a:effectLst/>
              </a:rPr>
              <a:t>Remove links. Start with ‘HTTP’ or ‘www.’</a:t>
            </a:r>
          </a:p>
          <a:p>
            <a:pPr marL="342900"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900" dirty="0">
                <a:effectLst/>
              </a:rPr>
              <a:t>Remove punctuations</a:t>
            </a:r>
          </a:p>
          <a:p>
            <a:pPr marL="342900"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900" dirty="0">
                <a:effectLst/>
              </a:rPr>
              <a:t>Remove non-alphanumeric characters</a:t>
            </a:r>
          </a:p>
          <a:p>
            <a:pPr marL="342900"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900" dirty="0">
                <a:effectLst/>
              </a:rPr>
              <a:t>Remove stop words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 Tokenize and vectorize text with stemming </a:t>
            </a:r>
            <a:r>
              <a:rPr lang="en-US" sz="1900" dirty="0">
                <a:effectLst/>
              </a:rPr>
              <a:t> </a:t>
            </a:r>
            <a:endParaRPr lang="en-US" sz="1900" dirty="0"/>
          </a:p>
        </p:txBody>
      </p:sp>
      <p:pic>
        <p:nvPicPr>
          <p:cNvPr id="4" name="Content Placeholder 3" descr="Table&#10;&#10;Description automatically generated">
            <a:extLst>
              <a:ext uri="{FF2B5EF4-FFF2-40B4-BE49-F238E27FC236}">
                <a16:creationId xmlns:a16="http://schemas.microsoft.com/office/drawing/2014/main" id="{82073A1D-1A84-7EC2-D2F9-D0FDFFFF70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399" y="3068380"/>
            <a:ext cx="7828472" cy="133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249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A290F9-203B-F282-4E20-DFF2C568F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Preprocessed Data</a:t>
            </a:r>
          </a:p>
        </p:txBody>
      </p:sp>
      <p:cxnSp>
        <p:nvCxnSpPr>
          <p:cNvPr id="20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CADF74A-3448-0DF5-27ED-F5A4215B9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74" y="2427541"/>
            <a:ext cx="11260953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399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0D9A08-1A71-961D-D179-EAAFC7315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600"/>
              <a:t>Data Visual </a:t>
            </a:r>
            <a:br>
              <a:rPr lang="en-US" sz="4600"/>
            </a:br>
            <a:endParaRPr lang="en-US" sz="4600"/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hart, pie chart&#10;&#10;Description automatically generated">
            <a:extLst>
              <a:ext uri="{FF2B5EF4-FFF2-40B4-BE49-F238E27FC236}">
                <a16:creationId xmlns:a16="http://schemas.microsoft.com/office/drawing/2014/main" id="{E6FC8826-0352-1403-A6B4-8FA8112772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5" y="1459386"/>
            <a:ext cx="6089557" cy="4941413"/>
          </a:xfrm>
          <a:prstGeom prst="rect">
            <a:avLst/>
          </a:prstGeom>
        </p:spPr>
      </p:pic>
      <p:pic>
        <p:nvPicPr>
          <p:cNvPr id="9" name="Picture 8" descr="Chart, bar chart, histogram&#10;&#10;Description automatically generated">
            <a:extLst>
              <a:ext uri="{FF2B5EF4-FFF2-40B4-BE49-F238E27FC236}">
                <a16:creationId xmlns:a16="http://schemas.microsoft.com/office/drawing/2014/main" id="{42F4702A-9C5E-6051-43A5-85867FD0D6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701" y="1453413"/>
            <a:ext cx="5943451" cy="516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23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0D9A08-1A71-961D-D179-EAAFC7315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600"/>
              <a:t>Data Visual </a:t>
            </a:r>
            <a:br>
              <a:rPr lang="en-US" sz="4600"/>
            </a:br>
            <a:endParaRPr lang="en-US" sz="4600"/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4149465B-26F7-0876-C482-026C067BE8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2907"/>
            <a:ext cx="6316002" cy="5627528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755D63AB-1CEF-D05E-F4BA-4535BD8779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74625"/>
            <a:ext cx="5909845" cy="475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342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646501-10F9-D1BF-C062-6D7D6FC24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100"/>
              <a:t>Baseline: Neural Net w/ Backpropagation 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39033F9E-3F20-A8BD-A1A6-243A68845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209" y="1383246"/>
            <a:ext cx="6543768" cy="49078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DAA9BD-CB16-7A20-05B3-88904B3A07D1}"/>
              </a:ext>
            </a:extLst>
          </p:cNvPr>
          <p:cNvSpPr txBox="1"/>
          <p:nvPr/>
        </p:nvSpPr>
        <p:spPr>
          <a:xfrm>
            <a:off x="6550702" y="53664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 descr="Diagram, engineering drawing&#10;&#10;Description automatically generated">
            <a:extLst>
              <a:ext uri="{FF2B5EF4-FFF2-40B4-BE49-F238E27FC236}">
                <a16:creationId xmlns:a16="http://schemas.microsoft.com/office/drawing/2014/main" id="{8EE6957D-7BA6-CDF9-1DFC-65380B9AB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269" y="1430737"/>
            <a:ext cx="5663002" cy="508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989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6334C5-D2D1-689D-7359-3B18B4D95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Parameter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AF23E-9D99-B455-6DC9-AF8EAC4BD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807208"/>
            <a:ext cx="3686231" cy="3410712"/>
          </a:xfrm>
        </p:spPr>
        <p:txBody>
          <a:bodyPr anchor="t">
            <a:normAutofit/>
          </a:bodyPr>
          <a:lstStyle/>
          <a:p>
            <a:r>
              <a:rPr lang="en-US" sz="2000" dirty="0"/>
              <a:t>Batch size = 256</a:t>
            </a:r>
          </a:p>
          <a:p>
            <a:r>
              <a:rPr lang="en-US" sz="2000" dirty="0"/>
              <a:t>132 sample per epoch</a:t>
            </a:r>
          </a:p>
          <a:p>
            <a:r>
              <a:rPr lang="en-US" sz="2000" dirty="0"/>
              <a:t>Train set: (33624, 12)</a:t>
            </a:r>
          </a:p>
          <a:p>
            <a:r>
              <a:rPr lang="en-US" sz="2000" dirty="0"/>
              <a:t>Validation set: (11208, 12)</a:t>
            </a:r>
          </a:p>
          <a:p>
            <a:r>
              <a:rPr lang="en-US" sz="2000" dirty="0"/>
              <a:t>Test set: (11208, 12)</a:t>
            </a:r>
          </a:p>
          <a:p>
            <a:r>
              <a:rPr lang="en-US" sz="2000" dirty="0"/>
              <a:t>Vocabulary set: (33624, 9697)</a:t>
            </a:r>
          </a:p>
          <a:p>
            <a:r>
              <a:rPr lang="en-US" sz="2000" dirty="0"/>
              <a:t>Embedding set: (33624, 500)</a:t>
            </a:r>
          </a:p>
          <a:p>
            <a:endParaRPr lang="en-US" sz="20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40BC279-34E9-7DB1-17B5-A6CD768BB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564228"/>
              </p:ext>
            </p:extLst>
          </p:nvPr>
        </p:nvGraphicFramePr>
        <p:xfrm>
          <a:off x="4654296" y="2337516"/>
          <a:ext cx="6903724" cy="21829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854">
                  <a:extLst>
                    <a:ext uri="{9D8B030D-6E8A-4147-A177-3AD203B41FA5}">
                      <a16:colId xmlns:a16="http://schemas.microsoft.com/office/drawing/2014/main" val="2124448906"/>
                    </a:ext>
                  </a:extLst>
                </a:gridCol>
                <a:gridCol w="1286510">
                  <a:extLst>
                    <a:ext uri="{9D8B030D-6E8A-4147-A177-3AD203B41FA5}">
                      <a16:colId xmlns:a16="http://schemas.microsoft.com/office/drawing/2014/main" val="1593812795"/>
                    </a:ext>
                  </a:extLst>
                </a:gridCol>
                <a:gridCol w="1306996">
                  <a:extLst>
                    <a:ext uri="{9D8B030D-6E8A-4147-A177-3AD203B41FA5}">
                      <a16:colId xmlns:a16="http://schemas.microsoft.com/office/drawing/2014/main" val="3880588425"/>
                    </a:ext>
                  </a:extLst>
                </a:gridCol>
                <a:gridCol w="1491368">
                  <a:extLst>
                    <a:ext uri="{9D8B030D-6E8A-4147-A177-3AD203B41FA5}">
                      <a16:colId xmlns:a16="http://schemas.microsoft.com/office/drawing/2014/main" val="1148585179"/>
                    </a:ext>
                  </a:extLst>
                </a:gridCol>
                <a:gridCol w="1306996">
                  <a:extLst>
                    <a:ext uri="{9D8B030D-6E8A-4147-A177-3AD203B41FA5}">
                      <a16:colId xmlns:a16="http://schemas.microsoft.com/office/drawing/2014/main" val="1837040865"/>
                    </a:ext>
                  </a:extLst>
                </a:gridCol>
              </a:tblGrid>
              <a:tr h="648991">
                <a:tc>
                  <a:txBody>
                    <a:bodyPr/>
                    <a:lstStyle/>
                    <a:p>
                      <a:endParaRPr lang="en-US" sz="2900"/>
                    </a:p>
                  </a:txBody>
                  <a:tcPr marL="147498" marR="147498" marT="73749" marB="73749"/>
                </a:tc>
                <a:tc>
                  <a:txBody>
                    <a:bodyPr/>
                    <a:lstStyle/>
                    <a:p>
                      <a:r>
                        <a:rPr lang="en-US" sz="2900"/>
                        <a:t>ANN</a:t>
                      </a:r>
                    </a:p>
                  </a:txBody>
                  <a:tcPr marL="147498" marR="147498" marT="73749" marB="73749"/>
                </a:tc>
                <a:tc>
                  <a:txBody>
                    <a:bodyPr/>
                    <a:lstStyle/>
                    <a:p>
                      <a:r>
                        <a:rPr lang="en-US" sz="2900"/>
                        <a:t>RNN</a:t>
                      </a:r>
                    </a:p>
                  </a:txBody>
                  <a:tcPr marL="147498" marR="147498" marT="73749" marB="73749"/>
                </a:tc>
                <a:tc>
                  <a:txBody>
                    <a:bodyPr/>
                    <a:lstStyle/>
                    <a:p>
                      <a:r>
                        <a:rPr lang="en-US" sz="2900"/>
                        <a:t>LSTM</a:t>
                      </a:r>
                    </a:p>
                  </a:txBody>
                  <a:tcPr marL="147498" marR="147498" marT="73749" marB="73749"/>
                </a:tc>
                <a:tc>
                  <a:txBody>
                    <a:bodyPr/>
                    <a:lstStyle/>
                    <a:p>
                      <a:r>
                        <a:rPr lang="en-US" sz="2900"/>
                        <a:t>CNN</a:t>
                      </a:r>
                    </a:p>
                  </a:txBody>
                  <a:tcPr marL="147498" marR="147498" marT="73749" marB="73749"/>
                </a:tc>
                <a:extLst>
                  <a:ext uri="{0D108BD9-81ED-4DB2-BD59-A6C34878D82A}">
                    <a16:rowId xmlns:a16="http://schemas.microsoft.com/office/drawing/2014/main" val="3229489480"/>
                  </a:ext>
                </a:extLst>
              </a:tr>
              <a:tr h="1533978">
                <a:tc>
                  <a:txBody>
                    <a:bodyPr/>
                    <a:lstStyle/>
                    <a:p>
                      <a:r>
                        <a:rPr lang="en-US" sz="2900" dirty="0"/>
                        <a:t>Time per epoch</a:t>
                      </a:r>
                    </a:p>
                  </a:txBody>
                  <a:tcPr marL="147498" marR="147498" marT="73749" marB="73749"/>
                </a:tc>
                <a:tc>
                  <a:txBody>
                    <a:bodyPr/>
                    <a:lstStyle/>
                    <a:p>
                      <a:r>
                        <a:rPr lang="en-US" sz="2900"/>
                        <a:t>5s</a:t>
                      </a:r>
                    </a:p>
                  </a:txBody>
                  <a:tcPr marL="147498" marR="147498" marT="73749" marB="73749"/>
                </a:tc>
                <a:tc>
                  <a:txBody>
                    <a:bodyPr/>
                    <a:lstStyle/>
                    <a:p>
                      <a:r>
                        <a:rPr lang="en-US" sz="2900"/>
                        <a:t>40s</a:t>
                      </a:r>
                    </a:p>
                  </a:txBody>
                  <a:tcPr marL="147498" marR="147498" marT="73749" marB="73749"/>
                </a:tc>
                <a:tc>
                  <a:txBody>
                    <a:bodyPr/>
                    <a:lstStyle/>
                    <a:p>
                      <a:r>
                        <a:rPr lang="en-US" sz="2900"/>
                        <a:t>120s</a:t>
                      </a:r>
                    </a:p>
                  </a:txBody>
                  <a:tcPr marL="147498" marR="147498" marT="73749" marB="73749"/>
                </a:tc>
                <a:tc>
                  <a:txBody>
                    <a:bodyPr/>
                    <a:lstStyle/>
                    <a:p>
                      <a:r>
                        <a:rPr lang="en-US" sz="2900" dirty="0"/>
                        <a:t>30s</a:t>
                      </a:r>
                    </a:p>
                  </a:txBody>
                  <a:tcPr marL="147498" marR="147498" marT="73749" marB="73749"/>
                </a:tc>
                <a:extLst>
                  <a:ext uri="{0D108BD9-81ED-4DB2-BD59-A6C34878D82A}">
                    <a16:rowId xmlns:a16="http://schemas.microsoft.com/office/drawing/2014/main" val="684098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6015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E198D-F363-BEFF-7881-593560D2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Validation Loss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38FA3C8-0E43-3204-D568-32EA68374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035174"/>
            <a:ext cx="6096000" cy="234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14A6710-2A95-F418-BA29-2949CCE2E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35174"/>
            <a:ext cx="6096000" cy="234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568FFBFD-E575-6174-944A-3EDEDEF38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70387"/>
            <a:ext cx="6096000" cy="234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2BAB3ED6-7E2B-9715-8310-D28A7A6FF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4522787"/>
            <a:ext cx="6096001" cy="233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B9D09649-1CA7-BF44-9403-7BB12E3A98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1145" y="-109082"/>
            <a:ext cx="2372147" cy="214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91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1389</TotalTime>
  <Words>361</Words>
  <Application>Microsoft Macintosh PowerPoint</Application>
  <PresentationFormat>Widescreen</PresentationFormat>
  <Paragraphs>102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 2013 - 2022</vt:lpstr>
      <vt:lpstr>Pro-Choice vs. Pro-Life: Tweets Exploratory Data Analysis</vt:lpstr>
      <vt:lpstr>Motivation</vt:lpstr>
      <vt:lpstr>Original Data</vt:lpstr>
      <vt:lpstr>Preprocessed Data</vt:lpstr>
      <vt:lpstr>Data Visual  </vt:lpstr>
      <vt:lpstr>Data Visual  </vt:lpstr>
      <vt:lpstr>Baseline: Neural Net w/ Backpropagation </vt:lpstr>
      <vt:lpstr>Parameter</vt:lpstr>
      <vt:lpstr>Training and Validation Loss</vt:lpstr>
      <vt:lpstr>Training and Validation Accuracy</vt:lpstr>
      <vt:lpstr>ANN, RNN, LSTM, CNN </vt:lpstr>
      <vt:lpstr>Word Cloud</vt:lpstr>
      <vt:lpstr>Lesson Learned</vt:lpstr>
      <vt:lpstr>Bad sample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Pro-Choice vs. Pro-Life: Tweets Exploratory Data Analysis</dc:title>
  <dc:creator>Xingyu Chen</dc:creator>
  <cp:lastModifiedBy>Xingyu Chen</cp:lastModifiedBy>
  <cp:revision>19</cp:revision>
  <dcterms:created xsi:type="dcterms:W3CDTF">2022-11-30T15:58:22Z</dcterms:created>
  <dcterms:modified xsi:type="dcterms:W3CDTF">2022-12-06T20:35:34Z</dcterms:modified>
</cp:coreProperties>
</file>