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60" r:id="rId3"/>
    <p:sldId id="751" r:id="rId4"/>
    <p:sldId id="453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725" r:id="rId13"/>
    <p:sldId id="726" r:id="rId14"/>
    <p:sldId id="727" r:id="rId15"/>
    <p:sldId id="752" r:id="rId16"/>
    <p:sldId id="711" r:id="rId17"/>
    <p:sldId id="484" r:id="rId18"/>
    <p:sldId id="753" r:id="rId19"/>
    <p:sldId id="485" r:id="rId20"/>
    <p:sldId id="728" r:id="rId21"/>
    <p:sldId id="493" r:id="rId22"/>
    <p:sldId id="487" r:id="rId23"/>
    <p:sldId id="729" r:id="rId24"/>
    <p:sldId id="742" r:id="rId25"/>
    <p:sldId id="743" r:id="rId26"/>
    <p:sldId id="748" r:id="rId27"/>
    <p:sldId id="489" r:id="rId28"/>
    <p:sldId id="490" r:id="rId29"/>
    <p:sldId id="491" r:id="rId30"/>
    <p:sldId id="492" r:id="rId31"/>
    <p:sldId id="749" r:id="rId32"/>
    <p:sldId id="740" r:id="rId33"/>
    <p:sldId id="745" r:id="rId34"/>
    <p:sldId id="746" r:id="rId35"/>
    <p:sldId id="750" r:id="rId36"/>
    <p:sldId id="744" r:id="rId37"/>
    <p:sldId id="557" r:id="rId38"/>
    <p:sldId id="486" r:id="rId39"/>
    <p:sldId id="488" r:id="rId40"/>
    <p:sldId id="754" r:id="rId41"/>
    <p:sldId id="532" r:id="rId42"/>
    <p:sldId id="536" r:id="rId43"/>
    <p:sldId id="537" r:id="rId44"/>
    <p:sldId id="538" r:id="rId45"/>
    <p:sldId id="544" r:id="rId46"/>
    <p:sldId id="540" r:id="rId47"/>
    <p:sldId id="541" r:id="rId48"/>
    <p:sldId id="542" r:id="rId49"/>
    <p:sldId id="563" r:id="rId50"/>
    <p:sldId id="534" r:id="rId51"/>
    <p:sldId id="535" r:id="rId52"/>
    <p:sldId id="494" r:id="rId53"/>
    <p:sldId id="495" r:id="rId54"/>
    <p:sldId id="496" r:id="rId55"/>
    <p:sldId id="529" r:id="rId5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98"/>
    <p:restoredTop sz="94711"/>
  </p:normalViewPr>
  <p:slideViewPr>
    <p:cSldViewPr>
      <p:cViewPr varScale="1">
        <p:scale>
          <a:sx n="149" d="100"/>
          <a:sy n="149" d="100"/>
        </p:scale>
        <p:origin x="168" y="2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46F64B20-5DE3-5544-940A-6FFEA9571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8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0210215-8F4C-D44E-AAFD-899981308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C10D4D-B3F9-7247-8B6F-D1206ABCE7B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3AF077-2392-5341-9D14-78C133A324B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7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3002F0-7F2C-2D40-9793-6E20CD812A9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7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3002F0-7F2C-2D40-9793-6E20CD812A9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5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E6F663-3B78-2C4D-8A29-310B6740183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84DCB-0F8F-4146-8051-104CF3B7D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07F26F-EFBF-A948-BF68-6E6DFD9B4AD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9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45EB84-DA1A-214F-9011-CE9F0BB02F7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52A397-8F26-DA42-B1DE-B8FC8A18878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5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10215-8F4C-D44E-AAFD-899981308C9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C08537-E285-DD4E-8A2A-774B8077713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23F3-C6A0-834D-9D39-E9D0E41F7DC8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2ABF-B8EA-4842-956E-730F58CAA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64156-5D61-FF41-8B8A-6C4E7E749883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1E77B-EAE9-0C41-8DDE-F966424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04B32-D917-A747-9C3F-AF33ACF60CCA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4E3D-5FF4-E442-BB80-F504AFBDE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1556A-A6BC-0448-A5EF-6C390B7EC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6AE-0019-1648-803C-044EAC30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B8F0F-1A55-8249-8670-A581BFCF5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3F454-F4C0-0F42-A663-A159357B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CAF0-5B59-A747-A0DA-EC8A6DE30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6651-6C19-1D4C-B2B9-6225C5826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3D7F1-0313-A34D-AE82-AE20583F1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0A93A-7FC3-9744-8D60-7666171AD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7A160-31A9-2E4E-A167-6B0832786600}" type="datetime1">
              <a:rPr lang="en-US" smtClean="0"/>
              <a:t>8/29/22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B3FC-2A39-ED4D-AAFA-1D1AD70D7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4914900"/>
            <a:ext cx="1219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C95-F7EF-F944-B50B-D779B2D02B38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4914900"/>
            <a:ext cx="746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CD903-0ACD-524D-90C8-3BC50D3F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DF23F454-F4C0-0F42-A663-A159357B3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44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Natural Language Processing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Jim Martin -- Lecture 3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rPr>
              <a:t>CSCI 5832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889875" y="1388269"/>
            <a:ext cx="184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12657"/>
            <a:ext cx="8839200" cy="857250"/>
          </a:xfrm>
        </p:spPr>
        <p:txBody>
          <a:bodyPr/>
          <a:lstStyle/>
          <a:p>
            <a:pPr eaLnBrk="1" hangingPunct="1"/>
            <a:r>
              <a:rPr lang="en-US" dirty="0"/>
              <a:t>Segmentation: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52400" y="800100"/>
            <a:ext cx="9677400" cy="4343400"/>
          </a:xfrm>
        </p:spPr>
        <p:txBody>
          <a:bodyPr/>
          <a:lstStyle/>
          <a:p>
            <a:pPr eaLnBrk="1" hangingPunct="1"/>
            <a:endParaRPr lang="en-US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Chinese has no spaces between words</a:t>
            </a:r>
          </a:p>
          <a:p>
            <a:pPr lvl="1" eaLnBrk="1" hangingPunct="1"/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sz="2400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sz="2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2400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sz="2400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sz="2400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Japanese and Korean allow intermingled alphabets</a:t>
            </a:r>
          </a:p>
          <a:p>
            <a:pPr lvl="1" eaLnBrk="1" hangingPunct="1"/>
            <a:r>
              <a:rPr lang="en-US" dirty="0">
                <a:sym typeface="Symbol" charset="2"/>
              </a:rPr>
              <a:t>In effect, code switching at the character level</a:t>
            </a:r>
          </a:p>
        </p:txBody>
      </p:sp>
    </p:spTree>
    <p:extLst>
      <p:ext uri="{BB962C8B-B14F-4D97-AF65-F5344CB8AC3E}">
        <p14:creationId xmlns:p14="http://schemas.microsoft.com/office/powerpoint/2010/main" val="25967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209550"/>
            <a:ext cx="8915400" cy="800100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Word Segmentation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52550"/>
            <a:ext cx="8458200" cy="3505200"/>
          </a:xfrm>
        </p:spPr>
        <p:txBody>
          <a:bodyPr/>
          <a:lstStyle/>
          <a:p>
            <a:r>
              <a:rPr lang="en-US" sz="2800" dirty="0"/>
              <a:t>Chinese words are composed of characters</a:t>
            </a:r>
          </a:p>
          <a:p>
            <a:pPr lvl="1"/>
            <a:r>
              <a:rPr lang="en-US" sz="2400" dirty="0"/>
              <a:t>Characters are generally 1 syllable and 1 morpheme 1 word</a:t>
            </a:r>
          </a:p>
          <a:p>
            <a:pPr lvl="1"/>
            <a:r>
              <a:rPr lang="en-US" sz="2400" dirty="0"/>
              <a:t>However, average word length is 2.4 characters</a:t>
            </a:r>
          </a:p>
          <a:p>
            <a:pPr lvl="2"/>
            <a:r>
              <a:rPr lang="en-US" sz="2000" dirty="0"/>
              <a:t>Essentially compounding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52ECC29-085C-6942-BD61-09FE46EA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38400" y="3087449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F21A2-2200-E64B-A079-05B4A9CA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350"/>
            <a:ext cx="173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B3B0-B4C7-9B4E-A7A4-8C0AAC7B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82B2B-61FE-AE46-A4E3-6A9D26F67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62150"/>
            <a:ext cx="52578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2261A-7310-FE42-8958-EE4D3C27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33750"/>
            <a:ext cx="60452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1AD89-808F-4747-AB7B-0F8771CFEEC5}"/>
              </a:ext>
            </a:extLst>
          </p:cNvPr>
          <p:cNvSpPr txBox="1"/>
          <p:nvPr/>
        </p:nvSpPr>
        <p:spPr>
          <a:xfrm>
            <a:off x="922273" y="1063694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Syntax/Semantics driven segmentation</a:t>
            </a:r>
          </a:p>
        </p:txBody>
      </p:sp>
    </p:spTree>
    <p:extLst>
      <p:ext uri="{BB962C8B-B14F-4D97-AF65-F5344CB8AC3E}">
        <p14:creationId xmlns:p14="http://schemas.microsoft.com/office/powerpoint/2010/main" val="264655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B1FE-353A-D244-9193-96E3A828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9CB4E-5D9E-1A4C-9E0A-B89DAEFEF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75" y="3486150"/>
            <a:ext cx="5556250" cy="13811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76113EE-26BD-194E-9A67-F16580DB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2190750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55CEC-8D36-6141-AAE7-4371451326C4}"/>
              </a:ext>
            </a:extLst>
          </p:cNvPr>
          <p:cNvSpPr txBox="1"/>
          <p:nvPr/>
        </p:nvSpPr>
        <p:spPr>
          <a:xfrm>
            <a:off x="1550235" y="1063694"/>
            <a:ext cx="451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More fine-grained segmentation</a:t>
            </a:r>
          </a:p>
        </p:txBody>
      </p:sp>
    </p:spTree>
    <p:extLst>
      <p:ext uri="{BB962C8B-B14F-4D97-AF65-F5344CB8AC3E}">
        <p14:creationId xmlns:p14="http://schemas.microsoft.com/office/powerpoint/2010/main" val="23136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D3BA-7D2B-4D46-8C77-08C9EB7E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1FF69-7475-044E-A5FD-8DF9B3DB1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68" y="3562350"/>
            <a:ext cx="7386864" cy="12954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378D2-6F4E-194B-9584-98787C5A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2291394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01165-BE37-584D-82CC-21A2A0BD1ED9}"/>
              </a:ext>
            </a:extLst>
          </p:cNvPr>
          <p:cNvSpPr txBox="1"/>
          <p:nvPr/>
        </p:nvSpPr>
        <p:spPr>
          <a:xfrm>
            <a:off x="790218" y="895350"/>
            <a:ext cx="7134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Since all the characters have meanings just segment by character.</a:t>
            </a:r>
          </a:p>
        </p:txBody>
      </p:sp>
    </p:spTree>
    <p:extLst>
      <p:ext uri="{BB962C8B-B14F-4D97-AF65-F5344CB8AC3E}">
        <p14:creationId xmlns:p14="http://schemas.microsoft.com/office/powerpoint/2010/main" val="289740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5683-AD85-EA72-7DAB-F3841DE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2DD4-CE43-B2C1-EC87-B9F1F9DD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go with Option 3, the vocabulary is bounded by the number of characters.</a:t>
            </a:r>
          </a:p>
          <a:p>
            <a:r>
              <a:rPr lang="en-US" dirty="0"/>
              <a:t>We need only deal with the ”meanings” of the characters in our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8769-357E-9C57-9376-19162E99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B01A-66E8-104D-ACA0-C5B9D48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Vocabularies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0FB2-A9B2-C24F-904F-DBF916DD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sure we’re dealing with all the high frequency words that </a:t>
            </a:r>
            <a:r>
              <a:rPr lang="en-US" dirty="0" err="1"/>
              <a:t>Zipf’s</a:t>
            </a:r>
            <a:r>
              <a:rPr lang="en-US" dirty="0"/>
              <a:t> law predicts</a:t>
            </a:r>
          </a:p>
          <a:p>
            <a:r>
              <a:rPr lang="en-US" dirty="0"/>
              <a:t>While still providing  a way to deal with out-of-vocabulary (OOV) terms</a:t>
            </a:r>
          </a:p>
          <a:p>
            <a:r>
              <a:rPr lang="en-US" dirty="0"/>
              <a:t>And still keep the vocabulary size reasonable?</a:t>
            </a:r>
          </a:p>
        </p:txBody>
      </p:sp>
    </p:spTree>
    <p:extLst>
      <p:ext uri="{BB962C8B-B14F-4D97-AF65-F5344CB8AC3E}">
        <p14:creationId xmlns:p14="http://schemas.microsoft.com/office/powerpoint/2010/main" val="22695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C92-2541-0E44-93DB-9508FAC0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B4AA-FAC2-5544-9D0A-8546AA44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b="1" dirty="0" err="1"/>
              <a:t>subword</a:t>
            </a:r>
            <a:r>
              <a:rPr lang="en-US" b="1" dirty="0"/>
              <a:t> tokenization</a:t>
            </a:r>
            <a:r>
              <a:rPr lang="en-US" dirty="0"/>
              <a:t> to find words and common </a:t>
            </a:r>
            <a:r>
              <a:rPr lang="en-US" dirty="0" err="1"/>
              <a:t>subwords</a:t>
            </a:r>
            <a:r>
              <a:rPr lang="en-US" dirty="0"/>
              <a:t> empirically</a:t>
            </a:r>
          </a:p>
          <a:p>
            <a:pPr lvl="1"/>
            <a:r>
              <a:rPr lang="en-US" dirty="0"/>
              <a:t>Let the data tell us what the entries in the vocabulary should be.</a:t>
            </a:r>
          </a:p>
          <a:p>
            <a:r>
              <a:rPr lang="en-US" dirty="0"/>
              <a:t>Can include common morphemes like </a:t>
            </a:r>
            <a:r>
              <a:rPr lang="en-US" i="1" dirty="0"/>
              <a:t>-</a:t>
            </a:r>
            <a:r>
              <a:rPr lang="en-US" i="1" dirty="0" err="1"/>
              <a:t>est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-er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(A morpheme is the smallest meaning-bearing unit of a language; </a:t>
            </a:r>
            <a:r>
              <a:rPr lang="en-US" i="1" dirty="0"/>
              <a:t>unlikeliest </a:t>
            </a:r>
            <a:r>
              <a:rPr lang="en-US" dirty="0"/>
              <a:t>has morphemes </a:t>
            </a:r>
            <a:r>
              <a:rPr lang="en-US" i="1" dirty="0"/>
              <a:t>un-</a:t>
            </a:r>
            <a:r>
              <a:rPr lang="en-US" dirty="0"/>
              <a:t>, </a:t>
            </a:r>
            <a:r>
              <a:rPr lang="en-US" i="1" dirty="0"/>
              <a:t>likely</a:t>
            </a:r>
            <a:r>
              <a:rPr lang="en-US" dirty="0"/>
              <a:t>, and </a:t>
            </a:r>
            <a:r>
              <a:rPr lang="en-US" i="1" dirty="0"/>
              <a:t>-est</a:t>
            </a:r>
            <a:r>
              <a:rPr lang="en-US" dirty="0"/>
              <a:t>.)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38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30E1-4819-6A50-1957-A4B8E84A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7D0A-D7B6-FAA8-C2FF-D520003C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megalodon’s exact size and shape have long been debated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[’the', 'mega', '##lo', '##don', '’', 's', 'exact', 'size', 'and', 'shape', 'have', 'long', 'been', 'debated’]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8E94A-22CD-FA5F-6C2A-BAC5E031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0E2F-EE2A-E642-BFD0-9E347330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749E-F2D9-8A47-AD4D-D41E36DC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7940040" cy="3657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Three common algorithms:</a:t>
            </a:r>
          </a:p>
          <a:p>
            <a:pPr lvl="1"/>
            <a:r>
              <a:rPr lang="en-US" sz="2000" b="1" dirty="0"/>
              <a:t>Byte-Pair Encoding (BPE) </a:t>
            </a:r>
            <a:r>
              <a:rPr lang="en-US" sz="2000" dirty="0"/>
              <a:t>(</a:t>
            </a:r>
            <a:r>
              <a:rPr lang="en-US" sz="2000" dirty="0" err="1"/>
              <a:t>Sennrich</a:t>
            </a:r>
            <a:r>
              <a:rPr lang="en-US" sz="2000" dirty="0"/>
              <a:t> et al., 2016)</a:t>
            </a:r>
          </a:p>
          <a:p>
            <a:pPr lvl="1"/>
            <a:r>
              <a:rPr lang="en-US" sz="2000" b="1" dirty="0"/>
              <a:t>Unigram language modeling tokenization </a:t>
            </a:r>
            <a:r>
              <a:rPr lang="en-US" sz="2000" dirty="0"/>
              <a:t>(Kudo, 2018)</a:t>
            </a:r>
          </a:p>
          <a:p>
            <a:pPr lvl="1"/>
            <a:r>
              <a:rPr lang="en-US" sz="2000" b="1" dirty="0" err="1"/>
              <a:t>WordPieces</a:t>
            </a:r>
            <a:r>
              <a:rPr lang="en-US" sz="2000" b="1" dirty="0"/>
              <a:t> </a:t>
            </a:r>
            <a:r>
              <a:rPr lang="en-US" sz="2000" dirty="0"/>
              <a:t>(Schuster and Nakajima, 2012)</a:t>
            </a:r>
            <a:endParaRPr lang="en-US" sz="2400" dirty="0"/>
          </a:p>
          <a:p>
            <a:r>
              <a:rPr lang="en-US" sz="2400" dirty="0"/>
              <a:t>All such approaches have 2 parts: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learner</a:t>
            </a:r>
            <a:r>
              <a:rPr lang="en-US" sz="2000" dirty="0"/>
              <a:t> that takes a raw training corpus and induces a vocabulary consisting of </a:t>
            </a:r>
            <a:r>
              <a:rPr lang="en-US" sz="2000" u="sng" dirty="0"/>
              <a:t>tokens</a:t>
            </a:r>
            <a:r>
              <a:rPr lang="en-US" sz="2000" dirty="0"/>
              <a:t> (words and </a:t>
            </a:r>
            <a:r>
              <a:rPr lang="en-US" sz="2000" dirty="0" err="1"/>
              <a:t>subwords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tokenizer</a:t>
            </a:r>
            <a:r>
              <a:rPr lang="en-US" sz="2000" dirty="0"/>
              <a:t> that takes a segmented input and tokenizes it according to a given vocabulary.</a:t>
            </a:r>
          </a:p>
          <a:p>
            <a:pPr lvl="2"/>
            <a:r>
              <a:rPr lang="en-US" sz="1800" dirty="0"/>
              <a:t>Words present the vocabulary are left alone (unsegmented)</a:t>
            </a:r>
          </a:p>
          <a:p>
            <a:pPr lvl="2"/>
            <a:r>
              <a:rPr lang="en-US" sz="1800" dirty="0"/>
              <a:t>OOV words are broken into optimal sequences of words and </a:t>
            </a:r>
            <a:r>
              <a:rPr lang="en-US" sz="1800" dirty="0" err="1"/>
              <a:t>subwords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6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8A98BBE-F4FB-2441-AF5F-A892C5455E89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Language Modeling</a:t>
            </a:r>
          </a:p>
          <a:p>
            <a:pPr lvl="1"/>
            <a:r>
              <a:rPr lang="en-US" dirty="0">
                <a:cs typeface="ＭＳ Ｐゴシック" charset="0"/>
              </a:rPr>
              <a:t>Wrap up tokenization/segmentation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/>
              <a:t>Probabilistic language models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-gram approach</a:t>
            </a:r>
          </a:p>
          <a:p>
            <a:pPr lvl="2"/>
            <a:r>
              <a:rPr lang="en-US" dirty="0">
                <a:ea typeface="ＭＳ Ｐゴシック" charset="0"/>
              </a:rPr>
              <a:t>Independence assumptions</a:t>
            </a:r>
          </a:p>
          <a:p>
            <a:pPr lvl="2"/>
            <a:r>
              <a:rPr lang="en-US" dirty="0">
                <a:ea typeface="ＭＳ Ｐゴシック" charset="0"/>
              </a:rPr>
              <a:t>Practical Issues</a:t>
            </a:r>
          </a:p>
          <a:p>
            <a:pPr lvl="2"/>
            <a:r>
              <a:rPr lang="en-US" dirty="0">
                <a:ea typeface="ＭＳ Ｐゴシック" charset="0"/>
              </a:rPr>
              <a:t>Sparsity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DBC-1841-5A4A-8BA4-FBF3E982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Pair Encoding (BPE)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ACC-321F-EA41-89C7-743AA17F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initial vocabulary be the set of all individual characters </a:t>
            </a:r>
          </a:p>
          <a:p>
            <a:pPr marL="0" indent="0">
              <a:buNone/>
            </a:pPr>
            <a:r>
              <a:rPr lang="en-US" dirty="0"/>
              <a:t>	= {A, B, C, D,…,a, b, c, d…., 0-9, etc.}</a:t>
            </a:r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choose </a:t>
            </a:r>
            <a:r>
              <a:rPr lang="en-US" u="sng" dirty="0"/>
              <a:t>the two symbols</a:t>
            </a:r>
            <a:r>
              <a:rPr lang="en-US" dirty="0"/>
              <a:t> that are most frequently adjacent in training corpus (say ‘A’, ‘B’), </a:t>
            </a:r>
          </a:p>
          <a:p>
            <a:pPr lvl="1"/>
            <a:r>
              <a:rPr lang="en-US" dirty="0"/>
              <a:t>add a new merged symbol ‘AB’ to the vocabulary</a:t>
            </a:r>
          </a:p>
          <a:p>
            <a:pPr lvl="1"/>
            <a:r>
              <a:rPr lang="en-US" dirty="0"/>
              <a:t>replace every adjacent ’A’ ’B’ in corpus with ‘AB’. </a:t>
            </a:r>
          </a:p>
          <a:p>
            <a:r>
              <a:rPr lang="en-US" dirty="0"/>
              <a:t>Until </a:t>
            </a:r>
            <a:r>
              <a:rPr lang="en-US" i="1" dirty="0"/>
              <a:t>k </a:t>
            </a:r>
            <a:r>
              <a:rPr lang="en-US" dirty="0"/>
              <a:t>merges have been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29E5-EBD9-2046-8D47-165ECF0A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Token Learner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AC05B-9311-E047-9AE9-2A8C6658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2" y="1276350"/>
            <a:ext cx="8798896" cy="3168650"/>
          </a:xfrm>
        </p:spPr>
      </p:pic>
    </p:spTree>
    <p:extLst>
      <p:ext uri="{BB962C8B-B14F-4D97-AF65-F5344CB8AC3E}">
        <p14:creationId xmlns:p14="http://schemas.microsoft.com/office/powerpoint/2010/main" val="35565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8A24-0632-6C4C-9278-CCFE919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Pair Encoding (BPE)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D168-797C-4143-B522-B6C4D3E1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</a:t>
            </a:r>
            <a:r>
              <a:rPr lang="en-US" dirty="0" err="1"/>
              <a:t>subword</a:t>
            </a:r>
            <a:r>
              <a:rPr lang="en-US" dirty="0"/>
              <a:t> algorithms are run with initial white-space separated tokens. </a:t>
            </a:r>
          </a:p>
          <a:p>
            <a:r>
              <a:rPr lang="en-US" dirty="0"/>
              <a:t>So first add a special end-of-word symbol '__' before whitespace in training corpus</a:t>
            </a:r>
          </a:p>
          <a:p>
            <a:r>
              <a:rPr lang="en-US" dirty="0"/>
              <a:t>Next, separate tokens into letters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Token Learner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611C3-7B80-1C45-B664-B5629AD86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3298825"/>
            <a:ext cx="7378700" cy="1844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99552-7DC1-C54E-B3E5-539CFEA0A21D}"/>
              </a:ext>
            </a:extLst>
          </p:cNvPr>
          <p:cNvSpPr txBox="1"/>
          <p:nvPr/>
        </p:nvSpPr>
        <p:spPr>
          <a:xfrm>
            <a:off x="533400" y="701886"/>
            <a:ext cx="8305800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“corpus”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low low low low low lowest lowest newer newer newer newer newer newer wider wider wider new 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C4DC-36F7-3844-B27C-2F5130CA0D7E}"/>
              </a:ext>
            </a:extLst>
          </p:cNvPr>
          <p:cNvSpPr txBox="1"/>
          <p:nvPr/>
        </p:nvSpPr>
        <p:spPr>
          <a:xfrm>
            <a:off x="533400" y="2665500"/>
            <a:ext cx="6587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Add end-of-word tokens and segment:</a:t>
            </a:r>
          </a:p>
        </p:txBody>
      </p:sp>
    </p:spTree>
    <p:extLst>
      <p:ext uri="{BB962C8B-B14F-4D97-AF65-F5344CB8AC3E}">
        <p14:creationId xmlns:p14="http://schemas.microsoft.com/office/powerpoint/2010/main" val="37533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Token Learner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99552-7DC1-C54E-B3E5-539CFEA0A21D}"/>
              </a:ext>
            </a:extLst>
          </p:cNvPr>
          <p:cNvSpPr txBox="1"/>
          <p:nvPr/>
        </p:nvSpPr>
        <p:spPr>
          <a:xfrm>
            <a:off x="533400" y="701886"/>
            <a:ext cx="8305800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“corpus”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low _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lowest _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lowest_ 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newer_ 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newer_ 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newer_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wider_</a:t>
            </a:r>
          </a:p>
        </p:txBody>
      </p:sp>
    </p:spTree>
    <p:extLst>
      <p:ext uri="{BB962C8B-B14F-4D97-AF65-F5344CB8AC3E}">
        <p14:creationId xmlns:p14="http://schemas.microsoft.com/office/powerpoint/2010/main" val="187048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Token Learner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99552-7DC1-C54E-B3E5-539CFEA0A21D}"/>
              </a:ext>
            </a:extLst>
          </p:cNvPr>
          <p:cNvSpPr txBox="1"/>
          <p:nvPr/>
        </p:nvSpPr>
        <p:spPr>
          <a:xfrm>
            <a:off x="533400" y="701886"/>
            <a:ext cx="8305800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“corpus”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 o w  _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 o w e s t  _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l o w e s t _ 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n e w e r _ 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n e w e r _ 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n e w e r _</a:t>
            </a:r>
          </a:p>
          <a:p>
            <a:pPr algn="l"/>
            <a:r>
              <a:rPr lang="en-US" sz="2800" i="1" dirty="0">
                <a:solidFill>
                  <a:srgbClr val="0070C0"/>
                </a:solidFill>
              </a:rPr>
              <a:t>w i d e r _</a:t>
            </a:r>
          </a:p>
        </p:txBody>
      </p:sp>
    </p:spTree>
    <p:extLst>
      <p:ext uri="{BB962C8B-B14F-4D97-AF65-F5344CB8AC3E}">
        <p14:creationId xmlns:p14="http://schemas.microsoft.com/office/powerpoint/2010/main" val="7618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token learner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611C3-7B80-1C45-B664-B5629AD86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4" y="1502568"/>
            <a:ext cx="8553452" cy="2138364"/>
          </a:xfrm>
        </p:spPr>
      </p:pic>
    </p:spTree>
    <p:extLst>
      <p:ext uri="{BB962C8B-B14F-4D97-AF65-F5344CB8AC3E}">
        <p14:creationId xmlns:p14="http://schemas.microsoft.com/office/powerpoint/2010/main" val="37157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token learner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611C3-7B80-1C45-B664-B5629AD86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63612"/>
            <a:ext cx="6432550" cy="16081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FC4DC-36F7-3844-B27C-2F5130CA0D7E}"/>
              </a:ext>
            </a:extLst>
          </p:cNvPr>
          <p:cNvSpPr txBox="1"/>
          <p:nvPr/>
        </p:nvSpPr>
        <p:spPr>
          <a:xfrm>
            <a:off x="468664" y="2660989"/>
            <a:ext cx="2685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Merge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e r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99515-8604-9541-A4AB-613A4453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01" y="3317277"/>
            <a:ext cx="7061823" cy="16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C4DC-36F7-3844-B27C-2F5130CA0D7E}"/>
              </a:ext>
            </a:extLst>
          </p:cNvPr>
          <p:cNvSpPr txBox="1"/>
          <p:nvPr/>
        </p:nvSpPr>
        <p:spPr>
          <a:xfrm>
            <a:off x="419773" y="2660989"/>
            <a:ext cx="3188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Merge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er  _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er_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99515-8604-9541-A4AB-613A4453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053181"/>
            <a:ext cx="7061823" cy="1608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EFE4E-8F11-7E47-BFCD-4990551A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25" y="3282258"/>
            <a:ext cx="6187440" cy="16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C4DC-36F7-3844-B27C-2F5130CA0D7E}"/>
              </a:ext>
            </a:extLst>
          </p:cNvPr>
          <p:cNvSpPr txBox="1"/>
          <p:nvPr/>
        </p:nvSpPr>
        <p:spPr>
          <a:xfrm>
            <a:off x="609600" y="2660989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</a:t>
            </a:r>
            <a:r>
              <a:rPr lang="en-US" dirty="0">
                <a:solidFill>
                  <a:srgbClr val="0070C0"/>
                </a:solidFill>
              </a:rPr>
              <a:t>n  e 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EFE4E-8F11-7E47-BFCD-4990551A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4" y="1044867"/>
            <a:ext cx="6187440" cy="1616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08184-02FD-BF40-ADBB-FA548AF5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2" y="3181350"/>
            <a:ext cx="6510663" cy="16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690C-E974-E5B3-0655-55A81D99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Two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F570-ECCD-1441-89BB-00243302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Next two lectures (Th 9/1 and Tues 9/6) will be remote only, recorded zoom lectures on Canvas. </a:t>
            </a:r>
          </a:p>
          <a:p>
            <a:r>
              <a:rPr lang="en-US" sz="2800" dirty="0" err="1"/>
              <a:t>Rehan</a:t>
            </a:r>
            <a:r>
              <a:rPr lang="en-US" sz="2800" dirty="0"/>
              <a:t> and Adam will be here in class on 9/1 to do a computing review/tutorial of material relevant to coming HWs.</a:t>
            </a:r>
          </a:p>
          <a:p>
            <a:r>
              <a:rPr lang="en-US" sz="2800" dirty="0"/>
              <a:t>No in-person class on 9/6.</a:t>
            </a:r>
          </a:p>
          <a:p>
            <a:r>
              <a:rPr lang="en-US" sz="2800" dirty="0"/>
              <a:t>Back to normal on 9/8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F6B5-84F4-F1AD-914B-E87E18A8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7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588-CF79-6845-A0A9-764B004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C4DC-36F7-3844-B27C-2F5130CA0D7E}"/>
              </a:ext>
            </a:extLst>
          </p:cNvPr>
          <p:cNvSpPr txBox="1"/>
          <p:nvPr/>
        </p:nvSpPr>
        <p:spPr>
          <a:xfrm>
            <a:off x="1386628" y="971550"/>
            <a:ext cx="6294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Continuing, the next merges are: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A4A93-7DFF-3846-92BE-BD84C7DA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05861"/>
            <a:ext cx="8677547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29E5-EBD9-2046-8D47-165ECF0A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 segmentation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8AEF-E371-1D41-B310-325C6FF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95350"/>
            <a:ext cx="7940040" cy="4052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 test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White-space separate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 character sequence is in the vocab just leave it alone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its OOV</a:t>
            </a:r>
          </a:p>
          <a:p>
            <a:pPr lvl="2"/>
            <a:r>
              <a:rPr lang="en-US" dirty="0"/>
              <a:t>Run each merge learned from the training data:</a:t>
            </a:r>
          </a:p>
          <a:p>
            <a:pPr lvl="2"/>
            <a:r>
              <a:rPr lang="en-US" dirty="0"/>
              <a:t>Greedily, in the order in which they were learned</a:t>
            </a:r>
          </a:p>
          <a:p>
            <a:r>
              <a:rPr lang="en-US" dirty="0"/>
              <a:t>So: merge every </a:t>
            </a:r>
            <a:r>
              <a:rPr lang="en-US" dirty="0">
                <a:solidFill>
                  <a:srgbClr val="0070C0"/>
                </a:solidFill>
              </a:rPr>
              <a:t>e r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er</a:t>
            </a:r>
            <a:r>
              <a:rPr lang="en-US" dirty="0"/>
              <a:t>, then merge </a:t>
            </a:r>
            <a:r>
              <a:rPr lang="en-US" dirty="0">
                <a:solidFill>
                  <a:srgbClr val="0070C0"/>
                </a:solidFill>
              </a:rPr>
              <a:t>er _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er_</a:t>
            </a:r>
            <a:r>
              <a:rPr lang="en-US" dirty="0"/>
              <a:t>, etc.</a:t>
            </a:r>
          </a:p>
          <a:p>
            <a:r>
              <a:rPr lang="en-US" dirty="0"/>
              <a:t>Result: </a:t>
            </a:r>
          </a:p>
          <a:p>
            <a:pPr lvl="1"/>
            <a:r>
              <a:rPr lang="en-US" dirty="0"/>
              <a:t>Test set "n e w e r _" would be tokenized as a full word </a:t>
            </a:r>
          </a:p>
          <a:p>
            <a:pPr lvl="1"/>
            <a:r>
              <a:rPr lang="en-US" dirty="0"/>
              <a:t>Test set "l o w e r _" would be two tokens: "low er_"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830C-25B9-DB4F-A91C-FCDBEE22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346C-D49E-3640-91E9-E26CD647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BPE (and other </a:t>
            </a:r>
            <a:r>
              <a:rPr lang="en-US" dirty="0" err="1"/>
              <a:t>subword</a:t>
            </a:r>
            <a:r>
              <a:rPr lang="en-US" dirty="0"/>
              <a:t> approaches) there are never any out of vocabulary words. Every word can be decomposed into a sequence of known vocabulary items (sequences of words and </a:t>
            </a:r>
            <a:r>
              <a:rPr lang="en-US" dirty="0" err="1"/>
              <a:t>subwords</a:t>
            </a:r>
            <a:r>
              <a:rPr lang="en-US" dirty="0"/>
              <a:t>, or worst case, characters).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3A2B-EDB8-AB46-A7FC-A406EB43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47BE-BC32-F64E-A133-230CECD8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modern language models (BERT, GPT, T5 and their variants) and MT systems make use of relatively small vocabularies derived using one of the popular </a:t>
            </a:r>
            <a:r>
              <a:rPr lang="en-US" sz="2800" dirty="0" err="1"/>
              <a:t>subword</a:t>
            </a:r>
            <a:r>
              <a:rPr lang="en-US" sz="2800" dirty="0"/>
              <a:t> unit algorithms.</a:t>
            </a:r>
          </a:p>
          <a:p>
            <a:r>
              <a:rPr lang="en-US" sz="2800" dirty="0"/>
              <a:t>Typically reported at around 30k entries. This is largely chosen for computational efficiency reasons.</a:t>
            </a:r>
          </a:p>
          <a:p>
            <a:r>
              <a:rPr lang="en-US" sz="2800" dirty="0"/>
              <a:t>The original BERT vocabulary was generated from the “Books” corpus and an English Wikipedia dump.</a:t>
            </a:r>
          </a:p>
        </p:txBody>
      </p:sp>
    </p:spTree>
    <p:extLst>
      <p:ext uri="{BB962C8B-B14F-4D97-AF65-F5344CB8AC3E}">
        <p14:creationId xmlns:p14="http://schemas.microsoft.com/office/powerpoint/2010/main" val="6273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50A4-6E79-BB46-8AB3-8BFEEAED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4E2-C9A3-FC43-B9DD-8AB249D3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part of the HW you’ll explore a generic BERT vocabulary, with a particular focus on that 30k size.  We’re interested in how many words does BERT really know?</a:t>
            </a:r>
          </a:p>
          <a:p>
            <a:r>
              <a:rPr lang="en-US" dirty="0"/>
              <a:t>How does BERT’s vocabulary stack up against the kind of considerations we’ve been discussing for people?</a:t>
            </a:r>
          </a:p>
        </p:txBody>
      </p:sp>
    </p:spTree>
    <p:extLst>
      <p:ext uri="{BB962C8B-B14F-4D97-AF65-F5344CB8AC3E}">
        <p14:creationId xmlns:p14="http://schemas.microsoft.com/office/powerpoint/2010/main" val="22036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FA18-7B07-4A43-B3A2-6C10065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7ECA-B862-DC4D-8F43-C2005D75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 1 Part 2: 50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words does BERT really know?</a:t>
            </a:r>
          </a:p>
          <a:p>
            <a:pPr lvl="1"/>
            <a:r>
              <a:rPr lang="en-US" sz="2400" dirty="0"/>
              <a:t>Due Wednesday 8/31 by 11:59PM</a:t>
            </a:r>
          </a:p>
          <a:p>
            <a:pPr lvl="1"/>
            <a:r>
              <a:rPr lang="en-US" sz="2400" dirty="0"/>
              <a:t>Submit via Canvas</a:t>
            </a:r>
          </a:p>
          <a:p>
            <a:pPr lvl="1"/>
            <a:r>
              <a:rPr lang="en-US" sz="2400" dirty="0"/>
              <a:t>Your answer and a writeup explaining your answer.</a:t>
            </a:r>
          </a:p>
          <a:p>
            <a:pPr lvl="2"/>
            <a:r>
              <a:rPr lang="en-US" sz="2000" dirty="0"/>
              <a:t>No longer than necessary. 2-3 pages should suffice.</a:t>
            </a:r>
          </a:p>
          <a:p>
            <a:pPr lvl="2"/>
            <a:r>
              <a:rPr lang="en-US" sz="2000" dirty="0"/>
              <a:t>Long enough to say something interesting</a:t>
            </a:r>
          </a:p>
          <a:p>
            <a:pPr lvl="2"/>
            <a:r>
              <a:rPr lang="en-US" sz="2000" dirty="0"/>
              <a:t>PDF; follow the naming convention specified on the Canvas assignment page</a:t>
            </a:r>
          </a:p>
        </p:txBody>
      </p:sp>
    </p:spTree>
    <p:extLst>
      <p:ext uri="{BB962C8B-B14F-4D97-AF65-F5344CB8AC3E}">
        <p14:creationId xmlns:p14="http://schemas.microsoft.com/office/powerpoint/2010/main" val="30989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44005-E06A-1146-A2A8-9EDF36B65DAA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37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Word Prediction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Guess the next word...</a:t>
            </a:r>
          </a:p>
          <a:p>
            <a:pPr lvl="1"/>
            <a:r>
              <a:rPr lang="en-US" i="1" dirty="0"/>
              <a:t>So I notice three guys standing on the 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619621"/>
            <a:ext cx="62484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What kinds of knowledge did you use to arrive at those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0359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8C3513D9-F677-BE46-9C1F-AD11EE9A9B76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Word Prediction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We can formalize this task using probability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Given a fixed vocabulary</a:t>
            </a:r>
            <a:r>
              <a:rPr lang="en-US" sz="2400" dirty="0">
                <a:cs typeface="ＭＳ Ｐゴシック" charset="0"/>
              </a:rPr>
              <a:t>, compute a probability distribution over that vocabulary given the preceding words.</a:t>
            </a:r>
          </a:p>
          <a:p>
            <a:pPr marL="857250" lvl="2" indent="0">
              <a:buNone/>
            </a:pPr>
            <a:endParaRPr lang="en-US" sz="2000" dirty="0">
              <a:cs typeface="ＭＳ Ｐゴシック" charset="0"/>
            </a:endParaRPr>
          </a:p>
          <a:p>
            <a:pPr lvl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Or assign a probability to a sequence.</a:t>
            </a:r>
          </a:p>
          <a:p>
            <a:pPr lvl="1"/>
            <a:endParaRPr lang="en-US" sz="2400" dirty="0"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We’ll call a model that can do either of these computations a </a:t>
            </a:r>
            <a:r>
              <a:rPr lang="en-US" sz="2400" i="1" u="sng" dirty="0">
                <a:cs typeface="ＭＳ Ｐゴシック" charset="0"/>
              </a:rPr>
              <a:t>Probabilistic</a:t>
            </a:r>
            <a:r>
              <a:rPr lang="en-US" sz="2400" i="1" u="sng" dirty="0">
                <a:ea typeface="ＭＳ Ｐゴシック" charset="0"/>
                <a:cs typeface="ＭＳ Ｐゴシック" charset="0"/>
              </a:rPr>
              <a:t> Language Model</a:t>
            </a:r>
          </a:p>
          <a:p>
            <a:pPr marL="457200" lvl="1" indent="0"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4F6A6-FE20-9048-B8F0-2664A223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60295"/>
            <a:ext cx="2190750" cy="525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97F76-BBC6-A543-B78E-EAF8BFF85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409950"/>
            <a:ext cx="1319605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2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F9F027-FB2A-D042-8C5D-63F22D1F268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39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Applications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It turns out that the ability to compute the probability of a sequence of words is extremely useful. </a:t>
            </a:r>
            <a:r>
              <a:rPr lang="en-US" sz="2800" dirty="0"/>
              <a:t>It 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is at the core of many applications</a:t>
            </a:r>
          </a:p>
          <a:p>
            <a:pPr lvl="1"/>
            <a:r>
              <a:rPr lang="en-US" sz="2000" dirty="0"/>
              <a:t>Automatic speech recognition</a:t>
            </a:r>
          </a:p>
          <a:p>
            <a:pPr lvl="1"/>
            <a:r>
              <a:rPr lang="en-US" sz="2000" dirty="0"/>
              <a:t>Handwriting and character recognition</a:t>
            </a:r>
          </a:p>
          <a:p>
            <a:pPr lvl="1"/>
            <a:r>
              <a:rPr lang="en-US" sz="2000" dirty="0"/>
              <a:t>Spam detection</a:t>
            </a:r>
          </a:p>
          <a:p>
            <a:pPr lvl="1"/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Spelling correction</a:t>
            </a:r>
          </a:p>
          <a:p>
            <a:pPr lvl="1"/>
            <a:r>
              <a:rPr lang="en-US" sz="2000" dirty="0"/>
              <a:t>Machine translation</a:t>
            </a:r>
          </a:p>
          <a:p>
            <a:pPr lvl="1"/>
            <a:r>
              <a:rPr lang="en-US" sz="2000" dirty="0"/>
              <a:t>Summarization	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93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5950"/>
            <a:ext cx="8839200" cy="331470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% tr -</a:t>
            </a:r>
            <a:r>
              <a:rPr lang="fr-FR" sz="2400" dirty="0" err="1">
                <a:latin typeface="Courier"/>
                <a:cs typeface="Courier"/>
              </a:rPr>
              <a:t>sc</a:t>
            </a:r>
            <a:r>
              <a:rPr lang="fr-FR" sz="2400" dirty="0">
                <a:latin typeface="Courier"/>
                <a:cs typeface="Courier"/>
              </a:rPr>
              <a:t> ’A-</a:t>
            </a:r>
            <a:r>
              <a:rPr lang="fr-FR" sz="2400" dirty="0" err="1">
                <a:latin typeface="Courier"/>
                <a:cs typeface="Courier"/>
              </a:rPr>
              <a:t>Za</a:t>
            </a:r>
            <a:r>
              <a:rPr lang="fr-FR" sz="2400" dirty="0">
                <a:latin typeface="Courier"/>
                <a:cs typeface="Courier"/>
              </a:rPr>
              <a:t>-z’ ’\n’ &lt; </a:t>
            </a:r>
            <a:r>
              <a:rPr lang="fr-FR" sz="2400" dirty="0" err="1">
                <a:latin typeface="Courier"/>
                <a:cs typeface="Courier"/>
              </a:rPr>
              <a:t>shakes.txt</a:t>
            </a:r>
            <a:r>
              <a:rPr lang="fr-FR" sz="2400" dirty="0">
                <a:latin typeface="Courier"/>
                <a:cs typeface="Courier"/>
              </a:rPr>
              <a:t> | </a:t>
            </a:r>
            <a:r>
              <a:rPr lang="fr-FR" sz="2400" dirty="0" err="1">
                <a:latin typeface="Courier"/>
                <a:cs typeface="Courier"/>
              </a:rPr>
              <a:t>head</a:t>
            </a:r>
            <a:endParaRPr lang="fr-FR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8572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So let’s do some dumb tokenization to get each token on a line by itself and see what we get.</a:t>
            </a:r>
          </a:p>
        </p:txBody>
      </p:sp>
    </p:spTree>
    <p:extLst>
      <p:ext uri="{BB962C8B-B14F-4D97-AF65-F5344CB8AC3E}">
        <p14:creationId xmlns:p14="http://schemas.microsoft.com/office/powerpoint/2010/main" val="31134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F8F5-B918-C279-6CC0-884B1CFB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7792-BBF0-107B-9E84-338F0FEF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/>
              <a:t>他 向 记者 介绍了 主要 内容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Potential translations</a:t>
            </a:r>
          </a:p>
          <a:p>
            <a:r>
              <a:rPr lang="en-US" sz="2400" i="1" dirty="0"/>
              <a:t>He introduced reporters to the main contents of the statement </a:t>
            </a:r>
          </a:p>
          <a:p>
            <a:r>
              <a:rPr lang="en-US" sz="2400" i="1" dirty="0"/>
              <a:t>He briefed to reporters the main contents of the statement </a:t>
            </a:r>
          </a:p>
          <a:p>
            <a:r>
              <a:rPr lang="en-US" sz="2400" i="1" dirty="0"/>
              <a:t>He briefed reporters on the main contents of the statement</a:t>
            </a:r>
          </a:p>
          <a:p>
            <a:pPr marL="0" indent="0">
              <a:buNone/>
            </a:pPr>
            <a:r>
              <a:rPr lang="en-US" sz="2800" u="sng" dirty="0"/>
              <a:t>Basic idea:  Choose the option with the highest probability as assigned by a language model.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F283-6D9D-EDAB-11C7-14372034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7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89C4-EAFC-6746-AFFF-A234911C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Discrete Probability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453E-E3DA-344E-BE14-CB75D01CD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3943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We’re concerned with the </a:t>
            </a:r>
            <a:r>
              <a:rPr lang="en-US" i="1" dirty="0">
                <a:solidFill>
                  <a:srgbClr val="FF0000"/>
                </a:solidFill>
              </a:rPr>
              <a:t>probability of the outcome of discrete events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I flip a coin, what’s the probability of it coming up heads?</a:t>
            </a:r>
          </a:p>
          <a:p>
            <a:pPr lvl="1"/>
            <a:r>
              <a:rPr lang="en-US" sz="2000" dirty="0"/>
              <a:t>What’s the probability that it will snow tomorrow?</a:t>
            </a:r>
          </a:p>
          <a:p>
            <a:pPr lvl="1"/>
            <a:r>
              <a:rPr lang="en-US" sz="2000" dirty="0"/>
              <a:t>What’s the probability that school will be closed the following day, given that its snowing when you went to bed?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742B-AD67-BC45-8F6A-EE4D3DE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CD54C-4551-0C48-BA8F-73712EDA1FE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0285-03C3-4A4A-AB72-252B2E7F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Discrete Probability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2C8C-F355-D846-A13B-5235114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Probabilities are beliefs about an event outcome expressed as a number between 0 and 1.</a:t>
            </a:r>
          </a:p>
          <a:p>
            <a:r>
              <a:rPr lang="en-US" sz="2400" dirty="0"/>
              <a:t>The sample space is the set of all possible outcomes.</a:t>
            </a:r>
          </a:p>
          <a:p>
            <a:r>
              <a:rPr lang="en-US" sz="2400" dirty="0"/>
              <a:t>An event is some particular outcome.</a:t>
            </a:r>
          </a:p>
          <a:p>
            <a:r>
              <a:rPr lang="en-US" sz="2400" dirty="0"/>
              <a:t>A prior is a probability we hold in the absence of any other evidence.</a:t>
            </a:r>
          </a:p>
          <a:p>
            <a:r>
              <a:rPr lang="en-US" sz="2400" dirty="0"/>
              <a:t>A conditional is a probability we hold given some set of evidence.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33824-6909-6D4E-9204-B4CAC6AF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2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AA73-2407-7E40-B62C-F30F365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Snow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79CB-25E2-8D43-B114-694BF4C8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that school will be closed the following day (C), given that it was snowing when you went to bed (S)</a:t>
            </a:r>
          </a:p>
          <a:p>
            <a:pPr lvl="1"/>
            <a:r>
              <a:rPr lang="en-US" dirty="0"/>
              <a:t>P(C | S)  “Probability of C given 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D5660-1CEE-9241-9DEA-E10B77DF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2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AA73-2407-7E40-B62C-F30F365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Snow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79CB-25E2-8D43-B114-694BF4C8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that school will be closed the following day (C), give that it was snowing when you went to bed (S)</a:t>
            </a:r>
          </a:p>
          <a:p>
            <a:pPr lvl="1"/>
            <a:r>
              <a:rPr lang="en-US" dirty="0"/>
              <a:t>P(C | S) = P(C ^ S)/ P(S)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D5660-1CEE-9241-9DEA-E10B77DF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AA73-2407-7E40-B62C-F30F365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Snow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79CB-25E2-8D43-B114-694BF4C8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that school will be closed the following day (C), give that it was snowing when you went to bed (S)</a:t>
            </a:r>
          </a:p>
          <a:p>
            <a:pPr lvl="1"/>
            <a:r>
              <a:rPr lang="en-US" dirty="0"/>
              <a:t>P(C | S) = P(C ^ S)/ P(S)</a:t>
            </a:r>
          </a:p>
          <a:p>
            <a:pPr lvl="1"/>
            <a:r>
              <a:rPr lang="en-US" dirty="0"/>
              <a:t>How would we go about assessing this fraction and what would it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D5660-1CEE-9241-9DEA-E10B77DF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FE5B-9881-3242-8ABB-D1AC7E5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Snow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D1DF-9713-6E4C-919E-FF8692C8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dirty="0"/>
              <a:t>P(C | S) = P(C ^ S)/ P(S)</a:t>
            </a:r>
          </a:p>
          <a:p>
            <a:r>
              <a:rPr lang="en-US" dirty="0"/>
              <a:t>Let’s look at the parts:</a:t>
            </a:r>
          </a:p>
          <a:p>
            <a:pPr lvl="1"/>
            <a:r>
              <a:rPr lang="en-US" dirty="0"/>
              <a:t>P(C^S)  this is a prior probability made up of two events. We want to assess the probability of the conjunction of these events. Let’s use frequencies gathered  from old school records:</a:t>
            </a:r>
          </a:p>
          <a:p>
            <a:pPr lvl="2"/>
            <a:r>
              <a:rPr lang="en-US" dirty="0"/>
              <a:t>Count(days that it snowed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dirty="0"/>
              <a:t> school was closed the next day)/ Count(days it snowed in the record)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675D-9A8E-C246-A053-3FB27B36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4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FE5B-9881-3242-8ABB-D1AC7E5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Snow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D1DF-9713-6E4C-919E-FF8692C8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dirty="0"/>
              <a:t>P(C | S) = P(C ^ S)/ P(S)</a:t>
            </a:r>
          </a:p>
          <a:p>
            <a:r>
              <a:rPr lang="en-US" dirty="0"/>
              <a:t>Let’s look at the parts:</a:t>
            </a:r>
          </a:p>
          <a:p>
            <a:pPr lvl="1"/>
            <a:r>
              <a:rPr lang="en-US" dirty="0"/>
              <a:t>P(S)  this is a prior. Let’s use frequencies. Out of some school records:</a:t>
            </a:r>
          </a:p>
          <a:p>
            <a:pPr lvl="2"/>
            <a:r>
              <a:rPr lang="en-US" dirty="0"/>
              <a:t>Count(days that it snowed) / Count(days in the record)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675D-9A8E-C246-A053-3FB27B36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8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FE5B-9881-3242-8ABB-D1AC7E5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Snow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D1DF-9713-6E4C-919E-FF8692C8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dirty="0"/>
              <a:t>P(C | S) = P(C ^ S)/ P(S)</a:t>
            </a:r>
          </a:p>
          <a:p>
            <a:pPr marL="0" indent="0">
              <a:buNone/>
            </a:pPr>
            <a:r>
              <a:rPr lang="en-US" dirty="0"/>
              <a:t>               = Count(closed ^ snowed)/</a:t>
            </a:r>
          </a:p>
          <a:p>
            <a:pPr marL="0" indent="0">
              <a:buNone/>
            </a:pPr>
            <a:r>
              <a:rPr lang="en-US" dirty="0"/>
              <a:t>                     Count(snowed)</a:t>
            </a:r>
          </a:p>
          <a:p>
            <a:pPr marL="0" indent="0">
              <a:buNone/>
            </a:pPr>
            <a:r>
              <a:rPr lang="en-US" dirty="0"/>
              <a:t>Out of all the days it snowed, what was the fraction of the days that the schools subsequently closed.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675D-9A8E-C246-A053-3FB27B36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8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91CE-6CD1-96DC-1F28-48AFB0ED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6DCA-9D50-E13E-5CAA-18DF35E7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way of thinking about probabilities is referred to as a “frequentist” account. </a:t>
            </a:r>
          </a:p>
          <a:p>
            <a:r>
              <a:rPr lang="en-US" dirty="0"/>
              <a:t>It’s based on the notion that we have sufficient data (counts) to perform that calculation.</a:t>
            </a:r>
          </a:p>
          <a:p>
            <a:r>
              <a:rPr lang="en-US" dirty="0"/>
              <a:t>It’s not the only way to think about probabilities.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4C02-1547-377D-EA6E-89E217FF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5950"/>
            <a:ext cx="8839200" cy="331470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% tr -</a:t>
            </a:r>
            <a:r>
              <a:rPr lang="fr-FR" sz="2400" dirty="0" err="1">
                <a:latin typeface="Courier"/>
                <a:cs typeface="Courier"/>
              </a:rPr>
              <a:t>sc</a:t>
            </a:r>
            <a:r>
              <a:rPr lang="fr-FR" sz="2400" dirty="0">
                <a:latin typeface="Courier"/>
                <a:cs typeface="Courier"/>
              </a:rPr>
              <a:t> ’A-</a:t>
            </a:r>
            <a:r>
              <a:rPr lang="fr-FR" sz="2400" dirty="0" err="1">
                <a:latin typeface="Courier"/>
                <a:cs typeface="Courier"/>
              </a:rPr>
              <a:t>Za</a:t>
            </a:r>
            <a:r>
              <a:rPr lang="fr-FR" sz="2400" dirty="0">
                <a:latin typeface="Courier"/>
                <a:cs typeface="Courier"/>
              </a:rPr>
              <a:t>-z’ ’\n’ &lt; </a:t>
            </a:r>
            <a:r>
              <a:rPr lang="fr-FR" sz="2400" dirty="0" err="1">
                <a:latin typeface="Courier"/>
                <a:cs typeface="Courier"/>
              </a:rPr>
              <a:t>shakes.txt</a:t>
            </a:r>
            <a:r>
              <a:rPr lang="fr-FR" sz="2400" dirty="0">
                <a:latin typeface="Courier"/>
                <a:cs typeface="Courier"/>
              </a:rPr>
              <a:t> | </a:t>
            </a:r>
            <a:r>
              <a:rPr lang="fr-FR" sz="2400" dirty="0" err="1">
                <a:latin typeface="Courier"/>
                <a:cs typeface="Courier"/>
              </a:rPr>
              <a:t>head</a:t>
            </a:r>
            <a:endParaRPr lang="fr-FR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200" dirty="0" err="1">
                <a:latin typeface="Courier"/>
                <a:cs typeface="Courier"/>
              </a:rPr>
              <a:t>From</a:t>
            </a:r>
            <a:endParaRPr lang="fr-FR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200" dirty="0" err="1">
                <a:latin typeface="Courier"/>
                <a:cs typeface="Courier"/>
              </a:rPr>
              <a:t>fairest</a:t>
            </a:r>
            <a:endParaRPr lang="fr-FR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200" dirty="0" err="1">
                <a:latin typeface="Courier"/>
                <a:cs typeface="Courier"/>
              </a:rPr>
              <a:t>creatures</a:t>
            </a:r>
            <a:endParaRPr lang="fr-FR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W</a:t>
            </a:r>
            <a:r>
              <a:rPr lang="fr-FR" sz="12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200" dirty="0">
                <a:latin typeface="Courier"/>
                <a:cs typeface="Courier"/>
              </a:rPr>
              <a:t>...</a:t>
            </a:r>
            <a:r>
              <a:rPr lang="it-IT" sz="1100" dirty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 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85725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So let’s do some dumb tokenization to get each token on a line by itself and see what we get.</a:t>
            </a:r>
          </a:p>
        </p:txBody>
      </p:sp>
    </p:spTree>
    <p:extLst>
      <p:ext uri="{BB962C8B-B14F-4D97-AF65-F5344CB8AC3E}">
        <p14:creationId xmlns:p14="http://schemas.microsoft.com/office/powerpoint/2010/main" val="312006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7EDE-0BD1-464F-9900-517BA397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Probability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3C5D-8AF6-5F46-BA80-44B13D79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With respect to ”language models” we’ll be mainly concerned with the probability of sentences (or sequences of relevant linguistic units)</a:t>
            </a:r>
          </a:p>
          <a:p>
            <a:pPr lvl="1"/>
            <a:r>
              <a:rPr lang="en-US" sz="2400" dirty="0"/>
              <a:t>The sentence is the event</a:t>
            </a:r>
          </a:p>
          <a:p>
            <a:pPr lvl="1"/>
            <a:r>
              <a:rPr lang="en-US" sz="2400" dirty="0"/>
              <a:t>The sample space is the space of all possible sentences </a:t>
            </a:r>
          </a:p>
          <a:p>
            <a:pPr lvl="2"/>
            <a:r>
              <a:rPr lang="en-US" sz="2000" dirty="0"/>
              <a:t>(wait what?)</a:t>
            </a:r>
          </a:p>
          <a:p>
            <a:pPr lvl="1"/>
            <a:r>
              <a:rPr lang="en-US" sz="2400" dirty="0"/>
              <a:t>We’d like to assign a probability to that event</a:t>
            </a:r>
          </a:p>
          <a:p>
            <a:pPr lvl="2"/>
            <a:r>
              <a:rPr lang="en-US" sz="2000" dirty="0"/>
              <a:t>(this is a strange notion)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473-9C5C-CA4A-B5D3-07F85FED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3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F9F-9452-324A-BBDC-14DE20B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C1E3-465E-8142-BBF1-4F13A787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it must be recognized that the notion of "</a:t>
            </a:r>
            <a:r>
              <a:rPr lang="en-US" i="1" dirty="0"/>
              <a:t>probability of a sentence</a:t>
            </a:r>
            <a:r>
              <a:rPr lang="en-US" dirty="0"/>
              <a:t>" is an entirely useless one, under any known interpretation of this term.”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3273-13C0-7444-A3BF-54F09A47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1556A-A6BC-0448-A5EF-6C390B7EC29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15FA7-925E-DC43-A204-83801A32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19" y="2699487"/>
            <a:ext cx="1789981" cy="2444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71CFD-423E-E742-8C00-AA696C031CF9}"/>
              </a:ext>
            </a:extLst>
          </p:cNvPr>
          <p:cNvSpPr txBox="1"/>
          <p:nvPr/>
        </p:nvSpPr>
        <p:spPr>
          <a:xfrm>
            <a:off x="417095" y="3228995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“Entirely useless” is a pretty strong claim. One that turns out  to be incorrect.</a:t>
            </a:r>
          </a:p>
        </p:txBody>
      </p:sp>
    </p:spTree>
    <p:extLst>
      <p:ext uri="{BB962C8B-B14F-4D97-AF65-F5344CB8AC3E}">
        <p14:creationId xmlns:p14="http://schemas.microsoft.com/office/powerpoint/2010/main" val="18756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35570F6C-77FD-D241-862E-8DF9E081504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Language Modeling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How might we go about calculating a conditional probability over word sequences? 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One way is to use the definition of conditional probabilities and look for counts. So, to get</a:t>
            </a:r>
          </a:p>
          <a:p>
            <a:pPr lvl="1"/>
            <a:r>
              <a:rPr lang="en-US" sz="2000" dirty="0"/>
              <a:t>P(</a:t>
            </a:r>
            <a:r>
              <a:rPr lang="en-US" sz="2000" i="1" dirty="0"/>
              <a:t>the </a:t>
            </a:r>
            <a:r>
              <a:rPr lang="en-US" sz="2000" dirty="0"/>
              <a:t>| </a:t>
            </a:r>
            <a:r>
              <a:rPr lang="en-US" sz="2000" i="1" dirty="0"/>
              <a:t>its water is so transparent that</a:t>
            </a:r>
            <a:r>
              <a:rPr lang="en-US" sz="2000" dirty="0"/>
              <a:t>)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By definition that’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s</a:t>
            </a:r>
          </a:p>
          <a:p>
            <a:pPr lvl="1">
              <a:buFont typeface="Wingdings" charset="0"/>
              <a:buNone/>
            </a:pPr>
            <a:r>
              <a:rPr lang="en-US" sz="2000" u="sng" dirty="0"/>
              <a:t>P(</a:t>
            </a:r>
            <a:r>
              <a:rPr lang="en-US" sz="2000" i="1" u="sng" dirty="0"/>
              <a:t>its water is so transparent that the</a:t>
            </a:r>
            <a:r>
              <a:rPr lang="en-US" sz="2000" u="sng" dirty="0"/>
              <a:t>)</a:t>
            </a:r>
            <a:endParaRPr lang="en-US" sz="2000" dirty="0"/>
          </a:p>
          <a:p>
            <a:pPr lvl="1">
              <a:buFont typeface="Wingdings" charset="0"/>
              <a:buNone/>
            </a:pPr>
            <a:r>
              <a:rPr lang="en-US" sz="2000" dirty="0"/>
              <a:t>  P(</a:t>
            </a:r>
            <a:r>
              <a:rPr lang="en-US" sz="2000" i="1" dirty="0"/>
              <a:t>its water is so transparent that</a:t>
            </a:r>
            <a:r>
              <a:rPr lang="en-US" sz="2000" dirty="0"/>
              <a:t>)</a:t>
            </a:r>
          </a:p>
          <a:p>
            <a:r>
              <a:rPr lang="en-US" sz="2400" dirty="0"/>
              <a:t>Let’s try to get each of those from counts in a large corpus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7E8C5-97CA-EA45-A48D-6FFAC472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137160"/>
            <a:ext cx="219075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7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EB979FB-5D81-184B-ACAE-618EA3C8775C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53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ＭＳ Ｐゴシック" charset="0"/>
                <a:cs typeface="ＭＳ Ｐゴシック" charset="0"/>
              </a:rPr>
              <a:t>Easy Estimate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P(the | its water is so transparent that)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u="sng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Count(its water is so transparent that the)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Count(its water is so transparent that)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14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3581051-FEE8-A447-939F-8B7CD45424C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54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Crude </a:t>
            </a:r>
            <a:r>
              <a:rPr lang="en-US" b="0" dirty="0">
                <a:ea typeface="ＭＳ Ｐゴシック" charset="0"/>
                <a:cs typeface="ＭＳ Ｐゴシック" charset="0"/>
              </a:rPr>
              <a:t>Estimate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According to Google those counts are 1320 and 1420 so the conditional probability we want is...  	</a:t>
            </a:r>
          </a:p>
          <a:p>
            <a:pPr marL="685800" lvl="2" indent="-342900">
              <a:defRPr/>
            </a:pPr>
            <a:r>
              <a:rPr lang="en-US" sz="2000" dirty="0"/>
              <a:t>P(the | its water is so transparent that) = </a:t>
            </a:r>
            <a:r>
              <a:rPr lang="en-US" dirty="0">
                <a:cs typeface="ＭＳ Ｐゴシック" charset="0"/>
              </a:rPr>
              <a:t>0.93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13581051-FEE8-A447-939F-8B7CD45424CD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55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Crude </a:t>
            </a:r>
            <a:r>
              <a:rPr lang="en-US" b="0" dirty="0">
                <a:ea typeface="ＭＳ Ｐゴシック" charset="0"/>
                <a:cs typeface="ＭＳ Ｐゴシック" charset="0"/>
              </a:rPr>
              <a:t>Estimate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12001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How about “matrix”</a:t>
            </a:r>
          </a:p>
          <a:p>
            <a:pPr lvl="1">
              <a:defRPr/>
            </a:pPr>
            <a:r>
              <a:rPr lang="en-US" dirty="0"/>
              <a:t>That gives you a 0.  0/1420 = 0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217EDA-143B-7F41-BEC3-DE58B480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1455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w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kern="0" dirty="0"/>
              <a:t>How about “you”</a:t>
            </a:r>
          </a:p>
          <a:p>
            <a:pPr lvl="1">
              <a:defRPr/>
            </a:pPr>
            <a:r>
              <a:rPr lang="en-US" kern="0" dirty="0"/>
              <a:t>That gives you a 1.  1/1420 = 0.0007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E5852D-16FB-114A-9FCA-2FCFF426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1470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w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kern="0" dirty="0"/>
              <a:t>How about “she”</a:t>
            </a:r>
          </a:p>
          <a:p>
            <a:pPr lvl="1">
              <a:defRPr/>
            </a:pPr>
            <a:r>
              <a:rPr lang="en-US" kern="0" dirty="0"/>
              <a:t>That gives you a 0.  0/1420 = 0</a:t>
            </a:r>
          </a:p>
          <a:p>
            <a:pPr lvl="2">
              <a:defRPr/>
            </a:pPr>
            <a:r>
              <a:rPr lang="en-US" kern="0" dirty="0"/>
              <a:t>This seems wrong. The chances that “she” will be next doesn’t seem like the same as “matrix”</a:t>
            </a:r>
          </a:p>
        </p:txBody>
      </p:sp>
    </p:spTree>
    <p:extLst>
      <p:ext uri="{BB962C8B-B14F-4D97-AF65-F5344CB8AC3E}">
        <p14:creationId xmlns:p14="http://schemas.microsoft.com/office/powerpoint/2010/main" val="42182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9"/>
            <a:ext cx="7467600" cy="742950"/>
          </a:xfrm>
        </p:spPr>
        <p:txBody>
          <a:bodyPr/>
          <a:lstStyle/>
          <a:p>
            <a:r>
              <a:rPr lang="en-US" dirty="0"/>
              <a:t>Then some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2950"/>
            <a:ext cx="8077200" cy="3714750"/>
          </a:xfrm>
        </p:spPr>
        <p:txBody>
          <a:bodyPr/>
          <a:lstStyle/>
          <a:p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‘A-Z’ ‘a-z</a:t>
            </a:r>
            <a:r>
              <a:rPr lang="fr-FR" sz="2000" dirty="0">
                <a:latin typeface="Courier"/>
                <a:cs typeface="Courier"/>
              </a:rPr>
              <a:t>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tr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‘A-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‘\n’</a:t>
            </a:r>
          </a:p>
          <a:p>
            <a:pPr marL="0" indent="0">
              <a:buNone/>
            </a:pPr>
            <a:r>
              <a:rPr lang="fr-FR" sz="1600" dirty="0">
                <a:latin typeface="Courier"/>
                <a:cs typeface="Courier"/>
              </a:rPr>
              <a:t>  </a:t>
            </a:r>
            <a:endParaRPr lang="en-US" dirty="0"/>
          </a:p>
          <a:p>
            <a:r>
              <a:rPr lang="en-US" dirty="0"/>
              <a:t>Merging instances and getting counts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‘A-Z’ ‘a-z</a:t>
            </a:r>
            <a:r>
              <a:rPr lang="fr-FR" sz="2000" dirty="0">
                <a:latin typeface="Courier"/>
                <a:cs typeface="Courier"/>
              </a:rPr>
              <a:t>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tr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‘A-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‘\n’ | sort | </a:t>
            </a:r>
            <a:r>
              <a:rPr lang="fr-FR" sz="2000" dirty="0" err="1">
                <a:latin typeface="Courier"/>
                <a:cs typeface="Courier"/>
              </a:rPr>
              <a:t>uniq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c</a:t>
            </a:r>
            <a:endParaRPr lang="en-US" sz="4000" dirty="0"/>
          </a:p>
          <a:p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tr</a:t>
            </a:r>
            <a:r>
              <a:rPr lang="en-US" sz="2000" dirty="0">
                <a:latin typeface="Courier"/>
                <a:cs typeface="Courier"/>
              </a:rPr>
              <a:t> ‘A-Z’ ‘a-z</a:t>
            </a:r>
            <a:r>
              <a:rPr lang="fr-FR" sz="2000" dirty="0">
                <a:latin typeface="Courier"/>
                <a:cs typeface="Courier"/>
              </a:rPr>
              <a:t>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tr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‘A-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‘\n’ | sort | </a:t>
            </a:r>
            <a:r>
              <a:rPr lang="fr-FR" sz="2000" dirty="0" err="1">
                <a:latin typeface="Courier"/>
                <a:cs typeface="Courier"/>
              </a:rPr>
              <a:t>uniq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c | sort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n </a:t>
            </a:r>
            <a:r>
              <a:rPr lang="en-US" sz="2000" dirty="0">
                <a:latin typeface="Courier"/>
                <a:cs typeface="Courier"/>
              </a:rPr>
              <a:t>–</a:t>
            </a:r>
            <a:r>
              <a:rPr lang="fr-FR" sz="20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020" y="2078266"/>
            <a:ext cx="1292842" cy="3060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86400" y="3303885"/>
            <a:ext cx="3429000" cy="609600"/>
          </a:xfrm>
          <a:prstGeom prst="wedgeRoundRectCallout">
            <a:avLst>
              <a:gd name="adj1" fmla="val 43912"/>
              <a:gd name="adj2" fmla="val 98913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157281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114300" y="1321571"/>
            <a:ext cx="8839200" cy="381000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 s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Won’t,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Will not,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m.p.g.,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1438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028700"/>
            <a:ext cx="8534400" cy="390525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Noun compounding</a:t>
            </a:r>
          </a:p>
          <a:p>
            <a:pPr lvl="1" eaLnBrk="1" hangingPunct="1"/>
            <a:r>
              <a:rPr lang="en-US" sz="2000" i="1" dirty="0" err="1">
                <a:sym typeface="Symbol" charset="2"/>
              </a:rPr>
              <a:t>Plastikwasserflaschenhalter</a:t>
            </a:r>
            <a:endParaRPr lang="en-US" sz="2000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‘plastic water bottle holder’</a:t>
            </a:r>
          </a:p>
        </p:txBody>
      </p:sp>
    </p:spTree>
    <p:extLst>
      <p:ext uri="{BB962C8B-B14F-4D97-AF65-F5344CB8AC3E}">
        <p14:creationId xmlns:p14="http://schemas.microsoft.com/office/powerpoint/2010/main" val="4236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2456</Words>
  <Application>Microsoft Macintosh PowerPoint</Application>
  <PresentationFormat>On-screen Show (16:9)</PresentationFormat>
  <Paragraphs>334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</vt:lpstr>
      <vt:lpstr>Bradley Hand ITC TT-Bold</vt:lpstr>
      <vt:lpstr>Calibri</vt:lpstr>
      <vt:lpstr>Courier</vt:lpstr>
      <vt:lpstr>Courier New</vt:lpstr>
      <vt:lpstr>Lucida Sans</vt:lpstr>
      <vt:lpstr>Tahoma</vt:lpstr>
      <vt:lpstr>Times</vt:lpstr>
      <vt:lpstr>Times New Roman</vt:lpstr>
      <vt:lpstr>Verdana</vt:lpstr>
      <vt:lpstr>Wingdings</vt:lpstr>
      <vt:lpstr>华文黑体</vt:lpstr>
      <vt:lpstr>SLP</vt:lpstr>
      <vt:lpstr>Natural Language Processing</vt:lpstr>
      <vt:lpstr>Today</vt:lpstr>
      <vt:lpstr>Next Two Lectures</vt:lpstr>
      <vt:lpstr>Step 1</vt:lpstr>
      <vt:lpstr>The first step: tokenizing</vt:lpstr>
      <vt:lpstr>The second step: sorting</vt:lpstr>
      <vt:lpstr>Then some counting</vt:lpstr>
      <vt:lpstr>Issues in Tokenization</vt:lpstr>
      <vt:lpstr>Tokenization: Language Issues</vt:lpstr>
      <vt:lpstr>Segmentation: Language issues</vt:lpstr>
      <vt:lpstr>Case Study: Word Segmentation in Chinese</vt:lpstr>
      <vt:lpstr>Option 1</vt:lpstr>
      <vt:lpstr>Option 2</vt:lpstr>
      <vt:lpstr>Option 3</vt:lpstr>
      <vt:lpstr>Option 3</vt:lpstr>
      <vt:lpstr>Large Vocabularies</vt:lpstr>
      <vt:lpstr>Subword Tokenization</vt:lpstr>
      <vt:lpstr>Example</vt:lpstr>
      <vt:lpstr>Subword Tokenization</vt:lpstr>
      <vt:lpstr>Byte Pair Encoding (BPE)</vt:lpstr>
      <vt:lpstr>BPE Token Learner Algorithm</vt:lpstr>
      <vt:lpstr>Byte Pair Encoding (BPE)</vt:lpstr>
      <vt:lpstr>BPE Token Learner</vt:lpstr>
      <vt:lpstr>BPE Token Learner</vt:lpstr>
      <vt:lpstr>BPE Token Learner</vt:lpstr>
      <vt:lpstr>BPE token learner</vt:lpstr>
      <vt:lpstr>BPE token learner</vt:lpstr>
      <vt:lpstr>BPE</vt:lpstr>
      <vt:lpstr>BPE</vt:lpstr>
      <vt:lpstr>BPE</vt:lpstr>
      <vt:lpstr>BPE segmentation algorithm</vt:lpstr>
      <vt:lpstr>BPE</vt:lpstr>
      <vt:lpstr>BERT Vocabulary</vt:lpstr>
      <vt:lpstr>HW 1 Part 2</vt:lpstr>
      <vt:lpstr>Notebook</vt:lpstr>
      <vt:lpstr>HW 1 Part 2: 50 Points</vt:lpstr>
      <vt:lpstr>Word Prediction</vt:lpstr>
      <vt:lpstr>Word Prediction</vt:lpstr>
      <vt:lpstr>Applications</vt:lpstr>
      <vt:lpstr>Translation Example</vt:lpstr>
      <vt:lpstr>Discrete Probability Review</vt:lpstr>
      <vt:lpstr>Discrete Probability Review</vt:lpstr>
      <vt:lpstr>Snow Days</vt:lpstr>
      <vt:lpstr>Snow Days</vt:lpstr>
      <vt:lpstr>Snow Days</vt:lpstr>
      <vt:lpstr>Snow Days</vt:lpstr>
      <vt:lpstr>Snow Days</vt:lpstr>
      <vt:lpstr>Snow Days</vt:lpstr>
      <vt:lpstr>Frequentist</vt:lpstr>
      <vt:lpstr>Probability and Language</vt:lpstr>
      <vt:lpstr>Chomsky</vt:lpstr>
      <vt:lpstr>Language Modeling</vt:lpstr>
      <vt:lpstr>Easy Estimate</vt:lpstr>
      <vt:lpstr>Crude Estimate</vt:lpstr>
      <vt:lpstr>Crude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James H Martin</dc:creator>
  <cp:lastModifiedBy>James H Martin</cp:lastModifiedBy>
  <cp:revision>22</cp:revision>
  <dcterms:created xsi:type="dcterms:W3CDTF">2021-01-20T20:37:35Z</dcterms:created>
  <dcterms:modified xsi:type="dcterms:W3CDTF">2022-08-30T20:19:21Z</dcterms:modified>
</cp:coreProperties>
</file>