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</p:sldMasterIdLst>
  <p:notesMasterIdLst>
    <p:notesMasterId r:id="rId49"/>
  </p:notesMasterIdLst>
  <p:handoutMasterIdLst>
    <p:handoutMasterId r:id="rId50"/>
  </p:handoutMasterIdLst>
  <p:sldIdLst>
    <p:sldId id="256" r:id="rId2"/>
    <p:sldId id="1792" r:id="rId3"/>
    <p:sldId id="260" r:id="rId4"/>
    <p:sldId id="464" r:id="rId5"/>
    <p:sldId id="497" r:id="rId6"/>
    <p:sldId id="1774" r:id="rId7"/>
    <p:sldId id="1775" r:id="rId8"/>
    <p:sldId id="500" r:id="rId9"/>
    <p:sldId id="1776" r:id="rId10"/>
    <p:sldId id="1777" r:id="rId11"/>
    <p:sldId id="1778" r:id="rId12"/>
    <p:sldId id="404" r:id="rId13"/>
    <p:sldId id="1779" r:id="rId14"/>
    <p:sldId id="1780" r:id="rId15"/>
    <p:sldId id="1781" r:id="rId16"/>
    <p:sldId id="1783" r:id="rId17"/>
    <p:sldId id="1791" r:id="rId18"/>
    <p:sldId id="1784" r:id="rId19"/>
    <p:sldId id="1789" r:id="rId20"/>
    <p:sldId id="1787" r:id="rId21"/>
    <p:sldId id="1785" r:id="rId22"/>
    <p:sldId id="408" r:id="rId23"/>
    <p:sldId id="1790" r:id="rId24"/>
    <p:sldId id="1769" r:id="rId25"/>
    <p:sldId id="1770" r:id="rId26"/>
    <p:sldId id="1788" r:id="rId27"/>
    <p:sldId id="367" r:id="rId28"/>
    <p:sldId id="368" r:id="rId29"/>
    <p:sldId id="370" r:id="rId30"/>
    <p:sldId id="371" r:id="rId31"/>
    <p:sldId id="388" r:id="rId32"/>
    <p:sldId id="399" r:id="rId33"/>
    <p:sldId id="386" r:id="rId34"/>
    <p:sldId id="405" r:id="rId35"/>
    <p:sldId id="406" r:id="rId36"/>
    <p:sldId id="400" r:id="rId37"/>
    <p:sldId id="373" r:id="rId38"/>
    <p:sldId id="374" r:id="rId39"/>
    <p:sldId id="375" r:id="rId40"/>
    <p:sldId id="376" r:id="rId41"/>
    <p:sldId id="377" r:id="rId42"/>
    <p:sldId id="384" r:id="rId43"/>
    <p:sldId id="1772" r:id="rId44"/>
    <p:sldId id="385" r:id="rId45"/>
    <p:sldId id="383" r:id="rId46"/>
    <p:sldId id="402" r:id="rId47"/>
    <p:sldId id="403" r:id="rId48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rgbClr val="009900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rgbClr val="009900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rgbClr val="009900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rgbClr val="009900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rgbClr val="009900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kern="1200">
        <a:solidFill>
          <a:srgbClr val="009900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kern="1200">
        <a:solidFill>
          <a:srgbClr val="009900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kern="1200">
        <a:solidFill>
          <a:srgbClr val="009900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kern="1200">
        <a:solidFill>
          <a:srgbClr val="009900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clrMru>
    <a:srgbClr val="660033"/>
    <a:srgbClr val="FF9900"/>
    <a:srgbClr val="3333FF"/>
    <a:srgbClr val="CC00CC"/>
    <a:srgbClr val="0099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63"/>
    <p:restoredTop sz="94541"/>
  </p:normalViewPr>
  <p:slideViewPr>
    <p:cSldViewPr>
      <p:cViewPr>
        <p:scale>
          <a:sx n="130" d="100"/>
          <a:sy n="130" d="100"/>
        </p:scale>
        <p:origin x="744" y="13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Bradley Hand ITC TT-Bold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Bradley Hand ITC TT-Bold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2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Bradley Hand ITC TT-Bold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2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Bradley Hand ITC TT-Bold" charset="0"/>
              </a:defRPr>
            </a:lvl1pPr>
          </a:lstStyle>
          <a:p>
            <a:pPr>
              <a:defRPr/>
            </a:pPr>
            <a:fld id="{AE01DE9D-0B79-EE4C-81B6-EEDC3D1E5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47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81F773-2FD4-DA4E-AA96-3D4B439CA6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442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FEC96A8-562D-394B-BDBD-785ED5841DE0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1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1E11D01-11A3-934B-B223-020807B6DDE6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3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81F773-2FD4-DA4E-AA96-3D4B439CA6A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99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0" y="2602706"/>
            <a:ext cx="9139238" cy="55960"/>
          </a:xfrm>
          <a:prstGeom prst="rect">
            <a:avLst/>
          </a:prstGeom>
          <a:solidFill>
            <a:srgbClr val="777777">
              <a:alpha val="30980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srgbClr val="181813"/>
              </a:solidFill>
            </a:endParaRPr>
          </a:p>
        </p:txBody>
      </p:sp>
      <p:sp>
        <p:nvSpPr>
          <p:cNvPr id="561154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685800" y="1315643"/>
            <a:ext cx="7772400" cy="110370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61155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084910"/>
            <a:ext cx="6400800" cy="131445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80199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528879-8613-9E41-944E-36A082AEFC87}" type="datetime1">
              <a:rPr lang="en-US" smtClean="0"/>
              <a:t>9/28/22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791DA7-8887-0F49-9185-F89FF8114F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37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0"/>
            <a:ext cx="2228850" cy="4857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0"/>
            <a:ext cx="6534150" cy="4857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9C1DD1-3660-164D-9548-F973E138534C}" type="datetime1">
              <a:rPr lang="en-US" smtClean="0"/>
              <a:t>9/28/22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F68F44-9305-0C40-BB17-42DD8BC686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29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154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914400"/>
            <a:ext cx="403860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914402"/>
            <a:ext cx="4038600" cy="1914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2943226"/>
            <a:ext cx="4038600" cy="1914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998BC2-4FB2-F34F-A02D-3D26D9D63DBF}" type="datetime1">
              <a:rPr lang="en-US" smtClean="0"/>
              <a:t>9/28/22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17741-D282-C748-8AB9-CE97B68449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13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154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914400"/>
            <a:ext cx="8229600" cy="39433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88B04-1787-1A49-87A7-BBCDE10656B2}" type="datetime1">
              <a:rPr lang="en-US" smtClean="0"/>
              <a:t>9/28/22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E4D5C6-1CFE-A64B-A3AC-94659FCA8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3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32E747-482E-C845-AA6F-EB7DF261FA5B}" type="datetime1">
              <a:rPr lang="en-US" smtClean="0"/>
              <a:t>9/28/22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DD8BE-556E-3440-9013-11CC55881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21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CCF6F0-F4B4-4042-B0BD-2A225EC237DB}" type="datetime1">
              <a:rPr lang="en-US" smtClean="0"/>
              <a:t>9/28/22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A6D55C-4D7B-F44C-8071-96814FC07D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2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14400"/>
            <a:ext cx="4038600" cy="3943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914400"/>
            <a:ext cx="4038600" cy="3943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3338B-5B83-A349-9CD4-20261D9B5029}" type="datetime1">
              <a:rPr lang="en-US" smtClean="0"/>
              <a:t>9/28/22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5EEE22-548E-DA4E-BC49-31545281CE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15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52785-94B7-EB43-8F29-7D89F167626E}" type="datetime1">
              <a:rPr lang="en-US" smtClean="0"/>
              <a:t>9/28/22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EF407B-ACCD-E141-AF18-C2F0709B98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1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4427F-54D6-6B4D-AE2D-DEECD3BEA89C}" type="datetime1">
              <a:rPr lang="en-US" smtClean="0"/>
              <a:t>9/28/22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81FBC-BDB1-AE46-BF76-0BAAF627DB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42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D08C3A-83DA-D543-ABC2-5DD77117D814}" type="datetime1">
              <a:rPr lang="en-US" smtClean="0"/>
              <a:t>9/28/22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E044AE-37C5-484E-9BFE-25EF6DDC0E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98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9768FD-91FA-5E44-A5EB-C8AF0A273386}" type="datetime1">
              <a:rPr lang="en-US" smtClean="0"/>
              <a:t>9/28/22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421E1F-53E5-4D49-BB4C-FBB7996C72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4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C2F9E-8ACE-024F-934E-F1A7E0273B1E}" type="datetime1">
              <a:rPr lang="en-US" smtClean="0"/>
              <a:t>9/28/22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5AAA69-C1DB-6548-98C3-2AA6C29511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75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9"/>
          <p:cNvSpPr>
            <a:spLocks noChangeArrowheads="1"/>
          </p:cNvSpPr>
          <p:nvPr/>
        </p:nvSpPr>
        <p:spPr bwMode="auto">
          <a:xfrm>
            <a:off x="5" y="0"/>
            <a:ext cx="9140825" cy="857250"/>
          </a:xfrm>
          <a:prstGeom prst="rect">
            <a:avLst/>
          </a:prstGeom>
          <a:gradFill rotWithShape="1">
            <a:gsLst>
              <a:gs pos="0">
                <a:srgbClr val="777777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46" name="AutoShape 2"/>
          <p:cNvSpPr>
            <a:spLocks noChangeArrowheads="1"/>
          </p:cNvSpPr>
          <p:nvPr/>
        </p:nvSpPr>
        <p:spPr bwMode="auto">
          <a:xfrm>
            <a:off x="0" y="1428750"/>
            <a:ext cx="381000" cy="3714750"/>
          </a:xfrm>
          <a:prstGeom prst="rtTriangle">
            <a:avLst/>
          </a:prstGeom>
          <a:gradFill rotWithShape="0">
            <a:gsLst>
              <a:gs pos="0">
                <a:schemeClr val="bg1"/>
              </a:gs>
              <a:gs pos="50000">
                <a:schemeClr val="bg1">
                  <a:gamma/>
                  <a:tint val="0"/>
                  <a:invGamma/>
                </a:schemeClr>
              </a:gs>
              <a:gs pos="100000">
                <a:schemeClr val="bg1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solidFill>
                <a:schemeClr val="tx1"/>
              </a:solidFill>
              <a:latin typeface="Times" charset="0"/>
              <a:ea typeface="+mn-ea"/>
              <a:cs typeface="+mn-cs"/>
            </a:endParaRPr>
          </a:p>
        </p:txBody>
      </p:sp>
      <p:sp>
        <p:nvSpPr>
          <p:cNvPr id="185347" name="AutoShape 3"/>
          <p:cNvSpPr>
            <a:spLocks noChangeArrowheads="1"/>
          </p:cNvSpPr>
          <p:nvPr/>
        </p:nvSpPr>
        <p:spPr bwMode="auto">
          <a:xfrm flipH="1">
            <a:off x="8686805" y="1428750"/>
            <a:ext cx="454025" cy="3714750"/>
          </a:xfrm>
          <a:prstGeom prst="rtTriangle">
            <a:avLst/>
          </a:prstGeom>
          <a:gradFill rotWithShape="0">
            <a:gsLst>
              <a:gs pos="0">
                <a:schemeClr val="bg1"/>
              </a:gs>
              <a:gs pos="50000">
                <a:schemeClr val="bg1">
                  <a:gamma/>
                  <a:tint val="0"/>
                  <a:invGamma/>
                </a:schemeClr>
              </a:gs>
              <a:gs pos="100000">
                <a:schemeClr val="bg1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solidFill>
                <a:schemeClr val="tx1"/>
              </a:solidFill>
              <a:latin typeface="Times" charset="0"/>
              <a:ea typeface="+mn-ea"/>
              <a:cs typeface="+mn-cs"/>
            </a:endParaRPr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4914900"/>
            <a:ext cx="1219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rgbClr val="590A0E"/>
                </a:solidFill>
                <a:latin typeface="Arial" charset="0"/>
              </a:defRPr>
            </a:lvl1pPr>
          </a:lstStyle>
          <a:p>
            <a:pPr>
              <a:defRPr/>
            </a:pPr>
            <a:fld id="{3E5695E9-A74C-DF49-AAE6-435B0D7C8B62}" type="datetime1">
              <a:rPr lang="en-US" smtClean="0"/>
              <a:t>9/28/22</a:t>
            </a:fld>
            <a:endParaRPr lang="en-US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19200" y="4914900"/>
            <a:ext cx="7467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>
                <a:solidFill>
                  <a:srgbClr val="181813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1853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4914900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590A0E"/>
                </a:solidFill>
                <a:latin typeface="Arial" charset="0"/>
              </a:defRPr>
            </a:lvl1pPr>
          </a:lstStyle>
          <a:p>
            <a:pPr>
              <a:defRPr/>
            </a:pPr>
            <a:fld id="{84FDDFA9-9A25-A34B-A7E8-8FD4C6225D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2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0"/>
            <a:ext cx="89154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3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14400"/>
            <a:ext cx="8229600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5" y="0"/>
            <a:ext cx="9140825" cy="857250"/>
          </a:xfrm>
          <a:prstGeom prst="rect">
            <a:avLst/>
          </a:prstGeom>
          <a:gradFill rotWithShape="1">
            <a:gsLst>
              <a:gs pos="0">
                <a:srgbClr val="777777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charset="0"/>
        <a:buChar char="§"/>
        <a:defRPr sz="3200">
          <a:solidFill>
            <a:srgbClr val="590A0E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404040"/>
        </a:buClr>
        <a:buFont typeface="Wingdings" charset="0"/>
        <a:buChar char="§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Font typeface="Wingdings" charset="0"/>
        <a:buChar char="§"/>
        <a:defRPr sz="2400">
          <a:solidFill>
            <a:srgbClr val="2D506B"/>
          </a:solidFill>
          <a:latin typeface="+mn-lt"/>
          <a:ea typeface="+mn-ea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if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>
                <a:solidFill>
                  <a:schemeClr val="tx2"/>
                </a:solidFill>
                <a:latin typeface="Verdana" charset="0"/>
                <a:ea typeface="ＭＳ Ｐゴシック" charset="0"/>
                <a:cs typeface="ＭＳ Ｐゴシック" charset="0"/>
              </a:rPr>
              <a:t>Natural Language Processing</a:t>
            </a:r>
            <a:endParaRPr lang="en-US" b="0" dirty="0"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CSCI 5832—Lecture 12</a:t>
            </a:r>
          </a:p>
          <a:p>
            <a:r>
              <a:rPr lang="en-US" dirty="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rPr>
              <a:t>Jim Martin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endParaRPr lang="en-US" dirty="0">
              <a:solidFill>
                <a:schemeClr val="tx1"/>
              </a:solidFill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Skip-Gram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36808"/>
            <a:ext cx="7543800" cy="1631633"/>
          </a:xfrm>
        </p:spPr>
        <p:txBody>
          <a:bodyPr>
            <a:normAutofit/>
          </a:bodyPr>
          <a:lstStyle/>
          <a:p>
            <a:r>
              <a:rPr lang="en-US" sz="2400" dirty="0"/>
              <a:t>Training sentence:</a:t>
            </a:r>
          </a:p>
          <a:p>
            <a:r>
              <a:rPr lang="en-US" sz="2100" dirty="0">
                <a:solidFill>
                  <a:schemeClr val="bg1">
                    <a:lumMod val="65000"/>
                  </a:schemeClr>
                </a:solidFill>
              </a:rPr>
              <a:t>... lemon, a </a:t>
            </a:r>
            <a:r>
              <a:rPr lang="en-US" sz="2100" dirty="0">
                <a:solidFill>
                  <a:srgbClr val="0000FF"/>
                </a:solidFill>
              </a:rPr>
              <a:t>tablespoon of </a:t>
            </a:r>
            <a:r>
              <a:rPr lang="en-US" sz="2100" b="1" dirty="0">
                <a:solidFill>
                  <a:srgbClr val="FF0066"/>
                </a:solidFill>
              </a:rPr>
              <a:t>apricot</a:t>
            </a:r>
            <a:r>
              <a:rPr lang="en-US" sz="2100" dirty="0">
                <a:solidFill>
                  <a:srgbClr val="0000FF"/>
                </a:solidFill>
              </a:rPr>
              <a:t> jam   a</a:t>
            </a:r>
            <a:r>
              <a:rPr lang="en-US" sz="2100" dirty="0"/>
              <a:t>   </a:t>
            </a:r>
            <a:r>
              <a:rPr lang="en-US" sz="2100" dirty="0">
                <a:solidFill>
                  <a:schemeClr val="bg1">
                    <a:lumMod val="65000"/>
                  </a:schemeClr>
                </a:solidFill>
              </a:rPr>
              <a:t>pinch ... </a:t>
            </a:r>
          </a:p>
          <a:p>
            <a:r>
              <a:rPr lang="en-US" sz="2100" dirty="0">
                <a:solidFill>
                  <a:schemeClr val="bg1">
                    <a:lumMod val="65000"/>
                  </a:schemeClr>
                </a:solidFill>
              </a:rPr>
              <a:t>                         </a:t>
            </a:r>
            <a:r>
              <a:rPr lang="en-US" sz="2100" dirty="0">
                <a:solidFill>
                  <a:srgbClr val="0000FF"/>
                </a:solidFill>
              </a:rPr>
              <a:t>c1              c2     </a:t>
            </a:r>
            <a:r>
              <a:rPr lang="en-US" sz="2100" dirty="0">
                <a:solidFill>
                  <a:srgbClr val="C00000"/>
                </a:solidFill>
              </a:rPr>
              <a:t>t</a:t>
            </a:r>
            <a:r>
              <a:rPr lang="en-US" sz="2100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en-US" sz="2100" dirty="0">
                <a:solidFill>
                  <a:srgbClr val="0000FF"/>
                </a:solidFill>
              </a:rPr>
              <a:t>c3    c4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A3BE19-49A1-6941-8FD0-DC7760DB8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98" y="3105150"/>
            <a:ext cx="2188244" cy="18478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9DAFE1-71BD-6648-84D9-27905691965A}"/>
              </a:ext>
            </a:extLst>
          </p:cNvPr>
          <p:cNvSpPr txBox="1"/>
          <p:nvPr/>
        </p:nvSpPr>
        <p:spPr>
          <a:xfrm>
            <a:off x="3733800" y="2974994"/>
            <a:ext cx="525780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9779" indent="-83344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</a:rPr>
              <a:t>For each positive example, we'll create </a:t>
            </a:r>
            <a:r>
              <a:rPr lang="en-US" sz="2100" i="1" dirty="0">
                <a:solidFill>
                  <a:schemeClr val="tx1"/>
                </a:solidFill>
              </a:rPr>
              <a:t>k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u="sng" dirty="0">
                <a:solidFill>
                  <a:schemeClr val="tx1"/>
                </a:solidFill>
              </a:rPr>
              <a:t>pseudo-negative examples</a:t>
            </a:r>
            <a:r>
              <a:rPr lang="en-US" sz="2100" dirty="0">
                <a:solidFill>
                  <a:schemeClr val="tx1"/>
                </a:solidFill>
              </a:rPr>
              <a:t>.</a:t>
            </a:r>
          </a:p>
          <a:p>
            <a:pPr marL="129779" indent="-83344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</a:rPr>
              <a:t>Using </a:t>
            </a:r>
            <a:r>
              <a:rPr lang="en-US" sz="2100" i="1" dirty="0">
                <a:solidFill>
                  <a:schemeClr val="tx1"/>
                </a:solidFill>
              </a:rPr>
              <a:t>noise</a:t>
            </a:r>
            <a:r>
              <a:rPr lang="en-US" sz="2100" dirty="0">
                <a:solidFill>
                  <a:schemeClr val="tx1"/>
                </a:solidFill>
              </a:rPr>
              <a:t> words</a:t>
            </a:r>
          </a:p>
          <a:p>
            <a:pPr marL="129779" lvl="1" indent="-83344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</a:rPr>
              <a:t>Any random word in the corpus that isn’t </a:t>
            </a:r>
            <a:r>
              <a:rPr lang="en-US" sz="2100" i="1" dirty="0">
                <a:solidFill>
                  <a:schemeClr val="tx1"/>
                </a:solidFill>
              </a:rPr>
              <a:t> t, </a:t>
            </a:r>
            <a:r>
              <a:rPr lang="en-US" sz="2100" dirty="0">
                <a:solidFill>
                  <a:schemeClr val="tx1"/>
                </a:solidFill>
              </a:rPr>
              <a:t>the target word</a:t>
            </a:r>
            <a:endParaRPr lang="en-US" sz="2100" i="1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662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15400" cy="800100"/>
          </a:xfrm>
        </p:spPr>
        <p:txBody>
          <a:bodyPr/>
          <a:lstStyle/>
          <a:p>
            <a:r>
              <a:rPr lang="en-US" b="0" dirty="0"/>
              <a:t>Skip-Gram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7913"/>
            <a:ext cx="8458200" cy="1631633"/>
          </a:xfrm>
        </p:spPr>
        <p:txBody>
          <a:bodyPr>
            <a:normAutofit/>
          </a:bodyPr>
          <a:lstStyle/>
          <a:p>
            <a:r>
              <a:rPr lang="en-US" sz="2400" dirty="0"/>
              <a:t>Training sentence:</a:t>
            </a:r>
          </a:p>
          <a:p>
            <a:r>
              <a:rPr lang="en-US" sz="2100" dirty="0">
                <a:solidFill>
                  <a:schemeClr val="bg1">
                    <a:lumMod val="65000"/>
                  </a:schemeClr>
                </a:solidFill>
              </a:rPr>
              <a:t>... lemon, a </a:t>
            </a:r>
            <a:r>
              <a:rPr lang="en-US" sz="2100" dirty="0">
                <a:solidFill>
                  <a:srgbClr val="0000FF"/>
                </a:solidFill>
              </a:rPr>
              <a:t>tablespoon of </a:t>
            </a:r>
            <a:r>
              <a:rPr lang="en-US" sz="2100" b="1" dirty="0">
                <a:solidFill>
                  <a:srgbClr val="FF0066"/>
                </a:solidFill>
              </a:rPr>
              <a:t>apricot</a:t>
            </a:r>
            <a:r>
              <a:rPr lang="en-US" sz="2100" dirty="0">
                <a:solidFill>
                  <a:srgbClr val="0000FF"/>
                </a:solidFill>
              </a:rPr>
              <a:t> jam   a</a:t>
            </a:r>
            <a:r>
              <a:rPr lang="en-US" sz="2100" dirty="0"/>
              <a:t>   </a:t>
            </a:r>
            <a:r>
              <a:rPr lang="en-US" sz="2100" dirty="0">
                <a:solidFill>
                  <a:schemeClr val="bg1">
                    <a:lumMod val="65000"/>
                  </a:schemeClr>
                </a:solidFill>
              </a:rPr>
              <a:t>pinch ... </a:t>
            </a:r>
          </a:p>
          <a:p>
            <a:r>
              <a:rPr lang="en-US" sz="2100" dirty="0">
                <a:solidFill>
                  <a:schemeClr val="bg1">
                    <a:lumMod val="65000"/>
                  </a:schemeClr>
                </a:solidFill>
              </a:rPr>
              <a:t>                 </a:t>
            </a:r>
            <a:r>
              <a:rPr lang="en-US" sz="2100" dirty="0">
                <a:solidFill>
                  <a:srgbClr val="0000FF"/>
                </a:solidFill>
              </a:rPr>
              <a:t>c1             c2     </a:t>
            </a:r>
            <a:r>
              <a:rPr lang="en-US" sz="2100" dirty="0">
                <a:solidFill>
                  <a:srgbClr val="C00000"/>
                </a:solidFill>
              </a:rPr>
              <a:t>t</a:t>
            </a:r>
            <a:r>
              <a:rPr lang="en-US" sz="2100" dirty="0">
                <a:solidFill>
                  <a:schemeClr val="bg1">
                    <a:lumMod val="65000"/>
                  </a:schemeClr>
                </a:solidFill>
              </a:rPr>
              <a:t>       </a:t>
            </a:r>
            <a:r>
              <a:rPr lang="en-US" sz="2100" dirty="0">
                <a:solidFill>
                  <a:srgbClr val="0000FF"/>
                </a:solidFill>
              </a:rPr>
              <a:t>c3    c4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A3BE19-49A1-6941-8FD0-DC7760DB8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967359"/>
            <a:ext cx="2188244" cy="1847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07A3C9-AE98-1E41-8F56-6A11C1C56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516" y="3058048"/>
            <a:ext cx="3371850" cy="175716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CC640E8-A4FA-6765-7FE2-D8D1DCD7810D}"/>
              </a:ext>
            </a:extLst>
          </p:cNvPr>
          <p:cNvSpPr/>
          <p:nvPr/>
        </p:nvSpPr>
        <p:spPr bwMode="auto">
          <a:xfrm>
            <a:off x="914400" y="3669406"/>
            <a:ext cx="6781800" cy="221878"/>
          </a:xfrm>
          <a:prstGeom prst="rect">
            <a:avLst/>
          </a:prstGeom>
          <a:solidFill>
            <a:schemeClr val="accent2">
              <a:alpha val="24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31333B-9649-92A1-D381-EEF7CC424FBD}"/>
              </a:ext>
            </a:extLst>
          </p:cNvPr>
          <p:cNvSpPr txBox="1"/>
          <p:nvPr/>
        </p:nvSpPr>
        <p:spPr>
          <a:xfrm>
            <a:off x="5710138" y="2195129"/>
            <a:ext cx="3129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This is a single training instance.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9A0F9E6C-5C80-6880-0946-0B187FB6345C}"/>
              </a:ext>
            </a:extLst>
          </p:cNvPr>
          <p:cNvCxnSpPr>
            <a:cxnSpLocks/>
            <a:stCxn id="6" idx="3"/>
            <a:endCxn id="4" idx="3"/>
          </p:cNvCxnSpPr>
          <p:nvPr/>
        </p:nvCxnSpPr>
        <p:spPr bwMode="auto">
          <a:xfrm flipH="1">
            <a:off x="7696200" y="2364406"/>
            <a:ext cx="1143000" cy="1415939"/>
          </a:xfrm>
          <a:prstGeom prst="curvedConnector3">
            <a:avLst>
              <a:gd name="adj1" fmla="val -20000"/>
            </a:avLst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251622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Represent words as vectors of some length (say 300), randomly initialized. </a:t>
            </a:r>
          </a:p>
          <a:p>
            <a:pPr lvl="1"/>
            <a:r>
              <a:rPr lang="en-US" sz="2000" dirty="0"/>
              <a:t>So, we start with 300 * |V| random parameters </a:t>
            </a:r>
          </a:p>
          <a:p>
            <a:pPr lvl="2"/>
            <a:r>
              <a:rPr lang="en-US" sz="1600" dirty="0"/>
              <a:t>Really 2 * that.  We need both context C and target W vectors</a:t>
            </a:r>
          </a:p>
          <a:p>
            <a:r>
              <a:rPr lang="en-US" sz="2400" dirty="0"/>
              <a:t>Our goal to is to find values for the word vectors that:</a:t>
            </a:r>
          </a:p>
          <a:p>
            <a:pPr lvl="1"/>
            <a:r>
              <a:rPr lang="en-US" sz="2400" dirty="0"/>
              <a:t>Maximize the similarity of the </a:t>
            </a:r>
            <a:r>
              <a:rPr lang="en-US" sz="2400" dirty="0">
                <a:solidFill>
                  <a:srgbClr val="009900"/>
                </a:solidFill>
              </a:rPr>
              <a:t>target word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9900"/>
                </a:solidFill>
              </a:rPr>
              <a:t>context word</a:t>
            </a:r>
            <a:r>
              <a:rPr lang="en-US" sz="2400" dirty="0"/>
              <a:t> pairs (</a:t>
            </a:r>
            <a:r>
              <a:rPr lang="en-US" sz="2400" dirty="0" err="1"/>
              <a:t>t,c</a:t>
            </a:r>
            <a:r>
              <a:rPr lang="en-US" sz="2400" dirty="0"/>
              <a:t>) drawn from the positive data</a:t>
            </a:r>
          </a:p>
          <a:p>
            <a:pPr lvl="1"/>
            <a:r>
              <a:rPr lang="en-US" sz="2400" dirty="0"/>
              <a:t>Minimize the similarity of the (</a:t>
            </a:r>
            <a:r>
              <a:rPr lang="en-US" sz="2400" dirty="0" err="1"/>
              <a:t>t,c</a:t>
            </a:r>
            <a:r>
              <a:rPr lang="en-US" sz="2400" dirty="0"/>
              <a:t>) pairs drawn from the negative data</a:t>
            </a:r>
            <a:r>
              <a:rPr lang="en-US" sz="3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00494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Iterative process. Start with random weights</a:t>
            </a:r>
          </a:p>
          <a:p>
            <a:r>
              <a:rPr lang="en-US" dirty="0"/>
              <a:t>Then adjust the word weights to</a:t>
            </a:r>
          </a:p>
          <a:p>
            <a:pPr lvl="1"/>
            <a:r>
              <a:rPr lang="en-US" dirty="0"/>
              <a:t>Make the positive pairs more likely</a:t>
            </a:r>
          </a:p>
          <a:p>
            <a:pPr lvl="2"/>
            <a:r>
              <a:rPr lang="en-US" dirty="0"/>
              <a:t>More similar </a:t>
            </a:r>
          </a:p>
          <a:p>
            <a:pPr lvl="1"/>
            <a:r>
              <a:rPr lang="en-US" dirty="0"/>
              <a:t>And the negative pairs less likely</a:t>
            </a:r>
          </a:p>
          <a:p>
            <a:pPr lvl="2"/>
            <a:r>
              <a:rPr lang="en-US" dirty="0"/>
              <a:t>Less similar</a:t>
            </a:r>
          </a:p>
          <a:p>
            <a:r>
              <a:rPr lang="en-US" sz="2800" dirty="0"/>
              <a:t>Over the entire training set</a:t>
            </a:r>
          </a:p>
          <a:p>
            <a:pPr marL="0" indent="0">
              <a:buNone/>
            </a:pP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26AF0-77DB-504C-886E-76714F943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94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A95F0727-D788-466D-B3D8-6113F916A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0"/>
            <a:ext cx="8915400" cy="800100"/>
          </a:xfrm>
        </p:spPr>
        <p:txBody>
          <a:bodyPr/>
          <a:lstStyle/>
          <a:p>
            <a:r>
              <a:rPr lang="en-US" b="0" dirty="0"/>
              <a:t>Setup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74F3B1-525F-3144-BA88-F7E8D1D78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88" y="914400"/>
            <a:ext cx="3558224" cy="3943350"/>
          </a:xfrm>
          <a:prstGeom prst="rect">
            <a:avLst/>
          </a:prstGeom>
          <a:noFill/>
        </p:spPr>
      </p:pic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569D440B-8D1C-4220-9FAF-53474CDEE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914400"/>
            <a:ext cx="4038600" cy="3943350"/>
          </a:xfrm>
        </p:spPr>
        <p:txBody>
          <a:bodyPr/>
          <a:lstStyle/>
          <a:p>
            <a:r>
              <a:rPr lang="en-US" dirty="0"/>
              <a:t>Each row is a 300-dimensional vector representing a word.</a:t>
            </a:r>
          </a:p>
          <a:p>
            <a:r>
              <a:rPr lang="en-US" dirty="0"/>
              <a:t>Separate vectors for each word in V for use as a target word (W) and a context word (C).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3EBA38-F39D-2F4C-97A2-9C4045FA2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800" y="4914900"/>
            <a:ext cx="457200" cy="22860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713DD8BE-556E-3440-9013-11CC5588178D}" type="slidenum">
              <a:rPr lang="en-US" sz="1000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14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264460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BA0DF5CB-A474-4170-BFB9-E184F3E08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0"/>
            <a:ext cx="8915400" cy="800100"/>
          </a:xfrm>
        </p:spPr>
        <p:txBody>
          <a:bodyPr/>
          <a:lstStyle/>
          <a:p>
            <a:r>
              <a:rPr lang="en-US" b="0" dirty="0"/>
              <a:t>Learning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A6C63C-82A3-6449-A034-A46769510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230" y="912495"/>
            <a:ext cx="6740770" cy="3943350"/>
          </a:xfrm>
          <a:prstGeom prst="rect">
            <a:avLst/>
          </a:prstGeo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D00C33-30E1-3B4B-AAB3-ED94C9A89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800" y="4914900"/>
            <a:ext cx="457200" cy="22860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1C5EEE22-548E-DA4E-BC49-31545281CEE9}" type="slidenum">
              <a:rPr lang="en-US" sz="1000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15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394368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DED8C-A8A7-1543-BCB1-7CEAEBD00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Training Loss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B4DE1-3E78-4947-8AAE-5915A445D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C72ED9-BC5D-D04E-A574-B78433421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317" y="800100"/>
            <a:ext cx="6921366" cy="433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747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12FCB0-2C2C-CBF2-8C0D-937AA41BB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B9F5A5-4D28-5D65-7DF8-720F66183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0104"/>
            <a:ext cx="6435970" cy="3765042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2B20E2-104E-2B05-36A0-99D45AFF8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100" y="209550"/>
            <a:ext cx="6311900" cy="1320800"/>
          </a:xfrm>
          <a:prstGeom prst="rect">
            <a:avLst/>
          </a:prstGeom>
        </p:spPr>
      </p:pic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DF6286-89F8-53B8-3325-9EBE7206BA20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5867400" y="1480166"/>
            <a:ext cx="2514600" cy="1752600"/>
          </a:xfrm>
          <a:prstGeom prst="curvedConnector3">
            <a:avLst>
              <a:gd name="adj1" fmla="val -831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5B893615-6DD5-FCD9-DB1A-8760FC6ED9AE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5016178" y="1891774"/>
            <a:ext cx="3472629" cy="1887415"/>
          </a:xfrm>
          <a:prstGeom prst="curvedConnector3">
            <a:avLst>
              <a:gd name="adj1" fmla="val 1017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493007C0-5245-31B8-3F2E-6C2F9B214606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4201349" y="1368109"/>
            <a:ext cx="812293" cy="375791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4616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20D91-A323-A34A-868B-E178A1F55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Gradient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631BA-A5AB-F54A-A316-2F598E59E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Recall from logistic regression… for the current weights and a training example </a:t>
            </a:r>
            <a:r>
              <a:rPr lang="en-US" sz="2800" i="1" dirty="0"/>
              <a:t>x </a:t>
            </a:r>
            <a:r>
              <a:rPr lang="en-US" sz="2800" dirty="0"/>
              <a:t> </a:t>
            </a:r>
            <a:r>
              <a:rPr lang="en-US" sz="2800" u="sng" dirty="0"/>
              <a:t>partial derivative of the loss with respect to the weights</a:t>
            </a:r>
            <a:r>
              <a:rPr lang="en-US" sz="2800" dirty="0"/>
              <a:t> comes out as</a:t>
            </a:r>
            <a:endParaRPr lang="en-US" sz="2800" i="1" dirty="0"/>
          </a:p>
          <a:p>
            <a:pPr lvl="1"/>
            <a:r>
              <a:rPr lang="en-US" sz="2400" dirty="0"/>
              <a:t>- (correct – computed)  *  x</a:t>
            </a:r>
          </a:p>
          <a:p>
            <a:pPr lvl="1"/>
            <a:r>
              <a:rPr lang="en-US" sz="2400" dirty="0"/>
              <a:t>That’s the gradient used for the weight update</a:t>
            </a:r>
          </a:p>
          <a:p>
            <a:r>
              <a:rPr lang="en-US" sz="2800" dirty="0"/>
              <a:t>Here we’re taking the dot product of the word vector w and the positive context vector c, as well as w and multiple negative context vectors.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9D020-7BAA-6C49-AB3A-62CB44B1A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53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06FBD-049C-EC1F-089C-DB8716777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Partial Derivatives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9CC01-5C47-2D77-B0BB-2DCEC9325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point of the partial derivative is to measure how much the value of a function changes given some small change in a single variable.   Holding the other variables fixed. </a:t>
            </a:r>
          </a:p>
          <a:p>
            <a:r>
              <a:rPr lang="en-US" sz="2800" dirty="0"/>
              <a:t>That’s why we talk about the partial derivative with respect to a particular variable. So a function </a:t>
            </a:r>
            <a:r>
              <a:rPr lang="en-US" sz="2800" i="1" dirty="0"/>
              <a:t>F </a:t>
            </a:r>
            <a:r>
              <a:rPr lang="en-US" sz="2800" dirty="0"/>
              <a:t>with three inputs x, y and z gives</a:t>
            </a:r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1FC181-DB1E-C7B7-7B48-F372CAB9C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FB1076-4141-8EFE-7929-D54F71A92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3975100"/>
            <a:ext cx="25019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500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E446E-E0AB-B0AB-811D-FEA280D1A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0"/>
            <a:ext cx="8915400" cy="8001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Interesting Talk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5FCCA9-8BED-B4EE-4F76-9155D5C22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800100"/>
            <a:ext cx="3276600" cy="4241555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7B070-F17D-1C8C-82F5-732CF5F17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800" y="4914900"/>
            <a:ext cx="457200" cy="22860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713DD8BE-556E-3440-9013-11CC5588178D}" type="slidenum">
              <a:rPr lang="en-US" sz="1000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2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41664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7B595-F1EF-8E4A-A0C9-47FF015B6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Gradient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3E627-0288-4644-973B-673AEF7BF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800100"/>
            <a:ext cx="8229600" cy="4057650"/>
          </a:xfrm>
        </p:spPr>
        <p:txBody>
          <a:bodyPr/>
          <a:lstStyle/>
          <a:p>
            <a:r>
              <a:rPr lang="en-US" dirty="0"/>
              <a:t>Here we need the partial derivative of the loss with respect to the inputs to the loss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D430A-AB88-8E45-998C-3512BC02F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E1602D-5FD6-2F41-981E-31EC433C2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42" y="1994807"/>
            <a:ext cx="8367558" cy="285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888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FD040-2838-A64D-8247-A397753F8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Weight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14713-17CC-F947-83A5-F68B1B767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those gradients we update both C and 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695268-4318-1147-A2C4-D0CF91684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1B2E6E-6862-3A46-BB21-F25388C55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4550"/>
            <a:ext cx="9144000" cy="218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07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0"/>
            <a:ext cx="8915400" cy="800100"/>
          </a:xfrm>
        </p:spPr>
        <p:txBody>
          <a:bodyPr/>
          <a:lstStyle/>
          <a:p>
            <a:r>
              <a:rPr lang="en-US" b="0" dirty="0"/>
              <a:t>Skip-Gram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074821"/>
            <a:ext cx="8229600" cy="3943350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sz="2400" dirty="0"/>
              <a:t>Treat a target word and a neighboring context word as positive examples.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400" dirty="0"/>
              <a:t>Randomly sample other words in the lexicon to get negative samples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400" dirty="0"/>
              <a:t>Train a classifier to distinguish those two cases using CE Loss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400" dirty="0"/>
              <a:t>Use the resulting feature weights as the embeddings.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00B2A-D4BE-1343-8B74-F07B4DF5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68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14923-0BF5-2863-6A2C-7151AFF34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wrap="square" anchor="ctr">
            <a:normAutofit/>
          </a:bodyPr>
          <a:lstStyle/>
          <a:p>
            <a:r>
              <a:rPr lang="en-US" b="0" dirty="0"/>
              <a:t>Which One?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47D00-2B87-AE53-407A-EA7F7D21D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The result of the training is two sets of embeddings, one for each word as a target and one for each word as a context word.</a:t>
            </a:r>
          </a:p>
          <a:p>
            <a:pPr lvl="1"/>
            <a:r>
              <a:rPr lang="en-US" dirty="0"/>
              <a:t>Throw away C and use W</a:t>
            </a:r>
          </a:p>
          <a:p>
            <a:pPr lvl="1"/>
            <a:r>
              <a:rPr lang="en-US" dirty="0"/>
              <a:t>Combine them somehow, add or average…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AC7042-79AA-723E-47A6-F71E2F383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896" y="873275"/>
            <a:ext cx="3357903" cy="3721347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B0834-B73A-6F8B-DD66-D25575DBE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800" y="4914900"/>
            <a:ext cx="457200" cy="22860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713DD8BE-556E-3440-9013-11CC5588178D}" type="slidenum">
              <a:rPr lang="en-US" sz="1000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23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566589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F7F15-02ED-024E-B8DD-DD26D26AD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8A519-317E-D848-A654-C3BD3A73D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1C006500-A3E3-D941-BF92-2F950D9AE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047750"/>
            <a:ext cx="3831866" cy="12823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AA8057-4F98-3D4E-973D-9E39AC966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591794"/>
            <a:ext cx="5539615" cy="223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73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14C6-9C68-0A45-AFD8-F5E12859C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915400" cy="800100"/>
          </a:xfrm>
        </p:spPr>
        <p:txBody>
          <a:bodyPr/>
          <a:lstStyle/>
          <a:p>
            <a:r>
              <a:rPr lang="en-US" b="0" dirty="0"/>
              <a:t>Preview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9C6B2-40E2-3F43-A307-099752C21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3000" y="5067300"/>
            <a:ext cx="457200" cy="228600"/>
          </a:xfrm>
        </p:spPr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D8D4C580-949A-C646-9B64-C32874B97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0642" y="1276350"/>
            <a:ext cx="3400758" cy="113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2D128E-4C29-8E49-80EB-BF4D48086CA1}"/>
              </a:ext>
            </a:extLst>
          </p:cNvPr>
          <p:cNvSpPr txBox="1"/>
          <p:nvPr/>
        </p:nvSpPr>
        <p:spPr>
          <a:xfrm>
            <a:off x="5638800" y="1619331"/>
            <a:ext cx="2804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[3, 2, 1, 3, 0, 4.15]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AF389ADC-E140-FC45-A60C-DE91432DC7F4}"/>
              </a:ext>
            </a:extLst>
          </p:cNvPr>
          <p:cNvSpPr/>
          <p:nvPr/>
        </p:nvSpPr>
        <p:spPr bwMode="auto">
          <a:xfrm>
            <a:off x="3886200" y="1724581"/>
            <a:ext cx="1447800" cy="220054"/>
          </a:xfrm>
          <a:prstGeom prst="rightArrow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248724DB-98DF-6648-B6A7-3F5E6FB1BD4A}"/>
              </a:ext>
            </a:extLst>
          </p:cNvPr>
          <p:cNvSpPr/>
          <p:nvPr/>
        </p:nvSpPr>
        <p:spPr bwMode="auto">
          <a:xfrm rot="1895793">
            <a:off x="1752600" y="2628248"/>
            <a:ext cx="1447800" cy="220054"/>
          </a:xfrm>
          <a:prstGeom prst="rightArrow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418DE4-7DC3-B541-A118-A5D7A78FBE93}"/>
              </a:ext>
            </a:extLst>
          </p:cNvPr>
          <p:cNvSpPr txBox="1"/>
          <p:nvPr/>
        </p:nvSpPr>
        <p:spPr>
          <a:xfrm>
            <a:off x="1371600" y="3299603"/>
            <a:ext cx="7170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[Vector of embeddings for all the words in the text]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4F31C2-3550-7041-8E9C-6739121B8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270" y="859687"/>
            <a:ext cx="1869860" cy="753378"/>
          </a:xfrm>
          <a:prstGeom prst="rect">
            <a:avLst/>
          </a:prstGeom>
        </p:spPr>
      </p:pic>
      <p:sp>
        <p:nvSpPr>
          <p:cNvPr id="7" name="&quot;No&quot; Symbol 6">
            <a:extLst>
              <a:ext uri="{FF2B5EF4-FFF2-40B4-BE49-F238E27FC236}">
                <a16:creationId xmlns:a16="http://schemas.microsoft.com/office/drawing/2014/main" id="{0E8BEC98-8A1F-1C4B-8EB7-99C70C25B876}"/>
              </a:ext>
            </a:extLst>
          </p:cNvPr>
          <p:cNvSpPr/>
          <p:nvPr/>
        </p:nvSpPr>
        <p:spPr bwMode="auto">
          <a:xfrm>
            <a:off x="4627670" y="577960"/>
            <a:ext cx="2001730" cy="1644494"/>
          </a:xfrm>
          <a:prstGeom prst="noSmoking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49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9" grpId="0" animBg="1"/>
      <p:bldP spid="12" grpId="0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DF3E6-2F3F-124C-B9E1-CE03BC8D9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Feedforward Neural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58864-FD19-6F4A-A3B2-28D69C3DF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77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These are in your brain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7" name="Picture 6" descr="neur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123950"/>
            <a:ext cx="6477000" cy="340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840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Biologically Inspired Unit</a:t>
            </a:r>
            <a:br>
              <a:rPr lang="en-US" b="0" dirty="0"/>
            </a:br>
            <a:r>
              <a:rPr lang="en-US" sz="2000" b="0" dirty="0"/>
              <a:t>This is not in your brain</a:t>
            </a:r>
            <a:endParaRPr lang="en-US" sz="2400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9" name="Picture 8" descr="uni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047750"/>
            <a:ext cx="4038600" cy="3674377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14" idx="3"/>
          </p:cNvCxnSpPr>
          <p:nvPr/>
        </p:nvCxnSpPr>
        <p:spPr bwMode="auto">
          <a:xfrm>
            <a:off x="1427396" y="2592154"/>
            <a:ext cx="249004" cy="2113196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2819400" y="3486150"/>
            <a:ext cx="1445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981535"/>
                </a:solidFill>
              </a:rPr>
              <a:t>Weights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438400" y="4248150"/>
            <a:ext cx="1910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981535"/>
                </a:solidFill>
              </a:rPr>
              <a:t>Input layer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514600" y="2724150"/>
            <a:ext cx="2446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981535"/>
                </a:solidFill>
              </a:rPr>
              <a:t>Weighted sum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676400" y="1962150"/>
            <a:ext cx="3462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981535"/>
                </a:solidFill>
              </a:rPr>
              <a:t>Non-linear transform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828800" y="971550"/>
            <a:ext cx="2669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981535"/>
                </a:solidFill>
              </a:rPr>
              <a:t>Activation value</a:t>
            </a:r>
          </a:p>
        </p:txBody>
      </p:sp>
    </p:spTree>
    <p:extLst>
      <p:ext uri="{BB962C8B-B14F-4D97-AF65-F5344CB8AC3E}">
        <p14:creationId xmlns:p14="http://schemas.microsoft.com/office/powerpoint/2010/main" val="416150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  <p:bldP spid="54" grpId="0"/>
      <p:bldP spid="5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Non-Linear Functions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7" name="Picture 6" descr="squas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895350"/>
            <a:ext cx="6654800" cy="406514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1962150"/>
            <a:ext cx="162195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981535"/>
                </a:solidFill>
              </a:rPr>
              <a:t>Sigmoid</a:t>
            </a:r>
          </a:p>
        </p:txBody>
      </p:sp>
    </p:spTree>
    <p:extLst>
      <p:ext uri="{BB962C8B-B14F-4D97-AF65-F5344CB8AC3E}">
        <p14:creationId xmlns:p14="http://schemas.microsoft.com/office/powerpoint/2010/main" val="3652455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B8181527-7462-E54B-9D93-3A94C58CF6B0}" type="slidenum">
              <a:rPr lang="en-US" sz="1400">
                <a:solidFill>
                  <a:srgbClr val="590A0E"/>
                </a:solidFill>
                <a:latin typeface="Arial" charset="0"/>
              </a:rPr>
              <a:pPr/>
              <a:t>3</a:t>
            </a:fld>
            <a:endParaRPr lang="en-US" sz="1400">
              <a:solidFill>
                <a:srgbClr val="590A0E"/>
              </a:solidFill>
              <a:latin typeface="Arial" charset="0"/>
            </a:endParaRP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a typeface="ＭＳ Ｐゴシック" charset="0"/>
                <a:cs typeface="ＭＳ Ｐゴシック" charset="0"/>
              </a:rPr>
              <a:t>Today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Finish skip-gram and word embeddings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Neural networks (Chapter 7)</a:t>
            </a:r>
          </a:p>
          <a:p>
            <a:pPr lvl="1"/>
            <a:r>
              <a:rPr lang="en-US" dirty="0">
                <a:cs typeface="ＭＳ Ｐゴシック" charset="0"/>
              </a:rPr>
              <a:t>Structure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>
                <a:cs typeface="ＭＳ Ｐゴシック" charset="0"/>
              </a:rPr>
              <a:t>Basic forward inference</a:t>
            </a:r>
          </a:p>
          <a:p>
            <a:pPr lvl="1"/>
            <a:r>
              <a:rPr lang="en-US" dirty="0">
                <a:ea typeface="ＭＳ Ｐゴシック" charset="0"/>
                <a:cs typeface="ＭＳ Ｐゴシック" charset="0"/>
              </a:rPr>
              <a:t>Common NLP use cases for NNs</a:t>
            </a:r>
          </a:p>
          <a:p>
            <a:pPr lvl="2"/>
            <a:r>
              <a:rPr lang="en-US" dirty="0">
                <a:ea typeface="ＭＳ Ｐゴシック" charset="0"/>
                <a:cs typeface="ＭＳ Ｐゴシック" charset="0"/>
              </a:rPr>
              <a:t>Language models</a:t>
            </a:r>
          </a:p>
          <a:p>
            <a:pPr lvl="2"/>
            <a:r>
              <a:rPr lang="en-US" dirty="0">
                <a:ea typeface="ＭＳ Ｐゴシック" charset="0"/>
                <a:cs typeface="ＭＳ Ｐゴシック" charset="0"/>
              </a:rPr>
              <a:t>Sequence classification</a:t>
            </a:r>
          </a:p>
          <a:p>
            <a:pPr lvl="2"/>
            <a:r>
              <a:rPr lang="en-US" dirty="0">
                <a:ea typeface="ＭＳ Ｐゴシック" charset="0"/>
                <a:cs typeface="ＭＳ Ｐゴシック" charset="0"/>
              </a:rPr>
              <a:t>Sequence labeling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Non-Linear Functions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7" name="Picture 6" descr="otherSquas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2" y="1123950"/>
            <a:ext cx="9144000" cy="290341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05000" y="4248150"/>
            <a:ext cx="943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981535"/>
                </a:solidFill>
              </a:rPr>
              <a:t>Tanh</a:t>
            </a:r>
            <a:endParaRPr lang="en-US" sz="2800" dirty="0">
              <a:solidFill>
                <a:srgbClr val="98153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29400" y="4248150"/>
            <a:ext cx="872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981535"/>
                </a:solidFill>
              </a:rPr>
              <a:t>Relu</a:t>
            </a:r>
            <a:endParaRPr lang="en-US" sz="2800" dirty="0">
              <a:solidFill>
                <a:srgbClr val="9815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6426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800100"/>
          </a:xfrm>
        </p:spPr>
        <p:txBody>
          <a:bodyPr/>
          <a:lstStyle/>
          <a:p>
            <a:r>
              <a:rPr lang="en-US" b="0" dirty="0"/>
              <a:t>Networks of Units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8" name="Oval 7"/>
          <p:cNvSpPr/>
          <p:nvPr/>
        </p:nvSpPr>
        <p:spPr bwMode="auto">
          <a:xfrm>
            <a:off x="3581400" y="2724150"/>
            <a:ext cx="381000" cy="3810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343400" y="16573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 bwMode="auto">
          <a:xfrm flipV="1">
            <a:off x="3695700" y="534754"/>
            <a:ext cx="703496" cy="1122596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Oval 19"/>
          <p:cNvSpPr/>
          <p:nvPr/>
        </p:nvSpPr>
        <p:spPr bwMode="auto">
          <a:xfrm>
            <a:off x="3962400" y="4552950"/>
            <a:ext cx="381000" cy="3810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2057400" y="41719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867400" y="41719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4405212" y="4180271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3200400" y="41719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cxnSp>
        <p:nvCxnSpPr>
          <p:cNvPr id="26" name="Straight Arrow Connector 25"/>
          <p:cNvCxnSpPr>
            <a:stCxn id="21" idx="0"/>
          </p:cNvCxnSpPr>
          <p:nvPr/>
        </p:nvCxnSpPr>
        <p:spPr bwMode="auto">
          <a:xfrm flipV="1">
            <a:off x="2247900" y="3049354"/>
            <a:ext cx="2456096" cy="1122596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Oval 33"/>
          <p:cNvSpPr/>
          <p:nvPr/>
        </p:nvSpPr>
        <p:spPr bwMode="auto">
          <a:xfrm>
            <a:off x="6781800" y="41719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cxnSp>
        <p:nvCxnSpPr>
          <p:cNvPr id="56" name="Straight Arrow Connector 55"/>
          <p:cNvCxnSpPr>
            <a:cxnSpLocks/>
            <a:stCxn id="34" idx="1"/>
            <a:endCxn id="13" idx="4"/>
          </p:cNvCxnSpPr>
          <p:nvPr/>
        </p:nvCxnSpPr>
        <p:spPr bwMode="auto">
          <a:xfrm flipH="1" flipV="1">
            <a:off x="4533900" y="2038350"/>
            <a:ext cx="2303696" cy="218939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4" idx="0"/>
            <a:endCxn id="13" idx="4"/>
          </p:cNvCxnSpPr>
          <p:nvPr/>
        </p:nvCxnSpPr>
        <p:spPr bwMode="auto">
          <a:xfrm flipH="1" flipV="1">
            <a:off x="4533900" y="2038350"/>
            <a:ext cx="61812" cy="214192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286000" y="272415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590A0E"/>
                </a:solidFill>
              </a:rPr>
              <a:t>W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010400" y="4629150"/>
            <a:ext cx="454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xn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1752600" y="462915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x1</a:t>
            </a:r>
            <a:endParaRPr lang="en-US" dirty="0"/>
          </a:p>
        </p:txBody>
      </p:sp>
      <p:cxnSp>
        <p:nvCxnSpPr>
          <p:cNvPr id="53" name="Straight Arrow Connector 52"/>
          <p:cNvCxnSpPr>
            <a:cxnSpLocks/>
            <a:stCxn id="23" idx="1"/>
            <a:endCxn id="13" idx="4"/>
          </p:cNvCxnSpPr>
          <p:nvPr/>
        </p:nvCxnSpPr>
        <p:spPr bwMode="auto">
          <a:xfrm flipH="1" flipV="1">
            <a:off x="4533900" y="2038350"/>
            <a:ext cx="1389296" cy="218939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95883B2-8B8A-1341-901C-859C80CFD51F}"/>
              </a:ext>
            </a:extLst>
          </p:cNvPr>
          <p:cNvCxnSpPr>
            <a:cxnSpLocks/>
            <a:stCxn id="21" idx="7"/>
            <a:endCxn id="13" idx="4"/>
          </p:cNvCxnSpPr>
          <p:nvPr/>
        </p:nvCxnSpPr>
        <p:spPr bwMode="auto">
          <a:xfrm flipV="1">
            <a:off x="2382604" y="2038350"/>
            <a:ext cx="2151296" cy="218939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CB7B1FA-8A15-EA49-ADDB-7F99D5C557DE}"/>
              </a:ext>
            </a:extLst>
          </p:cNvPr>
          <p:cNvCxnSpPr>
            <a:cxnSpLocks/>
            <a:stCxn id="25" idx="0"/>
            <a:endCxn id="13" idx="4"/>
          </p:cNvCxnSpPr>
          <p:nvPr/>
        </p:nvCxnSpPr>
        <p:spPr bwMode="auto">
          <a:xfrm flipV="1">
            <a:off x="3390900" y="2038350"/>
            <a:ext cx="1143000" cy="2133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8CC8E8B-B18B-2848-A396-4793BCD14DE4}"/>
                  </a:ext>
                </a:extLst>
              </p:cNvPr>
              <p:cNvSpPr txBox="1"/>
              <p:nvPr/>
            </p:nvSpPr>
            <p:spPr>
              <a:xfrm>
                <a:off x="3660511" y="1266036"/>
                <a:ext cx="558614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sz="4000" b="0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8CC8E8B-B18B-2848-A396-4793BCD14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511" y="1266036"/>
                <a:ext cx="558614" cy="8617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37FBFDDE-046A-6C48-9842-7F40767350F5}"/>
              </a:ext>
            </a:extLst>
          </p:cNvPr>
          <p:cNvSpPr txBox="1"/>
          <p:nvPr/>
        </p:nvSpPr>
        <p:spPr>
          <a:xfrm>
            <a:off x="5699333" y="1022580"/>
            <a:ext cx="32395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Binary logistic regression as a network</a:t>
            </a:r>
          </a:p>
          <a:p>
            <a:r>
              <a:rPr lang="en-US" sz="2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7DCAFA-2C45-D24D-84F0-A0F7DD7F3D0A}"/>
              </a:ext>
            </a:extLst>
          </p:cNvPr>
          <p:cNvSpPr txBox="1"/>
          <p:nvPr/>
        </p:nvSpPr>
        <p:spPr>
          <a:xfrm>
            <a:off x="77804" y="2754927"/>
            <a:ext cx="1956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W is a vector</a:t>
            </a:r>
          </a:p>
        </p:txBody>
      </p:sp>
    </p:spTree>
    <p:extLst>
      <p:ext uri="{BB962C8B-B14F-4D97-AF65-F5344CB8AC3E}">
        <p14:creationId xmlns:p14="http://schemas.microsoft.com/office/powerpoint/2010/main" val="381471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800100"/>
          </a:xfrm>
        </p:spPr>
        <p:txBody>
          <a:bodyPr/>
          <a:lstStyle/>
          <a:p>
            <a:r>
              <a:rPr lang="en-US" b="0" dirty="0"/>
              <a:t>Network of Units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8" name="Oval 7"/>
          <p:cNvSpPr/>
          <p:nvPr/>
        </p:nvSpPr>
        <p:spPr bwMode="auto">
          <a:xfrm>
            <a:off x="3581400" y="2724150"/>
            <a:ext cx="381000" cy="3810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505200" y="16573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029200" y="16573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343400" y="16573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cxnSp>
        <p:nvCxnSpPr>
          <p:cNvPr id="14" name="Straight Arrow Connector 13"/>
          <p:cNvCxnSpPr>
            <a:stCxn id="9" idx="0"/>
          </p:cNvCxnSpPr>
          <p:nvPr/>
        </p:nvCxnSpPr>
        <p:spPr bwMode="auto">
          <a:xfrm flipV="1">
            <a:off x="3695700" y="534754"/>
            <a:ext cx="703496" cy="1122596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Oval 19"/>
          <p:cNvSpPr/>
          <p:nvPr/>
        </p:nvSpPr>
        <p:spPr bwMode="auto">
          <a:xfrm>
            <a:off x="3962400" y="4552950"/>
            <a:ext cx="381000" cy="3810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2057400" y="41719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867400" y="41719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4572000" y="41719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3200400" y="41719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cxnSp>
        <p:nvCxnSpPr>
          <p:cNvPr id="26" name="Straight Arrow Connector 25"/>
          <p:cNvCxnSpPr>
            <a:stCxn id="21" idx="0"/>
          </p:cNvCxnSpPr>
          <p:nvPr/>
        </p:nvCxnSpPr>
        <p:spPr bwMode="auto">
          <a:xfrm flipV="1">
            <a:off x="2247900" y="3049354"/>
            <a:ext cx="2456096" cy="1122596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25" idx="0"/>
            <a:endCxn id="9" idx="4"/>
          </p:cNvCxnSpPr>
          <p:nvPr/>
        </p:nvCxnSpPr>
        <p:spPr bwMode="auto">
          <a:xfrm flipV="1">
            <a:off x="3390900" y="2038350"/>
            <a:ext cx="304800" cy="2133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0"/>
            <a:endCxn id="9" idx="4"/>
          </p:cNvCxnSpPr>
          <p:nvPr/>
        </p:nvCxnSpPr>
        <p:spPr bwMode="auto">
          <a:xfrm flipH="1" flipV="1">
            <a:off x="3695700" y="2038350"/>
            <a:ext cx="1066800" cy="2133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0"/>
            <a:endCxn id="9" idx="4"/>
          </p:cNvCxnSpPr>
          <p:nvPr/>
        </p:nvCxnSpPr>
        <p:spPr bwMode="auto">
          <a:xfrm flipH="1" flipV="1">
            <a:off x="3695700" y="2038350"/>
            <a:ext cx="2362200" cy="21336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21" idx="7"/>
            <a:endCxn id="9" idx="4"/>
          </p:cNvCxnSpPr>
          <p:nvPr/>
        </p:nvCxnSpPr>
        <p:spPr bwMode="auto">
          <a:xfrm flipV="1">
            <a:off x="2382604" y="2038350"/>
            <a:ext cx="1313096" cy="218939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 bwMode="auto">
          <a:xfrm>
            <a:off x="6781800" y="41719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cxnSp>
        <p:nvCxnSpPr>
          <p:cNvPr id="46" name="Straight Arrow Connector 45"/>
          <p:cNvCxnSpPr>
            <a:stCxn id="34" idx="0"/>
            <a:endCxn id="9" idx="4"/>
          </p:cNvCxnSpPr>
          <p:nvPr/>
        </p:nvCxnSpPr>
        <p:spPr bwMode="auto">
          <a:xfrm flipH="1" flipV="1">
            <a:off x="3695700" y="2038350"/>
            <a:ext cx="3276600" cy="2133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1" idx="7"/>
            <a:endCxn id="13" idx="4"/>
          </p:cNvCxnSpPr>
          <p:nvPr/>
        </p:nvCxnSpPr>
        <p:spPr bwMode="auto">
          <a:xfrm flipV="1">
            <a:off x="2382604" y="2038350"/>
            <a:ext cx="2151296" cy="218939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1" idx="7"/>
            <a:endCxn id="12" idx="4"/>
          </p:cNvCxnSpPr>
          <p:nvPr/>
        </p:nvCxnSpPr>
        <p:spPr bwMode="auto">
          <a:xfrm flipV="1">
            <a:off x="2382604" y="2038350"/>
            <a:ext cx="2837096" cy="218939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4" idx="0"/>
            <a:endCxn id="12" idx="4"/>
          </p:cNvCxnSpPr>
          <p:nvPr/>
        </p:nvCxnSpPr>
        <p:spPr bwMode="auto">
          <a:xfrm flipH="1" flipV="1">
            <a:off x="5219700" y="2038350"/>
            <a:ext cx="1752600" cy="2133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4" idx="0"/>
            <a:endCxn id="13" idx="4"/>
          </p:cNvCxnSpPr>
          <p:nvPr/>
        </p:nvCxnSpPr>
        <p:spPr bwMode="auto">
          <a:xfrm flipH="1" flipV="1">
            <a:off x="4533900" y="2038350"/>
            <a:ext cx="2438400" cy="2133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3" idx="0"/>
            <a:endCxn id="9" idx="4"/>
          </p:cNvCxnSpPr>
          <p:nvPr/>
        </p:nvCxnSpPr>
        <p:spPr bwMode="auto">
          <a:xfrm flipH="1" flipV="1">
            <a:off x="3695700" y="2038350"/>
            <a:ext cx="2362200" cy="2133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3" idx="0"/>
            <a:endCxn id="12" idx="4"/>
          </p:cNvCxnSpPr>
          <p:nvPr/>
        </p:nvCxnSpPr>
        <p:spPr bwMode="auto">
          <a:xfrm flipH="1" flipV="1">
            <a:off x="5219700" y="2038350"/>
            <a:ext cx="838200" cy="2133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4" idx="0"/>
            <a:endCxn id="13" idx="4"/>
          </p:cNvCxnSpPr>
          <p:nvPr/>
        </p:nvCxnSpPr>
        <p:spPr bwMode="auto">
          <a:xfrm flipH="1" flipV="1">
            <a:off x="4533900" y="2038350"/>
            <a:ext cx="228600" cy="2133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24" idx="0"/>
            <a:endCxn id="12" idx="4"/>
          </p:cNvCxnSpPr>
          <p:nvPr/>
        </p:nvCxnSpPr>
        <p:spPr bwMode="auto">
          <a:xfrm flipV="1">
            <a:off x="4762500" y="2038350"/>
            <a:ext cx="457200" cy="2133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5" idx="0"/>
            <a:endCxn id="13" idx="4"/>
          </p:cNvCxnSpPr>
          <p:nvPr/>
        </p:nvCxnSpPr>
        <p:spPr bwMode="auto">
          <a:xfrm flipV="1">
            <a:off x="3390900" y="2038350"/>
            <a:ext cx="1143000" cy="2133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5" idx="0"/>
            <a:endCxn id="12" idx="4"/>
          </p:cNvCxnSpPr>
          <p:nvPr/>
        </p:nvCxnSpPr>
        <p:spPr bwMode="auto">
          <a:xfrm flipV="1">
            <a:off x="3390900" y="2038350"/>
            <a:ext cx="1828800" cy="2133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286000" y="272415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590A0E"/>
                </a:solidFill>
              </a:rPr>
              <a:t>W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010400" y="4629150"/>
            <a:ext cx="454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xn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1752600" y="462915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x1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23" idx="0"/>
            <a:endCxn id="13" idx="4"/>
          </p:cNvCxnSpPr>
          <p:nvPr/>
        </p:nvCxnSpPr>
        <p:spPr bwMode="auto">
          <a:xfrm flipH="1" flipV="1">
            <a:off x="4533900" y="2038350"/>
            <a:ext cx="1524000" cy="2133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-8468" y="1200150"/>
            <a:ext cx="3437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981535"/>
                </a:solidFill>
              </a:rPr>
              <a:t>Fully connected single layer network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D1876A-19B5-AE49-83FA-946D46310282}"/>
              </a:ext>
            </a:extLst>
          </p:cNvPr>
          <p:cNvSpPr/>
          <p:nvPr/>
        </p:nvSpPr>
        <p:spPr>
          <a:xfrm>
            <a:off x="106019" y="3274993"/>
            <a:ext cx="22765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W is a matrix</a:t>
            </a:r>
          </a:p>
        </p:txBody>
      </p:sp>
      <p:pic>
        <p:nvPicPr>
          <p:cNvPr id="38" name="Picture 37" descr="softmax.png">
            <a:extLst>
              <a:ext uri="{FF2B5EF4-FFF2-40B4-BE49-F238E27FC236}">
                <a16:creationId xmlns:a16="http://schemas.microsoft.com/office/drawing/2014/main" id="{FB8A5767-2E16-A044-9353-D005E79E6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014" y="881925"/>
            <a:ext cx="3145971" cy="6936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DB8C570-51D7-BE46-B301-0DD21A1A76A8}"/>
              </a:ext>
            </a:extLst>
          </p:cNvPr>
          <p:cNvSpPr txBox="1"/>
          <p:nvPr/>
        </p:nvSpPr>
        <p:spPr>
          <a:xfrm>
            <a:off x="5751954" y="751672"/>
            <a:ext cx="34374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981535"/>
                </a:solidFill>
              </a:rPr>
              <a:t>Multinomial logistic regression as a network</a:t>
            </a:r>
          </a:p>
        </p:txBody>
      </p:sp>
    </p:spTree>
    <p:extLst>
      <p:ext uri="{BB962C8B-B14F-4D97-AF65-F5344CB8AC3E}">
        <p14:creationId xmlns:p14="http://schemas.microsoft.com/office/powerpoint/2010/main" val="119180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800100"/>
          </a:xfrm>
        </p:spPr>
        <p:txBody>
          <a:bodyPr/>
          <a:lstStyle/>
          <a:p>
            <a:r>
              <a:rPr lang="en-US" b="0" dirty="0"/>
              <a:t>Multilayer Network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8" name="Oval 7"/>
          <p:cNvSpPr/>
          <p:nvPr/>
        </p:nvSpPr>
        <p:spPr bwMode="auto">
          <a:xfrm>
            <a:off x="3581400" y="2724150"/>
            <a:ext cx="381000" cy="3810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429000" y="23431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4267200" y="8953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105400" y="23431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267200" y="23431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cxnSp>
        <p:nvCxnSpPr>
          <p:cNvPr id="14" name="Straight Arrow Connector 13"/>
          <p:cNvCxnSpPr>
            <a:stCxn id="9" idx="0"/>
            <a:endCxn id="10" idx="3"/>
          </p:cNvCxnSpPr>
          <p:nvPr/>
        </p:nvCxnSpPr>
        <p:spPr bwMode="auto">
          <a:xfrm flipV="1">
            <a:off x="3619500" y="1220554"/>
            <a:ext cx="703496" cy="1122596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13" idx="0"/>
            <a:endCxn id="10" idx="4"/>
          </p:cNvCxnSpPr>
          <p:nvPr/>
        </p:nvCxnSpPr>
        <p:spPr bwMode="auto">
          <a:xfrm flipV="1">
            <a:off x="4457700" y="1276350"/>
            <a:ext cx="0" cy="1066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0"/>
            <a:endCxn id="10" idx="4"/>
          </p:cNvCxnSpPr>
          <p:nvPr/>
        </p:nvCxnSpPr>
        <p:spPr bwMode="auto">
          <a:xfrm flipH="1" flipV="1">
            <a:off x="4457700" y="1276350"/>
            <a:ext cx="838200" cy="1066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7"/>
            <a:endCxn id="10" idx="4"/>
          </p:cNvCxnSpPr>
          <p:nvPr/>
        </p:nvCxnSpPr>
        <p:spPr bwMode="auto">
          <a:xfrm flipV="1">
            <a:off x="3754204" y="1276350"/>
            <a:ext cx="703496" cy="112259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 bwMode="auto">
          <a:xfrm>
            <a:off x="3962400" y="4552950"/>
            <a:ext cx="381000" cy="3810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2057400" y="41719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867400" y="41719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4572000" y="41719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3200400" y="41719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cxnSp>
        <p:nvCxnSpPr>
          <p:cNvPr id="26" name="Straight Arrow Connector 25"/>
          <p:cNvCxnSpPr>
            <a:stCxn id="21" idx="0"/>
          </p:cNvCxnSpPr>
          <p:nvPr/>
        </p:nvCxnSpPr>
        <p:spPr bwMode="auto">
          <a:xfrm flipV="1">
            <a:off x="2247900" y="3049354"/>
            <a:ext cx="2456096" cy="1122596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25" idx="0"/>
            <a:endCxn id="9" idx="4"/>
          </p:cNvCxnSpPr>
          <p:nvPr/>
        </p:nvCxnSpPr>
        <p:spPr bwMode="auto">
          <a:xfrm flipV="1">
            <a:off x="3390900" y="2724150"/>
            <a:ext cx="228600" cy="1447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0"/>
            <a:endCxn id="8" idx="1"/>
          </p:cNvCxnSpPr>
          <p:nvPr/>
        </p:nvCxnSpPr>
        <p:spPr bwMode="auto">
          <a:xfrm flipH="1" flipV="1">
            <a:off x="3637196" y="2779946"/>
            <a:ext cx="1125304" cy="139200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0"/>
            <a:endCxn id="9" idx="4"/>
          </p:cNvCxnSpPr>
          <p:nvPr/>
        </p:nvCxnSpPr>
        <p:spPr bwMode="auto">
          <a:xfrm flipH="1" flipV="1">
            <a:off x="3619500" y="2724150"/>
            <a:ext cx="2438400" cy="1447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1" idx="7"/>
            <a:endCxn id="9" idx="4"/>
          </p:cNvCxnSpPr>
          <p:nvPr/>
        </p:nvCxnSpPr>
        <p:spPr bwMode="auto">
          <a:xfrm flipV="1">
            <a:off x="2382604" y="2724150"/>
            <a:ext cx="1236896" cy="150359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 bwMode="auto">
          <a:xfrm>
            <a:off x="6781800" y="41719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cxnSp>
        <p:nvCxnSpPr>
          <p:cNvPr id="46" name="Straight Arrow Connector 45"/>
          <p:cNvCxnSpPr>
            <a:stCxn id="34" idx="0"/>
            <a:endCxn id="9" idx="4"/>
          </p:cNvCxnSpPr>
          <p:nvPr/>
        </p:nvCxnSpPr>
        <p:spPr bwMode="auto">
          <a:xfrm flipH="1" flipV="1">
            <a:off x="3619500" y="2724150"/>
            <a:ext cx="3352800" cy="1447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1" idx="7"/>
            <a:endCxn id="13" idx="4"/>
          </p:cNvCxnSpPr>
          <p:nvPr/>
        </p:nvCxnSpPr>
        <p:spPr bwMode="auto">
          <a:xfrm flipV="1">
            <a:off x="2382604" y="2724150"/>
            <a:ext cx="2075096" cy="150359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12" idx="4"/>
          </p:cNvCxnSpPr>
          <p:nvPr/>
        </p:nvCxnSpPr>
        <p:spPr bwMode="auto">
          <a:xfrm flipV="1">
            <a:off x="2382604" y="2724150"/>
            <a:ext cx="2913296" cy="150359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4" idx="0"/>
            <a:endCxn id="12" idx="4"/>
          </p:cNvCxnSpPr>
          <p:nvPr/>
        </p:nvCxnSpPr>
        <p:spPr bwMode="auto">
          <a:xfrm flipH="1" flipV="1">
            <a:off x="5295900" y="2724150"/>
            <a:ext cx="1676400" cy="1447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4" idx="0"/>
            <a:endCxn id="13" idx="4"/>
          </p:cNvCxnSpPr>
          <p:nvPr/>
        </p:nvCxnSpPr>
        <p:spPr bwMode="auto">
          <a:xfrm flipH="1" flipV="1">
            <a:off x="4457700" y="2724150"/>
            <a:ext cx="2514600" cy="1447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3" idx="0"/>
          </p:cNvCxnSpPr>
          <p:nvPr/>
        </p:nvCxnSpPr>
        <p:spPr bwMode="auto">
          <a:xfrm flipH="1" flipV="1">
            <a:off x="4495800" y="2800350"/>
            <a:ext cx="1562100" cy="1371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3" idx="0"/>
            <a:endCxn id="12" idx="4"/>
          </p:cNvCxnSpPr>
          <p:nvPr/>
        </p:nvCxnSpPr>
        <p:spPr bwMode="auto">
          <a:xfrm flipH="1" flipV="1">
            <a:off x="5295900" y="2724150"/>
            <a:ext cx="762000" cy="1447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4" idx="0"/>
          </p:cNvCxnSpPr>
          <p:nvPr/>
        </p:nvCxnSpPr>
        <p:spPr bwMode="auto">
          <a:xfrm flipH="1" flipV="1">
            <a:off x="4419600" y="2800350"/>
            <a:ext cx="342900" cy="1447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24" idx="0"/>
          </p:cNvCxnSpPr>
          <p:nvPr/>
        </p:nvCxnSpPr>
        <p:spPr bwMode="auto">
          <a:xfrm flipV="1">
            <a:off x="4762500" y="2820754"/>
            <a:ext cx="515704" cy="142739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5" idx="0"/>
            <a:endCxn id="13" idx="4"/>
          </p:cNvCxnSpPr>
          <p:nvPr/>
        </p:nvCxnSpPr>
        <p:spPr bwMode="auto">
          <a:xfrm flipV="1">
            <a:off x="3390900" y="2724150"/>
            <a:ext cx="1066800" cy="1447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12" idx="4"/>
          </p:cNvCxnSpPr>
          <p:nvPr/>
        </p:nvCxnSpPr>
        <p:spPr bwMode="auto">
          <a:xfrm flipV="1">
            <a:off x="3390900" y="2724150"/>
            <a:ext cx="1905000" cy="1447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048000" y="142875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590A0E"/>
                </a:solidFill>
              </a:rPr>
              <a:t>U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057400" y="310515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590A0E"/>
                </a:solidFill>
              </a:rPr>
              <a:t>W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648200" y="666750"/>
            <a:ext cx="312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010400" y="4629150"/>
            <a:ext cx="454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xn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1752600" y="462915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x1</a:t>
            </a:r>
            <a:endParaRPr lang="en-US" dirty="0"/>
          </a:p>
        </p:txBody>
      </p:sp>
      <p:pic>
        <p:nvPicPr>
          <p:cNvPr id="86" name="Picture 85" descr="hidde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756" y="2343150"/>
            <a:ext cx="2899944" cy="7062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895350"/>
            <a:ext cx="20574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618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800100"/>
          </a:xfrm>
        </p:spPr>
        <p:txBody>
          <a:bodyPr/>
          <a:lstStyle/>
          <a:p>
            <a:r>
              <a:rPr lang="en-US" b="0" dirty="0"/>
              <a:t>2-Layer Network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8" name="Oval 7"/>
          <p:cNvSpPr/>
          <p:nvPr/>
        </p:nvSpPr>
        <p:spPr bwMode="auto">
          <a:xfrm>
            <a:off x="3581400" y="2724150"/>
            <a:ext cx="381000" cy="3810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429000" y="23431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4267200" y="8953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105400" y="23431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267200" y="23431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cxnSp>
        <p:nvCxnSpPr>
          <p:cNvPr id="14" name="Straight Arrow Connector 13"/>
          <p:cNvCxnSpPr>
            <a:stCxn id="9" idx="0"/>
            <a:endCxn id="10" idx="3"/>
          </p:cNvCxnSpPr>
          <p:nvPr/>
        </p:nvCxnSpPr>
        <p:spPr bwMode="auto">
          <a:xfrm flipV="1">
            <a:off x="3619500" y="1220554"/>
            <a:ext cx="703496" cy="1122596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13" idx="0"/>
            <a:endCxn id="10" idx="4"/>
          </p:cNvCxnSpPr>
          <p:nvPr/>
        </p:nvCxnSpPr>
        <p:spPr bwMode="auto">
          <a:xfrm flipV="1">
            <a:off x="4457700" y="1276350"/>
            <a:ext cx="0" cy="1066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0"/>
            <a:endCxn id="10" idx="4"/>
          </p:cNvCxnSpPr>
          <p:nvPr/>
        </p:nvCxnSpPr>
        <p:spPr bwMode="auto">
          <a:xfrm flipH="1" flipV="1">
            <a:off x="4457700" y="1276350"/>
            <a:ext cx="838200" cy="1066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7"/>
            <a:endCxn id="10" idx="4"/>
          </p:cNvCxnSpPr>
          <p:nvPr/>
        </p:nvCxnSpPr>
        <p:spPr bwMode="auto">
          <a:xfrm flipV="1">
            <a:off x="3754204" y="1276350"/>
            <a:ext cx="703496" cy="112259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 bwMode="auto">
          <a:xfrm>
            <a:off x="3962400" y="4552950"/>
            <a:ext cx="381000" cy="3810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2057400" y="41719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867400" y="41719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4572000" y="41719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3200400" y="41719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cxnSp>
        <p:nvCxnSpPr>
          <p:cNvPr id="26" name="Straight Arrow Connector 25"/>
          <p:cNvCxnSpPr>
            <a:stCxn id="21" idx="0"/>
          </p:cNvCxnSpPr>
          <p:nvPr/>
        </p:nvCxnSpPr>
        <p:spPr bwMode="auto">
          <a:xfrm flipV="1">
            <a:off x="2247900" y="3049354"/>
            <a:ext cx="2456096" cy="1122596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25" idx="0"/>
            <a:endCxn id="9" idx="4"/>
          </p:cNvCxnSpPr>
          <p:nvPr/>
        </p:nvCxnSpPr>
        <p:spPr bwMode="auto">
          <a:xfrm flipV="1">
            <a:off x="3390900" y="2724150"/>
            <a:ext cx="228600" cy="1447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0"/>
            <a:endCxn id="8" idx="1"/>
          </p:cNvCxnSpPr>
          <p:nvPr/>
        </p:nvCxnSpPr>
        <p:spPr bwMode="auto">
          <a:xfrm flipH="1" flipV="1">
            <a:off x="3637196" y="2779946"/>
            <a:ext cx="1125304" cy="139200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0"/>
            <a:endCxn id="9" idx="4"/>
          </p:cNvCxnSpPr>
          <p:nvPr/>
        </p:nvCxnSpPr>
        <p:spPr bwMode="auto">
          <a:xfrm flipH="1" flipV="1">
            <a:off x="3619500" y="2724150"/>
            <a:ext cx="2438400" cy="1447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1" idx="7"/>
            <a:endCxn id="9" idx="4"/>
          </p:cNvCxnSpPr>
          <p:nvPr/>
        </p:nvCxnSpPr>
        <p:spPr bwMode="auto">
          <a:xfrm flipV="1">
            <a:off x="2382604" y="2724150"/>
            <a:ext cx="1236896" cy="150359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 bwMode="auto">
          <a:xfrm>
            <a:off x="6781800" y="41719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cxnSp>
        <p:nvCxnSpPr>
          <p:cNvPr id="46" name="Straight Arrow Connector 45"/>
          <p:cNvCxnSpPr>
            <a:stCxn id="34" idx="0"/>
            <a:endCxn id="9" idx="4"/>
          </p:cNvCxnSpPr>
          <p:nvPr/>
        </p:nvCxnSpPr>
        <p:spPr bwMode="auto">
          <a:xfrm flipH="1" flipV="1">
            <a:off x="3619500" y="2724150"/>
            <a:ext cx="3352800" cy="1447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1" idx="7"/>
            <a:endCxn id="13" idx="4"/>
          </p:cNvCxnSpPr>
          <p:nvPr/>
        </p:nvCxnSpPr>
        <p:spPr bwMode="auto">
          <a:xfrm flipV="1">
            <a:off x="2382604" y="2724150"/>
            <a:ext cx="2075096" cy="150359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12" idx="4"/>
          </p:cNvCxnSpPr>
          <p:nvPr/>
        </p:nvCxnSpPr>
        <p:spPr bwMode="auto">
          <a:xfrm flipV="1">
            <a:off x="2382604" y="2724150"/>
            <a:ext cx="2913296" cy="150359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4" idx="0"/>
            <a:endCxn id="12" idx="4"/>
          </p:cNvCxnSpPr>
          <p:nvPr/>
        </p:nvCxnSpPr>
        <p:spPr bwMode="auto">
          <a:xfrm flipH="1" flipV="1">
            <a:off x="5295900" y="2724150"/>
            <a:ext cx="1676400" cy="1447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4" idx="0"/>
            <a:endCxn id="13" idx="4"/>
          </p:cNvCxnSpPr>
          <p:nvPr/>
        </p:nvCxnSpPr>
        <p:spPr bwMode="auto">
          <a:xfrm flipH="1" flipV="1">
            <a:off x="4457700" y="2724150"/>
            <a:ext cx="2514600" cy="1447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3" idx="0"/>
          </p:cNvCxnSpPr>
          <p:nvPr/>
        </p:nvCxnSpPr>
        <p:spPr bwMode="auto">
          <a:xfrm flipH="1" flipV="1">
            <a:off x="4495800" y="2800350"/>
            <a:ext cx="1562100" cy="1371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3" idx="0"/>
            <a:endCxn id="12" idx="4"/>
          </p:cNvCxnSpPr>
          <p:nvPr/>
        </p:nvCxnSpPr>
        <p:spPr bwMode="auto">
          <a:xfrm flipH="1" flipV="1">
            <a:off x="5295900" y="2724150"/>
            <a:ext cx="762000" cy="1447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4" idx="0"/>
          </p:cNvCxnSpPr>
          <p:nvPr/>
        </p:nvCxnSpPr>
        <p:spPr bwMode="auto">
          <a:xfrm flipH="1" flipV="1">
            <a:off x="4419600" y="2800350"/>
            <a:ext cx="342900" cy="1447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24" idx="0"/>
          </p:cNvCxnSpPr>
          <p:nvPr/>
        </p:nvCxnSpPr>
        <p:spPr bwMode="auto">
          <a:xfrm flipV="1">
            <a:off x="4762500" y="2820754"/>
            <a:ext cx="515704" cy="142739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5" idx="0"/>
            <a:endCxn id="13" idx="4"/>
          </p:cNvCxnSpPr>
          <p:nvPr/>
        </p:nvCxnSpPr>
        <p:spPr bwMode="auto">
          <a:xfrm flipV="1">
            <a:off x="3390900" y="2724150"/>
            <a:ext cx="1066800" cy="1447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12" idx="4"/>
          </p:cNvCxnSpPr>
          <p:nvPr/>
        </p:nvCxnSpPr>
        <p:spPr bwMode="auto">
          <a:xfrm flipV="1">
            <a:off x="3390900" y="2724150"/>
            <a:ext cx="1905000" cy="1447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048000" y="142875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590A0E"/>
                </a:solidFill>
              </a:rPr>
              <a:t>U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057400" y="310515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590A0E"/>
                </a:solidFill>
              </a:rPr>
              <a:t>W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648200" y="666750"/>
            <a:ext cx="312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010400" y="4629150"/>
            <a:ext cx="454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xn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1752600" y="462915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x1</a:t>
            </a:r>
            <a:endParaRPr lang="en-US" dirty="0"/>
          </a:p>
        </p:txBody>
      </p:sp>
      <p:pic>
        <p:nvPicPr>
          <p:cNvPr id="86" name="Picture 85" descr="hidde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343150"/>
            <a:ext cx="2451100" cy="596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895350"/>
            <a:ext cx="20574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7139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D957E-4573-F948-9812-82CC80E15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Multi Layer Notation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D2BF1-F3C5-BF43-B9C1-862176EF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B58516-1A10-7B46-BFBF-82AC28F80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1428750"/>
            <a:ext cx="3311123" cy="2717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3FDF68-4037-C34A-8AAD-8E0F66849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840" y="3189007"/>
            <a:ext cx="4461278" cy="1915085"/>
          </a:xfrm>
          <a:prstGeom prst="rect">
            <a:avLst/>
          </a:prstGeom>
        </p:spPr>
      </p:pic>
      <p:pic>
        <p:nvPicPr>
          <p:cNvPr id="7" name="Picture 6" descr="unit.png">
            <a:extLst>
              <a:ext uri="{FF2B5EF4-FFF2-40B4-BE49-F238E27FC236}">
                <a16:creationId xmlns:a16="http://schemas.microsoft.com/office/drawing/2014/main" id="{72EE6E27-4725-3041-B12B-95FEDF09B6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093291"/>
            <a:ext cx="1981200" cy="180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08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D3430-79BF-FD46-9D0F-51DECC01C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E0E47-2118-B143-B41A-308F3C7B2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apply neural networks to language problems?</a:t>
            </a:r>
          </a:p>
          <a:p>
            <a:pPr lvl="1"/>
            <a:r>
              <a:rPr lang="en-US" dirty="0"/>
              <a:t>Sequence/Text classification</a:t>
            </a:r>
          </a:p>
          <a:p>
            <a:pPr lvl="2"/>
            <a:r>
              <a:rPr lang="en-US" dirty="0"/>
              <a:t>Sentiment, etc.</a:t>
            </a:r>
          </a:p>
          <a:p>
            <a:pPr lvl="1"/>
            <a:r>
              <a:rPr lang="en-US" dirty="0"/>
              <a:t>Language modeling</a:t>
            </a:r>
          </a:p>
          <a:p>
            <a:pPr lvl="2"/>
            <a:r>
              <a:rPr lang="en-US" dirty="0"/>
              <a:t>Computing probabilities of sequences</a:t>
            </a:r>
          </a:p>
          <a:p>
            <a:pPr lvl="1"/>
            <a:r>
              <a:rPr lang="en-US" dirty="0"/>
              <a:t>Sequence labeling</a:t>
            </a:r>
          </a:p>
          <a:p>
            <a:pPr lvl="2"/>
            <a:r>
              <a:rPr lang="en-US" dirty="0"/>
              <a:t>POS tagging, BIO tagging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BE33F6-90A1-2C4A-8F89-296B1D07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658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33350"/>
            <a:ext cx="8915400" cy="800100"/>
          </a:xfrm>
        </p:spPr>
        <p:txBody>
          <a:bodyPr/>
          <a:lstStyle/>
          <a:p>
            <a:r>
              <a:rPr lang="en-US" b="0" dirty="0"/>
              <a:t>Classification:</a:t>
            </a:r>
            <a:br>
              <a:rPr lang="en-US" b="0" dirty="0"/>
            </a:br>
            <a:r>
              <a:rPr lang="en-US" b="0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52550"/>
            <a:ext cx="7760167" cy="3505200"/>
          </a:xfrm>
        </p:spPr>
        <p:txBody>
          <a:bodyPr/>
          <a:lstStyle/>
          <a:p>
            <a:r>
              <a:rPr lang="en-US" sz="2800" dirty="0"/>
              <a:t>Let’s apply this approach to the problem of sentiment analysis doing exactly what we did with logistic regression</a:t>
            </a:r>
          </a:p>
          <a:p>
            <a:r>
              <a:rPr lang="en-US" sz="2800" dirty="0"/>
              <a:t>Input layer consists of binary features</a:t>
            </a:r>
          </a:p>
          <a:p>
            <a:r>
              <a:rPr lang="en-US" sz="2800" dirty="0"/>
              <a:t>Output layer is number between </a:t>
            </a:r>
          </a:p>
          <a:p>
            <a:pPr marL="0" indent="0">
              <a:buNone/>
            </a:pPr>
            <a:r>
              <a:rPr lang="en-US" sz="2800" dirty="0"/>
              <a:t>0 and 1</a:t>
            </a:r>
          </a:p>
          <a:p>
            <a:pPr marL="0" indent="0">
              <a:buNone/>
            </a:pPr>
            <a:endParaRPr lang="en-US" sz="2800" dirty="0"/>
          </a:p>
        </p:txBody>
      </p:sp>
      <p:grpSp>
        <p:nvGrpSpPr>
          <p:cNvPr id="42" name="Group 41"/>
          <p:cNvGrpSpPr/>
          <p:nvPr/>
        </p:nvGrpSpPr>
        <p:grpSpPr>
          <a:xfrm>
            <a:off x="6619303" y="2742956"/>
            <a:ext cx="2383574" cy="2326407"/>
            <a:chOff x="2057400" y="895350"/>
            <a:chExt cx="5105400" cy="4038600"/>
          </a:xfrm>
        </p:grpSpPr>
        <p:sp>
          <p:nvSpPr>
            <p:cNvPr id="7" name="Oval 6"/>
            <p:cNvSpPr/>
            <p:nvPr/>
          </p:nvSpPr>
          <p:spPr bwMode="auto">
            <a:xfrm>
              <a:off x="3581400" y="2724150"/>
              <a:ext cx="381000" cy="38100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Tahoma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3429000" y="2343150"/>
              <a:ext cx="381000" cy="381000"/>
            </a:xfrm>
            <a:prstGeom prst="ellipse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Tahoma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4267200" y="895350"/>
              <a:ext cx="381000" cy="381000"/>
            </a:xfrm>
            <a:prstGeom prst="ellipse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Tahoma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5105400" y="2343150"/>
              <a:ext cx="381000" cy="381000"/>
            </a:xfrm>
            <a:prstGeom prst="ellipse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Tahoma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4267200" y="2343150"/>
              <a:ext cx="381000" cy="381000"/>
            </a:xfrm>
            <a:prstGeom prst="ellipse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Tahoma" charset="0"/>
              </a:endParaRPr>
            </a:p>
          </p:txBody>
        </p:sp>
        <p:cxnSp>
          <p:nvCxnSpPr>
            <p:cNvPr id="12" name="Straight Arrow Connector 11"/>
            <p:cNvCxnSpPr>
              <a:stCxn id="8" idx="0"/>
              <a:endCxn id="9" idx="3"/>
            </p:cNvCxnSpPr>
            <p:nvPr/>
          </p:nvCxnSpPr>
          <p:spPr bwMode="auto">
            <a:xfrm flipV="1">
              <a:off x="3619500" y="1220554"/>
              <a:ext cx="703496" cy="1122596"/>
            </a:xfrm>
            <a:prstGeom prst="straightConnector1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Straight Arrow Connector 12"/>
            <p:cNvCxnSpPr>
              <a:stCxn id="11" idx="0"/>
              <a:endCxn id="9" idx="4"/>
            </p:cNvCxnSpPr>
            <p:nvPr/>
          </p:nvCxnSpPr>
          <p:spPr bwMode="auto">
            <a:xfrm flipV="1">
              <a:off x="4457700" y="1276350"/>
              <a:ext cx="0" cy="10668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Straight Arrow Connector 13"/>
            <p:cNvCxnSpPr>
              <a:stCxn id="10" idx="0"/>
              <a:endCxn id="9" idx="4"/>
            </p:cNvCxnSpPr>
            <p:nvPr/>
          </p:nvCxnSpPr>
          <p:spPr bwMode="auto">
            <a:xfrm flipH="1" flipV="1">
              <a:off x="4457700" y="1276350"/>
              <a:ext cx="838200" cy="10668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Straight Arrow Connector 14"/>
            <p:cNvCxnSpPr>
              <a:stCxn id="8" idx="7"/>
              <a:endCxn id="9" idx="4"/>
            </p:cNvCxnSpPr>
            <p:nvPr/>
          </p:nvCxnSpPr>
          <p:spPr bwMode="auto">
            <a:xfrm flipV="1">
              <a:off x="3754204" y="1276350"/>
              <a:ext cx="703496" cy="1122596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6" name="Oval 15"/>
            <p:cNvSpPr/>
            <p:nvPr/>
          </p:nvSpPr>
          <p:spPr bwMode="auto">
            <a:xfrm>
              <a:off x="3962400" y="4552950"/>
              <a:ext cx="381000" cy="38100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Tahoma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2057400" y="4171950"/>
              <a:ext cx="381000" cy="381000"/>
            </a:xfrm>
            <a:prstGeom prst="ellipse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Tahoma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5867400" y="4171950"/>
              <a:ext cx="381000" cy="381000"/>
            </a:xfrm>
            <a:prstGeom prst="ellipse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Tahoma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4572000" y="4171950"/>
              <a:ext cx="381000" cy="381000"/>
            </a:xfrm>
            <a:prstGeom prst="ellipse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Tahoma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3200400" y="4171950"/>
              <a:ext cx="381000" cy="381000"/>
            </a:xfrm>
            <a:prstGeom prst="ellipse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Tahoma" charset="0"/>
              </a:endParaRPr>
            </a:p>
          </p:txBody>
        </p:sp>
        <p:cxnSp>
          <p:nvCxnSpPr>
            <p:cNvPr id="21" name="Straight Arrow Connector 20"/>
            <p:cNvCxnSpPr>
              <a:stCxn id="17" idx="0"/>
            </p:cNvCxnSpPr>
            <p:nvPr/>
          </p:nvCxnSpPr>
          <p:spPr bwMode="auto">
            <a:xfrm flipV="1">
              <a:off x="2247900" y="3049354"/>
              <a:ext cx="2456096" cy="1122596"/>
            </a:xfrm>
            <a:prstGeom prst="straightConnector1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" name="Straight Arrow Connector 21"/>
            <p:cNvCxnSpPr>
              <a:stCxn id="20" idx="0"/>
              <a:endCxn id="8" idx="4"/>
            </p:cNvCxnSpPr>
            <p:nvPr/>
          </p:nvCxnSpPr>
          <p:spPr bwMode="auto">
            <a:xfrm flipV="1">
              <a:off x="3390900" y="2724150"/>
              <a:ext cx="228600" cy="14478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>
              <a:stCxn id="19" idx="0"/>
              <a:endCxn id="7" idx="1"/>
            </p:cNvCxnSpPr>
            <p:nvPr/>
          </p:nvCxnSpPr>
          <p:spPr bwMode="auto">
            <a:xfrm flipH="1" flipV="1">
              <a:off x="3637196" y="2779946"/>
              <a:ext cx="1125304" cy="139200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>
              <a:stCxn id="18" idx="0"/>
              <a:endCxn id="8" idx="4"/>
            </p:cNvCxnSpPr>
            <p:nvPr/>
          </p:nvCxnSpPr>
          <p:spPr bwMode="auto">
            <a:xfrm flipH="1" flipV="1">
              <a:off x="3619500" y="2724150"/>
              <a:ext cx="2438400" cy="14478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5" name="Straight Arrow Connector 24"/>
            <p:cNvCxnSpPr>
              <a:stCxn id="17" idx="7"/>
              <a:endCxn id="8" idx="4"/>
            </p:cNvCxnSpPr>
            <p:nvPr/>
          </p:nvCxnSpPr>
          <p:spPr bwMode="auto">
            <a:xfrm flipV="1">
              <a:off x="2382604" y="2724150"/>
              <a:ext cx="1236896" cy="1503596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Oval 25"/>
            <p:cNvSpPr/>
            <p:nvPr/>
          </p:nvSpPr>
          <p:spPr bwMode="auto">
            <a:xfrm>
              <a:off x="6781800" y="4171950"/>
              <a:ext cx="381000" cy="381000"/>
            </a:xfrm>
            <a:prstGeom prst="ellipse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Tahoma" charset="0"/>
              </a:endParaRPr>
            </a:p>
          </p:txBody>
        </p:sp>
        <p:cxnSp>
          <p:nvCxnSpPr>
            <p:cNvPr id="27" name="Straight Arrow Connector 26"/>
            <p:cNvCxnSpPr>
              <a:stCxn id="26" idx="0"/>
              <a:endCxn id="8" idx="4"/>
            </p:cNvCxnSpPr>
            <p:nvPr/>
          </p:nvCxnSpPr>
          <p:spPr bwMode="auto">
            <a:xfrm flipH="1" flipV="1">
              <a:off x="3619500" y="2724150"/>
              <a:ext cx="3352800" cy="14478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" name="Straight Arrow Connector 27"/>
            <p:cNvCxnSpPr>
              <a:stCxn id="17" idx="7"/>
              <a:endCxn id="11" idx="4"/>
            </p:cNvCxnSpPr>
            <p:nvPr/>
          </p:nvCxnSpPr>
          <p:spPr bwMode="auto">
            <a:xfrm flipV="1">
              <a:off x="2382604" y="2724150"/>
              <a:ext cx="2075096" cy="1503596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" name="Straight Arrow Connector 28"/>
            <p:cNvCxnSpPr>
              <a:endCxn id="10" idx="4"/>
            </p:cNvCxnSpPr>
            <p:nvPr/>
          </p:nvCxnSpPr>
          <p:spPr bwMode="auto">
            <a:xfrm flipV="1">
              <a:off x="2382604" y="2724150"/>
              <a:ext cx="2913296" cy="1503596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>
              <a:stCxn id="26" idx="0"/>
              <a:endCxn id="10" idx="4"/>
            </p:cNvCxnSpPr>
            <p:nvPr/>
          </p:nvCxnSpPr>
          <p:spPr bwMode="auto">
            <a:xfrm flipH="1" flipV="1">
              <a:off x="5295900" y="2724150"/>
              <a:ext cx="1676400" cy="14478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>
              <a:stCxn id="26" idx="0"/>
              <a:endCxn id="11" idx="4"/>
            </p:cNvCxnSpPr>
            <p:nvPr/>
          </p:nvCxnSpPr>
          <p:spPr bwMode="auto">
            <a:xfrm flipH="1" flipV="1">
              <a:off x="4457700" y="2724150"/>
              <a:ext cx="2514600" cy="14478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" name="Straight Arrow Connector 31"/>
            <p:cNvCxnSpPr>
              <a:stCxn id="18" idx="0"/>
            </p:cNvCxnSpPr>
            <p:nvPr/>
          </p:nvCxnSpPr>
          <p:spPr bwMode="auto">
            <a:xfrm flipH="1" flipV="1">
              <a:off x="4495800" y="2800350"/>
              <a:ext cx="1562100" cy="13716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3" name="Straight Arrow Connector 32"/>
            <p:cNvCxnSpPr>
              <a:stCxn id="18" idx="0"/>
              <a:endCxn id="10" idx="4"/>
            </p:cNvCxnSpPr>
            <p:nvPr/>
          </p:nvCxnSpPr>
          <p:spPr bwMode="auto">
            <a:xfrm flipH="1" flipV="1">
              <a:off x="5295900" y="2724150"/>
              <a:ext cx="762000" cy="14478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" name="Straight Arrow Connector 33"/>
            <p:cNvCxnSpPr>
              <a:stCxn id="19" idx="0"/>
            </p:cNvCxnSpPr>
            <p:nvPr/>
          </p:nvCxnSpPr>
          <p:spPr bwMode="auto">
            <a:xfrm flipH="1" flipV="1">
              <a:off x="4419600" y="2800350"/>
              <a:ext cx="342900" cy="14478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5" name="Straight Arrow Connector 34"/>
            <p:cNvCxnSpPr>
              <a:stCxn id="19" idx="0"/>
            </p:cNvCxnSpPr>
            <p:nvPr/>
          </p:nvCxnSpPr>
          <p:spPr bwMode="auto">
            <a:xfrm flipV="1">
              <a:off x="4762500" y="2820754"/>
              <a:ext cx="515704" cy="1427396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6" name="Straight Arrow Connector 35"/>
            <p:cNvCxnSpPr>
              <a:stCxn id="20" idx="0"/>
              <a:endCxn id="11" idx="4"/>
            </p:cNvCxnSpPr>
            <p:nvPr/>
          </p:nvCxnSpPr>
          <p:spPr bwMode="auto">
            <a:xfrm flipV="1">
              <a:off x="3390900" y="2724150"/>
              <a:ext cx="1066800" cy="14478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7" name="Straight Arrow Connector 36"/>
            <p:cNvCxnSpPr>
              <a:endCxn id="10" idx="4"/>
            </p:cNvCxnSpPr>
            <p:nvPr/>
          </p:nvCxnSpPr>
          <p:spPr bwMode="auto">
            <a:xfrm flipV="1">
              <a:off x="3390900" y="2724150"/>
              <a:ext cx="1905000" cy="14478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3048000" y="142875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590A0E"/>
                  </a:solidFill>
                </a:rPr>
                <a:t>U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57400" y="310515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590A0E"/>
                  </a:solidFill>
                </a:rPr>
                <a:t>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13712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Sentiment Features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7" name="Picture 6" descr="sentiment-features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44" y="1028700"/>
            <a:ext cx="829865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334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NN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This is an example of a classic approach to using NNs for classification</a:t>
            </a:r>
          </a:p>
          <a:p>
            <a:pPr lvl="1"/>
            <a:r>
              <a:rPr lang="en-US" sz="2400" dirty="0"/>
              <a:t>Take a set of training items </a:t>
            </a:r>
            <a:r>
              <a:rPr lang="en-US" sz="2400" i="1" dirty="0">
                <a:solidFill>
                  <a:schemeClr val="accent1"/>
                </a:solidFill>
              </a:rPr>
              <a:t>with associated labels</a:t>
            </a:r>
            <a:r>
              <a:rPr lang="en-US" sz="2400" dirty="0"/>
              <a:t>, extract features from the training text and apply your favorite network architecture</a:t>
            </a:r>
          </a:p>
          <a:p>
            <a:r>
              <a:rPr lang="en-US" sz="2800" dirty="0"/>
              <a:t>If it improves over logistic regression, it is due to that additional layer which allows the network to use interactions among the features.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9024"/>
            <a:ext cx="5657850" cy="928047"/>
          </a:xfrm>
        </p:spPr>
        <p:txBody>
          <a:bodyPr/>
          <a:lstStyle/>
          <a:p>
            <a:r>
              <a:rPr lang="en-US" b="0" dirty="0"/>
              <a:t>Word2Vec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28701"/>
            <a:ext cx="8546432" cy="4000499"/>
          </a:xfrm>
        </p:spPr>
        <p:txBody>
          <a:bodyPr>
            <a:normAutofit/>
          </a:bodyPr>
          <a:lstStyle/>
          <a:p>
            <a:pPr lvl="1"/>
            <a:r>
              <a:rPr lang="en-US" sz="3000" dirty="0"/>
              <a:t>Instead of counting how often each word </a:t>
            </a:r>
            <a:r>
              <a:rPr lang="en-US" sz="3000" i="1" dirty="0">
                <a:solidFill>
                  <a:schemeClr val="accent2"/>
                </a:solidFill>
              </a:rPr>
              <a:t>w</a:t>
            </a:r>
            <a:r>
              <a:rPr lang="en-US" sz="3000" dirty="0"/>
              <a:t> occurs near "</a:t>
            </a:r>
            <a:r>
              <a:rPr lang="en-US" sz="3000" i="1" dirty="0">
                <a:solidFill>
                  <a:schemeClr val="accent2"/>
                </a:solidFill>
              </a:rPr>
              <a:t>apricot</a:t>
            </a:r>
            <a:r>
              <a:rPr lang="en-US" sz="3000" i="1" dirty="0"/>
              <a:t>"</a:t>
            </a:r>
          </a:p>
          <a:p>
            <a:pPr lvl="1"/>
            <a:r>
              <a:rPr lang="en-US" sz="3000" dirty="0"/>
              <a:t>Let’s </a:t>
            </a:r>
            <a:r>
              <a:rPr lang="en-US" sz="3000" dirty="0">
                <a:solidFill>
                  <a:schemeClr val="accent1"/>
                </a:solidFill>
              </a:rPr>
              <a:t>train a classifier </a:t>
            </a:r>
            <a:r>
              <a:rPr lang="en-US" sz="3000" dirty="0"/>
              <a:t>on a binary prediction task:</a:t>
            </a:r>
          </a:p>
          <a:p>
            <a:pPr lvl="2"/>
            <a:r>
              <a:rPr lang="en-US" dirty="0"/>
              <a:t>Is </a:t>
            </a:r>
            <a:r>
              <a:rPr lang="en-US" i="1" dirty="0"/>
              <a:t>w </a:t>
            </a:r>
            <a:r>
              <a:rPr lang="en-US" dirty="0"/>
              <a:t>likely to show up in the same kind of context as "</a:t>
            </a:r>
            <a:r>
              <a:rPr lang="en-US" i="1" dirty="0"/>
              <a:t>apricot” </a:t>
            </a:r>
            <a:r>
              <a:rPr lang="en-US" dirty="0"/>
              <a:t>?</a:t>
            </a:r>
            <a:endParaRPr lang="en-US" sz="2700" dirty="0"/>
          </a:p>
          <a:p>
            <a:pPr lvl="1"/>
            <a:r>
              <a:rPr lang="en-US" sz="2700" dirty="0"/>
              <a:t>We don’t care about this classifier</a:t>
            </a:r>
          </a:p>
          <a:p>
            <a:pPr lvl="2"/>
            <a:r>
              <a:rPr lang="en-US" dirty="0"/>
              <a:t>But we’ll use the </a:t>
            </a:r>
            <a:r>
              <a:rPr lang="en-US" u="sng" dirty="0"/>
              <a:t>weights learned by the classifier</a:t>
            </a:r>
            <a:r>
              <a:rPr lang="en-US" dirty="0"/>
              <a:t> as the word embeddings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BCECDA-6F2F-A443-BA5E-44C30003F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7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Multiclass 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you have more than two output classes?</a:t>
            </a:r>
          </a:p>
          <a:p>
            <a:pPr lvl="1"/>
            <a:r>
              <a:rPr lang="en-US" dirty="0"/>
              <a:t>Add more output units (one for each class)</a:t>
            </a:r>
          </a:p>
          <a:p>
            <a:pPr lvl="1"/>
            <a:r>
              <a:rPr lang="en-US" dirty="0"/>
              <a:t>And use a “</a:t>
            </a:r>
            <a:r>
              <a:rPr lang="en-US" dirty="0" err="1"/>
              <a:t>softmax</a:t>
            </a:r>
            <a:r>
              <a:rPr lang="en-US" dirty="0"/>
              <a:t> layer”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8" name="Oval 7"/>
          <p:cNvSpPr/>
          <p:nvPr/>
        </p:nvSpPr>
        <p:spPr bwMode="auto">
          <a:xfrm>
            <a:off x="6035418" y="3472817"/>
            <a:ext cx="177879" cy="219472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964266" y="3253345"/>
            <a:ext cx="177879" cy="219472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019800" y="2419350"/>
            <a:ext cx="177879" cy="219472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6746932" y="3253345"/>
            <a:ext cx="177879" cy="219472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355599" y="3253345"/>
            <a:ext cx="177879" cy="219472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cxnSp>
        <p:nvCxnSpPr>
          <p:cNvPr id="13" name="Straight Arrow Connector 12"/>
          <p:cNvCxnSpPr>
            <a:stCxn id="9" idx="0"/>
            <a:endCxn id="10" idx="3"/>
          </p:cNvCxnSpPr>
          <p:nvPr/>
        </p:nvCxnSpPr>
        <p:spPr bwMode="auto">
          <a:xfrm flipH="1" flipV="1">
            <a:off x="6045850" y="2606681"/>
            <a:ext cx="7356" cy="646664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>
            <a:stCxn id="12" idx="0"/>
            <a:endCxn id="10" idx="4"/>
          </p:cNvCxnSpPr>
          <p:nvPr/>
        </p:nvCxnSpPr>
        <p:spPr bwMode="auto">
          <a:xfrm flipH="1" flipV="1">
            <a:off x="6108740" y="2638822"/>
            <a:ext cx="335799" cy="6145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11" idx="0"/>
            <a:endCxn id="10" idx="4"/>
          </p:cNvCxnSpPr>
          <p:nvPr/>
        </p:nvCxnSpPr>
        <p:spPr bwMode="auto">
          <a:xfrm flipH="1" flipV="1">
            <a:off x="6108740" y="2638822"/>
            <a:ext cx="727132" cy="6145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9" idx="7"/>
            <a:endCxn id="10" idx="4"/>
          </p:cNvCxnSpPr>
          <p:nvPr/>
        </p:nvCxnSpPr>
        <p:spPr bwMode="auto">
          <a:xfrm flipH="1" flipV="1">
            <a:off x="6108740" y="2638822"/>
            <a:ext cx="7355" cy="64666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Oval 16"/>
          <p:cNvSpPr/>
          <p:nvPr/>
        </p:nvSpPr>
        <p:spPr bwMode="auto">
          <a:xfrm>
            <a:off x="6213296" y="4526285"/>
            <a:ext cx="177879" cy="219472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323903" y="4306812"/>
            <a:ext cx="177879" cy="219472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7102690" y="4306812"/>
            <a:ext cx="177879" cy="219472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6497902" y="4306812"/>
            <a:ext cx="177879" cy="219472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5857539" y="4306812"/>
            <a:ext cx="177879" cy="219472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cxnSp>
        <p:nvCxnSpPr>
          <p:cNvPr id="22" name="Straight Arrow Connector 21"/>
          <p:cNvCxnSpPr>
            <a:stCxn id="18" idx="0"/>
          </p:cNvCxnSpPr>
          <p:nvPr/>
        </p:nvCxnSpPr>
        <p:spPr bwMode="auto">
          <a:xfrm flipV="1">
            <a:off x="5412842" y="3660149"/>
            <a:ext cx="1146685" cy="646664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>
            <a:stCxn id="21" idx="0"/>
            <a:endCxn id="9" idx="4"/>
          </p:cNvCxnSpPr>
          <p:nvPr/>
        </p:nvCxnSpPr>
        <p:spPr bwMode="auto">
          <a:xfrm flipV="1">
            <a:off x="5946478" y="3472817"/>
            <a:ext cx="106727" cy="83399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20" idx="0"/>
            <a:endCxn id="8" idx="1"/>
          </p:cNvCxnSpPr>
          <p:nvPr/>
        </p:nvCxnSpPr>
        <p:spPr bwMode="auto">
          <a:xfrm flipH="1" flipV="1">
            <a:off x="6061467" y="3504958"/>
            <a:ext cx="525374" cy="80185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stCxn id="19" idx="0"/>
            <a:endCxn id="9" idx="4"/>
          </p:cNvCxnSpPr>
          <p:nvPr/>
        </p:nvCxnSpPr>
        <p:spPr bwMode="auto">
          <a:xfrm flipH="1" flipV="1">
            <a:off x="6053205" y="3472817"/>
            <a:ext cx="1138424" cy="83399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18" idx="7"/>
            <a:endCxn id="9" idx="4"/>
          </p:cNvCxnSpPr>
          <p:nvPr/>
        </p:nvCxnSpPr>
        <p:spPr bwMode="auto">
          <a:xfrm flipV="1">
            <a:off x="5475732" y="3472817"/>
            <a:ext cx="577474" cy="8661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Oval 26"/>
          <p:cNvSpPr/>
          <p:nvPr/>
        </p:nvSpPr>
        <p:spPr bwMode="auto">
          <a:xfrm>
            <a:off x="7529599" y="4306812"/>
            <a:ext cx="177879" cy="219472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cxnSp>
        <p:nvCxnSpPr>
          <p:cNvPr id="28" name="Straight Arrow Connector 27"/>
          <p:cNvCxnSpPr>
            <a:stCxn id="27" idx="0"/>
            <a:endCxn id="9" idx="4"/>
          </p:cNvCxnSpPr>
          <p:nvPr/>
        </p:nvCxnSpPr>
        <p:spPr bwMode="auto">
          <a:xfrm flipH="1" flipV="1">
            <a:off x="6053205" y="3472817"/>
            <a:ext cx="1565333" cy="83399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18" idx="7"/>
            <a:endCxn id="12" idx="4"/>
          </p:cNvCxnSpPr>
          <p:nvPr/>
        </p:nvCxnSpPr>
        <p:spPr bwMode="auto">
          <a:xfrm flipV="1">
            <a:off x="5475732" y="3472817"/>
            <a:ext cx="968807" cy="8661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endCxn id="11" idx="4"/>
          </p:cNvCxnSpPr>
          <p:nvPr/>
        </p:nvCxnSpPr>
        <p:spPr bwMode="auto">
          <a:xfrm flipV="1">
            <a:off x="5475732" y="3472817"/>
            <a:ext cx="1360140" cy="8661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stCxn id="27" idx="0"/>
            <a:endCxn id="11" idx="4"/>
          </p:cNvCxnSpPr>
          <p:nvPr/>
        </p:nvCxnSpPr>
        <p:spPr bwMode="auto">
          <a:xfrm flipH="1" flipV="1">
            <a:off x="6835872" y="3472817"/>
            <a:ext cx="782666" cy="83399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27" idx="0"/>
            <a:endCxn id="12" idx="4"/>
          </p:cNvCxnSpPr>
          <p:nvPr/>
        </p:nvCxnSpPr>
        <p:spPr bwMode="auto">
          <a:xfrm flipH="1" flipV="1">
            <a:off x="6444539" y="3472817"/>
            <a:ext cx="1173999" cy="83399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19" idx="0"/>
          </p:cNvCxnSpPr>
          <p:nvPr/>
        </p:nvCxnSpPr>
        <p:spPr bwMode="auto">
          <a:xfrm flipH="1" flipV="1">
            <a:off x="6462326" y="3516712"/>
            <a:ext cx="729303" cy="79010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>
            <a:stCxn id="19" idx="0"/>
            <a:endCxn id="11" idx="4"/>
          </p:cNvCxnSpPr>
          <p:nvPr/>
        </p:nvCxnSpPr>
        <p:spPr bwMode="auto">
          <a:xfrm flipH="1" flipV="1">
            <a:off x="6835872" y="3472817"/>
            <a:ext cx="355757" cy="83399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>
            <a:stCxn id="20" idx="0"/>
          </p:cNvCxnSpPr>
          <p:nvPr/>
        </p:nvCxnSpPr>
        <p:spPr bwMode="auto">
          <a:xfrm flipH="1" flipV="1">
            <a:off x="6426751" y="3516712"/>
            <a:ext cx="160091" cy="83399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>
            <a:stCxn id="20" idx="0"/>
          </p:cNvCxnSpPr>
          <p:nvPr/>
        </p:nvCxnSpPr>
        <p:spPr bwMode="auto">
          <a:xfrm flipV="1">
            <a:off x="6586842" y="3528465"/>
            <a:ext cx="240768" cy="82224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21" idx="0"/>
            <a:endCxn id="12" idx="4"/>
          </p:cNvCxnSpPr>
          <p:nvPr/>
        </p:nvCxnSpPr>
        <p:spPr bwMode="auto">
          <a:xfrm flipV="1">
            <a:off x="5946478" y="3472817"/>
            <a:ext cx="498060" cy="83399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>
            <a:endCxn id="11" idx="4"/>
          </p:cNvCxnSpPr>
          <p:nvPr/>
        </p:nvCxnSpPr>
        <p:spPr bwMode="auto">
          <a:xfrm flipV="1">
            <a:off x="5946478" y="3472817"/>
            <a:ext cx="889393" cy="83399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5786387" y="2726611"/>
            <a:ext cx="213454" cy="301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590A0E"/>
                </a:solidFill>
              </a:rPr>
              <a:t>U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323903" y="3692290"/>
            <a:ext cx="213454" cy="301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590A0E"/>
                </a:solidFill>
              </a:rPr>
              <a:t>W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636326" y="4570179"/>
            <a:ext cx="212274" cy="230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xn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907327" y="4576379"/>
            <a:ext cx="594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x1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 bwMode="auto">
          <a:xfrm>
            <a:off x="6733275" y="2419350"/>
            <a:ext cx="177879" cy="219472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cxnSp>
        <p:nvCxnSpPr>
          <p:cNvPr id="48" name="Straight Arrow Connector 47"/>
          <p:cNvCxnSpPr>
            <a:cxnSpLocks/>
            <a:stCxn id="11" idx="0"/>
          </p:cNvCxnSpPr>
          <p:nvPr/>
        </p:nvCxnSpPr>
        <p:spPr bwMode="auto">
          <a:xfrm flipH="1" flipV="1">
            <a:off x="6754288" y="2638822"/>
            <a:ext cx="81584" cy="6145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>
            <a:stCxn id="12" idx="7"/>
            <a:endCxn id="43" idx="3"/>
          </p:cNvCxnSpPr>
          <p:nvPr/>
        </p:nvCxnSpPr>
        <p:spPr bwMode="auto">
          <a:xfrm flipV="1">
            <a:off x="6507428" y="2606681"/>
            <a:ext cx="251897" cy="67880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>
            <a:stCxn id="9" idx="6"/>
            <a:endCxn id="43" idx="3"/>
          </p:cNvCxnSpPr>
          <p:nvPr/>
        </p:nvCxnSpPr>
        <p:spPr bwMode="auto">
          <a:xfrm flipV="1">
            <a:off x="6142145" y="2606681"/>
            <a:ext cx="617180" cy="756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57" name="Picture 56" descr="softma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4" y="3388527"/>
            <a:ext cx="5529942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0442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NN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6019800" cy="3943350"/>
          </a:xfrm>
        </p:spPr>
        <p:txBody>
          <a:bodyPr/>
          <a:lstStyle/>
          <a:p>
            <a:r>
              <a:rPr lang="en-US" dirty="0"/>
              <a:t>But the real power of “</a:t>
            </a:r>
            <a:r>
              <a:rPr lang="en-US" i="1" dirty="0"/>
              <a:t>deep learning” </a:t>
            </a:r>
            <a:r>
              <a:rPr lang="en-US" dirty="0"/>
              <a:t>comes from the  ability to infer features from the raw data without the need for human analysts to engineer the features.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943600" y="1733550"/>
            <a:ext cx="2971800" cy="2550939"/>
            <a:chOff x="1099747" y="895350"/>
            <a:chExt cx="6365325" cy="4428383"/>
          </a:xfrm>
        </p:grpSpPr>
        <p:sp>
          <p:nvSpPr>
            <p:cNvPr id="8" name="Oval 7"/>
            <p:cNvSpPr/>
            <p:nvPr/>
          </p:nvSpPr>
          <p:spPr bwMode="auto">
            <a:xfrm>
              <a:off x="3581400" y="2724150"/>
              <a:ext cx="381000" cy="38100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Tahoma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3429000" y="2343150"/>
              <a:ext cx="381000" cy="381000"/>
            </a:xfrm>
            <a:prstGeom prst="ellipse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Tahoma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267200" y="895350"/>
              <a:ext cx="381000" cy="381000"/>
            </a:xfrm>
            <a:prstGeom prst="ellipse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Tahoma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5105400" y="2343150"/>
              <a:ext cx="381000" cy="381000"/>
            </a:xfrm>
            <a:prstGeom prst="ellipse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Tahoma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4267200" y="2343150"/>
              <a:ext cx="381000" cy="381000"/>
            </a:xfrm>
            <a:prstGeom prst="ellipse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Tahoma" charset="0"/>
              </a:endParaRPr>
            </a:p>
          </p:txBody>
        </p:sp>
        <p:cxnSp>
          <p:nvCxnSpPr>
            <p:cNvPr id="13" name="Straight Arrow Connector 12"/>
            <p:cNvCxnSpPr>
              <a:stCxn id="9" idx="0"/>
              <a:endCxn id="10" idx="3"/>
            </p:cNvCxnSpPr>
            <p:nvPr/>
          </p:nvCxnSpPr>
          <p:spPr bwMode="auto">
            <a:xfrm flipV="1">
              <a:off x="3619500" y="1220554"/>
              <a:ext cx="703496" cy="1122596"/>
            </a:xfrm>
            <a:prstGeom prst="straightConnector1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Straight Arrow Connector 13"/>
            <p:cNvCxnSpPr>
              <a:stCxn id="12" idx="0"/>
              <a:endCxn id="10" idx="4"/>
            </p:cNvCxnSpPr>
            <p:nvPr/>
          </p:nvCxnSpPr>
          <p:spPr bwMode="auto">
            <a:xfrm flipV="1">
              <a:off x="4457700" y="1276350"/>
              <a:ext cx="0" cy="10668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Straight Arrow Connector 14"/>
            <p:cNvCxnSpPr>
              <a:stCxn id="11" idx="0"/>
              <a:endCxn id="10" idx="4"/>
            </p:cNvCxnSpPr>
            <p:nvPr/>
          </p:nvCxnSpPr>
          <p:spPr bwMode="auto">
            <a:xfrm flipH="1" flipV="1">
              <a:off x="4457700" y="1276350"/>
              <a:ext cx="838200" cy="10668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" name="Straight Arrow Connector 15"/>
            <p:cNvCxnSpPr>
              <a:stCxn id="9" idx="7"/>
              <a:endCxn id="10" idx="4"/>
            </p:cNvCxnSpPr>
            <p:nvPr/>
          </p:nvCxnSpPr>
          <p:spPr bwMode="auto">
            <a:xfrm flipV="1">
              <a:off x="3754204" y="1276350"/>
              <a:ext cx="703496" cy="1122596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7" name="Oval 16"/>
            <p:cNvSpPr/>
            <p:nvPr/>
          </p:nvSpPr>
          <p:spPr bwMode="auto">
            <a:xfrm>
              <a:off x="3962400" y="4552950"/>
              <a:ext cx="381000" cy="38100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Tahoma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2057400" y="4171950"/>
              <a:ext cx="381000" cy="381000"/>
            </a:xfrm>
            <a:prstGeom prst="ellipse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Tahoma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5867400" y="4171950"/>
              <a:ext cx="381000" cy="381000"/>
            </a:xfrm>
            <a:prstGeom prst="ellipse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Tahoma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4572000" y="4171950"/>
              <a:ext cx="381000" cy="381000"/>
            </a:xfrm>
            <a:prstGeom prst="ellipse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Tahoma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3200400" y="4171950"/>
              <a:ext cx="381000" cy="381000"/>
            </a:xfrm>
            <a:prstGeom prst="ellipse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Tahoma" charset="0"/>
              </a:endParaRPr>
            </a:p>
          </p:txBody>
        </p:sp>
        <p:cxnSp>
          <p:nvCxnSpPr>
            <p:cNvPr id="22" name="Straight Arrow Connector 21"/>
            <p:cNvCxnSpPr>
              <a:stCxn id="18" idx="0"/>
            </p:cNvCxnSpPr>
            <p:nvPr/>
          </p:nvCxnSpPr>
          <p:spPr bwMode="auto">
            <a:xfrm flipV="1">
              <a:off x="2247900" y="3049354"/>
              <a:ext cx="2456096" cy="1122596"/>
            </a:xfrm>
            <a:prstGeom prst="straightConnector1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>
              <a:stCxn id="21" idx="0"/>
              <a:endCxn id="9" idx="4"/>
            </p:cNvCxnSpPr>
            <p:nvPr/>
          </p:nvCxnSpPr>
          <p:spPr bwMode="auto">
            <a:xfrm flipV="1">
              <a:off x="3390900" y="2724150"/>
              <a:ext cx="228600" cy="14478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>
              <a:stCxn id="20" idx="0"/>
              <a:endCxn id="8" idx="1"/>
            </p:cNvCxnSpPr>
            <p:nvPr/>
          </p:nvCxnSpPr>
          <p:spPr bwMode="auto">
            <a:xfrm flipH="1" flipV="1">
              <a:off x="3637196" y="2779946"/>
              <a:ext cx="1125304" cy="139200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5" name="Straight Arrow Connector 24"/>
            <p:cNvCxnSpPr>
              <a:stCxn id="19" idx="0"/>
              <a:endCxn id="9" idx="4"/>
            </p:cNvCxnSpPr>
            <p:nvPr/>
          </p:nvCxnSpPr>
          <p:spPr bwMode="auto">
            <a:xfrm flipH="1" flipV="1">
              <a:off x="3619500" y="2724150"/>
              <a:ext cx="2438400" cy="14478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Straight Arrow Connector 25"/>
            <p:cNvCxnSpPr>
              <a:stCxn id="18" idx="7"/>
              <a:endCxn id="9" idx="4"/>
            </p:cNvCxnSpPr>
            <p:nvPr/>
          </p:nvCxnSpPr>
          <p:spPr bwMode="auto">
            <a:xfrm flipV="1">
              <a:off x="2382604" y="2724150"/>
              <a:ext cx="1236896" cy="1503596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7" name="Oval 26"/>
            <p:cNvSpPr/>
            <p:nvPr/>
          </p:nvSpPr>
          <p:spPr bwMode="auto">
            <a:xfrm>
              <a:off x="6781800" y="4171950"/>
              <a:ext cx="381000" cy="381000"/>
            </a:xfrm>
            <a:prstGeom prst="ellipse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Tahoma" charset="0"/>
              </a:endParaRPr>
            </a:p>
          </p:txBody>
        </p:sp>
        <p:cxnSp>
          <p:nvCxnSpPr>
            <p:cNvPr id="28" name="Straight Arrow Connector 27"/>
            <p:cNvCxnSpPr>
              <a:stCxn id="27" idx="0"/>
              <a:endCxn id="9" idx="4"/>
            </p:cNvCxnSpPr>
            <p:nvPr/>
          </p:nvCxnSpPr>
          <p:spPr bwMode="auto">
            <a:xfrm flipH="1" flipV="1">
              <a:off x="3619500" y="2724150"/>
              <a:ext cx="3352800" cy="14478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" name="Straight Arrow Connector 28"/>
            <p:cNvCxnSpPr>
              <a:stCxn id="18" idx="7"/>
              <a:endCxn id="12" idx="4"/>
            </p:cNvCxnSpPr>
            <p:nvPr/>
          </p:nvCxnSpPr>
          <p:spPr bwMode="auto">
            <a:xfrm flipV="1">
              <a:off x="2382604" y="2724150"/>
              <a:ext cx="2075096" cy="1503596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>
              <a:endCxn id="11" idx="4"/>
            </p:cNvCxnSpPr>
            <p:nvPr/>
          </p:nvCxnSpPr>
          <p:spPr bwMode="auto">
            <a:xfrm flipV="1">
              <a:off x="2382604" y="2724150"/>
              <a:ext cx="2913296" cy="1503596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>
              <a:stCxn id="27" idx="0"/>
              <a:endCxn id="11" idx="4"/>
            </p:cNvCxnSpPr>
            <p:nvPr/>
          </p:nvCxnSpPr>
          <p:spPr bwMode="auto">
            <a:xfrm flipH="1" flipV="1">
              <a:off x="5295900" y="2724150"/>
              <a:ext cx="1676400" cy="14478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" name="Straight Arrow Connector 31"/>
            <p:cNvCxnSpPr>
              <a:stCxn id="27" idx="0"/>
              <a:endCxn id="12" idx="4"/>
            </p:cNvCxnSpPr>
            <p:nvPr/>
          </p:nvCxnSpPr>
          <p:spPr bwMode="auto">
            <a:xfrm flipH="1" flipV="1">
              <a:off x="4457700" y="2724150"/>
              <a:ext cx="2514600" cy="14478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3" name="Straight Arrow Connector 32"/>
            <p:cNvCxnSpPr>
              <a:stCxn id="19" idx="0"/>
            </p:cNvCxnSpPr>
            <p:nvPr/>
          </p:nvCxnSpPr>
          <p:spPr bwMode="auto">
            <a:xfrm flipH="1" flipV="1">
              <a:off x="4495800" y="2800350"/>
              <a:ext cx="1562100" cy="13716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" name="Straight Arrow Connector 33"/>
            <p:cNvCxnSpPr>
              <a:stCxn id="19" idx="0"/>
              <a:endCxn id="11" idx="4"/>
            </p:cNvCxnSpPr>
            <p:nvPr/>
          </p:nvCxnSpPr>
          <p:spPr bwMode="auto">
            <a:xfrm flipH="1" flipV="1">
              <a:off x="5295900" y="2724150"/>
              <a:ext cx="762000" cy="14478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5" name="Straight Arrow Connector 34"/>
            <p:cNvCxnSpPr>
              <a:stCxn id="20" idx="0"/>
            </p:cNvCxnSpPr>
            <p:nvPr/>
          </p:nvCxnSpPr>
          <p:spPr bwMode="auto">
            <a:xfrm flipH="1" flipV="1">
              <a:off x="4419600" y="2800350"/>
              <a:ext cx="342900" cy="14478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6" name="Straight Arrow Connector 35"/>
            <p:cNvCxnSpPr>
              <a:stCxn id="20" idx="0"/>
            </p:cNvCxnSpPr>
            <p:nvPr/>
          </p:nvCxnSpPr>
          <p:spPr bwMode="auto">
            <a:xfrm flipV="1">
              <a:off x="4762500" y="2820754"/>
              <a:ext cx="515704" cy="1427396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7" name="Straight Arrow Connector 36"/>
            <p:cNvCxnSpPr>
              <a:stCxn id="21" idx="0"/>
              <a:endCxn id="12" idx="4"/>
            </p:cNvCxnSpPr>
            <p:nvPr/>
          </p:nvCxnSpPr>
          <p:spPr bwMode="auto">
            <a:xfrm flipV="1">
              <a:off x="3390900" y="2724150"/>
              <a:ext cx="1066800" cy="14478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8" name="Straight Arrow Connector 37"/>
            <p:cNvCxnSpPr>
              <a:endCxn id="11" idx="4"/>
            </p:cNvCxnSpPr>
            <p:nvPr/>
          </p:nvCxnSpPr>
          <p:spPr bwMode="auto">
            <a:xfrm flipV="1">
              <a:off x="3390900" y="2724150"/>
              <a:ext cx="1905000" cy="14478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9" name="TextBox 38"/>
            <p:cNvSpPr txBox="1"/>
            <p:nvPr/>
          </p:nvSpPr>
          <p:spPr>
            <a:xfrm>
              <a:off x="3048000" y="142875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590A0E"/>
                  </a:solidFill>
                </a:rPr>
                <a:t>U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057400" y="310515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590A0E"/>
                  </a:solidFill>
                </a:rPr>
                <a:t>W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010400" y="4629150"/>
              <a:ext cx="4546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xn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099747" y="4629149"/>
              <a:ext cx="1110053" cy="694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x1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435501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NN Sentiment w/ </a:t>
            </a:r>
            <a:r>
              <a:rPr lang="en-US" b="0" dirty="0" err="1"/>
              <a:t>Embeddings</a:t>
            </a:r>
            <a:endParaRPr lang="en-US" b="0" dirty="0"/>
          </a:p>
        </p:txBody>
      </p:sp>
      <p:pic>
        <p:nvPicPr>
          <p:cNvPr id="8" name="Picture 7" descr="nl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731850"/>
            <a:ext cx="7010400" cy="441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050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3C561-29DD-BF48-A683-CF35CBE0F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A435D-744E-2349-92DA-9473D3C01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assumes a fixed size (3) input for the length of reviews.  Kind of unrealistic.</a:t>
            </a:r>
          </a:p>
          <a:p>
            <a:pPr lvl="1"/>
            <a:r>
              <a:rPr lang="en-US" dirty="0"/>
              <a:t>Make the network input size the size of the largest review</a:t>
            </a:r>
          </a:p>
          <a:p>
            <a:pPr lvl="1"/>
            <a:r>
              <a:rPr lang="en-US" dirty="0"/>
              <a:t>If shorter then pad the end with zero embeddings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C97C1B-4D2A-5E49-BB1D-70F495D59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305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Neural Language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return to the problem of language modeling... Calculating the probability of the next word in a sequence given some history. </a:t>
            </a:r>
          </a:p>
          <a:p>
            <a:r>
              <a:rPr lang="en-US" dirty="0"/>
              <a:t>Problem: Now we’re dealing with sequences of arbitrary length.</a:t>
            </a:r>
          </a:p>
          <a:p>
            <a:pPr lvl="1"/>
            <a:r>
              <a:rPr lang="en-US" dirty="0"/>
              <a:t>Sliding windows (of fixed length)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7" name="Picture 6" descr="L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400" y="4229100"/>
            <a:ext cx="4394200" cy="64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8205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Neural Language Model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DDF0F7-BF84-7C48-ACA6-D2CFE14DA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091" y="800100"/>
            <a:ext cx="6465818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6680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3E66B-FA79-AE4D-991E-B92EFD884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Neural Sequence Tagging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64401-8A17-EE43-8AE6-82C4E5D0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79C7CD-6155-DA4E-A1D7-07452F49A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700566"/>
            <a:ext cx="6694376" cy="444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9966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D3662-01A9-6648-AD4B-51EF869C3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EF6B2-EEEC-7B42-8D6A-F8D4CF12E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NNs </a:t>
            </a:r>
            <a:r>
              <a:rPr lang="en-US" sz="2000" dirty="0">
                <a:sym typeface="Wingdings" pitchFamily="2" charset="2"/>
              </a:rPr>
              <a:t> Logistic regression with</a:t>
            </a:r>
          </a:p>
          <a:p>
            <a:pPr lvl="1"/>
            <a:r>
              <a:rPr lang="en-US" sz="1800" dirty="0">
                <a:sym typeface="Wingdings" pitchFamily="2" charset="2"/>
              </a:rPr>
              <a:t>More layers</a:t>
            </a:r>
          </a:p>
          <a:p>
            <a:pPr lvl="1"/>
            <a:r>
              <a:rPr lang="en-US" sz="1800" dirty="0">
                <a:sym typeface="Wingdings" pitchFamily="2" charset="2"/>
              </a:rPr>
              <a:t>Non-linear activations across layers</a:t>
            </a:r>
          </a:p>
          <a:p>
            <a:r>
              <a:rPr lang="en-US" sz="2000" dirty="0">
                <a:sym typeface="Wingdings" pitchFamily="2" charset="2"/>
              </a:rPr>
              <a:t>Classification</a:t>
            </a:r>
          </a:p>
          <a:p>
            <a:pPr lvl="1"/>
            <a:r>
              <a:rPr lang="en-US" sz="1800" dirty="0">
                <a:sym typeface="Wingdings" pitchFamily="2" charset="2"/>
              </a:rPr>
              <a:t>Word embeddings as inputs</a:t>
            </a:r>
          </a:p>
          <a:p>
            <a:pPr lvl="1"/>
            <a:r>
              <a:rPr lang="en-US" sz="1800" dirty="0" err="1">
                <a:sym typeface="Wingdings" pitchFamily="2" charset="2"/>
              </a:rPr>
              <a:t>Softmax</a:t>
            </a:r>
            <a:r>
              <a:rPr lang="en-US" sz="1800" dirty="0">
                <a:sym typeface="Wingdings" pitchFamily="2" charset="2"/>
              </a:rPr>
              <a:t> over classes as output</a:t>
            </a:r>
          </a:p>
          <a:p>
            <a:r>
              <a:rPr lang="en-US" sz="2000" dirty="0">
                <a:sym typeface="Wingdings" pitchFamily="2" charset="2"/>
              </a:rPr>
              <a:t>Language models</a:t>
            </a:r>
          </a:p>
          <a:p>
            <a:pPr lvl="1"/>
            <a:r>
              <a:rPr lang="en-US" sz="1800" dirty="0">
                <a:sym typeface="Wingdings" pitchFamily="2" charset="2"/>
              </a:rPr>
              <a:t>Sliding window over embeddings as input</a:t>
            </a:r>
          </a:p>
          <a:p>
            <a:pPr lvl="1"/>
            <a:r>
              <a:rPr lang="en-US" sz="1800" dirty="0" err="1">
                <a:sym typeface="Wingdings" pitchFamily="2" charset="2"/>
              </a:rPr>
              <a:t>Softmax</a:t>
            </a:r>
            <a:r>
              <a:rPr lang="en-US" sz="1800" dirty="0">
                <a:sym typeface="Wingdings" pitchFamily="2" charset="2"/>
              </a:rPr>
              <a:t> over vocab as output</a:t>
            </a:r>
          </a:p>
          <a:p>
            <a:r>
              <a:rPr lang="en-US" sz="2000" dirty="0">
                <a:sym typeface="Wingdings" pitchFamily="2" charset="2"/>
              </a:rPr>
              <a:t>Sequence labeling</a:t>
            </a:r>
          </a:p>
          <a:p>
            <a:pPr lvl="1"/>
            <a:r>
              <a:rPr lang="en-US" sz="1800" dirty="0">
                <a:sym typeface="Wingdings" pitchFamily="2" charset="2"/>
              </a:rPr>
              <a:t>Sliding window over embeddings as input</a:t>
            </a:r>
          </a:p>
          <a:p>
            <a:pPr lvl="1"/>
            <a:r>
              <a:rPr lang="en-US" sz="1800" dirty="0" err="1">
                <a:sym typeface="Wingdings" pitchFamily="2" charset="2"/>
              </a:rPr>
              <a:t>Softmax</a:t>
            </a:r>
            <a:r>
              <a:rPr lang="en-US" sz="1800" dirty="0">
                <a:sym typeface="Wingdings" pitchFamily="2" charset="2"/>
              </a:rPr>
              <a:t> over </a:t>
            </a:r>
            <a:r>
              <a:rPr lang="en-US" sz="1800" dirty="0" err="1">
                <a:sym typeface="Wingdings" pitchFamily="2" charset="2"/>
              </a:rPr>
              <a:t>tagset</a:t>
            </a:r>
            <a:r>
              <a:rPr lang="en-US" sz="1800" dirty="0">
                <a:sym typeface="Wingdings" pitchFamily="2" charset="2"/>
              </a:rPr>
              <a:t> as outputs</a:t>
            </a:r>
          </a:p>
          <a:p>
            <a:pPr lvl="1"/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78755-7668-0045-958A-3F571CAD7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77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40472-79BA-A447-9ECC-EDE5274BB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"/>
            <a:ext cx="8305800" cy="1028700"/>
          </a:xfrm>
        </p:spPr>
        <p:txBody>
          <a:bodyPr>
            <a:normAutofit/>
          </a:bodyPr>
          <a:lstStyle/>
          <a:p>
            <a:r>
              <a:rPr lang="en-US" b="0" dirty="0"/>
              <a:t>Self-Supervised Training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E27B6-F21E-174C-B5D3-2D10632EC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57301"/>
            <a:ext cx="8305800" cy="3657599"/>
          </a:xfrm>
        </p:spPr>
        <p:txBody>
          <a:bodyPr>
            <a:normAutofit/>
          </a:bodyPr>
          <a:lstStyle/>
          <a:p>
            <a:pPr marL="345281" indent="-215504">
              <a:buFont typeface="Arial" panose="020B0604020202020204" pitchFamily="34" charset="0"/>
              <a:buChar char="•"/>
            </a:pPr>
            <a:r>
              <a:rPr lang="en-US" sz="2800" dirty="0"/>
              <a:t>Use raw unannotated text as supervised training data!</a:t>
            </a:r>
          </a:p>
          <a:p>
            <a:pPr marL="745331" lvl="1" indent="-215504">
              <a:buFont typeface="Arial" panose="020B0604020202020204" pitchFamily="34" charset="0"/>
              <a:buChar char="•"/>
            </a:pPr>
            <a:r>
              <a:rPr lang="en-US" sz="2000" dirty="0"/>
              <a:t>A word </a:t>
            </a:r>
            <a:r>
              <a:rPr lang="en-US" sz="2000" i="1" dirty="0"/>
              <a:t>w  </a:t>
            </a:r>
            <a:r>
              <a:rPr lang="en-US" sz="2000" dirty="0"/>
              <a:t>occurring near </a:t>
            </a:r>
            <a:r>
              <a:rPr lang="en-US" sz="2000" i="1" dirty="0"/>
              <a:t>apricot  </a:t>
            </a:r>
            <a:r>
              <a:rPr lang="en-US" sz="2000" dirty="0"/>
              <a:t>in real text serves as gold ‘correct answer’ to the question </a:t>
            </a:r>
          </a:p>
          <a:p>
            <a:pPr marL="745331" lvl="1" indent="-215504">
              <a:buFont typeface="Arial" panose="020B0604020202020204" pitchFamily="34" charset="0"/>
              <a:buChar char="•"/>
            </a:pPr>
            <a:r>
              <a:rPr lang="en-US" sz="2000" dirty="0"/>
              <a:t>“Is word </a:t>
            </a:r>
            <a:r>
              <a:rPr lang="en-US" sz="2000" i="1" dirty="0"/>
              <a:t>w </a:t>
            </a:r>
            <a:r>
              <a:rPr lang="en-US" sz="2000" dirty="0"/>
              <a:t>likely to show up near </a:t>
            </a:r>
            <a:r>
              <a:rPr lang="en-US" sz="2000" i="1" dirty="0"/>
              <a:t>apricot </a:t>
            </a:r>
            <a:r>
              <a:rPr lang="en-US" sz="2000" dirty="0"/>
              <a:t>?” </a:t>
            </a:r>
          </a:p>
          <a:p>
            <a:pPr marL="345281" indent="-215504">
              <a:buFont typeface="Arial" panose="020B0604020202020204" pitchFamily="34" charset="0"/>
              <a:buChar char="•"/>
            </a:pPr>
            <a:r>
              <a:rPr lang="en-US" sz="2400" dirty="0"/>
              <a:t>No need for hand-labeled annotation</a:t>
            </a:r>
          </a:p>
          <a:p>
            <a:pPr marL="345281" indent="-215504">
              <a:buFont typeface="Arial" panose="020B0604020202020204" pitchFamily="34" charset="0"/>
              <a:buChar char="•"/>
            </a:pPr>
            <a:r>
              <a:rPr lang="en-US" sz="2400" dirty="0"/>
              <a:t>We’ll</a:t>
            </a:r>
            <a:r>
              <a:rPr lang="en-US" sz="2400" b="1" dirty="0"/>
              <a:t> </a:t>
            </a:r>
            <a:r>
              <a:rPr lang="en-US" sz="2400" dirty="0"/>
              <a:t>see additional examples of semi-supervised learning later in the class</a:t>
            </a:r>
            <a:endParaRPr lang="en-US" sz="2250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BDDBE-BF32-0E43-B842-9D08F6096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0220" y="214954"/>
            <a:ext cx="5657850" cy="726329"/>
          </a:xfrm>
        </p:spPr>
        <p:txBody>
          <a:bodyPr/>
          <a:lstStyle/>
          <a:p>
            <a:r>
              <a:rPr lang="en-US" b="0" dirty="0"/>
              <a:t>Skip-Gram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00150"/>
            <a:ext cx="8229600" cy="3201671"/>
          </a:xfrm>
        </p:spPr>
        <p:txBody>
          <a:bodyPr>
            <a:normAutofit fontScale="32500" lnSpcReduction="20000"/>
          </a:bodyPr>
          <a:lstStyle/>
          <a:p>
            <a:pPr>
              <a:spcAft>
                <a:spcPts val="1050"/>
              </a:spcAft>
            </a:pPr>
            <a:r>
              <a:rPr lang="en-US" sz="7200" dirty="0"/>
              <a:t>Given a tuple (</a:t>
            </a:r>
            <a:r>
              <a:rPr lang="en-US" sz="7200" dirty="0" err="1"/>
              <a:t>t,c</a:t>
            </a:r>
            <a:r>
              <a:rPr lang="en-US" sz="7200" dirty="0"/>
              <a:t>)  = </a:t>
            </a:r>
            <a:r>
              <a:rPr lang="en-US" sz="7200" dirty="0">
                <a:solidFill>
                  <a:srgbClr val="FF0000"/>
                </a:solidFill>
              </a:rPr>
              <a:t>target word</a:t>
            </a:r>
            <a:r>
              <a:rPr lang="en-US" sz="7200" dirty="0"/>
              <a:t>, </a:t>
            </a:r>
            <a:r>
              <a:rPr lang="en-US" sz="7200" dirty="0">
                <a:solidFill>
                  <a:srgbClr val="3333FF"/>
                </a:solidFill>
              </a:rPr>
              <a:t>context word</a:t>
            </a:r>
          </a:p>
          <a:p>
            <a:pPr lvl="1"/>
            <a:r>
              <a:rPr lang="en-US" sz="7050" dirty="0"/>
              <a:t>(</a:t>
            </a:r>
            <a:r>
              <a:rPr lang="en-US" sz="7050" i="1" dirty="0">
                <a:solidFill>
                  <a:srgbClr val="C00000"/>
                </a:solidFill>
              </a:rPr>
              <a:t>apricot</a:t>
            </a:r>
            <a:r>
              <a:rPr lang="en-US" sz="7050" i="1" dirty="0"/>
              <a:t>, </a:t>
            </a:r>
            <a:r>
              <a:rPr lang="en-US" sz="7050" i="1" dirty="0">
                <a:solidFill>
                  <a:srgbClr val="0000FF"/>
                </a:solidFill>
              </a:rPr>
              <a:t>jam</a:t>
            </a:r>
            <a:r>
              <a:rPr lang="en-US" sz="7050" dirty="0"/>
              <a:t>)</a:t>
            </a:r>
          </a:p>
          <a:p>
            <a:pPr lvl="1"/>
            <a:r>
              <a:rPr lang="en-US" sz="7050" dirty="0"/>
              <a:t>(</a:t>
            </a:r>
            <a:r>
              <a:rPr lang="en-US" sz="7050" i="1" dirty="0">
                <a:solidFill>
                  <a:srgbClr val="C00000"/>
                </a:solidFill>
              </a:rPr>
              <a:t>apricot</a:t>
            </a:r>
            <a:r>
              <a:rPr lang="en-US" sz="7050" i="1" dirty="0"/>
              <a:t>, </a:t>
            </a:r>
            <a:r>
              <a:rPr lang="en-US" sz="7050" i="1" dirty="0">
                <a:solidFill>
                  <a:srgbClr val="0000FF"/>
                </a:solidFill>
              </a:rPr>
              <a:t>aardvark</a:t>
            </a:r>
            <a:r>
              <a:rPr lang="en-US" sz="7050" dirty="0"/>
              <a:t>)</a:t>
            </a:r>
          </a:p>
          <a:p>
            <a:pPr marL="457200" lvl="1" indent="0">
              <a:buNone/>
            </a:pPr>
            <a:endParaRPr lang="en-US" sz="7050" dirty="0"/>
          </a:p>
          <a:p>
            <a:r>
              <a:rPr lang="en-US" sz="7200" dirty="0"/>
              <a:t>Return the probability that </a:t>
            </a:r>
            <a:r>
              <a:rPr lang="en-US" sz="7200" i="1" dirty="0"/>
              <a:t>c</a:t>
            </a:r>
            <a:r>
              <a:rPr lang="en-US" sz="7200" dirty="0"/>
              <a:t> is a real context word:</a:t>
            </a:r>
          </a:p>
          <a:p>
            <a:endParaRPr lang="en-US" sz="7200" dirty="0"/>
          </a:p>
          <a:p>
            <a:r>
              <a:rPr lang="en-US" sz="7350" dirty="0"/>
              <a:t>P(+ | t, c)</a:t>
            </a:r>
          </a:p>
          <a:p>
            <a:r>
              <a:rPr lang="en-US" sz="7350" i="1" dirty="0"/>
              <a:t>P</a:t>
            </a:r>
            <a:r>
              <a:rPr lang="en-US" sz="7350" dirty="0"/>
              <a:t>(− | </a:t>
            </a:r>
            <a:r>
              <a:rPr lang="en-US" sz="7350" i="1" dirty="0"/>
              <a:t>t</a:t>
            </a:r>
            <a:r>
              <a:rPr lang="en-US" sz="7350" dirty="0"/>
              <a:t>, </a:t>
            </a:r>
            <a:r>
              <a:rPr lang="en-US" sz="7350" i="1" dirty="0"/>
              <a:t>c</a:t>
            </a:r>
            <a:r>
              <a:rPr lang="en-US" sz="7350" dirty="0"/>
              <a:t>) = 1−</a:t>
            </a:r>
            <a:r>
              <a:rPr lang="en-US" sz="7350" i="1" dirty="0"/>
              <a:t>P</a:t>
            </a:r>
            <a:r>
              <a:rPr lang="en-US" sz="7350" dirty="0"/>
              <a:t>(+|</a:t>
            </a:r>
            <a:r>
              <a:rPr lang="en-US" sz="7350" i="1" dirty="0" err="1"/>
              <a:t>t</a:t>
            </a:r>
            <a:r>
              <a:rPr lang="en-US" sz="7350" dirty="0" err="1"/>
              <a:t>,</a:t>
            </a:r>
            <a:r>
              <a:rPr lang="en-US" sz="7350" i="1" dirty="0" err="1"/>
              <a:t>c</a:t>
            </a:r>
            <a:r>
              <a:rPr lang="en-US" sz="7350" dirty="0"/>
              <a:t>)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9771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63D9D-DF6A-A74D-9A7B-B9CC8A707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09550"/>
            <a:ext cx="8915400" cy="800100"/>
          </a:xfrm>
        </p:spPr>
        <p:txBody>
          <a:bodyPr/>
          <a:lstStyle/>
          <a:p>
            <a:r>
              <a:rPr lang="en-US" b="0" dirty="0"/>
              <a:t>How to Compute p(+|</a:t>
            </a:r>
            <a:r>
              <a:rPr lang="en-US" b="0" dirty="0" err="1"/>
              <a:t>t,c</a:t>
            </a:r>
            <a:r>
              <a:rPr lang="en-US" b="0" dirty="0"/>
              <a:t>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E4F3A-A530-C44F-941F-6816ADC95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00150"/>
            <a:ext cx="8229600" cy="3657600"/>
          </a:xfrm>
        </p:spPr>
        <p:txBody>
          <a:bodyPr>
            <a:normAutofit/>
          </a:bodyPr>
          <a:lstStyle/>
          <a:p>
            <a:r>
              <a:rPr lang="en-US" sz="2800" dirty="0"/>
              <a:t>Intuition</a:t>
            </a:r>
          </a:p>
          <a:p>
            <a:pPr lvl="1"/>
            <a:r>
              <a:rPr lang="en-US" sz="2400" dirty="0"/>
              <a:t>Words that are similar in meaning should be near to each other in vector space.</a:t>
            </a:r>
          </a:p>
          <a:p>
            <a:pPr lvl="1"/>
            <a:r>
              <a:rPr lang="en-US" sz="2400" dirty="0"/>
              <a:t>Model similarity with dot-product.</a:t>
            </a:r>
          </a:p>
          <a:p>
            <a:pPr lvl="1"/>
            <a:r>
              <a:rPr lang="en-US" sz="2400" dirty="0"/>
              <a:t>Similarity(</a:t>
            </a:r>
            <a:r>
              <a:rPr lang="en-US" sz="2400" dirty="0" err="1"/>
              <a:t>t,c</a:t>
            </a:r>
            <a:r>
              <a:rPr lang="en-US" sz="2400" dirty="0"/>
              <a:t>)  ∝ t</a:t>
            </a:r>
            <a:r>
              <a:rPr lang="en-US" sz="2400" baseline="-25000" dirty="0"/>
              <a:t> </a:t>
            </a:r>
            <a:r>
              <a:rPr lang="en-US" sz="2400" dirty="0"/>
              <a:t>∙ c</a:t>
            </a:r>
            <a:endParaRPr lang="en-US" sz="2400" baseline="-25000" dirty="0"/>
          </a:p>
          <a:p>
            <a:r>
              <a:rPr lang="en-US" sz="2800" dirty="0"/>
              <a:t>Problem</a:t>
            </a:r>
            <a:r>
              <a:rPr lang="en-US" sz="2800" i="1" dirty="0"/>
              <a:t>:</a:t>
            </a:r>
          </a:p>
          <a:p>
            <a:pPr lvl="1"/>
            <a:r>
              <a:rPr lang="en-US" dirty="0"/>
              <a:t>But dot product is not a probability, so…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9AFAE-2615-2041-B144-93C23013E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04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7F3AA-3634-9D4E-AB40-C7415094B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Dot Product into a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E2C0E-61C9-5E4C-973B-FFF6886E6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 to the sigmoid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50DA86-05DE-2347-A314-A71A84638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50" y="1573848"/>
            <a:ext cx="2994969" cy="13192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DAD202-F263-B043-914F-F1E2C57549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916547"/>
            <a:ext cx="4914900" cy="221724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ACF514-675A-CD4E-AD09-53F65B249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37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Skip-Gram Training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Training sentence:</a:t>
            </a:r>
          </a:p>
          <a:p>
            <a:r>
              <a:rPr lang="en-US" sz="2100" dirty="0">
                <a:solidFill>
                  <a:schemeClr val="bg1">
                    <a:lumMod val="65000"/>
                  </a:schemeClr>
                </a:solidFill>
              </a:rPr>
              <a:t>... lemon, a </a:t>
            </a:r>
            <a:r>
              <a:rPr lang="en-US" sz="2100" dirty="0">
                <a:solidFill>
                  <a:srgbClr val="0000FF"/>
                </a:solidFill>
              </a:rPr>
              <a:t>tablespoon of </a:t>
            </a:r>
            <a:r>
              <a:rPr lang="en-US" sz="2100" b="1" dirty="0">
                <a:solidFill>
                  <a:srgbClr val="FF0066"/>
                </a:solidFill>
              </a:rPr>
              <a:t>apricot</a:t>
            </a:r>
            <a:r>
              <a:rPr lang="en-US" sz="2100" dirty="0">
                <a:solidFill>
                  <a:srgbClr val="0000FF"/>
                </a:solidFill>
              </a:rPr>
              <a:t> jam   a</a:t>
            </a:r>
            <a:r>
              <a:rPr lang="en-US" sz="2100" dirty="0"/>
              <a:t>   </a:t>
            </a:r>
            <a:r>
              <a:rPr lang="en-US" sz="2100" dirty="0">
                <a:solidFill>
                  <a:schemeClr val="bg1">
                    <a:lumMod val="65000"/>
                  </a:schemeClr>
                </a:solidFill>
              </a:rPr>
              <a:t>pinch ... </a:t>
            </a:r>
          </a:p>
          <a:p>
            <a:r>
              <a:rPr lang="en-US" sz="2100" dirty="0">
                <a:solidFill>
                  <a:schemeClr val="bg1">
                    <a:lumMod val="65000"/>
                  </a:schemeClr>
                </a:solidFill>
              </a:rPr>
              <a:t>                         </a:t>
            </a:r>
            <a:r>
              <a:rPr lang="en-US" sz="2100" dirty="0">
                <a:solidFill>
                  <a:srgbClr val="0000FF"/>
                </a:solidFill>
              </a:rPr>
              <a:t>c1     c2     </a:t>
            </a:r>
            <a:r>
              <a:rPr lang="en-US" sz="2100" dirty="0">
                <a:solidFill>
                  <a:srgbClr val="C00000"/>
                </a:solidFill>
              </a:rPr>
              <a:t>t</a:t>
            </a:r>
            <a:r>
              <a:rPr lang="en-US" sz="2100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en-US" sz="2100" dirty="0">
                <a:solidFill>
                  <a:srgbClr val="0000FF"/>
                </a:solidFill>
              </a:rPr>
              <a:t>c3    c4</a:t>
            </a:r>
          </a:p>
          <a:p>
            <a:endParaRPr lang="en-US" sz="2400" dirty="0"/>
          </a:p>
          <a:p>
            <a:r>
              <a:rPr lang="en-US" sz="2400" dirty="0"/>
              <a:t>Training data: input/output pairs centering on </a:t>
            </a:r>
            <a:r>
              <a:rPr lang="en-US" sz="2400" i="1" dirty="0">
                <a:solidFill>
                  <a:srgbClr val="009900"/>
                </a:solidFill>
              </a:rPr>
              <a:t>apricot</a:t>
            </a:r>
            <a:r>
              <a:rPr lang="en-US" sz="2400" i="1" dirty="0"/>
              <a:t> </a:t>
            </a:r>
          </a:p>
          <a:p>
            <a:r>
              <a:rPr lang="en-US" sz="2400" dirty="0"/>
              <a:t>Assume a +/- 2 word window</a:t>
            </a:r>
          </a:p>
        </p:txBody>
      </p:sp>
    </p:spTree>
    <p:extLst>
      <p:ext uri="{BB962C8B-B14F-4D97-AF65-F5344CB8AC3E}">
        <p14:creationId xmlns:p14="http://schemas.microsoft.com/office/powerpoint/2010/main" val="3430475311"/>
      </p:ext>
    </p:extLst>
  </p:cSld>
  <p:clrMapOvr>
    <a:masterClrMapping/>
  </p:clrMapOvr>
</p:sld>
</file>

<file path=ppt/theme/theme1.xml><?xml version="1.0" encoding="utf-8"?>
<a:theme xmlns:a="http://schemas.openxmlformats.org/drawingml/2006/main" name="SLP">
  <a:themeElements>
    <a:clrScheme name="">
      <a:dk1>
        <a:srgbClr val="000000"/>
      </a:dk1>
      <a:lt1>
        <a:srgbClr val="FFFFFF"/>
      </a:lt1>
      <a:dk2>
        <a:srgbClr val="590A0E"/>
      </a:dk2>
      <a:lt2>
        <a:srgbClr val="9FA795"/>
      </a:lt2>
      <a:accent1>
        <a:srgbClr val="981535"/>
      </a:accent1>
      <a:accent2>
        <a:srgbClr val="5C029B"/>
      </a:accent2>
      <a:accent3>
        <a:srgbClr val="FFFFFF"/>
      </a:accent3>
      <a:accent4>
        <a:srgbClr val="000000"/>
      </a:accent4>
      <a:accent5>
        <a:srgbClr val="CAAAAE"/>
      </a:accent5>
      <a:accent6>
        <a:srgbClr val="53028C"/>
      </a:accent6>
      <a:hlink>
        <a:srgbClr val="514ECD"/>
      </a:hlink>
      <a:folHlink>
        <a:srgbClr val="C0C0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9900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9900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SLP 1">
        <a:dk1>
          <a:srgbClr val="000000"/>
        </a:dk1>
        <a:lt1>
          <a:srgbClr val="B3D1F0"/>
        </a:lt1>
        <a:dk2>
          <a:srgbClr val="1822CD"/>
        </a:dk2>
        <a:lt2>
          <a:srgbClr val="000000"/>
        </a:lt2>
        <a:accent1>
          <a:srgbClr val="3568C7"/>
        </a:accent1>
        <a:accent2>
          <a:srgbClr val="F06157"/>
        </a:accent2>
        <a:accent3>
          <a:srgbClr val="D6E5F6"/>
        </a:accent3>
        <a:accent4>
          <a:srgbClr val="000000"/>
        </a:accent4>
        <a:accent5>
          <a:srgbClr val="AEB9E0"/>
        </a:accent5>
        <a:accent6>
          <a:srgbClr val="D9574E"/>
        </a:accent6>
        <a:hlink>
          <a:srgbClr val="FF9218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P 2">
        <a:dk1>
          <a:srgbClr val="000000"/>
        </a:dk1>
        <a:lt1>
          <a:srgbClr val="DCD1EB"/>
        </a:lt1>
        <a:dk2>
          <a:srgbClr val="6C18B0"/>
        </a:dk2>
        <a:lt2>
          <a:srgbClr val="000000"/>
        </a:lt2>
        <a:accent1>
          <a:srgbClr val="9968CC"/>
        </a:accent1>
        <a:accent2>
          <a:srgbClr val="FFAF18"/>
        </a:accent2>
        <a:accent3>
          <a:srgbClr val="EBE5F3"/>
        </a:accent3>
        <a:accent4>
          <a:srgbClr val="000000"/>
        </a:accent4>
        <a:accent5>
          <a:srgbClr val="CAB9E2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P 3">
        <a:dk1>
          <a:srgbClr val="000000"/>
        </a:dk1>
        <a:lt1>
          <a:srgbClr val="EECAE1"/>
        </a:lt1>
        <a:dk2>
          <a:srgbClr val="DC54AD"/>
        </a:dk2>
        <a:lt2>
          <a:srgbClr val="000000"/>
        </a:lt2>
        <a:accent1>
          <a:srgbClr val="DC359C"/>
        </a:accent1>
        <a:accent2>
          <a:srgbClr val="FFAF18"/>
        </a:accent2>
        <a:accent3>
          <a:srgbClr val="F5E1EE"/>
        </a:accent3>
        <a:accent4>
          <a:srgbClr val="000000"/>
        </a:accent4>
        <a:accent5>
          <a:srgbClr val="EBAECB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P 4">
        <a:dk1>
          <a:srgbClr val="000000"/>
        </a:dk1>
        <a:lt1>
          <a:srgbClr val="D7E6C5"/>
        </a:lt1>
        <a:dk2>
          <a:srgbClr val="2F8B20"/>
        </a:dk2>
        <a:lt2>
          <a:srgbClr val="000000"/>
        </a:lt2>
        <a:accent1>
          <a:srgbClr val="7ABA05"/>
        </a:accent1>
        <a:accent2>
          <a:srgbClr val="FFAF18"/>
        </a:accent2>
        <a:accent3>
          <a:srgbClr val="E8F0DF"/>
        </a:accent3>
        <a:accent4>
          <a:srgbClr val="000000"/>
        </a:accent4>
        <a:accent5>
          <a:srgbClr val="BED9AA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P 5">
        <a:dk1>
          <a:srgbClr val="000000"/>
        </a:dk1>
        <a:lt1>
          <a:srgbClr val="F8D1A8"/>
        </a:lt1>
        <a:dk2>
          <a:srgbClr val="FF9218"/>
        </a:dk2>
        <a:lt2>
          <a:srgbClr val="000000"/>
        </a:lt2>
        <a:accent1>
          <a:srgbClr val="FFAF18"/>
        </a:accent1>
        <a:accent2>
          <a:srgbClr val="F06157"/>
        </a:accent2>
        <a:accent3>
          <a:srgbClr val="FBE5D1"/>
        </a:accent3>
        <a:accent4>
          <a:srgbClr val="000000"/>
        </a:accent4>
        <a:accent5>
          <a:srgbClr val="FFD4AB"/>
        </a:accent5>
        <a:accent6>
          <a:srgbClr val="D9574E"/>
        </a:accent6>
        <a:hlink>
          <a:srgbClr val="FF9218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P 6">
        <a:dk1>
          <a:srgbClr val="000000"/>
        </a:dk1>
        <a:lt1>
          <a:srgbClr val="CCCCCC"/>
        </a:lt1>
        <a:dk2>
          <a:srgbClr val="555555"/>
        </a:dk2>
        <a:lt2>
          <a:srgbClr val="000000"/>
        </a:lt2>
        <a:accent1>
          <a:srgbClr val="AAAAAA"/>
        </a:accent1>
        <a:accent2>
          <a:srgbClr val="888888"/>
        </a:accent2>
        <a:accent3>
          <a:srgbClr val="E2E2E2"/>
        </a:accent3>
        <a:accent4>
          <a:srgbClr val="000000"/>
        </a:accent4>
        <a:accent5>
          <a:srgbClr val="D2D2D2"/>
        </a:accent5>
        <a:accent6>
          <a:srgbClr val="7B7B7B"/>
        </a:accent6>
        <a:hlink>
          <a:srgbClr val="333333"/>
        </a:hlink>
        <a:folHlink>
          <a:srgbClr val="88888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2004:Templates:My Templates:SLP.pot</Template>
  <TotalTime>54551</TotalTime>
  <Words>1324</Words>
  <Application>Microsoft Macintosh PowerPoint</Application>
  <PresentationFormat>On-screen Show (16:9)</PresentationFormat>
  <Paragraphs>249</Paragraphs>
  <Slides>47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Arial</vt:lpstr>
      <vt:lpstr>Bradley Hand ITC TT-Bold</vt:lpstr>
      <vt:lpstr>Calibri</vt:lpstr>
      <vt:lpstr>Cambria Math</vt:lpstr>
      <vt:lpstr>Tahoma</vt:lpstr>
      <vt:lpstr>Times</vt:lpstr>
      <vt:lpstr>Times New Roman</vt:lpstr>
      <vt:lpstr>Verdana</vt:lpstr>
      <vt:lpstr>Wingdings</vt:lpstr>
      <vt:lpstr>SLP</vt:lpstr>
      <vt:lpstr>Natural Language Processing</vt:lpstr>
      <vt:lpstr>Interesting Talk</vt:lpstr>
      <vt:lpstr>Today</vt:lpstr>
      <vt:lpstr>Word2Vec</vt:lpstr>
      <vt:lpstr>Self-Supervised Training </vt:lpstr>
      <vt:lpstr>Skip-Gram Objective</vt:lpstr>
      <vt:lpstr>How to Compute p(+|t,c)?</vt:lpstr>
      <vt:lpstr>Dot Product into a Probability</vt:lpstr>
      <vt:lpstr>Skip-Gram Training Data</vt:lpstr>
      <vt:lpstr>Skip-Gram Training</vt:lpstr>
      <vt:lpstr>Skip-Gram Training</vt:lpstr>
      <vt:lpstr>Setup</vt:lpstr>
      <vt:lpstr>Learning</vt:lpstr>
      <vt:lpstr>Setup</vt:lpstr>
      <vt:lpstr>Learning</vt:lpstr>
      <vt:lpstr>Training Loss</vt:lpstr>
      <vt:lpstr>PowerPoint Presentation</vt:lpstr>
      <vt:lpstr>Gradient</vt:lpstr>
      <vt:lpstr>Partial Derivatives</vt:lpstr>
      <vt:lpstr>Gradient</vt:lpstr>
      <vt:lpstr>Weight Update</vt:lpstr>
      <vt:lpstr>Skip-Gram Algorithm</vt:lpstr>
      <vt:lpstr>Which One?</vt:lpstr>
      <vt:lpstr>Preview</vt:lpstr>
      <vt:lpstr>Preview</vt:lpstr>
      <vt:lpstr>Feedforward Neural Networks</vt:lpstr>
      <vt:lpstr>These are in your brain</vt:lpstr>
      <vt:lpstr>Biologically Inspired Unit This is not in your brain</vt:lpstr>
      <vt:lpstr>Non-Linear Functions</vt:lpstr>
      <vt:lpstr>Non-Linear Functions</vt:lpstr>
      <vt:lpstr>Networks of Units</vt:lpstr>
      <vt:lpstr>Network of Units</vt:lpstr>
      <vt:lpstr>Multilayer Network</vt:lpstr>
      <vt:lpstr>2-Layer Network</vt:lpstr>
      <vt:lpstr>Multi Layer Notation</vt:lpstr>
      <vt:lpstr>Use Cases</vt:lpstr>
      <vt:lpstr>Classification: Sentiment Analysis</vt:lpstr>
      <vt:lpstr>Sentiment Features</vt:lpstr>
      <vt:lpstr>NN Classification</vt:lpstr>
      <vt:lpstr>Multiclass Outputs</vt:lpstr>
      <vt:lpstr>NN Classification</vt:lpstr>
      <vt:lpstr>NN Sentiment w/ Embeddings</vt:lpstr>
      <vt:lpstr>Issue</vt:lpstr>
      <vt:lpstr>Neural Language Models</vt:lpstr>
      <vt:lpstr>Neural Language Model </vt:lpstr>
      <vt:lpstr>Neural Sequence Tagging</vt:lpstr>
      <vt:lpstr>Summary</vt:lpstr>
    </vt:vector>
  </TitlesOfParts>
  <Company>University of Colorado at Boulder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5582 Artificial Intelligence</dc:title>
  <dc:creator>James Martin</dc:creator>
  <cp:lastModifiedBy>James H Martin</cp:lastModifiedBy>
  <cp:revision>286</cp:revision>
  <cp:lastPrinted>2021-09-28T21:21:57Z</cp:lastPrinted>
  <dcterms:created xsi:type="dcterms:W3CDTF">2010-02-15T22:25:39Z</dcterms:created>
  <dcterms:modified xsi:type="dcterms:W3CDTF">2022-09-29T21:28:21Z</dcterms:modified>
</cp:coreProperties>
</file>