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40"/>
  </p:notesMasterIdLst>
  <p:handoutMasterIdLst>
    <p:handoutMasterId r:id="rId41"/>
  </p:handoutMasterIdLst>
  <p:sldIdLst>
    <p:sldId id="256" r:id="rId2"/>
    <p:sldId id="423" r:id="rId3"/>
    <p:sldId id="427" r:id="rId4"/>
    <p:sldId id="428" r:id="rId5"/>
    <p:sldId id="429" r:id="rId6"/>
    <p:sldId id="430" r:id="rId7"/>
    <p:sldId id="501" r:id="rId8"/>
    <p:sldId id="610" r:id="rId9"/>
    <p:sldId id="622" r:id="rId10"/>
    <p:sldId id="618" r:id="rId11"/>
    <p:sldId id="623" r:id="rId12"/>
    <p:sldId id="619" r:id="rId13"/>
    <p:sldId id="620" r:id="rId14"/>
    <p:sldId id="432" r:id="rId15"/>
    <p:sldId id="433" r:id="rId16"/>
    <p:sldId id="440" r:id="rId17"/>
    <p:sldId id="441" r:id="rId18"/>
    <p:sldId id="443" r:id="rId19"/>
    <p:sldId id="444" r:id="rId20"/>
    <p:sldId id="445" r:id="rId21"/>
    <p:sldId id="446" r:id="rId22"/>
    <p:sldId id="612" r:id="rId23"/>
    <p:sldId id="448" r:id="rId24"/>
    <p:sldId id="580" r:id="rId25"/>
    <p:sldId id="613" r:id="rId26"/>
    <p:sldId id="614" r:id="rId27"/>
    <p:sldId id="564" r:id="rId28"/>
    <p:sldId id="565" r:id="rId29"/>
    <p:sldId id="615" r:id="rId30"/>
    <p:sldId id="616" r:id="rId31"/>
    <p:sldId id="617" r:id="rId32"/>
    <p:sldId id="569" r:id="rId33"/>
    <p:sldId id="570" r:id="rId34"/>
    <p:sldId id="571" r:id="rId35"/>
    <p:sldId id="572" r:id="rId36"/>
    <p:sldId id="573" r:id="rId37"/>
    <p:sldId id="574" r:id="rId38"/>
    <p:sldId id="575" r:id="rId3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8" userDrawn="1">
          <p15:clr>
            <a:srgbClr val="A4A3A4"/>
          </p15:clr>
        </p15:guide>
        <p15:guide id="2" pos="3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00"/>
    <a:srgbClr val="006600"/>
    <a:srgbClr val="5400A8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37"/>
    <p:restoredTop sz="94719"/>
  </p:normalViewPr>
  <p:slideViewPr>
    <p:cSldViewPr>
      <p:cViewPr varScale="1">
        <p:scale>
          <a:sx n="198" d="100"/>
          <a:sy n="198" d="100"/>
        </p:scale>
        <p:origin x="280" y="176"/>
      </p:cViewPr>
      <p:guideLst>
        <p:guide orient="horz" pos="1548"/>
        <p:guide pos="34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EDB2FC-B341-A247-8B7A-8797B0188C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11DC22-C9A8-B946-9FC1-369290449DD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C362DE3-38EA-E641-8D05-BDA6F0FCBE19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1B7A802-FEF6-B447-8232-9D96546F662C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808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1" tIns="45610" rIns="91221" bIns="45610"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65F5968-0C76-EB47-907E-159D06C2F4E6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849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1" tIns="45610" rIns="91221" bIns="45610"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C5CF32C-0C83-A741-AC2B-4E97130C0D4A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870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1" tIns="45610" rIns="91221" bIns="45610"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8895791-029C-6449-8ABA-709EA450D846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1" tIns="45610" rIns="91221" bIns="45610"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612F639-D060-EC4A-A5E8-7F3F8005EB44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911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1" tIns="45610" rIns="91221" bIns="45610"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162E7CD-447F-094B-8695-95E8BE03DC1D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942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1" tIns="45610" rIns="91221" bIns="45610"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D985591-EC4F-304D-9FEA-55EA8F18D2B9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  <p:sp>
        <p:nvSpPr>
          <p:cNvPr id="962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1" tIns="45610" rIns="91221" bIns="45610"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363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292EA9D-6E5A-0942-BFDE-A232C3AD9C73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1" tIns="45610" rIns="91221" bIns="45610"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CF7E7C1-78AA-EC49-A488-B671F98AD670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1" tIns="45610" rIns="91221" bIns="45610"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01A24C4-8C55-5B47-B707-B69A3DC15E18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1" tIns="45610" rIns="91221" bIns="45610"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D51243C-20C4-814A-9329-847AF565C3FE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624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1" tIns="45610" rIns="91221" bIns="45610"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120D148-2114-5146-9151-FB71F45B20E0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64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1" tIns="45610" rIns="91221" bIns="45610"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E3F8F5B-A6B1-8743-99BE-02420F530EA4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686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1" tIns="45610" rIns="91221" bIns="45610"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3474D17-7FC6-A04B-B4BB-2B1AD57ADCE1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1" tIns="45610" rIns="91221" bIns="45610"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B6D337C-42BD-B349-A5EB-D5B2FD9940C1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788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1" tIns="45610" rIns="91221" bIns="45610"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2602706"/>
            <a:ext cx="9139238" cy="55960"/>
          </a:xfrm>
          <a:prstGeom prst="rect">
            <a:avLst/>
          </a:prstGeom>
          <a:solidFill>
            <a:srgbClr val="777777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600">
              <a:solidFill>
                <a:srgbClr val="181813"/>
              </a:solidFill>
              <a:latin typeface="Tahoma" charset="0"/>
            </a:endParaRPr>
          </a:p>
        </p:txBody>
      </p:sp>
      <p:sp>
        <p:nvSpPr>
          <p:cNvPr id="1639426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85800" y="1315641"/>
            <a:ext cx="7772400" cy="110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9427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84910"/>
            <a:ext cx="6400800" cy="131445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922621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F24BB4-9392-804C-8095-C797401A0329}" type="datetime1">
              <a:rPr lang="en-US" altLang="en-US"/>
              <a:pPr/>
              <a:t>11/22/22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6BD9F-D82C-CB41-94D0-25C53EB422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3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228850" cy="485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534150" cy="485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E12B0-B9D8-E048-9D62-9360ECBC7E4B}" type="datetime1">
              <a:rPr lang="en-US" altLang="en-US"/>
              <a:pPr/>
              <a:t>11/22/22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E7655-EFC4-9D42-AC0E-E56A5B0542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014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3E81B4-D384-974A-9A54-DFD8A379FFF9}" type="datetime1">
              <a:rPr lang="en-US" altLang="en-US"/>
              <a:pPr/>
              <a:t>11/22/22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04440-379A-B643-B375-C6CEE160A4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689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914400"/>
            <a:ext cx="4038600" cy="191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2943225"/>
            <a:ext cx="4038600" cy="191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7F1C2F-78AA-A343-A400-309BC34DA8C1}" type="datetime1">
              <a:rPr lang="en-US" altLang="en-US"/>
              <a:pPr/>
              <a:t>11/22/22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2698E6-C5AD-3F44-995C-65EE6D4F7F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18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0E752-34C5-DE48-8F8E-611CFDE7B08F}" type="datetime1">
              <a:rPr lang="en-US" altLang="en-US"/>
              <a:pPr/>
              <a:t>11/22/22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3D0013-E73B-A24C-81ED-4C5BA4022A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5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CB1BFB-003D-2C4F-8CB4-501F37EC32A1}" type="datetime1">
              <a:rPr lang="en-US" altLang="en-US"/>
              <a:pPr/>
              <a:t>11/22/22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F8ADC-B076-7B42-A6AA-8AD29AA5A6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8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DF44F-92AB-434D-A93D-E0B21F96391D}" type="datetime1">
              <a:rPr lang="en-US" altLang="en-US"/>
              <a:pPr/>
              <a:t>11/22/22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6E117-E79A-7E4D-B3B1-E0729F1D03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40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D7E20-888B-544D-AB87-04D42FEEBABB}" type="datetime1">
              <a:rPr lang="en-US" altLang="en-US"/>
              <a:pPr/>
              <a:t>11/22/22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A86ED-F9D5-0B4A-81BF-6D48435837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27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07672F-1FBE-3841-960D-B0C20F8BD85E}" type="datetime1">
              <a:rPr lang="en-US" altLang="en-US"/>
              <a:pPr/>
              <a:t>11/22/22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558588-CE35-7C49-8960-091B9B6E93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0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9331B-9AAC-7E41-A57B-4BF3B6368076}" type="datetime1">
              <a:rPr lang="en-US" altLang="en-US"/>
              <a:pPr/>
              <a:t>11/22/22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5B951F-E6F2-3145-B158-58581B8934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48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B1E255-27CF-844A-AF9D-DB73A759AACF}" type="datetime1">
              <a:rPr lang="en-US" altLang="en-US"/>
              <a:pPr/>
              <a:t>11/22/22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ACD544-AADC-4A45-85BC-270EB4EC17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39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3224D-FA03-0048-AE8F-1C97C382F2D2}" type="datetime1">
              <a:rPr lang="en-US" altLang="en-US"/>
              <a:pPr/>
              <a:t>11/22/22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714CA4-83E4-0E4C-9566-448678BBD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71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/>
        </p:nvSpPr>
        <p:spPr bwMode="auto">
          <a:xfrm>
            <a:off x="1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600">
              <a:solidFill>
                <a:srgbClr val="009900"/>
              </a:solidFill>
              <a:latin typeface="Tahoma" charset="0"/>
            </a:endParaRPr>
          </a:p>
        </p:txBody>
      </p:sp>
      <p:sp>
        <p:nvSpPr>
          <p:cNvPr id="185346" name="AutoShape 2"/>
          <p:cNvSpPr>
            <a:spLocks noChangeArrowheads="1"/>
          </p:cNvSpPr>
          <p:nvPr/>
        </p:nvSpPr>
        <p:spPr bwMode="auto">
          <a:xfrm>
            <a:off x="0" y="1428750"/>
            <a:ext cx="381000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Times" charset="0"/>
              <a:ea typeface="+mn-ea"/>
            </a:endParaRPr>
          </a:p>
        </p:txBody>
      </p:sp>
      <p:sp>
        <p:nvSpPr>
          <p:cNvPr id="185347" name="AutoShape 3"/>
          <p:cNvSpPr>
            <a:spLocks noChangeArrowheads="1"/>
          </p:cNvSpPr>
          <p:nvPr/>
        </p:nvSpPr>
        <p:spPr bwMode="auto">
          <a:xfrm flipH="1">
            <a:off x="8686801" y="1428750"/>
            <a:ext cx="454025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Times" charset="0"/>
              <a:ea typeface="+mn-ea"/>
            </a:endParaRP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49149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590A0E"/>
                </a:solidFill>
              </a:defRPr>
            </a:lvl1pPr>
          </a:lstStyle>
          <a:p>
            <a:fld id="{88FF7C61-7234-2243-8E81-CEEEF17DB837}" type="datetime1">
              <a:rPr lang="en-US" altLang="en-US"/>
              <a:pPr/>
              <a:t>11/22/22</a:t>
            </a:fld>
            <a:endParaRPr lang="en-US" alt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4914900"/>
            <a:ext cx="746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181813"/>
                </a:solidFill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49149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590A0E"/>
                </a:solidFill>
              </a:defRPr>
            </a:lvl1pPr>
          </a:lstStyle>
          <a:p>
            <a:fld id="{392528D6-DF32-BD45-B6DB-85ABBC4F198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915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2296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3200">
          <a:solidFill>
            <a:srgbClr val="590A0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rgbClr val="2D506B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38150"/>
            <a:ext cx="8077200" cy="1143000"/>
          </a:xfrm>
        </p:spPr>
        <p:txBody>
          <a:bodyPr/>
          <a:lstStyle/>
          <a:p>
            <a:br>
              <a:rPr lang="en-US" altLang="en-US" b="0" dirty="0"/>
            </a:br>
            <a:r>
              <a:rPr lang="en-US" altLang="en-US" b="0" dirty="0"/>
              <a:t>Natural Language Processing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495550"/>
            <a:ext cx="6400800" cy="1752600"/>
          </a:xfrm>
        </p:spPr>
        <p:txBody>
          <a:bodyPr/>
          <a:lstStyle/>
          <a:p>
            <a:endParaRPr lang="en-US" altLang="en-US" dirty="0">
              <a:solidFill>
                <a:srgbClr val="A50021"/>
              </a:solidFill>
            </a:endParaRPr>
          </a:p>
          <a:p>
            <a:r>
              <a:rPr lang="en-US" altLang="en-US" dirty="0"/>
              <a:t>CSCI 5832—Lecture 24</a:t>
            </a:r>
          </a:p>
          <a:p>
            <a:r>
              <a:rPr lang="en-US" altLang="en-US" dirty="0"/>
              <a:t>Jim Martin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B8CD-9F5D-894A-B14C-A5E5490E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Winograd Schema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9F26-597D-0947-9145-893368AB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800" i="1" dirty="0"/>
              <a:t>The town councilors refused to give the demonstrators a permit because </a:t>
            </a:r>
            <a:r>
              <a:rPr lang="en-US" sz="2800" i="1" u="sng" dirty="0"/>
              <a:t>they</a:t>
            </a:r>
            <a:r>
              <a:rPr lang="en-US" sz="2800" i="1" dirty="0"/>
              <a:t> feared violence.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Tasks:</a:t>
            </a:r>
          </a:p>
          <a:p>
            <a:pPr lvl="1"/>
            <a:r>
              <a:rPr lang="en-US" sz="2000" dirty="0"/>
              <a:t>Uncover the basic predicate/argument structure.</a:t>
            </a:r>
          </a:p>
          <a:p>
            <a:pPr lvl="1"/>
            <a:r>
              <a:rPr lang="en-US" sz="2000" dirty="0"/>
              <a:t>Coreference to link those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4CF98-BEFC-F142-80BB-4027E350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E752-34C5-DE48-8F8E-611CFDE7B08F}" type="datetime1">
              <a:rPr lang="en-US" altLang="en-US" smtClean="0"/>
              <a:pPr/>
              <a:t>11/22/22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9A8DD-2076-F547-B1B1-7B4899FC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                                        Speech and Language Processing - </a:t>
            </a:r>
            <a:r>
              <a:rPr lang="en-US" dirty="0" err="1"/>
              <a:t>Jurafsky</a:t>
            </a:r>
            <a:r>
              <a:rPr lang="en-US" dirty="0"/>
              <a:t> and Martin       </a:t>
            </a: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39DA1-01A5-B942-839D-1B30E6A9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0013-E73B-A24C-81ED-4C5BA4022A9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67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B8CD-9F5D-894A-B14C-A5E5490E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Winograd Schema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9F26-597D-0947-9145-893368AB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800" i="1" dirty="0"/>
              <a:t>The town councilors refused to give the demonstrators a permit because </a:t>
            </a:r>
            <a:r>
              <a:rPr lang="en-US" sz="2800" i="1" u="sng" dirty="0"/>
              <a:t>they</a:t>
            </a:r>
            <a:r>
              <a:rPr lang="en-US" sz="2800" i="1" dirty="0"/>
              <a:t> feared violence. </a:t>
            </a:r>
          </a:p>
          <a:p>
            <a:r>
              <a:rPr lang="en-US" sz="2800" dirty="0"/>
              <a:t>Predicate structure</a:t>
            </a:r>
          </a:p>
          <a:p>
            <a:pPr marL="457200" lvl="1" indent="0">
              <a:buNone/>
            </a:pPr>
            <a:r>
              <a:rPr lang="en-US" sz="2400" dirty="0"/>
              <a:t>Refuse(Councilors,  Demonstrators1, Permit1)</a:t>
            </a:r>
          </a:p>
          <a:p>
            <a:pPr marL="457200" lvl="1" indent="0">
              <a:buNone/>
            </a:pPr>
            <a:r>
              <a:rPr lang="en-US" sz="2400" dirty="0"/>
              <a:t>Fear(They, Violence1)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4CF98-BEFC-F142-80BB-4027E350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E752-34C5-DE48-8F8E-611CFDE7B08F}" type="datetime1">
              <a:rPr lang="en-US" altLang="en-US" smtClean="0"/>
              <a:pPr/>
              <a:t>11/22/22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9A8DD-2076-F547-B1B1-7B4899FC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                                        Speech and Language Processing - </a:t>
            </a:r>
            <a:r>
              <a:rPr lang="en-US" dirty="0" err="1"/>
              <a:t>Jurafsky</a:t>
            </a:r>
            <a:r>
              <a:rPr lang="en-US" dirty="0"/>
              <a:t> and Martin       </a:t>
            </a: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39DA1-01A5-B942-839D-1B30E6A9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0013-E73B-A24C-81ED-4C5BA4022A9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19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B8CD-9F5D-894A-B14C-A5E5490E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Winograd Schema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9F26-597D-0947-9145-893368AB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800" i="1" dirty="0"/>
              <a:t>The town councilors refused to give the demonstrators a permit because </a:t>
            </a:r>
            <a:r>
              <a:rPr lang="en-US" sz="2800" i="1" u="sng" dirty="0"/>
              <a:t>they</a:t>
            </a:r>
            <a:r>
              <a:rPr lang="en-US" sz="2800" i="1" dirty="0"/>
              <a:t> feared violence. </a:t>
            </a:r>
          </a:p>
          <a:p>
            <a:r>
              <a:rPr lang="en-US" sz="2800" dirty="0"/>
              <a:t>Predicate structure + Coreference</a:t>
            </a:r>
          </a:p>
          <a:p>
            <a:pPr marL="457200" lvl="1" indent="0">
              <a:buNone/>
            </a:pPr>
            <a:r>
              <a:rPr lang="en-US" sz="2400" dirty="0"/>
              <a:t>Refuse(Councilors,  Demonstrators1, Permit1)</a:t>
            </a:r>
          </a:p>
          <a:p>
            <a:pPr marL="457200" lvl="1" indent="0">
              <a:buNone/>
            </a:pPr>
            <a:r>
              <a:rPr lang="en-US" sz="2400" dirty="0"/>
              <a:t>Fear(They, Violence1)</a:t>
            </a:r>
          </a:p>
          <a:p>
            <a:pPr marL="457200" lvl="1" indent="0">
              <a:buNone/>
            </a:pPr>
            <a:r>
              <a:rPr lang="en-US" sz="2400" dirty="0"/>
              <a:t>Councilors1 = They</a:t>
            </a:r>
          </a:p>
          <a:p>
            <a:pPr marL="457200" lvl="1" indent="0">
              <a:buNone/>
            </a:pPr>
            <a:r>
              <a:rPr lang="en-US" sz="2400" dirty="0"/>
              <a:t>Fearing </a:t>
            </a:r>
            <a:r>
              <a:rPr lang="en-US" sz="2400" dirty="0">
                <a:sym typeface="Wingdings" pitchFamily="2" charset="2"/>
              </a:rPr>
              <a:t> Refusing.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4CF98-BEFC-F142-80BB-4027E350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E752-34C5-DE48-8F8E-611CFDE7B08F}" type="datetime1">
              <a:rPr lang="en-US" altLang="en-US" smtClean="0"/>
              <a:pPr/>
              <a:t>11/22/22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9A8DD-2076-F547-B1B1-7B4899FC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                                        Speech and Language Processing - </a:t>
            </a:r>
            <a:r>
              <a:rPr lang="en-US" dirty="0" err="1"/>
              <a:t>Jurafsky</a:t>
            </a:r>
            <a:r>
              <a:rPr lang="en-US" dirty="0"/>
              <a:t> and Martin       </a:t>
            </a: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39DA1-01A5-B942-839D-1B30E6A9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0013-E73B-A24C-81ED-4C5BA4022A9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1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B8CD-9F5D-894A-B14C-A5E5490E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Winograd Schema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9F26-597D-0947-9145-893368AB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800" i="1" dirty="0"/>
              <a:t>The town councilors refused to give the demonstrators a permit because </a:t>
            </a:r>
            <a:r>
              <a:rPr lang="en-US" sz="2800" i="1" u="sng" dirty="0"/>
              <a:t>they</a:t>
            </a:r>
            <a:r>
              <a:rPr lang="en-US" sz="2800" i="1" dirty="0"/>
              <a:t> advocated violence.</a:t>
            </a:r>
          </a:p>
          <a:p>
            <a:r>
              <a:rPr lang="en-US" sz="2800" dirty="0"/>
              <a:t>Predicate structure + Coreference</a:t>
            </a:r>
          </a:p>
          <a:p>
            <a:pPr marL="457200" lvl="1" indent="0">
              <a:buNone/>
            </a:pPr>
            <a:r>
              <a:rPr lang="en-US" sz="2400" dirty="0"/>
              <a:t>Refuse(Councilors,  Demonstrators1, Permit1)</a:t>
            </a:r>
          </a:p>
          <a:p>
            <a:pPr marL="457200" lvl="1" indent="0">
              <a:buNone/>
            </a:pPr>
            <a:r>
              <a:rPr lang="en-US" sz="2400" dirty="0"/>
              <a:t>Advocate(They, Violence1)</a:t>
            </a:r>
          </a:p>
          <a:p>
            <a:pPr marL="457200" lvl="1" indent="0">
              <a:buNone/>
            </a:pPr>
            <a:r>
              <a:rPr lang="en-US" sz="2400" dirty="0"/>
              <a:t>Demonstrators1 = They</a:t>
            </a:r>
          </a:p>
          <a:p>
            <a:pPr marL="457200" lvl="1" indent="0">
              <a:buNone/>
            </a:pPr>
            <a:r>
              <a:rPr lang="en-US" sz="2400" dirty="0"/>
              <a:t>Fear</a:t>
            </a:r>
            <a:r>
              <a:rPr lang="en-US" sz="2400" dirty="0">
                <a:sym typeface="Wingdings" pitchFamily="2" charset="2"/>
              </a:rPr>
              <a:t> Refuse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4CF98-BEFC-F142-80BB-4027E350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E752-34C5-DE48-8F8E-611CFDE7B08F}" type="datetime1">
              <a:rPr lang="en-US" altLang="en-US" smtClean="0"/>
              <a:pPr/>
              <a:t>11/22/22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9A8DD-2076-F547-B1B1-7B4899FC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                                       Speech and Language Processing - </a:t>
            </a:r>
            <a:r>
              <a:rPr lang="en-US" dirty="0" err="1"/>
              <a:t>Jurafsky</a:t>
            </a:r>
            <a:r>
              <a:rPr lang="en-US" dirty="0"/>
              <a:t> and Martin       </a:t>
            </a: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39DA1-01A5-B942-839D-1B30E6A9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0013-E73B-A24C-81ED-4C5BA4022A9D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906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8DAB56A-590E-9448-B980-66636F76149A}" type="datetime1">
              <a:rPr lang="en-US" altLang="en-US" sz="1400">
                <a:solidFill>
                  <a:srgbClr val="590A0E"/>
                </a:solidFill>
              </a:rPr>
              <a:pPr/>
              <a:t>11/22/22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B6A20C9-494D-EF43-89F1-0BFA0DADE4B0}" type="slidenum">
              <a:rPr lang="en-US" altLang="en-US" sz="1400">
                <a:solidFill>
                  <a:srgbClr val="590A0E"/>
                </a:solidFill>
              </a:rPr>
              <a:pPr/>
              <a:t>14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Semantic Processing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3943350"/>
          </a:xfrm>
        </p:spPr>
        <p:txBody>
          <a:bodyPr/>
          <a:lstStyle/>
          <a:p>
            <a:r>
              <a:rPr lang="en-US" altLang="en-US" dirty="0"/>
              <a:t>We’re going to discuss 2 ways to attack this problem</a:t>
            </a:r>
          </a:p>
          <a:p>
            <a:pPr lvl="1"/>
            <a:r>
              <a:rPr lang="en-US" altLang="ja-JP" dirty="0">
                <a:ea typeface="ＭＳ Ｐゴシック" charset="-128"/>
              </a:rPr>
              <a:t>Approaches based on the used of explicit meaning representations</a:t>
            </a:r>
          </a:p>
          <a:p>
            <a:pPr lvl="2"/>
            <a:r>
              <a:rPr lang="en-US" altLang="en-US" sz="1800" dirty="0">
                <a:solidFill>
                  <a:srgbClr val="008000"/>
                </a:solidFill>
              </a:rPr>
              <a:t>Computational/Compositional Semantics</a:t>
            </a:r>
          </a:p>
          <a:p>
            <a:pPr lvl="1"/>
            <a:r>
              <a:rPr lang="en-US" altLang="en-US" dirty="0"/>
              <a:t>Direct  (end to end) tasked-based approaches where any ”meaning representation” is latent in the system’s weights.</a:t>
            </a:r>
          </a:p>
          <a:p>
            <a:pPr lvl="2"/>
            <a:endParaRPr lang="en-US" alt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7F7BFD9-FC7F-D14F-AAD5-D4F3E7E142DB}" type="datetime1">
              <a:rPr lang="en-US" altLang="en-US" sz="1400">
                <a:solidFill>
                  <a:srgbClr val="590A0E"/>
                </a:solidFill>
              </a:rPr>
              <a:pPr/>
              <a:t>11/22/22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304CE65-39C1-D148-AD78-E1B7ABCEBBCD}" type="slidenum">
              <a:rPr lang="en-US" altLang="en-US" sz="1400">
                <a:solidFill>
                  <a:srgbClr val="590A0E"/>
                </a:solidFill>
              </a:rPr>
              <a:pPr/>
              <a:t>15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Semantic Analysis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Compositional Analysis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Create a First Order Logic representation that accounts for all the entities, roles and relations present in a sentence.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Information Extraction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Find a shallow analysis that captures the entities, relations and roles that are of interest to the consuming application.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F9553BB-E614-8741-B47E-25871522671A}" type="datetime1">
              <a:rPr lang="en-US" altLang="en-US" sz="1400">
                <a:solidFill>
                  <a:srgbClr val="590A0E"/>
                </a:solidFill>
              </a:rPr>
              <a:pPr/>
              <a:t>11/22/22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778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96056CF-4B48-E04C-9F19-12AB3BC15779}" type="slidenum">
              <a:rPr lang="en-US" altLang="en-US" sz="1400">
                <a:solidFill>
                  <a:srgbClr val="590A0E"/>
                </a:solidFill>
              </a:rPr>
              <a:pPr/>
              <a:t>16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Representational Schemes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3943350"/>
          </a:xfrm>
        </p:spPr>
        <p:txBody>
          <a:bodyPr/>
          <a:lstStyle/>
          <a:p>
            <a:r>
              <a:rPr lang="en-US" altLang="en-US" dirty="0"/>
              <a:t>For deep semantics, we’</a:t>
            </a:r>
            <a:r>
              <a:rPr lang="en-US" altLang="ja-JP" dirty="0"/>
              <a:t>re going to start with First Order Logic (FOL) as our representational framework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E7AC1DF-D047-1D49-A431-658022958098}" type="datetime1">
              <a:rPr lang="en-US" altLang="en-US" sz="1400">
                <a:solidFill>
                  <a:srgbClr val="590A0E"/>
                </a:solidFill>
              </a:rPr>
              <a:pPr/>
              <a:t>11/22/22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798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F16818F-3CB8-CE40-A271-8F74620EBAB6}" type="slidenum">
              <a:rPr lang="en-US" altLang="en-US" sz="1400">
                <a:solidFill>
                  <a:srgbClr val="590A0E"/>
                </a:solidFill>
              </a:rPr>
              <a:pPr/>
              <a:t>17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First Order Logic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800100"/>
            <a:ext cx="8229600" cy="3943350"/>
          </a:xfrm>
        </p:spPr>
        <p:txBody>
          <a:bodyPr/>
          <a:lstStyle/>
          <a:p>
            <a:r>
              <a:rPr lang="en-US" altLang="en-US" dirty="0"/>
              <a:t>Allows for…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The analysis of truth conditions</a:t>
            </a:r>
          </a:p>
          <a:p>
            <a:pPr lvl="2"/>
            <a:r>
              <a:rPr lang="en-US" altLang="en-US" dirty="0"/>
              <a:t>Allows us to answer yes/no questions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Supports the use of variables</a:t>
            </a:r>
          </a:p>
          <a:p>
            <a:pPr lvl="2"/>
            <a:r>
              <a:rPr lang="en-US" altLang="en-US" dirty="0"/>
              <a:t>Allows us to answer questions through the use of variable binding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Supports inference</a:t>
            </a:r>
          </a:p>
          <a:p>
            <a:pPr lvl="2"/>
            <a:r>
              <a:rPr lang="en-US" altLang="en-US" dirty="0"/>
              <a:t>Allows us to answer questions that go beyond what we know explicitly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EB8FDBC-2A2A-464B-90FE-7C30D280658E}" type="datetime1">
              <a:rPr lang="en-US" altLang="en-US" sz="1400">
                <a:solidFill>
                  <a:srgbClr val="590A0E"/>
                </a:solidFill>
              </a:rPr>
              <a:pPr/>
              <a:t>11/22/22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839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A1A7439-835B-784B-A044-D20C8BBB3F5C}" type="slidenum">
              <a:rPr lang="en-US" altLang="en-US" sz="1400">
                <a:solidFill>
                  <a:srgbClr val="590A0E"/>
                </a:solidFill>
              </a:rPr>
              <a:pPr/>
              <a:t>18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Meaning Structure of Language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95350"/>
            <a:ext cx="8229600" cy="3810000"/>
          </a:xfrm>
        </p:spPr>
        <p:txBody>
          <a:bodyPr/>
          <a:lstStyle/>
          <a:p>
            <a:r>
              <a:rPr lang="en-US" altLang="en-US" sz="2800" dirty="0"/>
              <a:t>Natural languages convey meaning through the use of 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Predicate-argument structures, Variables, Quantifiers, Compositional semantics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And a host of other stuff</a:t>
            </a:r>
          </a:p>
          <a:p>
            <a:pPr lvl="2"/>
            <a:r>
              <a:rPr lang="en-US" altLang="en-US" sz="2000" dirty="0">
                <a:ea typeface="ＭＳ Ｐゴシック" charset="-128"/>
              </a:rPr>
              <a:t>Lexical choice, grammatical constructions, intonation, metaphor, irony, sarcasm…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Much of which is signaled by the lexical and syntactic structure of language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E26FC93-70C1-2844-B19E-0E5AEC5B7032}" type="datetime1">
              <a:rPr lang="en-US" altLang="en-US" sz="1400">
                <a:solidFill>
                  <a:srgbClr val="590A0E"/>
                </a:solidFill>
              </a:rPr>
              <a:pPr/>
              <a:t>11/22/22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860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860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907A414-43B8-D140-9FA8-B890225656EC}" type="slidenum">
              <a:rPr lang="en-US" altLang="en-US" sz="1400">
                <a:solidFill>
                  <a:srgbClr val="590A0E"/>
                </a:solidFill>
              </a:rPr>
              <a:pPr/>
              <a:t>19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Predicate-Argument Structure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Events, actions and relationships can be captured with representations that consist of </a:t>
            </a:r>
            <a:r>
              <a:rPr lang="en-US" altLang="en-US" sz="2800" dirty="0">
                <a:solidFill>
                  <a:srgbClr val="A50021"/>
                </a:solidFill>
              </a:rPr>
              <a:t>predicates</a:t>
            </a:r>
            <a:r>
              <a:rPr lang="en-US" altLang="en-US" sz="2800" dirty="0"/>
              <a:t> and </a:t>
            </a:r>
            <a:r>
              <a:rPr lang="en-US" altLang="en-US" sz="2800" dirty="0">
                <a:solidFill>
                  <a:srgbClr val="A50021"/>
                </a:solidFill>
              </a:rPr>
              <a:t>arguments</a:t>
            </a:r>
            <a:r>
              <a:rPr lang="en-US" altLang="en-US" sz="2800" dirty="0"/>
              <a:t> to those predicates.</a:t>
            </a:r>
          </a:p>
          <a:p>
            <a:r>
              <a:rPr lang="en-US" altLang="en-US" sz="2800" dirty="0"/>
              <a:t>Languages display a division of labor where some words and constituents (typically) function as predicates and some as arguments.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C7E4738-4FB0-284B-B476-8A56CD2AE4F6}" type="datetime1">
              <a:rPr lang="en-US" altLang="en-US" sz="1400">
                <a:solidFill>
                  <a:srgbClr val="590A0E"/>
                </a:solidFill>
              </a:rPr>
              <a:pPr/>
              <a:t>11/22/22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5D838CA-A1D4-F74D-9718-26AE42DA0693}" type="slidenum">
              <a:rPr lang="en-US" altLang="en-US" sz="1400">
                <a:solidFill>
                  <a:srgbClr val="590A0E"/>
                </a:solidFill>
              </a:rPr>
              <a:pPr/>
              <a:t>2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Semantics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Dependency parsing was an example of </a:t>
            </a:r>
            <a:r>
              <a:rPr lang="en-US" altLang="ja-JP" u="sng" dirty="0"/>
              <a:t>structure prediction, </a:t>
            </a:r>
            <a:r>
              <a:rPr lang="en-US" altLang="ja-JP" dirty="0"/>
              <a:t>using a trained ML system to produce a structured output</a:t>
            </a:r>
          </a:p>
          <a:p>
            <a:pPr lvl="1"/>
            <a:r>
              <a:rPr lang="en-US" altLang="ja-JP" dirty="0"/>
              <a:t>Trees, graphs, etc. </a:t>
            </a:r>
          </a:p>
          <a:p>
            <a:r>
              <a:rPr lang="en-US" altLang="ja-JP" dirty="0"/>
              <a:t>Moving on to semantics, we’ll use the same kind of techniques to produce meaning representations.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5F575CE-FCD1-7941-9A3B-322737F8B4AD}" type="datetime1">
              <a:rPr lang="en-US" altLang="en-US" sz="1400">
                <a:solidFill>
                  <a:srgbClr val="590A0E"/>
                </a:solidFill>
              </a:rPr>
              <a:pPr/>
              <a:t>11/22/22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880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C0AB93D-8F06-DD47-AE7F-C9C8B73027F7}" type="slidenum">
              <a:rPr lang="en-US" altLang="en-US" sz="1400">
                <a:solidFill>
                  <a:srgbClr val="590A0E"/>
                </a:solidFill>
              </a:rPr>
              <a:pPr/>
              <a:t>20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Predicate-Argument Structure</a:t>
            </a:r>
          </a:p>
        </p:txBody>
      </p:sp>
      <p:sp>
        <p:nvSpPr>
          <p:cNvPr id="206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Predicates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Primarily </a:t>
            </a:r>
            <a:r>
              <a:rPr lang="en-US" altLang="en-US" dirty="0">
                <a:solidFill>
                  <a:srgbClr val="008000"/>
                </a:solidFill>
                <a:ea typeface="ＭＳ Ｐゴシック" charset="-128"/>
              </a:rPr>
              <a:t>Verbs</a:t>
            </a:r>
            <a:r>
              <a:rPr lang="en-US" altLang="en-US" dirty="0">
                <a:ea typeface="ＭＳ Ｐゴシック" charset="-128"/>
              </a:rPr>
              <a:t>, </a:t>
            </a:r>
            <a:r>
              <a:rPr lang="en-US" altLang="en-US" dirty="0">
                <a:solidFill>
                  <a:srgbClr val="008000"/>
                </a:solidFill>
                <a:ea typeface="ＭＳ Ｐゴシック" charset="-128"/>
              </a:rPr>
              <a:t>VPs</a:t>
            </a:r>
            <a:r>
              <a:rPr lang="en-US" altLang="en-US" dirty="0">
                <a:ea typeface="ＭＳ Ｐゴシック" charset="-128"/>
              </a:rPr>
              <a:t>, </a:t>
            </a:r>
            <a:r>
              <a:rPr lang="en-US" altLang="en-US" dirty="0">
                <a:solidFill>
                  <a:srgbClr val="008000"/>
                </a:solidFill>
                <a:ea typeface="ＭＳ Ｐゴシック" charset="-128"/>
              </a:rPr>
              <a:t>Sentences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Sometimes </a:t>
            </a:r>
            <a:r>
              <a:rPr lang="en-US" altLang="en-US" dirty="0">
                <a:solidFill>
                  <a:srgbClr val="008000"/>
                </a:solidFill>
                <a:ea typeface="ＭＳ Ｐゴシック" charset="-128"/>
              </a:rPr>
              <a:t>Nouns</a:t>
            </a:r>
            <a:r>
              <a:rPr lang="en-US" altLang="en-US" dirty="0">
                <a:ea typeface="ＭＳ Ｐゴシック" charset="-128"/>
              </a:rPr>
              <a:t> and </a:t>
            </a:r>
            <a:r>
              <a:rPr lang="en-US" altLang="en-US" dirty="0">
                <a:solidFill>
                  <a:srgbClr val="008000"/>
                </a:solidFill>
                <a:ea typeface="ＭＳ Ｐゴシック" charset="-128"/>
              </a:rPr>
              <a:t>NPs</a:t>
            </a:r>
          </a:p>
          <a:p>
            <a:r>
              <a:rPr lang="en-US" altLang="en-US" dirty="0"/>
              <a:t>Arguments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Primarily Nouns, Nominals, NPs, PPs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But also everything else; as we’</a:t>
            </a:r>
            <a:r>
              <a:rPr lang="en-US" altLang="ja-JP" dirty="0">
                <a:ea typeface="ＭＳ Ｐゴシック" charset="-128"/>
              </a:rPr>
              <a:t>ll see it depends on the context</a:t>
            </a:r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6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A082FBD-220F-AF4B-867E-E0A8B21408A6}" type="datetime1">
              <a:rPr lang="en-US" altLang="en-US" sz="1400">
                <a:solidFill>
                  <a:srgbClr val="590A0E"/>
                </a:solidFill>
              </a:rPr>
              <a:pPr/>
              <a:t>11/22/22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901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901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29DD525-A083-CF4F-A36C-7AEE2165616C}" type="slidenum">
              <a:rPr lang="en-US" altLang="en-US" sz="1400">
                <a:solidFill>
                  <a:srgbClr val="590A0E"/>
                </a:solidFill>
              </a:rPr>
              <a:pPr/>
              <a:t>21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Example</a:t>
            </a:r>
          </a:p>
        </p:txBody>
      </p:sp>
      <p:sp>
        <p:nvSpPr>
          <p:cNvPr id="206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rgbClr val="5400A8"/>
                </a:solidFill>
              </a:rPr>
              <a:t>Mary gave the list to John.</a:t>
            </a:r>
            <a:endParaRPr lang="en-US" altLang="en-US" i="1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Giving(Mary, John, List)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More precisely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rgbClr val="5400A8"/>
                </a:solidFill>
                <a:ea typeface="ＭＳ Ｐゴシック" charset="-128"/>
              </a:rPr>
              <a:t>Gave</a:t>
            </a:r>
            <a:r>
              <a:rPr lang="en-US" altLang="en-US" sz="2400" dirty="0">
                <a:ea typeface="ＭＳ Ｐゴシック" charset="-128"/>
              </a:rPr>
              <a:t> conveys a three-argument predicate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The first argument is the </a:t>
            </a:r>
            <a:r>
              <a:rPr lang="en-US" altLang="en-US" sz="2400" dirty="0">
                <a:solidFill>
                  <a:srgbClr val="00B050"/>
                </a:solidFill>
                <a:ea typeface="ＭＳ Ｐゴシック" charset="-128"/>
              </a:rPr>
              <a:t>agent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The second is the </a:t>
            </a:r>
            <a:r>
              <a:rPr lang="en-US" altLang="en-US" sz="2400" dirty="0">
                <a:solidFill>
                  <a:srgbClr val="00B050"/>
                </a:solidFill>
                <a:ea typeface="ＭＳ Ｐゴシック" charset="-128"/>
              </a:rPr>
              <a:t>recipient</a:t>
            </a:r>
            <a:r>
              <a:rPr lang="en-US" altLang="en-US" sz="2400" dirty="0">
                <a:ea typeface="ＭＳ Ｐゴシック" charset="-128"/>
              </a:rPr>
              <a:t>, which is conveyed by the NP inside the PP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The third argument is the </a:t>
            </a:r>
            <a:r>
              <a:rPr lang="en-US" altLang="en-US" sz="2400" dirty="0">
                <a:solidFill>
                  <a:srgbClr val="00B050"/>
                </a:solidFill>
                <a:ea typeface="ＭＳ Ｐゴシック" charset="-128"/>
              </a:rPr>
              <a:t>thing</a:t>
            </a:r>
            <a:r>
              <a:rPr lang="en-US" altLang="en-US" sz="2400" dirty="0">
                <a:ea typeface="ＭＳ Ｐゴシック" charset="-128"/>
              </a:rPr>
              <a:t> given, conveyed by the direct object</a:t>
            </a:r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Note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419100" y="920750"/>
            <a:ext cx="8229600" cy="3886200"/>
          </a:xfrm>
        </p:spPr>
        <p:txBody>
          <a:bodyPr/>
          <a:lstStyle/>
          <a:p>
            <a:r>
              <a:rPr lang="en-US" altLang="en-US" i="1" dirty="0"/>
              <a:t>Giving(Mary, John, List) </a:t>
            </a:r>
            <a:r>
              <a:rPr lang="en-US" altLang="en-US" dirty="0"/>
              <a:t>is pretty much the same as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Subj(Giving, Mary), </a:t>
            </a:r>
            <a:r>
              <a:rPr lang="en-US" altLang="en-US" dirty="0" err="1">
                <a:ea typeface="ＭＳ Ｐゴシック" charset="-128"/>
              </a:rPr>
              <a:t>Obj</a:t>
            </a:r>
            <a:r>
              <a:rPr lang="en-US" altLang="en-US" dirty="0">
                <a:ea typeface="ＭＳ Ｐゴシック" charset="-128"/>
              </a:rPr>
              <a:t>(Giving, John), </a:t>
            </a:r>
            <a:r>
              <a:rPr lang="en-US" altLang="en-US" dirty="0" err="1">
                <a:ea typeface="ＭＳ Ｐゴシック" charset="-128"/>
              </a:rPr>
              <a:t>IndObj</a:t>
            </a:r>
            <a:r>
              <a:rPr lang="en-US" altLang="en-US" dirty="0">
                <a:ea typeface="ＭＳ Ｐゴシック" charset="-128"/>
              </a:rPr>
              <a:t>(Giving, List)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Which should look an awful lot like a dependency parse.</a:t>
            </a:r>
          </a:p>
        </p:txBody>
      </p:sp>
      <p:sp>
        <p:nvSpPr>
          <p:cNvPr id="921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3B01947-F2C7-6E49-8B26-75D2C7D4E448}" type="datetime1">
              <a:rPr lang="en-US" altLang="en-US" sz="1400">
                <a:solidFill>
                  <a:srgbClr val="590A0E"/>
                </a:solidFill>
              </a:rPr>
              <a:pPr/>
              <a:t>11/22/22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921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921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A731AC0-28A8-2F45-A6E0-F7B22E6E10BF}" type="slidenum">
              <a:rPr lang="en-US" altLang="en-US" sz="1400">
                <a:solidFill>
                  <a:srgbClr val="590A0E"/>
                </a:solidFill>
              </a:rPr>
              <a:pPr/>
              <a:t>22</a:t>
            </a:fld>
            <a:endParaRPr lang="en-US" altLang="en-US" sz="1400">
              <a:solidFill>
                <a:srgbClr val="590A0E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3B41DF9-18D9-1C4B-807E-9A1CDA8624F9}" type="datetime1">
              <a:rPr lang="en-US" altLang="en-US" sz="1400">
                <a:solidFill>
                  <a:srgbClr val="590A0E"/>
                </a:solidFill>
              </a:rPr>
              <a:pPr/>
              <a:t>11/22/22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9318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931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5955DA5-C7BA-3C4B-B2D2-38D768C3911F}" type="slidenum">
              <a:rPr lang="en-US" altLang="en-US" sz="1400">
                <a:solidFill>
                  <a:srgbClr val="590A0E"/>
                </a:solidFill>
              </a:rPr>
              <a:pPr/>
              <a:t>23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Better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881858"/>
            <a:ext cx="845820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Turns out this representation is no</a:t>
            </a:r>
            <a:r>
              <a:rPr lang="en-US" altLang="ja-JP" dirty="0"/>
              <a:t>t quite as useful as it could be.</a:t>
            </a:r>
            <a:endParaRPr lang="en-US" altLang="ja-JP" sz="2000" dirty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A better representation would be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ea typeface="ＭＳ Ｐゴシック" charset="-128"/>
            </a:endParaRPr>
          </a:p>
          <a:p>
            <a:pPr lvl="2">
              <a:lnSpc>
                <a:spcPct val="90000"/>
              </a:lnSpc>
            </a:pPr>
            <a:endParaRPr lang="en-US" altLang="en-US" sz="1800" dirty="0"/>
          </a:p>
        </p:txBody>
      </p:sp>
      <p:graphicFrame>
        <p:nvGraphicFramePr>
          <p:cNvPr id="2072580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623093" y="2865437"/>
          <a:ext cx="7821613" cy="216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67000" imgH="635000" progId="Equation.3">
                  <p:embed/>
                </p:oleObj>
              </mc:Choice>
              <mc:Fallback>
                <p:oleObj name="Equation" r:id="rId3" imgW="2667000" imgH="635000" progId="Equation.3">
                  <p:embed/>
                  <p:pic>
                    <p:nvPicPr>
                      <p:cNvPr id="207258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3" y="2865437"/>
                        <a:ext cx="7821613" cy="216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7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E94C-773E-E549-A412-801CE1BF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First Order Logic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8E78-B21A-1C4D-B639-B92C0D87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E752-34C5-DE48-8F8E-611CFDE7B08F}" type="datetime1">
              <a:rPr lang="en-US" altLang="en-US" smtClean="0"/>
              <a:pPr/>
              <a:t>11/22/22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DE2E8-0FEB-0449-A0DE-9C452912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A87BB-1ED5-AD4B-87A1-D8B36641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0013-E73B-A24C-81ED-4C5BA4022A9D}" type="slidenum">
              <a:rPr lang="en-US" altLang="en-US" smtClean="0"/>
              <a:pPr/>
              <a:t>24</a:t>
            </a:fld>
            <a:endParaRPr lang="en-US" altLang="en-US"/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CE7952E9-26BE-C041-AB1D-AD4DFD114CE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524000" y="4168277"/>
          <a:ext cx="609409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7000" imgH="635000" progId="Equation.3">
                  <p:embed/>
                </p:oleObj>
              </mc:Choice>
              <mc:Fallback>
                <p:oleObj name="Equation" r:id="rId2" imgW="2667000" imgH="635000" progId="Equation.3">
                  <p:embed/>
                  <p:pic>
                    <p:nvPicPr>
                      <p:cNvPr id="7" name="Object 2">
                        <a:extLst>
                          <a:ext uri="{FF2B5EF4-FFF2-40B4-BE49-F238E27FC236}">
                            <a16:creationId xmlns:a16="http://schemas.microsoft.com/office/drawing/2014/main" id="{CE7952E9-26BE-C041-AB1D-AD4DFD114C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68277"/>
                        <a:ext cx="6094095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94A849-5D89-884B-AD12-DF2E9ECEB662}"/>
              </a:ext>
            </a:extLst>
          </p:cNvPr>
          <p:cNvSpPr txBox="1"/>
          <p:nvPr/>
        </p:nvSpPr>
        <p:spPr>
          <a:xfrm>
            <a:off x="1014282" y="879546"/>
            <a:ext cx="703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“There exists”  variables e and y.  The ∃ is called the existential quantifier.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1796D9-28EE-064A-8026-750A084307FE}"/>
              </a:ext>
            </a:extLst>
          </p:cNvPr>
          <p:cNvSpPr txBox="1"/>
          <p:nvPr/>
        </p:nvSpPr>
        <p:spPr>
          <a:xfrm>
            <a:off x="1258352" y="1306332"/>
            <a:ext cx="6472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Giving(e) is a unary predicate that asserts that Giving(e) is true. Which we’ll interpret as ”e” is some event of type Giving. The variable serves as a handle to link the event to other predicates.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B2405-2B14-4241-B3B4-E9D7D63C6094}"/>
              </a:ext>
            </a:extLst>
          </p:cNvPr>
          <p:cNvSpPr txBox="1"/>
          <p:nvPr/>
        </p:nvSpPr>
        <p:spPr>
          <a:xfrm>
            <a:off x="1127900" y="2093433"/>
            <a:ext cx="6472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^ means logical and.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CE1FC-CC86-B44C-8D54-EEE7DB44D105}"/>
              </a:ext>
            </a:extLst>
          </p:cNvPr>
          <p:cNvSpPr txBox="1"/>
          <p:nvPr/>
        </p:nvSpPr>
        <p:spPr>
          <a:xfrm>
            <a:off x="1297405" y="2396289"/>
            <a:ext cx="647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Giver(e, Mary) is a binary predicate that links Mary and the event via the predicate ”Giver”.  Same for </a:t>
            </a:r>
            <a:r>
              <a:rPr lang="en-US" dirty="0" err="1"/>
              <a:t>Givee</a:t>
            </a:r>
            <a:r>
              <a:rPr lang="en-US" dirty="0"/>
              <a:t> and John.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6B534-47B0-E44C-81B0-7C0FE0373BF5}"/>
              </a:ext>
            </a:extLst>
          </p:cNvPr>
          <p:cNvSpPr txBox="1"/>
          <p:nvPr/>
        </p:nvSpPr>
        <p:spPr>
          <a:xfrm>
            <a:off x="1334552" y="3065357"/>
            <a:ext cx="647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Given(e, y) is a binary predicate that links the event to the variable y as the thing given.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798AD6-1630-C44C-8F10-0C0E960D0569}"/>
              </a:ext>
            </a:extLst>
          </p:cNvPr>
          <p:cNvSpPr txBox="1"/>
          <p:nvPr/>
        </p:nvSpPr>
        <p:spPr>
          <a:xfrm>
            <a:off x="1297405" y="3583502"/>
            <a:ext cx="647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List(y) means the variable y is of type List. Meaning we’re using unary predicates to represent categories or types.  </a:t>
            </a:r>
          </a:p>
        </p:txBody>
      </p:sp>
    </p:spTree>
    <p:extLst>
      <p:ext uri="{BB962C8B-B14F-4D97-AF65-F5344CB8AC3E}">
        <p14:creationId xmlns:p14="http://schemas.microsoft.com/office/powerpoint/2010/main" val="298335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97E9A52-EFB9-6945-94CD-FEC67B89B22E}" type="datetime1">
              <a:rPr lang="en-US" altLang="en-US" sz="1400">
                <a:solidFill>
                  <a:srgbClr val="590A0E"/>
                </a:solidFill>
              </a:rPr>
              <a:pPr/>
              <a:t>11/22/22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9523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952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F544A56-2B42-0945-B460-1B0D1F429003}" type="slidenum">
              <a:rPr lang="en-US" altLang="en-US" sz="1400">
                <a:solidFill>
                  <a:srgbClr val="590A0E"/>
                </a:solidFill>
              </a:rPr>
              <a:pPr/>
              <a:t>25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Predicates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800100"/>
            <a:ext cx="8180388" cy="4332288"/>
          </a:xfrm>
        </p:spPr>
        <p:txBody>
          <a:bodyPr/>
          <a:lstStyle/>
          <a:p>
            <a:r>
              <a:rPr lang="en-US" altLang="en-US" sz="2800" dirty="0"/>
              <a:t>The notion of a predicate just got more complex. In this example, think of the verb/VP providing a template like the following</a:t>
            </a:r>
          </a:p>
          <a:p>
            <a:endParaRPr lang="en-US" altLang="en-US" sz="1800" dirty="0"/>
          </a:p>
          <a:p>
            <a:pPr>
              <a:buFont typeface="Wingdings" charset="2"/>
              <a:buNone/>
            </a:pPr>
            <a:endParaRPr lang="en-US" altLang="en-US" sz="1800" dirty="0"/>
          </a:p>
          <a:p>
            <a:r>
              <a:rPr lang="en-US" altLang="en-US" sz="2800" dirty="0"/>
              <a:t>The semantics of the NPs and the PPs in the sentence plug into the slots provided in the template</a:t>
            </a:r>
          </a:p>
          <a:p>
            <a:pPr>
              <a:buFont typeface="Wingdings" charset="2"/>
              <a:buNone/>
            </a:pPr>
            <a:endParaRPr lang="en-US" altLang="en-US" sz="2800" dirty="0"/>
          </a:p>
          <a:p>
            <a:endParaRPr lang="en-US" altLang="en-US" sz="1800" dirty="0"/>
          </a:p>
        </p:txBody>
      </p:sp>
      <p:graphicFrame>
        <p:nvGraphicFramePr>
          <p:cNvPr id="95238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683418" y="2272339"/>
          <a:ext cx="7700963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02000" imgH="406400" progId="Equation.3">
                  <p:embed/>
                </p:oleObj>
              </mc:Choice>
              <mc:Fallback>
                <p:oleObj name="Equation" r:id="rId3" imgW="3302000" imgH="406400" progId="Equation.3">
                  <p:embed/>
                  <p:pic>
                    <p:nvPicPr>
                      <p:cNvPr id="952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" y="2272339"/>
                        <a:ext cx="7700963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9320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Two Issues</a:t>
            </a:r>
          </a:p>
        </p:txBody>
      </p:sp>
      <p:sp>
        <p:nvSpPr>
          <p:cNvPr id="97282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/>
              <a:t>How can we create this kind of representation in a principled way</a:t>
            </a:r>
          </a:p>
        </p:txBody>
      </p:sp>
      <p:sp>
        <p:nvSpPr>
          <p:cNvPr id="97283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/>
              <a:t>What makes that representation a “meaning” representation, as opposed say to a parse tree?</a:t>
            </a:r>
          </a:p>
        </p:txBody>
      </p:sp>
      <p:sp>
        <p:nvSpPr>
          <p:cNvPr id="9728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6D665A5-FC92-E747-A4DC-3AF1FE1A8FFD}" type="datetime1">
              <a:rPr lang="en-US" altLang="en-US" sz="1400">
                <a:solidFill>
                  <a:srgbClr val="590A0E"/>
                </a:solidFill>
              </a:rPr>
              <a:pPr/>
              <a:t>11/22/22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9728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972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6EEC9D-6CF8-CA42-8666-4C2E33B66126}" type="slidenum">
              <a:rPr lang="en-US" altLang="en-US" sz="1400">
                <a:solidFill>
                  <a:srgbClr val="590A0E"/>
                </a:solidFill>
              </a:rPr>
              <a:pPr/>
              <a:t>26</a:t>
            </a:fld>
            <a:endParaRPr lang="en-US" alt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145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38100" y="57150"/>
            <a:ext cx="8915400" cy="800100"/>
          </a:xfrm>
        </p:spPr>
        <p:txBody>
          <a:bodyPr/>
          <a:lstStyle/>
          <a:p>
            <a:r>
              <a:rPr lang="en-US" altLang="en-US" b="0" dirty="0"/>
              <a:t>Semantics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Why are these representations </a:t>
            </a:r>
            <a:r>
              <a:rPr lang="ja-JP" altLang="en-US"/>
              <a:t>“</a:t>
            </a:r>
            <a:r>
              <a:rPr lang="en-US" altLang="ja-JP"/>
              <a:t>semantic</a:t>
            </a:r>
            <a:r>
              <a:rPr lang="ja-JP" altLang="en-US"/>
              <a:t>”</a:t>
            </a:r>
            <a:endParaRPr lang="en-US" altLang="ja-JP"/>
          </a:p>
          <a:p>
            <a:pPr lvl="1"/>
            <a:r>
              <a:rPr lang="en-US" altLang="en-US">
                <a:ea typeface="ＭＳ Ｐゴシック" charset="-128"/>
              </a:rPr>
              <a:t>Rather than just a bunch of words with parentheses and greek characters?</a:t>
            </a:r>
          </a:p>
          <a:p>
            <a:r>
              <a:rPr lang="en-US" altLang="en-US"/>
              <a:t>That is, what is it about these representations that allow them to say things about some state of affairs in some world we care about?</a:t>
            </a:r>
          </a:p>
        </p:txBody>
      </p:sp>
      <p:sp>
        <p:nvSpPr>
          <p:cNvPr id="798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A63EB59-B733-EB45-B813-B006C3A4B08E}" type="datetime1">
              <a:rPr lang="en-US" altLang="en-US" sz="1050">
                <a:solidFill>
                  <a:srgbClr val="590A0E"/>
                </a:solidFill>
              </a:rPr>
              <a:pPr/>
              <a:t>11/22/22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798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798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520DCE6-93FB-074C-960D-6571A9F4CDD1}" type="slidenum">
              <a:rPr lang="en-US" altLang="en-US" sz="1050">
                <a:solidFill>
                  <a:srgbClr val="590A0E"/>
                </a:solidFill>
              </a:rPr>
              <a:pPr/>
              <a:t>27</a:t>
            </a:fld>
            <a:endParaRPr lang="en-US" altLang="en-US" sz="105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97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Semantics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Let’</a:t>
            </a:r>
            <a:r>
              <a:rPr lang="en-US" altLang="ja-JP" sz="2400" dirty="0"/>
              <a:t>s start with the basics of what we might want to say about some world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There are entities in this world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We’</a:t>
            </a:r>
            <a:r>
              <a:rPr lang="en-US" altLang="ja-JP" sz="2000" dirty="0">
                <a:ea typeface="ＭＳ Ｐゴシック" charset="-128"/>
              </a:rPr>
              <a:t>d like to assert properties of these entities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And we’</a:t>
            </a:r>
            <a:r>
              <a:rPr lang="en-US" altLang="ja-JP" sz="2000" dirty="0">
                <a:ea typeface="ＭＳ Ｐゴシック" charset="-128"/>
              </a:rPr>
              <a:t>d like to assert relations among them</a:t>
            </a:r>
          </a:p>
        </p:txBody>
      </p:sp>
      <p:sp>
        <p:nvSpPr>
          <p:cNvPr id="808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B117FB8-E5D0-7F46-81F2-827EB566341C}" type="datetime1">
              <a:rPr lang="en-US" altLang="en-US" sz="1050">
                <a:solidFill>
                  <a:srgbClr val="590A0E"/>
                </a:solidFill>
              </a:rPr>
              <a:pPr/>
              <a:t>11/22/22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809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809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9D1B4F1-8BEB-544B-BF93-C70FA127F1C8}" type="slidenum">
              <a:rPr lang="en-US" altLang="en-US" sz="1050">
                <a:solidFill>
                  <a:srgbClr val="590A0E"/>
                </a:solidFill>
              </a:rPr>
              <a:pPr/>
              <a:t>28</a:t>
            </a:fld>
            <a:endParaRPr lang="en-US" altLang="en-US" sz="105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600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Set-Based Models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a set-based scheme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All the entities of a world are elements of a set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We’ll</a:t>
            </a:r>
            <a:r>
              <a:rPr lang="en-US" altLang="ja-JP" sz="2400" dirty="0">
                <a:ea typeface="ＭＳ Ｐゴシック" charset="-128"/>
              </a:rPr>
              <a:t> call the set of all such elements the </a:t>
            </a:r>
            <a:r>
              <a:rPr lang="en-US" altLang="ja-JP" sz="2400" i="1" dirty="0">
                <a:solidFill>
                  <a:srgbClr val="5C029B"/>
                </a:solidFill>
                <a:ea typeface="ＭＳ Ｐゴシック" charset="-128"/>
              </a:rPr>
              <a:t>domain</a:t>
            </a:r>
          </a:p>
          <a:p>
            <a:pPr lvl="1"/>
            <a:r>
              <a:rPr lang="en-US" altLang="en-US" sz="2400" i="1" dirty="0">
                <a:solidFill>
                  <a:schemeClr val="accent2"/>
                </a:solidFill>
                <a:ea typeface="ＭＳ Ｐゴシック" charset="-128"/>
              </a:rPr>
              <a:t>Properties </a:t>
            </a:r>
            <a:r>
              <a:rPr lang="en-US" altLang="en-US" sz="2400" dirty="0">
                <a:ea typeface="ＭＳ Ｐゴシック" charset="-128"/>
              </a:rPr>
              <a:t>of the elements are just subsets of elements from the domain</a:t>
            </a:r>
          </a:p>
          <a:p>
            <a:pPr lvl="1"/>
            <a:r>
              <a:rPr lang="en-US" altLang="en-US" sz="2400" i="1" dirty="0">
                <a:solidFill>
                  <a:srgbClr val="5C029B"/>
                </a:solidFill>
                <a:ea typeface="ＭＳ Ｐゴシック" charset="-128"/>
              </a:rPr>
              <a:t>Relations </a:t>
            </a:r>
            <a:r>
              <a:rPr lang="en-US" altLang="en-US" sz="2400" dirty="0">
                <a:ea typeface="ＭＳ Ｐゴシック" charset="-128"/>
              </a:rPr>
              <a:t>are represented as sets of tuples of elements from the domain</a:t>
            </a:r>
          </a:p>
        </p:txBody>
      </p:sp>
      <p:sp>
        <p:nvSpPr>
          <p:cNvPr id="819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8131985-AE0D-2447-ACA8-A39FF2512925}" type="datetime1">
              <a:rPr lang="en-US" altLang="en-US" sz="1050">
                <a:solidFill>
                  <a:srgbClr val="590A0E"/>
                </a:solidFill>
              </a:rPr>
              <a:pPr/>
              <a:t>11/22/22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819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819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D1AEA7A-8193-7E46-ACC2-9ABCECEB6933}" type="slidenum">
              <a:rPr lang="en-US" altLang="en-US" sz="1050">
                <a:solidFill>
                  <a:srgbClr val="590A0E"/>
                </a:solidFill>
              </a:rPr>
              <a:pPr/>
              <a:t>29</a:t>
            </a:fld>
            <a:endParaRPr lang="en-US" altLang="en-US" sz="105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40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3678C9E-FD24-C743-A86C-8C8178B3099E}" type="datetime1">
              <a:rPr lang="en-US" altLang="en-US" sz="1400">
                <a:solidFill>
                  <a:srgbClr val="590A0E"/>
                </a:solidFill>
              </a:rPr>
              <a:pPr/>
              <a:t>11/22/22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34ED22B-65F4-2C40-948C-08B0D8567C45}" type="slidenum">
              <a:rPr lang="en-US" altLang="en-US" sz="1400">
                <a:solidFill>
                  <a:srgbClr val="590A0E"/>
                </a:solidFill>
              </a:rPr>
              <a:pPr/>
              <a:t>3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Meaning Representations</a:t>
            </a:r>
          </a:p>
        </p:txBody>
      </p:sp>
      <p:sp>
        <p:nvSpPr>
          <p:cNvPr id="203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818" y="908050"/>
            <a:ext cx="8412163" cy="4114800"/>
          </a:xfrm>
        </p:spPr>
        <p:txBody>
          <a:bodyPr/>
          <a:lstStyle/>
          <a:p>
            <a:r>
              <a:rPr lang="en-US" altLang="en-US" sz="2800" dirty="0"/>
              <a:t>We’</a:t>
            </a:r>
            <a:r>
              <a:rPr lang="en-US" altLang="ja-JP" sz="2800" dirty="0"/>
              <a:t>re going to take the same basic approach to meaning that we took to dependency trees</a:t>
            </a:r>
          </a:p>
          <a:p>
            <a:pPr lvl="1"/>
            <a:r>
              <a:rPr lang="en-US" altLang="ja-JP" sz="2400" dirty="0"/>
              <a:t>Create </a:t>
            </a:r>
            <a:r>
              <a:rPr lang="en-US" altLang="ja-JP" sz="2400" dirty="0">
                <a:solidFill>
                  <a:srgbClr val="A50021"/>
                </a:solidFill>
              </a:rPr>
              <a:t>representations</a:t>
            </a:r>
            <a:r>
              <a:rPr lang="en-US" altLang="ja-JP" sz="2400" dirty="0"/>
              <a:t> of linguistic inputs that capture/make explicit some latent aspect of those inputs.</a:t>
            </a:r>
          </a:p>
          <a:p>
            <a:pPr lvl="1"/>
            <a:r>
              <a:rPr lang="en-US" altLang="en-US" sz="2400" dirty="0">
                <a:solidFill>
                  <a:schemeClr val="tx2"/>
                </a:solidFill>
              </a:rPr>
              <a:t>But unlike parse trees, these representations aren’t solely representations of the surface syntactic structure of the inputs.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3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686550" cy="800100"/>
          </a:xfrm>
        </p:spPr>
        <p:txBody>
          <a:bodyPr/>
          <a:lstStyle/>
          <a:p>
            <a:r>
              <a:rPr lang="en-US" altLang="en-US" b="0" dirty="0"/>
              <a:t>Restaurant World</a:t>
            </a:r>
          </a:p>
        </p:txBody>
      </p:sp>
      <p:sp>
        <p:nvSpPr>
          <p:cNvPr id="829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D3D9F8B-2C0D-124C-A0E5-26822D98050D}" type="datetime1">
              <a:rPr lang="en-US" altLang="en-US" sz="1050">
                <a:solidFill>
                  <a:srgbClr val="590A0E"/>
                </a:solidFill>
              </a:rPr>
              <a:pPr/>
              <a:t>11/22/22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829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829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93AEC8C-8B68-874D-8EC3-89D9554F43E2}" type="slidenum">
              <a:rPr lang="en-US" altLang="en-US" sz="1050">
                <a:solidFill>
                  <a:srgbClr val="590A0E"/>
                </a:solidFill>
              </a:rPr>
              <a:pPr/>
              <a:t>30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pic>
        <p:nvPicPr>
          <p:cNvPr id="7" name="Content Placeholder 6" descr="rest-model.tiff"/>
          <p:cNvPicPr>
            <a:picLocks noGrp="1" noChangeAspect="1"/>
          </p:cNvPicPr>
          <p:nvPr>
            <p:ph idx="1"/>
          </p:nvPr>
        </p:nvPicPr>
        <p:blipFill>
          <a:blip r:embed="rId2"/>
          <a:srcRect t="-5124" b="-5124"/>
          <a:stretch>
            <a:fillRect/>
          </a:stretch>
        </p:blipFill>
        <p:spPr>
          <a:xfrm>
            <a:off x="1115961" y="499670"/>
            <a:ext cx="7467600" cy="4770966"/>
          </a:xfrm>
          <a:effectLst>
            <a:glow rad="1016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8253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Models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Next we need a way to map the elements of our meaning representation to the model.  For FOL....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FOL Terms </a:t>
            </a:r>
            <a:r>
              <a:rPr lang="en-US" altLang="en-US" sz="2000" dirty="0">
                <a:ea typeface="ＭＳ Ｐゴシック" charset="-128"/>
                <a:sym typeface="Wingdings" charset="2"/>
              </a:rPr>
              <a:t> </a:t>
            </a:r>
            <a:r>
              <a:rPr lang="en-US" altLang="en-US" sz="2000" dirty="0">
                <a:ea typeface="ＭＳ Ｐゴシック" charset="-128"/>
              </a:rPr>
              <a:t> elements of the domain</a:t>
            </a:r>
          </a:p>
          <a:p>
            <a:pPr lvl="2"/>
            <a:r>
              <a:rPr lang="en-US" altLang="en-US" sz="1800" i="1" dirty="0"/>
              <a:t>Med -&gt; </a:t>
            </a:r>
            <a:r>
              <a:rPr lang="ja-JP" altLang="en-US" sz="1800" i="1" dirty="0"/>
              <a:t>“</a:t>
            </a:r>
            <a:r>
              <a:rPr lang="en-US" altLang="ja-JP" sz="1800" i="1" dirty="0"/>
              <a:t>f</a:t>
            </a:r>
            <a:r>
              <a:rPr lang="ja-JP" altLang="en-US" sz="1800" i="1" dirty="0"/>
              <a:t>”</a:t>
            </a:r>
            <a:endParaRPr lang="en-US" altLang="ja-JP" sz="1800" i="1" dirty="0"/>
          </a:p>
          <a:p>
            <a:pPr lvl="1"/>
            <a:r>
              <a:rPr lang="en-US" altLang="en-US" sz="2000" dirty="0">
                <a:ea typeface="ＭＳ Ｐゴシック" charset="-128"/>
              </a:rPr>
              <a:t>FOL atomic formula </a:t>
            </a:r>
            <a:r>
              <a:rPr lang="en-US" altLang="en-US" sz="2000" dirty="0">
                <a:ea typeface="ＭＳ Ｐゴシック" charset="-128"/>
                <a:sym typeface="Wingdings" charset="2"/>
              </a:rPr>
              <a:t></a:t>
            </a:r>
            <a:r>
              <a:rPr lang="en-US" altLang="en-US" sz="2000" dirty="0">
                <a:ea typeface="ＭＳ Ｐゴシック" charset="-128"/>
              </a:rPr>
              <a:t> sets of domain elements, or sets of tuples</a:t>
            </a:r>
          </a:p>
          <a:p>
            <a:pPr lvl="2"/>
            <a:r>
              <a:rPr lang="en-US" altLang="en-US" sz="1800" dirty="0"/>
              <a:t>Noisy(Med) is true if </a:t>
            </a:r>
            <a:r>
              <a:rPr lang="ja-JP" altLang="en-US" sz="1800" dirty="0"/>
              <a:t>“</a:t>
            </a:r>
            <a:r>
              <a:rPr lang="en-US" altLang="ja-JP" sz="1800" dirty="0"/>
              <a:t>f</a:t>
            </a:r>
            <a:r>
              <a:rPr lang="ja-JP" altLang="en-US" sz="1800" dirty="0"/>
              <a:t>”</a:t>
            </a:r>
            <a:r>
              <a:rPr lang="en-US" altLang="ja-JP" sz="1800" dirty="0"/>
              <a:t> is in the set of elements that corresponds to the noisy relation.</a:t>
            </a:r>
          </a:p>
          <a:p>
            <a:pPr lvl="2"/>
            <a:r>
              <a:rPr lang="en-US" altLang="en-US" sz="1800" dirty="0"/>
              <a:t>Near(Med, Rio) is true if </a:t>
            </a:r>
            <a:r>
              <a:rPr lang="ja-JP" altLang="en-US" sz="1800" dirty="0"/>
              <a:t>“</a:t>
            </a:r>
            <a:r>
              <a:rPr lang="en-US" altLang="ja-JP" sz="1800" dirty="0"/>
              <a:t>the tuple &lt;</a:t>
            </a:r>
            <a:r>
              <a:rPr lang="en-US" altLang="ja-JP" sz="1800" dirty="0" err="1"/>
              <a:t>f,g</a:t>
            </a:r>
            <a:r>
              <a:rPr lang="en-US" altLang="ja-JP" sz="1800" dirty="0"/>
              <a:t>&gt; is in the set of tuples that corresponds to </a:t>
            </a:r>
            <a:r>
              <a:rPr lang="ja-JP" altLang="en-US" sz="1800" dirty="0"/>
              <a:t>“</a:t>
            </a:r>
            <a:r>
              <a:rPr lang="en-US" altLang="ja-JP" sz="1800" dirty="0"/>
              <a:t>Near</a:t>
            </a:r>
            <a:r>
              <a:rPr lang="ja-JP" altLang="en-US" sz="1800" dirty="0"/>
              <a:t>”</a:t>
            </a:r>
            <a:r>
              <a:rPr lang="en-US" altLang="ja-JP" sz="1800" dirty="0"/>
              <a:t> in the interpretation</a:t>
            </a:r>
            <a:endParaRPr lang="en-US" altLang="en-US" sz="1800" dirty="0"/>
          </a:p>
        </p:txBody>
      </p:sp>
      <p:sp>
        <p:nvSpPr>
          <p:cNvPr id="839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6480155-78DD-0F42-A1AF-CE979A6BE020}" type="datetime1">
              <a:rPr lang="en-US" altLang="en-US" sz="1050">
                <a:solidFill>
                  <a:srgbClr val="590A0E"/>
                </a:solidFill>
              </a:rPr>
              <a:pPr/>
              <a:t>11/22/22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839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839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74B0A1-8B51-3F4E-89F3-6D89B6D51FFC}" type="slidenum">
              <a:rPr lang="en-US" altLang="en-US" sz="1050">
                <a:solidFill>
                  <a:srgbClr val="590A0E"/>
                </a:solidFill>
              </a:rPr>
              <a:pPr/>
              <a:t>31</a:t>
            </a:fld>
            <a:endParaRPr lang="en-US" altLang="en-US" sz="105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113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Models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686800" cy="3943350"/>
          </a:xfrm>
        </p:spPr>
        <p:txBody>
          <a:bodyPr/>
          <a:lstStyle/>
          <a:p>
            <a:r>
              <a:rPr lang="en-US" altLang="en-US" sz="2800" dirty="0"/>
              <a:t>What about complex formula containing logical connectives and quantifiers...</a:t>
            </a:r>
          </a:p>
          <a:p>
            <a:r>
              <a:rPr lang="en-US" altLang="en-US" sz="2800" dirty="0"/>
              <a:t>The meaning of the whole is based on the meanings of the parts, and the defined semantics of the connectives and the quantifiers.</a:t>
            </a:r>
          </a:p>
          <a:p>
            <a:pPr>
              <a:buFont typeface="Wingdings" charset="2"/>
              <a:buNone/>
            </a:pPr>
            <a:endParaRPr lang="en-US" altLang="en-US" sz="2800" dirty="0"/>
          </a:p>
        </p:txBody>
      </p:sp>
      <p:sp>
        <p:nvSpPr>
          <p:cNvPr id="849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DEDE7CD-C122-304D-A723-9D7CBAAA5BB8}" type="datetime1">
              <a:rPr lang="en-US" altLang="en-US" sz="1050">
                <a:solidFill>
                  <a:srgbClr val="590A0E"/>
                </a:solidFill>
              </a:rPr>
              <a:pPr/>
              <a:t>11/22/22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849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849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F59CEC8-C3F7-F346-A78E-28C41B88A79B}" type="slidenum">
              <a:rPr lang="en-US" altLang="en-US" sz="1050">
                <a:solidFill>
                  <a:srgbClr val="590A0E"/>
                </a:solidFill>
              </a:rPr>
              <a:pPr/>
              <a:t>32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pic>
        <p:nvPicPr>
          <p:cNvPr id="7" name="Picture 6" descr="truth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3638550"/>
            <a:ext cx="6521450" cy="15049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30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Models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924800" cy="245745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dirty="0"/>
              <a:t>Consider</a:t>
            </a:r>
          </a:p>
          <a:p>
            <a:pPr>
              <a:buFont typeface="Wingdings" charset="2"/>
              <a:buNone/>
            </a:pPr>
            <a:r>
              <a:rPr lang="en-US" altLang="en-US" dirty="0"/>
              <a:t>	</a:t>
            </a:r>
            <a:r>
              <a:rPr lang="en-US" altLang="en-US" i="1" dirty="0">
                <a:solidFill>
                  <a:schemeClr val="tx1"/>
                </a:solidFill>
              </a:rPr>
              <a:t>Everyone likes a noisy restaurant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Wingdings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First what the heck does this mean?</a:t>
            </a:r>
          </a:p>
          <a:p>
            <a:pPr>
              <a:buFont typeface="Wingdings" charset="2"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Wingdings" charset="2"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Wingdings" charset="2"/>
              <a:buNone/>
            </a:pPr>
            <a:endParaRPr lang="en-US" altLang="en-US" i="1" dirty="0"/>
          </a:p>
          <a:p>
            <a:pPr>
              <a:buFont typeface="Wingdings" charset="2"/>
              <a:buNone/>
            </a:pPr>
            <a:endParaRPr lang="en-US" altLang="en-US" dirty="0"/>
          </a:p>
        </p:txBody>
      </p:sp>
      <p:sp>
        <p:nvSpPr>
          <p:cNvPr id="860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A48E5EE-FF9A-DF4A-9DD2-841F77C84AF9}" type="datetime1">
              <a:rPr lang="en-US" altLang="en-US" sz="1050">
                <a:solidFill>
                  <a:srgbClr val="590A0E"/>
                </a:solidFill>
              </a:rPr>
              <a:pPr/>
              <a:t>11/22/22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860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210D47E-94F7-3845-82AA-7B449EA710AB}" type="slidenum">
              <a:rPr lang="en-US" altLang="en-US" sz="1050">
                <a:solidFill>
                  <a:srgbClr val="590A0E"/>
                </a:solidFill>
              </a:rPr>
              <a:pPr/>
              <a:t>33</a:t>
            </a:fld>
            <a:endParaRPr lang="en-US" altLang="en-US" sz="105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574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Models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Verdana" charset="0"/>
              <a:buAutoNum type="arabicPeriod"/>
            </a:pPr>
            <a:r>
              <a:rPr lang="en-US" altLang="en-US" sz="2400" dirty="0"/>
              <a:t>There is a particular restaurant out there; it’</a:t>
            </a:r>
            <a:r>
              <a:rPr lang="en-US" altLang="ja-JP" sz="2400" dirty="0"/>
              <a:t>s a noisy place; everybody likes it</a:t>
            </a:r>
          </a:p>
          <a:p>
            <a:pPr marL="685800" lvl="1" indent="-385763">
              <a:buFont typeface="Wingdings" charset="2"/>
              <a:buChar char="ü"/>
            </a:pPr>
            <a:r>
              <a:rPr lang="en-US" altLang="en-US" sz="2000" i="1" dirty="0" err="1">
                <a:ea typeface="ＭＳ Ｐゴシック" charset="-128"/>
              </a:rPr>
              <a:t>Everbody</a:t>
            </a:r>
            <a:r>
              <a:rPr lang="en-US" altLang="en-US" sz="2000" i="1" dirty="0">
                <a:ea typeface="ＭＳ Ｐゴシック" charset="-128"/>
              </a:rPr>
              <a:t> likes The Med.</a:t>
            </a:r>
          </a:p>
          <a:p>
            <a:pPr marL="385763" indent="-385763">
              <a:buFont typeface="Verdana" charset="0"/>
              <a:buAutoNum type="arabicPeriod"/>
            </a:pPr>
            <a:r>
              <a:rPr lang="en-US" altLang="en-US" sz="2400" dirty="0"/>
              <a:t>Everybody has at least one noisy restaurant that they like</a:t>
            </a:r>
          </a:p>
          <a:p>
            <a:pPr marL="685800" lvl="1" indent="-385763">
              <a:buFont typeface="Wingdings" charset="2"/>
              <a:buChar char="ü"/>
            </a:pPr>
            <a:r>
              <a:rPr lang="en-US" altLang="en-US" sz="2000" i="1" dirty="0" err="1">
                <a:ea typeface="ＭＳ Ｐゴシック" charset="-128"/>
              </a:rPr>
              <a:t>Everbody</a:t>
            </a:r>
            <a:r>
              <a:rPr lang="en-US" altLang="en-US" sz="2000" i="1" dirty="0">
                <a:ea typeface="ＭＳ Ｐゴシック" charset="-128"/>
              </a:rPr>
              <a:t> has a favorite noisy restaurant.</a:t>
            </a:r>
          </a:p>
          <a:p>
            <a:pPr marL="385763" indent="-385763">
              <a:buFont typeface="Verdana" charset="0"/>
              <a:buAutoNum type="arabicPeriod"/>
            </a:pPr>
            <a:r>
              <a:rPr lang="en-US" altLang="en-US" sz="2400" dirty="0"/>
              <a:t>Everybody likes noisy restaurants (i.e., there is no noisy restaurant out there that is disliked by anyone)</a:t>
            </a:r>
          </a:p>
          <a:p>
            <a:pPr marL="685800" lvl="1" indent="-385763">
              <a:buFont typeface="Wingdings" charset="2"/>
              <a:buChar char="ü"/>
            </a:pPr>
            <a:r>
              <a:rPr lang="en-US" altLang="en-US" sz="2000" i="1" dirty="0">
                <a:ea typeface="ＭＳ Ｐゴシック" charset="-128"/>
              </a:rPr>
              <a:t>Everybody loves a cute puppy</a:t>
            </a:r>
          </a:p>
        </p:txBody>
      </p:sp>
      <p:sp>
        <p:nvSpPr>
          <p:cNvPr id="870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AA811BD-F3D1-3C4E-B0E2-9B32A05FFB15}" type="datetime1">
              <a:rPr lang="en-US" altLang="en-US" sz="1050">
                <a:solidFill>
                  <a:srgbClr val="590A0E"/>
                </a:solidFill>
              </a:rPr>
              <a:pPr/>
              <a:t>11/22/22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870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76BD61-ADF4-4D46-A537-4206B650E621}" type="slidenum">
              <a:rPr lang="en-US" altLang="en-US" sz="1050">
                <a:solidFill>
                  <a:srgbClr val="590A0E"/>
                </a:solidFill>
              </a:rPr>
              <a:pPr/>
              <a:t>34</a:t>
            </a:fld>
            <a:endParaRPr lang="en-US" altLang="en-US" sz="105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095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Models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Let</a:t>
            </a:r>
            <a:r>
              <a:rPr lang="ja-JP" altLang="en-US" dirty="0"/>
              <a:t>’</a:t>
            </a:r>
            <a:r>
              <a:rPr lang="en-US" altLang="ja-JP" dirty="0"/>
              <a:t>s assume 2 is the one we want...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Is this true given our model?</a:t>
            </a:r>
          </a:p>
          <a:p>
            <a:pPr>
              <a:buFont typeface="Wingdings" charset="2"/>
              <a:buNone/>
            </a:pPr>
            <a:endParaRPr lang="en-US" altLang="en-US" dirty="0"/>
          </a:p>
          <a:p>
            <a:pPr>
              <a:buFont typeface="Wingdings" charset="2"/>
              <a:buNone/>
            </a:pPr>
            <a:endParaRPr lang="en-US" altLang="en-US" dirty="0"/>
          </a:p>
        </p:txBody>
      </p:sp>
      <p:sp>
        <p:nvSpPr>
          <p:cNvPr id="880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CF0C018-91E5-D945-9535-CF1ECA90CA81}" type="datetime1">
              <a:rPr lang="en-US" altLang="en-US" sz="1050">
                <a:solidFill>
                  <a:srgbClr val="590A0E"/>
                </a:solidFill>
              </a:rPr>
              <a:pPr/>
              <a:t>11/22/22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880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880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F512CBF-C85F-1143-A99B-CE4A7CCE5DC7}" type="slidenum">
              <a:rPr lang="en-US" altLang="en-US" sz="1050">
                <a:solidFill>
                  <a:srgbClr val="590A0E"/>
                </a:solidFill>
              </a:rPr>
              <a:pPr/>
              <a:t>35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pic>
        <p:nvPicPr>
          <p:cNvPr id="88070" name="Picture 6" descr="noisy-restaurant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85950"/>
            <a:ext cx="39909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553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686550" cy="800100"/>
          </a:xfrm>
        </p:spPr>
        <p:txBody>
          <a:bodyPr/>
          <a:lstStyle/>
          <a:p>
            <a:r>
              <a:rPr lang="en-US" altLang="en-US"/>
              <a:t>Restaurant World</a:t>
            </a:r>
          </a:p>
        </p:txBody>
      </p:sp>
      <p:pic>
        <p:nvPicPr>
          <p:cNvPr id="7" name="Content Placeholder 6" descr="rest-model.tiff"/>
          <p:cNvPicPr>
            <a:picLocks noGrp="1" noChangeAspect="1"/>
          </p:cNvPicPr>
          <p:nvPr>
            <p:ph idx="1"/>
          </p:nvPr>
        </p:nvPicPr>
        <p:blipFill>
          <a:blip r:embed="rId2"/>
          <a:srcRect t="-5124" b="-5124"/>
          <a:stretch>
            <a:fillRect/>
          </a:stretch>
        </p:blipFill>
        <p:spPr>
          <a:xfrm>
            <a:off x="1314450" y="685800"/>
            <a:ext cx="6530009" cy="4171950"/>
          </a:xfrm>
          <a:effectLst>
            <a:glow rad="1016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</p:pic>
      <p:sp>
        <p:nvSpPr>
          <p:cNvPr id="890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33F24F0-785B-9946-BA65-AEFDC19A0833}" type="datetime1">
              <a:rPr lang="en-US" altLang="en-US" sz="1050">
                <a:solidFill>
                  <a:srgbClr val="590A0E"/>
                </a:solidFill>
              </a:rPr>
              <a:pPr/>
              <a:t>11/22/22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890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890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43BACB0-12B5-8F45-8A82-5F57C77380D9}" type="slidenum">
              <a:rPr lang="en-US" altLang="en-US" sz="1050">
                <a:solidFill>
                  <a:srgbClr val="590A0E"/>
                </a:solidFill>
              </a:rPr>
              <a:pPr/>
              <a:t>36</a:t>
            </a:fld>
            <a:endParaRPr lang="en-US" altLang="en-US" sz="105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373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102734" y="0"/>
            <a:ext cx="8888866" cy="800100"/>
          </a:xfrm>
        </p:spPr>
        <p:txBody>
          <a:bodyPr/>
          <a:lstStyle/>
          <a:p>
            <a:r>
              <a:rPr lang="en-US" altLang="en-US" b="0" dirty="0"/>
              <a:t>Models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3943350"/>
          </a:xfrm>
        </p:spPr>
        <p:txBody>
          <a:bodyPr/>
          <a:lstStyle/>
          <a:p>
            <a:r>
              <a:rPr lang="en-US" altLang="en-US" sz="2800" dirty="0"/>
              <a:t>Nope.  Does the </a:t>
            </a:r>
            <a:r>
              <a:rPr lang="en-US" altLang="en-US" sz="2800" i="1" dirty="0"/>
              <a:t>Rio</a:t>
            </a:r>
            <a:r>
              <a:rPr lang="en-US" altLang="en-US" sz="2800" dirty="0"/>
              <a:t> like a noisy restaurant?</a:t>
            </a:r>
          </a:p>
          <a:p>
            <a:r>
              <a:rPr lang="en-US" altLang="en-US" sz="2800" dirty="0"/>
              <a:t>The ∀ (</a:t>
            </a:r>
            <a:r>
              <a:rPr lang="en-US" altLang="en-US" sz="2800" dirty="0" err="1"/>
              <a:t>forall</a:t>
            </a:r>
            <a:r>
              <a:rPr lang="en-US" altLang="en-US" sz="2800" dirty="0"/>
              <a:t>) operator really means for all. Not for all the things that you think it ought to mean for all for.</a:t>
            </a:r>
          </a:p>
          <a:p>
            <a:r>
              <a:rPr lang="en-US" altLang="en-US" sz="2800" dirty="0"/>
              <a:t>So this formulation is wrong</a:t>
            </a:r>
          </a:p>
          <a:p>
            <a:r>
              <a:rPr lang="en-US" altLang="en-US" sz="2800" dirty="0"/>
              <a:t>It</a:t>
            </a:r>
            <a:r>
              <a:rPr lang="ja-JP" altLang="en-US" sz="2800" dirty="0"/>
              <a:t>’</a:t>
            </a:r>
            <a:r>
              <a:rPr lang="en-US" altLang="ja-JP" sz="2800" dirty="0"/>
              <a:t>s wrong in two related ways...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We need some categories</a:t>
            </a:r>
          </a:p>
          <a:p>
            <a:pPr lvl="2"/>
            <a:r>
              <a:rPr lang="en-US" altLang="en-US" sz="2000" dirty="0"/>
              <a:t>people and restaurants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And the connective (and) is wrong</a:t>
            </a:r>
          </a:p>
        </p:txBody>
      </p:sp>
      <p:sp>
        <p:nvSpPr>
          <p:cNvPr id="9011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628" y="4914900"/>
            <a:ext cx="1215572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758DF9B-F875-D64E-BF41-2C4D67AFCF1B}" type="datetime1">
              <a:rPr lang="en-US" altLang="en-US" sz="1050">
                <a:solidFill>
                  <a:srgbClr val="590A0E"/>
                </a:solidFill>
              </a:rPr>
              <a:pPr/>
              <a:t>11/22/22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901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1425" y="4914900"/>
            <a:ext cx="7445375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901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160" y="4914900"/>
            <a:ext cx="45584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94A5676-5F1C-5C4B-B159-96933F32C60F}" type="slidenum">
              <a:rPr lang="en-US" altLang="en-US" sz="1050">
                <a:solidFill>
                  <a:srgbClr val="590A0E"/>
                </a:solidFill>
              </a:rPr>
              <a:pPr/>
              <a:t>37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pic>
        <p:nvPicPr>
          <p:cNvPr id="90118" name="Picture 6" descr="noisy-restaurant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24125"/>
            <a:ext cx="397909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653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Categories as Properties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314450" y="1143000"/>
          <a:ext cx="6457950" cy="1428752"/>
        </p:xfrm>
        <a:graphic>
          <a:graphicData uri="http://schemas.openxmlformats.org/drawingml/2006/table">
            <a:tbl>
              <a:tblPr/>
              <a:tblGrid>
                <a:gridCol w="322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8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Wingdings" charset="2"/>
                        <a:defRPr sz="2800">
                          <a:solidFill>
                            <a:srgbClr val="590A0E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404040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 sz="2000">
                          <a:solidFill>
                            <a:srgbClr val="2D506B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Properties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Wingdings" charset="2"/>
                        <a:defRPr sz="2800">
                          <a:solidFill>
                            <a:srgbClr val="590A0E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404040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 sz="2000">
                          <a:solidFill>
                            <a:srgbClr val="2D506B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Wingdings" charset="2"/>
                        <a:defRPr sz="2800">
                          <a:solidFill>
                            <a:srgbClr val="590A0E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404040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 sz="2000">
                          <a:solidFill>
                            <a:srgbClr val="2D506B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Noisy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CCCE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Wingdings" charset="2"/>
                        <a:defRPr sz="2800">
                          <a:solidFill>
                            <a:srgbClr val="590A0E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404040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 sz="2000">
                          <a:solidFill>
                            <a:srgbClr val="2D506B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{e,f,g}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Wingdings" charset="2"/>
                        <a:defRPr sz="2800">
                          <a:solidFill>
                            <a:srgbClr val="590A0E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404040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 sz="2000">
                          <a:solidFill>
                            <a:srgbClr val="2D506B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Restaurant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E8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Wingdings" charset="2"/>
                        <a:defRPr sz="2800">
                          <a:solidFill>
                            <a:srgbClr val="590A0E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404040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 sz="2000">
                          <a:solidFill>
                            <a:srgbClr val="2D506B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{e,f,g}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Wingdings" charset="2"/>
                        <a:defRPr sz="2800">
                          <a:solidFill>
                            <a:srgbClr val="590A0E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404040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 sz="2000">
                          <a:solidFill>
                            <a:srgbClr val="2D506B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Person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CCCE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Wingdings" charset="2"/>
                        <a:defRPr sz="2800">
                          <a:solidFill>
                            <a:srgbClr val="590A0E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404040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 sz="2000">
                          <a:solidFill>
                            <a:srgbClr val="2D506B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{a,b,c,d}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1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A58CDE7-CE2B-D94A-AE4E-AB3EADDD4CDB}" type="datetime1">
              <a:rPr lang="en-US" altLang="en-US" sz="1050">
                <a:solidFill>
                  <a:srgbClr val="590A0E"/>
                </a:solidFill>
              </a:rPr>
              <a:pPr/>
              <a:t>11/22/22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911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911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759CC91-8F7C-9A4B-BD4C-2EAF681E1866}" type="slidenum">
              <a:rPr lang="en-US" altLang="en-US" sz="1050">
                <a:solidFill>
                  <a:srgbClr val="590A0E"/>
                </a:solidFill>
              </a:rPr>
              <a:pPr/>
              <a:t>38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pic>
        <p:nvPicPr>
          <p:cNvPr id="9" name="Picture 8" descr="noisy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9950"/>
            <a:ext cx="9131300" cy="35510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33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25CCDF5-7047-934E-B8A8-8F663C578697}" type="datetime1">
              <a:rPr lang="en-US" altLang="en-US" sz="1400">
                <a:solidFill>
                  <a:srgbClr val="590A0E"/>
                </a:solidFill>
              </a:rPr>
              <a:pPr/>
              <a:t>11/22/22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AF319D3-4950-8B4B-9EE6-AF97D5B78E7E}" type="slidenum">
              <a:rPr lang="en-US" altLang="en-US" sz="1400">
                <a:solidFill>
                  <a:srgbClr val="590A0E"/>
                </a:solidFill>
              </a:rPr>
              <a:pPr/>
              <a:t>4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Meaning Representations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00150"/>
            <a:ext cx="8229600" cy="3657600"/>
          </a:xfrm>
        </p:spPr>
        <p:txBody>
          <a:bodyPr/>
          <a:lstStyle/>
          <a:p>
            <a:r>
              <a:rPr lang="en-US" altLang="en-US" dirty="0"/>
              <a:t>Instead, they are </a:t>
            </a:r>
            <a:r>
              <a:rPr lang="en-US" altLang="en-US" u="sng" dirty="0">
                <a:solidFill>
                  <a:srgbClr val="5400A8"/>
                </a:solidFill>
              </a:rPr>
              <a:t>simultaneously</a:t>
            </a:r>
            <a:r>
              <a:rPr lang="en-US" altLang="en-US" dirty="0"/>
              <a:t> representations of the meanings of utterances and representations of some potential state of affairs in the world.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A72B82D-78E2-9C4E-9511-064420C52509}" type="datetime1">
              <a:rPr lang="en-US" altLang="en-US" sz="1400">
                <a:solidFill>
                  <a:srgbClr val="590A0E"/>
                </a:solidFill>
              </a:rPr>
              <a:pPr/>
              <a:t>11/22/22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A9EE783-7689-3E44-B157-3EEA58AD2F5C}" type="slidenum">
              <a:rPr lang="en-US" altLang="en-US" sz="1400">
                <a:solidFill>
                  <a:srgbClr val="590A0E"/>
                </a:solidFill>
              </a:rPr>
              <a:pPr/>
              <a:t>5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Meaning Representations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could this mean…</a:t>
            </a:r>
          </a:p>
          <a:p>
            <a:pPr lvl="1"/>
            <a:r>
              <a:rPr lang="en-US" altLang="en-US">
                <a:solidFill>
                  <a:srgbClr val="A50021"/>
                </a:solidFill>
                <a:ea typeface="ＭＳ Ｐゴシック" charset="-128"/>
              </a:rPr>
              <a:t>representations</a:t>
            </a:r>
            <a:r>
              <a:rPr lang="en-US" altLang="en-US">
                <a:ea typeface="ＭＳ Ｐゴシック" charset="-128"/>
              </a:rPr>
              <a:t> of linguistic inputs that capture the meanings of those inputs</a:t>
            </a:r>
          </a:p>
          <a:p>
            <a:r>
              <a:rPr lang="en-US" altLang="en-US"/>
              <a:t>For us it means</a:t>
            </a:r>
          </a:p>
          <a:p>
            <a:pPr lvl="1"/>
            <a:r>
              <a:rPr lang="en-US" altLang="en-US">
                <a:ea typeface="ＭＳ Ｐゴシック" charset="-128"/>
              </a:rPr>
              <a:t>Representations that permit or facilitate </a:t>
            </a:r>
            <a:r>
              <a:rPr lang="en-US" altLang="en-US">
                <a:solidFill>
                  <a:srgbClr val="008000"/>
                </a:solidFill>
                <a:ea typeface="ＭＳ Ｐゴシック" charset="-128"/>
              </a:rPr>
              <a:t>semantic processing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D750167-B6D7-6D48-818B-291FA533BA49}" type="datetime1">
              <a:rPr lang="en-US" altLang="en-US" sz="1400">
                <a:solidFill>
                  <a:srgbClr val="590A0E"/>
                </a:solidFill>
              </a:rPr>
              <a:pPr/>
              <a:t>11/22/22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2056370-5B9D-5646-A0D1-BF2D4FD69AEF}" type="slidenum">
              <a:rPr lang="en-US" altLang="en-US" sz="1400">
                <a:solidFill>
                  <a:srgbClr val="590A0E"/>
                </a:solidFill>
              </a:rPr>
              <a:pPr/>
              <a:t>6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Semantic Processing</a:t>
            </a:r>
          </a:p>
        </p:txBody>
      </p:sp>
      <p:sp>
        <p:nvSpPr>
          <p:cNvPr id="203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Ok, so what does that mean?</a:t>
            </a:r>
          </a:p>
          <a:p>
            <a:r>
              <a:rPr lang="en-US" altLang="en-US" sz="2800" dirty="0"/>
              <a:t>Representations that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Permit us to reason about the truth of the propositions they contain (i.e., their relationship to some world)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Permit us to answer questions based on their content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Permit us to perform inference</a:t>
            </a:r>
          </a:p>
          <a:p>
            <a:pPr lvl="2"/>
            <a:r>
              <a:rPr lang="en-US" altLang="en-US" sz="2000" dirty="0">
                <a:ea typeface="ＭＳ Ｐゴシック" charset="-128"/>
              </a:rPr>
              <a:t>Answer questions and determine the truth of things we don’t already know to be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3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3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3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3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F5DA-7D6C-4542-80A5-CA85C239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Semantic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5D11-D390-7747-AE6A-3C782A43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understanding tasks</a:t>
            </a:r>
          </a:p>
          <a:p>
            <a:pPr lvl="1"/>
            <a:r>
              <a:rPr lang="en-US" dirty="0"/>
              <a:t>Entailment, sentiment, paraphrase, semantic similarity, question answering, etc.</a:t>
            </a:r>
          </a:p>
          <a:p>
            <a:r>
              <a:rPr lang="en-US" dirty="0"/>
              <a:t>Are all intended to get at some aspect of meaning</a:t>
            </a:r>
          </a:p>
          <a:p>
            <a:pPr lvl="1"/>
            <a:r>
              <a:rPr lang="en-US" dirty="0"/>
              <a:t>If a system can perform these tasks then at some level the system is displaying some level of understanding.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4157B-5CDC-964A-AF00-1F533E3A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E752-34C5-DE48-8F8E-611CFDE7B08F}" type="datetime1">
              <a:rPr lang="en-US" altLang="en-US" smtClean="0"/>
              <a:pPr/>
              <a:t>11/22/22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35DB5-6E4D-C345-A24A-1AF8A988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24ECF-90E3-7D40-A01B-D559AE58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0013-E73B-A24C-81ED-4C5BA4022A9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16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B8CD-9F5D-894A-B14C-A5E5490E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Winograd Schema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9F26-597D-0947-9145-893368AB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800" i="1" dirty="0"/>
              <a:t>The town councilors refused to give the demonstrators a permit because </a:t>
            </a:r>
            <a:r>
              <a:rPr lang="en-US" sz="2800" i="1" u="sng" dirty="0"/>
              <a:t>they</a:t>
            </a:r>
            <a:r>
              <a:rPr lang="en-US" sz="2800" i="1" dirty="0"/>
              <a:t> advocated violence.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Who advocated violence? 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000" dirty="0"/>
              <a:t>Answer 0: the town councilors</a:t>
            </a:r>
            <a:br>
              <a:rPr lang="en-US" sz="2000" dirty="0"/>
            </a:br>
            <a:r>
              <a:rPr lang="en-US" sz="2000" dirty="0"/>
              <a:t>Answer 1: the demonstrators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4CF98-BEFC-F142-80BB-4027E350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E752-34C5-DE48-8F8E-611CFDE7B08F}" type="datetime1">
              <a:rPr lang="en-US" altLang="en-US" smtClean="0"/>
              <a:pPr/>
              <a:t>11/22/22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9A8DD-2076-F547-B1B1-7B4899FC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                                        Speech and Language Processing - </a:t>
            </a:r>
            <a:r>
              <a:rPr lang="en-US" dirty="0" err="1"/>
              <a:t>Jurafsky</a:t>
            </a:r>
            <a:r>
              <a:rPr lang="en-US" dirty="0"/>
              <a:t> and Martin       </a:t>
            </a: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39DA1-01A5-B942-839D-1B30E6A9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0013-E73B-A24C-81ED-4C5BA4022A9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99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B8CD-9F5D-894A-B14C-A5E5490E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Winograd Schema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9F26-597D-0947-9145-893368AB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800" i="1" dirty="0"/>
              <a:t>The town councilors refused to give the demonstrators a permit because </a:t>
            </a:r>
            <a:r>
              <a:rPr lang="en-US" sz="2800" i="1" u="sng" dirty="0"/>
              <a:t>they</a:t>
            </a:r>
            <a:r>
              <a:rPr lang="en-US" sz="2800" i="1" dirty="0"/>
              <a:t> feared violence.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Who feared violence? 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000" dirty="0"/>
              <a:t>Answer 0: the town councilors</a:t>
            </a:r>
            <a:br>
              <a:rPr lang="en-US" sz="2000" dirty="0"/>
            </a:br>
            <a:r>
              <a:rPr lang="en-US" sz="2000" dirty="0"/>
              <a:t>Answer 1: the demonstrators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4CF98-BEFC-F142-80BB-4027E350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E752-34C5-DE48-8F8E-611CFDE7B08F}" type="datetime1">
              <a:rPr lang="en-US" altLang="en-US" smtClean="0"/>
              <a:pPr/>
              <a:t>11/22/22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9A8DD-2076-F547-B1B1-7B4899FC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                                        Speech and Language Processing - </a:t>
            </a:r>
            <a:r>
              <a:rPr lang="en-US" dirty="0" err="1"/>
              <a:t>Jurafsky</a:t>
            </a:r>
            <a:r>
              <a:rPr lang="en-US" dirty="0"/>
              <a:t> and Martin       </a:t>
            </a: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39DA1-01A5-B942-839D-1B30E6A9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0013-E73B-A24C-81ED-4C5BA4022A9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421949"/>
      </p:ext>
    </p:extLst>
  </p:cSld>
  <p:clrMapOvr>
    <a:masterClrMapping/>
  </p:clrMapOvr>
</p:sld>
</file>

<file path=ppt/theme/theme1.xml><?xml version="1.0" encoding="utf-8"?>
<a:theme xmlns:a="http://schemas.openxmlformats.org/drawingml/2006/main" name="SLP">
  <a:themeElements>
    <a:clrScheme name="">
      <a:dk1>
        <a:srgbClr val="000000"/>
      </a:dk1>
      <a:lt1>
        <a:srgbClr val="FFFFFF"/>
      </a:lt1>
      <a:dk2>
        <a:srgbClr val="590A0E"/>
      </a:dk2>
      <a:lt2>
        <a:srgbClr val="9FA795"/>
      </a:lt2>
      <a:accent1>
        <a:srgbClr val="981535"/>
      </a:accent1>
      <a:accent2>
        <a:srgbClr val="5C029B"/>
      </a:accent2>
      <a:accent3>
        <a:srgbClr val="FFFFFF"/>
      </a:accent3>
      <a:accent4>
        <a:srgbClr val="000000"/>
      </a:accent4>
      <a:accent5>
        <a:srgbClr val="CAAAAE"/>
      </a:accent5>
      <a:accent6>
        <a:srgbClr val="53028C"/>
      </a:accent6>
      <a:hlink>
        <a:srgbClr val="514ECD"/>
      </a:hlink>
      <a:folHlink>
        <a:srgbClr val="C0C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LP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Templates:SLP.pot</Template>
  <TotalTime>33216</TotalTime>
  <Words>2039</Words>
  <Application>Microsoft Macintosh PowerPoint</Application>
  <PresentationFormat>On-screen Show (16:9)</PresentationFormat>
  <Paragraphs>325</Paragraphs>
  <Slides>38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Tahoma</vt:lpstr>
      <vt:lpstr>Times</vt:lpstr>
      <vt:lpstr>Verdana</vt:lpstr>
      <vt:lpstr>Wingdings</vt:lpstr>
      <vt:lpstr>SLP</vt:lpstr>
      <vt:lpstr>Equation</vt:lpstr>
      <vt:lpstr> Natural Language Processing</vt:lpstr>
      <vt:lpstr>Semantics</vt:lpstr>
      <vt:lpstr>Meaning Representations</vt:lpstr>
      <vt:lpstr>Meaning Representations</vt:lpstr>
      <vt:lpstr>Meaning Representations</vt:lpstr>
      <vt:lpstr>Semantic Processing</vt:lpstr>
      <vt:lpstr>Semantic Processing</vt:lpstr>
      <vt:lpstr>Winograd Schema Task</vt:lpstr>
      <vt:lpstr>Winograd Schema Task</vt:lpstr>
      <vt:lpstr>Winograd Schema Task</vt:lpstr>
      <vt:lpstr>Winograd Schema Task</vt:lpstr>
      <vt:lpstr>Winograd Schema Task</vt:lpstr>
      <vt:lpstr>Winograd Schema Task</vt:lpstr>
      <vt:lpstr>Semantic Processing</vt:lpstr>
      <vt:lpstr>Semantic Analysis</vt:lpstr>
      <vt:lpstr>Representational Schemes</vt:lpstr>
      <vt:lpstr>First Order Logic</vt:lpstr>
      <vt:lpstr>Meaning Structure of Language</vt:lpstr>
      <vt:lpstr>Predicate-Argument Structure</vt:lpstr>
      <vt:lpstr>Predicate-Argument Structure</vt:lpstr>
      <vt:lpstr>Example</vt:lpstr>
      <vt:lpstr>Note</vt:lpstr>
      <vt:lpstr>Better</vt:lpstr>
      <vt:lpstr>First Order Logic</vt:lpstr>
      <vt:lpstr>Predicates</vt:lpstr>
      <vt:lpstr>Two Issues</vt:lpstr>
      <vt:lpstr>Semantics</vt:lpstr>
      <vt:lpstr>Semantics</vt:lpstr>
      <vt:lpstr>Set-Based Models</vt:lpstr>
      <vt:lpstr>Restaurant World</vt:lpstr>
      <vt:lpstr>Models</vt:lpstr>
      <vt:lpstr>Models</vt:lpstr>
      <vt:lpstr>Models</vt:lpstr>
      <vt:lpstr>Models</vt:lpstr>
      <vt:lpstr>Models</vt:lpstr>
      <vt:lpstr>Restaurant World</vt:lpstr>
      <vt:lpstr>Models</vt:lpstr>
      <vt:lpstr>Categories as Properties</vt:lpstr>
    </vt:vector>
  </TitlesOfParts>
  <Manager/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LSA.303 Introduction to Computational Linguistics</dc:title>
  <dc:subject/>
  <dc:creator>Dan Jurafsky</dc:creator>
  <cp:keywords/>
  <dc:description/>
  <cp:lastModifiedBy>James H Martin</cp:lastModifiedBy>
  <cp:revision>295</cp:revision>
  <cp:lastPrinted>2019-04-09T17:04:18Z</cp:lastPrinted>
  <dcterms:created xsi:type="dcterms:W3CDTF">2010-03-11T05:09:54Z</dcterms:created>
  <dcterms:modified xsi:type="dcterms:W3CDTF">2022-11-22T21:19:44Z</dcterms:modified>
  <cp:category/>
</cp:coreProperties>
</file>