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280" r:id="rId6"/>
    <p:sldId id="282" r:id="rId7"/>
    <p:sldId id="283" r:id="rId8"/>
    <p:sldId id="285" r:id="rId9"/>
    <p:sldId id="284" r:id="rId10"/>
    <p:sldId id="287" r:id="rId11"/>
    <p:sldId id="286" r:id="rId12"/>
    <p:sldId id="288" r:id="rId13"/>
    <p:sldId id="289" r:id="rId14"/>
    <p:sldId id="290" r:id="rId15"/>
    <p:sldId id="291" r:id="rId16"/>
    <p:sldId id="292"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553015F-9EA1-46BF-9156-569CC688203D}">
          <p14:sldIdLst>
            <p14:sldId id="266"/>
          </p14:sldIdLst>
        </p14:section>
        <p14:section name="Default Section" id="{929C732B-592C-4D7D-BFE7-EB957EE0D911}">
          <p14:sldIdLst>
            <p14:sldId id="280"/>
            <p14:sldId id="282"/>
            <p14:sldId id="283"/>
            <p14:sldId id="285"/>
            <p14:sldId id="284"/>
            <p14:sldId id="287"/>
            <p14:sldId id="286"/>
            <p14:sldId id="288"/>
            <p14:sldId id="289"/>
            <p14:sldId id="290"/>
            <p14:sldId id="291"/>
            <p14:sldId id="292"/>
            <p14:sldId id="267"/>
            <p14:sldId id="268"/>
            <p14:sldId id="269"/>
            <p14:sldId id="270"/>
            <p14:sldId id="271"/>
            <p14:sldId id="272"/>
            <p14:sldId id="273"/>
            <p14:sldId id="274"/>
            <p14:sldId id="275"/>
            <p14:sldId id="276"/>
            <p14:sldId id="277"/>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117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8/23/2022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d2l.ai/chapter_references/zreferences.html#id195" TargetMode="Externa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d2l.ai/chapter_linear-regression/index.html"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jp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sz="6000" dirty="0"/>
              <a:t>Linear Regression and Multilayer perceptron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a:t>gates</a:t>
            </a:r>
            <a:endParaRPr lang="en-US"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DD1BB-9403-989E-0770-1E8A4B6C9EC7}"/>
              </a:ext>
            </a:extLst>
          </p:cNvPr>
          <p:cNvSpPr>
            <a:spLocks noGrp="1"/>
          </p:cNvSpPr>
          <p:nvPr>
            <p:ph type="title"/>
          </p:nvPr>
        </p:nvSpPr>
        <p:spPr>
          <a:xfrm>
            <a:off x="244075" y="1180004"/>
            <a:ext cx="3073550" cy="5126203"/>
          </a:xfrm>
        </p:spPr>
        <p:txBody>
          <a:bodyPr anchor="ctr">
            <a:normAutofit/>
          </a:bodyPr>
          <a:lstStyle/>
          <a:p>
            <a:pPr algn="r"/>
            <a:r>
              <a:rPr lang="en-US" dirty="0"/>
              <a:t>Stochastic Gradient Descent (SGD) Concepts</a:t>
            </a:r>
          </a:p>
        </p:txBody>
      </p:sp>
      <p:sp>
        <p:nvSpPr>
          <p:cNvPr id="3" name="Content Placeholder 2">
            <a:extLst>
              <a:ext uri="{FF2B5EF4-FFF2-40B4-BE49-F238E27FC236}">
                <a16:creationId xmlns:a16="http://schemas.microsoft.com/office/drawing/2014/main" id="{67425D57-9CF1-7BC1-7B64-774F88F1BE80}"/>
              </a:ext>
            </a:extLst>
          </p:cNvPr>
          <p:cNvSpPr>
            <a:spLocks noGrp="1"/>
          </p:cNvSpPr>
          <p:nvPr>
            <p:ph idx="1"/>
          </p:nvPr>
        </p:nvSpPr>
        <p:spPr>
          <a:xfrm>
            <a:off x="4042052" y="273269"/>
            <a:ext cx="7992292" cy="6032938"/>
          </a:xfrm>
          <a:solidFill>
            <a:schemeClr val="accent1">
              <a:lumMod val="20000"/>
              <a:lumOff val="80000"/>
            </a:schemeClr>
          </a:solidFill>
        </p:spPr>
        <p:txBody>
          <a:bodyPr anchor="ctr">
            <a:normAutofit/>
          </a:bodyPr>
          <a:lstStyle/>
          <a:p>
            <a:r>
              <a:rPr lang="en-US" sz="2400" b="1" dirty="0"/>
              <a:t>Regression  - relatively easy way to find/optimize w  - not always possible.</a:t>
            </a:r>
          </a:p>
          <a:p>
            <a:r>
              <a:rPr lang="en-US" sz="2400" b="1" dirty="0"/>
              <a:t>When models cannot be “solved”  - they can be TRAINED </a:t>
            </a:r>
          </a:p>
          <a:p>
            <a:r>
              <a:rPr lang="en-US" sz="2400" b="1" dirty="0"/>
              <a:t>Goal: F</a:t>
            </a:r>
            <a:r>
              <a:rPr lang="en-US" sz="2400" dirty="0"/>
              <a:t>ind good parameter values. </a:t>
            </a:r>
          </a:p>
          <a:p>
            <a:r>
              <a:rPr lang="en-US" sz="2400" dirty="0"/>
              <a:t>Iteratively </a:t>
            </a:r>
            <a:r>
              <a:rPr lang="en-US" sz="2400" b="1" dirty="0"/>
              <a:t>reduce the error by updating parameters  - each update lowers the loss function. </a:t>
            </a:r>
          </a:p>
          <a:p>
            <a:r>
              <a:rPr lang="en-US" sz="2400" b="1" dirty="0"/>
              <a:t>This method is called GRADIENT DESCENT.</a:t>
            </a:r>
          </a:p>
          <a:p>
            <a:r>
              <a:rPr lang="en-US" sz="2400" b="1" dirty="0"/>
              <a:t> - Mini-batch SGD sends a sample of the dataset through the loss function. </a:t>
            </a:r>
          </a:p>
          <a:p>
            <a:r>
              <a:rPr lang="en-US" sz="2400" b="1" dirty="0"/>
              <a:t> - Stochastic GD is random</a:t>
            </a:r>
            <a:endParaRPr lang="en-US" sz="2400" dirty="0"/>
          </a:p>
        </p:txBody>
      </p:sp>
    </p:spTree>
    <p:extLst>
      <p:ext uri="{BB962C8B-B14F-4D97-AF65-F5344CB8AC3E}">
        <p14:creationId xmlns:p14="http://schemas.microsoft.com/office/powerpoint/2010/main" val="3406396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 letter&#10;&#10;Description automatically generated">
            <a:extLst>
              <a:ext uri="{FF2B5EF4-FFF2-40B4-BE49-F238E27FC236}">
                <a16:creationId xmlns:a16="http://schemas.microsoft.com/office/drawing/2014/main" id="{86F3936E-B880-0B46-2E1A-01B688E84A82}"/>
              </a:ext>
            </a:extLst>
          </p:cNvPr>
          <p:cNvPicPr>
            <a:picLocks noGrp="1" noChangeAspect="1"/>
          </p:cNvPicPr>
          <p:nvPr>
            <p:ph idx="1"/>
          </p:nvPr>
        </p:nvPicPr>
        <p:blipFill>
          <a:blip r:embed="rId2"/>
          <a:stretch>
            <a:fillRect/>
          </a:stretch>
        </p:blipFill>
        <p:spPr>
          <a:xfrm>
            <a:off x="207284" y="1687029"/>
            <a:ext cx="11777431" cy="4122101"/>
          </a:xfrm>
          <a:prstGeom prst="rect">
            <a:avLst/>
          </a:prstGeom>
        </p:spPr>
      </p:pic>
      <p:sp>
        <p:nvSpPr>
          <p:cNvPr id="2" name="Title 1">
            <a:extLst>
              <a:ext uri="{FF2B5EF4-FFF2-40B4-BE49-F238E27FC236}">
                <a16:creationId xmlns:a16="http://schemas.microsoft.com/office/drawing/2014/main" id="{0E43AA13-889E-49DA-FCA0-E6966FF4B510}"/>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a:solidFill>
                  <a:srgbClr val="FFFFFF"/>
                </a:solidFill>
              </a:rPr>
              <a:t>Mini – Batch SGD Math</a:t>
            </a:r>
          </a:p>
        </p:txBody>
      </p:sp>
      <p:sp>
        <p:nvSpPr>
          <p:cNvPr id="3" name="TextBox 2">
            <a:extLst>
              <a:ext uri="{FF2B5EF4-FFF2-40B4-BE49-F238E27FC236}">
                <a16:creationId xmlns:a16="http://schemas.microsoft.com/office/drawing/2014/main" id="{21220A9E-6E74-87D3-8BE6-209DDD87684C}"/>
              </a:ext>
            </a:extLst>
          </p:cNvPr>
          <p:cNvSpPr txBox="1"/>
          <p:nvPr/>
        </p:nvSpPr>
        <p:spPr>
          <a:xfrm>
            <a:off x="3485477" y="570156"/>
            <a:ext cx="4597734" cy="646331"/>
          </a:xfrm>
          <a:prstGeom prst="rect">
            <a:avLst/>
          </a:prstGeom>
          <a:noFill/>
        </p:spPr>
        <p:txBody>
          <a:bodyPr wrap="none" rtlCol="0">
            <a:spAutoFit/>
          </a:bodyPr>
          <a:lstStyle/>
          <a:p>
            <a:r>
              <a:rPr lang="en-US" sz="3600" b="1" dirty="0"/>
              <a:t>Mini Batch GD Example</a:t>
            </a:r>
          </a:p>
        </p:txBody>
      </p:sp>
    </p:spTree>
    <p:extLst>
      <p:ext uri="{BB962C8B-B14F-4D97-AF65-F5344CB8AC3E}">
        <p14:creationId xmlns:p14="http://schemas.microsoft.com/office/powerpoint/2010/main" val="66775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7849-92FF-66C2-3DA7-B8C197AC2D77}"/>
              </a:ext>
            </a:extLst>
          </p:cNvPr>
          <p:cNvSpPr>
            <a:spLocks noGrp="1"/>
          </p:cNvSpPr>
          <p:nvPr>
            <p:ph type="title"/>
          </p:nvPr>
        </p:nvSpPr>
        <p:spPr>
          <a:xfrm>
            <a:off x="4582886" y="4913909"/>
            <a:ext cx="6500292" cy="1133013"/>
          </a:xfrm>
        </p:spPr>
        <p:txBody>
          <a:bodyPr vert="horz" lIns="91440" tIns="45720" rIns="91440" bIns="45720" rtlCol="0" anchor="b">
            <a:normAutofit/>
          </a:bodyPr>
          <a:lstStyle/>
          <a:p>
            <a:r>
              <a:rPr lang="en-US" sz="3600" dirty="0">
                <a:solidFill>
                  <a:schemeClr val="tx1">
                    <a:lumMod val="85000"/>
                    <a:lumOff val="15000"/>
                  </a:schemeClr>
                </a:solidFill>
              </a:rPr>
              <a:t>Loss Function and SGD Derivatives</a:t>
            </a:r>
          </a:p>
        </p:txBody>
      </p:sp>
      <p:pic>
        <p:nvPicPr>
          <p:cNvPr id="6" name="Picture 5" descr="A picture containing text, clock, gauge, clipart&#10;&#10;Description automatically generated">
            <a:extLst>
              <a:ext uri="{FF2B5EF4-FFF2-40B4-BE49-F238E27FC236}">
                <a16:creationId xmlns:a16="http://schemas.microsoft.com/office/drawing/2014/main" id="{0679CCD9-C7A7-3B46-7541-E4E007AFCD16}"/>
              </a:ext>
            </a:extLst>
          </p:cNvPr>
          <p:cNvPicPr>
            <a:picLocks noChangeAspect="1"/>
          </p:cNvPicPr>
          <p:nvPr/>
        </p:nvPicPr>
        <p:blipFill>
          <a:blip r:embed="rId2"/>
          <a:stretch>
            <a:fillRect/>
          </a:stretch>
        </p:blipFill>
        <p:spPr>
          <a:xfrm>
            <a:off x="692886" y="508220"/>
            <a:ext cx="5452532" cy="1240450"/>
          </a:xfrm>
          <a:prstGeom prst="rect">
            <a:avLst/>
          </a:prstGeom>
        </p:spPr>
      </p:pic>
      <p:pic>
        <p:nvPicPr>
          <p:cNvPr id="5" name="Content Placeholder 4" descr="Diagram&#10;&#10;Description automatically generated">
            <a:extLst>
              <a:ext uri="{FF2B5EF4-FFF2-40B4-BE49-F238E27FC236}">
                <a16:creationId xmlns:a16="http://schemas.microsoft.com/office/drawing/2014/main" id="{B250F76B-8CAB-49EE-72B3-743EF640A0E2}"/>
              </a:ext>
            </a:extLst>
          </p:cNvPr>
          <p:cNvPicPr>
            <a:picLocks noGrp="1" noChangeAspect="1"/>
          </p:cNvPicPr>
          <p:nvPr>
            <p:ph idx="1"/>
          </p:nvPr>
        </p:nvPicPr>
        <p:blipFill>
          <a:blip r:embed="rId3"/>
          <a:stretch>
            <a:fillRect/>
          </a:stretch>
        </p:blipFill>
        <p:spPr>
          <a:xfrm>
            <a:off x="523723" y="2099365"/>
            <a:ext cx="10170725" cy="2237557"/>
          </a:xfrm>
          <a:prstGeom prst="rect">
            <a:avLst/>
          </a:prstGeom>
        </p:spPr>
      </p:pic>
    </p:spTree>
    <p:extLst>
      <p:ext uri="{BB962C8B-B14F-4D97-AF65-F5344CB8AC3E}">
        <p14:creationId xmlns:p14="http://schemas.microsoft.com/office/powerpoint/2010/main" val="2518061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3EFA8-469C-1345-6828-EACEF37553BE}"/>
              </a:ext>
            </a:extLst>
          </p:cNvPr>
          <p:cNvSpPr>
            <a:spLocks noGrp="1"/>
          </p:cNvSpPr>
          <p:nvPr>
            <p:ph type="title"/>
          </p:nvPr>
        </p:nvSpPr>
        <p:spPr/>
        <p:txBody>
          <a:bodyPr/>
          <a:lstStyle/>
          <a:p>
            <a:r>
              <a:rPr lang="en-US" dirty="0"/>
              <a:t>Prediction</a:t>
            </a:r>
          </a:p>
        </p:txBody>
      </p:sp>
      <p:sp>
        <p:nvSpPr>
          <p:cNvPr id="3" name="Content Placeholder 2">
            <a:extLst>
              <a:ext uri="{FF2B5EF4-FFF2-40B4-BE49-F238E27FC236}">
                <a16:creationId xmlns:a16="http://schemas.microsoft.com/office/drawing/2014/main" id="{B419C228-5665-2C20-5F14-83FD5A39166E}"/>
              </a:ext>
            </a:extLst>
          </p:cNvPr>
          <p:cNvSpPr>
            <a:spLocks noGrp="1"/>
          </p:cNvSpPr>
          <p:nvPr>
            <p:ph idx="1"/>
          </p:nvPr>
        </p:nvSpPr>
        <p:spPr/>
        <p:txBody>
          <a:bodyPr>
            <a:normAutofit lnSpcReduction="10000"/>
          </a:bodyPr>
          <a:lstStyle/>
          <a:p>
            <a:r>
              <a:rPr lang="en-US" sz="2400" dirty="0"/>
              <a:t>Once we have a model</a:t>
            </a:r>
          </a:p>
          <a:p>
            <a:endParaRPr lang="en-US" sz="2400" dirty="0"/>
          </a:p>
          <a:p>
            <a:r>
              <a:rPr lang="en-US" sz="2400" dirty="0"/>
              <a:t>We can make predictions for any new examples. </a:t>
            </a:r>
          </a:p>
          <a:p>
            <a:r>
              <a:rPr lang="en-US" sz="2400" dirty="0"/>
              <a:t>A new example of x would get multiplied by the weights and added to the bias to offer a predicted y-hat.</a:t>
            </a:r>
          </a:p>
          <a:p>
            <a:r>
              <a:rPr lang="en-US" sz="2400" dirty="0"/>
              <a:t>This concept extends to all ML models – not just regression. </a:t>
            </a:r>
          </a:p>
          <a:p>
            <a:r>
              <a:rPr lang="en-US" sz="2400" dirty="0"/>
              <a:t>:</a:t>
            </a:r>
          </a:p>
          <a:p>
            <a:endParaRPr lang="en-US" sz="2400" dirty="0"/>
          </a:p>
        </p:txBody>
      </p:sp>
      <p:pic>
        <p:nvPicPr>
          <p:cNvPr id="5" name="Picture 4" descr="A picture containing text, clock&#10;&#10;Description automatically generated">
            <a:extLst>
              <a:ext uri="{FF2B5EF4-FFF2-40B4-BE49-F238E27FC236}">
                <a16:creationId xmlns:a16="http://schemas.microsoft.com/office/drawing/2014/main" id="{15AB49C4-CDF0-DBCB-D54C-3541E60ECB34}"/>
              </a:ext>
            </a:extLst>
          </p:cNvPr>
          <p:cNvPicPr>
            <a:picLocks noChangeAspect="1"/>
          </p:cNvPicPr>
          <p:nvPr/>
        </p:nvPicPr>
        <p:blipFill>
          <a:blip r:embed="rId2"/>
          <a:stretch>
            <a:fillRect/>
          </a:stretch>
        </p:blipFill>
        <p:spPr>
          <a:xfrm>
            <a:off x="4139402" y="2108201"/>
            <a:ext cx="1987078" cy="761963"/>
          </a:xfrm>
          <a:prstGeom prst="rect">
            <a:avLst/>
          </a:prstGeom>
        </p:spPr>
      </p:pic>
    </p:spTree>
    <p:extLst>
      <p:ext uri="{BB962C8B-B14F-4D97-AF65-F5344CB8AC3E}">
        <p14:creationId xmlns:p14="http://schemas.microsoft.com/office/powerpoint/2010/main" val="1341465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38146-CC36-39A8-DF81-68C015FCF8A7}"/>
              </a:ext>
            </a:extLst>
          </p:cNvPr>
          <p:cNvSpPr>
            <a:spLocks noGrp="1"/>
          </p:cNvSpPr>
          <p:nvPr>
            <p:ph type="title"/>
          </p:nvPr>
        </p:nvSpPr>
        <p:spPr>
          <a:xfrm>
            <a:off x="739795" y="519835"/>
            <a:ext cx="3642309" cy="5646208"/>
          </a:xfrm>
        </p:spPr>
        <p:txBody>
          <a:bodyPr anchor="ctr">
            <a:normAutofit/>
          </a:bodyPr>
          <a:lstStyle/>
          <a:p>
            <a:r>
              <a:rPr lang="en-US" sz="4400">
                <a:solidFill>
                  <a:schemeClr val="tx1"/>
                </a:solidFill>
              </a:rPr>
              <a:t>Limitations of Linear Models</a:t>
            </a:r>
          </a:p>
        </p:txBody>
      </p:sp>
      <p:sp>
        <p:nvSpPr>
          <p:cNvPr id="3" name="Content Placeholder 2">
            <a:extLst>
              <a:ext uri="{FF2B5EF4-FFF2-40B4-BE49-F238E27FC236}">
                <a16:creationId xmlns:a16="http://schemas.microsoft.com/office/drawing/2014/main" id="{DE4FC132-C3F7-F1EC-6C6A-F39FF0FAAFEA}"/>
              </a:ext>
            </a:extLst>
          </p:cNvPr>
          <p:cNvSpPr>
            <a:spLocks noGrp="1"/>
          </p:cNvSpPr>
          <p:nvPr>
            <p:ph idx="1"/>
          </p:nvPr>
        </p:nvSpPr>
        <p:spPr>
          <a:xfrm>
            <a:off x="4821382" y="154379"/>
            <a:ext cx="7137070" cy="6590805"/>
          </a:xfrm>
          <a:solidFill>
            <a:schemeClr val="accent2">
              <a:lumMod val="20000"/>
              <a:lumOff val="80000"/>
            </a:schemeClr>
          </a:solidFill>
        </p:spPr>
        <p:txBody>
          <a:bodyPr anchor="ctr">
            <a:normAutofit/>
          </a:bodyPr>
          <a:lstStyle/>
          <a:p>
            <a:pPr>
              <a:lnSpc>
                <a:spcPct val="100000"/>
              </a:lnSpc>
            </a:pPr>
            <a:r>
              <a:rPr lang="en-US" b="1" dirty="0"/>
              <a:t>However, not all applications are linear. </a:t>
            </a:r>
          </a:p>
          <a:p>
            <a:pPr>
              <a:lnSpc>
                <a:spcPct val="100000"/>
              </a:lnSpc>
            </a:pPr>
            <a:r>
              <a:rPr lang="en-US" dirty="0"/>
              <a:t>For example, if our goal is to predict whether a person might pay back a loan, we could assume that the higher their income, the more likely they will repay. However, this may not be founded in data and may not be linear. Changes in 25K for example may have a much more significant affect at lower incomes (say 25K vs 50K) as opposed to higher incomes (1M vs 1.05M). </a:t>
            </a:r>
          </a:p>
          <a:p>
            <a:pPr>
              <a:lnSpc>
                <a:spcPct val="100000"/>
              </a:lnSpc>
            </a:pPr>
            <a:r>
              <a:rPr lang="en-US" dirty="0"/>
              <a:t>There are many examples where “monotonicity” is violated and so linear regression models may not be effective. As another example – if a person’s body temp is above 98.6F, then higher temps are bad – but if their temp is below 98.6, then lower temps are bad..</a:t>
            </a:r>
          </a:p>
          <a:p>
            <a:pPr>
              <a:lnSpc>
                <a:spcPct val="100000"/>
              </a:lnSpc>
            </a:pPr>
            <a:endParaRPr lang="en-US" dirty="0"/>
          </a:p>
          <a:p>
            <a:pPr>
              <a:lnSpc>
                <a:spcPct val="100000"/>
              </a:lnSpc>
            </a:pPr>
            <a:r>
              <a:rPr lang="en-US" b="1" dirty="0"/>
              <a:t>Non-linear problems have been formally studied since 1928. Some non-linear methods include decision trees and kernel methods. </a:t>
            </a:r>
          </a:p>
          <a:p>
            <a:pPr>
              <a:lnSpc>
                <a:spcPct val="100000"/>
              </a:lnSpc>
            </a:pPr>
            <a:endParaRPr lang="en-US" dirty="0"/>
          </a:p>
        </p:txBody>
      </p:sp>
    </p:spTree>
    <p:extLst>
      <p:ext uri="{BB962C8B-B14F-4D97-AF65-F5344CB8AC3E}">
        <p14:creationId xmlns:p14="http://schemas.microsoft.com/office/powerpoint/2010/main" val="3872182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CF9281-1A82-F854-10D5-1C8D62EC9E26}"/>
              </a:ext>
            </a:extLst>
          </p:cNvPr>
          <p:cNvSpPr>
            <a:spLocks noGrp="1"/>
          </p:cNvSpPr>
          <p:nvPr>
            <p:ph type="title"/>
          </p:nvPr>
        </p:nvSpPr>
        <p:spPr>
          <a:xfrm>
            <a:off x="878911" y="643468"/>
            <a:ext cx="3177847" cy="1674180"/>
          </a:xfrm>
        </p:spPr>
        <p:txBody>
          <a:bodyPr>
            <a:normAutofit/>
          </a:bodyPr>
          <a:lstStyle/>
          <a:p>
            <a:r>
              <a:rPr lang="en-US" sz="4000"/>
              <a:t>Hidden Layers in NNs</a:t>
            </a:r>
          </a:p>
        </p:txBody>
      </p:sp>
      <p:cxnSp>
        <p:nvCxnSpPr>
          <p:cNvPr id="12" name="Straight Connector 11">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774C995-31BA-61CE-04DF-9795750C30C9}"/>
              </a:ext>
            </a:extLst>
          </p:cNvPr>
          <p:cNvSpPr>
            <a:spLocks noGrp="1"/>
          </p:cNvSpPr>
          <p:nvPr>
            <p:ph idx="1"/>
          </p:nvPr>
        </p:nvSpPr>
        <p:spPr>
          <a:xfrm>
            <a:off x="381824" y="2639380"/>
            <a:ext cx="3402321" cy="3761420"/>
          </a:xfrm>
        </p:spPr>
        <p:txBody>
          <a:bodyPr>
            <a:normAutofit/>
          </a:bodyPr>
          <a:lstStyle/>
          <a:p>
            <a:r>
              <a:rPr lang="en-US" dirty="0"/>
              <a:t>Hidden layers (one or more) will create non-linear models.</a:t>
            </a:r>
          </a:p>
          <a:p>
            <a:r>
              <a:rPr lang="en-US" dirty="0"/>
              <a:t>1) Four features (inputs). So each dataset row/vector has 4 values. </a:t>
            </a:r>
          </a:p>
          <a:p>
            <a:r>
              <a:rPr lang="en-US" dirty="0"/>
              <a:t>2) Five hidden nodes.</a:t>
            </a:r>
          </a:p>
          <a:p>
            <a:r>
              <a:rPr lang="en-US" dirty="0"/>
              <a:t>3) Three outputs – generally coded as 0,0,1  and 0,1,0  and 1,0,0 </a:t>
            </a:r>
          </a:p>
          <a:p>
            <a:endParaRPr lang="en-US" dirty="0"/>
          </a:p>
        </p:txBody>
      </p:sp>
      <p:pic>
        <p:nvPicPr>
          <p:cNvPr id="5" name="Picture 4">
            <a:extLst>
              <a:ext uri="{FF2B5EF4-FFF2-40B4-BE49-F238E27FC236}">
                <a16:creationId xmlns:a16="http://schemas.microsoft.com/office/drawing/2014/main" id="{1B6FBDC9-6B6C-5C2D-0510-830697181995}"/>
              </a:ext>
            </a:extLst>
          </p:cNvPr>
          <p:cNvPicPr>
            <a:picLocks noChangeAspect="1"/>
          </p:cNvPicPr>
          <p:nvPr/>
        </p:nvPicPr>
        <p:blipFill>
          <a:blip r:embed="rId2"/>
          <a:stretch>
            <a:fillRect/>
          </a:stretch>
        </p:blipFill>
        <p:spPr>
          <a:xfrm>
            <a:off x="4324350" y="1209624"/>
            <a:ext cx="7485826" cy="4200571"/>
          </a:xfrm>
          <a:prstGeom prst="rect">
            <a:avLst/>
          </a:prstGeom>
        </p:spPr>
      </p:pic>
      <p:sp>
        <p:nvSpPr>
          <p:cNvPr id="14" name="Rectangle 13">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3489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86F20785-EA06-A59E-0D93-359F733C6C20}"/>
              </a:ext>
            </a:extLst>
          </p:cNvPr>
          <p:cNvPicPr>
            <a:picLocks noGrp="1" noChangeAspect="1"/>
          </p:cNvPicPr>
          <p:nvPr>
            <p:ph idx="1"/>
          </p:nvPr>
        </p:nvPicPr>
        <p:blipFill>
          <a:blip r:embed="rId2"/>
          <a:stretch>
            <a:fillRect/>
          </a:stretch>
        </p:blipFill>
        <p:spPr>
          <a:xfrm>
            <a:off x="943356" y="957768"/>
            <a:ext cx="10337292" cy="4936057"/>
          </a:xfrm>
          <a:prstGeom prst="rect">
            <a:avLst/>
          </a:prstGeom>
        </p:spPr>
      </p:pic>
    </p:spTree>
    <p:extLst>
      <p:ext uri="{BB962C8B-B14F-4D97-AF65-F5344CB8AC3E}">
        <p14:creationId xmlns:p14="http://schemas.microsoft.com/office/powerpoint/2010/main" val="504625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2725319-7F80-33F3-1808-4A44B522418C}"/>
              </a:ext>
            </a:extLst>
          </p:cNvPr>
          <p:cNvSpPr/>
          <p:nvPr/>
        </p:nvSpPr>
        <p:spPr>
          <a:xfrm>
            <a:off x="8996855" y="4479935"/>
            <a:ext cx="1881352" cy="87229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useBgFill="1">
        <p:nvSpPr>
          <p:cNvPr id="15" name="Rectangle 8">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7E8FF3-3699-47D7-D177-D9F1B9098181}"/>
              </a:ext>
            </a:extLst>
          </p:cNvPr>
          <p:cNvSpPr>
            <a:spLocks noGrp="1"/>
          </p:cNvSpPr>
          <p:nvPr>
            <p:ph type="title"/>
          </p:nvPr>
        </p:nvSpPr>
        <p:spPr>
          <a:xfrm>
            <a:off x="467360" y="357760"/>
            <a:ext cx="4409440" cy="1200329"/>
          </a:xfrm>
        </p:spPr>
        <p:txBody>
          <a:bodyPr>
            <a:normAutofit/>
          </a:bodyPr>
          <a:lstStyle/>
          <a:p>
            <a:r>
              <a:rPr lang="en-US" dirty="0"/>
              <a:t>Still Linear?</a:t>
            </a:r>
          </a:p>
        </p:txBody>
      </p:sp>
      <p:cxnSp>
        <p:nvCxnSpPr>
          <p:cNvPr id="16" name="Straight Connector 10">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2">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1AD6E229-BAD3-516B-BD16-C64C81ECA021}"/>
              </a:ext>
            </a:extLst>
          </p:cNvPr>
          <p:cNvPicPr>
            <a:picLocks noChangeAspect="1"/>
          </p:cNvPicPr>
          <p:nvPr/>
        </p:nvPicPr>
        <p:blipFill>
          <a:blip r:embed="rId2"/>
          <a:stretch>
            <a:fillRect/>
          </a:stretch>
        </p:blipFill>
        <p:spPr>
          <a:xfrm>
            <a:off x="5780316" y="229668"/>
            <a:ext cx="6039456" cy="4171243"/>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30392D17-0185-0F3A-DA56-B8FDF4B0F2D2}"/>
              </a:ext>
            </a:extLst>
          </p:cNvPr>
          <p:cNvSpPr txBox="1"/>
          <p:nvPr/>
        </p:nvSpPr>
        <p:spPr>
          <a:xfrm>
            <a:off x="372228" y="1670069"/>
            <a:ext cx="4753224" cy="1200329"/>
          </a:xfrm>
          <a:prstGeom prst="rect">
            <a:avLst/>
          </a:prstGeom>
          <a:solidFill>
            <a:schemeClr val="accent2">
              <a:lumMod val="20000"/>
              <a:lumOff val="80000"/>
            </a:schemeClr>
          </a:solidFill>
        </p:spPr>
        <p:txBody>
          <a:bodyPr wrap="square" rtlCol="0">
            <a:spAutoFit/>
          </a:bodyPr>
          <a:lstStyle/>
          <a:p>
            <a:r>
              <a:rPr lang="en-US" dirty="0"/>
              <a:t>Note that W</a:t>
            </a:r>
            <a:r>
              <a:rPr lang="en-US" baseline="30000" dirty="0"/>
              <a:t>(1)</a:t>
            </a:r>
            <a:r>
              <a:rPr lang="en-US" dirty="0"/>
              <a:t> is  w11  w12  w13  w14  w15</a:t>
            </a:r>
          </a:p>
          <a:p>
            <a:r>
              <a:rPr lang="en-US" dirty="0"/>
              <a:t>                       w21  w22  w23  w24  w25</a:t>
            </a:r>
          </a:p>
          <a:p>
            <a:r>
              <a:rPr lang="en-US" dirty="0"/>
              <a:t>                       w31  w32  w33  w34  w35</a:t>
            </a:r>
          </a:p>
          <a:p>
            <a:r>
              <a:rPr lang="en-US" dirty="0"/>
              <a:t>                       w41  w42  w43  w44  w45</a:t>
            </a:r>
          </a:p>
        </p:txBody>
      </p:sp>
      <p:sp>
        <p:nvSpPr>
          <p:cNvPr id="14" name="TextBox 13">
            <a:extLst>
              <a:ext uri="{FF2B5EF4-FFF2-40B4-BE49-F238E27FC236}">
                <a16:creationId xmlns:a16="http://schemas.microsoft.com/office/drawing/2014/main" id="{56CE971C-B379-054D-04BD-4689EFCD6327}"/>
              </a:ext>
            </a:extLst>
          </p:cNvPr>
          <p:cNvSpPr txBox="1"/>
          <p:nvPr/>
        </p:nvSpPr>
        <p:spPr>
          <a:xfrm>
            <a:off x="372228" y="3090720"/>
            <a:ext cx="2247731" cy="369332"/>
          </a:xfrm>
          <a:prstGeom prst="rect">
            <a:avLst/>
          </a:prstGeom>
          <a:solidFill>
            <a:schemeClr val="accent3">
              <a:lumMod val="20000"/>
              <a:lumOff val="80000"/>
            </a:schemeClr>
          </a:solidFill>
        </p:spPr>
        <p:txBody>
          <a:bodyPr wrap="none" rtlCol="0">
            <a:spAutoFit/>
          </a:bodyPr>
          <a:lstStyle/>
          <a:p>
            <a:r>
              <a:rPr lang="en-US" dirty="0"/>
              <a:t>b</a:t>
            </a:r>
            <a:r>
              <a:rPr lang="en-US" baseline="30000" dirty="0"/>
              <a:t>(1) </a:t>
            </a:r>
            <a:r>
              <a:rPr lang="en-US" dirty="0"/>
              <a:t>is  b1, b2, b3, b4</a:t>
            </a:r>
          </a:p>
        </p:txBody>
      </p:sp>
      <p:pic>
        <p:nvPicPr>
          <p:cNvPr id="21" name="Picture 20">
            <a:extLst>
              <a:ext uri="{FF2B5EF4-FFF2-40B4-BE49-F238E27FC236}">
                <a16:creationId xmlns:a16="http://schemas.microsoft.com/office/drawing/2014/main" id="{44C76C5A-1086-3742-B648-BE6AE62FE873}"/>
              </a:ext>
            </a:extLst>
          </p:cNvPr>
          <p:cNvPicPr>
            <a:picLocks noChangeAspect="1"/>
          </p:cNvPicPr>
          <p:nvPr/>
        </p:nvPicPr>
        <p:blipFill>
          <a:blip r:embed="rId3"/>
          <a:stretch>
            <a:fillRect/>
          </a:stretch>
        </p:blipFill>
        <p:spPr>
          <a:xfrm>
            <a:off x="-1" y="4479935"/>
            <a:ext cx="11914933" cy="872292"/>
          </a:xfrm>
          <a:prstGeom prst="rect">
            <a:avLst/>
          </a:prstGeom>
        </p:spPr>
      </p:pic>
      <p:pic>
        <p:nvPicPr>
          <p:cNvPr id="23" name="Picture 22">
            <a:extLst>
              <a:ext uri="{FF2B5EF4-FFF2-40B4-BE49-F238E27FC236}">
                <a16:creationId xmlns:a16="http://schemas.microsoft.com/office/drawing/2014/main" id="{9704D84E-735B-B57F-130F-E0C46D9D4C49}"/>
              </a:ext>
            </a:extLst>
          </p:cNvPr>
          <p:cNvPicPr>
            <a:picLocks noChangeAspect="1"/>
          </p:cNvPicPr>
          <p:nvPr/>
        </p:nvPicPr>
        <p:blipFill>
          <a:blip r:embed="rId4"/>
          <a:stretch>
            <a:fillRect/>
          </a:stretch>
        </p:blipFill>
        <p:spPr>
          <a:xfrm>
            <a:off x="2748840" y="5446402"/>
            <a:ext cx="6138674" cy="608235"/>
          </a:xfrm>
          <a:prstGeom prst="rect">
            <a:avLst/>
          </a:prstGeom>
        </p:spPr>
      </p:pic>
      <p:sp>
        <p:nvSpPr>
          <p:cNvPr id="24" name="TextBox 23">
            <a:extLst>
              <a:ext uri="{FF2B5EF4-FFF2-40B4-BE49-F238E27FC236}">
                <a16:creationId xmlns:a16="http://schemas.microsoft.com/office/drawing/2014/main" id="{C1FB8844-CA95-FD0E-DCCA-622862ECBBE6}"/>
              </a:ext>
            </a:extLst>
          </p:cNvPr>
          <p:cNvSpPr txBox="1"/>
          <p:nvPr/>
        </p:nvSpPr>
        <p:spPr>
          <a:xfrm>
            <a:off x="1219200" y="5565853"/>
            <a:ext cx="1281120" cy="369332"/>
          </a:xfrm>
          <a:prstGeom prst="rect">
            <a:avLst/>
          </a:prstGeom>
          <a:noFill/>
        </p:spPr>
        <p:txBody>
          <a:bodyPr wrap="none" rtlCol="0">
            <a:spAutoFit/>
          </a:bodyPr>
          <a:lstStyle/>
          <a:p>
            <a:r>
              <a:rPr lang="en-US" dirty="0"/>
              <a:t>Given that….</a:t>
            </a:r>
          </a:p>
        </p:txBody>
      </p:sp>
      <p:sp>
        <p:nvSpPr>
          <p:cNvPr id="26" name="TextBox 25">
            <a:extLst>
              <a:ext uri="{FF2B5EF4-FFF2-40B4-BE49-F238E27FC236}">
                <a16:creationId xmlns:a16="http://schemas.microsoft.com/office/drawing/2014/main" id="{C3034FC7-50AA-FE06-26CB-54512E0FAE6E}"/>
              </a:ext>
            </a:extLst>
          </p:cNvPr>
          <p:cNvSpPr txBox="1"/>
          <p:nvPr/>
        </p:nvSpPr>
        <p:spPr>
          <a:xfrm>
            <a:off x="9681282" y="5211910"/>
            <a:ext cx="2019388" cy="1077218"/>
          </a:xfrm>
          <a:prstGeom prst="rect">
            <a:avLst/>
          </a:prstGeom>
          <a:solidFill>
            <a:schemeClr val="accent4">
              <a:lumMod val="20000"/>
              <a:lumOff val="80000"/>
            </a:schemeClr>
          </a:solidFill>
        </p:spPr>
        <p:txBody>
          <a:bodyPr wrap="square" rtlCol="0">
            <a:spAutoFit/>
          </a:bodyPr>
          <a:lstStyle/>
          <a:p>
            <a:r>
              <a:rPr lang="en-US" sz="3200" dirty="0"/>
              <a:t>Yes! Still linear</a:t>
            </a:r>
          </a:p>
        </p:txBody>
      </p:sp>
    </p:spTree>
    <p:extLst>
      <p:ext uri="{BB962C8B-B14F-4D97-AF65-F5344CB8AC3E}">
        <p14:creationId xmlns:p14="http://schemas.microsoft.com/office/powerpoint/2010/main" val="100847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7C1A-D6BC-27DE-1721-82072DF069DC}"/>
              </a:ext>
            </a:extLst>
          </p:cNvPr>
          <p:cNvSpPr>
            <a:spLocks noGrp="1"/>
          </p:cNvSpPr>
          <p:nvPr>
            <p:ph type="title"/>
          </p:nvPr>
        </p:nvSpPr>
        <p:spPr/>
        <p:txBody>
          <a:bodyPr/>
          <a:lstStyle/>
          <a:p>
            <a:r>
              <a:rPr lang="en-US" dirty="0"/>
              <a:t>The Activation Function</a:t>
            </a:r>
          </a:p>
        </p:txBody>
      </p:sp>
      <p:sp>
        <p:nvSpPr>
          <p:cNvPr id="3" name="Content Placeholder 2">
            <a:extLst>
              <a:ext uri="{FF2B5EF4-FFF2-40B4-BE49-F238E27FC236}">
                <a16:creationId xmlns:a16="http://schemas.microsoft.com/office/drawing/2014/main" id="{5531CBD1-86B3-DD6E-E99E-25AB17FFB184}"/>
              </a:ext>
            </a:extLst>
          </p:cNvPr>
          <p:cNvSpPr>
            <a:spLocks noGrp="1"/>
          </p:cNvSpPr>
          <p:nvPr>
            <p:ph idx="1"/>
          </p:nvPr>
        </p:nvSpPr>
        <p:spPr>
          <a:xfrm>
            <a:off x="1097280" y="2108201"/>
            <a:ext cx="10058400" cy="1320799"/>
          </a:xfrm>
        </p:spPr>
        <p:txBody>
          <a:bodyPr/>
          <a:lstStyle/>
          <a:p>
            <a:r>
              <a:rPr lang="en-US" b="0" i="0" dirty="0">
                <a:effectLst/>
                <a:latin typeface="Roboto" panose="02000000000000000000" pitchFamily="2" charset="0"/>
              </a:rPr>
              <a:t>In order to realize the potential of multilayer architectures, we need one more key ingredient: a </a:t>
            </a:r>
            <a:r>
              <a:rPr lang="en-US" b="1" i="0" dirty="0">
                <a:effectLst/>
                <a:latin typeface="Roboto" panose="02000000000000000000" pitchFamily="2" charset="0"/>
              </a:rPr>
              <a:t>nonlinear </a:t>
            </a:r>
            <a:r>
              <a:rPr lang="en-US" b="1" i="1" dirty="0">
                <a:effectLst/>
                <a:latin typeface="Roboto" panose="02000000000000000000" pitchFamily="2" charset="0"/>
              </a:rPr>
              <a:t>activation function</a:t>
            </a:r>
            <a:r>
              <a:rPr lang="en-US" b="1" i="0" dirty="0">
                <a:effectLst/>
                <a:latin typeface="Roboto" panose="02000000000000000000" pitchFamily="2" charset="0"/>
              </a:rPr>
              <a:t> </a:t>
            </a:r>
            <a:r>
              <a:rPr lang="en-US" b="0" i="0" dirty="0">
                <a:effectLst/>
                <a:latin typeface="Roboto" panose="02000000000000000000" pitchFamily="2" charset="0"/>
              </a:rPr>
              <a:t>σ to be applied to each hidden unit following the affine transformation.</a:t>
            </a:r>
          </a:p>
          <a:p>
            <a:endParaRPr lang="en-US" dirty="0"/>
          </a:p>
        </p:txBody>
      </p:sp>
      <p:pic>
        <p:nvPicPr>
          <p:cNvPr id="5" name="Picture 4" descr="Diagram&#10;&#10;Description automatically generated with low confidence">
            <a:extLst>
              <a:ext uri="{FF2B5EF4-FFF2-40B4-BE49-F238E27FC236}">
                <a16:creationId xmlns:a16="http://schemas.microsoft.com/office/drawing/2014/main" id="{1D50C493-5503-03D7-8231-756029E06BD9}"/>
              </a:ext>
            </a:extLst>
          </p:cNvPr>
          <p:cNvPicPr>
            <a:picLocks noChangeAspect="1"/>
          </p:cNvPicPr>
          <p:nvPr/>
        </p:nvPicPr>
        <p:blipFill>
          <a:blip r:embed="rId2"/>
          <a:stretch>
            <a:fillRect/>
          </a:stretch>
        </p:blipFill>
        <p:spPr>
          <a:xfrm>
            <a:off x="162628" y="3600205"/>
            <a:ext cx="4533166" cy="1424709"/>
          </a:xfrm>
          <a:prstGeom prst="rect">
            <a:avLst/>
          </a:prstGeom>
        </p:spPr>
      </p:pic>
      <p:sp>
        <p:nvSpPr>
          <p:cNvPr id="6" name="TextBox 5">
            <a:extLst>
              <a:ext uri="{FF2B5EF4-FFF2-40B4-BE49-F238E27FC236}">
                <a16:creationId xmlns:a16="http://schemas.microsoft.com/office/drawing/2014/main" id="{9CC2D2C6-639D-7CEC-BC83-DCF325409CD3}"/>
              </a:ext>
            </a:extLst>
          </p:cNvPr>
          <p:cNvSpPr txBox="1"/>
          <p:nvPr/>
        </p:nvSpPr>
        <p:spPr>
          <a:xfrm>
            <a:off x="4560125" y="3429000"/>
            <a:ext cx="7184239" cy="2862322"/>
          </a:xfrm>
          <a:prstGeom prst="rect">
            <a:avLst/>
          </a:prstGeom>
          <a:solidFill>
            <a:schemeClr val="accent4">
              <a:lumMod val="20000"/>
              <a:lumOff val="80000"/>
            </a:schemeClr>
          </a:solidFill>
        </p:spPr>
        <p:txBody>
          <a:bodyPr wrap="square" rtlCol="0">
            <a:spAutoFit/>
          </a:bodyPr>
          <a:lstStyle/>
          <a:p>
            <a:r>
              <a:rPr lang="en-US" sz="3600" dirty="0"/>
              <a:t>A Few Common Activation Functions:</a:t>
            </a:r>
          </a:p>
          <a:p>
            <a:pPr marL="342900" indent="-342900">
              <a:buAutoNum type="arabicParenR"/>
            </a:pPr>
            <a:r>
              <a:rPr lang="en-US" sz="3600" dirty="0" err="1"/>
              <a:t>ReLU</a:t>
            </a:r>
            <a:endParaRPr lang="en-US" sz="3600" dirty="0"/>
          </a:p>
          <a:p>
            <a:pPr marL="342900" indent="-342900">
              <a:buAutoNum type="arabicParenR"/>
            </a:pPr>
            <a:r>
              <a:rPr lang="en-US" sz="3600" dirty="0"/>
              <a:t>Sigmoid</a:t>
            </a:r>
          </a:p>
          <a:p>
            <a:pPr marL="342900" indent="-342900">
              <a:buAutoNum type="arabicParenR"/>
            </a:pPr>
            <a:r>
              <a:rPr lang="en-US" sz="3600" dirty="0"/>
              <a:t>Tanh</a:t>
            </a:r>
          </a:p>
          <a:p>
            <a:pPr marL="342900" indent="-342900">
              <a:buAutoNum type="arabicParenR"/>
            </a:pPr>
            <a:endParaRPr lang="en-US" sz="3600" dirty="0"/>
          </a:p>
        </p:txBody>
      </p:sp>
    </p:spTree>
    <p:extLst>
      <p:ext uri="{BB962C8B-B14F-4D97-AF65-F5344CB8AC3E}">
        <p14:creationId xmlns:p14="http://schemas.microsoft.com/office/powerpoint/2010/main" val="662412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Chart&#10;&#10;Description automatically generated with medium confidence">
            <a:extLst>
              <a:ext uri="{FF2B5EF4-FFF2-40B4-BE49-F238E27FC236}">
                <a16:creationId xmlns:a16="http://schemas.microsoft.com/office/drawing/2014/main" id="{DBAF3FDE-9C72-7FF9-9634-D5FBDF94D170}"/>
              </a:ext>
            </a:extLst>
          </p:cNvPr>
          <p:cNvPicPr>
            <a:picLocks noChangeAspect="1"/>
          </p:cNvPicPr>
          <p:nvPr/>
        </p:nvPicPr>
        <p:blipFill>
          <a:blip r:embed="rId2"/>
          <a:stretch>
            <a:fillRect/>
          </a:stretch>
        </p:blipFill>
        <p:spPr>
          <a:xfrm>
            <a:off x="3662288" y="-148969"/>
            <a:ext cx="3095865" cy="2321899"/>
          </a:xfrm>
          <a:prstGeom prst="rect">
            <a:avLst/>
          </a:prstGeom>
        </p:spPr>
      </p:pic>
      <p:sp>
        <p:nvSpPr>
          <p:cNvPr id="2" name="Title 1">
            <a:extLst>
              <a:ext uri="{FF2B5EF4-FFF2-40B4-BE49-F238E27FC236}">
                <a16:creationId xmlns:a16="http://schemas.microsoft.com/office/drawing/2014/main" id="{40B67722-7900-20B2-23AD-230E0AE5C600}"/>
              </a:ext>
            </a:extLst>
          </p:cNvPr>
          <p:cNvSpPr>
            <a:spLocks noGrp="1"/>
          </p:cNvSpPr>
          <p:nvPr>
            <p:ph type="title"/>
          </p:nvPr>
        </p:nvSpPr>
        <p:spPr>
          <a:xfrm>
            <a:off x="495983" y="102158"/>
            <a:ext cx="1572348" cy="843773"/>
          </a:xfrm>
        </p:spPr>
        <p:txBody>
          <a:bodyPr/>
          <a:lstStyle/>
          <a:p>
            <a:r>
              <a:rPr lang="en-US" dirty="0" err="1"/>
              <a:t>ReLU</a:t>
            </a:r>
            <a:endParaRPr lang="en-US" dirty="0"/>
          </a:p>
        </p:txBody>
      </p:sp>
      <p:sp>
        <p:nvSpPr>
          <p:cNvPr id="3" name="Content Placeholder 2">
            <a:extLst>
              <a:ext uri="{FF2B5EF4-FFF2-40B4-BE49-F238E27FC236}">
                <a16:creationId xmlns:a16="http://schemas.microsoft.com/office/drawing/2014/main" id="{D7BBBF1A-25DA-142D-429D-2D41BD9C12D1}"/>
              </a:ext>
            </a:extLst>
          </p:cNvPr>
          <p:cNvSpPr>
            <a:spLocks noGrp="1"/>
          </p:cNvSpPr>
          <p:nvPr>
            <p:ph idx="1"/>
          </p:nvPr>
        </p:nvSpPr>
        <p:spPr>
          <a:xfrm>
            <a:off x="296838" y="3930869"/>
            <a:ext cx="5210583" cy="2324234"/>
          </a:xfrm>
        </p:spPr>
        <p:txBody>
          <a:bodyPr>
            <a:normAutofit/>
          </a:bodyPr>
          <a:lstStyle/>
          <a:p>
            <a:r>
              <a:rPr lang="en-US" b="0" i="0" dirty="0">
                <a:effectLst/>
                <a:latin typeface="Roboto" panose="02000000000000000000" pitchFamily="2" charset="0"/>
              </a:rPr>
              <a:t>A popular choice for ([</a:t>
            </a:r>
            <a:r>
              <a:rPr lang="en-US" b="0" i="0" dirty="0">
                <a:solidFill>
                  <a:srgbClr val="FF6E40"/>
                </a:solidFill>
                <a:effectLst/>
                <a:latin typeface="Roboto" panose="02000000000000000000" pitchFamily="2" charset="0"/>
                <a:hlinkClick r:id="rId3" tooltip="Nair, V., &amp; Hinton, G. E. (2010). Rectified linear units improve restricted boltzmann machines. Icml."/>
              </a:rPr>
              <a:t>Nair &amp; Hinton, 2010</a:t>
            </a:r>
            <a:r>
              <a:rPr lang="en-US" dirty="0">
                <a:solidFill>
                  <a:srgbClr val="FF6E40"/>
                </a:solidFill>
                <a:latin typeface="Roboto" panose="02000000000000000000" pitchFamily="2" charset="0"/>
              </a:rPr>
              <a:t>)</a:t>
            </a:r>
            <a:r>
              <a:rPr lang="en-US" b="0" i="0" dirty="0">
                <a:effectLst/>
                <a:latin typeface="Roboto" panose="02000000000000000000" pitchFamily="2" charset="0"/>
              </a:rPr>
              <a:t>. </a:t>
            </a:r>
          </a:p>
          <a:p>
            <a:r>
              <a:rPr lang="en-US" b="0" i="0" dirty="0" err="1">
                <a:effectLst/>
                <a:latin typeface="Roboto" panose="02000000000000000000" pitchFamily="2" charset="0"/>
              </a:rPr>
              <a:t>ReLU</a:t>
            </a:r>
            <a:r>
              <a:rPr lang="en-US" b="0" i="0" dirty="0">
                <a:effectLst/>
                <a:latin typeface="Roboto" panose="02000000000000000000" pitchFamily="2" charset="0"/>
              </a:rPr>
              <a:t>  - </a:t>
            </a:r>
            <a:r>
              <a:rPr lang="en-US" b="1" i="0" dirty="0">
                <a:effectLst/>
                <a:latin typeface="Roboto" panose="02000000000000000000" pitchFamily="2" charset="0"/>
              </a:rPr>
              <a:t>nonlinear transformation</a:t>
            </a:r>
            <a:r>
              <a:rPr lang="en-US" b="0" i="0" dirty="0">
                <a:effectLst/>
                <a:latin typeface="Roboto" panose="02000000000000000000" pitchFamily="2" charset="0"/>
              </a:rPr>
              <a:t>. </a:t>
            </a:r>
          </a:p>
          <a:p>
            <a:r>
              <a:rPr lang="en-US" b="1" dirty="0" err="1">
                <a:latin typeface="Roboto" panose="02000000000000000000" pitchFamily="2" charset="0"/>
              </a:rPr>
              <a:t>ReLU</a:t>
            </a:r>
            <a:r>
              <a:rPr lang="en-US" b="1" dirty="0">
                <a:latin typeface="Roboto" panose="02000000000000000000" pitchFamily="2" charset="0"/>
              </a:rPr>
              <a:t> (x) = max(x, 0)</a:t>
            </a:r>
            <a:endParaRPr lang="en-US" b="1" dirty="0"/>
          </a:p>
        </p:txBody>
      </p:sp>
      <p:pic>
        <p:nvPicPr>
          <p:cNvPr id="9" name="Picture 8" descr="Chart, line chart&#10;&#10;Description automatically generated">
            <a:extLst>
              <a:ext uri="{FF2B5EF4-FFF2-40B4-BE49-F238E27FC236}">
                <a16:creationId xmlns:a16="http://schemas.microsoft.com/office/drawing/2014/main" id="{F4975714-99EB-1418-CEBE-95326EE13294}"/>
              </a:ext>
            </a:extLst>
          </p:cNvPr>
          <p:cNvPicPr>
            <a:picLocks noChangeAspect="1"/>
          </p:cNvPicPr>
          <p:nvPr/>
        </p:nvPicPr>
        <p:blipFill>
          <a:blip r:embed="rId4"/>
          <a:stretch>
            <a:fillRect/>
          </a:stretch>
        </p:blipFill>
        <p:spPr>
          <a:xfrm>
            <a:off x="8885131" y="1731469"/>
            <a:ext cx="3306869" cy="2480152"/>
          </a:xfrm>
          <a:prstGeom prst="rect">
            <a:avLst/>
          </a:prstGeom>
        </p:spPr>
      </p:pic>
      <p:sp>
        <p:nvSpPr>
          <p:cNvPr id="11" name="TextBox 10">
            <a:extLst>
              <a:ext uri="{FF2B5EF4-FFF2-40B4-BE49-F238E27FC236}">
                <a16:creationId xmlns:a16="http://schemas.microsoft.com/office/drawing/2014/main" id="{0043A88D-E079-EB48-1815-0A52E0F015C1}"/>
              </a:ext>
            </a:extLst>
          </p:cNvPr>
          <p:cNvSpPr txBox="1"/>
          <p:nvPr/>
        </p:nvSpPr>
        <p:spPr>
          <a:xfrm>
            <a:off x="5972596" y="4078969"/>
            <a:ext cx="6170742" cy="2677656"/>
          </a:xfrm>
          <a:prstGeom prst="rect">
            <a:avLst/>
          </a:prstGeom>
          <a:solidFill>
            <a:schemeClr val="accent4">
              <a:lumMod val="20000"/>
              <a:lumOff val="80000"/>
            </a:schemeClr>
          </a:solidFill>
        </p:spPr>
        <p:txBody>
          <a:bodyPr wrap="square">
            <a:spAutoFit/>
          </a:bodyPr>
          <a:lstStyle/>
          <a:p>
            <a:r>
              <a:rPr lang="en-US" sz="2400" dirty="0"/>
              <a:t>x = </a:t>
            </a:r>
            <a:r>
              <a:rPr lang="en-US" sz="2400" dirty="0" err="1"/>
              <a:t>tf.Variable</a:t>
            </a:r>
            <a:r>
              <a:rPr lang="en-US" sz="2400" dirty="0"/>
              <a:t>(</a:t>
            </a:r>
            <a:r>
              <a:rPr lang="en-US" sz="2400" dirty="0" err="1"/>
              <a:t>tf.range</a:t>
            </a:r>
            <a:r>
              <a:rPr lang="en-US" sz="2400" dirty="0"/>
              <a:t>(-8.0, 8.0, 0.1), </a:t>
            </a:r>
            <a:r>
              <a:rPr lang="en-US" sz="2400" dirty="0" err="1"/>
              <a:t>dtype</a:t>
            </a:r>
            <a:r>
              <a:rPr lang="en-US" sz="2400" dirty="0"/>
              <a:t>=tf.float32)</a:t>
            </a:r>
          </a:p>
          <a:p>
            <a:r>
              <a:rPr lang="en-US" sz="2400" dirty="0"/>
              <a:t>print(x)</a:t>
            </a:r>
          </a:p>
          <a:p>
            <a:r>
              <a:rPr lang="en-US" sz="2400" dirty="0"/>
              <a:t>print(</a:t>
            </a:r>
            <a:r>
              <a:rPr lang="en-US" sz="2400" dirty="0" err="1"/>
              <a:t>x.shape</a:t>
            </a:r>
            <a:r>
              <a:rPr lang="en-US" sz="2400" dirty="0"/>
              <a:t>)</a:t>
            </a:r>
          </a:p>
          <a:p>
            <a:r>
              <a:rPr lang="en-US" sz="2400" dirty="0"/>
              <a:t>y = </a:t>
            </a:r>
            <a:r>
              <a:rPr lang="en-US" sz="2400" dirty="0" err="1"/>
              <a:t>tf.nn.relu</a:t>
            </a:r>
            <a:r>
              <a:rPr lang="en-US" sz="2400" dirty="0"/>
              <a:t>(x)</a:t>
            </a:r>
          </a:p>
          <a:p>
            <a:r>
              <a:rPr lang="en-US" sz="2400" dirty="0"/>
              <a:t>print(</a:t>
            </a:r>
            <a:r>
              <a:rPr lang="en-US" sz="2400" dirty="0" err="1"/>
              <a:t>y.shape</a:t>
            </a:r>
            <a:r>
              <a:rPr lang="en-US" sz="2400" dirty="0"/>
              <a:t>)</a:t>
            </a:r>
          </a:p>
          <a:p>
            <a:r>
              <a:rPr lang="en-US" sz="2400" dirty="0" err="1"/>
              <a:t>plt.scatter</a:t>
            </a:r>
            <a:r>
              <a:rPr lang="en-US" sz="2400" dirty="0"/>
              <a:t>(</a:t>
            </a:r>
            <a:r>
              <a:rPr lang="en-US" sz="2400" dirty="0" err="1"/>
              <a:t>x.numpy</a:t>
            </a:r>
            <a:r>
              <a:rPr lang="en-US" sz="2400" dirty="0"/>
              <a:t>(), </a:t>
            </a:r>
            <a:r>
              <a:rPr lang="en-US" sz="2400" dirty="0" err="1"/>
              <a:t>y.numpy</a:t>
            </a:r>
            <a:r>
              <a:rPr lang="en-US" sz="2400" dirty="0"/>
              <a:t>())</a:t>
            </a:r>
          </a:p>
        </p:txBody>
      </p:sp>
      <p:sp>
        <p:nvSpPr>
          <p:cNvPr id="15" name="TextBox 14">
            <a:extLst>
              <a:ext uri="{FF2B5EF4-FFF2-40B4-BE49-F238E27FC236}">
                <a16:creationId xmlns:a16="http://schemas.microsoft.com/office/drawing/2014/main" id="{95477182-1794-64AA-E23B-E0401C5DD634}"/>
              </a:ext>
            </a:extLst>
          </p:cNvPr>
          <p:cNvSpPr txBox="1"/>
          <p:nvPr/>
        </p:nvSpPr>
        <p:spPr>
          <a:xfrm>
            <a:off x="6725254" y="260032"/>
            <a:ext cx="5184278" cy="1200329"/>
          </a:xfrm>
          <a:prstGeom prst="rect">
            <a:avLst/>
          </a:prstGeom>
          <a:solidFill>
            <a:schemeClr val="accent2">
              <a:lumMod val="20000"/>
              <a:lumOff val="80000"/>
            </a:schemeClr>
          </a:solidFill>
        </p:spPr>
        <p:txBody>
          <a:bodyPr wrap="square">
            <a:spAutoFit/>
          </a:bodyPr>
          <a:lstStyle/>
          <a:p>
            <a:r>
              <a:rPr lang="en-US" dirty="0"/>
              <a:t>with </a:t>
            </a:r>
            <a:r>
              <a:rPr lang="en-US" dirty="0" err="1"/>
              <a:t>tf.GradientTape</a:t>
            </a:r>
            <a:r>
              <a:rPr lang="en-US" dirty="0"/>
              <a:t>() as t:</a:t>
            </a:r>
          </a:p>
          <a:p>
            <a:r>
              <a:rPr lang="en-US" b="1" dirty="0"/>
              <a:t>    y = </a:t>
            </a:r>
            <a:r>
              <a:rPr lang="en-US" b="1" dirty="0" err="1"/>
              <a:t>tf.nn.relu</a:t>
            </a:r>
            <a:r>
              <a:rPr lang="en-US" b="1" dirty="0"/>
              <a:t>(x)</a:t>
            </a:r>
          </a:p>
          <a:p>
            <a:r>
              <a:rPr lang="en-US" dirty="0"/>
              <a:t>    </a:t>
            </a:r>
          </a:p>
          <a:p>
            <a:r>
              <a:rPr lang="en-US" dirty="0" err="1"/>
              <a:t>plt.scatter</a:t>
            </a:r>
            <a:r>
              <a:rPr lang="en-US" dirty="0"/>
              <a:t>(</a:t>
            </a:r>
            <a:r>
              <a:rPr lang="en-US" dirty="0" err="1"/>
              <a:t>x.numpy</a:t>
            </a:r>
            <a:r>
              <a:rPr lang="en-US" dirty="0"/>
              <a:t>(), </a:t>
            </a:r>
            <a:r>
              <a:rPr lang="en-US" dirty="0" err="1"/>
              <a:t>t.gradient</a:t>
            </a:r>
            <a:r>
              <a:rPr lang="en-US" dirty="0"/>
              <a:t>(y, x).</a:t>
            </a:r>
            <a:r>
              <a:rPr lang="en-US" dirty="0" err="1"/>
              <a:t>numpy</a:t>
            </a:r>
            <a:r>
              <a:rPr lang="en-US" dirty="0"/>
              <a:t>())</a:t>
            </a:r>
          </a:p>
        </p:txBody>
      </p:sp>
      <p:sp>
        <p:nvSpPr>
          <p:cNvPr id="17" name="TextBox 16">
            <a:extLst>
              <a:ext uri="{FF2B5EF4-FFF2-40B4-BE49-F238E27FC236}">
                <a16:creationId xmlns:a16="http://schemas.microsoft.com/office/drawing/2014/main" id="{A1D71CFD-65B4-5583-981A-A276C4464DCC}"/>
              </a:ext>
            </a:extLst>
          </p:cNvPr>
          <p:cNvSpPr txBox="1"/>
          <p:nvPr/>
        </p:nvSpPr>
        <p:spPr>
          <a:xfrm>
            <a:off x="126781" y="2305055"/>
            <a:ext cx="6096000" cy="1200329"/>
          </a:xfrm>
          <a:prstGeom prst="rect">
            <a:avLst/>
          </a:prstGeom>
          <a:solidFill>
            <a:schemeClr val="tx2">
              <a:lumMod val="10000"/>
              <a:lumOff val="90000"/>
            </a:schemeClr>
          </a:solidFill>
        </p:spPr>
        <p:txBody>
          <a:bodyPr wrap="square">
            <a:spAutoFit/>
          </a:bodyPr>
          <a:lstStyle/>
          <a:p>
            <a:r>
              <a:rPr lang="en-US" b="0" i="0" dirty="0" err="1">
                <a:effectLst/>
                <a:latin typeface="Roboto" panose="02000000000000000000" pitchFamily="2" charset="0"/>
              </a:rPr>
              <a:t>ReLU</a:t>
            </a:r>
            <a:r>
              <a:rPr lang="en-US" b="0" i="0" dirty="0">
                <a:effectLst/>
                <a:latin typeface="Roboto" panose="02000000000000000000" pitchFamily="2" charset="0"/>
              </a:rPr>
              <a:t> is significantly more amenable to optimization than the sigmoid or the tanh function. One could argue that this was one of the key innovations that helped the resurgence of deep learning over the past decade. </a:t>
            </a:r>
            <a:endParaRPr lang="en-US" dirty="0"/>
          </a:p>
        </p:txBody>
      </p:sp>
    </p:spTree>
    <p:extLst>
      <p:ext uri="{BB962C8B-B14F-4D97-AF65-F5344CB8AC3E}">
        <p14:creationId xmlns:p14="http://schemas.microsoft.com/office/powerpoint/2010/main" val="2618182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a:t>Linear</a:t>
            </a:r>
            <a:br>
              <a:rPr lang="en-US"/>
            </a:br>
            <a:r>
              <a:rPr lang="en-US"/>
              <a:t>Regression</a:t>
            </a:r>
            <a:endParaRPr lang="en-US"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fontScale="40000" lnSpcReduction="20000"/>
          </a:bodyPr>
          <a:lstStyle/>
          <a:p>
            <a:r>
              <a:rPr lang="en-US" dirty="0"/>
              <a:t>Resource:</a:t>
            </a:r>
          </a:p>
          <a:p>
            <a:r>
              <a:rPr lang="en-US" dirty="0">
                <a:hlinkClick r:id="rId2"/>
              </a:rPr>
              <a:t>https://d2l.ai/chapter_linear-regression/index.html</a:t>
            </a:r>
            <a:endParaRPr lang="en-US" dirty="0"/>
          </a:p>
          <a:p>
            <a:endParaRPr lang="en-US" dirty="0"/>
          </a:p>
          <a:p>
            <a:r>
              <a:rPr lang="en-US" dirty="0"/>
              <a:t>gates</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spTree>
    <p:extLst>
      <p:ext uri="{BB962C8B-B14F-4D97-AF65-F5344CB8AC3E}">
        <p14:creationId xmlns:p14="http://schemas.microsoft.com/office/powerpoint/2010/main" val="1513246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349CE-9B16-AC13-4F2C-EB51042617A9}"/>
              </a:ext>
            </a:extLst>
          </p:cNvPr>
          <p:cNvSpPr>
            <a:spLocks noGrp="1"/>
          </p:cNvSpPr>
          <p:nvPr>
            <p:ph type="title"/>
          </p:nvPr>
        </p:nvSpPr>
        <p:spPr/>
        <p:txBody>
          <a:bodyPr/>
          <a:lstStyle/>
          <a:p>
            <a:r>
              <a:rPr lang="en-US" dirty="0"/>
              <a:t>Sigmoid</a:t>
            </a:r>
          </a:p>
        </p:txBody>
      </p:sp>
      <p:sp>
        <p:nvSpPr>
          <p:cNvPr id="7" name="TextBox 6">
            <a:extLst>
              <a:ext uri="{FF2B5EF4-FFF2-40B4-BE49-F238E27FC236}">
                <a16:creationId xmlns:a16="http://schemas.microsoft.com/office/drawing/2014/main" id="{9B22C005-8E93-383F-730F-C9694A519569}"/>
              </a:ext>
            </a:extLst>
          </p:cNvPr>
          <p:cNvSpPr txBox="1"/>
          <p:nvPr/>
        </p:nvSpPr>
        <p:spPr>
          <a:xfrm>
            <a:off x="5918315" y="192010"/>
            <a:ext cx="6097978" cy="1200329"/>
          </a:xfrm>
          <a:prstGeom prst="rect">
            <a:avLst/>
          </a:prstGeom>
          <a:solidFill>
            <a:schemeClr val="accent2">
              <a:lumMod val="20000"/>
              <a:lumOff val="80000"/>
            </a:schemeClr>
          </a:solidFill>
        </p:spPr>
        <p:txBody>
          <a:bodyPr wrap="square">
            <a:spAutoFit/>
          </a:bodyPr>
          <a:lstStyle/>
          <a:p>
            <a:r>
              <a:rPr lang="en-US" b="0" i="0" dirty="0" err="1">
                <a:effectLst/>
                <a:latin typeface="Roboto" panose="02000000000000000000" pitchFamily="2" charset="0"/>
              </a:rPr>
              <a:t>Sigmoids</a:t>
            </a:r>
            <a:r>
              <a:rPr lang="en-US" b="0" i="0" dirty="0">
                <a:effectLst/>
                <a:latin typeface="Roboto" panose="02000000000000000000" pitchFamily="2" charset="0"/>
              </a:rPr>
              <a:t> are still widely used as activation functions on the output units, when we want to interpret the outputs as probabilities for binary classification problems: you can think of the sigmoid as a </a:t>
            </a:r>
            <a:r>
              <a:rPr lang="en-US" b="1" i="0" dirty="0">
                <a:effectLst/>
                <a:latin typeface="Roboto" panose="02000000000000000000" pitchFamily="2" charset="0"/>
              </a:rPr>
              <a:t>special case of the </a:t>
            </a:r>
            <a:r>
              <a:rPr lang="en-US" b="1" i="0" dirty="0" err="1">
                <a:effectLst/>
                <a:latin typeface="Roboto" panose="02000000000000000000" pitchFamily="2" charset="0"/>
              </a:rPr>
              <a:t>softmax</a:t>
            </a:r>
            <a:r>
              <a:rPr lang="en-US" b="1" i="0" dirty="0">
                <a:effectLst/>
                <a:latin typeface="Roboto" panose="02000000000000000000" pitchFamily="2" charset="0"/>
              </a:rPr>
              <a:t>. </a:t>
            </a:r>
            <a:endParaRPr lang="en-US" dirty="0"/>
          </a:p>
        </p:txBody>
      </p:sp>
      <p:pic>
        <p:nvPicPr>
          <p:cNvPr id="9" name="Picture 8" descr="A picture containing text&#10;&#10;Description automatically generated">
            <a:extLst>
              <a:ext uri="{FF2B5EF4-FFF2-40B4-BE49-F238E27FC236}">
                <a16:creationId xmlns:a16="http://schemas.microsoft.com/office/drawing/2014/main" id="{8C159184-76D1-6D2B-29AD-5FA6466E582E}"/>
              </a:ext>
            </a:extLst>
          </p:cNvPr>
          <p:cNvPicPr>
            <a:picLocks noChangeAspect="1"/>
          </p:cNvPicPr>
          <p:nvPr/>
        </p:nvPicPr>
        <p:blipFill>
          <a:blip r:embed="rId2"/>
          <a:stretch>
            <a:fillRect/>
          </a:stretch>
        </p:blipFill>
        <p:spPr>
          <a:xfrm>
            <a:off x="2039797" y="5016651"/>
            <a:ext cx="7334724" cy="1254161"/>
          </a:xfrm>
          <a:prstGeom prst="rect">
            <a:avLst/>
          </a:prstGeom>
        </p:spPr>
      </p:pic>
      <p:pic>
        <p:nvPicPr>
          <p:cNvPr id="11" name="Picture 10" descr="Chart&#10;&#10;Description automatically generated with medium confidence">
            <a:extLst>
              <a:ext uri="{FF2B5EF4-FFF2-40B4-BE49-F238E27FC236}">
                <a16:creationId xmlns:a16="http://schemas.microsoft.com/office/drawing/2014/main" id="{AD666618-47DC-23FE-8658-B4C28C385BB2}"/>
              </a:ext>
            </a:extLst>
          </p:cNvPr>
          <p:cNvPicPr>
            <a:picLocks noChangeAspect="1"/>
          </p:cNvPicPr>
          <p:nvPr/>
        </p:nvPicPr>
        <p:blipFill>
          <a:blip r:embed="rId3"/>
          <a:stretch>
            <a:fillRect/>
          </a:stretch>
        </p:blipFill>
        <p:spPr>
          <a:xfrm>
            <a:off x="9374521" y="4297417"/>
            <a:ext cx="2817479" cy="2113109"/>
          </a:xfrm>
          <a:prstGeom prst="rect">
            <a:avLst/>
          </a:prstGeom>
        </p:spPr>
      </p:pic>
      <p:pic>
        <p:nvPicPr>
          <p:cNvPr id="5" name="Content Placeholder 4" descr="Text&#10;&#10;Description automatically generated with medium confidence">
            <a:extLst>
              <a:ext uri="{FF2B5EF4-FFF2-40B4-BE49-F238E27FC236}">
                <a16:creationId xmlns:a16="http://schemas.microsoft.com/office/drawing/2014/main" id="{C76431A3-7597-30C4-BA30-19AE2CBDDB76}"/>
              </a:ext>
            </a:extLst>
          </p:cNvPr>
          <p:cNvPicPr>
            <a:picLocks noGrp="1" noChangeAspect="1"/>
          </p:cNvPicPr>
          <p:nvPr>
            <p:ph idx="1"/>
          </p:nvPr>
        </p:nvPicPr>
        <p:blipFill>
          <a:blip r:embed="rId4"/>
          <a:stretch>
            <a:fillRect/>
          </a:stretch>
        </p:blipFill>
        <p:spPr>
          <a:xfrm>
            <a:off x="734046" y="1958245"/>
            <a:ext cx="11188894" cy="2339172"/>
          </a:xfrm>
        </p:spPr>
      </p:pic>
      <p:pic>
        <p:nvPicPr>
          <p:cNvPr id="13" name="Picture 12" descr="Chart&#10;&#10;Description automatically generated">
            <a:extLst>
              <a:ext uri="{FF2B5EF4-FFF2-40B4-BE49-F238E27FC236}">
                <a16:creationId xmlns:a16="http://schemas.microsoft.com/office/drawing/2014/main" id="{F1058DFA-76B8-11F5-30E9-1B504CF386D0}"/>
              </a:ext>
            </a:extLst>
          </p:cNvPr>
          <p:cNvPicPr>
            <a:picLocks noChangeAspect="1"/>
          </p:cNvPicPr>
          <p:nvPr/>
        </p:nvPicPr>
        <p:blipFill>
          <a:blip r:embed="rId5"/>
          <a:stretch>
            <a:fillRect/>
          </a:stretch>
        </p:blipFill>
        <p:spPr>
          <a:xfrm>
            <a:off x="1550190" y="3127831"/>
            <a:ext cx="2534578" cy="1900933"/>
          </a:xfrm>
          <a:prstGeom prst="rect">
            <a:avLst/>
          </a:prstGeom>
        </p:spPr>
      </p:pic>
    </p:spTree>
    <p:extLst>
      <p:ext uri="{BB962C8B-B14F-4D97-AF65-F5344CB8AC3E}">
        <p14:creationId xmlns:p14="http://schemas.microsoft.com/office/powerpoint/2010/main" val="4057541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1EE1-D854-9841-1447-403C4173AD58}"/>
              </a:ext>
            </a:extLst>
          </p:cNvPr>
          <p:cNvSpPr>
            <a:spLocks noGrp="1"/>
          </p:cNvSpPr>
          <p:nvPr>
            <p:ph type="title"/>
          </p:nvPr>
        </p:nvSpPr>
        <p:spPr/>
        <p:txBody>
          <a:bodyPr/>
          <a:lstStyle/>
          <a:p>
            <a:r>
              <a:rPr lang="en-US" dirty="0"/>
              <a:t>Tanh</a:t>
            </a:r>
          </a:p>
        </p:txBody>
      </p:sp>
      <p:pic>
        <p:nvPicPr>
          <p:cNvPr id="5" name="Content Placeholder 4" descr="Text&#10;&#10;Description automatically generated with medium confidence">
            <a:extLst>
              <a:ext uri="{FF2B5EF4-FFF2-40B4-BE49-F238E27FC236}">
                <a16:creationId xmlns:a16="http://schemas.microsoft.com/office/drawing/2014/main" id="{1B663E56-2282-B04E-AE1E-C430EE19CA12}"/>
              </a:ext>
            </a:extLst>
          </p:cNvPr>
          <p:cNvPicPr>
            <a:picLocks noGrp="1" noChangeAspect="1"/>
          </p:cNvPicPr>
          <p:nvPr>
            <p:ph idx="1"/>
          </p:nvPr>
        </p:nvPicPr>
        <p:blipFill>
          <a:blip r:embed="rId2"/>
          <a:stretch>
            <a:fillRect/>
          </a:stretch>
        </p:blipFill>
        <p:spPr>
          <a:xfrm>
            <a:off x="219586" y="2868205"/>
            <a:ext cx="11595168" cy="3366340"/>
          </a:xfrm>
        </p:spPr>
      </p:pic>
      <p:pic>
        <p:nvPicPr>
          <p:cNvPr id="7" name="Picture 6" descr="Chart&#10;&#10;Description automatically generated">
            <a:extLst>
              <a:ext uri="{FF2B5EF4-FFF2-40B4-BE49-F238E27FC236}">
                <a16:creationId xmlns:a16="http://schemas.microsoft.com/office/drawing/2014/main" id="{E9FE3930-8D2E-8F36-9392-9F3BC2EF84BD}"/>
              </a:ext>
            </a:extLst>
          </p:cNvPr>
          <p:cNvPicPr>
            <a:picLocks noChangeAspect="1"/>
          </p:cNvPicPr>
          <p:nvPr/>
        </p:nvPicPr>
        <p:blipFill>
          <a:blip r:embed="rId3"/>
          <a:stretch>
            <a:fillRect/>
          </a:stretch>
        </p:blipFill>
        <p:spPr>
          <a:xfrm>
            <a:off x="2495791" y="0"/>
            <a:ext cx="3630689" cy="2723017"/>
          </a:xfrm>
          <a:prstGeom prst="rect">
            <a:avLst/>
          </a:prstGeom>
        </p:spPr>
      </p:pic>
      <p:pic>
        <p:nvPicPr>
          <p:cNvPr id="9" name="Picture 8" descr="A picture containing chart&#10;&#10;Description automatically generated">
            <a:extLst>
              <a:ext uri="{FF2B5EF4-FFF2-40B4-BE49-F238E27FC236}">
                <a16:creationId xmlns:a16="http://schemas.microsoft.com/office/drawing/2014/main" id="{EC604AA9-977D-3135-04CF-6962467C7E3D}"/>
              </a:ext>
            </a:extLst>
          </p:cNvPr>
          <p:cNvPicPr>
            <a:picLocks noChangeAspect="1"/>
          </p:cNvPicPr>
          <p:nvPr/>
        </p:nvPicPr>
        <p:blipFill>
          <a:blip r:embed="rId4"/>
          <a:stretch>
            <a:fillRect/>
          </a:stretch>
        </p:blipFill>
        <p:spPr>
          <a:xfrm>
            <a:off x="8550234" y="0"/>
            <a:ext cx="3535686" cy="2651765"/>
          </a:xfrm>
          <a:prstGeom prst="rect">
            <a:avLst/>
          </a:prstGeom>
        </p:spPr>
      </p:pic>
      <p:sp>
        <p:nvSpPr>
          <p:cNvPr id="10" name="TextBox 9">
            <a:extLst>
              <a:ext uri="{FF2B5EF4-FFF2-40B4-BE49-F238E27FC236}">
                <a16:creationId xmlns:a16="http://schemas.microsoft.com/office/drawing/2014/main" id="{32DF0C0F-85D7-5AFC-3627-E1846C75739D}"/>
              </a:ext>
            </a:extLst>
          </p:cNvPr>
          <p:cNvSpPr txBox="1"/>
          <p:nvPr/>
        </p:nvSpPr>
        <p:spPr>
          <a:xfrm>
            <a:off x="9388976" y="2426279"/>
            <a:ext cx="1858201" cy="369332"/>
          </a:xfrm>
          <a:prstGeom prst="rect">
            <a:avLst/>
          </a:prstGeom>
          <a:noFill/>
        </p:spPr>
        <p:txBody>
          <a:bodyPr wrap="none" rtlCol="0">
            <a:spAutoFit/>
          </a:bodyPr>
          <a:lstStyle/>
          <a:p>
            <a:r>
              <a:rPr lang="en-US" dirty="0"/>
              <a:t>Derivative of tanh</a:t>
            </a:r>
          </a:p>
        </p:txBody>
      </p:sp>
    </p:spTree>
    <p:extLst>
      <p:ext uri="{BB962C8B-B14F-4D97-AF65-F5344CB8AC3E}">
        <p14:creationId xmlns:p14="http://schemas.microsoft.com/office/powerpoint/2010/main" val="2117515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93783-20AC-63BC-F2B4-A3195E3F73F0}"/>
              </a:ext>
            </a:extLst>
          </p:cNvPr>
          <p:cNvSpPr>
            <a:spLocks noGrp="1"/>
          </p:cNvSpPr>
          <p:nvPr>
            <p:ph type="title"/>
          </p:nvPr>
        </p:nvSpPr>
        <p:spPr>
          <a:xfrm>
            <a:off x="8548914" y="286603"/>
            <a:ext cx="2545805" cy="1450757"/>
          </a:xfrm>
        </p:spPr>
        <p:txBody>
          <a:bodyPr>
            <a:normAutofit/>
          </a:bodyPr>
          <a:lstStyle/>
          <a:p>
            <a:r>
              <a:rPr lang="en-US" dirty="0"/>
              <a:t>The </a:t>
            </a:r>
            <a:r>
              <a:rPr lang="en-US" dirty="0" err="1"/>
              <a:t>Softmax</a:t>
            </a:r>
            <a:endParaRPr lang="en-US" dirty="0"/>
          </a:p>
        </p:txBody>
      </p:sp>
      <p:pic>
        <p:nvPicPr>
          <p:cNvPr id="4" name="Picture 3" descr="A picture containing letter&#10;&#10;Description automatically generated">
            <a:extLst>
              <a:ext uri="{FF2B5EF4-FFF2-40B4-BE49-F238E27FC236}">
                <a16:creationId xmlns:a16="http://schemas.microsoft.com/office/drawing/2014/main" id="{8FD98505-EB7D-1744-38D1-9A91692F7634}"/>
              </a:ext>
            </a:extLst>
          </p:cNvPr>
          <p:cNvPicPr>
            <a:picLocks noChangeAspect="1"/>
          </p:cNvPicPr>
          <p:nvPr/>
        </p:nvPicPr>
        <p:blipFill>
          <a:blip r:embed="rId2"/>
          <a:stretch>
            <a:fillRect/>
          </a:stretch>
        </p:blipFill>
        <p:spPr>
          <a:xfrm>
            <a:off x="172048" y="301122"/>
            <a:ext cx="7260467" cy="1579152"/>
          </a:xfrm>
          <a:prstGeom prst="rect">
            <a:avLst/>
          </a:prstGeom>
        </p:spPr>
      </p:pic>
      <p:sp>
        <p:nvSpPr>
          <p:cNvPr id="3" name="Content Placeholder 2">
            <a:extLst>
              <a:ext uri="{FF2B5EF4-FFF2-40B4-BE49-F238E27FC236}">
                <a16:creationId xmlns:a16="http://schemas.microsoft.com/office/drawing/2014/main" id="{6DA002BC-442D-6166-EF96-40C7C900FA1A}"/>
              </a:ext>
            </a:extLst>
          </p:cNvPr>
          <p:cNvSpPr>
            <a:spLocks noGrp="1"/>
          </p:cNvSpPr>
          <p:nvPr>
            <p:ph idx="1"/>
          </p:nvPr>
        </p:nvSpPr>
        <p:spPr>
          <a:xfrm>
            <a:off x="172048" y="2108201"/>
            <a:ext cx="11700638" cy="4277022"/>
          </a:xfrm>
        </p:spPr>
        <p:txBody>
          <a:bodyPr>
            <a:normAutofit/>
          </a:bodyPr>
          <a:lstStyle/>
          <a:p>
            <a:r>
              <a:rPr lang="en-US" b="1" dirty="0"/>
              <a:t>GOAL: Minimize the difference between o and y. </a:t>
            </a:r>
          </a:p>
          <a:p>
            <a:r>
              <a:rPr lang="en-US" b="1" dirty="0"/>
              <a:t>In other words, attempt to classify with the greatest possible accuracy. </a:t>
            </a:r>
          </a:p>
          <a:p>
            <a:endParaRPr lang="en-US" b="1" dirty="0"/>
          </a:p>
          <a:p>
            <a:endParaRPr lang="en-US" b="1" dirty="0"/>
          </a:p>
        </p:txBody>
      </p:sp>
      <p:pic>
        <p:nvPicPr>
          <p:cNvPr id="6" name="Picture 5" descr="Logo, company name&#10;&#10;Description automatically generated">
            <a:extLst>
              <a:ext uri="{FF2B5EF4-FFF2-40B4-BE49-F238E27FC236}">
                <a16:creationId xmlns:a16="http://schemas.microsoft.com/office/drawing/2014/main" id="{DFBBD9E3-49C0-1776-26C8-08EDB52E29BE}"/>
              </a:ext>
            </a:extLst>
          </p:cNvPr>
          <p:cNvPicPr>
            <a:picLocks noChangeAspect="1"/>
          </p:cNvPicPr>
          <p:nvPr/>
        </p:nvPicPr>
        <p:blipFill>
          <a:blip r:embed="rId3"/>
          <a:stretch>
            <a:fillRect/>
          </a:stretch>
        </p:blipFill>
        <p:spPr>
          <a:xfrm>
            <a:off x="792280" y="3078685"/>
            <a:ext cx="9614064" cy="1762579"/>
          </a:xfrm>
          <a:prstGeom prst="rect">
            <a:avLst/>
          </a:prstGeom>
        </p:spPr>
      </p:pic>
      <p:pic>
        <p:nvPicPr>
          <p:cNvPr id="8" name="Picture 7" descr="Text, letter&#10;&#10;Description automatically generated">
            <a:extLst>
              <a:ext uri="{FF2B5EF4-FFF2-40B4-BE49-F238E27FC236}">
                <a16:creationId xmlns:a16="http://schemas.microsoft.com/office/drawing/2014/main" id="{7E14E1E7-7DD3-F257-7E4F-151005B4BC0B}"/>
              </a:ext>
            </a:extLst>
          </p:cNvPr>
          <p:cNvPicPr>
            <a:picLocks noChangeAspect="1"/>
          </p:cNvPicPr>
          <p:nvPr/>
        </p:nvPicPr>
        <p:blipFill>
          <a:blip r:embed="rId4"/>
          <a:stretch>
            <a:fillRect/>
          </a:stretch>
        </p:blipFill>
        <p:spPr>
          <a:xfrm>
            <a:off x="6930352" y="4955228"/>
            <a:ext cx="4640306" cy="1169307"/>
          </a:xfrm>
          <a:prstGeom prst="rect">
            <a:avLst/>
          </a:prstGeom>
        </p:spPr>
      </p:pic>
    </p:spTree>
    <p:extLst>
      <p:ext uri="{BB962C8B-B14F-4D97-AF65-F5344CB8AC3E}">
        <p14:creationId xmlns:p14="http://schemas.microsoft.com/office/powerpoint/2010/main" val="2639349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13490-A6A4-F1B8-6FD1-809EB0F42DF3}"/>
              </a:ext>
            </a:extLst>
          </p:cNvPr>
          <p:cNvSpPr>
            <a:spLocks noGrp="1"/>
          </p:cNvSpPr>
          <p:nvPr>
            <p:ph type="title"/>
          </p:nvPr>
        </p:nvSpPr>
        <p:spPr>
          <a:xfrm>
            <a:off x="1097280" y="285155"/>
            <a:ext cx="10058400" cy="1450757"/>
          </a:xfrm>
        </p:spPr>
        <p:txBody>
          <a:bodyPr/>
          <a:lstStyle/>
          <a:p>
            <a:r>
              <a:rPr lang="en-US" dirty="0"/>
              <a:t>Example </a:t>
            </a:r>
          </a:p>
        </p:txBody>
      </p:sp>
      <p:graphicFrame>
        <p:nvGraphicFramePr>
          <p:cNvPr id="4" name="Content Placeholder 3">
            <a:extLst>
              <a:ext uri="{FF2B5EF4-FFF2-40B4-BE49-F238E27FC236}">
                <a16:creationId xmlns:a16="http://schemas.microsoft.com/office/drawing/2014/main" id="{125A137C-ADCF-BF11-CF6A-15655E64523B}"/>
              </a:ext>
            </a:extLst>
          </p:cNvPr>
          <p:cNvGraphicFramePr>
            <a:graphicFrameLocks noGrp="1"/>
          </p:cNvGraphicFramePr>
          <p:nvPr>
            <p:ph idx="1"/>
          </p:nvPr>
        </p:nvGraphicFramePr>
        <p:xfrm>
          <a:off x="136634" y="4348909"/>
          <a:ext cx="4288220" cy="1857972"/>
        </p:xfrm>
        <a:graphic>
          <a:graphicData uri="http://schemas.openxmlformats.org/drawingml/2006/table">
            <a:tbl>
              <a:tblPr firstRow="1" firstCol="1" bandRow="1">
                <a:tableStyleId>{5C22544A-7EE6-4342-B048-85BDC9FD1C3A}</a:tableStyleId>
              </a:tblPr>
              <a:tblGrid>
                <a:gridCol w="1017679">
                  <a:extLst>
                    <a:ext uri="{9D8B030D-6E8A-4147-A177-3AD203B41FA5}">
                      <a16:colId xmlns:a16="http://schemas.microsoft.com/office/drawing/2014/main" val="1064889221"/>
                    </a:ext>
                  </a:extLst>
                </a:gridCol>
                <a:gridCol w="1347149">
                  <a:extLst>
                    <a:ext uri="{9D8B030D-6E8A-4147-A177-3AD203B41FA5}">
                      <a16:colId xmlns:a16="http://schemas.microsoft.com/office/drawing/2014/main" val="363265416"/>
                    </a:ext>
                  </a:extLst>
                </a:gridCol>
                <a:gridCol w="905713">
                  <a:extLst>
                    <a:ext uri="{9D8B030D-6E8A-4147-A177-3AD203B41FA5}">
                      <a16:colId xmlns:a16="http://schemas.microsoft.com/office/drawing/2014/main" val="782968941"/>
                    </a:ext>
                  </a:extLst>
                </a:gridCol>
                <a:gridCol w="1017679">
                  <a:extLst>
                    <a:ext uri="{9D8B030D-6E8A-4147-A177-3AD203B41FA5}">
                      <a16:colId xmlns:a16="http://schemas.microsoft.com/office/drawing/2014/main" val="3046248992"/>
                    </a:ext>
                  </a:extLst>
                </a:gridCol>
              </a:tblGrid>
              <a:tr h="464493">
                <a:tc>
                  <a:txBody>
                    <a:bodyPr/>
                    <a:lstStyle/>
                    <a:p>
                      <a:pPr marL="0" marR="0">
                        <a:lnSpc>
                          <a:spcPct val="107000"/>
                        </a:lnSpc>
                        <a:spcBef>
                          <a:spcPts val="0"/>
                        </a:spcBef>
                        <a:spcAft>
                          <a:spcPts val="0"/>
                        </a:spcAft>
                      </a:pPr>
                      <a:r>
                        <a:rPr lang="en-US" sz="2000" b="1">
                          <a:effectLst/>
                        </a:rPr>
                        <a:t>Label</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b="1">
                          <a:effectLst/>
                        </a:rPr>
                        <a:t>Cholesterol</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b="1" dirty="0">
                          <a:effectLst/>
                        </a:rPr>
                        <a:t>Weight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b="1">
                          <a:effectLst/>
                        </a:rPr>
                        <a:t>Height</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81300510"/>
                  </a:ext>
                </a:extLst>
              </a:tr>
              <a:tr h="464493">
                <a:tc>
                  <a:txBody>
                    <a:bodyPr/>
                    <a:lstStyle/>
                    <a:p>
                      <a:pPr marL="0" marR="0">
                        <a:lnSpc>
                          <a:spcPct val="107000"/>
                        </a:lnSpc>
                        <a:spcBef>
                          <a:spcPts val="0"/>
                        </a:spcBef>
                        <a:spcAft>
                          <a:spcPts val="0"/>
                        </a:spcAft>
                      </a:pPr>
                      <a:r>
                        <a:rPr lang="en-US" sz="2000" b="1">
                          <a:effectLst/>
                        </a:rPr>
                        <a:t>Risk</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2000" b="1">
                          <a:effectLst/>
                          <a:highlight>
                            <a:srgbClr val="FFFF00"/>
                          </a:highlight>
                        </a:rPr>
                        <a:t>251</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2000" b="1">
                          <a:effectLst/>
                          <a:highlight>
                            <a:srgbClr val="FFFF00"/>
                          </a:highlight>
                        </a:rPr>
                        <a:t>267</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2000" b="1">
                          <a:effectLst/>
                          <a:highlight>
                            <a:srgbClr val="FFFF00"/>
                          </a:highlight>
                        </a:rPr>
                        <a:t>70</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10150267"/>
                  </a:ext>
                </a:extLst>
              </a:tr>
              <a:tr h="464493">
                <a:tc>
                  <a:txBody>
                    <a:bodyPr/>
                    <a:lstStyle/>
                    <a:p>
                      <a:pPr marL="0" marR="0">
                        <a:lnSpc>
                          <a:spcPct val="107000"/>
                        </a:lnSpc>
                        <a:spcBef>
                          <a:spcPts val="0"/>
                        </a:spcBef>
                        <a:spcAft>
                          <a:spcPts val="0"/>
                        </a:spcAft>
                      </a:pPr>
                      <a:r>
                        <a:rPr lang="en-US" sz="2000" b="1">
                          <a:effectLst/>
                        </a:rPr>
                        <a:t>NoRisk</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2000" b="1">
                          <a:effectLst/>
                        </a:rPr>
                        <a:t>105</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2000" b="1">
                          <a:effectLst/>
                        </a:rPr>
                        <a:t>103</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2000" b="1">
                          <a:effectLst/>
                        </a:rPr>
                        <a:t>62</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44447920"/>
                  </a:ext>
                </a:extLst>
              </a:tr>
              <a:tr h="464493">
                <a:tc>
                  <a:txBody>
                    <a:bodyPr/>
                    <a:lstStyle/>
                    <a:p>
                      <a:pPr marL="0" marR="0">
                        <a:lnSpc>
                          <a:spcPct val="107000"/>
                        </a:lnSpc>
                        <a:spcBef>
                          <a:spcPts val="0"/>
                        </a:spcBef>
                        <a:spcAft>
                          <a:spcPts val="0"/>
                        </a:spcAft>
                      </a:pPr>
                      <a:r>
                        <a:rPr lang="en-US" sz="2000" b="1">
                          <a:effectLst/>
                        </a:rPr>
                        <a:t>Medium</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2000" b="1">
                          <a:effectLst/>
                        </a:rPr>
                        <a:t>156</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2000" b="1">
                          <a:effectLst/>
                        </a:rPr>
                        <a:t>163</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2000" b="1" dirty="0">
                          <a:effectLst/>
                        </a:rPr>
                        <a:t>72</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9374239"/>
                  </a:ext>
                </a:extLst>
              </a:tr>
            </a:tbl>
          </a:graphicData>
        </a:graphic>
      </p:graphicFrame>
      <p:sp>
        <p:nvSpPr>
          <p:cNvPr id="6" name="TextBox 5">
            <a:extLst>
              <a:ext uri="{FF2B5EF4-FFF2-40B4-BE49-F238E27FC236}">
                <a16:creationId xmlns:a16="http://schemas.microsoft.com/office/drawing/2014/main" id="{0959BAE7-8787-89D6-D085-46960DC24FD6}"/>
              </a:ext>
            </a:extLst>
          </p:cNvPr>
          <p:cNvSpPr txBox="1"/>
          <p:nvPr/>
        </p:nvSpPr>
        <p:spPr>
          <a:xfrm>
            <a:off x="864475" y="2164357"/>
            <a:ext cx="3702794" cy="1264642"/>
          </a:xfrm>
          <a:prstGeom prst="rect">
            <a:avLst/>
          </a:prstGeom>
          <a:noFill/>
        </p:spPr>
        <p:txBody>
          <a:bodyPr wrap="square">
            <a:spAutoFit/>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Step 1:</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Use hot-encoding.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Medium</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a:t>
            </a:r>
            <a:r>
              <a:rPr lang="en-US" dirty="0">
                <a:latin typeface="Calibri" panose="020F0502020204030204" pitchFamily="34" charset="0"/>
                <a:ea typeface="Calibri" panose="020F0502020204030204" pitchFamily="34" charset="0"/>
                <a:cs typeface="Times New Roman" panose="02020603050405020304" pitchFamily="18" charset="0"/>
              </a:rPr>
              <a:t>1, 0, 0   (o1)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NoRisk</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0, 1, 0   (o2)</a:t>
            </a:r>
          </a:p>
          <a:p>
            <a:pPr marL="0" marR="0">
              <a:lnSpc>
                <a:spcPct val="107000"/>
              </a:lnSpc>
              <a:spcBef>
                <a:spcPts val="0"/>
              </a:spcBef>
              <a:spcAft>
                <a:spcPts val="0"/>
              </a:spcAft>
            </a:pPr>
            <a:r>
              <a:rPr lang="en-US"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Risk</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0, 0, 1   (o3)</a:t>
            </a:r>
          </a:p>
        </p:txBody>
      </p:sp>
      <p:sp>
        <p:nvSpPr>
          <p:cNvPr id="8" name="TextBox 7">
            <a:extLst>
              <a:ext uri="{FF2B5EF4-FFF2-40B4-BE49-F238E27FC236}">
                <a16:creationId xmlns:a16="http://schemas.microsoft.com/office/drawing/2014/main" id="{729E13A6-E37D-F8F0-9B82-D4994C369421}"/>
              </a:ext>
            </a:extLst>
          </p:cNvPr>
          <p:cNvSpPr txBox="1"/>
          <p:nvPr/>
        </p:nvSpPr>
        <p:spPr>
          <a:xfrm>
            <a:off x="5328745" y="129410"/>
            <a:ext cx="6726621" cy="6302816"/>
          </a:xfrm>
          <a:prstGeom prst="rect">
            <a:avLst/>
          </a:prstGeom>
          <a:solidFill>
            <a:schemeClr val="bg2"/>
          </a:solidFill>
        </p:spPr>
        <p:txBody>
          <a:bodyPr wrap="square">
            <a:spAutoFit/>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Step 2: Assume that we know the weights (for now)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O1</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251</a:t>
            </a:r>
            <a:r>
              <a:rPr lang="en-US" sz="1800" dirty="0">
                <a:effectLst/>
                <a:latin typeface="Calibri" panose="020F0502020204030204" pitchFamily="34" charset="0"/>
                <a:ea typeface="Calibri" panose="020F0502020204030204" pitchFamily="34" charset="0"/>
                <a:cs typeface="Times New Roman" panose="02020603050405020304" pitchFamily="18" charset="0"/>
              </a:rPr>
              <a:t>*w11 + </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267</a:t>
            </a:r>
            <a:r>
              <a:rPr lang="en-US" sz="1800" dirty="0">
                <a:effectLst/>
                <a:latin typeface="Calibri" panose="020F0502020204030204" pitchFamily="34" charset="0"/>
                <a:ea typeface="Calibri" panose="020F0502020204030204" pitchFamily="34" charset="0"/>
                <a:cs typeface="Times New Roman" panose="02020603050405020304" pitchFamily="18" charset="0"/>
              </a:rPr>
              <a:t> * w12 + </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70</a:t>
            </a:r>
            <a:r>
              <a:rPr lang="en-US" sz="1800" dirty="0">
                <a:effectLst/>
                <a:latin typeface="Calibri" panose="020F0502020204030204" pitchFamily="34" charset="0"/>
                <a:ea typeface="Calibri" panose="020F0502020204030204" pitchFamily="34" charset="0"/>
                <a:cs typeface="Times New Roman" panose="02020603050405020304" pitchFamily="18" charset="0"/>
              </a:rPr>
              <a:t>*w13 + b1</a:t>
            </a:r>
          </a:p>
          <a:p>
            <a:pPr marL="0" marR="0">
              <a:lnSpc>
                <a:spcPct val="107000"/>
              </a:lnSpc>
              <a:spcBef>
                <a:spcPts val="0"/>
              </a:spcBef>
              <a:spcAft>
                <a:spcPts val="0"/>
              </a:spcAft>
            </a:pPr>
            <a:r>
              <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O2 </a:t>
            </a:r>
            <a:r>
              <a:rPr lang="en-US" sz="1800" dirty="0">
                <a:effectLst/>
                <a:latin typeface="Calibri" panose="020F0502020204030204" pitchFamily="34" charset="0"/>
                <a:ea typeface="Calibri" panose="020F0502020204030204" pitchFamily="34" charset="0"/>
                <a:cs typeface="Times New Roman" panose="02020603050405020304" pitchFamily="18" charset="0"/>
              </a:rPr>
              <a:t>= 251*w21 + 267 * w22 + 70*w23 + b2</a:t>
            </a:r>
          </a:p>
          <a:p>
            <a:pPr marL="0" marR="0">
              <a:lnSpc>
                <a:spcPct val="107000"/>
              </a:lnSpc>
              <a:spcBef>
                <a:spcPts val="0"/>
              </a:spcBef>
              <a:spcAft>
                <a:spcPts val="0"/>
              </a:spcAft>
            </a:pPr>
            <a:r>
              <a:rPr lang="en-US"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O3</a:t>
            </a:r>
            <a:r>
              <a:rPr lang="en-US" sz="1800" dirty="0">
                <a:effectLst/>
                <a:latin typeface="Calibri" panose="020F0502020204030204" pitchFamily="34" charset="0"/>
                <a:ea typeface="Calibri" panose="020F0502020204030204" pitchFamily="34" charset="0"/>
                <a:cs typeface="Times New Roman" panose="02020603050405020304" pitchFamily="18" charset="0"/>
              </a:rPr>
              <a:t> = 251*w31 + 267 * w32 + 70*w33 + b3</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Let w11, w12, w13 be .001, .001, 0.01 and b1 = 1</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Let w21, w22, w23 be -.001, -.001, -.001, and b2 = 1</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Let w31, w32, w33 be .002, .002, .002, and b3 = 1</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O1 = 251*.001 + 267 * .001 + 70*.001 + 1 = 1.6</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O2 = 251*-.001 + 267 * -.001 + 70*-0.01 + 1 = -0.2</a:t>
            </a:r>
          </a:p>
          <a:p>
            <a:pPr marL="0" marR="0">
              <a:lnSpc>
                <a:spcPct val="107000"/>
              </a:lnSpc>
              <a:spcBef>
                <a:spcPts val="0"/>
              </a:spcBef>
              <a:spcAft>
                <a:spcPts val="0"/>
              </a:spcAft>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O3 = 251*.002 + 267 * .002 + 70*.002 + 1 = 2.2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Softmax</a:t>
            </a:r>
            <a:r>
              <a:rPr lang="en-US" sz="1800" dirty="0">
                <a:effectLst/>
                <a:latin typeface="Calibri" panose="020F0502020204030204" pitchFamily="34" charset="0"/>
                <a:ea typeface="Calibri" panose="020F0502020204030204" pitchFamily="34" charset="0"/>
                <a:cs typeface="Times New Roman" panose="02020603050405020304" pitchFamily="18" charset="0"/>
              </a:rPr>
              <a:t>: (Converts outputs to probabilities that sum to 1)</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Y1_hat = e^(1.6) / [e^1.6 + e^ -0.2+ e^ 2.2] = .335</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Y2_hat = e^(-0.2) / [e^1.6 + e^ -0.2+ e^ 2.2] = .055</a:t>
            </a:r>
          </a:p>
          <a:p>
            <a:pPr marL="0" marR="0">
              <a:lnSpc>
                <a:spcPct val="107000"/>
              </a:lnSpc>
              <a:spcBef>
                <a:spcPts val="0"/>
              </a:spcBef>
              <a:spcAft>
                <a:spcPts val="0"/>
              </a:spcAft>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Y3_hat = e^(2.2) / [e^1.6 + e^ -0.2+ e^ 2.2] = .61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max is .61</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Argmax(</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yi</a:t>
            </a:r>
            <a:r>
              <a:rPr lang="en-US" sz="1800" dirty="0">
                <a:effectLst/>
                <a:latin typeface="Calibri" panose="020F0502020204030204" pitchFamily="34" charset="0"/>
                <a:ea typeface="Calibri" panose="020F0502020204030204" pitchFamily="34" charset="0"/>
                <a:cs typeface="Times New Roman" panose="02020603050405020304" pitchFamily="18" charset="0"/>
              </a:rPr>
              <a:t>) = 0, 0, 1   (for Risk)</a:t>
            </a:r>
          </a:p>
        </p:txBody>
      </p:sp>
    </p:spTree>
    <p:extLst>
      <p:ext uri="{BB962C8B-B14F-4D97-AF65-F5344CB8AC3E}">
        <p14:creationId xmlns:p14="http://schemas.microsoft.com/office/powerpoint/2010/main" val="1403031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C389C-7EF8-D8E4-A926-6D89C568B8DB}"/>
              </a:ext>
            </a:extLst>
          </p:cNvPr>
          <p:cNvSpPr>
            <a:spLocks noGrp="1"/>
          </p:cNvSpPr>
          <p:nvPr>
            <p:ph type="title"/>
          </p:nvPr>
        </p:nvSpPr>
        <p:spPr>
          <a:xfrm>
            <a:off x="1097280" y="286603"/>
            <a:ext cx="8950610" cy="1450757"/>
          </a:xfrm>
        </p:spPr>
        <p:txBody>
          <a:bodyPr/>
          <a:lstStyle/>
          <a:p>
            <a:r>
              <a:rPr lang="en-US" dirty="0"/>
              <a:t>Example Part 2: The Loss Function </a:t>
            </a:r>
          </a:p>
        </p:txBody>
      </p:sp>
      <p:sp>
        <p:nvSpPr>
          <p:cNvPr id="3" name="Content Placeholder 2">
            <a:extLst>
              <a:ext uri="{FF2B5EF4-FFF2-40B4-BE49-F238E27FC236}">
                <a16:creationId xmlns:a16="http://schemas.microsoft.com/office/drawing/2014/main" id="{DB7213EC-7642-83D2-3794-1FBE92D702E1}"/>
              </a:ext>
            </a:extLst>
          </p:cNvPr>
          <p:cNvSpPr>
            <a:spLocks noGrp="1"/>
          </p:cNvSpPr>
          <p:nvPr>
            <p:ph idx="1"/>
          </p:nvPr>
        </p:nvSpPr>
        <p:spPr>
          <a:xfrm>
            <a:off x="451945" y="2108202"/>
            <a:ext cx="11508827" cy="2539102"/>
          </a:xfrm>
        </p:spPr>
        <p: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far, we have used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mean square error</a:t>
            </a:r>
            <a:r>
              <a:rPr lang="en-US" sz="1800" dirty="0">
                <a:effectLst/>
                <a:latin typeface="Calibri" panose="020F0502020204030204" pitchFamily="34" charset="0"/>
                <a:ea typeface="Calibri" panose="020F0502020204030204" pitchFamily="34" charset="0"/>
                <a:cs typeface="Times New Roman" panose="02020603050405020304" pitchFamily="18" charset="0"/>
              </a:rPr>
              <a:t> as a Loss Function to reduce the difference between y and y-hat.</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we will look at the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Log-Likelihood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Recall that our application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Softmax</a:t>
            </a:r>
            <a:r>
              <a:rPr lang="en-US" sz="1800" dirty="0">
                <a:effectLst/>
                <a:latin typeface="Calibri" panose="020F0502020204030204" pitchFamily="34" charset="0"/>
                <a:ea typeface="Calibri" panose="020F0502020204030204" pitchFamily="34" charset="0"/>
                <a:cs typeface="Times New Roman" panose="02020603050405020304" pitchFamily="18" charset="0"/>
              </a:rPr>
              <a:t> gave us probabilities for each outcome. Using this, we can now apply log likelihood as our loss function. </a:t>
            </a:r>
          </a:p>
          <a:p>
            <a:pPr marL="0" marR="0">
              <a:lnSpc>
                <a:spcPct val="107000"/>
              </a:lnSpc>
              <a:spcBef>
                <a:spcPts val="0"/>
              </a:spcBef>
              <a:spcAft>
                <a:spcPts val="0"/>
              </a:spcAf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First, we can say that the probability of getting a set of outcomes (Y) for a dataframe X can be broken down as the product of the individual probabilities….</a:t>
            </a:r>
          </a:p>
          <a:p>
            <a:pPr marL="0" marR="0">
              <a:lnSpc>
                <a:spcPct val="107000"/>
              </a:lnSpc>
              <a:spcBef>
                <a:spcPts val="0"/>
              </a:spcBef>
              <a:spcAft>
                <a:spcPts val="0"/>
              </a:spcAf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Picture 5" descr="Text&#10;&#10;Description automatically generated">
            <a:extLst>
              <a:ext uri="{FF2B5EF4-FFF2-40B4-BE49-F238E27FC236}">
                <a16:creationId xmlns:a16="http://schemas.microsoft.com/office/drawing/2014/main" id="{BADBC950-4EDB-3C68-EE7A-2839A913E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945" y="4552426"/>
            <a:ext cx="4734355" cy="1243651"/>
          </a:xfrm>
          <a:prstGeom prst="rect">
            <a:avLst/>
          </a:prstGeom>
        </p:spPr>
      </p:pic>
      <p:sp>
        <p:nvSpPr>
          <p:cNvPr id="9" name="TextBox 8">
            <a:extLst>
              <a:ext uri="{FF2B5EF4-FFF2-40B4-BE49-F238E27FC236}">
                <a16:creationId xmlns:a16="http://schemas.microsoft.com/office/drawing/2014/main" id="{E183D010-8FA8-1E4A-9080-3BA05C1D421B}"/>
              </a:ext>
            </a:extLst>
          </p:cNvPr>
          <p:cNvSpPr txBox="1"/>
          <p:nvPr/>
        </p:nvSpPr>
        <p:spPr>
          <a:xfrm>
            <a:off x="5186300" y="5063349"/>
            <a:ext cx="6043448" cy="923330"/>
          </a:xfrm>
          <a:prstGeom prst="rect">
            <a:avLst/>
          </a:prstGeom>
          <a:noFill/>
        </p:spPr>
        <p:txBody>
          <a:bodyPr wrap="square" rtlCol="0">
            <a:spAutoFit/>
          </a:bodyPr>
          <a:lstStyle/>
          <a:p>
            <a:r>
              <a:rPr lang="en-US" dirty="0"/>
              <a:t>From here and because working with products is less affective than with sums, we can convert this using logs. (See the next slide.</a:t>
            </a:r>
          </a:p>
        </p:txBody>
      </p:sp>
    </p:spTree>
    <p:extLst>
      <p:ext uri="{BB962C8B-B14F-4D97-AF65-F5344CB8AC3E}">
        <p14:creationId xmlns:p14="http://schemas.microsoft.com/office/powerpoint/2010/main" val="5520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D425-918E-B913-A48B-A0481E35CE6F}"/>
              </a:ext>
            </a:extLst>
          </p:cNvPr>
          <p:cNvSpPr>
            <a:spLocks noGrp="1"/>
          </p:cNvSpPr>
          <p:nvPr>
            <p:ph type="title"/>
          </p:nvPr>
        </p:nvSpPr>
        <p:spPr/>
        <p:txBody>
          <a:bodyPr/>
          <a:lstStyle/>
          <a:p>
            <a:r>
              <a:rPr lang="en-US" dirty="0"/>
              <a:t>Log Likelihood</a:t>
            </a:r>
          </a:p>
        </p:txBody>
      </p:sp>
      <p:sp>
        <p:nvSpPr>
          <p:cNvPr id="3" name="Content Placeholder 2">
            <a:extLst>
              <a:ext uri="{FF2B5EF4-FFF2-40B4-BE49-F238E27FC236}">
                <a16:creationId xmlns:a16="http://schemas.microsoft.com/office/drawing/2014/main" id="{B8A728D6-E05E-7A6A-A9AB-EAF500BAC1B9}"/>
              </a:ext>
            </a:extLst>
          </p:cNvPr>
          <p:cNvSpPr>
            <a:spLocks noGrp="1"/>
          </p:cNvSpPr>
          <p:nvPr>
            <p:ph idx="1"/>
          </p:nvPr>
        </p:nvSpPr>
        <p:spPr>
          <a:xfrm>
            <a:off x="362174" y="3217635"/>
            <a:ext cx="11467652" cy="2924981"/>
          </a:xfrm>
        </p:spPr>
        <p:txBody>
          <a:bodyPr>
            <a:normAutofit/>
          </a:bodyPr>
          <a:lstStyle/>
          <a:p>
            <a:r>
              <a:rPr lang="en-US" b="1" dirty="0"/>
              <a:t>Above, we applied the negative log to both sides of our equation from the previous slide and solved. Using the log, we now have the sum of all rows (vectors in the dataset) of the –log of the probability of getting a certain outcome y given a certain vector of feature values, x. </a:t>
            </a:r>
          </a:p>
          <a:p>
            <a:r>
              <a:rPr lang="en-US" b="1" dirty="0"/>
              <a:t>We can write this also as  - the sum over all rows  - of differences between y (the known output) and y-hat (the predicted output). </a:t>
            </a:r>
          </a:p>
          <a:p>
            <a:r>
              <a:rPr lang="en-US" b="1" dirty="0"/>
              <a:t>As an example, if all predicted outcomes were exactly the same as all known outcomes – 100% accurate – the sum would be 0. </a:t>
            </a:r>
          </a:p>
        </p:txBody>
      </p:sp>
      <p:pic>
        <p:nvPicPr>
          <p:cNvPr id="6" name="Picture 5" descr="Text&#10;&#10;Description automatically generated">
            <a:extLst>
              <a:ext uri="{FF2B5EF4-FFF2-40B4-BE49-F238E27FC236}">
                <a16:creationId xmlns:a16="http://schemas.microsoft.com/office/drawing/2014/main" id="{0204DF3D-2B38-23CF-39E2-400285AF0008}"/>
              </a:ext>
            </a:extLst>
          </p:cNvPr>
          <p:cNvPicPr>
            <a:picLocks noChangeAspect="1"/>
          </p:cNvPicPr>
          <p:nvPr/>
        </p:nvPicPr>
        <p:blipFill>
          <a:blip r:embed="rId2"/>
          <a:stretch>
            <a:fillRect/>
          </a:stretch>
        </p:blipFill>
        <p:spPr>
          <a:xfrm>
            <a:off x="729473" y="2060602"/>
            <a:ext cx="9971184" cy="1240491"/>
          </a:xfrm>
          <a:prstGeom prst="rect">
            <a:avLst/>
          </a:prstGeom>
        </p:spPr>
      </p:pic>
    </p:spTree>
    <p:extLst>
      <p:ext uri="{BB962C8B-B14F-4D97-AF65-F5344CB8AC3E}">
        <p14:creationId xmlns:p14="http://schemas.microsoft.com/office/powerpoint/2010/main" val="2716912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E278-1944-109E-E49D-E62F468B3244}"/>
              </a:ext>
            </a:extLst>
          </p:cNvPr>
          <p:cNvSpPr>
            <a:spLocks noGrp="1"/>
          </p:cNvSpPr>
          <p:nvPr>
            <p:ph type="title"/>
          </p:nvPr>
        </p:nvSpPr>
        <p:spPr>
          <a:xfrm>
            <a:off x="1097280" y="286604"/>
            <a:ext cx="10058400" cy="407080"/>
          </a:xfrm>
        </p:spPr>
        <p:txBody>
          <a:bodyPr>
            <a:normAutofit fontScale="90000"/>
          </a:bodyPr>
          <a:lstStyle/>
          <a:p>
            <a:r>
              <a:rPr lang="en-US" dirty="0"/>
              <a:t>The Loss Function – Cross Entropy Loss</a:t>
            </a:r>
          </a:p>
        </p:txBody>
      </p:sp>
      <p:pic>
        <p:nvPicPr>
          <p:cNvPr id="5" name="Content Placeholder 4" descr="A picture containing text&#10;&#10;Description automatically generated">
            <a:extLst>
              <a:ext uri="{FF2B5EF4-FFF2-40B4-BE49-F238E27FC236}">
                <a16:creationId xmlns:a16="http://schemas.microsoft.com/office/drawing/2014/main" id="{538AFD82-FACB-16F8-74CD-0C90F2CBC6B3}"/>
              </a:ext>
            </a:extLst>
          </p:cNvPr>
          <p:cNvPicPr>
            <a:picLocks noGrp="1" noChangeAspect="1"/>
          </p:cNvPicPr>
          <p:nvPr>
            <p:ph idx="1"/>
          </p:nvPr>
        </p:nvPicPr>
        <p:blipFill>
          <a:blip r:embed="rId2"/>
          <a:stretch>
            <a:fillRect/>
          </a:stretch>
        </p:blipFill>
        <p:spPr>
          <a:xfrm>
            <a:off x="127053" y="595246"/>
            <a:ext cx="4827523" cy="1450757"/>
          </a:xfrm>
        </p:spPr>
      </p:pic>
      <p:sp>
        <p:nvSpPr>
          <p:cNvPr id="6" name="TextBox 5">
            <a:extLst>
              <a:ext uri="{FF2B5EF4-FFF2-40B4-BE49-F238E27FC236}">
                <a16:creationId xmlns:a16="http://schemas.microsoft.com/office/drawing/2014/main" id="{A635D5BB-BA72-6E0B-EF02-2F36B2D5B072}"/>
              </a:ext>
            </a:extLst>
          </p:cNvPr>
          <p:cNvSpPr txBox="1"/>
          <p:nvPr/>
        </p:nvSpPr>
        <p:spPr>
          <a:xfrm>
            <a:off x="189651" y="1813169"/>
            <a:ext cx="11812698" cy="5078313"/>
          </a:xfrm>
          <a:prstGeom prst="rect">
            <a:avLst/>
          </a:prstGeom>
          <a:solidFill>
            <a:schemeClr val="bg2"/>
          </a:solidFill>
        </p:spPr>
        <p:txBody>
          <a:bodyPr wrap="square" rtlCol="0">
            <a:spAutoFit/>
          </a:bodyPr>
          <a:lstStyle/>
          <a:p>
            <a:r>
              <a:rPr lang="en-US" b="1" dirty="0"/>
              <a:t>The Loss Function for any single row (vector) can be expressed as the above. </a:t>
            </a:r>
          </a:p>
          <a:p>
            <a:r>
              <a:rPr lang="en-US" b="1" dirty="0"/>
              <a:t>Here, recall that we have three labels:  0,0,1   and 0,1,0   and 1,0,0.</a:t>
            </a:r>
          </a:p>
          <a:p>
            <a:endParaRPr lang="en-US" b="1" dirty="0"/>
          </a:p>
          <a:p>
            <a:r>
              <a:rPr lang="en-US" b="1" dirty="0"/>
              <a:t>Here, q is 3. </a:t>
            </a:r>
          </a:p>
          <a:p>
            <a:endParaRPr lang="en-US" b="1" dirty="0"/>
          </a:p>
          <a:p>
            <a:r>
              <a:rPr lang="en-US" b="1" dirty="0"/>
              <a:t>-[(y1 *log y-hat1) + (y2 *log y-hat2) + (y3* log y-hat3) ]</a:t>
            </a:r>
          </a:p>
          <a:p>
            <a:r>
              <a:rPr lang="en-US" b="1" dirty="0"/>
              <a:t>-[0 *log (.335)  +  0 * log .055  +  1 * log .61] = -{ 0 + 0 + log .61] = .22  (this is the error or loss)</a:t>
            </a:r>
          </a:p>
          <a:p>
            <a:endParaRPr lang="en-US" b="1" dirty="0"/>
          </a:p>
          <a:p>
            <a:r>
              <a:rPr lang="en-US" b="1" dirty="0"/>
              <a:t>Now – have the y-hat values above. We used </a:t>
            </a:r>
            <a:r>
              <a:rPr lang="en-US" b="1" dirty="0" err="1"/>
              <a:t>Softmax</a:t>
            </a:r>
            <a:r>
              <a:rPr lang="en-US" b="1" dirty="0"/>
              <a:t> to get them. </a:t>
            </a:r>
          </a:p>
          <a:p>
            <a:r>
              <a:rPr lang="en-US" b="1" dirty="0"/>
              <a:t>We also know the y values because they are the labels of the data. </a:t>
            </a:r>
          </a:p>
          <a:p>
            <a:endParaRPr lang="en-US" b="1" dirty="0"/>
          </a:p>
          <a:p>
            <a:r>
              <a:rPr lang="en-US" b="1" dirty="0"/>
              <a:t>So for the first vector:</a:t>
            </a:r>
          </a:p>
          <a:p>
            <a:endParaRPr lang="en-US" b="1" dirty="0"/>
          </a:p>
          <a:p>
            <a:endParaRPr lang="en-US" b="1" dirty="0"/>
          </a:p>
          <a:p>
            <a:r>
              <a:rPr lang="en-US" b="1" dirty="0"/>
              <a:t>We know that the label is y1 is 0, y2 is 0, and y3 is 1.   Again – this is one input vector that gives three outputs. </a:t>
            </a:r>
          </a:p>
          <a:p>
            <a:r>
              <a:rPr lang="en-US" b="1" dirty="0"/>
              <a:t>We have three y-hats (.335, .055, and .61) and we have three known values for y  (0, 0, 1).</a:t>
            </a:r>
          </a:p>
          <a:p>
            <a:endParaRPr lang="en-US" b="1" dirty="0"/>
          </a:p>
          <a:p>
            <a:r>
              <a:rPr lang="en-US" b="1" dirty="0"/>
              <a:t>The Loss Function is the DIFFERENCE between these (see to the right)</a:t>
            </a:r>
          </a:p>
        </p:txBody>
      </p:sp>
      <p:sp>
        <p:nvSpPr>
          <p:cNvPr id="8" name="TextBox 7">
            <a:extLst>
              <a:ext uri="{FF2B5EF4-FFF2-40B4-BE49-F238E27FC236}">
                <a16:creationId xmlns:a16="http://schemas.microsoft.com/office/drawing/2014/main" id="{5604E0BB-3F4D-6171-69AE-62142260C62C}"/>
              </a:ext>
            </a:extLst>
          </p:cNvPr>
          <p:cNvSpPr txBox="1"/>
          <p:nvPr/>
        </p:nvSpPr>
        <p:spPr>
          <a:xfrm>
            <a:off x="5924803" y="554748"/>
            <a:ext cx="6096000" cy="1258421"/>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Recall</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Y1_hat = e^(1.6) / [e^1.6 + e^ -0.2+ e^ 2.2] = .335</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Y2_hat = e^(-0.2) / [e^1.6 + e^ -0.2+ e^ 2.2] = .055</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Y3_hat = e^(2.2) / [e^1.6 + e^ -0.2+ e^ 2.2] = .61</a:t>
            </a:r>
            <a:endParaRPr lang="en-US" dirty="0"/>
          </a:p>
        </p:txBody>
      </p:sp>
      <p:graphicFrame>
        <p:nvGraphicFramePr>
          <p:cNvPr id="9" name="Table 8">
            <a:extLst>
              <a:ext uri="{FF2B5EF4-FFF2-40B4-BE49-F238E27FC236}">
                <a16:creationId xmlns:a16="http://schemas.microsoft.com/office/drawing/2014/main" id="{1357F601-D4C4-216A-29ED-C167FC736909}"/>
              </a:ext>
            </a:extLst>
          </p:cNvPr>
          <p:cNvGraphicFramePr>
            <a:graphicFrameLocks noGrp="1"/>
          </p:cNvGraphicFramePr>
          <p:nvPr/>
        </p:nvGraphicFramePr>
        <p:xfrm>
          <a:off x="291601" y="4713889"/>
          <a:ext cx="5604704" cy="863780"/>
        </p:xfrm>
        <a:graphic>
          <a:graphicData uri="http://schemas.openxmlformats.org/drawingml/2006/table">
            <a:tbl>
              <a:tblPr firstRow="1" firstCol="1" bandRow="1">
                <a:tableStyleId>{5C22544A-7EE6-4342-B048-85BDC9FD1C3A}</a:tableStyleId>
              </a:tblPr>
              <a:tblGrid>
                <a:gridCol w="1330107">
                  <a:extLst>
                    <a:ext uri="{9D8B030D-6E8A-4147-A177-3AD203B41FA5}">
                      <a16:colId xmlns:a16="http://schemas.microsoft.com/office/drawing/2014/main" val="249154900"/>
                    </a:ext>
                  </a:extLst>
                </a:gridCol>
                <a:gridCol w="1614383">
                  <a:extLst>
                    <a:ext uri="{9D8B030D-6E8A-4147-A177-3AD203B41FA5}">
                      <a16:colId xmlns:a16="http://schemas.microsoft.com/office/drawing/2014/main" val="3547482676"/>
                    </a:ext>
                  </a:extLst>
                </a:gridCol>
                <a:gridCol w="1330107">
                  <a:extLst>
                    <a:ext uri="{9D8B030D-6E8A-4147-A177-3AD203B41FA5}">
                      <a16:colId xmlns:a16="http://schemas.microsoft.com/office/drawing/2014/main" val="2279444637"/>
                    </a:ext>
                  </a:extLst>
                </a:gridCol>
                <a:gridCol w="1330107">
                  <a:extLst>
                    <a:ext uri="{9D8B030D-6E8A-4147-A177-3AD203B41FA5}">
                      <a16:colId xmlns:a16="http://schemas.microsoft.com/office/drawing/2014/main" val="3977313668"/>
                    </a:ext>
                  </a:extLst>
                </a:gridCol>
              </a:tblGrid>
              <a:tr h="428297">
                <a:tc>
                  <a:txBody>
                    <a:bodyPr/>
                    <a:lstStyle/>
                    <a:p>
                      <a:pPr marL="0" marR="0">
                        <a:lnSpc>
                          <a:spcPct val="107000"/>
                        </a:lnSpc>
                        <a:spcBef>
                          <a:spcPts val="0"/>
                        </a:spcBef>
                        <a:spcAft>
                          <a:spcPts val="0"/>
                        </a:spcAft>
                      </a:pPr>
                      <a:r>
                        <a:rPr lang="en-US" sz="1600">
                          <a:solidFill>
                            <a:schemeClr val="tx1"/>
                          </a:solidFill>
                          <a:effectLst/>
                        </a:rPr>
                        <a:t>Label</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dirty="0">
                          <a:solidFill>
                            <a:schemeClr val="tx1"/>
                          </a:solidFill>
                          <a:effectLst/>
                        </a:rPr>
                        <a:t>Cholesterol</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a:solidFill>
                            <a:schemeClr val="tx1"/>
                          </a:solidFill>
                          <a:effectLst/>
                        </a:rPr>
                        <a:t>Weight</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a:solidFill>
                            <a:schemeClr val="tx1"/>
                          </a:solidFill>
                          <a:effectLst/>
                        </a:rPr>
                        <a:t>Height</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43399864"/>
                  </a:ext>
                </a:extLst>
              </a:tr>
              <a:tr h="428297">
                <a:tc>
                  <a:txBody>
                    <a:bodyPr/>
                    <a:lstStyle/>
                    <a:p>
                      <a:pPr marL="0" marR="0">
                        <a:lnSpc>
                          <a:spcPct val="107000"/>
                        </a:lnSpc>
                        <a:spcBef>
                          <a:spcPts val="0"/>
                        </a:spcBef>
                        <a:spcAft>
                          <a:spcPts val="0"/>
                        </a:spcAft>
                      </a:pPr>
                      <a:r>
                        <a:rPr lang="en-US" sz="1600" dirty="0">
                          <a:solidFill>
                            <a:schemeClr val="tx1"/>
                          </a:solidFill>
                          <a:effectLst/>
                        </a:rPr>
                        <a:t>Risk (0, 0, 1)</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2800" dirty="0">
                          <a:solidFill>
                            <a:schemeClr val="tx1"/>
                          </a:solidFill>
                          <a:effectLst/>
                          <a:highlight>
                            <a:srgbClr val="FFFF00"/>
                          </a:highlight>
                        </a:rPr>
                        <a:t>251</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2800" dirty="0">
                          <a:solidFill>
                            <a:schemeClr val="tx1"/>
                          </a:solidFill>
                          <a:effectLst/>
                          <a:highlight>
                            <a:srgbClr val="FFFF00"/>
                          </a:highlight>
                        </a:rPr>
                        <a:t>267</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2800" dirty="0">
                          <a:solidFill>
                            <a:schemeClr val="tx1"/>
                          </a:solidFill>
                          <a:effectLst/>
                          <a:highlight>
                            <a:srgbClr val="FFFF00"/>
                          </a:highlight>
                        </a:rPr>
                        <a:t>70</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76453017"/>
                  </a:ext>
                </a:extLst>
              </a:tr>
            </a:tbl>
          </a:graphicData>
        </a:graphic>
      </p:graphicFrame>
    </p:spTree>
    <p:extLst>
      <p:ext uri="{BB962C8B-B14F-4D97-AF65-F5344CB8AC3E}">
        <p14:creationId xmlns:p14="http://schemas.microsoft.com/office/powerpoint/2010/main" val="4095532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CA4D9-1B65-84FE-7D6F-1E45C38440BA}"/>
              </a:ext>
            </a:extLst>
          </p:cNvPr>
          <p:cNvSpPr>
            <a:spLocks noGrp="1"/>
          </p:cNvSpPr>
          <p:nvPr>
            <p:ph type="title"/>
          </p:nvPr>
        </p:nvSpPr>
        <p:spPr/>
        <p:txBody>
          <a:bodyPr/>
          <a:lstStyle/>
          <a:p>
            <a:r>
              <a:rPr lang="en-US" dirty="0"/>
              <a:t>Linear Regression: Predict a numeric value</a:t>
            </a:r>
          </a:p>
        </p:txBody>
      </p:sp>
      <p:sp>
        <p:nvSpPr>
          <p:cNvPr id="3" name="Content Placeholder 2">
            <a:extLst>
              <a:ext uri="{FF2B5EF4-FFF2-40B4-BE49-F238E27FC236}">
                <a16:creationId xmlns:a16="http://schemas.microsoft.com/office/drawing/2014/main" id="{185E5255-16A0-28D3-F725-378E6FC1532F}"/>
              </a:ext>
            </a:extLst>
          </p:cNvPr>
          <p:cNvSpPr>
            <a:spLocks noGrp="1"/>
          </p:cNvSpPr>
          <p:nvPr>
            <p:ph idx="1"/>
          </p:nvPr>
        </p:nvSpPr>
        <p:spPr>
          <a:xfrm>
            <a:off x="389792" y="1836063"/>
            <a:ext cx="7923892" cy="1811027"/>
          </a:xfrm>
        </p:spPr>
        <p:txBody>
          <a:bodyPr>
            <a:normAutofit/>
          </a:bodyPr>
          <a:lstStyle/>
          <a:p>
            <a:r>
              <a:rPr lang="en-US" b="1" dirty="0"/>
              <a:t>Assumptions:</a:t>
            </a:r>
          </a:p>
          <a:p>
            <a:r>
              <a:rPr lang="en-US" b="1" dirty="0"/>
              <a:t>1) Features (variables), x, </a:t>
            </a:r>
            <a:r>
              <a:rPr lang="en-US" b="1" dirty="0">
                <a:solidFill>
                  <a:srgbClr val="C00000"/>
                </a:solidFill>
              </a:rPr>
              <a:t>~ linear relationship </a:t>
            </a:r>
            <a:r>
              <a:rPr lang="en-US" b="1" dirty="0"/>
              <a:t>target (numeric label), y</a:t>
            </a:r>
          </a:p>
          <a:p>
            <a:r>
              <a:rPr lang="en-US" b="1" dirty="0"/>
              <a:t>E[Y | X = x]     </a:t>
            </a:r>
            <a:r>
              <a:rPr lang="en-US" b="1" dirty="0">
                <a:sym typeface="Wingdings" panose="05000000000000000000" pitchFamily="2" charset="2"/>
              </a:rPr>
              <a:t> </a:t>
            </a:r>
            <a:r>
              <a:rPr lang="en-US" b="1" dirty="0"/>
              <a:t>weight sum of the features x. </a:t>
            </a:r>
          </a:p>
          <a:p>
            <a:endParaRPr lang="en-US" b="1" dirty="0"/>
          </a:p>
        </p:txBody>
      </p:sp>
      <p:sp>
        <p:nvSpPr>
          <p:cNvPr id="7" name="TextBox 6">
            <a:extLst>
              <a:ext uri="{FF2B5EF4-FFF2-40B4-BE49-F238E27FC236}">
                <a16:creationId xmlns:a16="http://schemas.microsoft.com/office/drawing/2014/main" id="{1CC4F06C-30F0-A2DE-9A94-9519F4738251}"/>
              </a:ext>
            </a:extLst>
          </p:cNvPr>
          <p:cNvSpPr txBox="1"/>
          <p:nvPr/>
        </p:nvSpPr>
        <p:spPr>
          <a:xfrm>
            <a:off x="389791" y="3867775"/>
            <a:ext cx="5821823" cy="2308324"/>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Label		Cholesterol</a:t>
            </a:r>
            <a:r>
              <a:rPr lang="en-US"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Weight	Height	</a:t>
            </a:r>
          </a:p>
          <a:p>
            <a:r>
              <a:rPr lang="en-US" sz="1800" b="0" i="0" u="none" strike="noStrike" baseline="0" dirty="0">
                <a:solidFill>
                  <a:srgbClr val="000000"/>
                </a:solidFill>
                <a:latin typeface="Calibri" panose="020F0502020204030204" pitchFamily="34" charset="0"/>
              </a:rPr>
              <a:t>Risk		251		267	70	</a:t>
            </a:r>
          </a:p>
          <a:p>
            <a:r>
              <a:rPr lang="en-US" sz="1800" b="0" i="0" u="none" strike="noStrike" baseline="0" dirty="0">
                <a:solidFill>
                  <a:srgbClr val="000000"/>
                </a:solidFill>
                <a:latin typeface="Calibri" panose="020F0502020204030204" pitchFamily="34" charset="0"/>
              </a:rPr>
              <a:t>NoRisk		105		103	62	</a:t>
            </a:r>
          </a:p>
          <a:p>
            <a:r>
              <a:rPr lang="en-US" sz="1800" b="0" i="0" u="none" strike="noStrike" baseline="0" dirty="0">
                <a:solidFill>
                  <a:srgbClr val="000000"/>
                </a:solidFill>
                <a:latin typeface="Calibri" panose="020F0502020204030204" pitchFamily="34" charset="0"/>
              </a:rPr>
              <a:t>Medium		156		193	72	</a:t>
            </a:r>
          </a:p>
          <a:p>
            <a:r>
              <a:rPr lang="en-US" sz="1800" b="0" i="0" u="none" strike="noStrike" baseline="0" dirty="0">
                <a:solidFill>
                  <a:srgbClr val="000000"/>
                </a:solidFill>
                <a:latin typeface="Calibri" panose="020F0502020204030204" pitchFamily="34" charset="0"/>
              </a:rPr>
              <a:t>NoRisk		109		100	63	</a:t>
            </a:r>
          </a:p>
          <a:p>
            <a:r>
              <a:rPr lang="en-US" sz="1800" b="0" i="0" u="none" strike="noStrike" baseline="0" dirty="0">
                <a:solidFill>
                  <a:srgbClr val="000000"/>
                </a:solidFill>
                <a:latin typeface="Calibri" panose="020F0502020204030204" pitchFamily="34" charset="0"/>
              </a:rPr>
              <a:t>Risk		198		210	70	</a:t>
            </a:r>
          </a:p>
          <a:p>
            <a:r>
              <a:rPr lang="en-US" sz="1800" b="0" i="0" u="none" strike="noStrike" baseline="0" dirty="0">
                <a:solidFill>
                  <a:srgbClr val="000000"/>
                </a:solidFill>
                <a:latin typeface="Calibri" panose="020F0502020204030204" pitchFamily="34" charset="0"/>
              </a:rPr>
              <a:t>Risk		189		189	64	</a:t>
            </a:r>
          </a:p>
          <a:p>
            <a:r>
              <a:rPr lang="en-US" sz="1800" b="0" i="0" u="none" strike="noStrike" baseline="0" dirty="0">
                <a:solidFill>
                  <a:srgbClr val="000000"/>
                </a:solidFill>
                <a:latin typeface="Calibri" panose="020F0502020204030204" pitchFamily="34" charset="0"/>
              </a:rPr>
              <a:t>NoRisk		121		105	65	</a:t>
            </a:r>
          </a:p>
        </p:txBody>
      </p:sp>
      <p:sp>
        <p:nvSpPr>
          <p:cNvPr id="9" name="TextBox 8">
            <a:extLst>
              <a:ext uri="{FF2B5EF4-FFF2-40B4-BE49-F238E27FC236}">
                <a16:creationId xmlns:a16="http://schemas.microsoft.com/office/drawing/2014/main" id="{B9B3EE88-2F74-2261-EF04-D2F404ED5C53}"/>
              </a:ext>
            </a:extLst>
          </p:cNvPr>
          <p:cNvSpPr txBox="1"/>
          <p:nvPr/>
        </p:nvSpPr>
        <p:spPr>
          <a:xfrm>
            <a:off x="6589986" y="3418490"/>
            <a:ext cx="5046446" cy="1815882"/>
          </a:xfrm>
          <a:prstGeom prst="rect">
            <a:avLst/>
          </a:prstGeom>
          <a:solidFill>
            <a:schemeClr val="accent2">
              <a:lumMod val="40000"/>
              <a:lumOff val="60000"/>
            </a:schemeClr>
          </a:solidFill>
        </p:spPr>
        <p:txBody>
          <a:bodyPr wrap="none" rtlCol="0">
            <a:spAutoFit/>
          </a:bodyPr>
          <a:lstStyle/>
          <a:p>
            <a:pPr marL="342900" indent="-342900">
              <a:buAutoNum type="arabicParenR"/>
            </a:pPr>
            <a:r>
              <a:rPr lang="en-US" sz="2800" b="1" dirty="0"/>
              <a:t>Update the label  - how?</a:t>
            </a:r>
          </a:p>
          <a:p>
            <a:pPr marL="342900" indent="-342900">
              <a:buAutoNum type="arabicParenR"/>
            </a:pPr>
            <a:r>
              <a:rPr lang="en-US" sz="2800" b="1" dirty="0"/>
              <a:t>What are the features?</a:t>
            </a:r>
          </a:p>
          <a:p>
            <a:r>
              <a:rPr lang="en-US" sz="2800" b="1" dirty="0"/>
              <a:t>Goal:</a:t>
            </a:r>
          </a:p>
          <a:p>
            <a:r>
              <a:rPr lang="en-US" sz="2800" b="1" dirty="0"/>
              <a:t>Label </a:t>
            </a:r>
            <a:r>
              <a:rPr lang="en-US" sz="2800" b="1" dirty="0" err="1"/>
              <a:t>yi</a:t>
            </a:r>
            <a:r>
              <a:rPr lang="en-US" sz="2800" b="1" dirty="0"/>
              <a:t> = w1x1 + w2x2 + w3x3</a:t>
            </a:r>
          </a:p>
        </p:txBody>
      </p:sp>
    </p:spTree>
    <p:extLst>
      <p:ext uri="{BB962C8B-B14F-4D97-AF65-F5344CB8AC3E}">
        <p14:creationId xmlns:p14="http://schemas.microsoft.com/office/powerpoint/2010/main" val="1176054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505BF-4A80-CD4F-100D-582467167295}"/>
              </a:ext>
            </a:extLst>
          </p:cNvPr>
          <p:cNvSpPr>
            <a:spLocks noGrp="1"/>
          </p:cNvSpPr>
          <p:nvPr>
            <p:ph type="title"/>
          </p:nvPr>
        </p:nvSpPr>
        <p:spPr>
          <a:xfrm>
            <a:off x="1097280" y="286603"/>
            <a:ext cx="10058400" cy="677901"/>
          </a:xfrm>
        </p:spPr>
        <p:txBody>
          <a:bodyPr>
            <a:normAutofit fontScale="90000"/>
          </a:bodyPr>
          <a:lstStyle/>
          <a:p>
            <a:r>
              <a:rPr lang="en-US" dirty="0"/>
              <a:t>Math Terminology</a:t>
            </a:r>
          </a:p>
        </p:txBody>
      </p:sp>
      <p:pic>
        <p:nvPicPr>
          <p:cNvPr id="5" name="Content Placeholder 4" descr="Text, letter&#10;&#10;Description automatically generated">
            <a:extLst>
              <a:ext uri="{FF2B5EF4-FFF2-40B4-BE49-F238E27FC236}">
                <a16:creationId xmlns:a16="http://schemas.microsoft.com/office/drawing/2014/main" id="{F2AE5FA4-4393-BE44-2778-01E7162C6C11}"/>
              </a:ext>
            </a:extLst>
          </p:cNvPr>
          <p:cNvPicPr>
            <a:picLocks noGrp="1" noChangeAspect="1"/>
          </p:cNvPicPr>
          <p:nvPr>
            <p:ph idx="1"/>
          </p:nvPr>
        </p:nvPicPr>
        <p:blipFill>
          <a:blip r:embed="rId2"/>
          <a:stretch>
            <a:fillRect/>
          </a:stretch>
        </p:blipFill>
        <p:spPr>
          <a:xfrm>
            <a:off x="866384" y="1248727"/>
            <a:ext cx="10459232" cy="5322670"/>
          </a:xfrm>
        </p:spPr>
      </p:pic>
    </p:spTree>
    <p:extLst>
      <p:ext uri="{BB962C8B-B14F-4D97-AF65-F5344CB8AC3E}">
        <p14:creationId xmlns:p14="http://schemas.microsoft.com/office/powerpoint/2010/main" val="287462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382EF-2BF2-CE03-B649-FF8833D94866}"/>
              </a:ext>
            </a:extLst>
          </p:cNvPr>
          <p:cNvSpPr>
            <a:spLocks noGrp="1"/>
          </p:cNvSpPr>
          <p:nvPr>
            <p:ph type="title"/>
          </p:nvPr>
        </p:nvSpPr>
        <p:spPr>
          <a:xfrm>
            <a:off x="492370" y="516836"/>
            <a:ext cx="3084844" cy="1961086"/>
          </a:xfrm>
        </p:spPr>
        <p:txBody>
          <a:bodyPr>
            <a:normAutofit/>
          </a:bodyPr>
          <a:lstStyle/>
          <a:p>
            <a:r>
              <a:rPr lang="en-US" sz="3700" dirty="0">
                <a:solidFill>
                  <a:schemeClr val="tx1"/>
                </a:solidFill>
              </a:rPr>
              <a:t>Linear Regression</a:t>
            </a:r>
          </a:p>
        </p:txBody>
      </p:sp>
      <p:pic>
        <p:nvPicPr>
          <p:cNvPr id="5" name="Content Placeholder 4" descr="Chart, scatter chart&#10;&#10;Description automatically generated">
            <a:extLst>
              <a:ext uri="{FF2B5EF4-FFF2-40B4-BE49-F238E27FC236}">
                <a16:creationId xmlns:a16="http://schemas.microsoft.com/office/drawing/2014/main" id="{FC4D5B33-9590-20EF-7F50-E1C07E0D4137}"/>
              </a:ext>
            </a:extLst>
          </p:cNvPr>
          <p:cNvPicPr>
            <a:picLocks noChangeAspect="1"/>
          </p:cNvPicPr>
          <p:nvPr/>
        </p:nvPicPr>
        <p:blipFill>
          <a:blip r:embed="rId2"/>
          <a:stretch>
            <a:fillRect/>
          </a:stretch>
        </p:blipFill>
        <p:spPr>
          <a:xfrm>
            <a:off x="4742017" y="981690"/>
            <a:ext cx="6798082" cy="4894619"/>
          </a:xfrm>
          <a:prstGeom prst="rect">
            <a:avLst/>
          </a:prstGeom>
        </p:spPr>
      </p:pic>
    </p:spTree>
    <p:extLst>
      <p:ext uri="{BB962C8B-B14F-4D97-AF65-F5344CB8AC3E}">
        <p14:creationId xmlns:p14="http://schemas.microsoft.com/office/powerpoint/2010/main" val="2441015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C665-F1B7-7C30-5237-67A67C2C1445}"/>
              </a:ext>
            </a:extLst>
          </p:cNvPr>
          <p:cNvSpPr>
            <a:spLocks noGrp="1"/>
          </p:cNvSpPr>
          <p:nvPr>
            <p:ph type="title"/>
          </p:nvPr>
        </p:nvSpPr>
        <p:spPr>
          <a:xfrm>
            <a:off x="5172074" y="286604"/>
            <a:ext cx="5983605" cy="659328"/>
          </a:xfrm>
        </p:spPr>
        <p:txBody>
          <a:bodyPr>
            <a:normAutofit fontScale="90000"/>
          </a:bodyPr>
          <a:lstStyle/>
          <a:p>
            <a:r>
              <a:rPr lang="en-US" dirty="0"/>
              <a:t>Loss Functions</a:t>
            </a:r>
          </a:p>
        </p:txBody>
      </p:sp>
      <p:pic>
        <p:nvPicPr>
          <p:cNvPr id="5" name="Picture 4" descr="A picture of an electromagnetic radiation">
            <a:extLst>
              <a:ext uri="{FF2B5EF4-FFF2-40B4-BE49-F238E27FC236}">
                <a16:creationId xmlns:a16="http://schemas.microsoft.com/office/drawing/2014/main" id="{259A7E6C-1825-0770-B8EB-FF5976C4D965}"/>
              </a:ext>
            </a:extLst>
          </p:cNvPr>
          <p:cNvPicPr>
            <a:picLocks noChangeAspect="1"/>
          </p:cNvPicPr>
          <p:nvPr/>
        </p:nvPicPr>
        <p:blipFill rotWithShape="1">
          <a:blip r:embed="rId2"/>
          <a:srcRect l="26585" r="25474" b="2"/>
          <a:stretch/>
        </p:blipFill>
        <p:spPr>
          <a:xfrm>
            <a:off x="20" y="10"/>
            <a:ext cx="4580077" cy="6400784"/>
          </a:xfrm>
          <a:prstGeom prst="rect">
            <a:avLst/>
          </a:prstGeom>
        </p:spPr>
      </p:pic>
      <p:sp>
        <p:nvSpPr>
          <p:cNvPr id="3" name="Content Placeholder 2">
            <a:extLst>
              <a:ext uri="{FF2B5EF4-FFF2-40B4-BE49-F238E27FC236}">
                <a16:creationId xmlns:a16="http://schemas.microsoft.com/office/drawing/2014/main" id="{7933117F-C110-7F15-AD17-54EA1F1DAF31}"/>
              </a:ext>
            </a:extLst>
          </p:cNvPr>
          <p:cNvSpPr>
            <a:spLocks noGrp="1"/>
          </p:cNvSpPr>
          <p:nvPr>
            <p:ph idx="1"/>
          </p:nvPr>
        </p:nvSpPr>
        <p:spPr>
          <a:xfrm>
            <a:off x="4740166" y="1051034"/>
            <a:ext cx="7325710" cy="5349757"/>
          </a:xfrm>
          <a:solidFill>
            <a:schemeClr val="accent1">
              <a:lumMod val="20000"/>
              <a:lumOff val="80000"/>
            </a:schemeClr>
          </a:solidFill>
        </p:spPr>
        <p:txBody>
          <a:bodyPr>
            <a:normAutofit fontScale="92500"/>
          </a:bodyPr>
          <a:lstStyle/>
          <a:p>
            <a:pPr>
              <a:lnSpc>
                <a:spcPct val="100000"/>
              </a:lnSpc>
            </a:pPr>
            <a:r>
              <a:rPr lang="en-US" sz="2400" dirty="0"/>
              <a:t>1) To FIT a model to data, we need a </a:t>
            </a:r>
            <a:r>
              <a:rPr lang="en-US" sz="2400" b="1" dirty="0"/>
              <a:t>MEASURE of FITNE</a:t>
            </a:r>
            <a:r>
              <a:rPr lang="en-US" sz="2400" dirty="0"/>
              <a:t>SS.</a:t>
            </a:r>
          </a:p>
          <a:p>
            <a:pPr>
              <a:lnSpc>
                <a:spcPct val="100000"/>
              </a:lnSpc>
            </a:pPr>
            <a:r>
              <a:rPr lang="en-US" sz="2400" dirty="0"/>
              <a:t>2) A </a:t>
            </a:r>
            <a:r>
              <a:rPr lang="en-US" sz="2400" b="1" dirty="0"/>
              <a:t>Loss Function </a:t>
            </a:r>
            <a:r>
              <a:rPr lang="en-US" sz="2400" dirty="0"/>
              <a:t>will </a:t>
            </a:r>
            <a:r>
              <a:rPr lang="en-US" sz="2400" b="1" dirty="0"/>
              <a:t>quantify</a:t>
            </a:r>
            <a:r>
              <a:rPr lang="en-US" sz="2400" dirty="0"/>
              <a:t> the distance (difference) between the known/actual label and the label that is </a:t>
            </a:r>
            <a:r>
              <a:rPr lang="en-US" sz="2400" b="1" dirty="0"/>
              <a:t>predicted</a:t>
            </a:r>
            <a:r>
              <a:rPr lang="en-US" sz="2400" dirty="0"/>
              <a:t> by the model. We want to </a:t>
            </a:r>
            <a:r>
              <a:rPr lang="en-US" sz="2400" b="1" dirty="0"/>
              <a:t>minimize this difference.</a:t>
            </a:r>
            <a:endParaRPr lang="en-US" sz="2400" dirty="0"/>
          </a:p>
          <a:p>
            <a:pPr>
              <a:lnSpc>
                <a:spcPct val="100000"/>
              </a:lnSpc>
            </a:pPr>
            <a:r>
              <a:rPr lang="en-US" sz="2400" dirty="0"/>
              <a:t>3) For regression, the most common loss function is </a:t>
            </a:r>
            <a:r>
              <a:rPr lang="en-US" sz="2400" b="1" dirty="0"/>
              <a:t> squared error. </a:t>
            </a:r>
          </a:p>
          <a:p>
            <a:pPr>
              <a:lnSpc>
                <a:spcPct val="100000"/>
              </a:lnSpc>
            </a:pPr>
            <a:r>
              <a:rPr lang="en-US" sz="2400" b="1" dirty="0"/>
              <a:t>Terminology:</a:t>
            </a:r>
          </a:p>
          <a:p>
            <a:pPr>
              <a:lnSpc>
                <a:spcPct val="100000"/>
              </a:lnSpc>
            </a:pPr>
            <a:r>
              <a:rPr lang="en-US" sz="2400" dirty="0"/>
              <a:t>Let </a:t>
            </a:r>
            <a:r>
              <a:rPr lang="en-US" sz="2400" dirty="0" err="1"/>
              <a:t>yi</a:t>
            </a:r>
            <a:r>
              <a:rPr lang="en-US" sz="2400" dirty="0"/>
              <a:t> be the true/actual label for an observation x (a row or vector in the dataset).</a:t>
            </a:r>
          </a:p>
          <a:p>
            <a:pPr>
              <a:lnSpc>
                <a:spcPct val="100000"/>
              </a:lnSpc>
            </a:pPr>
            <a:r>
              <a:rPr lang="en-US" sz="2400" dirty="0"/>
              <a:t>Let </a:t>
            </a:r>
            <a:r>
              <a:rPr lang="en-US" sz="2400" dirty="0" err="1"/>
              <a:t>y_h</a:t>
            </a:r>
            <a:r>
              <a:rPr lang="en-US" sz="2400" dirty="0"/>
              <a:t> be the predicted label for that observation. </a:t>
            </a:r>
          </a:p>
          <a:p>
            <a:pPr>
              <a:lnSpc>
                <a:spcPct val="100000"/>
              </a:lnSpc>
            </a:pPr>
            <a:r>
              <a:rPr lang="en-US" sz="2400" b="1" dirty="0"/>
              <a:t>A LOSS FUNCTION L(</a:t>
            </a:r>
            <a:r>
              <a:rPr lang="en-US" sz="2400" b="1" dirty="0" err="1"/>
              <a:t>i</a:t>
            </a:r>
            <a:r>
              <a:rPr lang="en-US" sz="2400" b="1" dirty="0"/>
              <a:t>) (w, b) = ½ (</a:t>
            </a:r>
            <a:r>
              <a:rPr lang="en-US" sz="2400" b="1" dirty="0" err="1"/>
              <a:t>y_h</a:t>
            </a:r>
            <a:r>
              <a:rPr lang="en-US" sz="2400" b="1" dirty="0"/>
              <a:t> – </a:t>
            </a:r>
            <a:r>
              <a:rPr lang="en-US" sz="2400" b="1" dirty="0" err="1"/>
              <a:t>yi</a:t>
            </a:r>
            <a:r>
              <a:rPr lang="en-US" sz="2400" b="1" dirty="0"/>
              <a:t>)^2</a:t>
            </a:r>
          </a:p>
        </p:txBody>
      </p:sp>
    </p:spTree>
    <p:extLst>
      <p:ext uri="{BB962C8B-B14F-4D97-AF65-F5344CB8AC3E}">
        <p14:creationId xmlns:p14="http://schemas.microsoft.com/office/powerpoint/2010/main" val="1826351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7A18-EDF3-0E53-670D-37F409B9384B}"/>
              </a:ext>
            </a:extLst>
          </p:cNvPr>
          <p:cNvSpPr>
            <a:spLocks noGrp="1"/>
          </p:cNvSpPr>
          <p:nvPr>
            <p:ph type="title"/>
          </p:nvPr>
        </p:nvSpPr>
        <p:spPr>
          <a:xfrm>
            <a:off x="212941" y="787644"/>
            <a:ext cx="11674258" cy="702305"/>
          </a:xfrm>
        </p:spPr>
        <p:txBody>
          <a:bodyPr>
            <a:normAutofit/>
          </a:bodyPr>
          <a:lstStyle/>
          <a:p>
            <a:r>
              <a:rPr lang="en-US" sz="3600" dirty="0"/>
              <a:t>Solving Linear Regression Analytically: An Optimization Problem</a:t>
            </a:r>
          </a:p>
        </p:txBody>
      </p:sp>
      <p:sp>
        <p:nvSpPr>
          <p:cNvPr id="3" name="Content Placeholder 2">
            <a:extLst>
              <a:ext uri="{FF2B5EF4-FFF2-40B4-BE49-F238E27FC236}">
                <a16:creationId xmlns:a16="http://schemas.microsoft.com/office/drawing/2014/main" id="{31375DBB-6675-4989-AC55-B968365EF58D}"/>
              </a:ext>
            </a:extLst>
          </p:cNvPr>
          <p:cNvSpPr>
            <a:spLocks noGrp="1"/>
          </p:cNvSpPr>
          <p:nvPr>
            <p:ph idx="1"/>
          </p:nvPr>
        </p:nvSpPr>
        <p:spPr>
          <a:xfrm>
            <a:off x="308140" y="2041742"/>
            <a:ext cx="11579059" cy="4246324"/>
          </a:xfrm>
        </p:spPr>
        <p:txBody>
          <a:bodyPr>
            <a:normAutofit/>
          </a:bodyPr>
          <a:lstStyle/>
          <a:p>
            <a:r>
              <a:rPr lang="en-US" dirty="0"/>
              <a:t>1) One can include b into the weight matrix as a column of all “1”s.</a:t>
            </a:r>
          </a:p>
          <a:p>
            <a:r>
              <a:rPr lang="en-US" dirty="0"/>
              <a:t>2)  P</a:t>
            </a:r>
            <a:r>
              <a:rPr lang="en-US" b="1" dirty="0"/>
              <a:t>rediction problem</a:t>
            </a:r>
            <a:r>
              <a:rPr lang="en-US" dirty="0"/>
              <a:t> is to </a:t>
            </a:r>
            <a:r>
              <a:rPr lang="en-US" b="1" dirty="0"/>
              <a:t>minimize </a:t>
            </a:r>
          </a:p>
          <a:p>
            <a:r>
              <a:rPr lang="en-US" b="1" dirty="0">
                <a:latin typeface="Amasis MT Pro Black" panose="02040A04050005020304" pitchFamily="18" charset="0"/>
              </a:rPr>
              <a:t>                                  || </a:t>
            </a:r>
            <a:r>
              <a:rPr lang="en-US" dirty="0">
                <a:latin typeface="Amasis MT Pro Black" panose="02040A04050005020304" pitchFamily="18" charset="0"/>
              </a:rPr>
              <a:t>y</a:t>
            </a:r>
            <a:r>
              <a:rPr lang="en-US" b="1" dirty="0">
                <a:latin typeface="Amasis MT Pro Black" panose="02040A04050005020304" pitchFamily="18" charset="0"/>
              </a:rPr>
              <a:t> – </a:t>
            </a:r>
            <a:r>
              <a:rPr lang="en-US" b="1" dirty="0" err="1">
                <a:latin typeface="Amasis MT Pro Black" panose="02040A04050005020304" pitchFamily="18" charset="0"/>
                <a:cs typeface="Aldhabi" panose="020B0604020202020204" pitchFamily="2" charset="-78"/>
              </a:rPr>
              <a:t>Xw</a:t>
            </a:r>
            <a:r>
              <a:rPr lang="en-US" b="1" dirty="0">
                <a:latin typeface="Amasis MT Pro Black" panose="02040A04050005020304" pitchFamily="18" charset="0"/>
                <a:cs typeface="Aldhabi" panose="020B0604020202020204" pitchFamily="2" charset="-78"/>
              </a:rPr>
              <a:t> ||^2  </a:t>
            </a:r>
            <a:r>
              <a:rPr lang="en-US" b="1" dirty="0">
                <a:latin typeface="Amasis MT Pro Black" panose="02040A04050005020304" pitchFamily="18" charset="0"/>
                <a:cs typeface="Aldhabi" panose="020B0604020202020204" pitchFamily="2" charset="-78"/>
                <a:sym typeface="Wingdings" panose="05000000000000000000" pitchFamily="2" charset="2"/>
              </a:rPr>
              <a:t> </a:t>
            </a:r>
            <a:endParaRPr lang="en-US" dirty="0">
              <a:latin typeface="Amasis MT Pro Black" panose="02040A04050005020304" pitchFamily="18" charset="0"/>
              <a:cs typeface="Aldhabi" panose="020B0604020202020204" pitchFamily="2" charset="-78"/>
            </a:endParaRPr>
          </a:p>
          <a:p>
            <a:r>
              <a:rPr lang="en-US" b="1" dirty="0">
                <a:cs typeface="Aldhabi" panose="020B0604020202020204" pitchFamily="2" charset="-78"/>
              </a:rPr>
              <a:t>3) Big X is the entire dataset and the y here are all the labels. </a:t>
            </a:r>
          </a:p>
          <a:p>
            <a:r>
              <a:rPr lang="en-US" b="1" dirty="0">
                <a:cs typeface="Aldhabi" panose="020B0604020202020204" pitchFamily="2" charset="-78"/>
              </a:rPr>
              <a:t>4) All features (columns/variables) in X are linearly independent. If they are not, we can remove those that are highly correlated. </a:t>
            </a:r>
          </a:p>
          <a:p>
            <a:r>
              <a:rPr lang="en-US" b="1" dirty="0">
                <a:cs typeface="Aldhabi" panose="020B0604020202020204" pitchFamily="2" charset="-78"/>
              </a:rPr>
              <a:t>5) Partial derivative of the loss with respect to w. </a:t>
            </a:r>
          </a:p>
          <a:p>
            <a:r>
              <a:rPr lang="en-US" b="1" dirty="0">
                <a:cs typeface="Aldhabi" panose="020B0604020202020204" pitchFamily="2" charset="-78"/>
              </a:rPr>
              <a:t>6) We set it to zero - solve for w  - which gives us the optimization. </a:t>
            </a:r>
            <a:endParaRPr lang="en-US" b="1" dirty="0"/>
          </a:p>
        </p:txBody>
      </p:sp>
      <p:pic>
        <p:nvPicPr>
          <p:cNvPr id="5" name="Picture 4" descr="A picture containing text, clock, gauge, clipart&#10;&#10;Description automatically generated">
            <a:extLst>
              <a:ext uri="{FF2B5EF4-FFF2-40B4-BE49-F238E27FC236}">
                <a16:creationId xmlns:a16="http://schemas.microsoft.com/office/drawing/2014/main" id="{F1697EE2-05A0-9E35-8D7C-A9823F0E87E6}"/>
              </a:ext>
            </a:extLst>
          </p:cNvPr>
          <p:cNvPicPr>
            <a:picLocks noChangeAspect="1"/>
          </p:cNvPicPr>
          <p:nvPr/>
        </p:nvPicPr>
        <p:blipFill>
          <a:blip r:embed="rId2"/>
          <a:stretch>
            <a:fillRect/>
          </a:stretch>
        </p:blipFill>
        <p:spPr>
          <a:xfrm>
            <a:off x="6542314" y="2642902"/>
            <a:ext cx="4490789" cy="1021654"/>
          </a:xfrm>
          <a:prstGeom prst="rect">
            <a:avLst/>
          </a:prstGeom>
        </p:spPr>
      </p:pic>
    </p:spTree>
    <p:extLst>
      <p:ext uri="{BB962C8B-B14F-4D97-AF65-F5344CB8AC3E}">
        <p14:creationId xmlns:p14="http://schemas.microsoft.com/office/powerpoint/2010/main" val="4035410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Text, letter&#10;&#10;Description automatically generated">
            <a:extLst>
              <a:ext uri="{FF2B5EF4-FFF2-40B4-BE49-F238E27FC236}">
                <a16:creationId xmlns:a16="http://schemas.microsoft.com/office/drawing/2014/main" id="{10F9E520-521D-BFFD-C3C7-D2DF16412456}"/>
              </a:ext>
            </a:extLst>
          </p:cNvPr>
          <p:cNvPicPr>
            <a:picLocks noGrp="1" noChangeAspect="1"/>
          </p:cNvPicPr>
          <p:nvPr>
            <p:ph idx="1"/>
          </p:nvPr>
        </p:nvPicPr>
        <p:blipFill rotWithShape="1">
          <a:blip r:embed="rId2"/>
          <a:srcRect r="2667"/>
          <a:stretch/>
        </p:blipFill>
        <p:spPr>
          <a:xfrm>
            <a:off x="20" y="108867"/>
            <a:ext cx="12191980" cy="6857990"/>
          </a:xfrm>
          <a:prstGeom prst="rect">
            <a:avLst/>
          </a:prstGeom>
        </p:spPr>
      </p:pic>
    </p:spTree>
    <p:extLst>
      <p:ext uri="{BB962C8B-B14F-4D97-AF65-F5344CB8AC3E}">
        <p14:creationId xmlns:p14="http://schemas.microsoft.com/office/powerpoint/2010/main" val="4205230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text&#10;&#10;Description automatically generated">
            <a:extLst>
              <a:ext uri="{FF2B5EF4-FFF2-40B4-BE49-F238E27FC236}">
                <a16:creationId xmlns:a16="http://schemas.microsoft.com/office/drawing/2014/main" id="{D181D1E8-23E8-04D4-0DDE-37D8B3D0E4E5}"/>
              </a:ext>
            </a:extLst>
          </p:cNvPr>
          <p:cNvPicPr>
            <a:picLocks noGrp="1" noChangeAspect="1"/>
          </p:cNvPicPr>
          <p:nvPr>
            <p:ph idx="1"/>
          </p:nvPr>
        </p:nvPicPr>
        <p:blipFill rotWithShape="1">
          <a:blip r:embed="rId2"/>
          <a:srcRect b="25995"/>
          <a:stretch/>
        </p:blipFill>
        <p:spPr>
          <a:xfrm>
            <a:off x="0" y="651296"/>
            <a:ext cx="12258932" cy="5200864"/>
          </a:xfrm>
        </p:spPr>
      </p:pic>
    </p:spTree>
    <p:extLst>
      <p:ext uri="{BB962C8B-B14F-4D97-AF65-F5344CB8AC3E}">
        <p14:creationId xmlns:p14="http://schemas.microsoft.com/office/powerpoint/2010/main" val="3631763140"/>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{29D2A782-343A-4AE2-82E9-59C746305C5E}tf11437505_win32</Template>
  <TotalTime>2007</TotalTime>
  <Words>2003</Words>
  <Application>Microsoft Office PowerPoint</Application>
  <PresentationFormat>Widescreen</PresentationFormat>
  <Paragraphs>192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Amasis MT Pro Black</vt:lpstr>
      <vt:lpstr>Calibri</vt:lpstr>
      <vt:lpstr>Georgia Pro Cond Light</vt:lpstr>
      <vt:lpstr>Roboto</vt:lpstr>
      <vt:lpstr>Speak Pro</vt:lpstr>
      <vt:lpstr>RetrospectVTI</vt:lpstr>
      <vt:lpstr>Linear Regression and Multilayer perceptron</vt:lpstr>
      <vt:lpstr>Linear Regression</vt:lpstr>
      <vt:lpstr>Linear Regression: Predict a numeric value</vt:lpstr>
      <vt:lpstr>Math Terminology</vt:lpstr>
      <vt:lpstr>Linear Regression</vt:lpstr>
      <vt:lpstr>Loss Functions</vt:lpstr>
      <vt:lpstr>Solving Linear Regression Analytically: An Optimization Problem</vt:lpstr>
      <vt:lpstr>PowerPoint Presentation</vt:lpstr>
      <vt:lpstr>PowerPoint Presentation</vt:lpstr>
      <vt:lpstr>Stochastic Gradient Descent (SGD) Concepts</vt:lpstr>
      <vt:lpstr>Mini – Batch SGD Math</vt:lpstr>
      <vt:lpstr>Loss Function and SGD Derivatives</vt:lpstr>
      <vt:lpstr>Prediction</vt:lpstr>
      <vt:lpstr>Limitations of Linear Models</vt:lpstr>
      <vt:lpstr>Hidden Layers in NNs</vt:lpstr>
      <vt:lpstr>PowerPoint Presentation</vt:lpstr>
      <vt:lpstr>Still Linear?</vt:lpstr>
      <vt:lpstr>The Activation Function</vt:lpstr>
      <vt:lpstr>ReLU</vt:lpstr>
      <vt:lpstr>Sigmoid</vt:lpstr>
      <vt:lpstr>Tanh</vt:lpstr>
      <vt:lpstr>The Softmax</vt:lpstr>
      <vt:lpstr>Example </vt:lpstr>
      <vt:lpstr>Example Part 2: The Loss Function </vt:lpstr>
      <vt:lpstr>Log Likelihood</vt:lpstr>
      <vt:lpstr>The Loss Function – Cross Entropy Loss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Multilayer perceptron  Deep NNs</dc:title>
  <dc:creator>Gates, Ami</dc:creator>
  <cp:lastModifiedBy>Prof Ami</cp:lastModifiedBy>
  <cp:revision>33</cp:revision>
  <dcterms:created xsi:type="dcterms:W3CDTF">2022-08-01T02:35:07Z</dcterms:created>
  <dcterms:modified xsi:type="dcterms:W3CDTF">2022-08-23T21:10:16Z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