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32.jpg" ContentType="image/jpeg"/>
  <Override PartName="/ppt/media/image33.jpg" ContentType="image/jpeg"/>
  <Override PartName="/ppt/media/image34.jpg" ContentType="image/jpeg"/>
  <Override PartName="/ppt/media/image35.jpg" ContentType="image/jpeg"/>
  <Override PartName="/ppt/media/image36.jpg" ContentType="image/jpeg"/>
  <Override PartName="/ppt/media/image37.jpg" ContentType="image/jpeg"/>
  <Override PartName="/ppt/media/image38.jpg" ContentType="image/jpeg"/>
  <Override PartName="/ppt/media/image39.jpg" ContentType="image/jpeg"/>
  <Override PartName="/ppt/media/image40.jpg" ContentType="image/jpeg"/>
  <Override PartName="/ppt/media/image41.jpg" ContentType="image/jpeg"/>
  <Override PartName="/ppt/media/image42.jpg" ContentType="image/jpeg"/>
  <Override PartName="/ppt/media/image4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93" r:id="rId13"/>
    <p:sldId id="313" r:id="rId14"/>
    <p:sldId id="28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280" r:id="rId23"/>
    <p:sldId id="284" r:id="rId24"/>
    <p:sldId id="285" r:id="rId25"/>
    <p:sldId id="288" r:id="rId26"/>
    <p:sldId id="286" r:id="rId27"/>
    <p:sldId id="290" r:id="rId28"/>
    <p:sldId id="324" r:id="rId29"/>
    <p:sldId id="337" r:id="rId30"/>
    <p:sldId id="332" r:id="rId31"/>
    <p:sldId id="338" r:id="rId32"/>
    <p:sldId id="333" r:id="rId33"/>
    <p:sldId id="275" r:id="rId34"/>
    <p:sldId id="281" r:id="rId35"/>
    <p:sldId id="336" r:id="rId36"/>
    <p:sldId id="291" r:id="rId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601" y="5079"/>
            <a:ext cx="688276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63" y="0"/>
            <a:ext cx="12186285" cy="708025"/>
          </a:xfrm>
          <a:custGeom>
            <a:avLst/>
            <a:gdLst/>
            <a:ahLst/>
            <a:cxnLst/>
            <a:rect l="l" t="t" r="r" b="b"/>
            <a:pathLst>
              <a:path w="12186285" h="708025">
                <a:moveTo>
                  <a:pt x="12186135" y="707885"/>
                </a:moveTo>
                <a:lnTo>
                  <a:pt x="0" y="707885"/>
                </a:lnTo>
                <a:lnTo>
                  <a:pt x="0" y="0"/>
                </a:lnTo>
                <a:lnTo>
                  <a:pt x="12186135" y="0"/>
                </a:lnTo>
                <a:lnTo>
                  <a:pt x="12186135" y="707885"/>
                </a:lnTo>
                <a:close/>
              </a:path>
            </a:pathLst>
          </a:custGeom>
          <a:solidFill>
            <a:srgbClr val="D0B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601" y="5079"/>
            <a:ext cx="9797907" cy="69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166" y="1386480"/>
            <a:ext cx="6452870" cy="2555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di5zIyZUbYvCJjfpL2S-EbS9AeWAjOH/view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d/1m8I2QViqA6bV7HoFWZpYHK7UEitapSmC5ld8LM5FHEo/edit?usp=sharin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EhcpGpFHCrw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38602"/>
            <a:ext cx="12192000" cy="2491740"/>
          </a:xfrm>
          <a:custGeom>
            <a:avLst/>
            <a:gdLst/>
            <a:ahLst/>
            <a:cxnLst/>
            <a:rect l="l" t="t" r="r" b="b"/>
            <a:pathLst>
              <a:path w="12192000" h="2491740">
                <a:moveTo>
                  <a:pt x="12191999" y="2491621"/>
                </a:moveTo>
                <a:lnTo>
                  <a:pt x="0" y="2491621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2491621"/>
                </a:lnTo>
                <a:close/>
              </a:path>
            </a:pathLst>
          </a:custGeom>
          <a:solidFill>
            <a:srgbClr val="D0B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2029872"/>
            <a:ext cx="10363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Intro</a:t>
            </a:r>
            <a:r>
              <a:rPr sz="6000" spc="-100" dirty="0"/>
              <a:t> </a:t>
            </a:r>
            <a:r>
              <a:rPr sz="6000" dirty="0"/>
              <a:t>to</a:t>
            </a:r>
            <a:r>
              <a:rPr sz="6000" spc="-90" dirty="0"/>
              <a:t> </a:t>
            </a:r>
            <a:r>
              <a:rPr lang="en-US" sz="6000" spc="-90" dirty="0"/>
              <a:t>NN and </a:t>
            </a:r>
            <a:r>
              <a:rPr sz="6000" dirty="0"/>
              <a:t>Deep</a:t>
            </a:r>
            <a:r>
              <a:rPr sz="6000" spc="-90" dirty="0"/>
              <a:t> </a:t>
            </a:r>
            <a:r>
              <a:rPr sz="6000" spc="-10" dirty="0"/>
              <a:t>Learning</a:t>
            </a:r>
            <a:endParaRPr sz="6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0205" y="5839569"/>
            <a:ext cx="914865" cy="9036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2400" y="6176352"/>
            <a:ext cx="64217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*Some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slide</a:t>
            </a:r>
            <a:r>
              <a:rPr lang="en-US" sz="180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/diagram</a:t>
            </a:r>
            <a:r>
              <a:rPr lang="en-US"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adopted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CMU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course</a:t>
            </a:r>
            <a:r>
              <a:rPr lang="en-US" sz="1800" spc="-10" dirty="0">
                <a:latin typeface="Calibri"/>
                <a:cs typeface="Calibri"/>
              </a:rPr>
              <a:t> and other CU Boulder resources. 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5175"/>
          </a:xfrm>
          <a:custGeom>
            <a:avLst/>
            <a:gdLst/>
            <a:ahLst/>
            <a:cxnLst/>
            <a:rect l="l" t="t" r="r" b="b"/>
            <a:pathLst>
              <a:path w="12192000" h="765175">
                <a:moveTo>
                  <a:pt x="12191999" y="765105"/>
                </a:moveTo>
                <a:lnTo>
                  <a:pt x="0" y="765105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5105"/>
                </a:lnTo>
                <a:close/>
              </a:path>
            </a:pathLst>
          </a:custGeom>
          <a:solidFill>
            <a:srgbClr val="D0B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z="4300" spc="-10" dirty="0"/>
              <a:t>Neurons</a:t>
            </a:r>
            <a:r>
              <a:rPr sz="4300" spc="-125" dirty="0"/>
              <a:t> </a:t>
            </a:r>
            <a:r>
              <a:rPr sz="4300" dirty="0"/>
              <a:t>in</a:t>
            </a:r>
            <a:r>
              <a:rPr sz="4300" spc="-125" dirty="0"/>
              <a:t> </a:t>
            </a:r>
            <a:r>
              <a:rPr sz="4300" spc="-10" dirty="0"/>
              <a:t>Biological</a:t>
            </a:r>
            <a:r>
              <a:rPr sz="4300" spc="-125" dirty="0"/>
              <a:t> </a:t>
            </a:r>
            <a:r>
              <a:rPr sz="4300" spc="-10" dirty="0"/>
              <a:t>Systems</a:t>
            </a:r>
            <a:endParaRPr sz="43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130" y="1866001"/>
            <a:ext cx="5789850" cy="38900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3738" y="1718960"/>
            <a:ext cx="5100750" cy="42293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5175"/>
          </a:xfrm>
          <a:custGeom>
            <a:avLst/>
            <a:gdLst/>
            <a:ahLst/>
            <a:cxnLst/>
            <a:rect l="l" t="t" r="r" b="b"/>
            <a:pathLst>
              <a:path w="12192000" h="765175">
                <a:moveTo>
                  <a:pt x="12191999" y="765105"/>
                </a:moveTo>
                <a:lnTo>
                  <a:pt x="0" y="765105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5105"/>
                </a:lnTo>
                <a:close/>
              </a:path>
            </a:pathLst>
          </a:custGeom>
          <a:solidFill>
            <a:srgbClr val="D0B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z="4300" spc="-10" dirty="0"/>
              <a:t>Neurons</a:t>
            </a:r>
            <a:r>
              <a:rPr sz="4300" spc="-125" dirty="0"/>
              <a:t> </a:t>
            </a:r>
            <a:r>
              <a:rPr sz="4300" dirty="0"/>
              <a:t>in</a:t>
            </a:r>
            <a:r>
              <a:rPr sz="4300" spc="-125" dirty="0"/>
              <a:t> </a:t>
            </a:r>
            <a:r>
              <a:rPr sz="4300" spc="-10" dirty="0"/>
              <a:t>Biological</a:t>
            </a:r>
            <a:r>
              <a:rPr sz="4300" spc="-125" dirty="0"/>
              <a:t> </a:t>
            </a:r>
            <a:r>
              <a:rPr sz="4300" spc="-10" dirty="0"/>
              <a:t>Systems</a:t>
            </a:r>
            <a:endParaRPr sz="43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3823" y="833591"/>
            <a:ext cx="8324351" cy="58767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Perceptron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1511" y="1143453"/>
            <a:ext cx="6892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What’s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special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about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XOR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operation?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7711" y="5722870"/>
            <a:ext cx="8519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How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do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handle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linearly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inseparable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cases?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686" y="2002123"/>
            <a:ext cx="2487273" cy="34861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505896" y="2363245"/>
            <a:ext cx="3078480" cy="2718435"/>
            <a:chOff x="5505896" y="2363245"/>
            <a:chExt cx="3078480" cy="2718435"/>
          </a:xfrm>
        </p:grpSpPr>
        <p:sp>
          <p:nvSpPr>
            <p:cNvPr id="7" name="object 7"/>
            <p:cNvSpPr/>
            <p:nvPr/>
          </p:nvSpPr>
          <p:spPr>
            <a:xfrm>
              <a:off x="5654281" y="2507209"/>
              <a:ext cx="0" cy="2438400"/>
            </a:xfrm>
            <a:custGeom>
              <a:avLst/>
              <a:gdLst/>
              <a:ahLst/>
              <a:cxnLst/>
              <a:rect l="l" t="t" r="r" b="b"/>
              <a:pathLst>
                <a:path h="2438400">
                  <a:moveTo>
                    <a:pt x="0" y="0"/>
                  </a:moveTo>
                  <a:lnTo>
                    <a:pt x="0" y="243839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2795" y="2363245"/>
              <a:ext cx="122971" cy="1582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54281" y="4950324"/>
              <a:ext cx="2785745" cy="0"/>
            </a:xfrm>
            <a:custGeom>
              <a:avLst/>
              <a:gdLst/>
              <a:ahLst/>
              <a:cxnLst/>
              <a:rect l="l" t="t" r="r" b="b"/>
              <a:pathLst>
                <a:path w="2785745">
                  <a:moveTo>
                    <a:pt x="2785608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5602" y="4888838"/>
              <a:ext cx="158250" cy="1229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21911" y="479145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142034" y="283875"/>
                  </a:moveTo>
                  <a:lnTo>
                    <a:pt x="97140" y="276639"/>
                  </a:lnTo>
                  <a:lnTo>
                    <a:pt x="58150" y="256489"/>
                  </a:lnTo>
                  <a:lnTo>
                    <a:pt x="27404" y="225764"/>
                  </a:lnTo>
                  <a:lnTo>
                    <a:pt x="7241" y="186801"/>
                  </a:lnTo>
                  <a:lnTo>
                    <a:pt x="0" y="141937"/>
                  </a:lnTo>
                  <a:lnTo>
                    <a:pt x="7241" y="97074"/>
                  </a:lnTo>
                  <a:lnTo>
                    <a:pt x="27404" y="58111"/>
                  </a:lnTo>
                  <a:lnTo>
                    <a:pt x="58150" y="27385"/>
                  </a:lnTo>
                  <a:lnTo>
                    <a:pt x="97140" y="7236"/>
                  </a:lnTo>
                  <a:lnTo>
                    <a:pt x="142034" y="0"/>
                  </a:lnTo>
                  <a:lnTo>
                    <a:pt x="169873" y="2752"/>
                  </a:lnTo>
                  <a:lnTo>
                    <a:pt x="220835" y="23847"/>
                  </a:lnTo>
                  <a:lnTo>
                    <a:pt x="260205" y="63190"/>
                  </a:lnTo>
                  <a:lnTo>
                    <a:pt x="281314" y="114117"/>
                  </a:lnTo>
                  <a:lnTo>
                    <a:pt x="284069" y="141937"/>
                  </a:lnTo>
                  <a:lnTo>
                    <a:pt x="276828" y="186801"/>
                  </a:lnTo>
                  <a:lnTo>
                    <a:pt x="256664" y="225764"/>
                  </a:lnTo>
                  <a:lnTo>
                    <a:pt x="225918" y="256489"/>
                  </a:lnTo>
                  <a:lnTo>
                    <a:pt x="186928" y="276639"/>
                  </a:lnTo>
                  <a:lnTo>
                    <a:pt x="142034" y="283875"/>
                  </a:lnTo>
                  <a:close/>
                </a:path>
              </a:pathLst>
            </a:custGeom>
            <a:solidFill>
              <a:srgbClr val="4472C4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1911" y="479145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141937"/>
                  </a:moveTo>
                  <a:lnTo>
                    <a:pt x="7241" y="97074"/>
                  </a:lnTo>
                  <a:lnTo>
                    <a:pt x="27404" y="58111"/>
                  </a:lnTo>
                  <a:lnTo>
                    <a:pt x="58150" y="27385"/>
                  </a:lnTo>
                  <a:lnTo>
                    <a:pt x="97140" y="7236"/>
                  </a:lnTo>
                  <a:lnTo>
                    <a:pt x="142034" y="0"/>
                  </a:lnTo>
                  <a:lnTo>
                    <a:pt x="196388" y="10804"/>
                  </a:lnTo>
                  <a:lnTo>
                    <a:pt x="242467" y="41572"/>
                  </a:lnTo>
                  <a:lnTo>
                    <a:pt x="273257" y="87620"/>
                  </a:lnTo>
                  <a:lnTo>
                    <a:pt x="284069" y="141937"/>
                  </a:lnTo>
                  <a:lnTo>
                    <a:pt x="276828" y="186801"/>
                  </a:lnTo>
                  <a:lnTo>
                    <a:pt x="256664" y="225764"/>
                  </a:lnTo>
                  <a:lnTo>
                    <a:pt x="225918" y="256489"/>
                  </a:lnTo>
                  <a:lnTo>
                    <a:pt x="186928" y="276639"/>
                  </a:lnTo>
                  <a:lnTo>
                    <a:pt x="142034" y="283875"/>
                  </a:lnTo>
                  <a:lnTo>
                    <a:pt x="97140" y="276639"/>
                  </a:lnTo>
                  <a:lnTo>
                    <a:pt x="58150" y="256489"/>
                  </a:lnTo>
                  <a:lnTo>
                    <a:pt x="27404" y="225764"/>
                  </a:lnTo>
                  <a:lnTo>
                    <a:pt x="7241" y="186801"/>
                  </a:lnTo>
                  <a:lnTo>
                    <a:pt x="0" y="141937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82447" y="315068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142034" y="283875"/>
                  </a:moveTo>
                  <a:lnTo>
                    <a:pt x="97140" y="276639"/>
                  </a:lnTo>
                  <a:lnTo>
                    <a:pt x="58150" y="256490"/>
                  </a:lnTo>
                  <a:lnTo>
                    <a:pt x="27404" y="225764"/>
                  </a:lnTo>
                  <a:lnTo>
                    <a:pt x="7240" y="186801"/>
                  </a:lnTo>
                  <a:lnTo>
                    <a:pt x="0" y="141937"/>
                  </a:lnTo>
                  <a:lnTo>
                    <a:pt x="7240" y="97074"/>
                  </a:lnTo>
                  <a:lnTo>
                    <a:pt x="27404" y="58111"/>
                  </a:lnTo>
                  <a:lnTo>
                    <a:pt x="58150" y="27385"/>
                  </a:lnTo>
                  <a:lnTo>
                    <a:pt x="97140" y="7236"/>
                  </a:lnTo>
                  <a:lnTo>
                    <a:pt x="142034" y="0"/>
                  </a:lnTo>
                  <a:lnTo>
                    <a:pt x="169873" y="2752"/>
                  </a:lnTo>
                  <a:lnTo>
                    <a:pt x="220835" y="23847"/>
                  </a:lnTo>
                  <a:lnTo>
                    <a:pt x="260205" y="63190"/>
                  </a:lnTo>
                  <a:lnTo>
                    <a:pt x="281314" y="114117"/>
                  </a:lnTo>
                  <a:lnTo>
                    <a:pt x="284068" y="141937"/>
                  </a:lnTo>
                  <a:lnTo>
                    <a:pt x="276828" y="186801"/>
                  </a:lnTo>
                  <a:lnTo>
                    <a:pt x="256664" y="225764"/>
                  </a:lnTo>
                  <a:lnTo>
                    <a:pt x="225918" y="256490"/>
                  </a:lnTo>
                  <a:lnTo>
                    <a:pt x="186928" y="276639"/>
                  </a:lnTo>
                  <a:lnTo>
                    <a:pt x="142034" y="283875"/>
                  </a:lnTo>
                  <a:close/>
                </a:path>
              </a:pathLst>
            </a:custGeom>
            <a:solidFill>
              <a:srgbClr val="4472C4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82447" y="315068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141937"/>
                  </a:moveTo>
                  <a:lnTo>
                    <a:pt x="7240" y="97074"/>
                  </a:lnTo>
                  <a:lnTo>
                    <a:pt x="27404" y="58111"/>
                  </a:lnTo>
                  <a:lnTo>
                    <a:pt x="58150" y="27385"/>
                  </a:lnTo>
                  <a:lnTo>
                    <a:pt x="97140" y="7236"/>
                  </a:lnTo>
                  <a:lnTo>
                    <a:pt x="142034" y="0"/>
                  </a:lnTo>
                  <a:lnTo>
                    <a:pt x="196388" y="10804"/>
                  </a:lnTo>
                  <a:lnTo>
                    <a:pt x="242467" y="41572"/>
                  </a:lnTo>
                  <a:lnTo>
                    <a:pt x="273257" y="87620"/>
                  </a:lnTo>
                  <a:lnTo>
                    <a:pt x="284068" y="141937"/>
                  </a:lnTo>
                  <a:lnTo>
                    <a:pt x="276828" y="186801"/>
                  </a:lnTo>
                  <a:lnTo>
                    <a:pt x="256664" y="225764"/>
                  </a:lnTo>
                  <a:lnTo>
                    <a:pt x="225918" y="256490"/>
                  </a:lnTo>
                  <a:lnTo>
                    <a:pt x="186928" y="276639"/>
                  </a:lnTo>
                  <a:lnTo>
                    <a:pt x="142034" y="283875"/>
                  </a:lnTo>
                  <a:lnTo>
                    <a:pt x="97140" y="276639"/>
                  </a:lnTo>
                  <a:lnTo>
                    <a:pt x="58150" y="256490"/>
                  </a:lnTo>
                  <a:lnTo>
                    <a:pt x="27404" y="225764"/>
                  </a:lnTo>
                  <a:lnTo>
                    <a:pt x="7240" y="186801"/>
                  </a:lnTo>
                  <a:lnTo>
                    <a:pt x="0" y="141937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81863" y="479145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142034" y="283875"/>
                  </a:moveTo>
                  <a:lnTo>
                    <a:pt x="97140" y="276639"/>
                  </a:lnTo>
                  <a:lnTo>
                    <a:pt x="58150" y="256489"/>
                  </a:lnTo>
                  <a:lnTo>
                    <a:pt x="27404" y="225764"/>
                  </a:lnTo>
                  <a:lnTo>
                    <a:pt x="7241" y="186801"/>
                  </a:lnTo>
                  <a:lnTo>
                    <a:pt x="0" y="141937"/>
                  </a:lnTo>
                  <a:lnTo>
                    <a:pt x="7241" y="97074"/>
                  </a:lnTo>
                  <a:lnTo>
                    <a:pt x="27404" y="58111"/>
                  </a:lnTo>
                  <a:lnTo>
                    <a:pt x="58150" y="27385"/>
                  </a:lnTo>
                  <a:lnTo>
                    <a:pt x="97140" y="7236"/>
                  </a:lnTo>
                  <a:lnTo>
                    <a:pt x="142034" y="0"/>
                  </a:lnTo>
                  <a:lnTo>
                    <a:pt x="169873" y="2752"/>
                  </a:lnTo>
                  <a:lnTo>
                    <a:pt x="220835" y="23847"/>
                  </a:lnTo>
                  <a:lnTo>
                    <a:pt x="260205" y="63190"/>
                  </a:lnTo>
                  <a:lnTo>
                    <a:pt x="281314" y="114117"/>
                  </a:lnTo>
                  <a:lnTo>
                    <a:pt x="284068" y="141937"/>
                  </a:lnTo>
                  <a:lnTo>
                    <a:pt x="276827" y="186801"/>
                  </a:lnTo>
                  <a:lnTo>
                    <a:pt x="256664" y="225764"/>
                  </a:lnTo>
                  <a:lnTo>
                    <a:pt x="225918" y="256489"/>
                  </a:lnTo>
                  <a:lnTo>
                    <a:pt x="186928" y="276639"/>
                  </a:lnTo>
                  <a:lnTo>
                    <a:pt x="142034" y="283875"/>
                  </a:lnTo>
                  <a:close/>
                </a:path>
              </a:pathLst>
            </a:custGeom>
            <a:solidFill>
              <a:srgbClr val="FF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863" y="479145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141937"/>
                  </a:moveTo>
                  <a:lnTo>
                    <a:pt x="7241" y="97074"/>
                  </a:lnTo>
                  <a:lnTo>
                    <a:pt x="27404" y="58111"/>
                  </a:lnTo>
                  <a:lnTo>
                    <a:pt x="58150" y="27385"/>
                  </a:lnTo>
                  <a:lnTo>
                    <a:pt x="97140" y="7236"/>
                  </a:lnTo>
                  <a:lnTo>
                    <a:pt x="142034" y="0"/>
                  </a:lnTo>
                  <a:lnTo>
                    <a:pt x="196388" y="10804"/>
                  </a:lnTo>
                  <a:lnTo>
                    <a:pt x="242467" y="41572"/>
                  </a:lnTo>
                  <a:lnTo>
                    <a:pt x="273257" y="87620"/>
                  </a:lnTo>
                  <a:lnTo>
                    <a:pt x="284068" y="141937"/>
                  </a:lnTo>
                  <a:lnTo>
                    <a:pt x="276827" y="186801"/>
                  </a:lnTo>
                  <a:lnTo>
                    <a:pt x="256664" y="225764"/>
                  </a:lnTo>
                  <a:lnTo>
                    <a:pt x="225918" y="256489"/>
                  </a:lnTo>
                  <a:lnTo>
                    <a:pt x="186928" y="276639"/>
                  </a:lnTo>
                  <a:lnTo>
                    <a:pt x="142034" y="283875"/>
                  </a:lnTo>
                  <a:lnTo>
                    <a:pt x="97140" y="276639"/>
                  </a:lnTo>
                  <a:lnTo>
                    <a:pt x="58150" y="256489"/>
                  </a:lnTo>
                  <a:lnTo>
                    <a:pt x="27404" y="225764"/>
                  </a:lnTo>
                  <a:lnTo>
                    <a:pt x="7241" y="186801"/>
                  </a:lnTo>
                  <a:lnTo>
                    <a:pt x="0" y="141937"/>
                  </a:lnTo>
                  <a:close/>
                </a:path>
              </a:pathLst>
            </a:custGeom>
            <a:ln w="12699">
              <a:solidFill>
                <a:srgbClr val="3937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12246" y="313910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142034" y="283875"/>
                  </a:moveTo>
                  <a:lnTo>
                    <a:pt x="97140" y="276639"/>
                  </a:lnTo>
                  <a:lnTo>
                    <a:pt x="58150" y="256490"/>
                  </a:lnTo>
                  <a:lnTo>
                    <a:pt x="27404" y="225764"/>
                  </a:lnTo>
                  <a:lnTo>
                    <a:pt x="7241" y="186801"/>
                  </a:lnTo>
                  <a:lnTo>
                    <a:pt x="0" y="141937"/>
                  </a:lnTo>
                  <a:lnTo>
                    <a:pt x="7241" y="97074"/>
                  </a:lnTo>
                  <a:lnTo>
                    <a:pt x="27404" y="58111"/>
                  </a:lnTo>
                  <a:lnTo>
                    <a:pt x="58150" y="27385"/>
                  </a:lnTo>
                  <a:lnTo>
                    <a:pt x="97140" y="7236"/>
                  </a:lnTo>
                  <a:lnTo>
                    <a:pt x="142034" y="0"/>
                  </a:lnTo>
                  <a:lnTo>
                    <a:pt x="169873" y="2752"/>
                  </a:lnTo>
                  <a:lnTo>
                    <a:pt x="220835" y="23847"/>
                  </a:lnTo>
                  <a:lnTo>
                    <a:pt x="260205" y="63190"/>
                  </a:lnTo>
                  <a:lnTo>
                    <a:pt x="281314" y="114117"/>
                  </a:lnTo>
                  <a:lnTo>
                    <a:pt x="284068" y="141937"/>
                  </a:lnTo>
                  <a:lnTo>
                    <a:pt x="276827" y="186801"/>
                  </a:lnTo>
                  <a:lnTo>
                    <a:pt x="256664" y="225764"/>
                  </a:lnTo>
                  <a:lnTo>
                    <a:pt x="225918" y="256490"/>
                  </a:lnTo>
                  <a:lnTo>
                    <a:pt x="186928" y="276639"/>
                  </a:lnTo>
                  <a:lnTo>
                    <a:pt x="142034" y="283875"/>
                  </a:lnTo>
                  <a:close/>
                </a:path>
              </a:pathLst>
            </a:custGeom>
            <a:solidFill>
              <a:srgbClr val="FF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12246" y="313910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141937"/>
                  </a:moveTo>
                  <a:lnTo>
                    <a:pt x="7241" y="97074"/>
                  </a:lnTo>
                  <a:lnTo>
                    <a:pt x="27404" y="58111"/>
                  </a:lnTo>
                  <a:lnTo>
                    <a:pt x="58150" y="27385"/>
                  </a:lnTo>
                  <a:lnTo>
                    <a:pt x="97140" y="7236"/>
                  </a:lnTo>
                  <a:lnTo>
                    <a:pt x="142034" y="0"/>
                  </a:lnTo>
                  <a:lnTo>
                    <a:pt x="196388" y="10804"/>
                  </a:lnTo>
                  <a:lnTo>
                    <a:pt x="242467" y="41572"/>
                  </a:lnTo>
                  <a:lnTo>
                    <a:pt x="273257" y="87620"/>
                  </a:lnTo>
                  <a:lnTo>
                    <a:pt x="284068" y="141937"/>
                  </a:lnTo>
                  <a:lnTo>
                    <a:pt x="276827" y="186801"/>
                  </a:lnTo>
                  <a:lnTo>
                    <a:pt x="256664" y="225764"/>
                  </a:lnTo>
                  <a:lnTo>
                    <a:pt x="225918" y="256490"/>
                  </a:lnTo>
                  <a:lnTo>
                    <a:pt x="186928" y="276639"/>
                  </a:lnTo>
                  <a:lnTo>
                    <a:pt x="142034" y="283875"/>
                  </a:lnTo>
                  <a:lnTo>
                    <a:pt x="97140" y="276639"/>
                  </a:lnTo>
                  <a:lnTo>
                    <a:pt x="58150" y="256490"/>
                  </a:lnTo>
                  <a:lnTo>
                    <a:pt x="27404" y="225764"/>
                  </a:lnTo>
                  <a:lnTo>
                    <a:pt x="7241" y="186801"/>
                  </a:lnTo>
                  <a:lnTo>
                    <a:pt x="0" y="141937"/>
                  </a:lnTo>
                  <a:close/>
                </a:path>
              </a:pathLst>
            </a:custGeom>
            <a:ln w="12699">
              <a:solidFill>
                <a:srgbClr val="3937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D27F-93FB-4A33-011F-DA875E29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Inputs and Outputs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9753A8-E58C-A3B2-C2C5-8DF16B4D7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48" y="1447800"/>
            <a:ext cx="11432281" cy="4470115"/>
          </a:xfrm>
        </p:spPr>
      </p:pic>
    </p:spTree>
    <p:extLst>
      <p:ext uri="{BB962C8B-B14F-4D97-AF65-F5344CB8AC3E}">
        <p14:creationId xmlns:p14="http://schemas.microsoft.com/office/powerpoint/2010/main" val="326317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D58B-1A7E-4AB8-17D1-58290DDB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vs Linear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BD717C-104A-80C8-89BA-C64A6317E511}"/>
              </a:ext>
            </a:extLst>
          </p:cNvPr>
          <p:cNvSpPr txBox="1">
            <a:spLocks/>
          </p:cNvSpPr>
          <p:nvPr/>
        </p:nvSpPr>
        <p:spPr>
          <a:xfrm>
            <a:off x="451944" y="2329946"/>
            <a:ext cx="2573383" cy="2790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Linear Regression</a:t>
            </a:r>
          </a:p>
          <a:p>
            <a:r>
              <a:rPr lang="en-US" sz="3600" dirty="0"/>
              <a:t>Y = WX + 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049E9D-8ECC-5F11-CE78-6F95C3045A64}"/>
              </a:ext>
            </a:extLst>
          </p:cNvPr>
          <p:cNvSpPr txBox="1">
            <a:spLocks/>
          </p:cNvSpPr>
          <p:nvPr/>
        </p:nvSpPr>
        <p:spPr>
          <a:xfrm>
            <a:off x="4761186" y="2329946"/>
            <a:ext cx="7168055" cy="37608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Perceptron</a:t>
            </a:r>
          </a:p>
          <a:p>
            <a:r>
              <a:rPr lang="en-US" sz="3600" dirty="0"/>
              <a:t>Y = Activation function (WX + b)</a:t>
            </a:r>
          </a:p>
        </p:txBody>
      </p:sp>
    </p:spTree>
    <p:extLst>
      <p:ext uri="{BB962C8B-B14F-4D97-AF65-F5344CB8AC3E}">
        <p14:creationId xmlns:p14="http://schemas.microsoft.com/office/powerpoint/2010/main" val="12146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857F-EDE6-638B-89BB-8937C0A8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6" y="914400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Example 1: </a:t>
            </a:r>
            <a:br>
              <a:rPr lang="en-US" dirty="0"/>
            </a:br>
            <a:r>
              <a:rPr lang="en-US" dirty="0"/>
              <a:t>A Simple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74BD-13F7-C3F3-40A5-53098BD87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5" y="2757586"/>
            <a:ext cx="5127172" cy="346165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Dataset Link: </a:t>
            </a:r>
            <a:r>
              <a:rPr lang="en-US" dirty="0">
                <a:hlinkClick r:id="rId2"/>
              </a:rPr>
              <a:t>https://drive.google.com/file/d/1Ydi5zIyZUbYvCJjfpL2S-EbS9AeWAjOH/view?usp=sharing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Sample of the larger dataset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Can we train and test a perceptron using this data?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9ED180-0A22-E8A5-387F-AA7693151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98564"/>
              </p:ext>
            </p:extLst>
          </p:nvPr>
        </p:nvGraphicFramePr>
        <p:xfrm>
          <a:off x="435427" y="762000"/>
          <a:ext cx="5257799" cy="59263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6610">
                  <a:extLst>
                    <a:ext uri="{9D8B030D-6E8A-4147-A177-3AD203B41FA5}">
                      <a16:colId xmlns:a16="http://schemas.microsoft.com/office/drawing/2014/main" val="2461343784"/>
                    </a:ext>
                  </a:extLst>
                </a:gridCol>
                <a:gridCol w="1777798">
                  <a:extLst>
                    <a:ext uri="{9D8B030D-6E8A-4147-A177-3AD203B41FA5}">
                      <a16:colId xmlns:a16="http://schemas.microsoft.com/office/drawing/2014/main" val="2078230181"/>
                    </a:ext>
                  </a:extLst>
                </a:gridCol>
                <a:gridCol w="1252665">
                  <a:extLst>
                    <a:ext uri="{9D8B030D-6E8A-4147-A177-3AD203B41FA5}">
                      <a16:colId xmlns:a16="http://schemas.microsoft.com/office/drawing/2014/main" val="3626746353"/>
                    </a:ext>
                  </a:extLst>
                </a:gridCol>
                <a:gridCol w="1180726">
                  <a:extLst>
                    <a:ext uri="{9D8B030D-6E8A-4147-A177-3AD203B41FA5}">
                      <a16:colId xmlns:a16="http://schemas.microsoft.com/office/drawing/2014/main" val="3632529064"/>
                    </a:ext>
                  </a:extLst>
                </a:gridCol>
              </a:tblGrid>
              <a:tr h="50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Cholesterol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2695"/>
                  </a:ext>
                </a:extLst>
              </a:tr>
              <a:tr h="4314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73665" marR="6264" marT="21047" marB="15785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30233"/>
                  </a:ext>
                </a:extLst>
              </a:tr>
              <a:tr h="4314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NoRisk</a:t>
                      </a:r>
                    </a:p>
                  </a:txBody>
                  <a:tcPr marL="73665" marR="6264" marT="21047" marB="15785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4443"/>
                  </a:ext>
                </a:extLst>
              </a:tr>
              <a:tr h="4314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73665" marR="6264" marT="21047" marB="15785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04153"/>
                  </a:ext>
                </a:extLst>
              </a:tr>
              <a:tr h="4314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NoRisk</a:t>
                      </a:r>
                    </a:p>
                  </a:txBody>
                  <a:tcPr marL="73665" marR="6264" marT="21047" marB="15785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78372"/>
                  </a:ext>
                </a:extLst>
              </a:tr>
              <a:tr h="4401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73665" marR="6264" marT="21047" marB="15785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529539"/>
                  </a:ext>
                </a:extLst>
              </a:tr>
              <a:tr h="4314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73665" marR="6264" marT="21047" marB="15785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436944"/>
                  </a:ext>
                </a:extLst>
              </a:tr>
              <a:tr h="4314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NoRisk</a:t>
                      </a:r>
                    </a:p>
                  </a:txBody>
                  <a:tcPr marL="73665" marR="6264" marT="21047" marB="15785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083855"/>
                  </a:ext>
                </a:extLst>
              </a:tr>
              <a:tr h="4314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NoRisk</a:t>
                      </a:r>
                    </a:p>
                  </a:txBody>
                  <a:tcPr marL="73665" marR="6264" marT="21047" marB="15785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259329"/>
                  </a:ext>
                </a:extLst>
              </a:tr>
              <a:tr h="4314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73665" marR="6264" marT="21047" marB="15785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83056"/>
                  </a:ext>
                </a:extLst>
              </a:tr>
              <a:tr h="4314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NoRisk</a:t>
                      </a:r>
                    </a:p>
                  </a:txBody>
                  <a:tcPr marL="73665" marR="6264" marT="21047" marB="15785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92428"/>
                  </a:ext>
                </a:extLst>
              </a:tr>
              <a:tr h="4314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73665" marR="6264" marT="21047" marB="157853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3665" marR="6264" marT="21047" marB="15785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051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78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B5E-E5EC-30B5-5714-E6BE2E27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CEFD-605A-2A55-BF0B-6042F959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10363200" cy="5486400"/>
          </a:xfrm>
        </p:spPr>
        <p:txBody>
          <a:bodyPr>
            <a:normAutofit/>
          </a:bodyPr>
          <a:lstStyle/>
          <a:p>
            <a:r>
              <a:rPr lang="en-US" sz="3200" dirty="0"/>
              <a:t>from sklearn import datasets</a:t>
            </a:r>
          </a:p>
          <a:p>
            <a:r>
              <a:rPr lang="en-US" sz="3200" dirty="0"/>
              <a:t>from </a:t>
            </a:r>
            <a:r>
              <a:rPr lang="en-US" sz="3200" dirty="0" err="1"/>
              <a:t>sklearn.preprocessing</a:t>
            </a:r>
            <a:r>
              <a:rPr lang="en-US" sz="3200" dirty="0"/>
              <a:t> import </a:t>
            </a:r>
            <a:r>
              <a:rPr lang="en-US" sz="3200" dirty="0" err="1"/>
              <a:t>StandardScaler</a:t>
            </a:r>
            <a:endParaRPr lang="en-US" sz="3200" dirty="0"/>
          </a:p>
          <a:p>
            <a:r>
              <a:rPr lang="en-US" sz="3200" dirty="0"/>
              <a:t>from </a:t>
            </a:r>
            <a:r>
              <a:rPr lang="en-US" sz="3200" dirty="0" err="1"/>
              <a:t>sklearn.linear_model</a:t>
            </a:r>
            <a:r>
              <a:rPr lang="en-US" sz="3200" dirty="0"/>
              <a:t> import </a:t>
            </a:r>
            <a:r>
              <a:rPr lang="en-US" sz="3200" b="1" dirty="0"/>
              <a:t>Perceptron</a:t>
            </a:r>
          </a:p>
          <a:p>
            <a:r>
              <a:rPr lang="en-US" sz="3200" dirty="0"/>
              <a:t>from </a:t>
            </a:r>
            <a:r>
              <a:rPr lang="en-US" sz="3200" dirty="0" err="1"/>
              <a:t>sklearn.model_selection</a:t>
            </a:r>
            <a:r>
              <a:rPr lang="en-US" sz="3200" dirty="0"/>
              <a:t> import </a:t>
            </a:r>
            <a:r>
              <a:rPr lang="en-US" sz="3200" b="1" dirty="0" err="1"/>
              <a:t>train_test_split</a:t>
            </a:r>
            <a:endParaRPr lang="en-US" sz="3200" b="1" dirty="0"/>
          </a:p>
          <a:p>
            <a:r>
              <a:rPr lang="en-US" sz="3200" dirty="0"/>
              <a:t>from </a:t>
            </a:r>
            <a:r>
              <a:rPr lang="en-US" sz="3200" dirty="0" err="1"/>
              <a:t>sklearn.metrics</a:t>
            </a:r>
            <a:r>
              <a:rPr lang="en-US" sz="3200" dirty="0"/>
              <a:t> import </a:t>
            </a:r>
            <a:r>
              <a:rPr lang="en-US" sz="3200" dirty="0" err="1"/>
              <a:t>accuracy_score</a:t>
            </a:r>
            <a:endParaRPr lang="en-US" sz="3200" dirty="0"/>
          </a:p>
          <a:p>
            <a:r>
              <a:rPr lang="en-US" sz="3200" dirty="0"/>
              <a:t>import </a:t>
            </a:r>
            <a:r>
              <a:rPr lang="en-US" sz="3200" dirty="0" err="1"/>
              <a:t>numpy</a:t>
            </a:r>
            <a:r>
              <a:rPr lang="en-US" sz="3200" dirty="0"/>
              <a:t> as np</a:t>
            </a:r>
          </a:p>
          <a:p>
            <a:r>
              <a:rPr lang="en-US" sz="3200" dirty="0"/>
              <a:t>import pandas as pd</a:t>
            </a:r>
          </a:p>
          <a:p>
            <a:r>
              <a:rPr lang="en-US" sz="3200" dirty="0"/>
              <a:t>from </a:t>
            </a:r>
            <a:r>
              <a:rPr lang="en-US" sz="3200" dirty="0" err="1"/>
              <a:t>sklearn.preprocessing</a:t>
            </a:r>
            <a:r>
              <a:rPr lang="en-US" sz="3200" dirty="0"/>
              <a:t> import </a:t>
            </a:r>
            <a:r>
              <a:rPr lang="en-US" sz="3200" b="1" dirty="0" err="1"/>
              <a:t>LabelEncoder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0825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CE9B-6B79-631E-33AA-E8397FEA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"/>
            <a:ext cx="5127171" cy="628775"/>
          </a:xfrm>
        </p:spPr>
        <p:txBody>
          <a:bodyPr>
            <a:normAutofit/>
          </a:bodyPr>
          <a:lstStyle/>
          <a:p>
            <a:r>
              <a:rPr lang="en-US" sz="4000" dirty="0"/>
              <a:t>Step 1: Read in the Data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E2542D3-7D2E-C3F7-F4E9-A1685D40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90600"/>
            <a:ext cx="726394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8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A016-5D02-7ABB-D2F4-31F09304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772"/>
            <a:ext cx="5029200" cy="885628"/>
          </a:xfrm>
        </p:spPr>
        <p:txBody>
          <a:bodyPr>
            <a:normAutofit/>
          </a:bodyPr>
          <a:lstStyle/>
          <a:p>
            <a:r>
              <a:rPr lang="en-US" dirty="0"/>
              <a:t>Change Label </a:t>
            </a:r>
            <a:r>
              <a:rPr lang="en-US" dirty="0">
                <a:sym typeface="Wingdings" panose="05000000000000000000" pitchFamily="2" charset="2"/>
              </a:rPr>
              <a:t>to  Binary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774FC59-269D-1015-7989-09F04DFA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219200"/>
            <a:ext cx="5029200" cy="500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04CD-57EB-11D9-7368-D0A61BF0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6553202" cy="5914828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from </a:t>
            </a:r>
            <a:r>
              <a:rPr lang="en-US" sz="2800" dirty="0" err="1"/>
              <a:t>sklearn.preprocessing</a:t>
            </a:r>
            <a:r>
              <a:rPr lang="en-US" sz="2800" dirty="0"/>
              <a:t> import </a:t>
            </a:r>
            <a:r>
              <a:rPr lang="en-US" sz="2800" b="1" dirty="0" err="1"/>
              <a:t>LabelEncoder</a:t>
            </a:r>
            <a:r>
              <a:rPr lang="en-US" sz="2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le = </a:t>
            </a:r>
            <a:r>
              <a:rPr lang="en-US" sz="2800" dirty="0" err="1"/>
              <a:t>LabelEncoder</a:t>
            </a:r>
            <a:r>
              <a:rPr lang="en-US" sz="2800" dirty="0"/>
              <a:t>() </a:t>
            </a:r>
          </a:p>
          <a:p>
            <a:pPr>
              <a:lnSpc>
                <a:spcPct val="100000"/>
              </a:lnSpc>
            </a:pPr>
            <a:r>
              <a:rPr lang="en-US" sz="2800" dirty="0" err="1"/>
              <a:t>HeartHealthDF</a:t>
            </a:r>
            <a:r>
              <a:rPr lang="en-US" sz="2800" dirty="0"/>
              <a:t>['Label'] = </a:t>
            </a:r>
            <a:r>
              <a:rPr lang="en-US" sz="2800" dirty="0" err="1"/>
              <a:t>le.fit_transform</a:t>
            </a:r>
            <a:r>
              <a:rPr lang="en-US" sz="2800" dirty="0"/>
              <a:t>(</a:t>
            </a:r>
            <a:r>
              <a:rPr lang="en-US" sz="2800" dirty="0" err="1"/>
              <a:t>HeartHealthDF</a:t>
            </a:r>
            <a:r>
              <a:rPr lang="en-US" sz="2800" dirty="0"/>
              <a:t>['Label’])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print(</a:t>
            </a:r>
            <a:r>
              <a:rPr lang="en-US" sz="2800" dirty="0" err="1"/>
              <a:t>HeartHealthDF</a:t>
            </a:r>
            <a:r>
              <a:rPr lang="en-US" sz="28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## </a:t>
            </a:r>
            <a:r>
              <a:rPr lang="en-US" sz="2800" b="1" dirty="0"/>
              <a:t>Split DF into training and testing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train, test = </a:t>
            </a:r>
            <a:r>
              <a:rPr lang="en-US" sz="2800" dirty="0" err="1"/>
              <a:t>train_test_split</a:t>
            </a:r>
            <a:r>
              <a:rPr lang="en-US" sz="2800" dirty="0"/>
              <a:t>(</a:t>
            </a:r>
            <a:r>
              <a:rPr lang="en-US" sz="2800" dirty="0" err="1"/>
              <a:t>HeartHealthDF</a:t>
            </a:r>
            <a:r>
              <a:rPr lang="en-US" sz="2800" dirty="0"/>
              <a:t>, </a:t>
            </a:r>
            <a:r>
              <a:rPr lang="en-US" sz="2800" dirty="0" err="1"/>
              <a:t>test_size</a:t>
            </a:r>
            <a:r>
              <a:rPr lang="en-US" sz="2800" dirty="0"/>
              <a:t>=0.33)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print(train)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print(test)</a:t>
            </a:r>
          </a:p>
        </p:txBody>
      </p:sp>
    </p:spTree>
    <p:extLst>
      <p:ext uri="{BB962C8B-B14F-4D97-AF65-F5344CB8AC3E}">
        <p14:creationId xmlns:p14="http://schemas.microsoft.com/office/powerpoint/2010/main" val="2420857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7311-AAF3-00FB-4DDD-9F354B24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86" y="74427"/>
            <a:ext cx="3556913" cy="874377"/>
          </a:xfrm>
        </p:spPr>
        <p:txBody>
          <a:bodyPr/>
          <a:lstStyle/>
          <a:p>
            <a:r>
              <a:rPr lang="en-US" dirty="0"/>
              <a:t>Remove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A779-69C7-B83C-2A1C-D9326740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6" y="911469"/>
            <a:ext cx="7647396" cy="5946531"/>
          </a:xfrm>
        </p:spPr>
        <p:txBody>
          <a:bodyPr>
            <a:noAutofit/>
          </a:bodyPr>
          <a:lstStyle/>
          <a:p>
            <a:r>
              <a:rPr lang="en-US" sz="3200" dirty="0"/>
              <a:t>## Take off the label and make it numeric</a:t>
            </a:r>
          </a:p>
          <a:p>
            <a:r>
              <a:rPr lang="en-US" sz="3200" dirty="0"/>
              <a:t>## for training and testing datasets</a:t>
            </a:r>
          </a:p>
          <a:p>
            <a:r>
              <a:rPr lang="en-US" sz="3200" dirty="0" err="1"/>
              <a:t>TrainLabel</a:t>
            </a:r>
            <a:r>
              <a:rPr lang="en-US" sz="3200" dirty="0"/>
              <a:t>=train["Label"]</a:t>
            </a:r>
          </a:p>
          <a:p>
            <a:r>
              <a:rPr lang="en-US" sz="3200" dirty="0"/>
              <a:t>print(</a:t>
            </a:r>
            <a:r>
              <a:rPr lang="en-US" sz="3200" dirty="0" err="1"/>
              <a:t>TrainLabel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 err="1"/>
              <a:t>TestLabel</a:t>
            </a:r>
            <a:r>
              <a:rPr lang="en-US" sz="3200" dirty="0"/>
              <a:t>=test["Label"]</a:t>
            </a:r>
          </a:p>
          <a:p>
            <a:r>
              <a:rPr lang="en-US" sz="3200" dirty="0"/>
              <a:t>print(</a:t>
            </a:r>
            <a:r>
              <a:rPr lang="en-US" sz="3200" dirty="0" err="1"/>
              <a:t>TestLabel</a:t>
            </a:r>
            <a:r>
              <a:rPr lang="en-US" sz="3200" dirty="0"/>
              <a:t>)</a:t>
            </a:r>
          </a:p>
          <a:p>
            <a:r>
              <a:rPr lang="en-US" sz="3200" dirty="0"/>
              <a:t>## Drop label from datasets</a:t>
            </a:r>
          </a:p>
          <a:p>
            <a:r>
              <a:rPr lang="en-US" sz="3200" dirty="0"/>
              <a:t>train = </a:t>
            </a:r>
            <a:r>
              <a:rPr lang="en-US" sz="3200" dirty="0" err="1"/>
              <a:t>train.drop</a:t>
            </a:r>
            <a:r>
              <a:rPr lang="en-US" sz="3200" dirty="0"/>
              <a:t>('Label', axis=1)</a:t>
            </a:r>
          </a:p>
          <a:p>
            <a:r>
              <a:rPr lang="en-US" sz="3200" dirty="0"/>
              <a:t>test= </a:t>
            </a:r>
            <a:r>
              <a:rPr lang="en-US" sz="3200" dirty="0" err="1"/>
              <a:t>test.drop</a:t>
            </a:r>
            <a:r>
              <a:rPr lang="en-US" sz="3200" dirty="0"/>
              <a:t>('Label', axis=1)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89FD1-2CB7-CD89-8DD7-E597D7F07EA7}"/>
              </a:ext>
            </a:extLst>
          </p:cNvPr>
          <p:cNvSpPr txBox="1"/>
          <p:nvPr/>
        </p:nvSpPr>
        <p:spPr>
          <a:xfrm>
            <a:off x="9881170" y="413172"/>
            <a:ext cx="1893014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31    0</a:t>
            </a:r>
          </a:p>
          <a:p>
            <a:r>
              <a:rPr lang="en-US" dirty="0"/>
              <a:t>14    1</a:t>
            </a:r>
          </a:p>
          <a:p>
            <a:r>
              <a:rPr lang="en-US" dirty="0"/>
              <a:t>18    0</a:t>
            </a:r>
          </a:p>
          <a:p>
            <a:r>
              <a:rPr lang="en-US" dirty="0"/>
              <a:t>23    1</a:t>
            </a:r>
          </a:p>
          <a:p>
            <a:r>
              <a:rPr lang="en-US" dirty="0"/>
              <a:t>9      0</a:t>
            </a:r>
          </a:p>
          <a:p>
            <a:r>
              <a:rPr lang="en-US" dirty="0"/>
              <a:t>22    0</a:t>
            </a:r>
          </a:p>
          <a:p>
            <a:r>
              <a:rPr lang="en-US" dirty="0"/>
              <a:t>30    0</a:t>
            </a:r>
          </a:p>
          <a:p>
            <a:r>
              <a:rPr lang="en-US" dirty="0"/>
              <a:t>26    1</a:t>
            </a:r>
          </a:p>
          <a:p>
            <a:r>
              <a:rPr lang="en-US" dirty="0"/>
              <a:t>21    1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C805C-4777-65C0-7BDD-9E38801FEA45}"/>
              </a:ext>
            </a:extLst>
          </p:cNvPr>
          <p:cNvSpPr txBox="1"/>
          <p:nvPr/>
        </p:nvSpPr>
        <p:spPr>
          <a:xfrm>
            <a:off x="7294179" y="3429000"/>
            <a:ext cx="4706037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	Cholesterol  Weight  Height</a:t>
            </a:r>
          </a:p>
          <a:p>
            <a:r>
              <a:rPr lang="en-US" dirty="0"/>
              <a:t>31          129    	 160     	 72</a:t>
            </a:r>
          </a:p>
          <a:p>
            <a:r>
              <a:rPr lang="en-US" dirty="0"/>
              <a:t>14          175    	 145     	 63</a:t>
            </a:r>
          </a:p>
          <a:p>
            <a:r>
              <a:rPr lang="en-US" dirty="0"/>
              <a:t>18          124    	 125     	 70</a:t>
            </a:r>
          </a:p>
          <a:p>
            <a:r>
              <a:rPr lang="en-US" dirty="0"/>
              <a:t>23          278    	 300     	 68</a:t>
            </a:r>
          </a:p>
          <a:p>
            <a:r>
              <a:rPr lang="en-US" dirty="0"/>
              <a:t>9           118    	 190     	 71</a:t>
            </a:r>
          </a:p>
          <a:p>
            <a:r>
              <a:rPr lang="en-US" dirty="0"/>
              <a:t>22          128    	 140     	 61</a:t>
            </a:r>
          </a:p>
          <a:p>
            <a:r>
              <a:rPr lang="en-US" dirty="0"/>
              <a:t>30          135    	 105     	 64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3146-8DE9-42FB-E2E6-98587C2F2F3F}"/>
              </a:ext>
            </a:extLst>
          </p:cNvPr>
          <p:cNvSpPr txBox="1"/>
          <p:nvPr/>
        </p:nvSpPr>
        <p:spPr>
          <a:xfrm>
            <a:off x="9780998" y="74427"/>
            <a:ext cx="129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Label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F70BC-A5DC-2791-9A35-5B32F01903B9}"/>
              </a:ext>
            </a:extLst>
          </p:cNvPr>
          <p:cNvSpPr txBox="1"/>
          <p:nvPr/>
        </p:nvSpPr>
        <p:spPr>
          <a:xfrm>
            <a:off x="8157681" y="3089635"/>
            <a:ext cx="129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230327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77" y="1691767"/>
            <a:ext cx="6177139" cy="46259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6505" y="2372960"/>
            <a:ext cx="5777633" cy="288881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19" y="0"/>
            <a:ext cx="12192000" cy="708025"/>
          </a:xfrm>
          <a:custGeom>
            <a:avLst/>
            <a:gdLst/>
            <a:ahLst/>
            <a:cxnLst/>
            <a:rect l="l" t="t" r="r" b="b"/>
            <a:pathLst>
              <a:path w="12192000" h="708025">
                <a:moveTo>
                  <a:pt x="12191779" y="707885"/>
                </a:moveTo>
                <a:lnTo>
                  <a:pt x="0" y="707885"/>
                </a:lnTo>
                <a:lnTo>
                  <a:pt x="0" y="0"/>
                </a:lnTo>
                <a:lnTo>
                  <a:pt x="12191779" y="0"/>
                </a:lnTo>
                <a:lnTo>
                  <a:pt x="12191779" y="707885"/>
                </a:lnTo>
                <a:close/>
              </a:path>
            </a:pathLst>
          </a:custGeom>
          <a:solidFill>
            <a:srgbClr val="D0B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55" dirty="0"/>
              <a:t> </a:t>
            </a:r>
            <a:r>
              <a:rPr dirty="0"/>
              <a:t>Deep</a:t>
            </a:r>
            <a:r>
              <a:rPr spc="-50" dirty="0"/>
              <a:t> </a:t>
            </a:r>
            <a:r>
              <a:rPr spc="-10" dirty="0"/>
              <a:t>Learning?</a:t>
            </a:r>
          </a:p>
        </p:txBody>
      </p:sp>
      <p:sp>
        <p:nvSpPr>
          <p:cNvPr id="6" name="object 6"/>
          <p:cNvSpPr/>
          <p:nvPr/>
        </p:nvSpPr>
        <p:spPr>
          <a:xfrm>
            <a:off x="6096109" y="517093"/>
            <a:ext cx="2597150" cy="1174750"/>
          </a:xfrm>
          <a:custGeom>
            <a:avLst/>
            <a:gdLst/>
            <a:ahLst/>
            <a:cxnLst/>
            <a:rect l="l" t="t" r="r" b="b"/>
            <a:pathLst>
              <a:path w="2597150" h="1174750">
                <a:moveTo>
                  <a:pt x="131403" y="1174672"/>
                </a:moveTo>
                <a:lnTo>
                  <a:pt x="0" y="732103"/>
                </a:lnTo>
                <a:lnTo>
                  <a:pt x="2465729" y="0"/>
                </a:lnTo>
                <a:lnTo>
                  <a:pt x="2597133" y="442569"/>
                </a:lnTo>
                <a:lnTo>
                  <a:pt x="131403" y="117467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0640000">
            <a:off x="6197034" y="1029355"/>
            <a:ext cx="20748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400" b="1" i="1" spc="-25" dirty="0">
                <a:latin typeface="Calibri"/>
                <a:cs typeface="Calibri"/>
              </a:rPr>
              <a:t>Self</a:t>
            </a:r>
            <a:r>
              <a:rPr sz="3600" b="1" i="1" spc="-37" baseline="1157" dirty="0">
                <a:latin typeface="Calibri"/>
                <a:cs typeface="Calibri"/>
              </a:rPr>
              <a:t>-</a:t>
            </a:r>
            <a:r>
              <a:rPr sz="3600" b="1" i="1" baseline="1157" dirty="0">
                <a:latin typeface="Calibri"/>
                <a:cs typeface="Calibri"/>
              </a:rPr>
              <a:t>driving</a:t>
            </a:r>
            <a:r>
              <a:rPr sz="3600" b="1" i="1" spc="-82" baseline="1157" dirty="0">
                <a:latin typeface="Calibri"/>
                <a:cs typeface="Calibri"/>
              </a:rPr>
              <a:t> </a:t>
            </a:r>
            <a:r>
              <a:rPr sz="3600" b="1" i="1" spc="-30" baseline="2314" dirty="0">
                <a:latin typeface="Calibri"/>
                <a:cs typeface="Calibri"/>
              </a:rPr>
              <a:t>Ca</a:t>
            </a:r>
            <a:r>
              <a:rPr sz="3600" b="1" i="1" spc="-30" baseline="3472" dirty="0">
                <a:latin typeface="Calibri"/>
                <a:cs typeface="Calibri"/>
              </a:rPr>
              <a:t>rs</a:t>
            </a:r>
            <a:endParaRPr sz="3600" baseline="347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3B9B-2CBC-35C4-6421-0AC4E019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3994591" cy="853828"/>
          </a:xfrm>
        </p:spPr>
        <p:txBody>
          <a:bodyPr/>
          <a:lstStyle/>
          <a:p>
            <a:r>
              <a:rPr lang="en-US" dirty="0"/>
              <a:t>Format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F1E7-E049-76B9-6CE6-801AB4EF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5" y="1143000"/>
            <a:ext cx="5727842" cy="5230365"/>
          </a:xfrm>
        </p:spPr>
        <p:txBody>
          <a:bodyPr>
            <a:normAutofit/>
          </a:bodyPr>
          <a:lstStyle/>
          <a:p>
            <a:r>
              <a:rPr lang="en-US" sz="3200" dirty="0"/>
              <a:t>## The fit method requires a </a:t>
            </a:r>
            <a:r>
              <a:rPr lang="en-US" sz="3200" dirty="0" err="1"/>
              <a:t>numpy</a:t>
            </a:r>
            <a:r>
              <a:rPr lang="en-US" sz="3200" dirty="0"/>
              <a:t> array. </a:t>
            </a:r>
          </a:p>
          <a:p>
            <a:r>
              <a:rPr lang="en-US" sz="3200" dirty="0"/>
              <a:t>## Let's convert</a:t>
            </a:r>
          </a:p>
          <a:p>
            <a:r>
              <a:rPr lang="en-US" sz="3200" dirty="0"/>
              <a:t>train=</a:t>
            </a:r>
            <a:r>
              <a:rPr lang="en-US" sz="3200" dirty="0" err="1"/>
              <a:t>train.to_numpy</a:t>
            </a:r>
            <a:r>
              <a:rPr lang="en-US" sz="3200" dirty="0"/>
              <a:t>()</a:t>
            </a:r>
          </a:p>
          <a:p>
            <a:r>
              <a:rPr lang="en-US" sz="3200" dirty="0"/>
              <a:t>test=</a:t>
            </a:r>
            <a:r>
              <a:rPr lang="en-US" sz="3200" dirty="0" err="1"/>
              <a:t>test.to_numpy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TrainLabel</a:t>
            </a:r>
            <a:r>
              <a:rPr lang="en-US" sz="3200" dirty="0"/>
              <a:t>=</a:t>
            </a:r>
            <a:r>
              <a:rPr lang="en-US" sz="3200" dirty="0" err="1"/>
              <a:t>TrainLabel.to_numpy</a:t>
            </a:r>
            <a:r>
              <a:rPr lang="en-US" sz="3200" dirty="0"/>
              <a:t>()</a:t>
            </a:r>
          </a:p>
          <a:p>
            <a:r>
              <a:rPr lang="en-US" sz="3200" dirty="0"/>
              <a:t>print(</a:t>
            </a:r>
            <a:r>
              <a:rPr lang="en-US" sz="3200" dirty="0" err="1"/>
              <a:t>TrainLabel</a:t>
            </a:r>
            <a:r>
              <a:rPr lang="en-US" sz="3200" dirty="0"/>
              <a:t>)</a:t>
            </a:r>
          </a:p>
          <a:p>
            <a:r>
              <a:rPr lang="en-US" sz="3200" dirty="0" err="1"/>
              <a:t>TestLabel</a:t>
            </a:r>
            <a:r>
              <a:rPr lang="en-US" sz="3200" dirty="0"/>
              <a:t>=</a:t>
            </a:r>
            <a:r>
              <a:rPr lang="en-US" sz="3200" dirty="0" err="1"/>
              <a:t>TestLabel.to_numpy</a:t>
            </a:r>
            <a:r>
              <a:rPr lang="en-US" sz="3200" dirty="0"/>
              <a:t>()</a:t>
            </a:r>
          </a:p>
          <a:p>
            <a:r>
              <a:rPr lang="en-US" sz="3200" dirty="0"/>
              <a:t>print(</a:t>
            </a:r>
            <a:r>
              <a:rPr lang="en-US" sz="3200" dirty="0" err="1"/>
              <a:t>TestLabel</a:t>
            </a:r>
            <a:r>
              <a:rPr lang="en-US" sz="3200" dirty="0"/>
              <a:t>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836E5ED-9A24-2F6F-0286-B41FB27E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1143000"/>
            <a:ext cx="5947635" cy="4855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62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6E20-9426-1D29-9191-46360835D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60884"/>
            <a:ext cx="9205645" cy="6062826"/>
          </a:xfrm>
        </p:spPr>
        <p:txBody>
          <a:bodyPr>
            <a:normAutofit/>
          </a:bodyPr>
          <a:lstStyle/>
          <a:p>
            <a:r>
              <a:rPr lang="en-US" sz="3200" dirty="0"/>
              <a:t>## Instantiate Perceptron in sklearn</a:t>
            </a:r>
          </a:p>
          <a:p>
            <a:r>
              <a:rPr lang="en-US" sz="3200" dirty="0"/>
              <a:t>## </a:t>
            </a:r>
            <a:r>
              <a:rPr lang="en-US" sz="1600" dirty="0"/>
              <a:t>https://scikit-learn.org/stable/modules/generated/sklearn.linear_model.Perceptron.html</a:t>
            </a:r>
          </a:p>
          <a:p>
            <a:r>
              <a:rPr lang="en-US" sz="3200" dirty="0" err="1">
                <a:highlight>
                  <a:srgbClr val="FFFF00"/>
                </a:highlight>
              </a:rPr>
              <a:t>MyPerceptron</a:t>
            </a:r>
            <a:r>
              <a:rPr lang="en-US" sz="3200" dirty="0">
                <a:highlight>
                  <a:srgbClr val="FFFF00"/>
                </a:highlight>
              </a:rPr>
              <a:t> = Perceptron(</a:t>
            </a:r>
            <a:r>
              <a:rPr lang="en-US" sz="3200" dirty="0" err="1">
                <a:highlight>
                  <a:srgbClr val="FFFF00"/>
                </a:highlight>
              </a:rPr>
              <a:t>max_iter</a:t>
            </a:r>
            <a:r>
              <a:rPr lang="en-US" sz="3200" dirty="0">
                <a:highlight>
                  <a:srgbClr val="FFFF00"/>
                </a:highlight>
              </a:rPr>
              <a:t>=1000)</a:t>
            </a:r>
          </a:p>
          <a:p>
            <a:r>
              <a:rPr lang="en-US" sz="3200" dirty="0"/>
              <a:t>## fit method requires an array or sparse matrix</a:t>
            </a:r>
          </a:p>
          <a:p>
            <a:r>
              <a:rPr lang="en-US" sz="3200" dirty="0"/>
              <a:t>## Run (fit the data to) the perceptron</a:t>
            </a:r>
          </a:p>
          <a:p>
            <a:r>
              <a:rPr lang="en-US" sz="3200" dirty="0" err="1">
                <a:highlight>
                  <a:srgbClr val="FFFF00"/>
                </a:highlight>
              </a:rPr>
              <a:t>MyPerceptron.fit</a:t>
            </a:r>
            <a:r>
              <a:rPr lang="en-US" sz="3200" dirty="0">
                <a:highlight>
                  <a:srgbClr val="FFFF00"/>
                </a:highlight>
              </a:rPr>
              <a:t>(train, </a:t>
            </a:r>
            <a:r>
              <a:rPr lang="en-US" sz="3200" dirty="0" err="1">
                <a:highlight>
                  <a:srgbClr val="FFFF00"/>
                </a:highlight>
              </a:rPr>
              <a:t>TrainLabel</a:t>
            </a:r>
            <a:r>
              <a:rPr lang="en-US" sz="3200" dirty="0">
                <a:highlight>
                  <a:srgbClr val="FFFF00"/>
                </a:highlight>
              </a:rPr>
              <a:t>)</a:t>
            </a:r>
          </a:p>
          <a:p>
            <a:r>
              <a:rPr lang="en-US" sz="3200" dirty="0"/>
              <a:t>## Test the perceptron</a:t>
            </a:r>
          </a:p>
          <a:p>
            <a:r>
              <a:rPr lang="en-US" sz="3200" dirty="0"/>
              <a:t>print("\n\</a:t>
            </a:r>
            <a:r>
              <a:rPr lang="en-US" sz="3200" dirty="0" err="1"/>
              <a:t>nThe</a:t>
            </a:r>
            <a:r>
              <a:rPr lang="en-US" sz="3200" dirty="0"/>
              <a:t> predicted labels are:")</a:t>
            </a:r>
          </a:p>
          <a:p>
            <a:r>
              <a:rPr lang="en-US" sz="3200" dirty="0"/>
              <a:t>print(</a:t>
            </a:r>
            <a:r>
              <a:rPr lang="en-US" sz="3200" dirty="0" err="1">
                <a:highlight>
                  <a:srgbClr val="FFFF00"/>
                </a:highlight>
              </a:rPr>
              <a:t>MyPerceptron.predict</a:t>
            </a:r>
            <a:r>
              <a:rPr lang="en-US" sz="3200" dirty="0">
                <a:highlight>
                  <a:srgbClr val="FFFF00"/>
                </a:highlight>
              </a:rPr>
              <a:t>(test)</a:t>
            </a:r>
            <a:r>
              <a:rPr lang="en-US" sz="3200" dirty="0"/>
              <a:t>)</a:t>
            </a:r>
          </a:p>
          <a:p>
            <a:r>
              <a:rPr lang="en-US" sz="3200" dirty="0"/>
              <a:t>## Print the actual known test labels</a:t>
            </a:r>
          </a:p>
          <a:p>
            <a:r>
              <a:rPr lang="en-US" sz="3200" dirty="0"/>
              <a:t>print("\</a:t>
            </a:r>
            <a:r>
              <a:rPr lang="en-US" sz="3200" dirty="0" err="1"/>
              <a:t>nThe</a:t>
            </a:r>
            <a:r>
              <a:rPr lang="en-US" sz="3200" dirty="0"/>
              <a:t> true test labels are:")</a:t>
            </a:r>
          </a:p>
          <a:p>
            <a:r>
              <a:rPr lang="en-US" sz="3200" dirty="0"/>
              <a:t>print(</a:t>
            </a:r>
            <a:r>
              <a:rPr lang="en-US" sz="3200" dirty="0" err="1"/>
              <a:t>TestLabel</a:t>
            </a:r>
            <a:r>
              <a:rPr lang="en-US" sz="32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E1556-0D5A-E979-4412-372361E651BB}"/>
              </a:ext>
            </a:extLst>
          </p:cNvPr>
          <p:cNvSpPr txBox="1"/>
          <p:nvPr/>
        </p:nvSpPr>
        <p:spPr>
          <a:xfrm>
            <a:off x="7329756" y="3124200"/>
            <a:ext cx="4557444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The predicted labels are:</a:t>
            </a:r>
          </a:p>
          <a:p>
            <a:r>
              <a:rPr lang="en-US" sz="2800" dirty="0"/>
              <a:t>[1 0 1 1 0 0 1 0 0 1 1]</a:t>
            </a:r>
          </a:p>
          <a:p>
            <a:endParaRPr lang="en-US" sz="2800" dirty="0"/>
          </a:p>
          <a:p>
            <a:r>
              <a:rPr lang="en-US" sz="2800" dirty="0"/>
              <a:t>The true test labels are:</a:t>
            </a:r>
          </a:p>
          <a:p>
            <a:r>
              <a:rPr lang="en-US" sz="2800" dirty="0"/>
              <a:t>[1 0 1 1 0 0 1 0 0 1 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33DEA-64B6-69C8-D8C9-9523406AC0C1}"/>
              </a:ext>
            </a:extLst>
          </p:cNvPr>
          <p:cNvSpPr txBox="1"/>
          <p:nvPr/>
        </p:nvSpPr>
        <p:spPr>
          <a:xfrm>
            <a:off x="255270" y="49530"/>
            <a:ext cx="61093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Perceptron in sklearn</a:t>
            </a:r>
          </a:p>
        </p:txBody>
      </p:sp>
    </p:spTree>
    <p:extLst>
      <p:ext uri="{BB962C8B-B14F-4D97-AF65-F5344CB8AC3E}">
        <p14:creationId xmlns:p14="http://schemas.microsoft.com/office/powerpoint/2010/main" val="522442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1B9C348-66AB-527B-8BB5-4CBF77892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153" y="44796"/>
            <a:ext cx="8841161" cy="4348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38F15-2460-27A2-CC21-15F802DB8A10}"/>
              </a:ext>
            </a:extLst>
          </p:cNvPr>
          <p:cNvSpPr txBox="1"/>
          <p:nvPr/>
        </p:nvSpPr>
        <p:spPr>
          <a:xfrm>
            <a:off x="2509581" y="882487"/>
            <a:ext cx="167114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X1 is 251</a:t>
            </a:r>
          </a:p>
          <a:p>
            <a:r>
              <a:rPr lang="en-US" sz="2400" dirty="0"/>
              <a:t>X2 is 267</a:t>
            </a:r>
          </a:p>
          <a:p>
            <a:r>
              <a:rPr lang="en-US" sz="2400" dirty="0"/>
              <a:t>X3 is 70</a:t>
            </a:r>
          </a:p>
          <a:p>
            <a:endParaRPr lang="en-US" sz="2400" dirty="0"/>
          </a:p>
          <a:p>
            <a:r>
              <a:rPr lang="en-US" sz="2400" dirty="0"/>
              <a:t>Y = </a:t>
            </a:r>
            <a:r>
              <a:rPr lang="en-US" sz="2400" dirty="0">
                <a:highlight>
                  <a:srgbClr val="FFFF00"/>
                </a:highlight>
              </a:rPr>
              <a:t>1</a:t>
            </a:r>
          </a:p>
          <a:p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9143639-1DF9-6102-E974-F69459432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82100"/>
              </p:ext>
            </p:extLst>
          </p:nvPr>
        </p:nvGraphicFramePr>
        <p:xfrm>
          <a:off x="46868" y="3463290"/>
          <a:ext cx="4214252" cy="2227218"/>
        </p:xfrm>
        <a:graphic>
          <a:graphicData uri="http://schemas.openxmlformats.org/drawingml/2006/table">
            <a:tbl>
              <a:tblPr/>
              <a:tblGrid>
                <a:gridCol w="958863">
                  <a:extLst>
                    <a:ext uri="{9D8B030D-6E8A-4147-A177-3AD203B41FA5}">
                      <a16:colId xmlns:a16="http://schemas.microsoft.com/office/drawing/2014/main" val="2582396514"/>
                    </a:ext>
                  </a:extLst>
                </a:gridCol>
                <a:gridCol w="1229009">
                  <a:extLst>
                    <a:ext uri="{9D8B030D-6E8A-4147-A177-3AD203B41FA5}">
                      <a16:colId xmlns:a16="http://schemas.microsoft.com/office/drawing/2014/main" val="1974982099"/>
                    </a:ext>
                  </a:extLst>
                </a:gridCol>
                <a:gridCol w="1013190">
                  <a:extLst>
                    <a:ext uri="{9D8B030D-6E8A-4147-A177-3AD203B41FA5}">
                      <a16:colId xmlns:a16="http://schemas.microsoft.com/office/drawing/2014/main" val="2025313103"/>
                    </a:ext>
                  </a:extLst>
                </a:gridCol>
                <a:gridCol w="1013190">
                  <a:extLst>
                    <a:ext uri="{9D8B030D-6E8A-4147-A177-3AD203B41FA5}">
                      <a16:colId xmlns:a16="http://schemas.microsoft.com/office/drawing/2014/main" val="3807752137"/>
                    </a:ext>
                  </a:extLst>
                </a:gridCol>
              </a:tblGrid>
              <a:tr h="243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Chol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581652"/>
                  </a:ext>
                </a:extLst>
              </a:tr>
              <a:tr h="26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51260"/>
                  </a:ext>
                </a:extLst>
              </a:tr>
              <a:tr h="26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32889"/>
                  </a:ext>
                </a:extLst>
              </a:tr>
              <a:tr h="26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16909"/>
                  </a:ext>
                </a:extLst>
              </a:tr>
              <a:tr h="26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187998"/>
                  </a:ext>
                </a:extLst>
              </a:tr>
              <a:tr h="266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0702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BEC459F-39C5-952A-E98C-1A73FC959B0B}"/>
              </a:ext>
            </a:extLst>
          </p:cNvPr>
          <p:cNvSpPr txBox="1"/>
          <p:nvPr/>
        </p:nvSpPr>
        <p:spPr>
          <a:xfrm>
            <a:off x="8382000" y="1066800"/>
            <a:ext cx="315267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If sum &gt;= 0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1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Else if sum &lt; 0  0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C49FD-BCA6-9BDA-8AE9-115E094BBD65}"/>
              </a:ext>
            </a:extLst>
          </p:cNvPr>
          <p:cNvSpPr txBox="1"/>
          <p:nvPr/>
        </p:nvSpPr>
        <p:spPr>
          <a:xfrm>
            <a:off x="4648201" y="4277709"/>
            <a:ext cx="7333594" cy="22467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b = -500 and </a:t>
            </a:r>
            <a:r>
              <a:rPr lang="en-US" sz="2000" dirty="0"/>
              <a:t>w1, w2, w3 are all 1</a:t>
            </a:r>
          </a:p>
          <a:p>
            <a:endParaRPr lang="en-US" sz="2000" b="1" dirty="0"/>
          </a:p>
          <a:p>
            <a:r>
              <a:rPr lang="en-US" sz="2000" dirty="0"/>
              <a:t>w1x1 + w2x2 + w3x3 -500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251 + 267 + 70 </a:t>
            </a:r>
            <a:r>
              <a:rPr lang="en-US" sz="2000" dirty="0">
                <a:solidFill>
                  <a:srgbClr val="C00000"/>
                </a:solidFill>
              </a:rPr>
              <a:t>-500 =  88         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1</a:t>
            </a:r>
          </a:p>
          <a:p>
            <a:endParaRPr lang="en-US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105 + 103 + 62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– 500 = -230      0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613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FEBA-003F-EA3A-F353-D5C012D4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86" y="110551"/>
            <a:ext cx="3100136" cy="533400"/>
          </a:xfrm>
        </p:spPr>
        <p:txBody>
          <a:bodyPr>
            <a:normAutofit/>
          </a:bodyPr>
          <a:lstStyle/>
          <a:p>
            <a:r>
              <a:rPr lang="en-US" sz="2800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5A6F-6DD7-3A22-BF5E-968C1F30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16" y="990600"/>
            <a:ext cx="3084844" cy="3352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1) Step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2) Sign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3) </a:t>
            </a:r>
            <a:r>
              <a:rPr lang="en-US" sz="3200" b="1" dirty="0"/>
              <a:t>Sigmoid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4) Gaussian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5) Tanh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6) </a:t>
            </a:r>
            <a:r>
              <a:rPr lang="en-US" sz="3200" dirty="0" err="1"/>
              <a:t>Softmax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7) </a:t>
            </a:r>
            <a:r>
              <a:rPr lang="en-US" sz="3200" dirty="0" err="1"/>
              <a:t>ReLU</a:t>
            </a:r>
            <a:endParaRPr lang="en-US" sz="3200" dirty="0"/>
          </a:p>
        </p:txBody>
      </p:sp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6A800CB9-7F3B-DB73-BE70-F7AE55D7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6" y="4436676"/>
            <a:ext cx="3653397" cy="2310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E8C3A87-E3AD-37E2-9BE5-C72BA89E4822}"/>
              </a:ext>
            </a:extLst>
          </p:cNvPr>
          <p:cNvSpPr txBox="1"/>
          <p:nvPr/>
        </p:nvSpPr>
        <p:spPr>
          <a:xfrm>
            <a:off x="4573357" y="6432331"/>
            <a:ext cx="71260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https://towardsdatascience.com/activation-functions-neural-networks-1cbd9f8d91d6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B211EC7-BD0E-9CCD-C2F5-F1AD8C3E0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98" y="92737"/>
            <a:ext cx="7859436" cy="61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68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56E4-045D-CDA6-2BAF-DDBE2B66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193" y="634946"/>
            <a:ext cx="3225549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Loan or No Loan?  (sigmoid activation function)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F3EA745B-4F81-3109-18E9-DC2E7B4B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20" y="204119"/>
            <a:ext cx="7747793" cy="4840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091053-031C-C2E8-2AB6-5884F39252CC}"/>
              </a:ext>
            </a:extLst>
          </p:cNvPr>
          <p:cNvSpPr txBox="1"/>
          <p:nvPr/>
        </p:nvSpPr>
        <p:spPr>
          <a:xfrm>
            <a:off x="6600497" y="3242180"/>
            <a:ext cx="5464251" cy="34616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   Age 21, Income 40K, Education  4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= .042(21) + .008(40000) + .2(4) – 600 =-278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 = 1 / (1 + e^-(-278)) =  0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Result/Output is 0 -no loan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à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   Age 51, Income 140K, Education  4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= .042(28) + .008(80000) + .2(4) – 600 =42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 = 1 / (1 + e^-42) =  1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Result/Output is 1 – yes loan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9BAFCB3-0150-0604-FDCE-E2DADB85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531" y="4691600"/>
            <a:ext cx="3909848" cy="20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3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16D-7D25-F1A3-F524-7F789841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378" y="76200"/>
            <a:ext cx="7459502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Perceptrons</a:t>
            </a:r>
            <a:r>
              <a:rPr lang="en-US" dirty="0"/>
              <a:t> by hand -  </a:t>
            </a:r>
            <a:br>
              <a:rPr lang="en-US" dirty="0"/>
            </a:br>
            <a:r>
              <a:rPr lang="en-US" dirty="0"/>
              <a:t>Python Using a Class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1D3A8C8C-EDCD-2079-3C2B-042622855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8" r="-2" b="-2"/>
          <a:stretch/>
        </p:blipFill>
        <p:spPr>
          <a:xfrm>
            <a:off x="20" y="10"/>
            <a:ext cx="4580077" cy="338326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76F6A63-DA8E-60CC-13CD-2E24408494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55" r="-2" b="3107"/>
          <a:stretch/>
        </p:blipFill>
        <p:spPr>
          <a:xfrm>
            <a:off x="20" y="3474720"/>
            <a:ext cx="4580077" cy="3383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11DB-BDA6-E35B-C94A-FB475191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981200"/>
            <a:ext cx="6705600" cy="4419599"/>
          </a:xfrm>
        </p:spPr>
        <p:txBody>
          <a:bodyPr>
            <a:normAutofit/>
          </a:bodyPr>
          <a:lstStyle/>
          <a:p>
            <a:r>
              <a:rPr lang="en-US" sz="3200" dirty="0"/>
              <a:t>Review this code – the dataset link is in the code</a:t>
            </a:r>
          </a:p>
          <a:p>
            <a:endParaRPr lang="en-US" sz="3200" dirty="0"/>
          </a:p>
          <a:p>
            <a:r>
              <a:rPr lang="en-US" sz="3200" dirty="0">
                <a:hlinkClick r:id="rId4"/>
              </a:rPr>
              <a:t>https://docs.google.com/document/d/1m8I2QViqA6bV7HoFWZpYHK7UEitapSmC5ld8LM5FHEo/edit?usp=sharing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8869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1023-A6DA-B34A-9A1B-88C5DF52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6200"/>
            <a:ext cx="5983605" cy="627797"/>
          </a:xfrm>
        </p:spPr>
        <p:txBody>
          <a:bodyPr>
            <a:normAutofit/>
          </a:bodyPr>
          <a:lstStyle/>
          <a:p>
            <a:r>
              <a:rPr lang="en-US" b="1" dirty="0"/>
              <a:t>Neural Networks</a:t>
            </a:r>
          </a:p>
        </p:txBody>
      </p:sp>
      <p:pic>
        <p:nvPicPr>
          <p:cNvPr id="5" name="Picture 4" descr="Neuron system in yellow and light blue">
            <a:extLst>
              <a:ext uri="{FF2B5EF4-FFF2-40B4-BE49-F238E27FC236}">
                <a16:creationId xmlns:a16="http://schemas.microsoft.com/office/drawing/2014/main" id="{4F884CBF-62D0-FB2E-D123-615E7BA3D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4" r="25570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9161-1371-988E-23D6-8F9BF15A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2133600"/>
            <a:ext cx="6781780" cy="44196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b="1" dirty="0"/>
              <a:t>There are three core types of NNs:</a:t>
            </a:r>
          </a:p>
          <a:p>
            <a:r>
              <a:rPr lang="en-US" sz="2400" dirty="0"/>
              <a:t>1) ANN – Artificial NN (feed forward)  </a:t>
            </a:r>
          </a:p>
          <a:p>
            <a:r>
              <a:rPr lang="en-US" sz="2400" dirty="0"/>
              <a:t>2) CNN – Convolutional NNs (3D neuron arrangement)</a:t>
            </a:r>
          </a:p>
          <a:p>
            <a:r>
              <a:rPr lang="en-US" sz="2400" dirty="0"/>
              <a:t>3) RNN – Recurrent NN – output is fed back</a:t>
            </a:r>
          </a:p>
        </p:txBody>
      </p:sp>
    </p:spTree>
    <p:extLst>
      <p:ext uri="{BB962C8B-B14F-4D97-AF65-F5344CB8AC3E}">
        <p14:creationId xmlns:p14="http://schemas.microsoft.com/office/powerpoint/2010/main" val="723626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5349-ADFB-8325-DA19-D801907F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Network Architecture</a:t>
            </a:r>
          </a:p>
        </p:txBody>
      </p:sp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FE46C28A-E333-8389-7322-0EC4DE9A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457206"/>
            <a:ext cx="5554133" cy="3718548"/>
          </a:xfrm>
          <a:prstGeom prst="rect">
            <a:avLst/>
          </a:prstGeom>
        </p:spPr>
      </p:pic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01E2D1C-3493-CB04-363F-A435FDF3A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866" y="457206"/>
            <a:ext cx="5554133" cy="37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0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25AA-AE6D-876C-050F-0FDC7D29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953000"/>
            <a:ext cx="11648983" cy="160020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</a:b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</a:b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h11 = w11x1 + w21x2 + w31x3 + w41x4 + b              The output of h1 will depend on the Activation Function 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</a:b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</a:b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h12 = w12x1 + w22x2 + w32x3 + w42x4 + b              The output of h2 will depend on the Activation Function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	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E8034-5CBA-12DE-FAAD-30DD092CC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0335D21-F769-BA61-7438-B810CBDA8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882"/>
            <a:ext cx="9204960" cy="417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23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91EC-40BB-3E26-7EDF-176564F4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090" y="100322"/>
            <a:ext cx="9810604" cy="788893"/>
          </a:xfrm>
        </p:spPr>
        <p:txBody>
          <a:bodyPr>
            <a:normAutofit/>
          </a:bodyPr>
          <a:lstStyle/>
          <a:p>
            <a:r>
              <a:rPr lang="en-US" dirty="0"/>
              <a:t>network example &amp; basic forward equations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71BA6DE-D4DD-5D2F-37DA-69A4EB91A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3" y="1086522"/>
            <a:ext cx="9339482" cy="3435212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81A224A-5C61-6C35-30B6-93E1C07150DD}"/>
              </a:ext>
            </a:extLst>
          </p:cNvPr>
          <p:cNvSpPr/>
          <p:nvPr/>
        </p:nvSpPr>
        <p:spPr>
          <a:xfrm>
            <a:off x="960036" y="1473632"/>
            <a:ext cx="878000" cy="85393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FAAA15-024A-03BA-9647-FE1584E8FB87}"/>
              </a:ext>
            </a:extLst>
          </p:cNvPr>
          <p:cNvSpPr/>
          <p:nvPr/>
        </p:nvSpPr>
        <p:spPr>
          <a:xfrm>
            <a:off x="3887963" y="3496395"/>
            <a:ext cx="878000" cy="85393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8755D-F77F-F7A8-AA3A-C7B4F87F389B}"/>
              </a:ext>
            </a:extLst>
          </p:cNvPr>
          <p:cNvSpPr/>
          <p:nvPr/>
        </p:nvSpPr>
        <p:spPr>
          <a:xfrm>
            <a:off x="978236" y="3496396"/>
            <a:ext cx="878000" cy="85393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7D931A-52DA-2421-1916-C1344BDF63D3}"/>
              </a:ext>
            </a:extLst>
          </p:cNvPr>
          <p:cNvSpPr/>
          <p:nvPr/>
        </p:nvSpPr>
        <p:spPr>
          <a:xfrm>
            <a:off x="6691200" y="2494250"/>
            <a:ext cx="878000" cy="85393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02DF4A-438B-69DB-CE54-1A22E2B8D066}"/>
              </a:ext>
            </a:extLst>
          </p:cNvPr>
          <p:cNvSpPr/>
          <p:nvPr/>
        </p:nvSpPr>
        <p:spPr>
          <a:xfrm>
            <a:off x="3887963" y="1473632"/>
            <a:ext cx="878000" cy="85393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975354-AFC9-E9DD-3B7D-553A24B39723}"/>
              </a:ext>
            </a:extLst>
          </p:cNvPr>
          <p:cNvGrpSpPr/>
          <p:nvPr/>
        </p:nvGrpSpPr>
        <p:grpSpPr>
          <a:xfrm>
            <a:off x="323273" y="5042744"/>
            <a:ext cx="4517668" cy="819003"/>
            <a:chOff x="323273" y="5042744"/>
            <a:chExt cx="4628502" cy="8190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5391E2-F605-770D-8060-57F96997BF3E}"/>
                </a:ext>
              </a:extLst>
            </p:cNvPr>
            <p:cNvSpPr txBox="1"/>
            <p:nvPr/>
          </p:nvSpPr>
          <p:spPr>
            <a:xfrm>
              <a:off x="323273" y="5042744"/>
              <a:ext cx="4628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z11 = w11x1 + w21x2 + b1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78DEB4-9A39-F5E1-A4EC-3B777BB8A0C5}"/>
                </a:ext>
              </a:extLst>
            </p:cNvPr>
            <p:cNvSpPr txBox="1"/>
            <p:nvPr/>
          </p:nvSpPr>
          <p:spPr>
            <a:xfrm>
              <a:off x="323273" y="5492415"/>
              <a:ext cx="2834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z12 = w12x1 + w22x2 + b2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A8FFCCF-EE2E-AF31-2883-A4804BAFCA0D}"/>
              </a:ext>
            </a:extLst>
          </p:cNvPr>
          <p:cNvSpPr txBox="1"/>
          <p:nvPr/>
        </p:nvSpPr>
        <p:spPr>
          <a:xfrm>
            <a:off x="3971364" y="4755909"/>
            <a:ext cx="57438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 = S(z11), where S is the sigmoid activation function</a:t>
            </a:r>
          </a:p>
          <a:p>
            <a:r>
              <a:rPr lang="en-US" dirty="0"/>
              <a:t>h2 = S(z12)</a:t>
            </a:r>
          </a:p>
          <a:p>
            <a:endParaRPr lang="en-US" dirty="0"/>
          </a:p>
          <a:p>
            <a:r>
              <a:rPr lang="en-US" dirty="0"/>
              <a:t>z2 = w1h1 + w2h2 + c</a:t>
            </a:r>
          </a:p>
          <a:p>
            <a:r>
              <a:rPr lang="en-US" dirty="0"/>
              <a:t>y^ = S(z2)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6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43" y="1825319"/>
            <a:ext cx="5753099" cy="38385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9118" y="1825319"/>
            <a:ext cx="6221849" cy="38385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78428" y="5680150"/>
            <a:ext cx="478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https://</a:t>
            </a:r>
            <a:r>
              <a:rPr sz="1800" spc="-10" dirty="0">
                <a:latin typeface="Calibri"/>
                <a:cs typeface="Calibri"/>
                <a:hlinkClick r:id="rId4"/>
              </a:rPr>
              <a:t>www.youtube.com/watch?v=EhcpGpFHCrw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" y="0"/>
            <a:ext cx="12192000" cy="708025"/>
          </a:xfrm>
          <a:custGeom>
            <a:avLst/>
            <a:gdLst/>
            <a:ahLst/>
            <a:cxnLst/>
            <a:rect l="l" t="t" r="r" b="b"/>
            <a:pathLst>
              <a:path w="12192000" h="708025">
                <a:moveTo>
                  <a:pt x="12191779" y="707885"/>
                </a:moveTo>
                <a:lnTo>
                  <a:pt x="0" y="707885"/>
                </a:lnTo>
                <a:lnTo>
                  <a:pt x="0" y="0"/>
                </a:lnTo>
                <a:lnTo>
                  <a:pt x="12191779" y="0"/>
                </a:lnTo>
                <a:lnTo>
                  <a:pt x="12191779" y="707885"/>
                </a:lnTo>
                <a:close/>
              </a:path>
            </a:pathLst>
          </a:custGeom>
          <a:solidFill>
            <a:srgbClr val="D0B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55" dirty="0"/>
              <a:t> </a:t>
            </a:r>
            <a:r>
              <a:rPr dirty="0"/>
              <a:t>Deep</a:t>
            </a:r>
            <a:r>
              <a:rPr spc="-50" dirty="0"/>
              <a:t> </a:t>
            </a:r>
            <a:r>
              <a:rPr spc="-10" dirty="0"/>
              <a:t>Learning?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C001-AD19-0EF7-D6FF-4F5A5A11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398A5-C2A2-E145-2E3C-0C7F029FFD63}"/>
              </a:ext>
            </a:extLst>
          </p:cNvPr>
          <p:cNvSpPr txBox="1"/>
          <p:nvPr/>
        </p:nvSpPr>
        <p:spPr>
          <a:xfrm>
            <a:off x="5702471" y="1020191"/>
            <a:ext cx="59436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W1 matrix must be  2 by 3, where 2 is the number of x inputs or features (columns) and 3 is the number of hidden units in H1. </a:t>
            </a:r>
          </a:p>
          <a:p>
            <a:endParaRPr lang="en-US" dirty="0"/>
          </a:p>
          <a:p>
            <a:r>
              <a:rPr lang="en-US" dirty="0"/>
              <a:t>w11   w12   w13     </a:t>
            </a:r>
          </a:p>
          <a:p>
            <a:r>
              <a:rPr lang="en-US" dirty="0"/>
              <a:t>w21   w22   w23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06ADB-FD72-F963-62A1-C36CEC9E43DD}"/>
              </a:ext>
            </a:extLst>
          </p:cNvPr>
          <p:cNvSpPr txBox="1"/>
          <p:nvPr/>
        </p:nvSpPr>
        <p:spPr>
          <a:xfrm>
            <a:off x="113081" y="3699979"/>
            <a:ext cx="419100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 matrix multiply (@) the W1 and the X, we need this format:</a:t>
            </a:r>
          </a:p>
          <a:p>
            <a:endParaRPr lang="en-US" dirty="0"/>
          </a:p>
          <a:p>
            <a:r>
              <a:rPr lang="en-US" dirty="0"/>
              <a:t>X @ W1</a:t>
            </a:r>
          </a:p>
          <a:p>
            <a:endParaRPr lang="en-US" dirty="0"/>
          </a:p>
          <a:p>
            <a:r>
              <a:rPr lang="en-US" dirty="0"/>
              <a:t>(n by c) @ (c by h)</a:t>
            </a:r>
          </a:p>
          <a:p>
            <a:r>
              <a:rPr lang="en-US" dirty="0"/>
              <a:t>(n by 2) @ (2 by 3) </a:t>
            </a:r>
            <a:r>
              <a:rPr lang="en-US" dirty="0">
                <a:sym typeface="Wingdings" panose="05000000000000000000" pitchFamily="2" charset="2"/>
              </a:rPr>
              <a:t> n by 3 matrix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Our biases for the inputs, b1, b2, …, </a:t>
            </a:r>
            <a:r>
              <a:rPr lang="en-US" dirty="0" err="1">
                <a:sym typeface="Wingdings" panose="05000000000000000000" pitchFamily="2" charset="2"/>
              </a:rPr>
              <a:t>bh</a:t>
            </a:r>
            <a:r>
              <a:rPr lang="en-US" dirty="0">
                <a:sym typeface="Wingdings" panose="05000000000000000000" pitchFamily="2" charset="2"/>
              </a:rPr>
              <a:t> must be of shape 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FA698-1C2E-1BF2-6069-EE868104C805}"/>
              </a:ext>
            </a:extLst>
          </p:cNvPr>
          <p:cNvSpPr txBox="1"/>
          <p:nvPr/>
        </p:nvSpPr>
        <p:spPr>
          <a:xfrm>
            <a:off x="5575934" y="4069311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x11    x12</a:t>
            </a:r>
          </a:p>
          <a:p>
            <a:r>
              <a:rPr lang="en-US" dirty="0"/>
              <a:t>x21    x22   @</a:t>
            </a:r>
          </a:p>
          <a:p>
            <a:r>
              <a:rPr lang="en-US" dirty="0"/>
              <a:t>x31    x32</a:t>
            </a:r>
          </a:p>
          <a:p>
            <a:r>
              <a:rPr lang="en-US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8B84C-E49B-A23F-18CB-105387475EE3}"/>
              </a:ext>
            </a:extLst>
          </p:cNvPr>
          <p:cNvSpPr txBox="1"/>
          <p:nvPr/>
        </p:nvSpPr>
        <p:spPr>
          <a:xfrm>
            <a:off x="7315200" y="4189835"/>
            <a:ext cx="2174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w11   w12   w13     </a:t>
            </a:r>
          </a:p>
          <a:p>
            <a:r>
              <a:rPr lang="en-US" dirty="0"/>
              <a:t>w21   w22   w23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993F8-252B-7FDD-2ABC-280D8CE8A7B8}"/>
              </a:ext>
            </a:extLst>
          </p:cNvPr>
          <p:cNvSpPr txBox="1"/>
          <p:nvPr/>
        </p:nvSpPr>
        <p:spPr>
          <a:xfrm>
            <a:off x="4495800" y="5420487"/>
            <a:ext cx="760985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x11w11+x12w21+b1        x11w12+x12w22+b2     x11w13+x12w23+b3</a:t>
            </a:r>
          </a:p>
          <a:p>
            <a:r>
              <a:rPr lang="en-US" dirty="0"/>
              <a:t> x21w11+x22w21+b1        x21w12+x22w22+b2     x21w13+x22w23+b3</a:t>
            </a:r>
          </a:p>
          <a:p>
            <a:r>
              <a:rPr lang="en-US" dirty="0"/>
              <a:t> x31w11+x32w21+b1        x31w12+x32w22+b2     x31w13+x32w23+b3</a:t>
            </a:r>
          </a:p>
          <a:p>
            <a:r>
              <a:rPr lang="en-US" dirty="0"/>
              <a:t>…               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48FF2BE2-7A3A-B024-798C-960669BCE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45"/>
          <a:stretch/>
        </p:blipFill>
        <p:spPr>
          <a:xfrm>
            <a:off x="76200" y="62413"/>
            <a:ext cx="4732020" cy="34027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EBC78-064E-0C21-7A95-C263B9CBBED5}"/>
              </a:ext>
            </a:extLst>
          </p:cNvPr>
          <p:cNvSpPr txBox="1"/>
          <p:nvPr/>
        </p:nvSpPr>
        <p:spPr>
          <a:xfrm>
            <a:off x="9114067" y="429770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CB697-EEF1-11B2-6F24-AE503646E3F9}"/>
              </a:ext>
            </a:extLst>
          </p:cNvPr>
          <p:cNvSpPr txBox="1"/>
          <p:nvPr/>
        </p:nvSpPr>
        <p:spPr>
          <a:xfrm>
            <a:off x="9664871" y="4272502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b1   b2   b3</a:t>
            </a:r>
          </a:p>
        </p:txBody>
      </p:sp>
    </p:spTree>
    <p:extLst>
      <p:ext uri="{BB962C8B-B14F-4D97-AF65-F5344CB8AC3E}">
        <p14:creationId xmlns:p14="http://schemas.microsoft.com/office/powerpoint/2010/main" val="1076778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C001-AD19-0EF7-D6FF-4F5A5A11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993F8-252B-7FDD-2ABC-280D8CE8A7B8}"/>
              </a:ext>
            </a:extLst>
          </p:cNvPr>
          <p:cNvSpPr txBox="1"/>
          <p:nvPr/>
        </p:nvSpPr>
        <p:spPr>
          <a:xfrm>
            <a:off x="4495800" y="5420487"/>
            <a:ext cx="760985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x11w11+x12w21+b1        x11w12+x12w22+b2     x11w13+x12w23+b3</a:t>
            </a:r>
          </a:p>
          <a:p>
            <a:r>
              <a:rPr lang="en-US" dirty="0"/>
              <a:t> x21w11+x22w21+b1        x21w12+x22w22+b2     x21w13+x22w23+b3</a:t>
            </a:r>
          </a:p>
          <a:p>
            <a:r>
              <a:rPr lang="en-US" dirty="0"/>
              <a:t> x31w11+x32w21+b1        x31w12+x32w22+b2     x31w13+x32w23+b3</a:t>
            </a:r>
          </a:p>
          <a:p>
            <a:r>
              <a:rPr lang="en-US" dirty="0"/>
              <a:t> x41w11+x42w21+b1        x41w12+x42w22+b2     x41w13+x42w23+b3  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CEBC78-064E-0C21-7A95-C263B9CBBED5}"/>
              </a:ext>
            </a:extLst>
          </p:cNvPr>
          <p:cNvSpPr txBox="1"/>
          <p:nvPr/>
        </p:nvSpPr>
        <p:spPr>
          <a:xfrm flipH="1">
            <a:off x="8229600" y="1828800"/>
            <a:ext cx="88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CB697-EEF1-11B2-6F24-AE503646E3F9}"/>
              </a:ext>
            </a:extLst>
          </p:cNvPr>
          <p:cNvSpPr txBox="1"/>
          <p:nvPr/>
        </p:nvSpPr>
        <p:spPr>
          <a:xfrm>
            <a:off x="8985317" y="1857378"/>
            <a:ext cx="129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8</a:t>
            </a:r>
            <a:r>
              <a:rPr lang="en-US" dirty="0"/>
              <a:t>   9   11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B0F4049-69F7-4DC3-E25C-E91E39783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1" y="832591"/>
            <a:ext cx="3787140" cy="2720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4EB2E3-4883-7171-3FDA-8C5B90F017BE}"/>
              </a:ext>
            </a:extLst>
          </p:cNvPr>
          <p:cNvSpPr txBox="1"/>
          <p:nvPr/>
        </p:nvSpPr>
        <p:spPr>
          <a:xfrm>
            <a:off x="503115" y="4178051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3         4</a:t>
            </a:r>
          </a:p>
          <a:p>
            <a:r>
              <a:rPr lang="en-US" dirty="0"/>
              <a:t>6        -2</a:t>
            </a:r>
          </a:p>
          <a:p>
            <a:pPr marL="342900" indent="-342900">
              <a:buAutoNum type="arabicPlain"/>
            </a:pPr>
            <a:r>
              <a:rPr lang="en-US" dirty="0"/>
              <a:t>      2</a:t>
            </a:r>
          </a:p>
          <a:p>
            <a:r>
              <a:rPr lang="en-US" dirty="0"/>
              <a:t>-2        5</a:t>
            </a:r>
          </a:p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1AE7F-F64B-0262-7BBC-44D23125CDA4}"/>
              </a:ext>
            </a:extLst>
          </p:cNvPr>
          <p:cNvSpPr txBox="1"/>
          <p:nvPr/>
        </p:nvSpPr>
        <p:spPr>
          <a:xfrm>
            <a:off x="4590468" y="1584377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3         4</a:t>
            </a:r>
          </a:p>
          <a:p>
            <a:r>
              <a:rPr lang="en-US" dirty="0"/>
              <a:t>6        -2   @</a:t>
            </a:r>
          </a:p>
          <a:p>
            <a:pPr marL="342900" indent="-342900">
              <a:buAutoNum type="arabicPlain"/>
            </a:pPr>
            <a:r>
              <a:rPr lang="en-US" dirty="0"/>
              <a:t>      2</a:t>
            </a:r>
          </a:p>
          <a:p>
            <a:r>
              <a:rPr lang="en-US" dirty="0"/>
              <a:t>-2        5</a:t>
            </a:r>
          </a:p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C0E7A9-3931-EAF1-22D2-A64E309C1390}"/>
              </a:ext>
            </a:extLst>
          </p:cNvPr>
          <p:cNvSpPr txBox="1"/>
          <p:nvPr/>
        </p:nvSpPr>
        <p:spPr>
          <a:xfrm>
            <a:off x="6253899" y="1729641"/>
            <a:ext cx="2174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dirty="0"/>
              <a:t>          </a:t>
            </a:r>
            <a:r>
              <a:rPr lang="en-US" b="1" dirty="0">
                <a:solidFill>
                  <a:srgbClr val="C00000"/>
                </a:solidFill>
              </a:rPr>
              <a:t>2          0     </a:t>
            </a:r>
          </a:p>
          <a:p>
            <a:r>
              <a:rPr lang="en-US" b="1" dirty="0">
                <a:solidFill>
                  <a:srgbClr val="C00000"/>
                </a:solidFill>
              </a:rPr>
              <a:t>-1        -2         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3264E1-A023-5A16-38B6-F224EE129EDF}"/>
              </a:ext>
            </a:extLst>
          </p:cNvPr>
          <p:cNvSpPr txBox="1"/>
          <p:nvPr/>
        </p:nvSpPr>
        <p:spPr>
          <a:xfrm>
            <a:off x="4190999" y="3320639"/>
            <a:ext cx="7685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(3)(1) + (4)(-1) + 8           (3)(2) + (4)(-2)  + 9             (3)(0) + (4)(1)  + 11</a:t>
            </a:r>
          </a:p>
          <a:p>
            <a:r>
              <a:rPr lang="en-US" dirty="0">
                <a:solidFill>
                  <a:schemeClr val="tx1"/>
                </a:solidFill>
              </a:rPr>
              <a:t>(6)(1) + (-2)(-1) + 8          (6)(2) + (-2)(-2)  + 9           (6)(0) + (-2)(1)  + 11</a:t>
            </a:r>
          </a:p>
          <a:p>
            <a:r>
              <a:rPr lang="en-US" dirty="0">
                <a:solidFill>
                  <a:schemeClr val="tx1"/>
                </a:solidFill>
              </a:rPr>
              <a:t>(1)(1) + (2)(-1) + 8           </a:t>
            </a:r>
            <a:r>
              <a:rPr lang="en-US" dirty="0"/>
              <a:t>(1)(2) + (2)(-2)  + 9             (1)(0) + (2)(1)  + 11</a:t>
            </a:r>
          </a:p>
          <a:p>
            <a:r>
              <a:rPr lang="en-US" dirty="0">
                <a:solidFill>
                  <a:schemeClr val="tx1"/>
                </a:solidFill>
              </a:rPr>
              <a:t>(-2)(1) + (5)(-1) + 8          </a:t>
            </a:r>
            <a:r>
              <a:rPr lang="en-US" dirty="0"/>
              <a:t>(-2)(2) + (5)(-2)  + 9            (-2)(0) + (5)(1)  + 11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F951D-FF94-CF55-6712-95F5746EE4BE}"/>
              </a:ext>
            </a:extLst>
          </p:cNvPr>
          <p:cNvSpPr txBox="1"/>
          <p:nvPr/>
        </p:nvSpPr>
        <p:spPr>
          <a:xfrm>
            <a:off x="4495800" y="74334"/>
            <a:ext cx="16764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x11    x12</a:t>
            </a:r>
          </a:p>
          <a:p>
            <a:r>
              <a:rPr lang="en-US" dirty="0"/>
              <a:t>x21    x22   @</a:t>
            </a:r>
          </a:p>
          <a:p>
            <a:r>
              <a:rPr lang="en-US" dirty="0"/>
              <a:t>x31    x32</a:t>
            </a:r>
          </a:p>
          <a:p>
            <a:r>
              <a:rPr lang="en-US" dirty="0"/>
              <a:t>x41    x42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5D4DBD-5224-8711-7409-C874BC83853F}"/>
              </a:ext>
            </a:extLst>
          </p:cNvPr>
          <p:cNvSpPr txBox="1"/>
          <p:nvPr/>
        </p:nvSpPr>
        <p:spPr>
          <a:xfrm>
            <a:off x="6253898" y="352844"/>
            <a:ext cx="217444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w11</a:t>
            </a:r>
            <a:r>
              <a:rPr lang="en-US" dirty="0"/>
              <a:t>   w12   w13     </a:t>
            </a:r>
          </a:p>
          <a:p>
            <a:r>
              <a:rPr lang="en-US" b="1" dirty="0"/>
              <a:t>w21</a:t>
            </a:r>
            <a:r>
              <a:rPr lang="en-US" dirty="0"/>
              <a:t>   w22   w23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463951-B5C5-3EDF-442A-6BF02A89352A}"/>
              </a:ext>
            </a:extLst>
          </p:cNvPr>
          <p:cNvSpPr txBox="1"/>
          <p:nvPr/>
        </p:nvSpPr>
        <p:spPr>
          <a:xfrm>
            <a:off x="8622445" y="515944"/>
            <a:ext cx="172880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b1</a:t>
            </a:r>
            <a:r>
              <a:rPr lang="en-US" dirty="0"/>
              <a:t>   b2   b3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8E322-2B4E-2C06-39F2-4A2EE50E5BDF}"/>
              </a:ext>
            </a:extLst>
          </p:cNvPr>
          <p:cNvSpPr txBox="1"/>
          <p:nvPr/>
        </p:nvSpPr>
        <p:spPr>
          <a:xfrm>
            <a:off x="8109029" y="4894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63485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3900-0732-4A5E-49D0-3F155C46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1" y="5079"/>
            <a:ext cx="9797907" cy="615553"/>
          </a:xfrm>
        </p:spPr>
        <p:txBody>
          <a:bodyPr/>
          <a:lstStyle/>
          <a:p>
            <a:r>
              <a:rPr lang="en-US" dirty="0"/>
              <a:t>The Z and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591DF-B5D7-80B3-000F-ABF18E4154B9}"/>
              </a:ext>
            </a:extLst>
          </p:cNvPr>
          <p:cNvSpPr txBox="1"/>
          <p:nvPr/>
        </p:nvSpPr>
        <p:spPr>
          <a:xfrm>
            <a:off x="-40845" y="1186814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zi1 </a:t>
            </a:r>
            <a:r>
              <a:rPr lang="en-US" dirty="0"/>
              <a:t>                                     </a:t>
            </a:r>
            <a:r>
              <a:rPr lang="en-US" dirty="0">
                <a:highlight>
                  <a:srgbClr val="00FF00"/>
                </a:highlight>
              </a:rPr>
              <a:t>zi2</a:t>
            </a:r>
            <a:r>
              <a:rPr lang="en-US" dirty="0"/>
              <a:t>                                  </a:t>
            </a:r>
            <a:r>
              <a:rPr lang="en-US" dirty="0">
                <a:highlight>
                  <a:srgbClr val="00FFFF"/>
                </a:highlight>
              </a:rPr>
              <a:t>zi3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1A9E7-3FC1-593C-FC1B-7B4A8D49EBC4}"/>
              </a:ext>
            </a:extLst>
          </p:cNvPr>
          <p:cNvSpPr txBox="1"/>
          <p:nvPr/>
        </p:nvSpPr>
        <p:spPr>
          <a:xfrm>
            <a:off x="192451" y="3568398"/>
            <a:ext cx="5670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h11 = A(z11)    </a:t>
            </a:r>
            <a:r>
              <a:rPr lang="en-US" dirty="0">
                <a:highlight>
                  <a:srgbClr val="00FF00"/>
                </a:highlight>
              </a:rPr>
              <a:t>h12 = A(z12)   </a:t>
            </a:r>
            <a:r>
              <a:rPr lang="en-US" dirty="0">
                <a:highlight>
                  <a:srgbClr val="00FFFF"/>
                </a:highlight>
              </a:rPr>
              <a:t>h13 = A(z13)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Next, we need:</a:t>
            </a:r>
          </a:p>
          <a:p>
            <a:endParaRPr lang="en-US" dirty="0"/>
          </a:p>
          <a:p>
            <a:r>
              <a:rPr lang="en-US" dirty="0"/>
              <a:t>Z2 = A(Z1)  @  W2</a:t>
            </a:r>
          </a:p>
          <a:p>
            <a:endParaRPr lang="en-US" dirty="0"/>
          </a:p>
          <a:p>
            <a:r>
              <a:rPr lang="en-US" dirty="0"/>
              <a:t>n by h   @  h by 1 </a:t>
            </a:r>
            <a:r>
              <a:rPr lang="en-US" dirty="0">
                <a:sym typeface="Wingdings" panose="05000000000000000000" pitchFamily="2" charset="2"/>
              </a:rPr>
              <a:t>  n by 1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y^ = A(Z2)        shape n by 1</a:t>
            </a:r>
            <a:endParaRPr lang="en-US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59EAD4C3-9EF5-1A85-E20D-B20B199C9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789" y="49410"/>
            <a:ext cx="4969152" cy="1058863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9E99F549-DB85-61DA-3B83-8C36BA5C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133600"/>
            <a:ext cx="4698722" cy="36524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9FFCE0-12D7-B83C-E9B1-8E1CD84385CC}"/>
              </a:ext>
            </a:extLst>
          </p:cNvPr>
          <p:cNvSpPr txBox="1"/>
          <p:nvPr/>
        </p:nvSpPr>
        <p:spPr>
          <a:xfrm>
            <a:off x="67601" y="1570737"/>
            <a:ext cx="760985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x11w11+x12w21+b1        x11w12+x12w22+b2     x11w13+x12w23+b3</a:t>
            </a:r>
          </a:p>
          <a:p>
            <a:r>
              <a:rPr lang="en-US" dirty="0"/>
              <a:t> x21w11+x22w21+b1        x21w12+x22w22+b2     x21w13+x22w23+b3</a:t>
            </a:r>
          </a:p>
          <a:p>
            <a:r>
              <a:rPr lang="en-US" dirty="0"/>
              <a:t> x31w11+x32w21+b1        x31w12+x32w22+b2     x31w13+x32w23+b3</a:t>
            </a:r>
          </a:p>
          <a:p>
            <a:r>
              <a:rPr lang="en-US" dirty="0"/>
              <a:t> x41w11+x42w21+b1        x41w12+x42w22+b2     x41w13+x42w23+b3     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844E2F-E87E-15B0-39ED-3678B5E7721D}"/>
              </a:ext>
            </a:extLst>
          </p:cNvPr>
          <p:cNvSpPr txBox="1"/>
          <p:nvPr/>
        </p:nvSpPr>
        <p:spPr>
          <a:xfrm>
            <a:off x="192451" y="3008619"/>
            <a:ext cx="5352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above matrix is Z1  which is </a:t>
            </a:r>
            <a:r>
              <a:rPr lang="en-US" b="1" dirty="0"/>
              <a:t>n by h</a:t>
            </a:r>
          </a:p>
          <a:p>
            <a:r>
              <a:rPr lang="en-US" dirty="0"/>
              <a:t>Next, we </a:t>
            </a:r>
            <a:r>
              <a:rPr lang="en-US" b="1" dirty="0"/>
              <a:t>ACTIVATE</a:t>
            </a:r>
            <a:r>
              <a:rPr lang="en-US" dirty="0"/>
              <a:t> each element to create A(Z1)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AF19D4-7950-D6E0-B2BA-9E3B88959309}"/>
              </a:ext>
            </a:extLst>
          </p:cNvPr>
          <p:cNvSpPr txBox="1"/>
          <p:nvPr/>
        </p:nvSpPr>
        <p:spPr>
          <a:xfrm>
            <a:off x="10079062" y="1575450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 = [w1</a:t>
            </a:r>
          </a:p>
          <a:p>
            <a:r>
              <a:rPr lang="en-US" dirty="0"/>
              <a:t>           w2</a:t>
            </a:r>
          </a:p>
          <a:p>
            <a:r>
              <a:rPr lang="en-US" dirty="0"/>
              <a:t>           w3]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CBE65-4D88-ACD1-D409-A9E8C2574396}"/>
              </a:ext>
            </a:extLst>
          </p:cNvPr>
          <p:cNvSpPr txBox="1"/>
          <p:nvPr/>
        </p:nvSpPr>
        <p:spPr>
          <a:xfrm>
            <a:off x="9889075" y="270296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F7C6D8-1884-A307-0A46-C2DAD2799697}"/>
              </a:ext>
            </a:extLst>
          </p:cNvPr>
          <p:cNvSpPr txBox="1"/>
          <p:nvPr/>
        </p:nvSpPr>
        <p:spPr>
          <a:xfrm>
            <a:off x="9753600" y="3742432"/>
            <a:ext cx="1079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885660-C41E-9A60-A0F0-331D9A777FA3}"/>
              </a:ext>
            </a:extLst>
          </p:cNvPr>
          <p:cNvSpPr txBox="1"/>
          <p:nvPr/>
        </p:nvSpPr>
        <p:spPr>
          <a:xfrm>
            <a:off x="9775050" y="4814893"/>
            <a:ext cx="1251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8F90FB-4C2D-4F21-DECD-3E846506F683}"/>
              </a:ext>
            </a:extLst>
          </p:cNvPr>
          <p:cNvSpPr txBox="1"/>
          <p:nvPr/>
        </p:nvSpPr>
        <p:spPr>
          <a:xfrm>
            <a:off x="5111146" y="6032208"/>
            <a:ext cx="6216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CODE: https://drive.google.com/file/d/1__A7-BgR5HA550QLK3EXSAP0UpHlshBm/view?usp=sharing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961199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BF26-A7F3-7DA0-55D1-62C90148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90600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/>
              <a:t>Can Linear Regression Predict XOR?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B84AB-BD05-1BDF-E70D-FD9F6F2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800" y="4114800"/>
            <a:ext cx="2705622" cy="2499977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[ 0  0 ]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 0 ?</a:t>
            </a:r>
          </a:p>
          <a:p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[ 0  1 ]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 1 ?</a:t>
            </a:r>
          </a:p>
          <a:p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[ 1  0 ]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 1 ?</a:t>
            </a:r>
          </a:p>
          <a:p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[ 1  1 ]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 0 ?</a:t>
            </a:r>
          </a:p>
          <a:p>
            <a:endParaRPr lang="en-US" sz="1600" dirty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CC268298-531E-6D20-B3D7-2999EE124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752600"/>
            <a:ext cx="3576238" cy="302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19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8E29BC8F-34EA-88DB-1D0F-4F1E8237C2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35" b="27867"/>
          <a:stretch/>
        </p:blipFill>
        <p:spPr>
          <a:xfrm>
            <a:off x="390603" y="1981200"/>
            <a:ext cx="4176132" cy="3860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45917E-72CC-16C3-A055-79509092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02" y="915346"/>
            <a:ext cx="4105341" cy="615553"/>
          </a:xfrm>
        </p:spPr>
        <p:txBody>
          <a:bodyPr/>
          <a:lstStyle/>
          <a:p>
            <a:r>
              <a:rPr lang="en-US" dirty="0"/>
              <a:t>XOR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777BDD-1C04-A4DD-4298-FA4EE52B6354}"/>
              </a:ext>
            </a:extLst>
          </p:cNvPr>
          <p:cNvSpPr txBox="1"/>
          <p:nvPr/>
        </p:nvSpPr>
        <p:spPr>
          <a:xfrm>
            <a:off x="4598943" y="117693"/>
            <a:ext cx="6780228" cy="6740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([[0,0], [0, 1],[1,0], [1,1]])   ## 4 by 2</a:t>
            </a:r>
          </a:p>
          <a:p>
            <a:r>
              <a:rPr lang="en-US" dirty="0"/>
              <a:t>## Inputs are n rows by c features/columns</a:t>
            </a:r>
          </a:p>
          <a:p>
            <a:r>
              <a:rPr lang="en-US" dirty="0"/>
              <a:t>print(X)</a:t>
            </a:r>
          </a:p>
          <a:p>
            <a:r>
              <a:rPr lang="en-US" dirty="0"/>
              <a:t>print(</a:t>
            </a:r>
            <a:r>
              <a:rPr lang="en-US" dirty="0" err="1"/>
              <a:t>X.shape</a:t>
            </a:r>
            <a:r>
              <a:rPr lang="en-US" dirty="0"/>
              <a:t>)</a:t>
            </a:r>
          </a:p>
          <a:p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([[0],[1],[1],[0]])</a:t>
            </a:r>
          </a:p>
          <a:p>
            <a:r>
              <a:rPr lang="en-US" dirty="0" err="1"/>
              <a:t>numOutputs</a:t>
            </a:r>
            <a:r>
              <a:rPr lang="en-US" dirty="0"/>
              <a:t> = 1</a:t>
            </a:r>
          </a:p>
          <a:p>
            <a:r>
              <a:rPr lang="en-US" dirty="0" err="1"/>
              <a:t>NumHidden</a:t>
            </a:r>
            <a:r>
              <a:rPr lang="en-US" dirty="0"/>
              <a:t> = 2</a:t>
            </a:r>
          </a:p>
          <a:p>
            <a:r>
              <a:rPr lang="en-US" dirty="0"/>
              <a:t>##-------- INPUT LAYES  X --&gt; H</a:t>
            </a:r>
          </a:p>
          <a:p>
            <a:r>
              <a:rPr lang="en-US" dirty="0"/>
              <a:t>W1=</a:t>
            </a:r>
            <a:r>
              <a:rPr lang="en-US" dirty="0" err="1"/>
              <a:t>np.array</a:t>
            </a:r>
            <a:r>
              <a:rPr lang="en-US" dirty="0"/>
              <a:t>([[1,1], [1,1]]) ## shape is c by h</a:t>
            </a:r>
          </a:p>
          <a:p>
            <a:r>
              <a:rPr lang="en-US" dirty="0"/>
              <a:t>print(W1.shape)</a:t>
            </a:r>
          </a:p>
          <a:p>
            <a:r>
              <a:rPr lang="en-US" dirty="0"/>
              <a:t>bs=</a:t>
            </a:r>
            <a:r>
              <a:rPr lang="en-US" dirty="0" err="1"/>
              <a:t>np.array</a:t>
            </a:r>
            <a:r>
              <a:rPr lang="en-US" dirty="0"/>
              <a:t>([[0, -1]]) ## shape 1 by h</a:t>
            </a:r>
          </a:p>
          <a:p>
            <a:r>
              <a:rPr lang="en-US" dirty="0"/>
              <a:t>print(</a:t>
            </a:r>
            <a:r>
              <a:rPr lang="en-US" dirty="0" err="1"/>
              <a:t>bs.shape</a:t>
            </a:r>
            <a:r>
              <a:rPr lang="en-US" dirty="0"/>
              <a:t>)</a:t>
            </a:r>
          </a:p>
          <a:p>
            <a:r>
              <a:rPr lang="en-US" dirty="0"/>
              <a:t>Z1 = (X@W1) + bs  ## n by c @  c by </a:t>
            </a:r>
            <a:r>
              <a:rPr lang="en-US"/>
              <a:t>h -&gt; </a:t>
            </a:r>
            <a:r>
              <a:rPr lang="en-US" dirty="0"/>
              <a:t>n by h</a:t>
            </a:r>
          </a:p>
          <a:p>
            <a:r>
              <a:rPr lang="en-US" dirty="0"/>
              <a:t>print(Z1.shape)</a:t>
            </a:r>
          </a:p>
          <a:p>
            <a:r>
              <a:rPr lang="en-US" dirty="0"/>
              <a:t>A_Z1  = </a:t>
            </a:r>
            <a:r>
              <a:rPr lang="en-US" dirty="0" err="1"/>
              <a:t>np.maximum</a:t>
            </a:r>
            <a:r>
              <a:rPr lang="en-US" dirty="0"/>
              <a:t>(0,Z1)  ## n by h</a:t>
            </a:r>
          </a:p>
          <a:p>
            <a:r>
              <a:rPr lang="en-US" dirty="0"/>
              <a:t>print(A_Z1.shape)</a:t>
            </a:r>
          </a:p>
          <a:p>
            <a:r>
              <a:rPr lang="en-US" dirty="0"/>
              <a:t>##-----------------HIDDEN to OUTPUT </a:t>
            </a:r>
          </a:p>
          <a:p>
            <a:r>
              <a:rPr lang="en-US" dirty="0"/>
              <a:t>W2= </a:t>
            </a:r>
            <a:r>
              <a:rPr lang="en-US" dirty="0" err="1"/>
              <a:t>np.array</a:t>
            </a:r>
            <a:r>
              <a:rPr lang="en-US" dirty="0"/>
              <a:t>([[1],[-2]]) # shape h by 1</a:t>
            </a:r>
          </a:p>
          <a:p>
            <a:r>
              <a:rPr lang="en-US" dirty="0"/>
              <a:t>print(W2.shape)</a:t>
            </a:r>
          </a:p>
          <a:p>
            <a:r>
              <a:rPr lang="en-US" dirty="0"/>
              <a:t>c= 0</a:t>
            </a:r>
          </a:p>
          <a:p>
            <a:r>
              <a:rPr lang="en-US" dirty="0"/>
              <a:t>Z2 = A_Z1@W2 + c ## shape n by h @ h by 1  </a:t>
            </a:r>
            <a:r>
              <a:rPr lang="en-US" dirty="0" err="1"/>
              <a:t>y_hat</a:t>
            </a:r>
            <a:r>
              <a:rPr lang="en-US" dirty="0"/>
              <a:t>=</a:t>
            </a:r>
            <a:r>
              <a:rPr lang="en-US" dirty="0" err="1"/>
              <a:t>np.maximum</a:t>
            </a:r>
            <a:r>
              <a:rPr lang="en-US" dirty="0"/>
              <a:t>(0, Z2) ## shape n by 1</a:t>
            </a:r>
          </a:p>
          <a:p>
            <a:r>
              <a:rPr lang="en-US" dirty="0"/>
              <a:t>print(</a:t>
            </a:r>
            <a:r>
              <a:rPr lang="en-US" dirty="0" err="1"/>
              <a:t>y_hat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8044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picture containing text, athletic game&#10;&#10;Description automatically generated">
            <a:extLst>
              <a:ext uri="{FF2B5EF4-FFF2-40B4-BE49-F238E27FC236}">
                <a16:creationId xmlns:a16="http://schemas.microsoft.com/office/drawing/2014/main" id="{050EB082-E1D8-D4D2-A6E6-182DF661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0632"/>
            <a:ext cx="5166360" cy="3550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506AC-24A5-5528-76A2-63191C82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1" y="5079"/>
            <a:ext cx="9797907" cy="615553"/>
          </a:xfrm>
        </p:spPr>
        <p:txBody>
          <a:bodyPr/>
          <a:lstStyle/>
          <a:p>
            <a:r>
              <a:rPr lang="en-US" dirty="0"/>
              <a:t>In-Class Activity – Submit to Canvas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FD3027-3BA1-8843-E1CF-F1A928802437}"/>
              </a:ext>
            </a:extLst>
          </p:cNvPr>
          <p:cNvSpPr txBox="1"/>
          <p:nvPr/>
        </p:nvSpPr>
        <p:spPr>
          <a:xfrm>
            <a:off x="8616807" y="152400"/>
            <a:ext cx="2819400" cy="5355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Fill out/label the network</a:t>
            </a:r>
          </a:p>
          <a:p>
            <a:pPr marL="342900" indent="-342900">
              <a:buAutoNum type="arabicParenR"/>
            </a:pPr>
            <a:r>
              <a:rPr lang="en-US" dirty="0"/>
              <a:t>Create – by hand- all FF steps of this NN by with matrices and matrix multiplication (@). </a:t>
            </a:r>
          </a:p>
          <a:p>
            <a:pPr marL="342900" indent="-342900">
              <a:buAutoNum type="arabicParenR"/>
            </a:pPr>
            <a:r>
              <a:rPr lang="en-US" dirty="0"/>
              <a:t>Code the FF network into Python</a:t>
            </a:r>
          </a:p>
          <a:p>
            <a:pPr marL="342900" indent="-342900">
              <a:buAutoNum type="arabicParenR"/>
            </a:pPr>
            <a:r>
              <a:rPr lang="en-US" dirty="0"/>
              <a:t>Use the </a:t>
            </a:r>
            <a:r>
              <a:rPr lang="en-US" b="1" dirty="0"/>
              <a:t>Sigmoid activation function </a:t>
            </a:r>
            <a:r>
              <a:rPr lang="en-US" dirty="0"/>
              <a:t>throughout.</a:t>
            </a:r>
          </a:p>
          <a:p>
            <a:pPr marL="342900" indent="-342900">
              <a:buAutoNum type="arabicParenR"/>
            </a:pPr>
            <a:r>
              <a:rPr lang="en-US" b="1" dirty="0"/>
              <a:t>SUBMIT to Canvas the PYTHON code only </a:t>
            </a:r>
            <a:r>
              <a:rPr lang="en-US" dirty="0"/>
              <a:t>and INCLUDE comments and shapes as well as output. 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78C173-6D40-2DA2-3480-F153EC4B6B30}"/>
              </a:ext>
            </a:extLst>
          </p:cNvPr>
          <p:cNvSpPr txBox="1"/>
          <p:nvPr/>
        </p:nvSpPr>
        <p:spPr>
          <a:xfrm>
            <a:off x="2277166" y="3505200"/>
            <a:ext cx="53787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the following NOTATION and have results for the following: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z11=</a:t>
            </a:r>
          </a:p>
          <a:p>
            <a:r>
              <a:rPr lang="en-US" dirty="0"/>
              <a:t>z12=</a:t>
            </a:r>
          </a:p>
          <a:p>
            <a:endParaRPr lang="en-US" dirty="0"/>
          </a:p>
          <a:p>
            <a:r>
              <a:rPr lang="en-US" dirty="0"/>
              <a:t>h1= A(z11) = </a:t>
            </a:r>
          </a:p>
          <a:p>
            <a:r>
              <a:rPr lang="en-US" dirty="0"/>
              <a:t>h2=A(z12) = </a:t>
            </a:r>
          </a:p>
          <a:p>
            <a:endParaRPr lang="en-US" dirty="0"/>
          </a:p>
          <a:p>
            <a:r>
              <a:rPr lang="en-US" dirty="0"/>
              <a:t>z2=</a:t>
            </a:r>
          </a:p>
          <a:p>
            <a:r>
              <a:rPr lang="en-US" dirty="0"/>
              <a:t>y^= A(z2) =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658627-DB72-8ACD-1AA7-D39D84CBED86}"/>
              </a:ext>
            </a:extLst>
          </p:cNvPr>
          <p:cNvSpPr txBox="1"/>
          <p:nvPr/>
        </p:nvSpPr>
        <p:spPr>
          <a:xfrm>
            <a:off x="4800601" y="4250732"/>
            <a:ext cx="35814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 that:</a:t>
            </a:r>
          </a:p>
          <a:p>
            <a:r>
              <a:rPr lang="en-US" b="1" dirty="0"/>
              <a:t>X</a:t>
            </a:r>
            <a:r>
              <a:rPr lang="en-US" dirty="0"/>
              <a:t> is the input dataset with 3 columns and n rows. 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n = 5 </a:t>
            </a:r>
            <a:r>
              <a:rPr lang="en-US" dirty="0"/>
              <a:t>for this exercise.</a:t>
            </a:r>
          </a:p>
          <a:p>
            <a:endParaRPr lang="en-US" dirty="0"/>
          </a:p>
          <a:p>
            <a:r>
              <a:rPr lang="en-US" dirty="0"/>
              <a:t>Z1 is the matrix of zi1, zi2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6393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B89F-8AB5-B190-03B1-DD5D2CCE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Activation Functions</a:t>
            </a:r>
          </a:p>
        </p:txBody>
      </p:sp>
      <p:pic>
        <p:nvPicPr>
          <p:cNvPr id="5" name="Content Placeholder 4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6E53545A-09FE-E452-905C-75EB23189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276" y="842283"/>
            <a:ext cx="7677187" cy="56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4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6538" y="958301"/>
            <a:ext cx="6965907" cy="57386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96498" y="6553147"/>
            <a:ext cx="15074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latin typeface="Calibri"/>
                <a:cs typeface="Calibri"/>
              </a:rPr>
              <a:t>P.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Rajpurkar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el.,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" y="0"/>
            <a:ext cx="12192000" cy="708025"/>
          </a:xfrm>
          <a:custGeom>
            <a:avLst/>
            <a:gdLst/>
            <a:ahLst/>
            <a:cxnLst/>
            <a:rect l="l" t="t" r="r" b="b"/>
            <a:pathLst>
              <a:path w="12192000" h="708025">
                <a:moveTo>
                  <a:pt x="12191779" y="707885"/>
                </a:moveTo>
                <a:lnTo>
                  <a:pt x="0" y="707885"/>
                </a:lnTo>
                <a:lnTo>
                  <a:pt x="0" y="0"/>
                </a:lnTo>
                <a:lnTo>
                  <a:pt x="12191779" y="0"/>
                </a:lnTo>
                <a:lnTo>
                  <a:pt x="12191779" y="707885"/>
                </a:lnTo>
                <a:close/>
              </a:path>
            </a:pathLst>
          </a:custGeom>
          <a:solidFill>
            <a:srgbClr val="D0B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55" dirty="0"/>
              <a:t> </a:t>
            </a:r>
            <a:r>
              <a:rPr dirty="0"/>
              <a:t>Deep</a:t>
            </a:r>
            <a:r>
              <a:rPr spc="-50" dirty="0"/>
              <a:t> </a:t>
            </a:r>
            <a:r>
              <a:rPr spc="-10" dirty="0"/>
              <a:t>Learning?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8888" y="958301"/>
            <a:ext cx="2572385" cy="83121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5400" rIns="0" bIns="0" rtlCol="0">
            <a:spAutoFit/>
          </a:bodyPr>
          <a:lstStyle/>
          <a:p>
            <a:pPr marL="85725" marR="278130">
              <a:lnSpc>
                <a:spcPct val="100000"/>
              </a:lnSpc>
              <a:spcBef>
                <a:spcPts val="200"/>
              </a:spcBef>
            </a:pPr>
            <a:r>
              <a:rPr sz="2400" b="1" i="1" dirty="0">
                <a:latin typeface="Calibri"/>
                <a:cs typeface="Calibri"/>
              </a:rPr>
              <a:t>Medical</a:t>
            </a:r>
            <a:r>
              <a:rPr sz="2400" b="1" i="1" spc="-5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Imaging, </a:t>
            </a:r>
            <a:r>
              <a:rPr sz="2400" b="1" i="1" dirty="0">
                <a:latin typeface="Calibri"/>
                <a:cs typeface="Calibri"/>
              </a:rPr>
              <a:t>AI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in</a:t>
            </a:r>
            <a:r>
              <a:rPr sz="2400" b="1" i="1" spc="-10" dirty="0">
                <a:latin typeface="Calibri"/>
                <a:cs typeface="Calibri"/>
              </a:rPr>
              <a:t> Medicine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458" y="2794000"/>
            <a:ext cx="4438979" cy="26633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1244797"/>
            <a:ext cx="11700932" cy="552500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708025"/>
          </a:xfrm>
          <a:custGeom>
            <a:avLst/>
            <a:gdLst/>
            <a:ahLst/>
            <a:cxnLst/>
            <a:rect l="l" t="t" r="r" b="b"/>
            <a:pathLst>
              <a:path w="12192000" h="708025">
                <a:moveTo>
                  <a:pt x="12191999" y="707885"/>
                </a:moveTo>
                <a:lnTo>
                  <a:pt x="0" y="707885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07885"/>
                </a:lnTo>
                <a:close/>
              </a:path>
            </a:pathLst>
          </a:custGeom>
          <a:solidFill>
            <a:srgbClr val="D0B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55" dirty="0"/>
              <a:t> </a:t>
            </a:r>
            <a:r>
              <a:rPr dirty="0"/>
              <a:t>Deep</a:t>
            </a:r>
            <a:r>
              <a:rPr spc="-50" dirty="0"/>
              <a:t> </a:t>
            </a:r>
            <a:r>
              <a:rPr spc="-10" dirty="0"/>
              <a:t>Learning?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2722" y="4441480"/>
            <a:ext cx="1885314" cy="83121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603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sz="2400" b="1" i="1" spc="-10" dirty="0">
                <a:latin typeface="Calibri"/>
                <a:cs typeface="Calibri"/>
              </a:rPr>
              <a:t>Shopping,</a:t>
            </a:r>
            <a:endParaRPr sz="24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400" b="1" i="1" spc="-10" dirty="0">
                <a:latin typeface="Calibri"/>
                <a:cs typeface="Calibri"/>
              </a:rPr>
              <a:t>e-commerce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320" y="1116258"/>
            <a:ext cx="9558187" cy="531385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81205" cy="708025"/>
          </a:xfrm>
          <a:custGeom>
            <a:avLst/>
            <a:gdLst/>
            <a:ahLst/>
            <a:cxnLst/>
            <a:rect l="l" t="t" r="r" b="b"/>
            <a:pathLst>
              <a:path w="12181205" h="708025">
                <a:moveTo>
                  <a:pt x="12180710" y="707885"/>
                </a:moveTo>
                <a:lnTo>
                  <a:pt x="0" y="707885"/>
                </a:lnTo>
                <a:lnTo>
                  <a:pt x="0" y="0"/>
                </a:lnTo>
                <a:lnTo>
                  <a:pt x="12180710" y="0"/>
                </a:lnTo>
                <a:lnTo>
                  <a:pt x="12180710" y="707885"/>
                </a:lnTo>
                <a:close/>
              </a:path>
            </a:pathLst>
          </a:custGeom>
          <a:solidFill>
            <a:srgbClr val="D0B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Computer</a:t>
            </a:r>
            <a:r>
              <a:rPr spc="-50" dirty="0"/>
              <a:t> </a:t>
            </a:r>
            <a:r>
              <a:rPr dirty="0"/>
              <a:t>vision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10" dirty="0"/>
              <a:t>Robotics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8300"/>
              <a:ext cx="6113638" cy="40835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7576" y="2984500"/>
              <a:ext cx="6874423" cy="387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81205" cy="708025"/>
            </a:xfrm>
            <a:custGeom>
              <a:avLst/>
              <a:gdLst/>
              <a:ahLst/>
              <a:cxnLst/>
              <a:rect l="l" t="t" r="r" b="b"/>
              <a:pathLst>
                <a:path w="12181205" h="708025">
                  <a:moveTo>
                    <a:pt x="12180710" y="707885"/>
                  </a:moveTo>
                  <a:lnTo>
                    <a:pt x="0" y="707885"/>
                  </a:lnTo>
                  <a:lnTo>
                    <a:pt x="0" y="0"/>
                  </a:lnTo>
                  <a:lnTo>
                    <a:pt x="12180710" y="0"/>
                  </a:lnTo>
                  <a:lnTo>
                    <a:pt x="12180710" y="707885"/>
                  </a:lnTo>
                  <a:close/>
                </a:path>
              </a:pathLst>
            </a:custGeom>
            <a:solidFill>
              <a:srgbClr val="D0B8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55" dirty="0"/>
              <a:t> </a:t>
            </a:r>
            <a:r>
              <a:rPr dirty="0"/>
              <a:t>Deep</a:t>
            </a:r>
            <a:r>
              <a:rPr spc="-50" dirty="0"/>
              <a:t> </a:t>
            </a:r>
            <a:r>
              <a:rPr spc="-10" dirty="0"/>
              <a:t>Learning?</a:t>
            </a:r>
          </a:p>
        </p:txBody>
      </p:sp>
      <p:sp>
        <p:nvSpPr>
          <p:cNvPr id="7" name="object 7"/>
          <p:cNvSpPr/>
          <p:nvPr/>
        </p:nvSpPr>
        <p:spPr>
          <a:xfrm>
            <a:off x="6707226" y="1087458"/>
            <a:ext cx="2696845" cy="1424305"/>
          </a:xfrm>
          <a:custGeom>
            <a:avLst/>
            <a:gdLst/>
            <a:ahLst/>
            <a:cxnLst/>
            <a:rect l="l" t="t" r="r" b="b"/>
            <a:pathLst>
              <a:path w="2696845" h="1424305">
                <a:moveTo>
                  <a:pt x="2497031" y="1423689"/>
                </a:moveTo>
                <a:lnTo>
                  <a:pt x="0" y="806737"/>
                </a:lnTo>
                <a:lnTo>
                  <a:pt x="199324" y="0"/>
                </a:lnTo>
                <a:lnTo>
                  <a:pt x="2696355" y="616951"/>
                </a:lnTo>
                <a:lnTo>
                  <a:pt x="2497031" y="142368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780000">
            <a:off x="6880722" y="1489525"/>
            <a:ext cx="2344001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0"/>
              </a:lnSpc>
            </a:pPr>
            <a:r>
              <a:rPr sz="3600" b="1" i="1" spc="-44" baseline="5787" dirty="0">
                <a:latin typeface="Calibri"/>
                <a:cs typeface="Calibri"/>
              </a:rPr>
              <a:t>Voic</a:t>
            </a:r>
            <a:r>
              <a:rPr sz="3600" b="1" i="1" spc="-44" baseline="4629" dirty="0">
                <a:latin typeface="Calibri"/>
                <a:cs typeface="Calibri"/>
              </a:rPr>
              <a:t>e</a:t>
            </a:r>
            <a:r>
              <a:rPr sz="3600" b="1" i="1" spc="-157" baseline="4629" dirty="0">
                <a:latin typeface="Calibri"/>
                <a:cs typeface="Calibri"/>
              </a:rPr>
              <a:t> </a:t>
            </a:r>
            <a:r>
              <a:rPr sz="3600" b="1" i="1" spc="-15" baseline="4629" dirty="0">
                <a:latin typeface="Calibri"/>
                <a:cs typeface="Calibri"/>
              </a:rPr>
              <a:t>R</a:t>
            </a:r>
            <a:r>
              <a:rPr sz="3600" b="1" i="1" spc="-15" baseline="3472" dirty="0">
                <a:latin typeface="Calibri"/>
                <a:cs typeface="Calibri"/>
              </a:rPr>
              <a:t>eco</a:t>
            </a:r>
            <a:r>
              <a:rPr sz="3600" b="1" i="1" spc="-15" baseline="2314" dirty="0">
                <a:latin typeface="Calibri"/>
                <a:cs typeface="Calibri"/>
              </a:rPr>
              <a:t>gnition</a:t>
            </a:r>
            <a:r>
              <a:rPr sz="2400" b="1" i="1" spc="-1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780000">
            <a:off x="6798343" y="1777682"/>
            <a:ext cx="1808943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3600" b="1" i="1" spc="-15" baseline="4629" dirty="0">
                <a:latin typeface="Calibri"/>
                <a:cs typeface="Calibri"/>
              </a:rPr>
              <a:t>Sm</a:t>
            </a:r>
            <a:r>
              <a:rPr sz="3600" b="1" i="1" spc="-15" baseline="3472" dirty="0">
                <a:latin typeface="Calibri"/>
                <a:cs typeface="Calibri"/>
              </a:rPr>
              <a:t>a</a:t>
            </a:r>
            <a:r>
              <a:rPr sz="3600" b="1" i="1" spc="-15" baseline="2314" dirty="0">
                <a:latin typeface="Calibri"/>
                <a:cs typeface="Calibri"/>
              </a:rPr>
              <a:t>rt</a:t>
            </a:r>
            <a:r>
              <a:rPr sz="3600" b="1" i="1" spc="-172" baseline="2314" dirty="0">
                <a:latin typeface="Calibri"/>
                <a:cs typeface="Calibri"/>
              </a:rPr>
              <a:t> </a:t>
            </a:r>
            <a:r>
              <a:rPr sz="3600" b="1" i="1" spc="-15" baseline="2314" dirty="0">
                <a:latin typeface="Calibri"/>
                <a:cs typeface="Calibri"/>
              </a:rPr>
              <a:t>De</a:t>
            </a:r>
            <a:r>
              <a:rPr sz="3600" b="1" i="1" spc="-15" baseline="1157" dirty="0">
                <a:latin typeface="Calibri"/>
                <a:cs typeface="Calibri"/>
              </a:rPr>
              <a:t>vic</a:t>
            </a:r>
            <a:r>
              <a:rPr sz="2400" b="1" i="1" spc="-10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1205" cy="708025"/>
          </a:xfrm>
          <a:custGeom>
            <a:avLst/>
            <a:gdLst/>
            <a:ahLst/>
            <a:cxnLst/>
            <a:rect l="l" t="t" r="r" b="b"/>
            <a:pathLst>
              <a:path w="12181205" h="708025">
                <a:moveTo>
                  <a:pt x="12180710" y="707885"/>
                </a:moveTo>
                <a:lnTo>
                  <a:pt x="0" y="707885"/>
                </a:lnTo>
                <a:lnTo>
                  <a:pt x="0" y="0"/>
                </a:lnTo>
                <a:lnTo>
                  <a:pt x="12180710" y="0"/>
                </a:lnTo>
                <a:lnTo>
                  <a:pt x="12180710" y="707885"/>
                </a:lnTo>
                <a:close/>
              </a:path>
            </a:pathLst>
          </a:custGeom>
          <a:solidFill>
            <a:srgbClr val="D0B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spc="-40" dirty="0"/>
              <a:t> </a:t>
            </a:r>
            <a:r>
              <a:rPr dirty="0"/>
              <a:t>learning</a:t>
            </a:r>
            <a:r>
              <a:rPr spc="-3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game</a:t>
            </a:r>
            <a:r>
              <a:rPr spc="-35" dirty="0"/>
              <a:t> </a:t>
            </a:r>
            <a:r>
              <a:rPr spc="-10" dirty="0"/>
              <a:t>playing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0222" y="707886"/>
            <a:ext cx="6629449" cy="61094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1205" cy="708025"/>
          </a:xfrm>
          <a:custGeom>
            <a:avLst/>
            <a:gdLst/>
            <a:ahLst/>
            <a:cxnLst/>
            <a:rect l="l" t="t" r="r" b="b"/>
            <a:pathLst>
              <a:path w="12181205" h="708025">
                <a:moveTo>
                  <a:pt x="12180710" y="707885"/>
                </a:moveTo>
                <a:lnTo>
                  <a:pt x="0" y="707885"/>
                </a:lnTo>
                <a:lnTo>
                  <a:pt x="0" y="0"/>
                </a:lnTo>
                <a:lnTo>
                  <a:pt x="12180710" y="0"/>
                </a:lnTo>
                <a:lnTo>
                  <a:pt x="12180710" y="707885"/>
                </a:lnTo>
                <a:close/>
              </a:path>
            </a:pathLst>
          </a:custGeom>
          <a:solidFill>
            <a:srgbClr val="D0B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01" y="5079"/>
            <a:ext cx="6218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spc="-60" dirty="0"/>
              <a:t> </a:t>
            </a:r>
            <a:r>
              <a:rPr dirty="0"/>
              <a:t>learning</a:t>
            </a:r>
            <a:r>
              <a:rPr spc="-50" dirty="0"/>
              <a:t> </a:t>
            </a:r>
            <a:r>
              <a:rPr dirty="0"/>
              <a:t>face</a:t>
            </a:r>
            <a:r>
              <a:rPr spc="-45" dirty="0"/>
              <a:t> </a:t>
            </a:r>
            <a:r>
              <a:rPr spc="-10" dirty="0"/>
              <a:t>generation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3264" y="1136342"/>
            <a:ext cx="7532804" cy="53623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6147</TotalTime>
  <Words>2154</Words>
  <Application>Microsoft Office PowerPoint</Application>
  <PresentationFormat>Widescreen</PresentationFormat>
  <Paragraphs>373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Calibri</vt:lpstr>
      <vt:lpstr>Wingdings</vt:lpstr>
      <vt:lpstr>Office Theme</vt:lpstr>
      <vt:lpstr>Intro to NN and Deep Learning</vt:lpstr>
      <vt:lpstr>Why Deep Learning?</vt:lpstr>
      <vt:lpstr>Why Deep Learning?</vt:lpstr>
      <vt:lpstr>Why Deep Learning?</vt:lpstr>
      <vt:lpstr>Why Deep Learning?</vt:lpstr>
      <vt:lpstr>Computer vision in Robotics</vt:lpstr>
      <vt:lpstr>Why Deep Learning?</vt:lpstr>
      <vt:lpstr>Deep learning in game playing</vt:lpstr>
      <vt:lpstr>Deep learning face generation</vt:lpstr>
      <vt:lpstr>Neurons in Biological Systems</vt:lpstr>
      <vt:lpstr>Neurons in Biological Systems</vt:lpstr>
      <vt:lpstr>Perceptron</vt:lpstr>
      <vt:lpstr>Perceptron Inputs and Outputs</vt:lpstr>
      <vt:lpstr>Perceptron vs Linear Regression</vt:lpstr>
      <vt:lpstr>Example 1:  A Simple Dataset</vt:lpstr>
      <vt:lpstr>Python Libraries</vt:lpstr>
      <vt:lpstr>Step 1: Read in the Data</vt:lpstr>
      <vt:lpstr>Change Label to  Binary</vt:lpstr>
      <vt:lpstr>Remove Labels</vt:lpstr>
      <vt:lpstr>Format Matters</vt:lpstr>
      <vt:lpstr>PowerPoint Presentation</vt:lpstr>
      <vt:lpstr>PowerPoint Presentation</vt:lpstr>
      <vt:lpstr>Activation Functions</vt:lpstr>
      <vt:lpstr>Loan or No Loan?  (sigmoid activation function)</vt:lpstr>
      <vt:lpstr>Perceptrons by hand -   Python Using a Class</vt:lpstr>
      <vt:lpstr>Neural Networks</vt:lpstr>
      <vt:lpstr>Network Architecture</vt:lpstr>
      <vt:lpstr>    h11 = w11x1 + w21x2 + w31x3 + w41x4 + b              The output of h1 will depend on the Activation Function   h12 = w12x1 + w22x2 + w32x3 + w42x4 + b              The output of h2 will depend on the Activation Function  </vt:lpstr>
      <vt:lpstr>network example &amp; basic forward equations</vt:lpstr>
      <vt:lpstr>PowerPoint Presentation</vt:lpstr>
      <vt:lpstr>PowerPoint Presentation</vt:lpstr>
      <vt:lpstr>The Z and A</vt:lpstr>
      <vt:lpstr>Can Linear Regression Predict XOR?</vt:lpstr>
      <vt:lpstr>XOR</vt:lpstr>
      <vt:lpstr>In-Class Activity – Submit to Canvas</vt:lpstr>
      <vt:lpstr>Activation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C3_M1_L1_NeuralNetwork1-MLP.pptx</dc:title>
  <dc:creator>Prof Ami</dc:creator>
  <cp:lastModifiedBy>Prof Ami</cp:lastModifiedBy>
  <cp:revision>65</cp:revision>
  <dcterms:created xsi:type="dcterms:W3CDTF">2022-08-11T14:48:53Z</dcterms:created>
  <dcterms:modified xsi:type="dcterms:W3CDTF">2022-08-31T17:17:16Z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