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61" r:id="rId5"/>
    <p:sldId id="264" r:id="rId6"/>
    <p:sldId id="260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9" r:id="rId30"/>
    <p:sldId id="290" r:id="rId31"/>
    <p:sldId id="291" r:id="rId32"/>
    <p:sldId id="292" r:id="rId33"/>
    <p:sldId id="294" r:id="rId34"/>
    <p:sldId id="293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32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2:42:2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515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77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581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0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3817F79F-B020-BC82-A532-5D450C1C3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52A02-A32C-F337-079B-FA75E4119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Back propagation in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98882-24D9-2580-AE46-637673E8B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/>
              <a:t>gates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A468-D20D-1674-E4E8-DFC2FDF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that </a:t>
            </a:r>
            <a:br>
              <a:rPr lang="en-US" dirty="0"/>
            </a:br>
            <a:r>
              <a:rPr lang="en-US" sz="2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 = = 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y^(1 – y^)</a:t>
            </a:r>
            <a:b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F178-38F0-08F0-645E-F439163A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z2 = </a:t>
            </a:r>
            <a:r>
              <a:rPr lang="en-US" b="1" u="sng" dirty="0">
                <a:highlight>
                  <a:srgbClr val="FFFF00"/>
                </a:highlight>
              </a:rPr>
              <a:t>w1</a:t>
            </a:r>
            <a:r>
              <a:rPr lang="en-US" dirty="0"/>
              <a:t>h1 + w2h2 + b3</a:t>
            </a:r>
          </a:p>
          <a:p>
            <a:pPr marL="0" indent="0">
              <a:buNone/>
            </a:pPr>
            <a:r>
              <a:rPr lang="en-US" dirty="0"/>
              <a:t>y^ = S(</a:t>
            </a:r>
            <a:r>
              <a:rPr lang="en-US" b="1" u="sng" dirty="0">
                <a:highlight>
                  <a:srgbClr val="FFFF00"/>
                </a:highlight>
              </a:rPr>
              <a:t>z2</a:t>
            </a:r>
            <a:r>
              <a:rPr lang="en-US" dirty="0"/>
              <a:t>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 = S(z2)(1 – S(z2))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y^(1 – y^)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Why?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 y^  = S(z2)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 the derivative of a Sigmoid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is (S)(1-S)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S(z2) = 1 / (1 + e^-z2) =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taking the derivative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z2.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d(1 / (1 + e^-z2) ) =[ </a:t>
            </a:r>
            <a:r>
              <a:rPr lang="en-US" strike="sng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(0)((1 + e^-z2)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((0)-e^-z2)(1)] / [(1 + e^-z2) ^2]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(-e^-z2)/ [(1 + e^-z2) ^2]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(1 – s(z2))(S(z2)) = (1 – y^)(y^)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</a:t>
            </a:r>
            <a:r>
              <a:rPr lang="en-US" b="1" dirty="0"/>
              <a:t>w1</a:t>
            </a:r>
            <a:r>
              <a:rPr lang="en-US" dirty="0"/>
              <a:t>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dz1/dw11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</a:t>
            </a:r>
            <a:r>
              <a:rPr lang="en-US" b="1" dirty="0"/>
              <a:t>w1</a:t>
            </a:r>
            <a:r>
              <a:rPr lang="en-US" dirty="0"/>
              <a:t>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dz11/dw11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z11 change?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</a:t>
            </a:r>
            <a:r>
              <a:rPr lang="en-US" b="1" dirty="0"/>
              <a:t>w1</a:t>
            </a:r>
            <a:r>
              <a:rPr lang="en-US" dirty="0"/>
              <a:t>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dz11/dw11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z11 change? It changes 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dh1/dz11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8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dz11/dw11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z11 change? It changes 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dh1/dz11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h1 change?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99" y="182728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398752"/>
            <a:ext cx="10332565" cy="527652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dz11/dw11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z11 change? It changes 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dh1/dz11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h1 change? It changes z2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99" y="182728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398752"/>
            <a:ext cx="10332565" cy="527652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dz11/dw11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z11 change? It changes 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dh1/dz11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h1 change? It changes z2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z2 change?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7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99" y="182728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398752"/>
            <a:ext cx="10332565" cy="5276520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dz11/dw11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z11 change? It changes 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dh1/dz11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h1 change? It changes z2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z2 change? It changes y^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y^ change?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4C7-21E0-A7CC-3C2D-DAC6632C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 propagation (backprop)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0083-A769-5754-87CD-CC8DB7ED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Neural networks use weights to affect the influences of inputs (both the initial vector input </a:t>
            </a:r>
            <a:r>
              <a:rPr lang="en-US" sz="2400" b="1" dirty="0"/>
              <a:t>x)</a:t>
            </a:r>
            <a:r>
              <a:rPr lang="en-US" sz="2400" dirty="0"/>
              <a:t> and the hidden layers Hi. </a:t>
            </a:r>
          </a:p>
          <a:p>
            <a:pPr marL="457200" indent="-457200">
              <a:buAutoNum type="arabicParenR"/>
            </a:pPr>
            <a:r>
              <a:rPr lang="en-US" sz="2400" b="1" dirty="0"/>
              <a:t>TRAINING</a:t>
            </a:r>
            <a:r>
              <a:rPr lang="en-US" sz="2400" dirty="0"/>
              <a:t> a NN involves adjusting/updating these weights (throughout the network) so that the output generated by the network most closely matches the expected target output. </a:t>
            </a:r>
          </a:p>
          <a:p>
            <a:pPr marL="457200" indent="-457200">
              <a:buAutoNum type="arabicParenR"/>
            </a:pPr>
            <a:r>
              <a:rPr lang="en-US" sz="2400" b="1" dirty="0"/>
              <a:t>BACKPROP</a:t>
            </a:r>
            <a:r>
              <a:rPr lang="en-US" sz="2400" dirty="0"/>
              <a:t> is the method used to determine the updates for the weights. </a:t>
            </a:r>
          </a:p>
          <a:p>
            <a:pPr marL="457200" indent="-457200">
              <a:buAutoNum type="arabicParenR"/>
            </a:pPr>
            <a:r>
              <a:rPr lang="en-US" sz="2400" dirty="0"/>
              <a:t>The goal of backprop is to </a:t>
            </a:r>
            <a:r>
              <a:rPr lang="en-US" sz="2400" b="1" dirty="0"/>
              <a:t>optimize </a:t>
            </a:r>
            <a:r>
              <a:rPr lang="en-US" sz="2400" dirty="0"/>
              <a:t> the weights.</a:t>
            </a:r>
          </a:p>
        </p:txBody>
      </p:sp>
    </p:spTree>
    <p:extLst>
      <p:ext uri="{BB962C8B-B14F-4D97-AF65-F5344CB8AC3E}">
        <p14:creationId xmlns:p14="http://schemas.microsoft.com/office/powerpoint/2010/main" val="9579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5E0-3BFC-C951-5C50-232845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99" y="182728"/>
            <a:ext cx="4776180" cy="12160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changing w11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C54-8ACA-A65D-4F06-7B8C4B2E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1079297"/>
            <a:ext cx="11281186" cy="5531224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w11 directly change? It changes 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dz11/dw11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z11 change? It changes 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dh1/dz11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h1 change? It changes z2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dz2/dh1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z2 change? It changes y^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y^ change?   It changes the Loss function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4BBFD4-975D-5D54-7F39-3D0E4EA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1E33-9CA0-0603-CFAD-972563346388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015FAA-5969-B737-CA29-6002FBEDA4B9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9C656-EDDA-D23B-BFAC-8E1B50ACD6FB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</a:t>
              </a:r>
              <a:r>
                <a:rPr lang="en-US" b="1" u="sng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C8F0F-34FB-499B-2A78-732A0262504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3E502D-29AF-10CD-B80F-BA5AAFA174DF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A2518-9611-D5E2-DA2E-C80107D53DC3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ADAF5A-ADE0-808A-2E16-7CFA68DEA4EC}"/>
              </a:ext>
            </a:extLst>
          </p:cNvPr>
          <p:cNvSpPr txBox="1">
            <a:spLocks/>
          </p:cNvSpPr>
          <p:nvPr/>
        </p:nvSpPr>
        <p:spPr>
          <a:xfrm>
            <a:off x="5421002" y="6397391"/>
            <a:ext cx="7746892" cy="439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dL/dw11 = </a:t>
            </a:r>
            <a:r>
              <a:rPr lang="en-US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/dw11 * </a:t>
            </a:r>
            <a:r>
              <a:rPr lang="en-US" b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dz11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*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dh1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dy^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*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dy^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b="1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6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3FFE-128E-DDCD-78D9-1FA13C19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03887C-68C2-E4C4-0972-D39D412B6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8" y="187173"/>
            <a:ext cx="11104784" cy="3471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DB569-71A5-B224-D80E-4323E917DA52}"/>
              </a:ext>
            </a:extLst>
          </p:cNvPr>
          <p:cNvSpPr txBox="1"/>
          <p:nvPr/>
        </p:nvSpPr>
        <p:spPr>
          <a:xfrm>
            <a:off x="423828" y="4141694"/>
            <a:ext cx="10647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is the input matrix and will be n by c. Here, c=2 and is the number of columns of the input. </a:t>
            </a:r>
          </a:p>
          <a:p>
            <a:r>
              <a:rPr lang="en-US" dirty="0"/>
              <a:t>W1, the first weight matrix and is c by h, where c are the columns in X and h is the number of hidden units. Here, this is 2 by 2. </a:t>
            </a:r>
          </a:p>
          <a:p>
            <a:r>
              <a:rPr lang="en-US" dirty="0"/>
              <a:t>W2 is the second weight matrix and is h by o, where h here is 2 units (in the one hidden layer) and o is the number of outputs (which us 1). </a:t>
            </a:r>
          </a:p>
          <a:p>
            <a:r>
              <a:rPr lang="en-US" dirty="0"/>
              <a:t>b1 is the bias into h1, b2 is the bias into h2, and c is the bias into the output. </a:t>
            </a:r>
          </a:p>
          <a:p>
            <a:r>
              <a:rPr lang="en-US" dirty="0"/>
              <a:t>y^ is the final output</a:t>
            </a:r>
          </a:p>
          <a:p>
            <a:r>
              <a:rPr lang="en-US" dirty="0"/>
              <a:t>The activation function, A, is the Sigmoid.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D9431-B21E-DDBC-2231-68C13795779E}"/>
              </a:ext>
            </a:extLst>
          </p:cNvPr>
          <p:cNvSpPr txBox="1"/>
          <p:nvPr/>
        </p:nvSpPr>
        <p:spPr>
          <a:xfrm>
            <a:off x="609600" y="923365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23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3EA72A-71CF-BE8A-66DF-3AE0AA6DE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181558" y="102739"/>
            <a:ext cx="7220813" cy="34132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EF268-3375-6388-5907-5C888099CC1A}"/>
              </a:ext>
            </a:extLst>
          </p:cNvPr>
          <p:cNvSpPr txBox="1"/>
          <p:nvPr/>
        </p:nvSpPr>
        <p:spPr>
          <a:xfrm>
            <a:off x="313765" y="3827929"/>
            <a:ext cx="485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[ [x11, x12], [x21,x22], [x31, x32], [x41, x42] ]</a:t>
            </a:r>
          </a:p>
          <a:p>
            <a:r>
              <a:rPr lang="en-US" dirty="0"/>
              <a:t>W1 = [ [w11, w12   ], [w21, w22] 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C60BE-505C-5021-D53B-5E2706FF6492}"/>
              </a:ext>
            </a:extLst>
          </p:cNvPr>
          <p:cNvSpPr txBox="1"/>
          <p:nvPr/>
        </p:nvSpPr>
        <p:spPr>
          <a:xfrm>
            <a:off x="795540" y="4689271"/>
            <a:ext cx="5779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x11*w11+  x12*w21 +b1          x11*w12 + x12*w22 + b2</a:t>
            </a:r>
          </a:p>
          <a:p>
            <a:r>
              <a:rPr lang="en-US" dirty="0"/>
              <a:t>x21*w11+  x22*w21 +b1          x21*w12 + x22*w22 + b2</a:t>
            </a:r>
          </a:p>
          <a:p>
            <a:r>
              <a:rPr lang="en-US" dirty="0"/>
              <a:t>x31*w11+  x32*w21 +b1          x31*w12 + x32*w22 + b2</a:t>
            </a:r>
          </a:p>
          <a:p>
            <a:r>
              <a:rPr lang="en-US" dirty="0"/>
              <a:t>x41*w11+  x42*w21 +b1          x41*w12 + x42*w22 + b2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EA38E2-4038-7368-37F8-D9C90EF8A5C1}"/>
              </a:ext>
            </a:extLst>
          </p:cNvPr>
          <p:cNvGrpSpPr/>
          <p:nvPr/>
        </p:nvGrpSpPr>
        <p:grpSpPr>
          <a:xfrm>
            <a:off x="7883983" y="446882"/>
            <a:ext cx="4008440" cy="1562987"/>
            <a:chOff x="7982840" y="3447663"/>
            <a:chExt cx="4008440" cy="1562987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F7291-937E-E3E1-6B73-75D37EAF26C9}"/>
                </a:ext>
              </a:extLst>
            </p:cNvPr>
            <p:cNvSpPr txBox="1"/>
            <p:nvPr/>
          </p:nvSpPr>
          <p:spPr>
            <a:xfrm>
              <a:off x="9800818" y="3457559"/>
              <a:ext cx="75918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by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CD3FF-DD70-6D1E-836E-A452A15F7CF4}"/>
                </a:ext>
              </a:extLst>
            </p:cNvPr>
            <p:cNvSpPr txBox="1"/>
            <p:nvPr/>
          </p:nvSpPr>
          <p:spPr>
            <a:xfrm>
              <a:off x="8119410" y="3447663"/>
              <a:ext cx="75918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 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1F58F8-E6C8-E959-AFDE-EC158D177952}"/>
                </a:ext>
              </a:extLst>
            </p:cNvPr>
            <p:cNvGrpSpPr/>
            <p:nvPr/>
          </p:nvGrpSpPr>
          <p:grpSpPr>
            <a:xfrm>
              <a:off x="7982840" y="3810321"/>
              <a:ext cx="4008440" cy="1200329"/>
              <a:chOff x="6171969" y="3998686"/>
              <a:chExt cx="4008440" cy="1200329"/>
            </a:xfrm>
            <a:grpFill/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C8064B-9D31-F4AC-2BBF-0136B482B36E}"/>
                  </a:ext>
                </a:extLst>
              </p:cNvPr>
              <p:cNvSpPr txBox="1"/>
              <p:nvPr/>
            </p:nvSpPr>
            <p:spPr>
              <a:xfrm>
                <a:off x="6171969" y="3998686"/>
                <a:ext cx="1380506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x11     x12</a:t>
                </a:r>
              </a:p>
              <a:p>
                <a:r>
                  <a:rPr lang="en-US" dirty="0"/>
                  <a:t>x21     x22</a:t>
                </a:r>
              </a:p>
              <a:p>
                <a:r>
                  <a:rPr lang="en-US" dirty="0"/>
                  <a:t>x31     x32 </a:t>
                </a:r>
              </a:p>
              <a:p>
                <a:r>
                  <a:rPr lang="en-US" dirty="0"/>
                  <a:t>x41     x42  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B2B48B-3FFC-81D6-CF3C-C780C9168113}"/>
                  </a:ext>
                </a:extLst>
              </p:cNvPr>
              <p:cNvSpPr txBox="1"/>
              <p:nvPr/>
            </p:nvSpPr>
            <p:spPr>
              <a:xfrm>
                <a:off x="7911340" y="4187388"/>
                <a:ext cx="1175322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w11   w12</a:t>
                </a:r>
              </a:p>
              <a:p>
                <a:r>
                  <a:rPr lang="en-US" dirty="0"/>
                  <a:t>w21   w22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9A1927-3682-4CFF-3DF5-06807C45BF21}"/>
                  </a:ext>
                </a:extLst>
              </p:cNvPr>
              <p:cNvSpPr txBox="1"/>
              <p:nvPr/>
            </p:nvSpPr>
            <p:spPr>
              <a:xfrm>
                <a:off x="7468589" y="4300859"/>
                <a:ext cx="39626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@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3BF9EA-78F3-EF6C-E7C2-7D360F3D2F97}"/>
                  </a:ext>
                </a:extLst>
              </p:cNvPr>
              <p:cNvSpPr txBox="1"/>
              <p:nvPr/>
            </p:nvSpPr>
            <p:spPr>
              <a:xfrm flipH="1">
                <a:off x="9086662" y="4317621"/>
                <a:ext cx="33855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16E53-D300-D350-2222-2DA32095DDE7}"/>
                  </a:ext>
                </a:extLst>
              </p:cNvPr>
              <p:cNvSpPr txBox="1"/>
              <p:nvPr/>
            </p:nvSpPr>
            <p:spPr>
              <a:xfrm>
                <a:off x="9344924" y="4300859"/>
                <a:ext cx="83548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   b2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60696C-3C32-08F7-D877-E5E11D987208}"/>
                </a:ext>
              </a:extLst>
            </p:cNvPr>
            <p:cNvSpPr txBox="1"/>
            <p:nvPr/>
          </p:nvSpPr>
          <p:spPr>
            <a:xfrm>
              <a:off x="10957965" y="3447663"/>
              <a:ext cx="75918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by 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DB2D7E-9B0A-51AD-C190-B56517E824F7}"/>
              </a:ext>
            </a:extLst>
          </p:cNvPr>
          <p:cNvSpPr txBox="1"/>
          <p:nvPr/>
        </p:nvSpPr>
        <p:spPr>
          <a:xfrm>
            <a:off x="121023" y="5104769"/>
            <a:ext cx="1053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Z1 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BFB42-0CB4-4048-0999-B087CBCC32F8}"/>
              </a:ext>
            </a:extLst>
          </p:cNvPr>
          <p:cNvSpPr txBox="1"/>
          <p:nvPr/>
        </p:nvSpPr>
        <p:spPr>
          <a:xfrm>
            <a:off x="121023" y="6150777"/>
            <a:ext cx="6266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H1 = S(Z1)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6C8924-4E28-9FE6-6154-98D0FE5BCFF8}"/>
              </a:ext>
            </a:extLst>
          </p:cNvPr>
          <p:cNvSpPr txBox="1"/>
          <p:nvPr/>
        </p:nvSpPr>
        <p:spPr>
          <a:xfrm>
            <a:off x="7344097" y="3827929"/>
            <a:ext cx="6049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 = [ [w1], [w2] ]     this is h by 1</a:t>
            </a:r>
          </a:p>
          <a:p>
            <a:endParaRPr lang="en-US" dirty="0"/>
          </a:p>
          <a:p>
            <a:r>
              <a:rPr lang="en-US" dirty="0"/>
              <a:t>Z2 = H1        @      W2    +     c</a:t>
            </a:r>
          </a:p>
          <a:p>
            <a:r>
              <a:rPr lang="en-US" dirty="0"/>
              <a:t>       (4 by 2)   @   (2 by 1) + (1 by 1) = (4 by 1)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z2i = h1*w1 + h2*w2 + c</a:t>
            </a:r>
          </a:p>
          <a:p>
            <a:endParaRPr lang="en-US" dirty="0"/>
          </a:p>
          <a:p>
            <a:r>
              <a:rPr lang="en-US" dirty="0"/>
              <a:t>Y^ = S(Z2)</a:t>
            </a:r>
          </a:p>
        </p:txBody>
      </p:sp>
    </p:spTree>
    <p:extLst>
      <p:ext uri="{BB962C8B-B14F-4D97-AF65-F5344CB8AC3E}">
        <p14:creationId xmlns:p14="http://schemas.microsoft.com/office/powerpoint/2010/main" val="428980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3272247" cy="2862322"/>
            <a:chOff x="121023" y="3827929"/>
            <a:chExt cx="13272247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577914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x11*w11+  x12*w21 +b1          x11*w12 + x12*w22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21023" y="6150777"/>
              <a:ext cx="62663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H1 = S(Z1), where S=1/(1+e</a:t>
              </a:r>
              <a:r>
                <a:rPr lang="en-US" baseline="30000" dirty="0"/>
                <a:t>-x</a:t>
              </a:r>
              <a:r>
                <a:rPr lang="en-US" dirty="0"/>
                <a:t>) and </a:t>
              </a:r>
              <a:r>
                <a:rPr lang="en-US" dirty="0" err="1"/>
                <a:t>dS</a:t>
              </a:r>
              <a:r>
                <a:rPr lang="en-US" dirty="0"/>
                <a:t> = (s)(1 – 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344097" y="3827929"/>
              <a:ext cx="604917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/>
                <a:t>z2i = h1*w1 + h2*w2 + c</a:t>
              </a:r>
            </a:p>
            <a:p>
              <a:endParaRPr lang="en-US" dirty="0"/>
            </a:p>
            <a:p>
              <a:r>
                <a:rPr lang="en-US" dirty="0"/>
                <a:t>Y^ = S(Z2)</a:t>
              </a:r>
            </a:p>
            <a:p>
              <a:endParaRPr lang="en-US" dirty="0"/>
            </a:p>
            <a:p>
              <a:r>
                <a:rPr lang="en-US" dirty="0"/>
                <a:t>Loss = sum over n inputs of 1/2( y^ 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14CE4AC-2AB0-E4AF-AB3A-57BCCC6E967E}"/>
              </a:ext>
            </a:extLst>
          </p:cNvPr>
          <p:cNvSpPr txBox="1"/>
          <p:nvPr/>
        </p:nvSpPr>
        <p:spPr>
          <a:xfrm>
            <a:off x="600635" y="493482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dL/db1</a:t>
            </a:r>
          </a:p>
          <a:p>
            <a:r>
              <a:rPr lang="en-US" dirty="0"/>
              <a:t>dL/db2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45919B-08DD-4AFC-4A0D-6161B717BFAF}"/>
              </a:ext>
            </a:extLst>
          </p:cNvPr>
          <p:cNvSpPr txBox="1"/>
          <p:nvPr/>
        </p:nvSpPr>
        <p:spPr>
          <a:xfrm>
            <a:off x="600635" y="3854824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dL/dw11           dL/dw12</a:t>
            </a:r>
          </a:p>
          <a:p>
            <a:r>
              <a:rPr lang="en-US" dirty="0"/>
              <a:t>dL/dw21           dL/dw22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5DF92-4B69-4DDF-3746-3154F65211CB}"/>
              </a:ext>
            </a:extLst>
          </p:cNvPr>
          <p:cNvSpPr txBox="1"/>
          <p:nvPr/>
        </p:nvSpPr>
        <p:spPr>
          <a:xfrm>
            <a:off x="5208215" y="3774142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dL/dw1</a:t>
            </a:r>
          </a:p>
          <a:p>
            <a:r>
              <a:rPr lang="en-US" dirty="0"/>
              <a:t>dL/dw2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28701-1008-A545-C52B-EA1E42D4D889}"/>
              </a:ext>
            </a:extLst>
          </p:cNvPr>
          <p:cNvSpPr txBox="1"/>
          <p:nvPr/>
        </p:nvSpPr>
        <p:spPr>
          <a:xfrm>
            <a:off x="5208215" y="5008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dL/dc</a:t>
            </a:r>
          </a:p>
        </p:txBody>
      </p:sp>
    </p:spTree>
    <p:extLst>
      <p:ext uri="{BB962C8B-B14F-4D97-AF65-F5344CB8AC3E}">
        <p14:creationId xmlns:p14="http://schemas.microsoft.com/office/powerpoint/2010/main" val="109996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3272247" cy="2862322"/>
            <a:chOff x="121023" y="3827929"/>
            <a:chExt cx="13272247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577914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x11*w11+  x12*w21 +b1          x11*w12 + x12*w22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21023" y="6150777"/>
              <a:ext cx="62663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H1 = S(Z1), where S=1/(1+e</a:t>
              </a:r>
              <a:r>
                <a:rPr lang="en-US" baseline="30000" dirty="0"/>
                <a:t>-x</a:t>
              </a:r>
              <a:r>
                <a:rPr lang="en-US" dirty="0"/>
                <a:t>) and </a:t>
              </a:r>
              <a:r>
                <a:rPr lang="en-US" dirty="0" err="1"/>
                <a:t>dS</a:t>
              </a:r>
              <a:r>
                <a:rPr lang="en-US" dirty="0"/>
                <a:t> = (S)(1 – 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344097" y="3827929"/>
              <a:ext cx="604917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z2i </a:t>
              </a:r>
              <a:r>
                <a:rPr lang="en-US" dirty="0"/>
                <a:t>= h1*</a:t>
              </a:r>
              <a:r>
                <a:rPr lang="en-US" dirty="0">
                  <a:highlight>
                    <a:srgbClr val="FFFF00"/>
                  </a:highlight>
                </a:rPr>
                <a:t>w1 </a:t>
              </a:r>
              <a:r>
                <a:rPr lang="en-US" dirty="0"/>
                <a:t>+ h2*</a:t>
              </a:r>
              <a:r>
                <a:rPr lang="en-US" dirty="0">
                  <a:highlight>
                    <a:srgbClr val="00FF00"/>
                  </a:highlight>
                </a:rPr>
                <a:t>w2</a:t>
              </a:r>
              <a:r>
                <a:rPr lang="en-US" dirty="0"/>
                <a:t> + c</a:t>
              </a:r>
            </a:p>
            <a:p>
              <a:endParaRPr lang="en-US" dirty="0"/>
            </a:p>
            <a:p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= S(</a:t>
              </a:r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>
                  <a:highlight>
                    <a:srgbClr val="FFFF00"/>
                  </a:highlight>
                </a:rPr>
                <a:t>Loss</a:t>
              </a:r>
              <a:r>
                <a:rPr lang="en-US" dirty="0"/>
                <a:t> = sum over n inputs of 1/2( </a:t>
              </a:r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- y</a:t>
              </a:r>
              <a:r>
                <a:rPr lang="en-US" dirty="0">
                  <a:highlight>
                    <a:srgbClr val="FFFF00"/>
                  </a:highlight>
                </a:rPr>
                <a:t>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045DF92-4B69-4DDF-3746-3154F65211CB}"/>
              </a:ext>
            </a:extLst>
          </p:cNvPr>
          <p:cNvSpPr txBox="1"/>
          <p:nvPr/>
        </p:nvSpPr>
        <p:spPr>
          <a:xfrm>
            <a:off x="402672" y="3657601"/>
            <a:ext cx="8127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dL/dw1 =   dz2/dw1 * </a:t>
            </a:r>
            <a:r>
              <a:rPr lang="en-US" dirty="0" err="1"/>
              <a:t>dy</a:t>
            </a:r>
            <a:r>
              <a:rPr lang="en-US" dirty="0"/>
              <a:t>^/dz2 *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=  h1 * </a:t>
            </a:r>
            <a:r>
              <a:rPr lang="en-US" b="1" dirty="0">
                <a:solidFill>
                  <a:srgbClr val="C00000"/>
                </a:solidFill>
              </a:rPr>
              <a:t>(y^)(1- y^) * (y^ - y)   </a:t>
            </a:r>
            <a:r>
              <a:rPr lang="en-US" dirty="0"/>
              <a:t>(remember that h1 has already been activated)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dL/dw2 =   dz2/dw2 * </a:t>
            </a:r>
            <a:r>
              <a:rPr lang="en-US" dirty="0" err="1"/>
              <a:t>dy</a:t>
            </a:r>
            <a:r>
              <a:rPr lang="en-US" dirty="0"/>
              <a:t>^/dz2 *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=  h2 * </a:t>
            </a:r>
            <a:r>
              <a:rPr lang="en-US" b="1" dirty="0">
                <a:solidFill>
                  <a:srgbClr val="C00000"/>
                </a:solidFill>
              </a:rPr>
              <a:t>(y^)(1- y^) * (y^ - y)</a:t>
            </a:r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15F9E2-812E-9A58-C42D-51D0E0D79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r="21231"/>
          <a:stretch/>
        </p:blipFill>
        <p:spPr>
          <a:xfrm>
            <a:off x="8768685" y="4920538"/>
            <a:ext cx="3288161" cy="1821534"/>
          </a:xfrm>
        </p:spPr>
      </p:pic>
    </p:spTree>
    <p:extLst>
      <p:ext uri="{BB962C8B-B14F-4D97-AF65-F5344CB8AC3E}">
        <p14:creationId xmlns:p14="http://schemas.microsoft.com/office/powerpoint/2010/main" val="428771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3272247" cy="2862322"/>
            <a:chOff x="121023" y="3827929"/>
            <a:chExt cx="13272247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577914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x11*w11+  x12*w21 +b1          x11*w12 + x12*w22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21023" y="6150777"/>
              <a:ext cx="62663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H1 = S(Z1), where S=1/(1+e</a:t>
              </a:r>
              <a:r>
                <a:rPr lang="en-US" baseline="30000" dirty="0"/>
                <a:t>-x</a:t>
              </a:r>
              <a:r>
                <a:rPr lang="en-US" dirty="0"/>
                <a:t>) and </a:t>
              </a:r>
              <a:r>
                <a:rPr lang="en-US" dirty="0" err="1"/>
                <a:t>dS</a:t>
              </a:r>
              <a:r>
                <a:rPr lang="en-US" dirty="0"/>
                <a:t> = (s)(1 – 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344097" y="3827929"/>
              <a:ext cx="604917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/>
                <a:t>z2 = h1*w1 + h2*w2 + </a:t>
              </a:r>
              <a:r>
                <a:rPr lang="en-US" dirty="0">
                  <a:highlight>
                    <a:srgbClr val="00FFFF"/>
                  </a:highlight>
                </a:rPr>
                <a:t>c</a:t>
              </a:r>
            </a:p>
            <a:p>
              <a:endParaRPr lang="en-US" dirty="0"/>
            </a:p>
            <a:p>
              <a:r>
                <a:rPr lang="en-US" dirty="0"/>
                <a:t>Y^ = S(Z2)</a:t>
              </a:r>
            </a:p>
            <a:p>
              <a:endParaRPr lang="en-US" dirty="0"/>
            </a:p>
            <a:p>
              <a:r>
                <a:rPr lang="en-US" dirty="0"/>
                <a:t>Loss = sum over n inputs of 1/2( y^ 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428701-1008-A545-C52B-EA1E42D4D889}"/>
              </a:ext>
            </a:extLst>
          </p:cNvPr>
          <p:cNvSpPr txBox="1"/>
          <p:nvPr/>
        </p:nvSpPr>
        <p:spPr>
          <a:xfrm>
            <a:off x="1218459" y="4165821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dL/dc = dz2/dc *   </a:t>
            </a:r>
            <a:r>
              <a:rPr lang="en-US" dirty="0" err="1"/>
              <a:t>dy</a:t>
            </a:r>
            <a:r>
              <a:rPr lang="en-US" dirty="0"/>
              <a:t>^/dz2  *   dL/</a:t>
            </a:r>
            <a:r>
              <a:rPr lang="en-US" dirty="0" err="1"/>
              <a:t>dy</a:t>
            </a:r>
            <a:r>
              <a:rPr lang="en-US" dirty="0"/>
              <a:t>^</a:t>
            </a:r>
          </a:p>
          <a:p>
            <a:r>
              <a:rPr lang="en-US" dirty="0"/>
              <a:t>          = 1  * </a:t>
            </a:r>
            <a:r>
              <a:rPr lang="en-US" b="1" dirty="0">
                <a:solidFill>
                  <a:srgbClr val="C00000"/>
                </a:solidFill>
              </a:rPr>
              <a:t>(y^)(1 – y^)  *  (y^ – y)</a:t>
            </a:r>
          </a:p>
        </p:txBody>
      </p:sp>
    </p:spTree>
    <p:extLst>
      <p:ext uri="{BB962C8B-B14F-4D97-AF65-F5344CB8AC3E}">
        <p14:creationId xmlns:p14="http://schemas.microsoft.com/office/powerpoint/2010/main" val="3122835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2242048" cy="3523177"/>
            <a:chOff x="121023" y="3827929"/>
            <a:chExt cx="12242048" cy="35231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670247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z_1 1</a:t>
              </a:r>
              <a:r>
                <a:rPr lang="en-US" dirty="0"/>
                <a:t>=x11*</a:t>
              </a:r>
              <a:r>
                <a:rPr lang="en-US" dirty="0">
                  <a:highlight>
                    <a:srgbClr val="FFFF00"/>
                  </a:highlight>
                </a:rPr>
                <a:t>w11</a:t>
              </a:r>
              <a:r>
                <a:rPr lang="en-US" dirty="0"/>
                <a:t>+  x12*w21 +b1     z_1 2=x11*w12 + x12*w22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21023" y="6150777"/>
              <a:ext cx="626632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H1 = S(</a:t>
              </a:r>
              <a:r>
                <a:rPr lang="en-US" dirty="0">
                  <a:highlight>
                    <a:srgbClr val="FFFF00"/>
                  </a:highlight>
                </a:rPr>
                <a:t>Z1</a:t>
              </a:r>
              <a:r>
                <a:rPr lang="en-US" dirty="0"/>
                <a:t>), where S=1/(1+e</a:t>
              </a:r>
              <a:r>
                <a:rPr lang="en-US" baseline="30000" dirty="0"/>
                <a:t>-x</a:t>
              </a:r>
              <a:r>
                <a:rPr lang="en-US" dirty="0"/>
                <a:t>) and </a:t>
              </a:r>
              <a:r>
                <a:rPr lang="en-US" dirty="0" err="1"/>
                <a:t>dS</a:t>
              </a:r>
              <a:r>
                <a:rPr lang="en-US" dirty="0"/>
                <a:t> = (s)(1 – S)</a:t>
              </a:r>
            </a:p>
            <a:p>
              <a:r>
                <a:rPr lang="en-US" dirty="0"/>
                <a:t>Recall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h1 = S(z_1 1)</a:t>
              </a:r>
            </a:p>
            <a:p>
              <a:r>
                <a:rPr lang="en-US" dirty="0"/>
                <a:t>h2 = S(z_1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639933" y="4058761"/>
              <a:ext cx="47231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 = </a:t>
              </a:r>
              <a:r>
                <a:rPr lang="en-US" dirty="0">
                  <a:highlight>
                    <a:srgbClr val="FFFF00"/>
                  </a:highlight>
                </a:rPr>
                <a:t>h1</a:t>
              </a:r>
              <a:r>
                <a:rPr lang="en-US" dirty="0"/>
                <a:t>*w1 + h2*w2 + c</a:t>
              </a:r>
            </a:p>
            <a:p>
              <a:endParaRPr lang="en-US" dirty="0"/>
            </a:p>
            <a:p>
              <a:r>
                <a:rPr lang="en-US" dirty="0"/>
                <a:t>Y^ = S(</a:t>
              </a:r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Loss = sum over n inputs of 1/2( </a:t>
              </a:r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45919B-08DD-4AFC-4A0D-6161B717BFAF}"/>
              </a:ext>
            </a:extLst>
          </p:cNvPr>
          <p:cNvSpPr txBox="1"/>
          <p:nvPr/>
        </p:nvSpPr>
        <p:spPr>
          <a:xfrm>
            <a:off x="165106" y="3784354"/>
            <a:ext cx="7670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dL/dw11  =    dz_1 1/dw11 *  dh1/dz_1 1 *   dz2/dh1 *    </a:t>
            </a:r>
            <a:r>
              <a:rPr lang="en-US" dirty="0" err="1"/>
              <a:t>dy</a:t>
            </a:r>
            <a:r>
              <a:rPr lang="en-US" dirty="0"/>
              <a:t>^/dz2 * 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   =         x11   * (h1)(1 – h1) *  w1   *   </a:t>
            </a:r>
            <a:r>
              <a:rPr lang="en-US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dirty="0"/>
          </a:p>
          <a:p>
            <a:r>
              <a:rPr lang="en-US" dirty="0"/>
              <a:t>dL/dw21  </a:t>
            </a:r>
          </a:p>
          <a:p>
            <a:endParaRPr lang="en-US" dirty="0"/>
          </a:p>
          <a:p>
            <a:r>
              <a:rPr lang="en-US" dirty="0"/>
              <a:t>dL/dw12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dL/dw22</a:t>
            </a:r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CB0426-4E6A-1767-9704-8A9AD0CC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7398358" y="4593488"/>
            <a:ext cx="4793642" cy="2265965"/>
          </a:xfrm>
        </p:spPr>
      </p:pic>
    </p:spTree>
    <p:extLst>
      <p:ext uri="{BB962C8B-B14F-4D97-AF65-F5344CB8AC3E}">
        <p14:creationId xmlns:p14="http://schemas.microsoft.com/office/powerpoint/2010/main" val="45843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2242048" cy="3523177"/>
            <a:chOff x="121023" y="3827929"/>
            <a:chExt cx="12242048" cy="35231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670247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z_1 1</a:t>
              </a:r>
              <a:r>
                <a:rPr lang="en-US" dirty="0"/>
                <a:t>=x11*w11+  x12*</a:t>
              </a:r>
              <a:r>
                <a:rPr lang="en-US" dirty="0">
                  <a:highlight>
                    <a:srgbClr val="FFFF00"/>
                  </a:highlight>
                </a:rPr>
                <a:t>w21</a:t>
              </a:r>
              <a:r>
                <a:rPr lang="en-US" dirty="0"/>
                <a:t> +b1     z_1 2=x11*w12 + x12*w22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21023" y="6150777"/>
              <a:ext cx="626632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H1 = S(</a:t>
              </a:r>
              <a:r>
                <a:rPr lang="en-US" dirty="0">
                  <a:highlight>
                    <a:srgbClr val="FFFF00"/>
                  </a:highlight>
                </a:rPr>
                <a:t>Z1</a:t>
              </a:r>
              <a:r>
                <a:rPr lang="en-US" dirty="0"/>
                <a:t>), where S=1/(1+e</a:t>
              </a:r>
              <a:r>
                <a:rPr lang="en-US" baseline="30000" dirty="0"/>
                <a:t>-x</a:t>
              </a:r>
              <a:r>
                <a:rPr lang="en-US" dirty="0"/>
                <a:t>) and </a:t>
              </a:r>
              <a:r>
                <a:rPr lang="en-US" dirty="0" err="1"/>
                <a:t>dS</a:t>
              </a:r>
              <a:r>
                <a:rPr lang="en-US" dirty="0"/>
                <a:t> = (s)(1 – S)</a:t>
              </a:r>
            </a:p>
            <a:p>
              <a:r>
                <a:rPr lang="en-US" dirty="0"/>
                <a:t>Recall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h1 = S(z_1 1)</a:t>
              </a:r>
            </a:p>
            <a:p>
              <a:r>
                <a:rPr lang="en-US" dirty="0"/>
                <a:t>h2 = S(z_1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639933" y="4058761"/>
              <a:ext cx="47231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 = </a:t>
              </a:r>
              <a:r>
                <a:rPr lang="en-US" dirty="0">
                  <a:highlight>
                    <a:srgbClr val="FFFF00"/>
                  </a:highlight>
                </a:rPr>
                <a:t>h1</a:t>
              </a:r>
              <a:r>
                <a:rPr lang="en-US" dirty="0"/>
                <a:t>*w1 + h2*w2 + c</a:t>
              </a:r>
            </a:p>
            <a:p>
              <a:endParaRPr lang="en-US" dirty="0"/>
            </a:p>
            <a:p>
              <a:r>
                <a:rPr lang="en-US" dirty="0"/>
                <a:t>Y^ = S(</a:t>
              </a:r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Loss = sum over n inputs of 1/2( </a:t>
              </a:r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45919B-08DD-4AFC-4A0D-6161B717BFAF}"/>
              </a:ext>
            </a:extLst>
          </p:cNvPr>
          <p:cNvSpPr txBox="1"/>
          <p:nvPr/>
        </p:nvSpPr>
        <p:spPr>
          <a:xfrm>
            <a:off x="165106" y="3784354"/>
            <a:ext cx="76706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dL/dw11  =    dz_1 1/dw11 *  dh1/dz_1 1 *   dz2/dh1 *    </a:t>
            </a:r>
            <a:r>
              <a:rPr lang="en-US" dirty="0" err="1"/>
              <a:t>dy</a:t>
            </a:r>
            <a:r>
              <a:rPr lang="en-US" dirty="0"/>
              <a:t>^/dz2 * 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   =         </a:t>
            </a:r>
            <a:r>
              <a:rPr lang="en-US" dirty="0">
                <a:solidFill>
                  <a:srgbClr val="0070C0"/>
                </a:solidFill>
              </a:rPr>
              <a:t>x11</a:t>
            </a:r>
            <a:r>
              <a:rPr lang="en-US" dirty="0"/>
              <a:t>   * (h1)(1 – h1) *  w1   *   </a:t>
            </a:r>
            <a:r>
              <a:rPr lang="en-US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dirty="0"/>
          </a:p>
          <a:p>
            <a:r>
              <a:rPr lang="en-US" dirty="0"/>
              <a:t>dL/dw21  =  dz_1 1/dw21 *  dh1/dz_1 1 *   dz2/dh1 *    </a:t>
            </a:r>
            <a:r>
              <a:rPr lang="en-US" dirty="0" err="1"/>
              <a:t>dy</a:t>
            </a:r>
            <a:r>
              <a:rPr lang="en-US" dirty="0"/>
              <a:t>^/dz2 * 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   =         </a:t>
            </a:r>
            <a:r>
              <a:rPr lang="en-US" dirty="0">
                <a:solidFill>
                  <a:srgbClr val="0070C0"/>
                </a:solidFill>
              </a:rPr>
              <a:t>x12</a:t>
            </a:r>
            <a:r>
              <a:rPr lang="en-US" dirty="0"/>
              <a:t>   * (h1)(1 – h1) *  w1   *   </a:t>
            </a:r>
            <a:r>
              <a:rPr lang="en-US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dL/dw12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dL/dw22</a:t>
            </a:r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CB0426-4E6A-1767-9704-8A9AD0CC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7835796" y="4593488"/>
            <a:ext cx="4356204" cy="2265965"/>
          </a:xfrm>
        </p:spPr>
      </p:pic>
    </p:spTree>
    <p:extLst>
      <p:ext uri="{BB962C8B-B14F-4D97-AF65-F5344CB8AC3E}">
        <p14:creationId xmlns:p14="http://schemas.microsoft.com/office/powerpoint/2010/main" val="134077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2242048" cy="3292344"/>
            <a:chOff x="121023" y="3827929"/>
            <a:chExt cx="12242048" cy="32923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670247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z_1 1=x11*w11+  x12*w21 +b1    </a:t>
              </a:r>
              <a:r>
                <a:rPr lang="en-US" dirty="0">
                  <a:highlight>
                    <a:srgbClr val="FFFF00"/>
                  </a:highlight>
                </a:rPr>
                <a:t> z_1 2</a:t>
              </a:r>
              <a:r>
                <a:rPr lang="en-US" dirty="0"/>
                <a:t>=x11*</a:t>
              </a:r>
              <a:r>
                <a:rPr lang="en-US" dirty="0">
                  <a:highlight>
                    <a:srgbClr val="FFFF00"/>
                  </a:highlight>
                </a:rPr>
                <a:t>w12</a:t>
              </a:r>
              <a:r>
                <a:rPr lang="en-US" dirty="0"/>
                <a:t> + x12*w22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35705" y="5919944"/>
              <a:ext cx="626632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H1 = S(</a:t>
              </a:r>
              <a:r>
                <a:rPr lang="en-US" dirty="0">
                  <a:highlight>
                    <a:srgbClr val="FFFF00"/>
                  </a:highlight>
                </a:rPr>
                <a:t>Z1</a:t>
              </a:r>
              <a:r>
                <a:rPr lang="en-US" dirty="0"/>
                <a:t>), where S=1/(1+e</a:t>
              </a:r>
              <a:r>
                <a:rPr lang="en-US" baseline="30000" dirty="0"/>
                <a:t>-x</a:t>
              </a:r>
              <a:r>
                <a:rPr lang="en-US" dirty="0"/>
                <a:t>) and </a:t>
              </a:r>
              <a:r>
                <a:rPr lang="en-US" dirty="0" err="1"/>
                <a:t>dS</a:t>
              </a:r>
              <a:r>
                <a:rPr lang="en-US" dirty="0"/>
                <a:t> = (s)(1 – S)</a:t>
              </a:r>
            </a:p>
            <a:p>
              <a:r>
                <a:rPr lang="en-US" dirty="0"/>
                <a:t>Recall</a:t>
              </a:r>
            </a:p>
            <a:p>
              <a:r>
                <a:rPr lang="en-US" dirty="0"/>
                <a:t>h1 = S(z_1 1)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h2 = S(z_1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639933" y="4058761"/>
              <a:ext cx="47231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 = h1*w1 +</a:t>
              </a:r>
              <a:r>
                <a:rPr lang="en-US" dirty="0">
                  <a:highlight>
                    <a:srgbClr val="FFFF00"/>
                  </a:highlight>
                </a:rPr>
                <a:t> h2</a:t>
              </a:r>
              <a:r>
                <a:rPr lang="en-US" dirty="0"/>
                <a:t>*w2 + c</a:t>
              </a:r>
            </a:p>
            <a:p>
              <a:endParaRPr lang="en-US" dirty="0"/>
            </a:p>
            <a:p>
              <a:r>
                <a:rPr lang="en-US" dirty="0"/>
                <a:t>Y^ = S(</a:t>
              </a:r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Loss = sum over n inputs of 1/2( </a:t>
              </a:r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45919B-08DD-4AFC-4A0D-6161B717BFAF}"/>
              </a:ext>
            </a:extLst>
          </p:cNvPr>
          <p:cNvSpPr txBox="1"/>
          <p:nvPr/>
        </p:nvSpPr>
        <p:spPr>
          <a:xfrm>
            <a:off x="165106" y="3419706"/>
            <a:ext cx="77700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dL/dw11  =    dz_1 1/dw11 *  dh1/dz_1 1 *   dz2/dh1 *    </a:t>
            </a:r>
            <a:r>
              <a:rPr lang="en-US" dirty="0" err="1"/>
              <a:t>dy</a:t>
            </a:r>
            <a:r>
              <a:rPr lang="en-US" dirty="0"/>
              <a:t>^/dz2 * 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   =         </a:t>
            </a:r>
            <a:r>
              <a:rPr lang="en-US" dirty="0">
                <a:solidFill>
                  <a:srgbClr val="0070C0"/>
                </a:solidFill>
              </a:rPr>
              <a:t>x11</a:t>
            </a:r>
            <a:r>
              <a:rPr lang="en-US" dirty="0"/>
              <a:t>   * (h1)(1 – h1) *  w1   *   </a:t>
            </a:r>
            <a:r>
              <a:rPr lang="en-US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dirty="0"/>
          </a:p>
          <a:p>
            <a:r>
              <a:rPr lang="en-US" dirty="0"/>
              <a:t>dL/dw21  =  dz_1 1/dw21 *  dh1/dz_1 1 *   dz2/dh1 *    </a:t>
            </a:r>
            <a:r>
              <a:rPr lang="en-US" dirty="0" err="1"/>
              <a:t>dy</a:t>
            </a:r>
            <a:r>
              <a:rPr lang="en-US" dirty="0"/>
              <a:t>^/dz2 * 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   =         </a:t>
            </a:r>
            <a:r>
              <a:rPr lang="en-US" dirty="0">
                <a:solidFill>
                  <a:srgbClr val="0070C0"/>
                </a:solidFill>
              </a:rPr>
              <a:t>x12</a:t>
            </a:r>
            <a:r>
              <a:rPr lang="en-US" dirty="0"/>
              <a:t>   * (h1)(1 – h1) *  w1   *   </a:t>
            </a:r>
            <a:r>
              <a:rPr lang="en-US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dL/dw12  =  dz_1 2/dw12 *  dh2/dz_1 2 *   dz2/dh2 *    </a:t>
            </a:r>
            <a:r>
              <a:rPr lang="en-US" dirty="0" err="1"/>
              <a:t>dy</a:t>
            </a:r>
            <a:r>
              <a:rPr lang="en-US" dirty="0"/>
              <a:t>^/dz2 * 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   =         </a:t>
            </a:r>
            <a:r>
              <a:rPr lang="en-US" dirty="0">
                <a:solidFill>
                  <a:srgbClr val="0070C0"/>
                </a:solidFill>
              </a:rPr>
              <a:t>x11</a:t>
            </a:r>
            <a:r>
              <a:rPr lang="en-US" dirty="0"/>
              <a:t>   * (h2)(1 – h2) *  w2   *   </a:t>
            </a:r>
            <a:r>
              <a:rPr lang="en-US" b="1" dirty="0">
                <a:solidFill>
                  <a:srgbClr val="C00000"/>
                </a:solidFill>
              </a:rPr>
              <a:t>(y^)(1 – y^)  *  (y^- y)  </a:t>
            </a:r>
            <a:endParaRPr lang="en-US" dirty="0"/>
          </a:p>
          <a:p>
            <a:r>
              <a:rPr lang="en-US" dirty="0"/>
              <a:t>         </a:t>
            </a:r>
          </a:p>
          <a:p>
            <a:r>
              <a:rPr lang="en-US" dirty="0"/>
              <a:t>dL/dw22</a:t>
            </a:r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CB0426-4E6A-1767-9704-8A9AD0CC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8086164" y="4593488"/>
            <a:ext cx="4105835" cy="2265965"/>
          </a:xfrm>
        </p:spPr>
      </p:pic>
    </p:spTree>
    <p:extLst>
      <p:ext uri="{BB962C8B-B14F-4D97-AF65-F5344CB8AC3E}">
        <p14:creationId xmlns:p14="http://schemas.microsoft.com/office/powerpoint/2010/main" val="1468492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2242048" cy="3169233"/>
            <a:chOff x="121023" y="3827929"/>
            <a:chExt cx="12242048" cy="31692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670247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z_1 1=x11*w11+  x12*w21 +b1    </a:t>
              </a:r>
              <a:r>
                <a:rPr lang="en-US" dirty="0">
                  <a:highlight>
                    <a:srgbClr val="FFFF00"/>
                  </a:highlight>
                </a:rPr>
                <a:t> z_1 2</a:t>
              </a:r>
              <a:r>
                <a:rPr lang="en-US" dirty="0"/>
                <a:t>=x11*w12 + x12*</a:t>
              </a:r>
              <a:r>
                <a:rPr lang="en-US" dirty="0">
                  <a:highlight>
                    <a:srgbClr val="FFFF00"/>
                  </a:highlight>
                </a:rPr>
                <a:t>w22</a:t>
              </a:r>
              <a:r>
                <a:rPr lang="en-US" dirty="0"/>
                <a:t>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35705" y="5919944"/>
              <a:ext cx="626632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H1 = S(</a:t>
              </a:r>
              <a:r>
                <a:rPr lang="en-US" sz="1600" dirty="0">
                  <a:highlight>
                    <a:srgbClr val="FFFF00"/>
                  </a:highlight>
                </a:rPr>
                <a:t>Z1</a:t>
              </a:r>
              <a:r>
                <a:rPr lang="en-US" sz="1600" dirty="0"/>
                <a:t>), where S=1/(1+e</a:t>
              </a:r>
              <a:r>
                <a:rPr lang="en-US" sz="1600" baseline="30000" dirty="0"/>
                <a:t>-x</a:t>
              </a:r>
              <a:r>
                <a:rPr lang="en-US" sz="1600" dirty="0"/>
                <a:t>) and </a:t>
              </a:r>
              <a:r>
                <a:rPr lang="en-US" sz="1600" dirty="0" err="1"/>
                <a:t>dS</a:t>
              </a:r>
              <a:r>
                <a:rPr lang="en-US" sz="1600" dirty="0"/>
                <a:t> = (s)(1 – S)</a:t>
              </a:r>
            </a:p>
            <a:p>
              <a:r>
                <a:rPr lang="en-US" sz="1600" dirty="0"/>
                <a:t>Recall</a:t>
              </a:r>
            </a:p>
            <a:p>
              <a:r>
                <a:rPr lang="en-US" sz="1600" dirty="0"/>
                <a:t>h1 = S(z_1 1)</a:t>
              </a:r>
            </a:p>
            <a:p>
              <a:r>
                <a:rPr lang="en-US" sz="1600" dirty="0">
                  <a:highlight>
                    <a:srgbClr val="FFFF00"/>
                  </a:highlight>
                </a:rPr>
                <a:t>h2 = S(z_1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639933" y="4058761"/>
              <a:ext cx="47231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 = h1*w1 +</a:t>
              </a:r>
              <a:r>
                <a:rPr lang="en-US" dirty="0">
                  <a:highlight>
                    <a:srgbClr val="FFFF00"/>
                  </a:highlight>
                </a:rPr>
                <a:t> h2</a:t>
              </a:r>
              <a:r>
                <a:rPr lang="en-US" dirty="0"/>
                <a:t>*w2 + c</a:t>
              </a:r>
            </a:p>
            <a:p>
              <a:endParaRPr lang="en-US" dirty="0"/>
            </a:p>
            <a:p>
              <a:r>
                <a:rPr lang="en-US" dirty="0"/>
                <a:t>Y^ = S(</a:t>
              </a:r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Loss = sum over n inputs of 1/2( </a:t>
              </a:r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45919B-08DD-4AFC-4A0D-6161B717BFAF}"/>
              </a:ext>
            </a:extLst>
          </p:cNvPr>
          <p:cNvSpPr txBox="1"/>
          <p:nvPr/>
        </p:nvSpPr>
        <p:spPr>
          <a:xfrm>
            <a:off x="165106" y="3419706"/>
            <a:ext cx="6861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dL/dw11  =    dz_1 1/dw11 *  dh1/dz_1 1 *   dz2/dh1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x11</a:t>
            </a:r>
            <a:r>
              <a:rPr lang="en-US" sz="1600" dirty="0"/>
              <a:t>   * (h1)(1 – h1) *  w1   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r>
              <a:rPr lang="en-US" sz="1600" dirty="0"/>
              <a:t>dL/dw21  =  dz_1 1/dw21 *  dh1/dz_1 1 *   dz2/dh1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x12</a:t>
            </a:r>
            <a:r>
              <a:rPr lang="en-US" sz="1600" dirty="0"/>
              <a:t>   * (h1)(1 – h1) *  w1   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dL/dw12  =  dz_1 2/dw12 *  dh2/dz_1 2 *   dz2/dh2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x11</a:t>
            </a:r>
            <a:r>
              <a:rPr lang="en-US" sz="1600" dirty="0"/>
              <a:t>   * (h2)(1 – h2) *  w2   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  <a:endParaRPr lang="en-US" sz="1600" dirty="0"/>
          </a:p>
          <a:p>
            <a:r>
              <a:rPr lang="en-US" sz="1600" dirty="0"/>
              <a:t>         </a:t>
            </a:r>
          </a:p>
          <a:p>
            <a:r>
              <a:rPr lang="en-US" sz="1600" dirty="0"/>
              <a:t>dL/dw22=  dz_1 2/dw22 *  dh2/dz_1 2 *   dz2/dh2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x12</a:t>
            </a:r>
            <a:r>
              <a:rPr lang="en-US" sz="1600" dirty="0"/>
              <a:t>   * (h2)(1 – h2) *  w2   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CB0426-4E6A-1767-9704-8A9AD0CC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8086164" y="4593488"/>
            <a:ext cx="4105835" cy="2265965"/>
          </a:xfrm>
        </p:spPr>
      </p:pic>
    </p:spTree>
    <p:extLst>
      <p:ext uri="{BB962C8B-B14F-4D97-AF65-F5344CB8AC3E}">
        <p14:creationId xmlns:p14="http://schemas.microsoft.com/office/powerpoint/2010/main" val="411975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6920EA-132F-46AA-8856-B5D5741D9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EEA55F-F9C5-4595-AE34-0E172F21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7807404" cy="6857999"/>
          </a:xfrm>
          <a:custGeom>
            <a:avLst/>
            <a:gdLst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20122 w 7807404"/>
              <a:gd name="connsiteY39" fmla="*/ 3417525 h 6857999"/>
              <a:gd name="connsiteX40" fmla="*/ 7022196 w 7807404"/>
              <a:gd name="connsiteY40" fmla="*/ 3478439 h 6857999"/>
              <a:gd name="connsiteX41" fmla="*/ 6982022 w 7807404"/>
              <a:gd name="connsiteY41" fmla="*/ 3696746 h 6857999"/>
              <a:gd name="connsiteX42" fmla="*/ 6987385 w 7807404"/>
              <a:gd name="connsiteY42" fmla="*/ 3815651 h 6857999"/>
              <a:gd name="connsiteX43" fmla="*/ 6996939 w 7807404"/>
              <a:gd name="connsiteY43" fmla="*/ 3857058 h 6857999"/>
              <a:gd name="connsiteX44" fmla="*/ 7012470 w 7807404"/>
              <a:gd name="connsiteY44" fmla="*/ 3926486 h 6857999"/>
              <a:gd name="connsiteX45" fmla="*/ 7038860 w 7807404"/>
              <a:gd name="connsiteY45" fmla="*/ 3988495 h 6857999"/>
              <a:gd name="connsiteX46" fmla="*/ 7025357 w 7807404"/>
              <a:gd name="connsiteY46" fmla="*/ 4051442 h 6857999"/>
              <a:gd name="connsiteX47" fmla="*/ 7024708 w 7807404"/>
              <a:gd name="connsiteY47" fmla="*/ 4105625 h 6857999"/>
              <a:gd name="connsiteX48" fmla="*/ 7032013 w 7807404"/>
              <a:gd name="connsiteY48" fmla="*/ 4109626 h 6857999"/>
              <a:gd name="connsiteX49" fmla="*/ 7032673 w 7807404"/>
              <a:gd name="connsiteY49" fmla="*/ 4116557 h 6857999"/>
              <a:gd name="connsiteX50" fmla="*/ 7025240 w 7807404"/>
              <a:gd name="connsiteY50" fmla="*/ 4120637 h 6857999"/>
              <a:gd name="connsiteX51" fmla="*/ 7001151 w 7807404"/>
              <a:gd name="connsiteY51" fmla="*/ 4208493 h 6857999"/>
              <a:gd name="connsiteX52" fmla="*/ 6981187 w 7807404"/>
              <a:gd name="connsiteY52" fmla="*/ 4327914 h 6857999"/>
              <a:gd name="connsiteX53" fmla="*/ 6996887 w 7807404"/>
              <a:gd name="connsiteY53" fmla="*/ 4375181 h 6857999"/>
              <a:gd name="connsiteX54" fmla="*/ 6993908 w 7807404"/>
              <a:gd name="connsiteY54" fmla="*/ 4388524 h 6857999"/>
              <a:gd name="connsiteX55" fmla="*/ 7004982 w 7807404"/>
              <a:gd name="connsiteY55" fmla="*/ 4415915 h 6857999"/>
              <a:gd name="connsiteX56" fmla="*/ 7050435 w 7807404"/>
              <a:gd name="connsiteY56" fmla="*/ 4479913 h 6857999"/>
              <a:gd name="connsiteX57" fmla="*/ 7121988 w 7807404"/>
              <a:gd name="connsiteY57" fmla="*/ 4534160 h 6857999"/>
              <a:gd name="connsiteX58" fmla="*/ 7173289 w 7807404"/>
              <a:gd name="connsiteY58" fmla="*/ 4634254 h 6857999"/>
              <a:gd name="connsiteX59" fmla="*/ 7188878 w 7807404"/>
              <a:gd name="connsiteY59" fmla="*/ 4672371 h 6857999"/>
              <a:gd name="connsiteX60" fmla="*/ 7226673 w 7807404"/>
              <a:gd name="connsiteY60" fmla="*/ 4796523 h 6857999"/>
              <a:gd name="connsiteX61" fmla="*/ 7240375 w 7807404"/>
              <a:gd name="connsiteY61" fmla="*/ 4838614 h 6857999"/>
              <a:gd name="connsiteX62" fmla="*/ 7285168 w 7807404"/>
              <a:gd name="connsiteY62" fmla="*/ 4861231 h 6857999"/>
              <a:gd name="connsiteX63" fmla="*/ 7298142 w 7807404"/>
              <a:gd name="connsiteY63" fmla="*/ 4993732 h 6857999"/>
              <a:gd name="connsiteX64" fmla="*/ 7322875 w 7807404"/>
              <a:gd name="connsiteY64" fmla="*/ 5208172 h 6857999"/>
              <a:gd name="connsiteX65" fmla="*/ 7342672 w 7807404"/>
              <a:gd name="connsiteY65" fmla="*/ 5255191 h 6857999"/>
              <a:gd name="connsiteX66" fmla="*/ 7321006 w 7807404"/>
              <a:gd name="connsiteY66" fmla="*/ 5337537 h 6857999"/>
              <a:gd name="connsiteX67" fmla="*/ 7360096 w 7807404"/>
              <a:gd name="connsiteY67" fmla="*/ 5418522 h 6857999"/>
              <a:gd name="connsiteX68" fmla="*/ 7400954 w 7807404"/>
              <a:gd name="connsiteY68" fmla="*/ 5473319 h 6857999"/>
              <a:gd name="connsiteX69" fmla="*/ 7418953 w 7807404"/>
              <a:gd name="connsiteY69" fmla="*/ 5506769 h 6857999"/>
              <a:gd name="connsiteX70" fmla="*/ 7437497 w 7807404"/>
              <a:gd name="connsiteY70" fmla="*/ 5528086 h 6857999"/>
              <a:gd name="connsiteX71" fmla="*/ 7472839 w 7807404"/>
              <a:gd name="connsiteY71" fmla="*/ 5722307 h 6857999"/>
              <a:gd name="connsiteX72" fmla="*/ 7520312 w 7807404"/>
              <a:gd name="connsiteY72" fmla="*/ 5848020 h 6857999"/>
              <a:gd name="connsiteX73" fmla="*/ 7546603 w 7807404"/>
              <a:gd name="connsiteY73" fmla="*/ 5895435 h 6857999"/>
              <a:gd name="connsiteX74" fmla="*/ 7574370 w 7807404"/>
              <a:gd name="connsiteY74" fmla="*/ 6116987 h 6857999"/>
              <a:gd name="connsiteX75" fmla="*/ 7588278 w 7807404"/>
              <a:gd name="connsiteY75" fmla="*/ 6239240 h 6857999"/>
              <a:gd name="connsiteX76" fmla="*/ 7651779 w 7807404"/>
              <a:gd name="connsiteY76" fmla="*/ 6536040 h 6857999"/>
              <a:gd name="connsiteX77" fmla="*/ 7634970 w 7807404"/>
              <a:gd name="connsiteY77" fmla="*/ 6596308 h 6857999"/>
              <a:gd name="connsiteX78" fmla="*/ 7634433 w 7807404"/>
              <a:gd name="connsiteY78" fmla="*/ 6610438 h 6857999"/>
              <a:gd name="connsiteX79" fmla="*/ 7628165 w 7807404"/>
              <a:gd name="connsiteY79" fmla="*/ 6640287 h 6857999"/>
              <a:gd name="connsiteX80" fmla="*/ 7631881 w 7807404"/>
              <a:gd name="connsiteY80" fmla="*/ 6643984 h 6857999"/>
              <a:gd name="connsiteX81" fmla="*/ 7630037 w 7807404"/>
              <a:gd name="connsiteY81" fmla="*/ 6686063 h 6857999"/>
              <a:gd name="connsiteX82" fmla="*/ 7632333 w 7807404"/>
              <a:gd name="connsiteY82" fmla="*/ 6685744 h 6857999"/>
              <a:gd name="connsiteX83" fmla="*/ 7641954 w 7807404"/>
              <a:gd name="connsiteY83" fmla="*/ 6693689 h 6857999"/>
              <a:gd name="connsiteX84" fmla="*/ 7655048 w 7807404"/>
              <a:gd name="connsiteY84" fmla="*/ 6710915 h 6857999"/>
              <a:gd name="connsiteX85" fmla="*/ 7713961 w 7807404"/>
              <a:gd name="connsiteY85" fmla="*/ 6739542 h 6857999"/>
              <a:gd name="connsiteX86" fmla="*/ 7712298 w 7807404"/>
              <a:gd name="connsiteY86" fmla="*/ 6783313 h 6857999"/>
              <a:gd name="connsiteX87" fmla="*/ 7713229 w 7807404"/>
              <a:gd name="connsiteY87" fmla="*/ 6791653 h 6857999"/>
              <a:gd name="connsiteX88" fmla="*/ 7713771 w 7807404"/>
              <a:gd name="connsiteY88" fmla="*/ 6791625 h 6857999"/>
              <a:gd name="connsiteX89" fmla="*/ 7715794 w 7807404"/>
              <a:gd name="connsiteY89" fmla="*/ 6800036 h 6857999"/>
              <a:gd name="connsiteX90" fmla="*/ 7714926 w 7807404"/>
              <a:gd name="connsiteY90" fmla="*/ 6806857 h 6857999"/>
              <a:gd name="connsiteX91" fmla="*/ 7716734 w 7807404"/>
              <a:gd name="connsiteY91" fmla="*/ 6823036 h 6857999"/>
              <a:gd name="connsiteX92" fmla="*/ 7720829 w 7807404"/>
              <a:gd name="connsiteY92" fmla="*/ 6827317 h 6857999"/>
              <a:gd name="connsiteX93" fmla="*/ 7791089 w 7807404"/>
              <a:gd name="connsiteY93" fmla="*/ 6843616 h 6857999"/>
              <a:gd name="connsiteX94" fmla="*/ 7807404 w 7807404"/>
              <a:gd name="connsiteY94" fmla="*/ 6857999 h 6857999"/>
              <a:gd name="connsiteX95" fmla="*/ 2910541 w 7807404"/>
              <a:gd name="connsiteY95" fmla="*/ 6857999 h 6857999"/>
              <a:gd name="connsiteX96" fmla="*/ 737233 w 7807404"/>
              <a:gd name="connsiteY96" fmla="*/ 6857999 h 6857999"/>
              <a:gd name="connsiteX97" fmla="*/ 0 w 7807404"/>
              <a:gd name="connsiteY97" fmla="*/ 6857999 h 6857999"/>
              <a:gd name="connsiteX98" fmla="*/ 0 w 7807404"/>
              <a:gd name="connsiteY98" fmla="*/ 1 h 6857999"/>
              <a:gd name="connsiteX99" fmla="*/ 737233 w 7807404"/>
              <a:gd name="connsiteY99" fmla="*/ 1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20122 w 7807404"/>
              <a:gd name="connsiteY39" fmla="*/ 341752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713961 w 7807404"/>
              <a:gd name="connsiteY83" fmla="*/ 6739542 h 6857999"/>
              <a:gd name="connsiteX84" fmla="*/ 7712298 w 7807404"/>
              <a:gd name="connsiteY84" fmla="*/ 6783313 h 6857999"/>
              <a:gd name="connsiteX85" fmla="*/ 7713229 w 7807404"/>
              <a:gd name="connsiteY85" fmla="*/ 6791653 h 6857999"/>
              <a:gd name="connsiteX86" fmla="*/ 7713771 w 7807404"/>
              <a:gd name="connsiteY86" fmla="*/ 6791625 h 6857999"/>
              <a:gd name="connsiteX87" fmla="*/ 7715794 w 7807404"/>
              <a:gd name="connsiteY87" fmla="*/ 6800036 h 6857999"/>
              <a:gd name="connsiteX88" fmla="*/ 7714926 w 7807404"/>
              <a:gd name="connsiteY88" fmla="*/ 6806857 h 6857999"/>
              <a:gd name="connsiteX89" fmla="*/ 7716734 w 7807404"/>
              <a:gd name="connsiteY89" fmla="*/ 6823036 h 6857999"/>
              <a:gd name="connsiteX90" fmla="*/ 7720829 w 7807404"/>
              <a:gd name="connsiteY90" fmla="*/ 6827317 h 6857999"/>
              <a:gd name="connsiteX91" fmla="*/ 7791089 w 7807404"/>
              <a:gd name="connsiteY91" fmla="*/ 6843616 h 6857999"/>
              <a:gd name="connsiteX92" fmla="*/ 7807404 w 7807404"/>
              <a:gd name="connsiteY92" fmla="*/ 6857999 h 6857999"/>
              <a:gd name="connsiteX93" fmla="*/ 2910541 w 7807404"/>
              <a:gd name="connsiteY93" fmla="*/ 6857999 h 6857999"/>
              <a:gd name="connsiteX94" fmla="*/ 737233 w 7807404"/>
              <a:gd name="connsiteY94" fmla="*/ 6857999 h 6857999"/>
              <a:gd name="connsiteX95" fmla="*/ 0 w 7807404"/>
              <a:gd name="connsiteY95" fmla="*/ 6857999 h 6857999"/>
              <a:gd name="connsiteX96" fmla="*/ 0 w 7807404"/>
              <a:gd name="connsiteY96" fmla="*/ 1 h 6857999"/>
              <a:gd name="connsiteX97" fmla="*/ 737233 w 7807404"/>
              <a:gd name="connsiteY97" fmla="*/ 1 h 6857999"/>
              <a:gd name="connsiteX98" fmla="*/ 737233 w 7807404"/>
              <a:gd name="connsiteY98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713961 w 7807404"/>
              <a:gd name="connsiteY82" fmla="*/ 6739542 h 6857999"/>
              <a:gd name="connsiteX83" fmla="*/ 7712298 w 7807404"/>
              <a:gd name="connsiteY83" fmla="*/ 6783313 h 6857999"/>
              <a:gd name="connsiteX84" fmla="*/ 7713229 w 7807404"/>
              <a:gd name="connsiteY84" fmla="*/ 6791653 h 6857999"/>
              <a:gd name="connsiteX85" fmla="*/ 7713771 w 7807404"/>
              <a:gd name="connsiteY85" fmla="*/ 6791625 h 6857999"/>
              <a:gd name="connsiteX86" fmla="*/ 7715794 w 7807404"/>
              <a:gd name="connsiteY86" fmla="*/ 6800036 h 6857999"/>
              <a:gd name="connsiteX87" fmla="*/ 7714926 w 7807404"/>
              <a:gd name="connsiteY87" fmla="*/ 6806857 h 6857999"/>
              <a:gd name="connsiteX88" fmla="*/ 7716734 w 7807404"/>
              <a:gd name="connsiteY88" fmla="*/ 6823036 h 6857999"/>
              <a:gd name="connsiteX89" fmla="*/ 7720829 w 7807404"/>
              <a:gd name="connsiteY89" fmla="*/ 6827317 h 6857999"/>
              <a:gd name="connsiteX90" fmla="*/ 7791089 w 7807404"/>
              <a:gd name="connsiteY90" fmla="*/ 6843616 h 6857999"/>
              <a:gd name="connsiteX91" fmla="*/ 7807404 w 7807404"/>
              <a:gd name="connsiteY91" fmla="*/ 6857999 h 6857999"/>
              <a:gd name="connsiteX92" fmla="*/ 2910541 w 7807404"/>
              <a:gd name="connsiteY92" fmla="*/ 6857999 h 6857999"/>
              <a:gd name="connsiteX93" fmla="*/ 737233 w 7807404"/>
              <a:gd name="connsiteY93" fmla="*/ 6857999 h 6857999"/>
              <a:gd name="connsiteX94" fmla="*/ 0 w 7807404"/>
              <a:gd name="connsiteY94" fmla="*/ 6857999 h 6857999"/>
              <a:gd name="connsiteX95" fmla="*/ 0 w 7807404"/>
              <a:gd name="connsiteY95" fmla="*/ 1 h 6857999"/>
              <a:gd name="connsiteX96" fmla="*/ 737233 w 7807404"/>
              <a:gd name="connsiteY96" fmla="*/ 1 h 6857999"/>
              <a:gd name="connsiteX97" fmla="*/ 737233 w 7807404"/>
              <a:gd name="connsiteY97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703817 w 7807404"/>
              <a:gd name="connsiteY81" fmla="*/ 6673830 h 6857999"/>
              <a:gd name="connsiteX82" fmla="*/ 7713961 w 7807404"/>
              <a:gd name="connsiteY82" fmla="*/ 6739542 h 6857999"/>
              <a:gd name="connsiteX83" fmla="*/ 7712298 w 7807404"/>
              <a:gd name="connsiteY83" fmla="*/ 6783313 h 6857999"/>
              <a:gd name="connsiteX84" fmla="*/ 7713229 w 7807404"/>
              <a:gd name="connsiteY84" fmla="*/ 6791653 h 6857999"/>
              <a:gd name="connsiteX85" fmla="*/ 7713771 w 7807404"/>
              <a:gd name="connsiteY85" fmla="*/ 6791625 h 6857999"/>
              <a:gd name="connsiteX86" fmla="*/ 7715794 w 7807404"/>
              <a:gd name="connsiteY86" fmla="*/ 6800036 h 6857999"/>
              <a:gd name="connsiteX87" fmla="*/ 7714926 w 7807404"/>
              <a:gd name="connsiteY87" fmla="*/ 6806857 h 6857999"/>
              <a:gd name="connsiteX88" fmla="*/ 7716734 w 7807404"/>
              <a:gd name="connsiteY88" fmla="*/ 6823036 h 6857999"/>
              <a:gd name="connsiteX89" fmla="*/ 7720829 w 7807404"/>
              <a:gd name="connsiteY89" fmla="*/ 6827317 h 6857999"/>
              <a:gd name="connsiteX90" fmla="*/ 7791089 w 7807404"/>
              <a:gd name="connsiteY90" fmla="*/ 6843616 h 6857999"/>
              <a:gd name="connsiteX91" fmla="*/ 7807404 w 7807404"/>
              <a:gd name="connsiteY91" fmla="*/ 6857999 h 6857999"/>
              <a:gd name="connsiteX92" fmla="*/ 2910541 w 7807404"/>
              <a:gd name="connsiteY92" fmla="*/ 6857999 h 6857999"/>
              <a:gd name="connsiteX93" fmla="*/ 737233 w 7807404"/>
              <a:gd name="connsiteY93" fmla="*/ 6857999 h 6857999"/>
              <a:gd name="connsiteX94" fmla="*/ 0 w 7807404"/>
              <a:gd name="connsiteY94" fmla="*/ 6857999 h 6857999"/>
              <a:gd name="connsiteX95" fmla="*/ 0 w 7807404"/>
              <a:gd name="connsiteY95" fmla="*/ 1 h 6857999"/>
              <a:gd name="connsiteX96" fmla="*/ 737233 w 7807404"/>
              <a:gd name="connsiteY96" fmla="*/ 1 h 6857999"/>
              <a:gd name="connsiteX97" fmla="*/ 737233 w 7807404"/>
              <a:gd name="connsiteY97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20829 w 7807404"/>
              <a:gd name="connsiteY88" fmla="*/ 6827317 h 6857999"/>
              <a:gd name="connsiteX89" fmla="*/ 7791089 w 7807404"/>
              <a:gd name="connsiteY89" fmla="*/ 6843616 h 6857999"/>
              <a:gd name="connsiteX90" fmla="*/ 7807404 w 7807404"/>
              <a:gd name="connsiteY90" fmla="*/ 6857999 h 6857999"/>
              <a:gd name="connsiteX91" fmla="*/ 2910541 w 7807404"/>
              <a:gd name="connsiteY91" fmla="*/ 6857999 h 6857999"/>
              <a:gd name="connsiteX92" fmla="*/ 737233 w 7807404"/>
              <a:gd name="connsiteY92" fmla="*/ 6857999 h 6857999"/>
              <a:gd name="connsiteX93" fmla="*/ 0 w 7807404"/>
              <a:gd name="connsiteY93" fmla="*/ 6857999 h 6857999"/>
              <a:gd name="connsiteX94" fmla="*/ 0 w 7807404"/>
              <a:gd name="connsiteY94" fmla="*/ 1 h 6857999"/>
              <a:gd name="connsiteX95" fmla="*/ 737233 w 7807404"/>
              <a:gd name="connsiteY95" fmla="*/ 1 h 6857999"/>
              <a:gd name="connsiteX96" fmla="*/ 737233 w 7807404"/>
              <a:gd name="connsiteY96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20829 w 7807404"/>
              <a:gd name="connsiteY88" fmla="*/ 6827317 h 6857999"/>
              <a:gd name="connsiteX89" fmla="*/ 7791089 w 7807404"/>
              <a:gd name="connsiteY89" fmla="*/ 6843616 h 6857999"/>
              <a:gd name="connsiteX90" fmla="*/ 7807404 w 7807404"/>
              <a:gd name="connsiteY90" fmla="*/ 6857999 h 6857999"/>
              <a:gd name="connsiteX91" fmla="*/ 2910541 w 7807404"/>
              <a:gd name="connsiteY91" fmla="*/ 6857999 h 6857999"/>
              <a:gd name="connsiteX92" fmla="*/ 737233 w 7807404"/>
              <a:gd name="connsiteY92" fmla="*/ 6857999 h 6857999"/>
              <a:gd name="connsiteX93" fmla="*/ 0 w 7807404"/>
              <a:gd name="connsiteY93" fmla="*/ 6857999 h 6857999"/>
              <a:gd name="connsiteX94" fmla="*/ 0 w 7807404"/>
              <a:gd name="connsiteY94" fmla="*/ 1 h 6857999"/>
              <a:gd name="connsiteX95" fmla="*/ 737233 w 7807404"/>
              <a:gd name="connsiteY95" fmla="*/ 1 h 6857999"/>
              <a:gd name="connsiteX96" fmla="*/ 737233 w 7807404"/>
              <a:gd name="connsiteY96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91089 w 7807404"/>
              <a:gd name="connsiteY88" fmla="*/ 6843616 h 6857999"/>
              <a:gd name="connsiteX89" fmla="*/ 7807404 w 7807404"/>
              <a:gd name="connsiteY89" fmla="*/ 6857999 h 6857999"/>
              <a:gd name="connsiteX90" fmla="*/ 2910541 w 7807404"/>
              <a:gd name="connsiteY90" fmla="*/ 6857999 h 6857999"/>
              <a:gd name="connsiteX91" fmla="*/ 737233 w 7807404"/>
              <a:gd name="connsiteY91" fmla="*/ 6857999 h 6857999"/>
              <a:gd name="connsiteX92" fmla="*/ 0 w 7807404"/>
              <a:gd name="connsiteY92" fmla="*/ 6857999 h 6857999"/>
              <a:gd name="connsiteX93" fmla="*/ 0 w 7807404"/>
              <a:gd name="connsiteY93" fmla="*/ 1 h 6857999"/>
              <a:gd name="connsiteX94" fmla="*/ 737233 w 7807404"/>
              <a:gd name="connsiteY94" fmla="*/ 1 h 6857999"/>
              <a:gd name="connsiteX95" fmla="*/ 737233 w 7807404"/>
              <a:gd name="connsiteY95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91089 w 7807404"/>
              <a:gd name="connsiteY87" fmla="*/ 6843616 h 6857999"/>
              <a:gd name="connsiteX88" fmla="*/ 7807404 w 7807404"/>
              <a:gd name="connsiteY88" fmla="*/ 6857999 h 6857999"/>
              <a:gd name="connsiteX89" fmla="*/ 2910541 w 7807404"/>
              <a:gd name="connsiteY89" fmla="*/ 6857999 h 6857999"/>
              <a:gd name="connsiteX90" fmla="*/ 737233 w 7807404"/>
              <a:gd name="connsiteY90" fmla="*/ 6857999 h 6857999"/>
              <a:gd name="connsiteX91" fmla="*/ 0 w 7807404"/>
              <a:gd name="connsiteY91" fmla="*/ 6857999 h 6857999"/>
              <a:gd name="connsiteX92" fmla="*/ 0 w 7807404"/>
              <a:gd name="connsiteY92" fmla="*/ 1 h 6857999"/>
              <a:gd name="connsiteX93" fmla="*/ 737233 w 7807404"/>
              <a:gd name="connsiteY93" fmla="*/ 1 h 6857999"/>
              <a:gd name="connsiteX94" fmla="*/ 737233 w 7807404"/>
              <a:gd name="connsiteY94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62582 w 7807404"/>
              <a:gd name="connsiteY86" fmla="*/ 6800900 h 6857999"/>
              <a:gd name="connsiteX87" fmla="*/ 7791089 w 7807404"/>
              <a:gd name="connsiteY87" fmla="*/ 6843616 h 6857999"/>
              <a:gd name="connsiteX88" fmla="*/ 7807404 w 7807404"/>
              <a:gd name="connsiteY88" fmla="*/ 6857999 h 6857999"/>
              <a:gd name="connsiteX89" fmla="*/ 2910541 w 7807404"/>
              <a:gd name="connsiteY89" fmla="*/ 6857999 h 6857999"/>
              <a:gd name="connsiteX90" fmla="*/ 737233 w 7807404"/>
              <a:gd name="connsiteY90" fmla="*/ 6857999 h 6857999"/>
              <a:gd name="connsiteX91" fmla="*/ 0 w 7807404"/>
              <a:gd name="connsiteY91" fmla="*/ 6857999 h 6857999"/>
              <a:gd name="connsiteX92" fmla="*/ 0 w 7807404"/>
              <a:gd name="connsiteY92" fmla="*/ 1 h 6857999"/>
              <a:gd name="connsiteX93" fmla="*/ 737233 w 7807404"/>
              <a:gd name="connsiteY93" fmla="*/ 1 h 6857999"/>
              <a:gd name="connsiteX94" fmla="*/ 737233 w 7807404"/>
              <a:gd name="connsiteY94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62582 w 7807404"/>
              <a:gd name="connsiteY85" fmla="*/ 6800900 h 6857999"/>
              <a:gd name="connsiteX86" fmla="*/ 7791089 w 7807404"/>
              <a:gd name="connsiteY86" fmla="*/ 6843616 h 6857999"/>
              <a:gd name="connsiteX87" fmla="*/ 7807404 w 7807404"/>
              <a:gd name="connsiteY87" fmla="*/ 6857999 h 6857999"/>
              <a:gd name="connsiteX88" fmla="*/ 2910541 w 7807404"/>
              <a:gd name="connsiteY88" fmla="*/ 6857999 h 6857999"/>
              <a:gd name="connsiteX89" fmla="*/ 737233 w 7807404"/>
              <a:gd name="connsiteY89" fmla="*/ 6857999 h 6857999"/>
              <a:gd name="connsiteX90" fmla="*/ 0 w 7807404"/>
              <a:gd name="connsiteY90" fmla="*/ 6857999 h 6857999"/>
              <a:gd name="connsiteX91" fmla="*/ 0 w 7807404"/>
              <a:gd name="connsiteY91" fmla="*/ 1 h 6857999"/>
              <a:gd name="connsiteX92" fmla="*/ 737233 w 7807404"/>
              <a:gd name="connsiteY92" fmla="*/ 1 h 6857999"/>
              <a:gd name="connsiteX93" fmla="*/ 737233 w 7807404"/>
              <a:gd name="connsiteY93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62582 w 7807404"/>
              <a:gd name="connsiteY84" fmla="*/ 6800900 h 6857999"/>
              <a:gd name="connsiteX85" fmla="*/ 7791089 w 7807404"/>
              <a:gd name="connsiteY85" fmla="*/ 6843616 h 6857999"/>
              <a:gd name="connsiteX86" fmla="*/ 7807404 w 7807404"/>
              <a:gd name="connsiteY86" fmla="*/ 6857999 h 6857999"/>
              <a:gd name="connsiteX87" fmla="*/ 2910541 w 7807404"/>
              <a:gd name="connsiteY87" fmla="*/ 6857999 h 6857999"/>
              <a:gd name="connsiteX88" fmla="*/ 737233 w 7807404"/>
              <a:gd name="connsiteY88" fmla="*/ 6857999 h 6857999"/>
              <a:gd name="connsiteX89" fmla="*/ 0 w 7807404"/>
              <a:gd name="connsiteY89" fmla="*/ 6857999 h 6857999"/>
              <a:gd name="connsiteX90" fmla="*/ 0 w 7807404"/>
              <a:gd name="connsiteY90" fmla="*/ 1 h 6857999"/>
              <a:gd name="connsiteX91" fmla="*/ 737233 w 7807404"/>
              <a:gd name="connsiteY91" fmla="*/ 1 h 6857999"/>
              <a:gd name="connsiteX92" fmla="*/ 737233 w 7807404"/>
              <a:gd name="connsiteY92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62582 w 7807404"/>
              <a:gd name="connsiteY83" fmla="*/ 6800900 h 6857999"/>
              <a:gd name="connsiteX84" fmla="*/ 7791089 w 7807404"/>
              <a:gd name="connsiteY84" fmla="*/ 6843616 h 6857999"/>
              <a:gd name="connsiteX85" fmla="*/ 7807404 w 7807404"/>
              <a:gd name="connsiteY85" fmla="*/ 6857999 h 6857999"/>
              <a:gd name="connsiteX86" fmla="*/ 2910541 w 7807404"/>
              <a:gd name="connsiteY86" fmla="*/ 6857999 h 6857999"/>
              <a:gd name="connsiteX87" fmla="*/ 737233 w 7807404"/>
              <a:gd name="connsiteY87" fmla="*/ 6857999 h 6857999"/>
              <a:gd name="connsiteX88" fmla="*/ 0 w 7807404"/>
              <a:gd name="connsiteY88" fmla="*/ 6857999 h 6857999"/>
              <a:gd name="connsiteX89" fmla="*/ 0 w 7807404"/>
              <a:gd name="connsiteY89" fmla="*/ 1 h 6857999"/>
              <a:gd name="connsiteX90" fmla="*/ 737233 w 7807404"/>
              <a:gd name="connsiteY90" fmla="*/ 1 h 6857999"/>
              <a:gd name="connsiteX91" fmla="*/ 737233 w 7807404"/>
              <a:gd name="connsiteY91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42083 w 7807404"/>
              <a:gd name="connsiteY82" fmla="*/ 6765442 h 6857999"/>
              <a:gd name="connsiteX83" fmla="*/ 7762582 w 7807404"/>
              <a:gd name="connsiteY83" fmla="*/ 6800900 h 6857999"/>
              <a:gd name="connsiteX84" fmla="*/ 7791089 w 7807404"/>
              <a:gd name="connsiteY84" fmla="*/ 6843616 h 6857999"/>
              <a:gd name="connsiteX85" fmla="*/ 7807404 w 7807404"/>
              <a:gd name="connsiteY85" fmla="*/ 6857999 h 6857999"/>
              <a:gd name="connsiteX86" fmla="*/ 2910541 w 7807404"/>
              <a:gd name="connsiteY86" fmla="*/ 6857999 h 6857999"/>
              <a:gd name="connsiteX87" fmla="*/ 737233 w 7807404"/>
              <a:gd name="connsiteY87" fmla="*/ 6857999 h 6857999"/>
              <a:gd name="connsiteX88" fmla="*/ 0 w 7807404"/>
              <a:gd name="connsiteY88" fmla="*/ 6857999 h 6857999"/>
              <a:gd name="connsiteX89" fmla="*/ 0 w 7807404"/>
              <a:gd name="connsiteY89" fmla="*/ 1 h 6857999"/>
              <a:gd name="connsiteX90" fmla="*/ 737233 w 7807404"/>
              <a:gd name="connsiteY90" fmla="*/ 1 h 6857999"/>
              <a:gd name="connsiteX91" fmla="*/ 737233 w 7807404"/>
              <a:gd name="connsiteY91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79537 w 7807404"/>
              <a:gd name="connsiteY78" fmla="*/ 6620156 h 6857999"/>
              <a:gd name="connsiteX79" fmla="*/ 7703817 w 7807404"/>
              <a:gd name="connsiteY79" fmla="*/ 6673830 h 6857999"/>
              <a:gd name="connsiteX80" fmla="*/ 7713961 w 7807404"/>
              <a:gd name="connsiteY80" fmla="*/ 6739542 h 6857999"/>
              <a:gd name="connsiteX81" fmla="*/ 7742083 w 7807404"/>
              <a:gd name="connsiteY81" fmla="*/ 6765442 h 6857999"/>
              <a:gd name="connsiteX82" fmla="*/ 7762582 w 7807404"/>
              <a:gd name="connsiteY82" fmla="*/ 6800900 h 6857999"/>
              <a:gd name="connsiteX83" fmla="*/ 7791089 w 7807404"/>
              <a:gd name="connsiteY83" fmla="*/ 6843616 h 6857999"/>
              <a:gd name="connsiteX84" fmla="*/ 7807404 w 7807404"/>
              <a:gd name="connsiteY84" fmla="*/ 6857999 h 6857999"/>
              <a:gd name="connsiteX85" fmla="*/ 2910541 w 7807404"/>
              <a:gd name="connsiteY85" fmla="*/ 6857999 h 6857999"/>
              <a:gd name="connsiteX86" fmla="*/ 737233 w 7807404"/>
              <a:gd name="connsiteY86" fmla="*/ 6857999 h 6857999"/>
              <a:gd name="connsiteX87" fmla="*/ 0 w 7807404"/>
              <a:gd name="connsiteY87" fmla="*/ 6857999 h 6857999"/>
              <a:gd name="connsiteX88" fmla="*/ 0 w 7807404"/>
              <a:gd name="connsiteY88" fmla="*/ 1 h 6857999"/>
              <a:gd name="connsiteX89" fmla="*/ 737233 w 7807404"/>
              <a:gd name="connsiteY89" fmla="*/ 1 h 6857999"/>
              <a:gd name="connsiteX90" fmla="*/ 737233 w 7807404"/>
              <a:gd name="connsiteY90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7023693 w 7807404"/>
              <a:gd name="connsiteY53" fmla="*/ 4406395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6996887 w 7807404"/>
              <a:gd name="connsiteY52" fmla="*/ 4375181 h 6857999"/>
              <a:gd name="connsiteX53" fmla="*/ 7023693 w 7807404"/>
              <a:gd name="connsiteY53" fmla="*/ 4406395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6996887 w 7807404"/>
              <a:gd name="connsiteY52" fmla="*/ 4375181 h 6857999"/>
              <a:gd name="connsiteX53" fmla="*/ 7041564 w 7807404"/>
              <a:gd name="connsiteY53" fmla="*/ 4376610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7041564 w 7807404"/>
              <a:gd name="connsiteY52" fmla="*/ 4376610 h 6857999"/>
              <a:gd name="connsiteX53" fmla="*/ 7050435 w 7807404"/>
              <a:gd name="connsiteY53" fmla="*/ 4479913 h 6857999"/>
              <a:gd name="connsiteX54" fmla="*/ 7106916 w 7807404"/>
              <a:gd name="connsiteY54" fmla="*/ 4549233 h 6857999"/>
              <a:gd name="connsiteX55" fmla="*/ 7173289 w 7807404"/>
              <a:gd name="connsiteY55" fmla="*/ 4634254 h 6857999"/>
              <a:gd name="connsiteX56" fmla="*/ 7188878 w 7807404"/>
              <a:gd name="connsiteY56" fmla="*/ 4672371 h 6857999"/>
              <a:gd name="connsiteX57" fmla="*/ 7226673 w 7807404"/>
              <a:gd name="connsiteY57" fmla="*/ 4796523 h 6857999"/>
              <a:gd name="connsiteX58" fmla="*/ 7240375 w 7807404"/>
              <a:gd name="connsiteY58" fmla="*/ 4838614 h 6857999"/>
              <a:gd name="connsiteX59" fmla="*/ 7270096 w 7807404"/>
              <a:gd name="connsiteY59" fmla="*/ 4896400 h 6857999"/>
              <a:gd name="connsiteX60" fmla="*/ 7298142 w 7807404"/>
              <a:gd name="connsiteY60" fmla="*/ 4993732 h 6857999"/>
              <a:gd name="connsiteX61" fmla="*/ 7322875 w 7807404"/>
              <a:gd name="connsiteY61" fmla="*/ 5208172 h 6857999"/>
              <a:gd name="connsiteX62" fmla="*/ 7342672 w 7807404"/>
              <a:gd name="connsiteY62" fmla="*/ 5255191 h 6857999"/>
              <a:gd name="connsiteX63" fmla="*/ 7321006 w 7807404"/>
              <a:gd name="connsiteY63" fmla="*/ 5337537 h 6857999"/>
              <a:gd name="connsiteX64" fmla="*/ 7360096 w 7807404"/>
              <a:gd name="connsiteY64" fmla="*/ 5418522 h 6857999"/>
              <a:gd name="connsiteX65" fmla="*/ 7400954 w 7807404"/>
              <a:gd name="connsiteY65" fmla="*/ 5473319 h 6857999"/>
              <a:gd name="connsiteX66" fmla="*/ 7418953 w 7807404"/>
              <a:gd name="connsiteY66" fmla="*/ 5506769 h 6857999"/>
              <a:gd name="connsiteX67" fmla="*/ 7437497 w 7807404"/>
              <a:gd name="connsiteY67" fmla="*/ 5528086 h 6857999"/>
              <a:gd name="connsiteX68" fmla="*/ 7472839 w 7807404"/>
              <a:gd name="connsiteY68" fmla="*/ 5722307 h 6857999"/>
              <a:gd name="connsiteX69" fmla="*/ 7520312 w 7807404"/>
              <a:gd name="connsiteY69" fmla="*/ 5848020 h 6857999"/>
              <a:gd name="connsiteX70" fmla="*/ 7546603 w 7807404"/>
              <a:gd name="connsiteY70" fmla="*/ 5895435 h 6857999"/>
              <a:gd name="connsiteX71" fmla="*/ 7574370 w 7807404"/>
              <a:gd name="connsiteY71" fmla="*/ 6116987 h 6857999"/>
              <a:gd name="connsiteX72" fmla="*/ 7588278 w 7807404"/>
              <a:gd name="connsiteY72" fmla="*/ 6239240 h 6857999"/>
              <a:gd name="connsiteX73" fmla="*/ 7651779 w 7807404"/>
              <a:gd name="connsiteY73" fmla="*/ 6536040 h 6857999"/>
              <a:gd name="connsiteX74" fmla="*/ 7634970 w 7807404"/>
              <a:gd name="connsiteY74" fmla="*/ 6596308 h 6857999"/>
              <a:gd name="connsiteX75" fmla="*/ 7634433 w 7807404"/>
              <a:gd name="connsiteY75" fmla="*/ 6610438 h 6857999"/>
              <a:gd name="connsiteX76" fmla="*/ 7679537 w 7807404"/>
              <a:gd name="connsiteY76" fmla="*/ 6620156 h 6857999"/>
              <a:gd name="connsiteX77" fmla="*/ 7703817 w 7807404"/>
              <a:gd name="connsiteY77" fmla="*/ 6673830 h 6857999"/>
              <a:gd name="connsiteX78" fmla="*/ 7713961 w 7807404"/>
              <a:gd name="connsiteY78" fmla="*/ 6739542 h 6857999"/>
              <a:gd name="connsiteX79" fmla="*/ 7742083 w 7807404"/>
              <a:gd name="connsiteY79" fmla="*/ 6765442 h 6857999"/>
              <a:gd name="connsiteX80" fmla="*/ 7762582 w 7807404"/>
              <a:gd name="connsiteY80" fmla="*/ 6800900 h 6857999"/>
              <a:gd name="connsiteX81" fmla="*/ 7791089 w 7807404"/>
              <a:gd name="connsiteY81" fmla="*/ 6843616 h 6857999"/>
              <a:gd name="connsiteX82" fmla="*/ 7807404 w 7807404"/>
              <a:gd name="connsiteY82" fmla="*/ 6857999 h 6857999"/>
              <a:gd name="connsiteX83" fmla="*/ 2910541 w 7807404"/>
              <a:gd name="connsiteY83" fmla="*/ 6857999 h 6857999"/>
              <a:gd name="connsiteX84" fmla="*/ 737233 w 7807404"/>
              <a:gd name="connsiteY84" fmla="*/ 6857999 h 6857999"/>
              <a:gd name="connsiteX85" fmla="*/ 0 w 7807404"/>
              <a:gd name="connsiteY85" fmla="*/ 6857999 h 6857999"/>
              <a:gd name="connsiteX86" fmla="*/ 0 w 7807404"/>
              <a:gd name="connsiteY86" fmla="*/ 1 h 6857999"/>
              <a:gd name="connsiteX87" fmla="*/ 737233 w 7807404"/>
              <a:gd name="connsiteY87" fmla="*/ 1 h 6857999"/>
              <a:gd name="connsiteX88" fmla="*/ 737233 w 7807404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807404" h="6857999">
                <a:moveTo>
                  <a:pt x="737233" y="0"/>
                </a:moveTo>
                <a:lnTo>
                  <a:pt x="7401738" y="0"/>
                </a:lnTo>
                <a:lnTo>
                  <a:pt x="7401276" y="1038"/>
                </a:lnTo>
                <a:cubicBezTo>
                  <a:pt x="7397883" y="7721"/>
                  <a:pt x="7396279" y="14445"/>
                  <a:pt x="7411981" y="22134"/>
                </a:cubicBezTo>
                <a:cubicBezTo>
                  <a:pt x="7406782" y="34427"/>
                  <a:pt x="7396732" y="39735"/>
                  <a:pt x="7413848" y="51691"/>
                </a:cubicBezTo>
                <a:cubicBezTo>
                  <a:pt x="7409360" y="85725"/>
                  <a:pt x="7396014" y="180654"/>
                  <a:pt x="7385053" y="226336"/>
                </a:cubicBezTo>
                <a:cubicBezTo>
                  <a:pt x="7382351" y="285414"/>
                  <a:pt x="7388817" y="267248"/>
                  <a:pt x="7382560" y="360946"/>
                </a:cubicBezTo>
                <a:cubicBezTo>
                  <a:pt x="7362395" y="386524"/>
                  <a:pt x="7368412" y="438997"/>
                  <a:pt x="7350606" y="461806"/>
                </a:cubicBezTo>
                <a:cubicBezTo>
                  <a:pt x="7337309" y="516021"/>
                  <a:pt x="7352784" y="530432"/>
                  <a:pt x="7325584" y="584071"/>
                </a:cubicBezTo>
                <a:cubicBezTo>
                  <a:pt x="7297965" y="609443"/>
                  <a:pt x="7244082" y="751142"/>
                  <a:pt x="7209500" y="815815"/>
                </a:cubicBezTo>
                <a:cubicBezTo>
                  <a:pt x="7179422" y="876943"/>
                  <a:pt x="7201479" y="869298"/>
                  <a:pt x="7151173" y="938922"/>
                </a:cubicBezTo>
                <a:cubicBezTo>
                  <a:pt x="7175063" y="958185"/>
                  <a:pt x="7121332" y="1005266"/>
                  <a:pt x="7115206" y="1019095"/>
                </a:cubicBezTo>
                <a:cubicBezTo>
                  <a:pt x="7104539" y="1034724"/>
                  <a:pt x="7095782" y="1040818"/>
                  <a:pt x="7081111" y="1074755"/>
                </a:cubicBezTo>
                <a:cubicBezTo>
                  <a:pt x="7060678" y="1130635"/>
                  <a:pt x="7052105" y="1171346"/>
                  <a:pt x="7005747" y="1281782"/>
                </a:cubicBezTo>
                <a:cubicBezTo>
                  <a:pt x="6994552" y="1313986"/>
                  <a:pt x="6987233" y="1417431"/>
                  <a:pt x="6969151" y="1451417"/>
                </a:cubicBezTo>
                <a:lnTo>
                  <a:pt x="6951201" y="1490043"/>
                </a:lnTo>
                <a:lnTo>
                  <a:pt x="6954326" y="1497365"/>
                </a:lnTo>
                <a:lnTo>
                  <a:pt x="6956045" y="1498098"/>
                </a:lnTo>
                <a:lnTo>
                  <a:pt x="6937823" y="1612249"/>
                </a:lnTo>
                <a:cubicBezTo>
                  <a:pt x="6934942" y="1617808"/>
                  <a:pt x="6933943" y="1625365"/>
                  <a:pt x="6937218" y="1637399"/>
                </a:cubicBezTo>
                <a:lnTo>
                  <a:pt x="6938799" y="1640074"/>
                </a:lnTo>
                <a:lnTo>
                  <a:pt x="6932154" y="1661611"/>
                </a:lnTo>
                <a:cubicBezTo>
                  <a:pt x="6928945" y="1668683"/>
                  <a:pt x="6919718" y="1695224"/>
                  <a:pt x="6914131" y="1700723"/>
                </a:cubicBezTo>
                <a:cubicBezTo>
                  <a:pt x="6918380" y="1796784"/>
                  <a:pt x="6924801" y="1826287"/>
                  <a:pt x="6933794" y="1901522"/>
                </a:cubicBezTo>
                <a:cubicBezTo>
                  <a:pt x="6936527" y="1993082"/>
                  <a:pt x="6954072" y="2106413"/>
                  <a:pt x="6953202" y="2210818"/>
                </a:cubicBezTo>
                <a:cubicBezTo>
                  <a:pt x="6954917" y="2284834"/>
                  <a:pt x="6959766" y="2365892"/>
                  <a:pt x="6947122" y="2457618"/>
                </a:cubicBezTo>
                <a:cubicBezTo>
                  <a:pt x="6955191" y="2531260"/>
                  <a:pt x="6936170" y="2539864"/>
                  <a:pt x="6946239" y="2589494"/>
                </a:cubicBezTo>
                <a:cubicBezTo>
                  <a:pt x="6907917" y="2580541"/>
                  <a:pt x="6970297" y="2648212"/>
                  <a:pt x="6927926" y="2656505"/>
                </a:cubicBezTo>
                <a:lnTo>
                  <a:pt x="6942720" y="2686012"/>
                </a:lnTo>
                <a:lnTo>
                  <a:pt x="6945228" y="2704186"/>
                </a:lnTo>
                <a:lnTo>
                  <a:pt x="6955127" y="2708117"/>
                </a:lnTo>
                <a:lnTo>
                  <a:pt x="6965487" y="2734616"/>
                </a:lnTo>
                <a:cubicBezTo>
                  <a:pt x="6967947" y="2744723"/>
                  <a:pt x="6968932" y="2755815"/>
                  <a:pt x="6967536" y="2768400"/>
                </a:cubicBezTo>
                <a:cubicBezTo>
                  <a:pt x="6947005" y="2811742"/>
                  <a:pt x="6994552" y="2876460"/>
                  <a:pt x="6966999" y="2930098"/>
                </a:cubicBezTo>
                <a:cubicBezTo>
                  <a:pt x="6960243" y="2950065"/>
                  <a:pt x="6960000" y="3013334"/>
                  <a:pt x="6972540" y="3026188"/>
                </a:cubicBezTo>
                <a:cubicBezTo>
                  <a:pt x="6975084" y="3039563"/>
                  <a:pt x="6970315" y="3054622"/>
                  <a:pt x="6983856" y="3061666"/>
                </a:cubicBezTo>
                <a:cubicBezTo>
                  <a:pt x="7000105" y="3072873"/>
                  <a:pt x="6973987" y="3117097"/>
                  <a:pt x="6993463" y="3111897"/>
                </a:cubicBezTo>
                <a:cubicBezTo>
                  <a:pt x="6975550" y="3143346"/>
                  <a:pt x="6992893" y="3207447"/>
                  <a:pt x="7000936" y="3235495"/>
                </a:cubicBezTo>
                <a:cubicBezTo>
                  <a:pt x="7004147" y="3285267"/>
                  <a:pt x="6997232" y="3339060"/>
                  <a:pt x="6997660" y="3375355"/>
                </a:cubicBezTo>
                <a:cubicBezTo>
                  <a:pt x="7000348" y="3377199"/>
                  <a:pt x="7002631" y="3424250"/>
                  <a:pt x="7000025" y="3477815"/>
                </a:cubicBezTo>
                <a:cubicBezTo>
                  <a:pt x="6997419" y="3531380"/>
                  <a:pt x="6987478" y="3630392"/>
                  <a:pt x="6982022" y="3696746"/>
                </a:cubicBezTo>
                <a:cubicBezTo>
                  <a:pt x="6978811" y="3772319"/>
                  <a:pt x="7021583" y="3718924"/>
                  <a:pt x="6987385" y="3815651"/>
                </a:cubicBezTo>
                <a:cubicBezTo>
                  <a:pt x="7002772" y="3824519"/>
                  <a:pt x="7003756" y="3836375"/>
                  <a:pt x="6996939" y="3857058"/>
                </a:cubicBezTo>
                <a:cubicBezTo>
                  <a:pt x="6996512" y="3893686"/>
                  <a:pt x="7034587" y="3887664"/>
                  <a:pt x="7012470" y="3926486"/>
                </a:cubicBezTo>
                <a:lnTo>
                  <a:pt x="7038860" y="3988495"/>
                </a:lnTo>
                <a:cubicBezTo>
                  <a:pt x="7032643" y="3985549"/>
                  <a:pt x="7025769" y="4036629"/>
                  <a:pt x="7025357" y="4051442"/>
                </a:cubicBezTo>
                <a:cubicBezTo>
                  <a:pt x="7027718" y="4082597"/>
                  <a:pt x="6999245" y="4088879"/>
                  <a:pt x="7024708" y="4105625"/>
                </a:cubicBezTo>
                <a:lnTo>
                  <a:pt x="7032013" y="4109626"/>
                </a:lnTo>
                <a:cubicBezTo>
                  <a:pt x="7032232" y="4111936"/>
                  <a:pt x="7032452" y="4114247"/>
                  <a:pt x="7032673" y="4116557"/>
                </a:cubicBezTo>
                <a:cubicBezTo>
                  <a:pt x="7032129" y="4120146"/>
                  <a:pt x="7030109" y="4121935"/>
                  <a:pt x="7025240" y="4120637"/>
                </a:cubicBezTo>
                <a:cubicBezTo>
                  <a:pt x="7043153" y="4152084"/>
                  <a:pt x="7009196" y="4180445"/>
                  <a:pt x="7001151" y="4208493"/>
                </a:cubicBezTo>
                <a:cubicBezTo>
                  <a:pt x="7018815" y="4233012"/>
                  <a:pt x="7008350" y="4220026"/>
                  <a:pt x="7005015" y="4280258"/>
                </a:cubicBezTo>
                <a:cubicBezTo>
                  <a:pt x="7011750" y="4308277"/>
                  <a:pt x="7033994" y="4343334"/>
                  <a:pt x="7041564" y="4376610"/>
                </a:cubicBezTo>
                <a:lnTo>
                  <a:pt x="7050435" y="4479913"/>
                </a:lnTo>
                <a:cubicBezTo>
                  <a:pt x="7069335" y="4520148"/>
                  <a:pt x="7089645" y="4501330"/>
                  <a:pt x="7106916" y="4549233"/>
                </a:cubicBezTo>
                <a:cubicBezTo>
                  <a:pt x="7124763" y="4586808"/>
                  <a:pt x="7169428" y="4595382"/>
                  <a:pt x="7173289" y="4634254"/>
                </a:cubicBezTo>
                <a:cubicBezTo>
                  <a:pt x="7190716" y="4640073"/>
                  <a:pt x="7200893" y="4649488"/>
                  <a:pt x="7188878" y="4672371"/>
                </a:cubicBezTo>
                <a:lnTo>
                  <a:pt x="7226673" y="4796523"/>
                </a:lnTo>
                <a:cubicBezTo>
                  <a:pt x="7250758" y="4804969"/>
                  <a:pt x="7213149" y="4831440"/>
                  <a:pt x="7240375" y="4838614"/>
                </a:cubicBezTo>
                <a:cubicBezTo>
                  <a:pt x="7265209" y="4813710"/>
                  <a:pt x="7269968" y="4852830"/>
                  <a:pt x="7270096" y="4896400"/>
                </a:cubicBezTo>
                <a:cubicBezTo>
                  <a:pt x="7285015" y="4912141"/>
                  <a:pt x="7287317" y="4967090"/>
                  <a:pt x="7298142" y="4993732"/>
                </a:cubicBezTo>
                <a:cubicBezTo>
                  <a:pt x="7304426" y="5051555"/>
                  <a:pt x="7320744" y="5154484"/>
                  <a:pt x="7322875" y="5208172"/>
                </a:cubicBezTo>
                <a:cubicBezTo>
                  <a:pt x="7321633" y="5247190"/>
                  <a:pt x="7342983" y="5233630"/>
                  <a:pt x="7342672" y="5255191"/>
                </a:cubicBezTo>
                <a:cubicBezTo>
                  <a:pt x="7313212" y="5307847"/>
                  <a:pt x="7344254" y="5306620"/>
                  <a:pt x="7321006" y="5337537"/>
                </a:cubicBezTo>
                <a:cubicBezTo>
                  <a:pt x="7332052" y="5381812"/>
                  <a:pt x="7380085" y="5390816"/>
                  <a:pt x="7360096" y="5418522"/>
                </a:cubicBezTo>
                <a:cubicBezTo>
                  <a:pt x="7373594" y="5435837"/>
                  <a:pt x="7420489" y="5440195"/>
                  <a:pt x="7400954" y="5473319"/>
                </a:cubicBezTo>
                <a:cubicBezTo>
                  <a:pt x="7425442" y="5459434"/>
                  <a:pt x="7396779" y="5506488"/>
                  <a:pt x="7418953" y="5506769"/>
                </a:cubicBezTo>
                <a:cubicBezTo>
                  <a:pt x="7437176" y="5505251"/>
                  <a:pt x="7432725" y="5519173"/>
                  <a:pt x="7437497" y="5528086"/>
                </a:cubicBezTo>
                <a:cubicBezTo>
                  <a:pt x="7446477" y="5564009"/>
                  <a:pt x="7465877" y="5685813"/>
                  <a:pt x="7472839" y="5722307"/>
                </a:cubicBezTo>
                <a:cubicBezTo>
                  <a:pt x="7486640" y="5775629"/>
                  <a:pt x="7508016" y="5819165"/>
                  <a:pt x="7520312" y="5848020"/>
                </a:cubicBezTo>
                <a:cubicBezTo>
                  <a:pt x="7538835" y="5880777"/>
                  <a:pt x="7486067" y="5884250"/>
                  <a:pt x="7546603" y="5895435"/>
                </a:cubicBezTo>
                <a:cubicBezTo>
                  <a:pt x="7540608" y="5971886"/>
                  <a:pt x="7608013" y="6035789"/>
                  <a:pt x="7574370" y="6116987"/>
                </a:cubicBezTo>
                <a:cubicBezTo>
                  <a:pt x="7591907" y="6168748"/>
                  <a:pt x="7582324" y="6196031"/>
                  <a:pt x="7588278" y="6239240"/>
                </a:cubicBezTo>
                <a:cubicBezTo>
                  <a:pt x="7579024" y="6350781"/>
                  <a:pt x="7645844" y="6378237"/>
                  <a:pt x="7651779" y="6536040"/>
                </a:cubicBezTo>
                <a:lnTo>
                  <a:pt x="7634970" y="6596308"/>
                </a:lnTo>
                <a:lnTo>
                  <a:pt x="7634433" y="6610438"/>
                </a:lnTo>
                <a:lnTo>
                  <a:pt x="7679537" y="6620156"/>
                </a:lnTo>
                <a:cubicBezTo>
                  <a:pt x="7692146" y="6625746"/>
                  <a:pt x="7690137" y="6657904"/>
                  <a:pt x="7703817" y="6673830"/>
                </a:cubicBezTo>
                <a:cubicBezTo>
                  <a:pt x="7717804" y="6682743"/>
                  <a:pt x="7700634" y="6723281"/>
                  <a:pt x="7713961" y="6739542"/>
                </a:cubicBezTo>
                <a:cubicBezTo>
                  <a:pt x="7712486" y="6753979"/>
                  <a:pt x="7741638" y="6750833"/>
                  <a:pt x="7742083" y="6765442"/>
                </a:cubicBezTo>
                <a:lnTo>
                  <a:pt x="7762582" y="6800900"/>
                </a:lnTo>
                <a:lnTo>
                  <a:pt x="7791089" y="6843616"/>
                </a:lnTo>
                <a:lnTo>
                  <a:pt x="7807404" y="6857999"/>
                </a:lnTo>
                <a:lnTo>
                  <a:pt x="2910541" y="6857999"/>
                </a:lnTo>
                <a:lnTo>
                  <a:pt x="737233" y="6857999"/>
                </a:lnTo>
                <a:lnTo>
                  <a:pt x="0" y="6857999"/>
                </a:lnTo>
                <a:lnTo>
                  <a:pt x="0" y="1"/>
                </a:lnTo>
                <a:lnTo>
                  <a:pt x="737233" y="1"/>
                </a:lnTo>
                <a:lnTo>
                  <a:pt x="737233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71FAA-2E8B-1EDB-EC0A-97922817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4" y="898842"/>
            <a:ext cx="5125988" cy="2664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/>
              <a:t>some math notes first</a:t>
            </a:r>
          </a:p>
        </p:txBody>
      </p:sp>
      <p:pic>
        <p:nvPicPr>
          <p:cNvPr id="8" name="Graphic 7" descr="Pencil">
            <a:extLst>
              <a:ext uri="{FF2B5EF4-FFF2-40B4-BE49-F238E27FC236}">
                <a16:creationId xmlns:a16="http://schemas.microsoft.com/office/drawing/2014/main" id="{D25BC250-1D33-9980-C3F9-70EB162B4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5276" y="1706022"/>
            <a:ext cx="3484055" cy="34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6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2242048" cy="3169233"/>
            <a:chOff x="121023" y="3827929"/>
            <a:chExt cx="12242048" cy="31692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670247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z_1 1</a:t>
              </a:r>
              <a:r>
                <a:rPr lang="en-US" dirty="0"/>
                <a:t>=x11*w11+  x12*w21 +</a:t>
              </a:r>
              <a:r>
                <a:rPr lang="en-US" dirty="0">
                  <a:highlight>
                    <a:srgbClr val="FFFF00"/>
                  </a:highlight>
                </a:rPr>
                <a:t>b1</a:t>
              </a:r>
              <a:r>
                <a:rPr lang="en-US" dirty="0"/>
                <a:t>     z_1 2=x11*w12 + x12*w22 + 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35705" y="5919944"/>
              <a:ext cx="626632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H1 = S(</a:t>
              </a:r>
              <a:r>
                <a:rPr lang="en-US" sz="1600" dirty="0">
                  <a:highlight>
                    <a:srgbClr val="FFFF00"/>
                  </a:highlight>
                </a:rPr>
                <a:t>Z1</a:t>
              </a:r>
              <a:r>
                <a:rPr lang="en-US" sz="1600" dirty="0"/>
                <a:t>), where S=1/(1+e</a:t>
              </a:r>
              <a:r>
                <a:rPr lang="en-US" sz="1600" baseline="30000" dirty="0"/>
                <a:t>-x</a:t>
              </a:r>
              <a:r>
                <a:rPr lang="en-US" sz="1600" dirty="0"/>
                <a:t>) and </a:t>
              </a:r>
              <a:r>
                <a:rPr lang="en-US" sz="1600" dirty="0" err="1"/>
                <a:t>dS</a:t>
              </a:r>
              <a:r>
                <a:rPr lang="en-US" sz="1600" dirty="0"/>
                <a:t> = (s)(1 – S)</a:t>
              </a:r>
            </a:p>
            <a:p>
              <a:r>
                <a:rPr lang="en-US" sz="1600" dirty="0"/>
                <a:t>Recall</a:t>
              </a:r>
            </a:p>
            <a:p>
              <a:r>
                <a:rPr lang="en-US" sz="1600" dirty="0">
                  <a:highlight>
                    <a:srgbClr val="FFFF00"/>
                  </a:highlight>
                </a:rPr>
                <a:t>h1 = S(z_1 1)</a:t>
              </a:r>
            </a:p>
            <a:p>
              <a:r>
                <a:rPr lang="en-US" sz="1600" dirty="0"/>
                <a:t>h2 = S(z_1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639933" y="4058761"/>
              <a:ext cx="47231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 = </a:t>
              </a:r>
              <a:r>
                <a:rPr lang="en-US" dirty="0">
                  <a:highlight>
                    <a:srgbClr val="FFFF00"/>
                  </a:highlight>
                </a:rPr>
                <a:t>h1</a:t>
              </a:r>
              <a:r>
                <a:rPr lang="en-US" dirty="0"/>
                <a:t>*w1 + h2*w2 + c</a:t>
              </a:r>
            </a:p>
            <a:p>
              <a:endParaRPr lang="en-US" dirty="0"/>
            </a:p>
            <a:p>
              <a:r>
                <a:rPr lang="en-US" dirty="0"/>
                <a:t>Y^ = S(</a:t>
              </a:r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Loss = sum over n inputs of 1/2( </a:t>
              </a:r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45919B-08DD-4AFC-4A0D-6161B717BFAF}"/>
              </a:ext>
            </a:extLst>
          </p:cNvPr>
          <p:cNvSpPr txBox="1"/>
          <p:nvPr/>
        </p:nvSpPr>
        <p:spPr>
          <a:xfrm>
            <a:off x="179788" y="3765278"/>
            <a:ext cx="6559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dL/db1  =    dz_1 1/db1 *  dh1/dz_1 1 *   dz2/dh1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   * (h1)(1 – h1) *  w1   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r>
              <a:rPr lang="en-US" sz="1600" dirty="0"/>
              <a:t>dL/db2  =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CB0426-4E6A-1767-9704-8A9AD0CC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8086164" y="4593488"/>
            <a:ext cx="4105835" cy="2265965"/>
          </a:xfrm>
        </p:spPr>
      </p:pic>
    </p:spTree>
    <p:extLst>
      <p:ext uri="{BB962C8B-B14F-4D97-AF65-F5344CB8AC3E}">
        <p14:creationId xmlns:p14="http://schemas.microsoft.com/office/powerpoint/2010/main" val="1315238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DCF0A-3CDD-51D2-B1CA-22668E3CB106}"/>
              </a:ext>
            </a:extLst>
          </p:cNvPr>
          <p:cNvGrpSpPr/>
          <p:nvPr/>
        </p:nvGrpSpPr>
        <p:grpSpPr>
          <a:xfrm>
            <a:off x="165106" y="0"/>
            <a:ext cx="12242048" cy="3169233"/>
            <a:chOff x="121023" y="3827929"/>
            <a:chExt cx="12242048" cy="31692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6F1C3-C9D8-A42C-5948-8A6A81C8D7B1}"/>
                </a:ext>
              </a:extLst>
            </p:cNvPr>
            <p:cNvSpPr txBox="1"/>
            <p:nvPr/>
          </p:nvSpPr>
          <p:spPr>
            <a:xfrm>
              <a:off x="313765" y="3827929"/>
              <a:ext cx="4850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[ [x11, x12], [x21,x22], [x31, x32], [x41, x42] ]</a:t>
              </a:r>
            </a:p>
            <a:p>
              <a:r>
                <a:rPr lang="en-US" dirty="0"/>
                <a:t>W1 = [ [w11, w12   ], [w21, w22]  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E5037-5BB3-16EB-D162-B9CCF87D3FB8}"/>
                </a:ext>
              </a:extLst>
            </p:cNvPr>
            <p:cNvSpPr txBox="1"/>
            <p:nvPr/>
          </p:nvSpPr>
          <p:spPr>
            <a:xfrm>
              <a:off x="795540" y="4689271"/>
              <a:ext cx="6702476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z_1 1=x11*w11+  x12*w21 +b1     </a:t>
              </a:r>
              <a:r>
                <a:rPr lang="en-US" dirty="0">
                  <a:highlight>
                    <a:srgbClr val="FFFF00"/>
                  </a:highlight>
                </a:rPr>
                <a:t>z_1 2</a:t>
              </a:r>
              <a:r>
                <a:rPr lang="en-US" dirty="0"/>
                <a:t>=x11*w12 + x12*w22 + </a:t>
              </a:r>
              <a:r>
                <a:rPr lang="en-US" dirty="0">
                  <a:highlight>
                    <a:srgbClr val="FFFF00"/>
                  </a:highlight>
                </a:rPr>
                <a:t>b2</a:t>
              </a:r>
            </a:p>
            <a:p>
              <a:r>
                <a:rPr lang="en-US" dirty="0"/>
                <a:t>x21*w11+  x22*w21 +b1          x21*w12 + x22*w22 + b2</a:t>
              </a:r>
            </a:p>
            <a:p>
              <a:r>
                <a:rPr lang="en-US" dirty="0"/>
                <a:t>x31*w11+  x32*w21 +b1          x31*w12 + x32*w22 + b2</a:t>
              </a:r>
            </a:p>
            <a:p>
              <a:r>
                <a:rPr lang="en-US" dirty="0"/>
                <a:t>x41*w11+  x42*w21 +b1          x41*w12 + x42*w22 + b2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0D9CA-B076-DDDA-F176-79B731A294AA}"/>
                </a:ext>
              </a:extLst>
            </p:cNvPr>
            <p:cNvSpPr txBox="1"/>
            <p:nvPr/>
          </p:nvSpPr>
          <p:spPr>
            <a:xfrm>
              <a:off x="121023" y="5104769"/>
              <a:ext cx="1053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Z1 =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9DE5B-5856-A62A-E3C3-BF41E286A929}"/>
                </a:ext>
              </a:extLst>
            </p:cNvPr>
            <p:cNvSpPr txBox="1"/>
            <p:nvPr/>
          </p:nvSpPr>
          <p:spPr>
            <a:xfrm>
              <a:off x="135705" y="5919944"/>
              <a:ext cx="626632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H1 = S(</a:t>
              </a:r>
              <a:r>
                <a:rPr lang="en-US" sz="1600" dirty="0">
                  <a:highlight>
                    <a:srgbClr val="FFFF00"/>
                  </a:highlight>
                </a:rPr>
                <a:t>Z1</a:t>
              </a:r>
              <a:r>
                <a:rPr lang="en-US" sz="1600" dirty="0"/>
                <a:t>), where S=1/(1+e</a:t>
              </a:r>
              <a:r>
                <a:rPr lang="en-US" sz="1600" baseline="30000" dirty="0"/>
                <a:t>-x</a:t>
              </a:r>
              <a:r>
                <a:rPr lang="en-US" sz="1600" dirty="0"/>
                <a:t>) and </a:t>
              </a:r>
              <a:r>
                <a:rPr lang="en-US" sz="1600" dirty="0" err="1"/>
                <a:t>dS</a:t>
              </a:r>
              <a:r>
                <a:rPr lang="en-US" sz="1600" dirty="0"/>
                <a:t> = (S)(1 – S)</a:t>
              </a:r>
            </a:p>
            <a:p>
              <a:r>
                <a:rPr lang="en-US" sz="1600" dirty="0"/>
                <a:t>Recall</a:t>
              </a:r>
            </a:p>
            <a:p>
              <a:r>
                <a:rPr lang="en-US" sz="1600" dirty="0"/>
                <a:t>h1 = S(z_1 1)</a:t>
              </a:r>
            </a:p>
            <a:p>
              <a:r>
                <a:rPr lang="en-US" sz="1600" dirty="0">
                  <a:highlight>
                    <a:srgbClr val="FFFF00"/>
                  </a:highlight>
                </a:rPr>
                <a:t>h2 = S(z_1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2CEF0-F8DA-D7BB-DE74-71CF28952363}"/>
                </a:ext>
              </a:extLst>
            </p:cNvPr>
            <p:cNvSpPr txBox="1"/>
            <p:nvPr/>
          </p:nvSpPr>
          <p:spPr>
            <a:xfrm>
              <a:off x="7639933" y="4058761"/>
              <a:ext cx="47231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 = [ [w1], [w2] ]     this is h by 1</a:t>
              </a:r>
            </a:p>
            <a:p>
              <a:endParaRPr lang="en-US" dirty="0"/>
            </a:p>
            <a:p>
              <a:r>
                <a:rPr lang="en-US" dirty="0"/>
                <a:t>Z2 = H1        @      W2    +     c</a:t>
              </a:r>
            </a:p>
            <a:p>
              <a:r>
                <a:rPr lang="en-US" dirty="0"/>
                <a:t>       (4 by 2)   @   (2 by 1) + (1 by 1) = (4 by 1)</a:t>
              </a:r>
            </a:p>
            <a:p>
              <a:r>
                <a:rPr lang="en-US" dirty="0"/>
                <a:t>where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 = h1*w1 + </a:t>
              </a:r>
              <a:r>
                <a:rPr lang="en-US" dirty="0">
                  <a:highlight>
                    <a:srgbClr val="FFFF00"/>
                  </a:highlight>
                </a:rPr>
                <a:t>h2</a:t>
              </a:r>
              <a:r>
                <a:rPr lang="en-US" dirty="0"/>
                <a:t>*w2 + c</a:t>
              </a:r>
            </a:p>
            <a:p>
              <a:endParaRPr lang="en-US" dirty="0"/>
            </a:p>
            <a:p>
              <a:r>
                <a:rPr lang="en-US" dirty="0"/>
                <a:t>Y^ = S(</a:t>
              </a:r>
              <a:r>
                <a:rPr lang="en-US" dirty="0">
                  <a:highlight>
                    <a:srgbClr val="FFFF00"/>
                  </a:highlight>
                </a:rPr>
                <a:t>Z2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Loss = sum over n inputs of 1/2( </a:t>
              </a:r>
              <a:r>
                <a:rPr lang="en-US" dirty="0">
                  <a:highlight>
                    <a:srgbClr val="FFFF00"/>
                  </a:highlight>
                </a:rPr>
                <a:t>y^ </a:t>
              </a:r>
              <a:r>
                <a:rPr lang="en-US" dirty="0"/>
                <a:t>– y)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45919B-08DD-4AFC-4A0D-6161B717BFAF}"/>
              </a:ext>
            </a:extLst>
          </p:cNvPr>
          <p:cNvSpPr txBox="1"/>
          <p:nvPr/>
        </p:nvSpPr>
        <p:spPr>
          <a:xfrm>
            <a:off x="179788" y="3765278"/>
            <a:ext cx="65598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dL/db1  =    dz_1 1/db1 *  dh1/dz_1 1 *   dz2/dh1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   * (h1)(1 – h1) *  w1   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r>
              <a:rPr lang="en-US" sz="1600" dirty="0"/>
              <a:t>dL/db2  =dz_1 2/db2 *  dh2/dz_1 2 *   dz2/dh2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   * (h2)(1 – h2) *  w2   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CB0426-4E6A-1767-9704-8A9AD0CC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8086164" y="4593488"/>
            <a:ext cx="4105835" cy="2265965"/>
          </a:xfrm>
        </p:spPr>
      </p:pic>
    </p:spTree>
    <p:extLst>
      <p:ext uri="{BB962C8B-B14F-4D97-AF65-F5344CB8AC3E}">
        <p14:creationId xmlns:p14="http://schemas.microsoft.com/office/powerpoint/2010/main" val="309200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73FCDF1-A59E-4D19-768E-DA94C3231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16206"/>
          <a:stretch/>
        </p:blipFill>
        <p:spPr>
          <a:xfrm>
            <a:off x="7163135" y="1660337"/>
            <a:ext cx="4804747" cy="2651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D7AD3E-476F-1A22-5117-B1CF52BE2525}"/>
              </a:ext>
            </a:extLst>
          </p:cNvPr>
          <p:cNvSpPr txBox="1"/>
          <p:nvPr/>
        </p:nvSpPr>
        <p:spPr>
          <a:xfrm>
            <a:off x="161365" y="5172372"/>
            <a:ext cx="4233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dL/dw1 =   dz2/dw1 * </a:t>
            </a:r>
            <a:r>
              <a:rPr lang="en-US" dirty="0" err="1"/>
              <a:t>dy</a:t>
            </a:r>
            <a:r>
              <a:rPr lang="en-US" dirty="0"/>
              <a:t>^/dz2 *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=  h1 * </a:t>
            </a:r>
            <a:r>
              <a:rPr lang="en-US" b="1" dirty="0">
                <a:solidFill>
                  <a:srgbClr val="C00000"/>
                </a:solidFill>
              </a:rPr>
              <a:t>(y^)(1- y^) * (y^ - y)</a:t>
            </a:r>
            <a:endParaRPr lang="en-US" dirty="0"/>
          </a:p>
          <a:p>
            <a:endParaRPr lang="en-US" dirty="0"/>
          </a:p>
          <a:p>
            <a:r>
              <a:rPr lang="en-US" dirty="0"/>
              <a:t>dL/dw2 =   dz2/dw2 * </a:t>
            </a:r>
            <a:r>
              <a:rPr lang="en-US" dirty="0" err="1"/>
              <a:t>dy</a:t>
            </a:r>
            <a:r>
              <a:rPr lang="en-US" dirty="0"/>
              <a:t>^/dz2 *  dL/</a:t>
            </a:r>
            <a:r>
              <a:rPr lang="en-US" dirty="0" err="1"/>
              <a:t>dy</a:t>
            </a:r>
            <a:r>
              <a:rPr lang="en-US" dirty="0"/>
              <a:t>^ </a:t>
            </a:r>
          </a:p>
          <a:p>
            <a:r>
              <a:rPr lang="en-US" dirty="0"/>
              <a:t>              =  h2 * </a:t>
            </a:r>
            <a:r>
              <a:rPr lang="en-US" b="1" dirty="0">
                <a:solidFill>
                  <a:srgbClr val="C00000"/>
                </a:solidFill>
              </a:rPr>
              <a:t>(y^)(1- y^) * (y^ -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DAD98-165F-DC04-1B1F-9F680581F8C9}"/>
              </a:ext>
            </a:extLst>
          </p:cNvPr>
          <p:cNvSpPr txBox="1"/>
          <p:nvPr/>
        </p:nvSpPr>
        <p:spPr>
          <a:xfrm>
            <a:off x="4844437" y="5587871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dL/dc = dz2/dc *   </a:t>
            </a:r>
            <a:r>
              <a:rPr lang="en-US" dirty="0" err="1"/>
              <a:t>dy</a:t>
            </a:r>
            <a:r>
              <a:rPr lang="en-US" dirty="0"/>
              <a:t>^/dz2  *   dL/</a:t>
            </a:r>
            <a:r>
              <a:rPr lang="en-US" dirty="0" err="1"/>
              <a:t>dy</a:t>
            </a:r>
            <a:r>
              <a:rPr lang="en-US" dirty="0"/>
              <a:t>^</a:t>
            </a:r>
          </a:p>
          <a:p>
            <a:r>
              <a:rPr lang="en-US" dirty="0"/>
              <a:t>          = 1  * </a:t>
            </a:r>
            <a:r>
              <a:rPr lang="en-US" b="1" dirty="0">
                <a:solidFill>
                  <a:srgbClr val="C00000"/>
                </a:solidFill>
              </a:rPr>
              <a:t>(y^)(1 – y^)  *  (y – y^)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96DB1-F00F-74DC-5853-980D6E522B2D}"/>
              </a:ext>
            </a:extLst>
          </p:cNvPr>
          <p:cNvSpPr txBox="1"/>
          <p:nvPr/>
        </p:nvSpPr>
        <p:spPr>
          <a:xfrm>
            <a:off x="161365" y="262467"/>
            <a:ext cx="686117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dL/dw11  =    dz_1 1/dw11 *  dh1/dz_1 1 *   dz2/dh1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x11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00B050"/>
                </a:solidFill>
              </a:rPr>
              <a:t>* (h1)(1 – h1) *  w1   </a:t>
            </a:r>
            <a:r>
              <a:rPr lang="en-US" sz="1600" dirty="0"/>
              <a:t>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r>
              <a:rPr lang="en-US" sz="1600" dirty="0"/>
              <a:t>dL/dw21  =  dz_1 1/dw21 *  dh1/dz_1 1 *   dz2/dh1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x12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00B050"/>
                </a:solidFill>
              </a:rPr>
              <a:t>* (h1)(1 – h1) *  w1   </a:t>
            </a:r>
            <a:r>
              <a:rPr lang="en-US" sz="1600" dirty="0"/>
              <a:t>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r>
              <a:rPr lang="en-US" sz="1600" dirty="0"/>
              <a:t>dL/db1  =    dz_1 1/db1 *  dh1/dz_1 1 *   dz2/dh1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00B050"/>
                </a:solidFill>
              </a:rPr>
              <a:t>* (h1)(1 – h1) *  w1   </a:t>
            </a:r>
            <a:r>
              <a:rPr lang="en-US" sz="1600" dirty="0"/>
              <a:t>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dL/dw12  =  dz_1 2/dw12 *  dh2/dz_1 2 *   dz2/dh2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x11</a:t>
            </a:r>
            <a:r>
              <a:rPr lang="en-US" sz="1600" dirty="0"/>
              <a:t>   * </a:t>
            </a:r>
            <a:r>
              <a:rPr lang="en-US" sz="1600" b="1" dirty="0">
                <a:solidFill>
                  <a:srgbClr val="FF9933"/>
                </a:solidFill>
              </a:rPr>
              <a:t>(h2)(1 – h2) *  w2   </a:t>
            </a:r>
            <a:r>
              <a:rPr lang="en-US" sz="1600" dirty="0"/>
              <a:t>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  <a:endParaRPr lang="en-US" sz="1600" dirty="0"/>
          </a:p>
          <a:p>
            <a:r>
              <a:rPr lang="en-US" sz="1600" dirty="0"/>
              <a:t>         </a:t>
            </a:r>
          </a:p>
          <a:p>
            <a:r>
              <a:rPr lang="en-US" sz="1600" dirty="0"/>
              <a:t>dL/dw22=  dz_1 2/dw22 *  dh2/dz_1 2 *   dz2/dh2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x12</a:t>
            </a:r>
            <a:r>
              <a:rPr lang="en-US" sz="1600" dirty="0"/>
              <a:t>   * </a:t>
            </a:r>
            <a:r>
              <a:rPr lang="en-US" sz="1600" b="1" dirty="0">
                <a:solidFill>
                  <a:srgbClr val="FF9933"/>
                </a:solidFill>
              </a:rPr>
              <a:t>(h2)(1 – h2) *  w2   </a:t>
            </a:r>
            <a:r>
              <a:rPr lang="en-US" sz="1600" dirty="0"/>
              <a:t>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28577-612A-1920-2371-6694C970E756}"/>
              </a:ext>
            </a:extLst>
          </p:cNvPr>
          <p:cNvSpPr txBox="1"/>
          <p:nvPr/>
        </p:nvSpPr>
        <p:spPr>
          <a:xfrm>
            <a:off x="224118" y="3948526"/>
            <a:ext cx="6328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dL/db2  =dz_1 2/db2 *  dh2/dz_1 2 *   dz2/dh2 *    </a:t>
            </a:r>
            <a:r>
              <a:rPr lang="en-US" sz="1600" dirty="0" err="1"/>
              <a:t>dy</a:t>
            </a:r>
            <a:r>
              <a:rPr lang="en-US" sz="1600" dirty="0"/>
              <a:t>^/dz2 *   dL/</a:t>
            </a:r>
            <a:r>
              <a:rPr lang="en-US" sz="1600" dirty="0" err="1"/>
              <a:t>dy</a:t>
            </a:r>
            <a:r>
              <a:rPr lang="en-US" sz="1600" dirty="0"/>
              <a:t>^ </a:t>
            </a:r>
          </a:p>
          <a:p>
            <a:r>
              <a:rPr lang="en-US" sz="1600" dirty="0"/>
              <a:t>                 =        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   * </a:t>
            </a:r>
            <a:r>
              <a:rPr lang="en-US" sz="1600" b="1" dirty="0">
                <a:solidFill>
                  <a:srgbClr val="FF9933"/>
                </a:solidFill>
              </a:rPr>
              <a:t>(h2)(1 – h2) *  w2   </a:t>
            </a:r>
            <a:r>
              <a:rPr lang="en-US" sz="1600" dirty="0"/>
              <a:t>*   </a:t>
            </a:r>
            <a:r>
              <a:rPr lang="en-US" sz="1600" b="1" dirty="0">
                <a:solidFill>
                  <a:srgbClr val="C00000"/>
                </a:solidFill>
              </a:rPr>
              <a:t>(y^)(1 – y^)  *  (y^- y)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957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3B4E5DD-31C5-32D7-2A15-8308EDC7CAC5}"/>
              </a:ext>
            </a:extLst>
          </p:cNvPr>
          <p:cNvGrpSpPr/>
          <p:nvPr/>
        </p:nvGrpSpPr>
        <p:grpSpPr>
          <a:xfrm>
            <a:off x="161365" y="4387542"/>
            <a:ext cx="4233851" cy="1846660"/>
            <a:chOff x="161365" y="4387542"/>
            <a:chExt cx="4233851" cy="1846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D7AD3E-476F-1A22-5117-B1CF52BE2525}"/>
                </a:ext>
              </a:extLst>
            </p:cNvPr>
            <p:cNvSpPr txBox="1"/>
            <p:nvPr/>
          </p:nvSpPr>
          <p:spPr>
            <a:xfrm>
              <a:off x="161365" y="4387542"/>
              <a:ext cx="42338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dL/dw1 =   dz2/dw1 * </a:t>
              </a:r>
              <a:r>
                <a:rPr lang="en-US" dirty="0" err="1"/>
                <a:t>dy</a:t>
              </a:r>
              <a:r>
                <a:rPr lang="en-US" dirty="0"/>
                <a:t>^/dz2 *  dL/</a:t>
              </a:r>
              <a:r>
                <a:rPr lang="en-US" dirty="0" err="1"/>
                <a:t>dy</a:t>
              </a:r>
              <a:r>
                <a:rPr lang="en-US" dirty="0"/>
                <a:t>^ </a:t>
              </a:r>
            </a:p>
            <a:p>
              <a:r>
                <a:rPr lang="en-US" dirty="0"/>
                <a:t>              =  </a:t>
              </a:r>
              <a:r>
                <a:rPr lang="en-US" dirty="0">
                  <a:solidFill>
                    <a:srgbClr val="0070C0"/>
                  </a:solidFill>
                </a:rPr>
                <a:t>h1</a:t>
              </a:r>
              <a:r>
                <a:rPr lang="en-US" dirty="0"/>
                <a:t> * </a:t>
              </a:r>
              <a:r>
                <a:rPr lang="en-US" sz="1800" b="1" dirty="0" err="1">
                  <a:solidFill>
                    <a:srgbClr val="C00000"/>
                  </a:solidFill>
                </a:rPr>
                <a:t>y^D_Error</a:t>
              </a:r>
              <a:r>
                <a:rPr lang="en-US" sz="1800" b="1" dirty="0">
                  <a:solidFill>
                    <a:srgbClr val="C00000"/>
                  </a:solidFill>
                </a:rPr>
                <a:t> </a:t>
              </a:r>
            </a:p>
            <a:p>
              <a:r>
                <a:rPr lang="en-US" dirty="0"/>
                <a:t>dL/dw2 =   dz2/dw2 * </a:t>
              </a:r>
              <a:r>
                <a:rPr lang="en-US" dirty="0" err="1"/>
                <a:t>dy</a:t>
              </a:r>
              <a:r>
                <a:rPr lang="en-US" dirty="0"/>
                <a:t>^/dz2 *  dL/</a:t>
              </a:r>
              <a:r>
                <a:rPr lang="en-US" dirty="0" err="1"/>
                <a:t>dy</a:t>
              </a:r>
              <a:r>
                <a:rPr lang="en-US" dirty="0"/>
                <a:t>^ </a:t>
              </a:r>
            </a:p>
            <a:p>
              <a:r>
                <a:rPr lang="en-US" dirty="0"/>
                <a:t>              =  </a:t>
              </a:r>
              <a:r>
                <a:rPr lang="en-US" dirty="0">
                  <a:solidFill>
                    <a:srgbClr val="0070C0"/>
                  </a:solidFill>
                </a:rPr>
                <a:t>h2</a:t>
              </a:r>
              <a:r>
                <a:rPr lang="en-US" dirty="0"/>
                <a:t> * </a:t>
              </a:r>
              <a:r>
                <a:rPr lang="en-US" sz="1800" b="1" dirty="0" err="1">
                  <a:solidFill>
                    <a:srgbClr val="C00000"/>
                  </a:solidFill>
                </a:rPr>
                <a:t>y^D_Error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9DAD98-165F-DC04-1B1F-9F680581F8C9}"/>
                </a:ext>
              </a:extLst>
            </p:cNvPr>
            <p:cNvSpPr txBox="1"/>
            <p:nvPr/>
          </p:nvSpPr>
          <p:spPr>
            <a:xfrm>
              <a:off x="161365" y="5587871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dL/dc = dz2/dc *   </a:t>
              </a:r>
              <a:r>
                <a:rPr lang="en-US" dirty="0" err="1"/>
                <a:t>dy</a:t>
              </a:r>
              <a:r>
                <a:rPr lang="en-US" dirty="0"/>
                <a:t>^/dz2  *   dL/</a:t>
              </a:r>
              <a:r>
                <a:rPr lang="en-US" dirty="0" err="1"/>
                <a:t>dy</a:t>
              </a:r>
              <a:r>
                <a:rPr lang="en-US" dirty="0"/>
                <a:t>^</a:t>
              </a:r>
            </a:p>
            <a:p>
              <a:r>
                <a:rPr lang="en-US" dirty="0"/>
                <a:t>               = 1  * </a:t>
              </a:r>
              <a:r>
                <a:rPr lang="en-US" sz="1800" b="1" dirty="0" err="1">
                  <a:solidFill>
                    <a:srgbClr val="C00000"/>
                  </a:solidFill>
                </a:rPr>
                <a:t>y^D_Error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054D36-7A1A-93B0-51CF-BA235269A299}"/>
              </a:ext>
            </a:extLst>
          </p:cNvPr>
          <p:cNvGrpSpPr/>
          <p:nvPr/>
        </p:nvGrpSpPr>
        <p:grpSpPr>
          <a:xfrm>
            <a:off x="161365" y="262467"/>
            <a:ext cx="6861174" cy="3857225"/>
            <a:chOff x="161365" y="262467"/>
            <a:chExt cx="6861174" cy="38572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F96DB1-F00F-74DC-5853-980D6E522B2D}"/>
                </a:ext>
              </a:extLst>
            </p:cNvPr>
            <p:cNvSpPr txBox="1"/>
            <p:nvPr/>
          </p:nvSpPr>
          <p:spPr>
            <a:xfrm>
              <a:off x="161365" y="262467"/>
              <a:ext cx="686117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dL/dw11  =    dz_1 1/dw11 *  dh1/dz_1 1 *   dz2/dh1 *    </a:t>
              </a:r>
              <a:r>
                <a:rPr lang="en-US" sz="1600" dirty="0" err="1"/>
                <a:t>dy</a:t>
              </a:r>
              <a:r>
                <a:rPr lang="en-US" sz="1600" dirty="0"/>
                <a:t>^/dz2 *   dL/</a:t>
              </a:r>
              <a:r>
                <a:rPr lang="en-US" sz="1600" dirty="0" err="1"/>
                <a:t>dy</a:t>
              </a:r>
              <a:r>
                <a:rPr lang="en-US" sz="1600" dirty="0"/>
                <a:t>^ </a:t>
              </a:r>
            </a:p>
            <a:p>
              <a:r>
                <a:rPr lang="en-US" sz="1600" dirty="0"/>
                <a:t>                 =         </a:t>
              </a:r>
              <a:r>
                <a:rPr lang="en-US" sz="1600" dirty="0">
                  <a:solidFill>
                    <a:srgbClr val="0070C0"/>
                  </a:solidFill>
                </a:rPr>
                <a:t>x11</a:t>
              </a:r>
              <a:r>
                <a:rPr lang="en-US" sz="1600" dirty="0"/>
                <a:t>   </a:t>
              </a:r>
              <a:r>
                <a:rPr lang="en-US" sz="1600" b="1" dirty="0">
                  <a:solidFill>
                    <a:srgbClr val="00B050"/>
                  </a:solidFill>
                </a:rPr>
                <a:t>* </a:t>
              </a:r>
              <a:r>
                <a:rPr lang="en-US" sz="1600" b="1" dirty="0">
                  <a:solidFill>
                    <a:srgbClr val="FF9933"/>
                  </a:solidFill>
                </a:rPr>
                <a:t>(h1)(1 – h1) </a:t>
              </a:r>
              <a:r>
                <a:rPr lang="en-US" sz="1600" b="1" dirty="0"/>
                <a:t>*  w1   </a:t>
              </a:r>
              <a:r>
                <a:rPr lang="en-US" sz="1600" dirty="0"/>
                <a:t>*</a:t>
              </a:r>
              <a:r>
                <a:rPr lang="en-US" sz="1600" b="1" dirty="0">
                  <a:solidFill>
                    <a:srgbClr val="C00000"/>
                  </a:solidFill>
                </a:rPr>
                <a:t> </a:t>
              </a:r>
              <a:r>
                <a:rPr lang="en-US" sz="1600" b="1" dirty="0" err="1">
                  <a:solidFill>
                    <a:srgbClr val="C00000"/>
                  </a:solidFill>
                </a:rPr>
                <a:t>y^D_Error</a:t>
              </a:r>
              <a:endParaRPr lang="en-US" sz="1600" dirty="0"/>
            </a:p>
            <a:p>
              <a:r>
                <a:rPr lang="en-US" sz="1600" dirty="0"/>
                <a:t>dL/dw21  =  dz_1 1/dw21 *  dh1/dz_1 1 *   dz2/dh1 *    </a:t>
              </a:r>
              <a:r>
                <a:rPr lang="en-US" sz="1600" dirty="0" err="1"/>
                <a:t>dy</a:t>
              </a:r>
              <a:r>
                <a:rPr lang="en-US" sz="1600" dirty="0"/>
                <a:t>^/dz2 *   dL/</a:t>
              </a:r>
              <a:r>
                <a:rPr lang="en-US" sz="1600" dirty="0" err="1"/>
                <a:t>dy</a:t>
              </a:r>
              <a:r>
                <a:rPr lang="en-US" sz="1600" dirty="0"/>
                <a:t>^ </a:t>
              </a:r>
            </a:p>
            <a:p>
              <a:r>
                <a:rPr lang="en-US" sz="1600" dirty="0"/>
                <a:t>                 =         </a:t>
              </a:r>
              <a:r>
                <a:rPr lang="en-US" sz="1600" dirty="0">
                  <a:solidFill>
                    <a:srgbClr val="0070C0"/>
                  </a:solidFill>
                </a:rPr>
                <a:t>x12</a:t>
              </a:r>
              <a:r>
                <a:rPr lang="en-US" sz="1600" dirty="0"/>
                <a:t>   </a:t>
              </a:r>
              <a:r>
                <a:rPr lang="en-US" sz="1600" b="1" dirty="0">
                  <a:solidFill>
                    <a:srgbClr val="FF9933"/>
                  </a:solidFill>
                </a:rPr>
                <a:t>* (h1)(1 – h1) </a:t>
              </a:r>
              <a:r>
                <a:rPr lang="en-US" sz="1600" b="1" dirty="0"/>
                <a:t>*  w1 </a:t>
              </a:r>
              <a:r>
                <a:rPr lang="en-US" sz="1600" b="1" dirty="0">
                  <a:solidFill>
                    <a:srgbClr val="00B050"/>
                  </a:solidFill>
                </a:rPr>
                <a:t>  </a:t>
              </a:r>
              <a:r>
                <a:rPr lang="en-US" sz="1600" dirty="0"/>
                <a:t>* </a:t>
              </a:r>
              <a:r>
                <a:rPr lang="en-US" sz="1600" b="1" dirty="0" err="1">
                  <a:solidFill>
                    <a:srgbClr val="C00000"/>
                  </a:solidFill>
                </a:rPr>
                <a:t>y^D_Error</a:t>
              </a:r>
              <a:endParaRPr lang="en-US" sz="1600" dirty="0"/>
            </a:p>
            <a:p>
              <a:r>
                <a:rPr lang="en-US" sz="1600" dirty="0"/>
                <a:t>dL/db1  =    dz_1 1/db1 *  dh1/dz_1 1 *   dz2/dh1 *    </a:t>
              </a:r>
              <a:r>
                <a:rPr lang="en-US" sz="1600" dirty="0" err="1"/>
                <a:t>dy</a:t>
              </a:r>
              <a:r>
                <a:rPr lang="en-US" sz="1600" dirty="0"/>
                <a:t>^/dz2 *   dL/</a:t>
              </a:r>
              <a:r>
                <a:rPr lang="en-US" sz="1600" dirty="0" err="1"/>
                <a:t>dy</a:t>
              </a:r>
              <a:r>
                <a:rPr lang="en-US" sz="1600" dirty="0"/>
                <a:t>^ </a:t>
              </a:r>
            </a:p>
            <a:p>
              <a:r>
                <a:rPr lang="en-US" sz="1600" dirty="0"/>
                <a:t>                 =         </a:t>
              </a:r>
              <a:r>
                <a:rPr lang="en-US" sz="1600" dirty="0">
                  <a:solidFill>
                    <a:srgbClr val="0070C0"/>
                  </a:solidFill>
                </a:rPr>
                <a:t>1</a:t>
              </a:r>
              <a:r>
                <a:rPr lang="en-US" sz="1600" dirty="0"/>
                <a:t>   </a:t>
              </a:r>
              <a:r>
                <a:rPr lang="en-US" sz="1600" b="1" dirty="0">
                  <a:solidFill>
                    <a:srgbClr val="FF9933"/>
                  </a:solidFill>
                </a:rPr>
                <a:t>* (h1)(1 – h1) </a:t>
              </a:r>
              <a:r>
                <a:rPr lang="en-US" sz="1600" b="1" dirty="0"/>
                <a:t>*  w1 </a:t>
              </a:r>
              <a:r>
                <a:rPr lang="en-US" sz="1600" b="1" dirty="0">
                  <a:solidFill>
                    <a:srgbClr val="00B050"/>
                  </a:solidFill>
                </a:rPr>
                <a:t>  </a:t>
              </a:r>
              <a:r>
                <a:rPr lang="en-US" sz="1600" dirty="0"/>
                <a:t>* </a:t>
              </a:r>
              <a:r>
                <a:rPr lang="en-US" sz="1600" b="1" dirty="0" err="1">
                  <a:solidFill>
                    <a:srgbClr val="C00000"/>
                  </a:solidFill>
                </a:rPr>
                <a:t>y^D_Error</a:t>
              </a:r>
              <a:endParaRPr lang="en-US" sz="1600" dirty="0"/>
            </a:p>
            <a:p>
              <a:r>
                <a:rPr lang="en-US" sz="1600" dirty="0"/>
                <a:t>dL/dw12  =  dz_1 2/dw12 *  dh2/dz_1 2 *   dz2/dh2 *    </a:t>
              </a:r>
              <a:r>
                <a:rPr lang="en-US" sz="1600" dirty="0" err="1"/>
                <a:t>dy</a:t>
              </a:r>
              <a:r>
                <a:rPr lang="en-US" sz="1600" dirty="0"/>
                <a:t>^/dz2 *   dL/</a:t>
              </a:r>
              <a:r>
                <a:rPr lang="en-US" sz="1600" dirty="0" err="1"/>
                <a:t>dy</a:t>
              </a:r>
              <a:r>
                <a:rPr lang="en-US" sz="1600" dirty="0"/>
                <a:t>^ </a:t>
              </a:r>
            </a:p>
            <a:p>
              <a:r>
                <a:rPr lang="en-US" sz="1600" dirty="0"/>
                <a:t>                 =         </a:t>
              </a:r>
              <a:r>
                <a:rPr lang="en-US" sz="1600" dirty="0">
                  <a:solidFill>
                    <a:srgbClr val="0070C0"/>
                  </a:solidFill>
                </a:rPr>
                <a:t>x11</a:t>
              </a:r>
              <a:r>
                <a:rPr lang="en-US" sz="1600" dirty="0"/>
                <a:t>   * </a:t>
              </a:r>
              <a:r>
                <a:rPr lang="en-US" sz="1600" b="1" dirty="0">
                  <a:solidFill>
                    <a:srgbClr val="FF9933"/>
                  </a:solidFill>
                </a:rPr>
                <a:t>(h2)(1 – h2) </a:t>
              </a:r>
              <a:r>
                <a:rPr lang="en-US" sz="1600" b="1" dirty="0"/>
                <a:t>*  w2</a:t>
              </a:r>
              <a:r>
                <a:rPr lang="en-US" sz="1600" b="1" dirty="0">
                  <a:solidFill>
                    <a:srgbClr val="FF9933"/>
                  </a:solidFill>
                </a:rPr>
                <a:t>   </a:t>
              </a:r>
              <a:r>
                <a:rPr lang="en-US" sz="1600" dirty="0"/>
                <a:t>* </a:t>
              </a:r>
              <a:r>
                <a:rPr lang="en-US" sz="1600" b="1" dirty="0" err="1">
                  <a:solidFill>
                    <a:srgbClr val="C00000"/>
                  </a:solidFill>
                </a:rPr>
                <a:t>y^D_Error</a:t>
              </a:r>
              <a:r>
                <a:rPr lang="en-US" sz="1600" dirty="0"/>
                <a:t>         </a:t>
              </a:r>
            </a:p>
            <a:p>
              <a:r>
                <a:rPr lang="en-US" sz="1600" dirty="0"/>
                <a:t>dL/dw22=  dz_1 2/dw22 *  dh2/dz_1 2 *   dz2/dh2 *    </a:t>
              </a:r>
              <a:r>
                <a:rPr lang="en-US" sz="1600" dirty="0" err="1"/>
                <a:t>dy</a:t>
              </a:r>
              <a:r>
                <a:rPr lang="en-US" sz="1600" dirty="0"/>
                <a:t>^/dz2 *   dL/</a:t>
              </a:r>
              <a:r>
                <a:rPr lang="en-US" sz="1600" dirty="0" err="1"/>
                <a:t>dy</a:t>
              </a:r>
              <a:r>
                <a:rPr lang="en-US" sz="1600" dirty="0"/>
                <a:t>^ </a:t>
              </a:r>
            </a:p>
            <a:p>
              <a:r>
                <a:rPr lang="en-US" sz="1600" dirty="0"/>
                <a:t>                 =         </a:t>
              </a:r>
              <a:r>
                <a:rPr lang="en-US" sz="1600" dirty="0">
                  <a:solidFill>
                    <a:srgbClr val="0070C0"/>
                  </a:solidFill>
                </a:rPr>
                <a:t>x12</a:t>
              </a:r>
              <a:r>
                <a:rPr lang="en-US" sz="1600" dirty="0"/>
                <a:t>   * </a:t>
              </a:r>
              <a:r>
                <a:rPr lang="en-US" sz="1600" b="1" dirty="0">
                  <a:solidFill>
                    <a:srgbClr val="FF9933"/>
                  </a:solidFill>
                </a:rPr>
                <a:t>(h2)(1 – h2) </a:t>
              </a:r>
              <a:r>
                <a:rPr lang="en-US" sz="1600" b="1" dirty="0"/>
                <a:t>*  w2</a:t>
              </a:r>
              <a:r>
                <a:rPr lang="en-US" sz="1600" b="1" dirty="0">
                  <a:solidFill>
                    <a:srgbClr val="FF9933"/>
                  </a:solidFill>
                </a:rPr>
                <a:t>   </a:t>
              </a:r>
              <a:r>
                <a:rPr lang="en-US" sz="1600" dirty="0"/>
                <a:t>* </a:t>
              </a:r>
              <a:r>
                <a:rPr lang="en-US" sz="1600" b="1" dirty="0" err="1">
                  <a:solidFill>
                    <a:srgbClr val="C00000"/>
                  </a:solidFill>
                </a:rPr>
                <a:t>y^D_Error</a:t>
              </a:r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A28577-612A-1920-2371-6694C970E756}"/>
                </a:ext>
              </a:extLst>
            </p:cNvPr>
            <p:cNvSpPr txBox="1"/>
            <p:nvPr/>
          </p:nvSpPr>
          <p:spPr>
            <a:xfrm>
              <a:off x="161365" y="2550032"/>
              <a:ext cx="63289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dL/db2  =dz_1 2/db2 *  dh2/dz_1 2 *   dz2/dh2 *    </a:t>
              </a:r>
              <a:r>
                <a:rPr lang="en-US" sz="1600" dirty="0" err="1"/>
                <a:t>dy</a:t>
              </a:r>
              <a:r>
                <a:rPr lang="en-US" sz="1600" dirty="0"/>
                <a:t>^/dz2 *   dL/</a:t>
              </a:r>
              <a:r>
                <a:rPr lang="en-US" sz="1600" dirty="0" err="1"/>
                <a:t>dy</a:t>
              </a:r>
              <a:r>
                <a:rPr lang="en-US" sz="1600" dirty="0"/>
                <a:t>^ </a:t>
              </a:r>
            </a:p>
            <a:p>
              <a:r>
                <a:rPr lang="en-US" sz="1600" dirty="0"/>
                <a:t>                 =         </a:t>
              </a:r>
              <a:r>
                <a:rPr lang="en-US" sz="1600" dirty="0">
                  <a:solidFill>
                    <a:srgbClr val="0070C0"/>
                  </a:solidFill>
                </a:rPr>
                <a:t>1</a:t>
              </a:r>
              <a:r>
                <a:rPr lang="en-US" sz="1600" dirty="0"/>
                <a:t>   * </a:t>
              </a:r>
              <a:r>
                <a:rPr lang="en-US" sz="1600" b="1" dirty="0">
                  <a:solidFill>
                    <a:srgbClr val="FF9933"/>
                  </a:solidFill>
                </a:rPr>
                <a:t>(h2)(1 – h2) </a:t>
              </a:r>
              <a:r>
                <a:rPr lang="en-US" sz="1600" b="1" dirty="0"/>
                <a:t>*  w2</a:t>
              </a:r>
              <a:r>
                <a:rPr lang="en-US" sz="1600" b="1" dirty="0">
                  <a:solidFill>
                    <a:srgbClr val="FF9933"/>
                  </a:solidFill>
                </a:rPr>
                <a:t>   </a:t>
              </a:r>
              <a:r>
                <a:rPr lang="en-US" sz="1600" dirty="0"/>
                <a:t>* </a:t>
              </a:r>
              <a:r>
                <a:rPr lang="en-US" sz="1600" b="1" dirty="0" err="1">
                  <a:solidFill>
                    <a:srgbClr val="C00000"/>
                  </a:solidFill>
                </a:rPr>
                <a:t>y^D_Error</a:t>
              </a:r>
              <a:endParaRPr lang="en-US" sz="1600" b="1" dirty="0">
                <a:solidFill>
                  <a:srgbClr val="C00000"/>
                </a:solidFill>
              </a:endParaRP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61E983F-8EBA-D93F-5FD4-AAD88CDD4DCB}"/>
              </a:ext>
            </a:extLst>
          </p:cNvPr>
          <p:cNvSpPr txBox="1"/>
          <p:nvPr/>
        </p:nvSpPr>
        <p:spPr>
          <a:xfrm>
            <a:off x="8204199" y="662576"/>
            <a:ext cx="2598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Call this </a:t>
            </a:r>
            <a:r>
              <a:rPr lang="en-US" sz="1800" b="1" dirty="0" err="1">
                <a:solidFill>
                  <a:srgbClr val="00B050"/>
                </a:solidFill>
              </a:rPr>
              <a:t>y^_error</a:t>
            </a:r>
            <a:endParaRPr lang="en-US" sz="1800" b="1" dirty="0">
              <a:solidFill>
                <a:srgbClr val="00B050"/>
              </a:solidFill>
            </a:endParaRPr>
          </a:p>
          <a:p>
            <a:r>
              <a:rPr lang="en-US" sz="1800" b="1" dirty="0">
                <a:solidFill>
                  <a:srgbClr val="00B050"/>
                </a:solidFill>
              </a:rPr>
              <a:t>(y^- y) </a:t>
            </a:r>
          </a:p>
          <a:p>
            <a:endParaRPr lang="en-US" sz="1800" b="1" dirty="0">
              <a:solidFill>
                <a:srgbClr val="C00000"/>
              </a:solidFill>
            </a:endParaRPr>
          </a:p>
          <a:p>
            <a:r>
              <a:rPr lang="en-US" sz="1800" b="1" dirty="0">
                <a:solidFill>
                  <a:srgbClr val="C00000"/>
                </a:solidFill>
              </a:rPr>
              <a:t>Call this </a:t>
            </a:r>
            <a:r>
              <a:rPr lang="en-US" sz="1800" b="1" dirty="0" err="1">
                <a:solidFill>
                  <a:srgbClr val="C00000"/>
                </a:solidFill>
              </a:rPr>
              <a:t>y^D_Error</a:t>
            </a:r>
            <a:endParaRPr lang="en-US" sz="1800" b="1" dirty="0">
              <a:solidFill>
                <a:srgbClr val="C00000"/>
              </a:solidFill>
            </a:endParaRPr>
          </a:p>
          <a:p>
            <a:r>
              <a:rPr lang="en-US" sz="1800" b="1" dirty="0">
                <a:solidFill>
                  <a:srgbClr val="C00000"/>
                </a:solidFill>
              </a:rPr>
              <a:t>(y^)(1 – y^) (y^- y) 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8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F77-A17F-C517-8FC0-CCD7FF6B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E894-158A-DDEF-2692-82AA677D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825624"/>
            <a:ext cx="1737145" cy="4428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Z1=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S(Z1) = H1=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dH1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933D-CE05-2844-2F62-8B1B72C8D1E1}"/>
              </a:ext>
            </a:extLst>
          </p:cNvPr>
          <p:cNvSpPr txBox="1"/>
          <p:nvPr/>
        </p:nvSpPr>
        <p:spPr>
          <a:xfrm>
            <a:off x="1628517" y="1972965"/>
            <a:ext cx="5779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x11*w11+  x12*w21 +b1          x11*w12 + x12*w22 + b2</a:t>
            </a:r>
          </a:p>
          <a:p>
            <a:r>
              <a:rPr lang="en-US" dirty="0"/>
              <a:t>x21*w11+  x22*w21 +b1          x21*w12 + x22*w22 + b2</a:t>
            </a:r>
          </a:p>
          <a:p>
            <a:r>
              <a:rPr lang="en-US" dirty="0"/>
              <a:t>x31*w11+  x32*w21 +b1          x31*w12 + x32*w22 + b2</a:t>
            </a:r>
          </a:p>
          <a:p>
            <a:r>
              <a:rPr lang="en-US" dirty="0"/>
              <a:t>x41*w11+  x42*w21 +b1          x41*w12 + x42*w22 + 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59090-A04D-7595-1580-A611CDB132C2}"/>
              </a:ext>
            </a:extLst>
          </p:cNvPr>
          <p:cNvSpPr txBox="1"/>
          <p:nvPr/>
        </p:nvSpPr>
        <p:spPr>
          <a:xfrm>
            <a:off x="2224032" y="4915669"/>
            <a:ext cx="322235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h11(1 – h11)	h12(1 – h12)</a:t>
            </a:r>
          </a:p>
          <a:p>
            <a:r>
              <a:rPr lang="en-US" dirty="0"/>
              <a:t>h21(1 – h21)	h22(1 – h22)</a:t>
            </a:r>
          </a:p>
          <a:p>
            <a:r>
              <a:rPr lang="en-US" dirty="0"/>
              <a:t>h31(1 – h31)	h32(1 – h32)</a:t>
            </a:r>
          </a:p>
          <a:p>
            <a:r>
              <a:rPr lang="en-US" dirty="0"/>
              <a:t>h41(1 – h41)	h42(1 – h42)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577B1-093A-94EC-9194-38BEDE8D2008}"/>
              </a:ext>
            </a:extLst>
          </p:cNvPr>
          <p:cNvSpPr txBox="1"/>
          <p:nvPr/>
        </p:nvSpPr>
        <p:spPr>
          <a:xfrm>
            <a:off x="2819549" y="3444317"/>
            <a:ext cx="203132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h11	h12</a:t>
            </a:r>
          </a:p>
          <a:p>
            <a:r>
              <a:rPr lang="en-US" dirty="0"/>
              <a:t>h21	h22</a:t>
            </a:r>
          </a:p>
          <a:p>
            <a:r>
              <a:rPr lang="en-US" dirty="0"/>
              <a:t>h31	h32	</a:t>
            </a:r>
          </a:p>
          <a:p>
            <a:r>
              <a:rPr lang="en-US" dirty="0"/>
              <a:t>h41	h42</a:t>
            </a:r>
          </a:p>
        </p:txBody>
      </p:sp>
    </p:spTree>
    <p:extLst>
      <p:ext uri="{BB962C8B-B14F-4D97-AF65-F5344CB8AC3E}">
        <p14:creationId xmlns:p14="http://schemas.microsoft.com/office/powerpoint/2010/main" val="131804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482-981D-0B07-CFB8-A2274CA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594320" cy="1216024"/>
          </a:xfrm>
        </p:spPr>
        <p:txBody>
          <a:bodyPr/>
          <a:lstStyle/>
          <a:p>
            <a:r>
              <a:rPr lang="en-US" dirty="0"/>
              <a:t>Step 1:thinking about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4FA4-52AE-A333-7AFA-EAAE05CB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590800"/>
            <a:ext cx="9810604" cy="3663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Sig(value, </a:t>
            </a:r>
            <a:r>
              <a:rPr lang="en-US" dirty="0" err="1"/>
              <a:t>dS</a:t>
            </a:r>
            <a:r>
              <a:rPr lang="en-US" dirty="0"/>
              <a:t>=False):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dS</a:t>
            </a:r>
            <a:r>
              <a:rPr lang="en-US" dirty="0"/>
              <a:t> == True):</a:t>
            </a:r>
          </a:p>
          <a:p>
            <a:pPr marL="0" indent="0">
              <a:buNone/>
            </a:pPr>
            <a:r>
              <a:rPr lang="en-US" dirty="0"/>
              <a:t>            	return value * (1 – value)</a:t>
            </a:r>
          </a:p>
          <a:p>
            <a:pPr marL="0" indent="0">
              <a:buNone/>
            </a:pPr>
            <a:r>
              <a:rPr lang="en-US" dirty="0"/>
              <a:t>        	return 1/(1 + </a:t>
            </a:r>
            <a:r>
              <a:rPr lang="en-US" dirty="0" err="1"/>
              <a:t>np.exp</a:t>
            </a:r>
            <a:r>
              <a:rPr lang="en-US" dirty="0"/>
              <a:t>(-value))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F74A-97F5-2A06-BD9F-4F5DEBD0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4903-8D6A-14D4-B2AE-9CF2D82B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calculus, the chain rule for partial derivatives states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dx/</a:t>
            </a:r>
            <a:r>
              <a:rPr lang="en-US" dirty="0" err="1"/>
              <a:t>dz</a:t>
            </a:r>
            <a:r>
              <a:rPr lang="en-US" dirty="0"/>
              <a:t> = dx/</a:t>
            </a:r>
            <a:r>
              <a:rPr lang="en-US" dirty="0" err="1"/>
              <a:t>dy</a:t>
            </a:r>
            <a:r>
              <a:rPr lang="en-US" dirty="0"/>
              <a:t> * </a:t>
            </a:r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0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8F8E-F6EB-62C4-0F53-C48E22B9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7" y="192974"/>
            <a:ext cx="9810604" cy="6949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activation function</a:t>
            </a:r>
            <a:r>
              <a:rPr lang="en-US" dirty="0"/>
              <a:t>: sigmoid</a:t>
            </a:r>
            <a:br>
              <a:rPr lang="en-US" dirty="0"/>
            </a:br>
            <a:r>
              <a:rPr lang="en-US" b="1" dirty="0"/>
              <a:t>loss function</a:t>
            </a:r>
            <a:r>
              <a:rPr lang="en-US" dirty="0"/>
              <a:t>: l2 norm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F5DE-66D2-C6AC-6509-B1034C64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27" y="1829746"/>
            <a:ext cx="3013121" cy="11115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SIG(x) = 1 / (1 + e^-x)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7B935D-206E-E236-7E50-C23C7A5F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85" y="1312400"/>
            <a:ext cx="3779520" cy="252222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AC922FF-2E00-D5E9-D0EB-4241C8246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9" y="4994686"/>
            <a:ext cx="4843183" cy="625396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20464838-CC6C-369E-D883-79184E35E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03" y="4347845"/>
            <a:ext cx="6316480" cy="231539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5F1EEA-F38A-22A4-5949-2AD189512540}"/>
              </a:ext>
            </a:extLst>
          </p:cNvPr>
          <p:cNvSpPr/>
          <p:nvPr/>
        </p:nvSpPr>
        <p:spPr>
          <a:xfrm>
            <a:off x="5066852" y="4994686"/>
            <a:ext cx="462579" cy="139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75FC-397F-3A64-BA70-F6BD14E6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94" y="369456"/>
            <a:ext cx="9810604" cy="12160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Derivative of the Sigmoid S</a:t>
            </a:r>
            <a:br>
              <a:rPr lang="en-US" b="1" dirty="0"/>
            </a:br>
            <a:r>
              <a:rPr lang="en-US" b="1" dirty="0">
                <a:sym typeface="Wingdings" panose="05000000000000000000" pitchFamily="2" charset="2"/>
              </a:rPr>
              <a:t>is (S)(1 – S)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E6CF-958B-7FCF-D7F8-E6B55483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1825624"/>
            <a:ext cx="10325774" cy="481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SIG(x) = </a:t>
            </a:r>
            <a:r>
              <a:rPr lang="en-US" dirty="0">
                <a:solidFill>
                  <a:srgbClr val="0070C0"/>
                </a:solidFill>
              </a:rPr>
              <a:t>1 / (1 + e^-x)</a:t>
            </a:r>
          </a:p>
          <a:p>
            <a:pPr marL="0" indent="0">
              <a:buNone/>
            </a:pPr>
            <a:r>
              <a:rPr lang="en-US" dirty="0"/>
              <a:t>d(SIG(x)) / dx =[ (0)(1 + e^-x) – [(0 – e^-x)(1)] ] / (1 + e^-x)^2    ##Quotient Rule</a:t>
            </a:r>
          </a:p>
          <a:p>
            <a:pPr marL="0" indent="0">
              <a:buNone/>
            </a:pPr>
            <a:r>
              <a:rPr lang="en-US" dirty="0"/>
              <a:t>d(SIG(x)) / dx =[ e^-x / (1 + e^-x)^2 ]</a:t>
            </a:r>
          </a:p>
          <a:p>
            <a:pPr marL="0" indent="0">
              <a:buNone/>
            </a:pPr>
            <a:r>
              <a:rPr lang="en-US" dirty="0"/>
              <a:t>d(SIG(x)) / dx =[</a:t>
            </a:r>
            <a:r>
              <a:rPr lang="en-US" dirty="0">
                <a:solidFill>
                  <a:srgbClr val="C00000"/>
                </a:solidFill>
              </a:rPr>
              <a:t>e^-x  / (1 + e^-x) </a:t>
            </a:r>
            <a:r>
              <a:rPr lang="en-US" dirty="0"/>
              <a:t>(1 + e^-x)]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(e^-x) / (1 + e^-x) </a:t>
            </a:r>
            <a:r>
              <a:rPr lang="en-US" dirty="0"/>
              <a:t>* </a:t>
            </a:r>
            <a:r>
              <a:rPr lang="en-US" dirty="0">
                <a:solidFill>
                  <a:srgbClr val="0070C0"/>
                </a:solidFill>
              </a:rPr>
              <a:t>1/ (1 + e^-x)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WHICH IS: 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(1 – S)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*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(S)</a:t>
            </a: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b="1" dirty="0"/>
              <a:t>Given that we let S = 1 / (1 + e^-x)</a:t>
            </a:r>
          </a:p>
          <a:p>
            <a:pPr marL="0" indent="0">
              <a:buNone/>
            </a:pPr>
            <a:r>
              <a:rPr lang="en-US" dirty="0"/>
              <a:t>Note that </a:t>
            </a:r>
            <a:r>
              <a:rPr lang="en-US" dirty="0">
                <a:solidFill>
                  <a:srgbClr val="C00000"/>
                </a:solidFill>
              </a:rPr>
              <a:t>1 – S </a:t>
            </a:r>
            <a:r>
              <a:rPr lang="en-US" dirty="0"/>
              <a:t>= 1 – [1 / (1 + e^-x)]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(1 + e^-x)/(1 + e^-x) – 1/(1 + e^-x)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(1 + e^-x) – 1 / (1 + e^-x)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00000"/>
                </a:solidFill>
              </a:rPr>
              <a:t>(e^-x) / (1 + e^-x)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7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91EC-40BB-3E26-7EDF-176564F4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636" y="297629"/>
            <a:ext cx="9810604" cy="788893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example &amp; basic forward equations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1BA6DE-D4DD-5D2F-37DA-69A4EB91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3" y="1086522"/>
            <a:ext cx="9339482" cy="3435212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81A224A-5C61-6C35-30B6-93E1C07150DD}"/>
              </a:ext>
            </a:extLst>
          </p:cNvPr>
          <p:cNvSpPr/>
          <p:nvPr/>
        </p:nvSpPr>
        <p:spPr>
          <a:xfrm>
            <a:off x="960036" y="1473632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AAA15-024A-03BA-9647-FE1584E8FB87}"/>
              </a:ext>
            </a:extLst>
          </p:cNvPr>
          <p:cNvSpPr/>
          <p:nvPr/>
        </p:nvSpPr>
        <p:spPr>
          <a:xfrm>
            <a:off x="3887963" y="3496395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8755D-F77F-F7A8-AA3A-C7B4F87F389B}"/>
              </a:ext>
            </a:extLst>
          </p:cNvPr>
          <p:cNvSpPr/>
          <p:nvPr/>
        </p:nvSpPr>
        <p:spPr>
          <a:xfrm>
            <a:off x="978236" y="3496396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931A-52DA-2421-1916-C1344BDF63D3}"/>
              </a:ext>
            </a:extLst>
          </p:cNvPr>
          <p:cNvSpPr/>
          <p:nvPr/>
        </p:nvSpPr>
        <p:spPr>
          <a:xfrm>
            <a:off x="6691200" y="2494250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02DF4A-438B-69DB-CE54-1A22E2B8D066}"/>
              </a:ext>
            </a:extLst>
          </p:cNvPr>
          <p:cNvSpPr/>
          <p:nvPr/>
        </p:nvSpPr>
        <p:spPr>
          <a:xfrm>
            <a:off x="3887963" y="1473632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75354-AFC9-E9DD-3B7D-553A24B39723}"/>
              </a:ext>
            </a:extLst>
          </p:cNvPr>
          <p:cNvGrpSpPr/>
          <p:nvPr/>
        </p:nvGrpSpPr>
        <p:grpSpPr>
          <a:xfrm>
            <a:off x="323273" y="5070453"/>
            <a:ext cx="4517668" cy="819003"/>
            <a:chOff x="323273" y="5042744"/>
            <a:chExt cx="4628502" cy="8190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391E2-F605-770D-8060-57F96997BF3E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w11x1 + w21x2 + b1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78DEB4-9A39-F5E1-A4EC-3B777BB8A0C5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8FFCCF-EE2E-AF31-2883-A4804BAFCA0D}"/>
              </a:ext>
            </a:extLst>
          </p:cNvPr>
          <p:cNvSpPr txBox="1"/>
          <p:nvPr/>
        </p:nvSpPr>
        <p:spPr>
          <a:xfrm>
            <a:off x="3971364" y="4755909"/>
            <a:ext cx="5210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S(z11), where S is the sigmoid activation function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b3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82AF-AFA3-81E0-B0A1-650052ADE877}"/>
              </a:ext>
            </a:extLst>
          </p:cNvPr>
          <p:cNvSpPr txBox="1"/>
          <p:nvPr/>
        </p:nvSpPr>
        <p:spPr>
          <a:xfrm>
            <a:off x="5634291" y="1005556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</p:spTree>
    <p:extLst>
      <p:ext uri="{BB962C8B-B14F-4D97-AF65-F5344CB8AC3E}">
        <p14:creationId xmlns:p14="http://schemas.microsoft.com/office/powerpoint/2010/main" val="33290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D5F2-E12B-B23B-E328-5867F963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115455"/>
            <a:ext cx="5405718" cy="1283039"/>
          </a:xfrm>
        </p:spPr>
        <p:txBody>
          <a:bodyPr>
            <a:noAutofit/>
          </a:bodyPr>
          <a:lstStyle/>
          <a:p>
            <a:r>
              <a:rPr lang="en-US" sz="2400" b="1" dirty="0"/>
              <a:t>How does changing w1 affect the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8A40-C8F0-26FD-FD08-9B1017FE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91" y="1557770"/>
            <a:ext cx="7971300" cy="518477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dL/dw1 =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w1 directly change?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Answer: It changes z(2)     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dz2/dw1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changing z2 change?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Answer: It changes y^ 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What does changing y^ do?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Answer: It changes the Loss function    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A9EF037-F92D-461F-1EB5-52A3DF63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6" y="247479"/>
            <a:ext cx="4908538" cy="1805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94E40-5EB8-CD34-FF7A-FE56BD7E35D5}"/>
              </a:ext>
            </a:extLst>
          </p:cNvPr>
          <p:cNvSpPr txBox="1"/>
          <p:nvPr/>
        </p:nvSpPr>
        <p:spPr>
          <a:xfrm>
            <a:off x="6901566" y="2052918"/>
            <a:ext cx="626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Loss = 1/2 (y – y^)^2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A61FBE-6E1B-493E-AAFC-04C0A5CAA1B2}"/>
              </a:ext>
            </a:extLst>
          </p:cNvPr>
          <p:cNvGrpSpPr/>
          <p:nvPr/>
        </p:nvGrpSpPr>
        <p:grpSpPr>
          <a:xfrm>
            <a:off x="7879620" y="2848198"/>
            <a:ext cx="2952430" cy="819003"/>
            <a:chOff x="323273" y="5042744"/>
            <a:chExt cx="4628502" cy="819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CF322A-7B14-1DFE-C83F-3267177436ED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w11x1 + w21x2 + b1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7F977C-3F19-F5B4-0318-3E61742C8EE9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2BFFB0-9110-F0C2-DCA7-B873B2A05F59}"/>
              </a:ext>
            </a:extLst>
          </p:cNvPr>
          <p:cNvSpPr txBox="1"/>
          <p:nvPr/>
        </p:nvSpPr>
        <p:spPr>
          <a:xfrm>
            <a:off x="7905713" y="3696436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</a:t>
            </a:r>
            <a:r>
              <a:rPr lang="en-US" b="1" u="sng" dirty="0">
                <a:highlight>
                  <a:srgbClr val="FFFF00"/>
                </a:highlight>
              </a:rPr>
              <a:t>w1</a:t>
            </a:r>
            <a:r>
              <a:rPr lang="en-US" dirty="0"/>
              <a:t>h1 + w2h2 + b3</a:t>
            </a:r>
          </a:p>
          <a:p>
            <a:r>
              <a:rPr lang="en-US" dirty="0"/>
              <a:t>y^ = S(</a:t>
            </a:r>
            <a:r>
              <a:rPr lang="en-US" b="1" u="sng" dirty="0">
                <a:highlight>
                  <a:srgbClr val="FFFF00"/>
                </a:highlight>
              </a:rPr>
              <a:t>z2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45A6E-22CB-B452-4AF9-AA219D6E555A}"/>
              </a:ext>
            </a:extLst>
          </p:cNvPr>
          <p:cNvSpPr txBox="1"/>
          <p:nvPr/>
        </p:nvSpPr>
        <p:spPr>
          <a:xfrm>
            <a:off x="1900518" y="5744093"/>
            <a:ext cx="7680511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dz2/dw1  *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  * dL/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 = dL/dw1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EEF3AF-01A4-8390-E627-46CBE1ED34A8}"/>
              </a:ext>
            </a:extLst>
          </p:cNvPr>
          <p:cNvSpPr/>
          <p:nvPr/>
        </p:nvSpPr>
        <p:spPr>
          <a:xfrm>
            <a:off x="2841812" y="5744093"/>
            <a:ext cx="636494" cy="620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03EAD-3D26-9259-AE53-85B93B7BB62E}"/>
              </a:ext>
            </a:extLst>
          </p:cNvPr>
          <p:cNvSpPr/>
          <p:nvPr/>
        </p:nvSpPr>
        <p:spPr>
          <a:xfrm>
            <a:off x="5178204" y="5759739"/>
            <a:ext cx="636494" cy="620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B66862-F5A6-7B0E-EF6D-D5E4CCD68F1D}"/>
              </a:ext>
            </a:extLst>
          </p:cNvPr>
          <p:cNvSpPr/>
          <p:nvPr/>
        </p:nvSpPr>
        <p:spPr>
          <a:xfrm>
            <a:off x="4494213" y="5736128"/>
            <a:ext cx="636494" cy="620848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5DB577-6CAA-276F-653D-EEC35DC97151}"/>
              </a:ext>
            </a:extLst>
          </p:cNvPr>
          <p:cNvSpPr/>
          <p:nvPr/>
        </p:nvSpPr>
        <p:spPr>
          <a:xfrm>
            <a:off x="6546187" y="5744093"/>
            <a:ext cx="636494" cy="620848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CA267-7E31-6FAD-B756-D72B1BC9694B}"/>
              </a:ext>
            </a:extLst>
          </p:cNvPr>
          <p:cNvSpPr/>
          <p:nvPr/>
        </p:nvSpPr>
        <p:spPr>
          <a:xfrm>
            <a:off x="6096000" y="5693588"/>
            <a:ext cx="450187" cy="66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41FBC-E56A-9CFF-C4E0-E9925646F574}"/>
              </a:ext>
            </a:extLst>
          </p:cNvPr>
          <p:cNvSpPr/>
          <p:nvPr/>
        </p:nvSpPr>
        <p:spPr>
          <a:xfrm>
            <a:off x="7455526" y="5714858"/>
            <a:ext cx="450187" cy="66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28A878-0B30-01B2-EB2C-624824D58459}"/>
              </a:ext>
            </a:extLst>
          </p:cNvPr>
          <p:cNvSpPr/>
          <p:nvPr/>
        </p:nvSpPr>
        <p:spPr>
          <a:xfrm>
            <a:off x="3494607" y="5693588"/>
            <a:ext cx="674851" cy="66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65E067-4D51-42B7-48F9-5A737665B799}"/>
              </a:ext>
            </a:extLst>
          </p:cNvPr>
          <p:cNvSpPr/>
          <p:nvPr/>
        </p:nvSpPr>
        <p:spPr>
          <a:xfrm>
            <a:off x="7974216" y="5722823"/>
            <a:ext cx="674851" cy="66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4CA36C-70CE-96CA-86E9-4AB8AD369FDF}"/>
              </a:ext>
            </a:extLst>
          </p:cNvPr>
          <p:cNvSpPr/>
          <p:nvPr/>
        </p:nvSpPr>
        <p:spPr>
          <a:xfrm>
            <a:off x="9260541" y="475129"/>
            <a:ext cx="591671" cy="631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0B8C-0D54-321C-E79C-79912AC3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50" y="1969059"/>
            <a:ext cx="7106655" cy="4428753"/>
          </a:xfrm>
        </p:spPr>
        <p:txBody>
          <a:bodyPr>
            <a:normAutofit fontScale="92500" lnSpcReduction="1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dz2/dw1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</a:t>
            </a:r>
            <a:r>
              <a:rPr lang="en-US" sz="20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dL/dw1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dz2/dw1 = h1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^/dz2 = S(z2)(1 – S(z2))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y^(1 – y^)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Why?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 y^  = 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 the derivative of a Sigmoid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is (S)(1-S)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dL/</a:t>
            </a:r>
            <a:r>
              <a:rPr lang="en-US" sz="20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 = (y – y^)(-1)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 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y^(1 – y^) 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 – y^)(-1)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AC680A-128F-A4C8-2DAC-030DB893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434707-4530-FA6E-4AF0-1EE34C8931EC}"/>
              </a:ext>
            </a:extLst>
          </p:cNvPr>
          <p:cNvGrpSpPr/>
          <p:nvPr/>
        </p:nvGrpSpPr>
        <p:grpSpPr>
          <a:xfrm>
            <a:off x="7682405" y="588235"/>
            <a:ext cx="2952430" cy="819003"/>
            <a:chOff x="323273" y="5042744"/>
            <a:chExt cx="4628502" cy="819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3F776A-9A0C-0724-0057-E8318114DEE6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w11x1 + w21x2 + 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AE4A7-F57E-A4C4-90C5-33EF8DF49B58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B8724C-A102-ED16-3D40-058A85CC6DB1}"/>
              </a:ext>
            </a:extLst>
          </p:cNvPr>
          <p:cNvSpPr txBox="1"/>
          <p:nvPr/>
        </p:nvSpPr>
        <p:spPr>
          <a:xfrm>
            <a:off x="7682405" y="1550672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</a:t>
            </a:r>
            <a:r>
              <a:rPr lang="en-US" b="1" u="sng" dirty="0">
                <a:highlight>
                  <a:srgbClr val="FFFF00"/>
                </a:highlight>
              </a:rPr>
              <a:t>w1</a:t>
            </a:r>
            <a:r>
              <a:rPr lang="en-US" dirty="0"/>
              <a:t>h1 + w2h2 + b3</a:t>
            </a:r>
          </a:p>
          <a:p>
            <a:r>
              <a:rPr lang="en-US" dirty="0"/>
              <a:t>y^ = S(</a:t>
            </a:r>
            <a:r>
              <a:rPr lang="en-US" b="1" u="sng" dirty="0">
                <a:highlight>
                  <a:srgbClr val="FFFF00"/>
                </a:highlight>
              </a:rPr>
              <a:t>z2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DF361-9F74-E1F2-20B2-693920DD0861}"/>
              </a:ext>
            </a:extLst>
          </p:cNvPr>
          <p:cNvSpPr txBox="1"/>
          <p:nvPr/>
        </p:nvSpPr>
        <p:spPr>
          <a:xfrm>
            <a:off x="7682405" y="3171977"/>
            <a:ext cx="5018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Loss = 1/2 (y – y^)^2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 is the Sigmoid</a:t>
            </a:r>
          </a:p>
          <a:p>
            <a:pPr marL="0" indent="0">
              <a:buNone/>
            </a:pPr>
            <a:r>
              <a:rPr lang="en-US" sz="2000" b="1" dirty="0"/>
              <a:t>The derivative of the Sigmoid is S(1 – S)</a:t>
            </a:r>
          </a:p>
        </p:txBody>
      </p:sp>
    </p:spTree>
    <p:extLst>
      <p:ext uri="{BB962C8B-B14F-4D97-AF65-F5344CB8AC3E}">
        <p14:creationId xmlns:p14="http://schemas.microsoft.com/office/powerpoint/2010/main" val="177877396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17949</TotalTime>
  <Words>6264</Words>
  <Application>Microsoft Macintosh PowerPoint</Application>
  <PresentationFormat>Widescreen</PresentationFormat>
  <Paragraphs>664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Bembo</vt:lpstr>
      <vt:lpstr>Calibri</vt:lpstr>
      <vt:lpstr>Wingdings</vt:lpstr>
      <vt:lpstr>ArchiveVTI</vt:lpstr>
      <vt:lpstr>Back propagation in neural nets</vt:lpstr>
      <vt:lpstr>what is back propagation (backprop)</vt:lpstr>
      <vt:lpstr>some math notes first</vt:lpstr>
      <vt:lpstr>chain rule</vt:lpstr>
      <vt:lpstr>activation function: sigmoid loss function: l2 norm (MSE)</vt:lpstr>
      <vt:lpstr>the Derivative of the Sigmoid S is (S)(1 – S) </vt:lpstr>
      <vt:lpstr>network example &amp; basic forward equations</vt:lpstr>
      <vt:lpstr>How does changing w1 affect the loss</vt:lpstr>
      <vt:lpstr>derivatives</vt:lpstr>
      <vt:lpstr>proof that  dy^/dz2 = = y^(1 – y^) </vt:lpstr>
      <vt:lpstr>what does changing w11 do?</vt:lpstr>
      <vt:lpstr>what does changing w11 do?</vt:lpstr>
      <vt:lpstr>what does changing w11 do?</vt:lpstr>
      <vt:lpstr>what does changing w11 do?</vt:lpstr>
      <vt:lpstr>what does changing w11 do?</vt:lpstr>
      <vt:lpstr>what does changing w11 do?</vt:lpstr>
      <vt:lpstr>what does changing w11 do?</vt:lpstr>
      <vt:lpstr>what does changing w11 do?</vt:lpstr>
      <vt:lpstr>what does changing w11 do?</vt:lpstr>
      <vt:lpstr>what does changing w11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H’s</vt:lpstr>
      <vt:lpstr>Step 1:thinking about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in neural nets</dc:title>
  <dc:creator>Prof Ami</dc:creator>
  <cp:lastModifiedBy>Xingyu Chen</cp:lastModifiedBy>
  <cp:revision>65</cp:revision>
  <dcterms:created xsi:type="dcterms:W3CDTF">2022-08-24T17:34:18Z</dcterms:created>
  <dcterms:modified xsi:type="dcterms:W3CDTF">2022-09-13T01:14:16Z</dcterms:modified>
</cp:coreProperties>
</file>