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57" autoAdjust="0"/>
  </p:normalViewPr>
  <p:slideViewPr>
    <p:cSldViewPr snapToGrid="0">
      <p:cViewPr varScale="1">
        <p:scale>
          <a:sx n="102" d="100"/>
          <a:sy n="10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B8CB9-26F9-7245-BCFC-B6A7F0CD5240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8F1F7-0D60-6A44-A04F-D292AE925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X1 = 0, x2 = 0; x1 = 0 , x2 =1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F1F7-0D60-6A44-A04F-D292AE9251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5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doT0TRrcjE8W0UC7Uk6-CJPr0pk8dEm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zeeshanmulla/cost-activation-loss-function-neural-network-deep-learning-what-are-these-91167825a4d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Gates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www.deeplearningbook.org</a:t>
            </a:r>
            <a:endParaRPr lang="en-US" dirty="0"/>
          </a:p>
          <a:p>
            <a:r>
              <a:rPr lang="en-US" dirty="0"/>
              <a:t>Chapter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3BF26-A7F3-7DA0-55D1-62C90148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 Linear Regression Predict XOR?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84AB-BD05-1BDF-E70D-FD9F6F2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894" y="4183693"/>
            <a:ext cx="2705622" cy="2499977"/>
          </a:xfrm>
        </p:spPr>
        <p:txBody>
          <a:bodyPr>
            <a:normAutofit fontScale="77500" lnSpcReduction="20000"/>
          </a:bodyPr>
          <a:lstStyle/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[ 0  0 ]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0 ?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[ 0  1 ]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1 ?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[ 1  0 ]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1 ?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[ 1  1 ]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0 ?</a:t>
            </a:r>
          </a:p>
          <a:p>
            <a:endParaRPr lang="en-US" sz="16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D066089-C0AB-E807-D75B-F6044AD3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14" y="0"/>
            <a:ext cx="8454525" cy="4321473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268298-531E-6D20-B3D7-2999EE12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" y="3835604"/>
            <a:ext cx="3576238" cy="302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1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35B24-1D31-605D-0FF2-FA7D51BD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Feedforward NN with one Hidden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8AA2FC-AE13-BAAE-3D0A-0349247B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58" y="368743"/>
            <a:ext cx="5214062" cy="5651170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06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94AD0-76F9-90EF-5125-FC2EE338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Details of the NN with one Hidden Layer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92B291-B3EE-3571-4721-61443F12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" y="590168"/>
            <a:ext cx="12159888" cy="3056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2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AB38-41A2-23DA-B963-4C4F0D5B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Can f(1) (x) be Linear?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7ADB03F-E013-CCDE-D986-A95E3E97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2" y="1064125"/>
            <a:ext cx="11576491" cy="21174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43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8C31-7CC5-26B4-ACB6-5FBD208D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 + Activation Function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36170E-0289-A9AE-2F26-573E64163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85"/>
          <a:stretch/>
        </p:blipFill>
        <p:spPr>
          <a:xfrm>
            <a:off x="0" y="2549779"/>
            <a:ext cx="11925323" cy="26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0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481D-C98E-4AC5-4B1F-B461D74B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and Final Network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60C41BD-1104-B611-8D41-6BD19838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68" y="2215662"/>
            <a:ext cx="11956877" cy="3856892"/>
          </a:xfrm>
        </p:spPr>
      </p:pic>
    </p:spTree>
    <p:extLst>
      <p:ext uri="{BB962C8B-B14F-4D97-AF65-F5344CB8AC3E}">
        <p14:creationId xmlns:p14="http://schemas.microsoft.com/office/powerpoint/2010/main" val="388189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917E-72CC-16C3-A055-79509092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105341" cy="1450757"/>
          </a:xfrm>
        </p:spPr>
        <p:txBody>
          <a:bodyPr/>
          <a:lstStyle/>
          <a:p>
            <a:r>
              <a:rPr lang="en-US" dirty="0"/>
              <a:t>Solution for XOR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FDAB044-E3EA-8E68-8942-23D20A5A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737" y="398327"/>
            <a:ext cx="3191755" cy="637227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6B151B-3C4B-7E0B-EFBA-57B9960B7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6"/>
          <a:stretch/>
        </p:blipFill>
        <p:spPr>
          <a:xfrm>
            <a:off x="129993" y="1617288"/>
            <a:ext cx="4728071" cy="50332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8FE991-E5B4-3781-1A9E-23E8CD578849}"/>
              </a:ext>
            </a:extLst>
          </p:cNvPr>
          <p:cNvSpPr/>
          <p:nvPr/>
        </p:nvSpPr>
        <p:spPr>
          <a:xfrm>
            <a:off x="9952892" y="4900246"/>
            <a:ext cx="1969477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9F4FD-D396-0184-BE16-6772AE1D00D6}"/>
              </a:ext>
            </a:extLst>
          </p:cNvPr>
          <p:cNvSpPr txBox="1"/>
          <p:nvPr/>
        </p:nvSpPr>
        <p:spPr>
          <a:xfrm>
            <a:off x="4579893" y="2090172"/>
            <a:ext cx="5023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g((x1)(w11) + (x2)(w21) + 0) = h1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g((0)(1) + (0)(1) + 0) = h1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 0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g((0)(1) + (0)(1) + -1) = h2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 0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y = g((0)(1) + (0)(-2) + 0) 0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C5D11-0253-6EC8-6E58-4CA1C6B71067}"/>
              </a:ext>
            </a:extLst>
          </p:cNvPr>
          <p:cNvSpPr txBox="1"/>
          <p:nvPr/>
        </p:nvSpPr>
        <p:spPr>
          <a:xfrm>
            <a:off x="5549462" y="398327"/>
            <a:ext cx="367203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Activation Function g is:</a:t>
            </a:r>
          </a:p>
          <a:p>
            <a:r>
              <a:rPr lang="en-US" sz="2800" dirty="0"/>
              <a:t>max {0, z}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86FD7-B18A-1CDF-1FA8-1B5D0E1D4B47}"/>
              </a:ext>
            </a:extLst>
          </p:cNvPr>
          <p:cNvSpPr txBox="1"/>
          <p:nvPr/>
        </p:nvSpPr>
        <p:spPr>
          <a:xfrm>
            <a:off x="4579893" y="45067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g((0)(1) + (1)(1) + 0) = h1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  1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g((0)(1) + (1)(1) + -1) = h2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  0</a:t>
            </a:r>
          </a:p>
          <a:p>
            <a:r>
              <a:rPr lang="en-US" sz="2400" b="1" dirty="0">
                <a:solidFill>
                  <a:srgbClr val="7030A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y = g((1)(1) + (0)(-2) + 0)  1</a:t>
            </a:r>
            <a:endParaRPr lang="en-US" sz="2400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7C17A-6F35-E173-A73C-F411B32C7FE5}"/>
              </a:ext>
            </a:extLst>
          </p:cNvPr>
          <p:cNvSpPr/>
          <p:nvPr/>
        </p:nvSpPr>
        <p:spPr>
          <a:xfrm>
            <a:off x="10226566" y="5528441"/>
            <a:ext cx="1695803" cy="3573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34FE-57AF-1E5A-624E-5D3CD089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Getting the Shapes Right – with 3 </a:t>
            </a:r>
            <a:r>
              <a:rPr lang="en-US" dirty="0" err="1">
                <a:solidFill>
                  <a:schemeClr val="tx1"/>
                </a:solidFill>
              </a:rPr>
              <a:t>hiddens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E1B6-7E05-2690-6AEB-BCAF2142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62" y="2108201"/>
            <a:ext cx="4405618" cy="37608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 x11  x12 </a:t>
            </a:r>
          </a:p>
          <a:p>
            <a:r>
              <a:rPr lang="en-US" dirty="0"/>
              <a:t>x21  x22</a:t>
            </a:r>
          </a:p>
          <a:p>
            <a:r>
              <a:rPr lang="en-US" dirty="0"/>
              <a:t>x31  x32 </a:t>
            </a:r>
          </a:p>
          <a:p>
            <a:r>
              <a:rPr lang="en-US" dirty="0"/>
              <a:t>x41   x42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h1</a:t>
            </a:r>
            <a:r>
              <a:rPr lang="en-US" dirty="0"/>
              <a:t>=(x11)(w11) + (x12)(w21)</a:t>
            </a:r>
          </a:p>
          <a:p>
            <a:r>
              <a:rPr lang="en-US" dirty="0">
                <a:highlight>
                  <a:srgbClr val="00FF00"/>
                </a:highlight>
              </a:rPr>
              <a:t>h2</a:t>
            </a:r>
            <a:r>
              <a:rPr lang="en-US" dirty="0"/>
              <a:t>=(x11)(w12) + (x12)(w22)</a:t>
            </a:r>
          </a:p>
          <a:p>
            <a:r>
              <a:rPr lang="en-US" dirty="0">
                <a:highlight>
                  <a:srgbClr val="C0C0C0"/>
                </a:highlight>
              </a:rPr>
              <a:t>h3</a:t>
            </a:r>
            <a:r>
              <a:rPr lang="en-US" dirty="0"/>
              <a:t>=(x11)(w13) + (x21)(w23)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B32719-8A0F-FDFC-809E-6B0145313451}"/>
              </a:ext>
            </a:extLst>
          </p:cNvPr>
          <p:cNvSpPr txBox="1">
            <a:spLocks/>
          </p:cNvSpPr>
          <p:nvPr/>
        </p:nvSpPr>
        <p:spPr>
          <a:xfrm>
            <a:off x="8566341" y="2108201"/>
            <a:ext cx="292900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w11</a:t>
            </a:r>
            <a:r>
              <a:rPr lang="en-US" dirty="0"/>
              <a:t>  </a:t>
            </a:r>
            <a:r>
              <a:rPr lang="en-US" dirty="0">
                <a:highlight>
                  <a:srgbClr val="00FF00"/>
                </a:highlight>
              </a:rPr>
              <a:t>w12</a:t>
            </a:r>
            <a:r>
              <a:rPr lang="en-US" dirty="0"/>
              <a:t>  </a:t>
            </a:r>
            <a:r>
              <a:rPr lang="en-US" dirty="0">
                <a:highlight>
                  <a:srgbClr val="C0C0C0"/>
                </a:highlight>
              </a:rPr>
              <a:t>w13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 w21  </a:t>
            </a:r>
            <a:r>
              <a:rPr lang="en-US" dirty="0">
                <a:highlight>
                  <a:srgbClr val="00FF00"/>
                </a:highlight>
              </a:rPr>
              <a:t>w22</a:t>
            </a:r>
            <a:r>
              <a:rPr lang="en-US" dirty="0"/>
              <a:t>   </a:t>
            </a:r>
            <a:r>
              <a:rPr lang="en-US" dirty="0">
                <a:highlight>
                  <a:srgbClr val="C0C0C0"/>
                </a:highlight>
              </a:rPr>
              <a:t>w23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 descr="Diagram, shape, circle&#10;&#10;Description automatically generated">
            <a:extLst>
              <a:ext uri="{FF2B5EF4-FFF2-40B4-BE49-F238E27FC236}">
                <a16:creationId xmlns:a16="http://schemas.microsoft.com/office/drawing/2014/main" id="{AFA3D0B0-1574-0E6A-7E5D-A9692B61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72" y="1833533"/>
            <a:ext cx="4732020" cy="459486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BF5728-9E13-D23A-5C16-DDB12A570553}"/>
              </a:ext>
            </a:extLst>
          </p:cNvPr>
          <p:cNvCxnSpPr/>
          <p:nvPr/>
        </p:nvCxnSpPr>
        <p:spPr>
          <a:xfrm flipV="1">
            <a:off x="3020291" y="4202545"/>
            <a:ext cx="674254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AF948-6FB1-6397-02B1-5B1C8DCAB6A4}"/>
              </a:ext>
            </a:extLst>
          </p:cNvPr>
          <p:cNvCxnSpPr/>
          <p:nvPr/>
        </p:nvCxnSpPr>
        <p:spPr>
          <a:xfrm flipV="1">
            <a:off x="1791855" y="4054764"/>
            <a:ext cx="1764145" cy="942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4F2F7B-547A-220D-5DAB-5A5BBF5C3148}"/>
              </a:ext>
            </a:extLst>
          </p:cNvPr>
          <p:cNvCxnSpPr/>
          <p:nvPr/>
        </p:nvCxnSpPr>
        <p:spPr>
          <a:xfrm flipH="1" flipV="1">
            <a:off x="2475345" y="2909455"/>
            <a:ext cx="1219200" cy="701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41F2-4AE2-F8FC-BF9C-C85CB269A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Exercise: Code this Small NN for XOR in Python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FAA5E5-CA0F-2054-7F05-AE56523A1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as a team</a:t>
            </a:r>
          </a:p>
        </p:txBody>
      </p:sp>
    </p:spTree>
    <p:extLst>
      <p:ext uri="{BB962C8B-B14F-4D97-AF65-F5344CB8AC3E}">
        <p14:creationId xmlns:p14="http://schemas.microsoft.com/office/powerpoint/2010/main" val="172960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6B32-D0A3-C5E2-3923-DA1AE77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Easy XOR  - NN (no back prop)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27DF-1552-692B-694C-FBD10AAA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3825"/>
            <a:ext cx="10058400" cy="282526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https://drive.google.com/file/d/1tdoT0TRrcjE8W0UC7Uk6-CJPr0pk8dEm/view?usp=sharing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F7A-E782-0035-D707-9F8908C8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363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3CF2-D61C-6FAC-9F13-B4B25449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9" y="2074461"/>
            <a:ext cx="11805313" cy="4496936"/>
          </a:xfrm>
        </p:spPr>
        <p:txBody>
          <a:bodyPr>
            <a:normAutofit/>
          </a:bodyPr>
          <a:lstStyle/>
          <a:p>
            <a:r>
              <a:rPr lang="en-US" sz="2800" b="1" dirty="0"/>
              <a:t>Neural Networks </a:t>
            </a:r>
            <a:r>
              <a:rPr lang="en-US" sz="2800" dirty="0"/>
              <a:t>= Deep Neural Networks = Multilayer perceptrons = Deep Feedforward NN</a:t>
            </a:r>
          </a:p>
          <a:p>
            <a:r>
              <a:rPr lang="en-US" sz="2800" dirty="0"/>
              <a:t>For simplicity, </a:t>
            </a:r>
            <a:r>
              <a:rPr lang="en-US" sz="2800" b="1" dirty="0"/>
              <a:t>let’s use NN </a:t>
            </a:r>
            <a:r>
              <a:rPr lang="en-US" sz="2800" dirty="0"/>
              <a:t>to describe any feed forward, multilayered, network. </a:t>
            </a:r>
          </a:p>
          <a:p>
            <a:r>
              <a:rPr lang="en-US" sz="2800" dirty="0"/>
              <a:t>A </a:t>
            </a:r>
            <a:r>
              <a:rPr lang="en-US" sz="2800" b="1" dirty="0"/>
              <a:t>NN defines a mapping y = f(x, P), </a:t>
            </a:r>
            <a:r>
              <a:rPr lang="en-US" sz="2800" dirty="0"/>
              <a:t>where </a:t>
            </a:r>
            <a:r>
              <a:rPr lang="en-US" sz="2800" b="1" dirty="0"/>
              <a:t>P</a:t>
            </a:r>
            <a:r>
              <a:rPr lang="en-US" sz="2800" dirty="0"/>
              <a:t> are the parameters and the NN learns the values of the parameters to offer the best function approximation. </a:t>
            </a:r>
          </a:p>
          <a:p>
            <a:r>
              <a:rPr lang="en-US" sz="2800" dirty="0"/>
              <a:t>Feed forward </a:t>
            </a:r>
            <a:r>
              <a:rPr lang="en-US" sz="2800" dirty="0">
                <a:sym typeface="Wingdings" panose="05000000000000000000" pitchFamily="2" charset="2"/>
              </a:rPr>
              <a:t> information flows through the function without any feedback.</a:t>
            </a:r>
          </a:p>
        </p:txBody>
      </p:sp>
    </p:spTree>
    <p:extLst>
      <p:ext uri="{BB962C8B-B14F-4D97-AF65-F5344CB8AC3E}">
        <p14:creationId xmlns:p14="http://schemas.microsoft.com/office/powerpoint/2010/main" val="328193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1559-47AC-3E51-4A8B-3FB9AB2F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Weight Improvement (Training) to the NN with </a:t>
            </a:r>
            <a:r>
              <a:rPr lang="en-US" b="1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C3C4-BBE1-E378-86F5-F58838F8C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962615"/>
            <a:ext cx="11496908" cy="44158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1) The non-linear nature of NNs creates </a:t>
            </a:r>
            <a:r>
              <a:rPr lang="en-US" sz="2400" b="1" dirty="0"/>
              <a:t>non-convex loss- functions</a:t>
            </a:r>
            <a:r>
              <a:rPr lang="en-US" sz="2400" dirty="0"/>
              <a:t>. </a:t>
            </a:r>
          </a:p>
          <a:p>
            <a:r>
              <a:rPr lang="en-US" sz="2400" dirty="0"/>
              <a:t>In English </a:t>
            </a:r>
            <a:r>
              <a:rPr lang="en-US" sz="2400" dirty="0">
                <a:sym typeface="Wingdings" panose="05000000000000000000" pitchFamily="2" charset="2"/>
              </a:rPr>
              <a:t> this means that we cannot simply take the derivative, set it to 0, and solve for the min or max. Instead, we will TRAIN our NN models using “iterative gradient-based optimization”.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 goal is to </a:t>
            </a:r>
            <a:r>
              <a:rPr lang="en-US" sz="2400" b="1" dirty="0">
                <a:sym typeface="Wingdings" panose="05000000000000000000" pitchFamily="2" charset="2"/>
              </a:rPr>
              <a:t>drive the cost function to a very low value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sz="2400" dirty="0">
                <a:sym typeface="Wingdings" panose="05000000000000000000" pitchFamily="2" charset="2"/>
              </a:rPr>
              <a:t>2) It is possible to arrive at a local (rather than global) extrema.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3) Convex optimization converges starting from any initial parameters.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4) However, when we apply stochastic (random) gradient descent to a nonconvex loss function, there is NOT a convergence guarantee and the method is affected by the initial parameters.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73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C37-D4B6-82EE-6943-7D77AF7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5DDD-DE5B-2F0C-9D45-B675C6BB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For NN, because we will use stochastic gradient descent, it is important to initialize weights to small random variables. </a:t>
            </a:r>
          </a:p>
          <a:p>
            <a:r>
              <a:rPr lang="en-US" dirty="0"/>
              <a:t>2) The biases may be initialized to 0 or small random variables.</a:t>
            </a:r>
          </a:p>
          <a:p>
            <a:r>
              <a:rPr lang="en-US" dirty="0"/>
              <a:t>3) Training  - use a gradient to descend the </a:t>
            </a:r>
            <a:r>
              <a:rPr lang="en-US" b="1" dirty="0"/>
              <a:t>cost function</a:t>
            </a:r>
            <a:r>
              <a:rPr lang="en-US" dirty="0"/>
              <a:t>. </a:t>
            </a:r>
          </a:p>
          <a:p>
            <a:r>
              <a:rPr lang="en-US" dirty="0"/>
              <a:t>4) Therefore, a first step in Training a NN is selecting a COST FUNCTION.</a:t>
            </a:r>
          </a:p>
        </p:txBody>
      </p:sp>
    </p:spTree>
    <p:extLst>
      <p:ext uri="{BB962C8B-B14F-4D97-AF65-F5344CB8AC3E}">
        <p14:creationId xmlns:p14="http://schemas.microsoft.com/office/powerpoint/2010/main" val="323191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1F58-9800-D13A-8989-8F39336C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90" y="229474"/>
            <a:ext cx="3485871" cy="1575651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Functions</a:t>
            </a:r>
            <a:br>
              <a:rPr lang="en-US" dirty="0"/>
            </a:br>
            <a:r>
              <a:rPr lang="en-US" dirty="0"/>
              <a:t>/Loss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473D-CEDF-941A-B86B-47F06F85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90" y="1961468"/>
            <a:ext cx="3284220" cy="1885704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 cost/loss function is a measure of error between what value your model predicts and what the value actually is. </a:t>
            </a:r>
          </a:p>
          <a:p>
            <a:endParaRPr lang="en-US" sz="2400" dirty="0"/>
          </a:p>
        </p:txBody>
      </p:sp>
      <p:pic>
        <p:nvPicPr>
          <p:cNvPr id="5" name="Picture 4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42876FAD-787F-1C69-B788-83883F3D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0" y="3847172"/>
            <a:ext cx="328422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68033-0B60-50FA-65BD-F4CC0D33BFBF}"/>
              </a:ext>
            </a:extLst>
          </p:cNvPr>
          <p:cNvSpPr txBox="1"/>
          <p:nvPr/>
        </p:nvSpPr>
        <p:spPr>
          <a:xfrm>
            <a:off x="302199" y="4865571"/>
            <a:ext cx="3476764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Cost and loss functions are synonymous and some people also call it error function.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11F6-706D-6292-E102-E9719F2D5376}"/>
              </a:ext>
            </a:extLst>
          </p:cNvPr>
          <p:cNvSpPr txBox="1"/>
          <p:nvPr/>
        </p:nvSpPr>
        <p:spPr>
          <a:xfrm>
            <a:off x="3863788" y="382012"/>
            <a:ext cx="8056122" cy="5293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1" i="0" dirty="0">
                <a:solidFill>
                  <a:srgbClr val="292929"/>
                </a:solidFill>
                <a:effectLst/>
                <a:latin typeface="Charter"/>
              </a:rPr>
              <a:t>More general </a:t>
            </a: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 - define an </a:t>
            </a:r>
            <a:r>
              <a:rPr lang="en-US" sz="2600" b="1" i="0" dirty="0">
                <a:solidFill>
                  <a:srgbClr val="292929"/>
                </a:solidFill>
                <a:effectLst/>
                <a:latin typeface="Charter"/>
              </a:rPr>
              <a:t>objective function t</a:t>
            </a: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o optimize. </a:t>
            </a:r>
          </a:p>
          <a:p>
            <a:pPr algn="l"/>
            <a:r>
              <a:rPr lang="en-US" sz="2600" b="1" u="sng" dirty="0">
                <a:solidFill>
                  <a:srgbClr val="292929"/>
                </a:solidFill>
                <a:latin typeface="Charter"/>
              </a:rPr>
              <a:t>Examples: </a:t>
            </a:r>
            <a:endParaRPr lang="en-US" sz="2600" b="1" i="0" u="sng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- Maximize the posterior probabilities (e.g., naive Bayes)</a:t>
            </a:r>
            <a:b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- Maximize a fitness function (genetic programming)</a:t>
            </a:r>
            <a:b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- Maximize the total reward/value function (reinforcement learning)</a:t>
            </a:r>
            <a:b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- Maximize information gain/minimize child node impurities (CART decision tree classification)</a:t>
            </a:r>
            <a:b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sz="2600" b="1" i="0" dirty="0">
                <a:solidFill>
                  <a:srgbClr val="292929"/>
                </a:solidFill>
                <a:effectLst/>
                <a:latin typeface="Charter"/>
              </a:rPr>
              <a:t>Minimize a mean squared error </a:t>
            </a: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cost (or loss) function (CART, decision tree regression, linear regression, adaptive linear neurons, …</a:t>
            </a:r>
            <a:b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en-US" sz="2600" b="1" i="0" dirty="0">
                <a:solidFill>
                  <a:srgbClr val="292929"/>
                </a:solidFill>
                <a:effectLst/>
                <a:latin typeface="Charter"/>
              </a:rPr>
              <a:t>Maximize log-likelihood or minimize cross-entropy loss </a:t>
            </a:r>
            <a:r>
              <a:rPr lang="en-US" sz="2600" b="0" i="0" dirty="0">
                <a:solidFill>
                  <a:srgbClr val="292929"/>
                </a:solidFill>
                <a:effectLst/>
                <a:latin typeface="charter"/>
              </a:rPr>
              <a:t>(or cost) function</a:t>
            </a:r>
          </a:p>
        </p:txBody>
      </p:sp>
    </p:spTree>
    <p:extLst>
      <p:ext uri="{BB962C8B-B14F-4D97-AF65-F5344CB8AC3E}">
        <p14:creationId xmlns:p14="http://schemas.microsoft.com/office/powerpoint/2010/main" val="414310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6F96-EB66-052B-BFD7-3FEA20D8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Cost/Loss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D339-64A0-9B38-0FDF-575D4231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940313"/>
            <a:ext cx="11508058" cy="430437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Loss function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is a method of evaluating “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how well your algorithm models your dataset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”. 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If your predictions are totally off, your loss function will output a higher number.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If they’re pretty good, it’ll output a lower number. 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As you tune your algorithm to try and improve your model,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your loss function will tell you if you’re improving or not.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‘Loss’ helps us to understand how much the predicted value differ from actual value.</a:t>
            </a: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r>
              <a:rPr lang="en-US" sz="2400" dirty="0">
                <a:solidFill>
                  <a:srgbClr val="292929"/>
                </a:solidFill>
                <a:latin typeface="charter"/>
              </a:rPr>
              <a:t>RE: </a:t>
            </a:r>
            <a:r>
              <a:rPr lang="en-US" sz="2400" dirty="0">
                <a:solidFill>
                  <a:srgbClr val="292929"/>
                </a:solidFill>
                <a:latin typeface="charter"/>
                <a:hlinkClick r:id="rId2"/>
              </a:rPr>
              <a:t>https://medium.com/@zeeshanmulla/cost-activation-loss-function-neural-network-deep-learning-what-are-these-91167825a4de</a:t>
            </a: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36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467C554-50E0-91E4-C5CD-9FFF7EC8A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5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B89F-8AB5-B190-03B1-DD5D2CCE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Reminder: Activation Functions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6E53545A-09FE-E452-905C-75EB2318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276" y="842283"/>
            <a:ext cx="7677187" cy="5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4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E83C-135C-41DE-6127-55B0A4B6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D0A4-4979-D4B6-FE36-7085D167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3" y="1984917"/>
            <a:ext cx="11653025" cy="4282068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Deep learning improved significantly due to the use of 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non-linear activation functions.</a:t>
            </a: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Most modern neural networks use the non-linear activation functions because they allow the model to create 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complex mappings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between the network’s inputs and outputs. </a:t>
            </a:r>
          </a:p>
          <a:p>
            <a:pPr algn="l"/>
            <a:r>
              <a:rPr lang="en-US" sz="2800" dirty="0">
                <a:solidFill>
                  <a:srgbClr val="292929"/>
                </a:solidFill>
                <a:latin typeface="charter"/>
              </a:rPr>
              <a:t>This is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essential for learning and modeling data such as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Charter"/>
              </a:rPr>
              <a:t> images, video, audio,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and data sets which are non-linear or have high dimensionality.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59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8733-E3B8-7FD2-F60F-C5442C3E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E038-8555-856A-1289-EE0CD8E4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CNN are used for object recognition in photos</a:t>
            </a:r>
          </a:p>
          <a:p>
            <a:r>
              <a:rPr lang="en-US" dirty="0"/>
              <a:t>2) RNNs are used for 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4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DC28-C239-A262-9679-419B9C72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– 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016F-2BA2-2A03-EC6A-3B4086CD4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1965278"/>
            <a:ext cx="11668835" cy="4435521"/>
          </a:xfrm>
        </p:spPr>
        <p:txBody>
          <a:bodyPr>
            <a:normAutofit/>
          </a:bodyPr>
          <a:lstStyle/>
          <a:p>
            <a:r>
              <a:rPr lang="en-US" sz="2800" dirty="0"/>
              <a:t>A function f(x) can be composed of other functions: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b="1" dirty="0"/>
              <a:t>f(x) – h ( g ( f ( x)))</a:t>
            </a:r>
          </a:p>
          <a:p>
            <a:r>
              <a:rPr lang="en-US" sz="2800" dirty="0"/>
              <a:t>This type of composition is a </a:t>
            </a:r>
            <a:r>
              <a:rPr lang="en-US" sz="2800" b="1" dirty="0"/>
              <a:t>CHAIN. </a:t>
            </a:r>
            <a:endParaRPr lang="en-US" sz="2800" dirty="0"/>
          </a:p>
          <a:p>
            <a:r>
              <a:rPr lang="en-US" sz="2800" b="1" dirty="0"/>
              <a:t>NN’s use this chain structure </a:t>
            </a:r>
            <a:r>
              <a:rPr lang="en-US" sz="2800" dirty="0"/>
              <a:t>such that </a:t>
            </a:r>
            <a:r>
              <a:rPr lang="en-US" sz="2800" b="1" dirty="0"/>
              <a:t>f is the first layer</a:t>
            </a:r>
            <a:r>
              <a:rPr lang="en-US" sz="2800" dirty="0"/>
              <a:t>, g is the next layer, and so on. </a:t>
            </a:r>
          </a:p>
          <a:p>
            <a:r>
              <a:rPr lang="en-US" sz="2800" dirty="0"/>
              <a:t>The length of the chain gives the </a:t>
            </a:r>
            <a:r>
              <a:rPr lang="en-US" sz="2800" b="1" dirty="0"/>
              <a:t>depth</a:t>
            </a:r>
            <a:r>
              <a:rPr lang="en-US" sz="2800" dirty="0"/>
              <a:t> of the NN. </a:t>
            </a:r>
          </a:p>
        </p:txBody>
      </p:sp>
    </p:spTree>
    <p:extLst>
      <p:ext uri="{BB962C8B-B14F-4D97-AF65-F5344CB8AC3E}">
        <p14:creationId xmlns:p14="http://schemas.microsoft.com/office/powerpoint/2010/main" val="5593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8D8C-CDD6-546E-AE9A-C637C711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1908-A08B-4509-8401-8E09F59B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992573"/>
            <a:ext cx="5158854" cy="435363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b="1" dirty="0"/>
              <a:t>The values of the vector x are the inputs. </a:t>
            </a:r>
          </a:p>
          <a:p>
            <a:r>
              <a:rPr lang="en-US" sz="2400" b="1" dirty="0"/>
              <a:t>A dataset with 100 rows will have 100 vectors that will be fed into the NN. </a:t>
            </a:r>
          </a:p>
          <a:p>
            <a:r>
              <a:rPr lang="en-US" sz="2400" b="1" dirty="0"/>
              <a:t>The final layer of the NN (in the chain) is the </a:t>
            </a:r>
            <a:r>
              <a:rPr lang="en-US" sz="2400" b="1" u="sng" dirty="0"/>
              <a:t>output layer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Labeled data is required to train a NN. </a:t>
            </a:r>
          </a:p>
          <a:p>
            <a:r>
              <a:rPr lang="en-US" sz="2400" b="1" dirty="0"/>
              <a:t>One labeled data row (vector) provides one training example:</a:t>
            </a:r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E610C-5F1E-6B38-B77F-99437F522409}"/>
              </a:ext>
            </a:extLst>
          </p:cNvPr>
          <p:cNvSpPr txBox="1"/>
          <p:nvPr/>
        </p:nvSpPr>
        <p:spPr>
          <a:xfrm>
            <a:off x="6126480" y="493365"/>
            <a:ext cx="5865124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Given y = f(x)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y is the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x is a “training point” (a vector or row in the dataset associated with the label 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 is the function that associates the rows (vectors) of data with the labels y. </a:t>
            </a:r>
          </a:p>
          <a:p>
            <a:endParaRPr lang="en-US" sz="2800" b="1" dirty="0"/>
          </a:p>
          <a:p>
            <a:r>
              <a:rPr lang="en-US" sz="2800" b="1" dirty="0"/>
              <a:t>The goal of a NN is to approximate f so that it can generate the expected label for a given data vector (point). </a:t>
            </a:r>
          </a:p>
        </p:txBody>
      </p:sp>
    </p:spTree>
    <p:extLst>
      <p:ext uri="{BB962C8B-B14F-4D97-AF65-F5344CB8AC3E}">
        <p14:creationId xmlns:p14="http://schemas.microsoft.com/office/powerpoint/2010/main" val="337265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583E-8317-F30B-0907-457C3350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C9A7-0B80-BC89-C9C5-5C7CDE43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83" y="2006221"/>
            <a:ext cx="11259403" cy="4449170"/>
          </a:xfrm>
        </p:spPr>
        <p:txBody>
          <a:bodyPr>
            <a:normAutofit/>
          </a:bodyPr>
          <a:lstStyle/>
          <a:p>
            <a:r>
              <a:rPr lang="en-US" sz="2400" b="1" dirty="0"/>
              <a:t>In a NN, the input is a vector x (a row of data x1 , …, </a:t>
            </a:r>
            <a:r>
              <a:rPr lang="en-US" sz="2400" b="1" dirty="0" err="1"/>
              <a:t>xn</a:t>
            </a:r>
            <a:r>
              <a:rPr lang="en-US" sz="2400" b="1" dirty="0"/>
              <a:t>) from a dataset. </a:t>
            </a:r>
          </a:p>
          <a:p>
            <a:r>
              <a:rPr lang="en-US" sz="2400" b="1" dirty="0"/>
              <a:t>The output should be the label expected for vector x. </a:t>
            </a:r>
          </a:p>
          <a:p>
            <a:r>
              <a:rPr lang="en-US" sz="2400" b="1" dirty="0"/>
              <a:t>However, the other “layers” of the NN are not specified by the training data. </a:t>
            </a:r>
          </a:p>
          <a:p>
            <a:r>
              <a:rPr lang="en-US" sz="2400" b="1" dirty="0"/>
              <a:t>The learning algorithm must decide how to use the layers to produce the desired output. </a:t>
            </a:r>
          </a:p>
          <a:p>
            <a:r>
              <a:rPr lang="en-US" sz="2400" b="1" dirty="0"/>
              <a:t>Therefore, the inner layers are called, hidden. </a:t>
            </a:r>
          </a:p>
          <a:p>
            <a:r>
              <a:rPr lang="en-US" sz="2400" b="1" dirty="0"/>
              <a:t>Finally, the networks are called “neural” because they are inspired by neurons. </a:t>
            </a:r>
          </a:p>
          <a:p>
            <a:r>
              <a:rPr lang="en-US" sz="2400" b="1" dirty="0"/>
              <a:t>Each “unit” in a hidden layer will receive input and will offer output (via an activation function).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466E-D731-5F63-9EBB-3007B261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5A51-15B3-2A91-0C08-DE140BD6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26" y="1992573"/>
            <a:ext cx="11068335" cy="4367284"/>
          </a:xfrm>
        </p:spPr>
        <p:txBody>
          <a:bodyPr>
            <a:normAutofit/>
          </a:bodyPr>
          <a:lstStyle/>
          <a:p>
            <a:r>
              <a:rPr lang="en-US" sz="2400" b="1" dirty="0"/>
              <a:t>As we progress through all the details of NNs, we will specifically look at:</a:t>
            </a:r>
          </a:p>
          <a:p>
            <a:r>
              <a:rPr lang="en-US" sz="2400" b="1" dirty="0"/>
              <a:t>1) Activation functions</a:t>
            </a:r>
          </a:p>
          <a:p>
            <a:r>
              <a:rPr lang="en-US" sz="2400" b="1" dirty="0"/>
              <a:t>2) Weights, Vectors, and Feedforward</a:t>
            </a:r>
          </a:p>
          <a:p>
            <a:r>
              <a:rPr lang="en-US" sz="2400" b="1" dirty="0"/>
              <a:t>3) Hidden Layers and how inner and final outputs are created – network architecture</a:t>
            </a:r>
          </a:p>
          <a:p>
            <a:r>
              <a:rPr lang="en-US" sz="2400" b="1" dirty="0"/>
              <a:t>4) Loss functions </a:t>
            </a:r>
          </a:p>
          <a:p>
            <a:r>
              <a:rPr lang="en-US" sz="2400" b="1" dirty="0"/>
              <a:t>5) Updating weights (with Loss functions) via partial derivatives (gradient descent).</a:t>
            </a:r>
          </a:p>
          <a:p>
            <a:r>
              <a:rPr lang="en-US" sz="2400" b="1" dirty="0"/>
              <a:t>6) Back Propagation and the Chain Rule for function composition (more partial DE)</a:t>
            </a:r>
          </a:p>
        </p:txBody>
      </p:sp>
    </p:spTree>
    <p:extLst>
      <p:ext uri="{BB962C8B-B14F-4D97-AF65-F5344CB8AC3E}">
        <p14:creationId xmlns:p14="http://schemas.microsoft.com/office/powerpoint/2010/main" val="392985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D4C1-8D48-C0F3-99F2-8530E629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Example: Learning XOR with a NN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FD5BAC-69FA-D1F2-ACFC-1404A01E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6" y="645106"/>
            <a:ext cx="4998479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AAC8-4270-5F67-3A39-334BD18E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sz="3200" dirty="0"/>
              <a:t>XOR has two inputs, say x1 and x2. </a:t>
            </a:r>
          </a:p>
          <a:p>
            <a:r>
              <a:rPr lang="en-US" sz="3200" dirty="0"/>
              <a:t>When x1 and x2 are either both 0 or both 1, the output is 0. Otherwise, its 1.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58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DAF9-F331-9AF6-3156-C0F347AF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Predicting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F42B-93EC-DECC-0C25-14F1EB6C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978925"/>
            <a:ext cx="11600597" cy="4258102"/>
          </a:xfrm>
        </p:spPr>
        <p:txBody>
          <a:bodyPr>
            <a:normAutofit/>
          </a:bodyPr>
          <a:lstStyle/>
          <a:p>
            <a:r>
              <a:rPr lang="en-US" sz="3600" dirty="0"/>
              <a:t>1) XOR has a TARGET function y = f*(x) that we want to LEARN. </a:t>
            </a:r>
          </a:p>
          <a:p>
            <a:r>
              <a:rPr lang="en-US" sz="3600" dirty="0"/>
              <a:t>2) Our goal is to have our model provide a function y_ = f(x, P), where P represents the parameters, so that the algorithm ADAPTS the parameters to make f as similar as possible to f*. </a:t>
            </a:r>
          </a:p>
        </p:txBody>
      </p:sp>
    </p:spTree>
    <p:extLst>
      <p:ext uri="{BB962C8B-B14F-4D97-AF65-F5344CB8AC3E}">
        <p14:creationId xmlns:p14="http://schemas.microsoft.com/office/powerpoint/2010/main" val="3565136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{29D2A782-343A-4AE2-82E9-59C746305C5E}tf11437505_win32</Template>
  <TotalTime>13737</TotalTime>
  <Words>1503</Words>
  <Application>Microsoft Macintosh PowerPoint</Application>
  <PresentationFormat>Widescreen</PresentationFormat>
  <Paragraphs>127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Charter</vt:lpstr>
      <vt:lpstr>Charter</vt:lpstr>
      <vt:lpstr>Georgia Pro Cond Light</vt:lpstr>
      <vt:lpstr>Speak Pro</vt:lpstr>
      <vt:lpstr>RetrospectVTI</vt:lpstr>
      <vt:lpstr>Deep Neural Networks</vt:lpstr>
      <vt:lpstr>Introduction</vt:lpstr>
      <vt:lpstr>Applications of NN</vt:lpstr>
      <vt:lpstr>Networks – function composition</vt:lpstr>
      <vt:lpstr>Inputs and Outputs</vt:lpstr>
      <vt:lpstr>Hidden Layers</vt:lpstr>
      <vt:lpstr>Aspects of NN </vt:lpstr>
      <vt:lpstr>Example: Learning XOR with a NN</vt:lpstr>
      <vt:lpstr>Goal of Predicting XOR</vt:lpstr>
      <vt:lpstr>Can Linear Regression Predict XOR?</vt:lpstr>
      <vt:lpstr>Feedforward NN with one Hidden Layer</vt:lpstr>
      <vt:lpstr>Details of the NN with one Hidden Layer</vt:lpstr>
      <vt:lpstr>Can f(1) (x) be Linear?</vt:lpstr>
      <vt:lpstr>Affine Transformation + Activation Function</vt:lpstr>
      <vt:lpstr>Activation Function and Final Network</vt:lpstr>
      <vt:lpstr>Solution for XOR</vt:lpstr>
      <vt:lpstr>Getting the Shapes Right – with 3 hiddens</vt:lpstr>
      <vt:lpstr>Exercise: Code this Small NN for XOR in Python</vt:lpstr>
      <vt:lpstr>Solution – Easy XOR  - NN (no back prop) </vt:lpstr>
      <vt:lpstr>Adding Weight Improvement (Training) to the NN with Gradient Descent</vt:lpstr>
      <vt:lpstr>Initialization and Training</vt:lpstr>
      <vt:lpstr>Cost Functions /Loss Functions</vt:lpstr>
      <vt:lpstr>Which Cost/Loss Function</vt:lpstr>
      <vt:lpstr>PowerPoint Presentation</vt:lpstr>
      <vt:lpstr>Reminder: Activation Functions</vt:lpstr>
      <vt:lpstr>Non-Linear Activation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</dc:title>
  <dc:creator>Prof Ami</dc:creator>
  <cp:lastModifiedBy>Xingyu Chen</cp:lastModifiedBy>
  <cp:revision>44</cp:revision>
  <dcterms:created xsi:type="dcterms:W3CDTF">2022-08-13T16:48:51Z</dcterms:created>
  <dcterms:modified xsi:type="dcterms:W3CDTF">2022-08-29T20:41:18Z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