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40" d="100"/>
          <a:sy n="40" d="100"/>
        </p:scale>
        <p:origin x="22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towardsdatascience.com/derivative-of-the-softmax-function-and-the-categorical-cross-entropy-loss-ffceefc081d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467" y="1263807"/>
            <a:ext cx="5082066" cy="2901694"/>
          </a:xfrm>
          <a:solidFill>
            <a:schemeClr val="bg1"/>
          </a:solidFill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Using </a:t>
            </a:r>
            <a:r>
              <a:rPr lang="en-US" sz="3600" dirty="0" err="1">
                <a:solidFill>
                  <a:schemeClr val="tx1"/>
                </a:solidFill>
              </a:rPr>
              <a:t>Softmax</a:t>
            </a:r>
            <a:r>
              <a:rPr lang="en-US" sz="3600" dirty="0">
                <a:solidFill>
                  <a:schemeClr val="tx1"/>
                </a:solidFill>
              </a:rPr>
              <a:t> and Cross Entropy in a NN – Derivatives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Gates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5A44-4E44-4F1C-08FA-F22A8196BD5E}"/>
              </a:ext>
            </a:extLst>
          </p:cNvPr>
          <p:cNvSpPr txBox="1"/>
          <p:nvPr/>
        </p:nvSpPr>
        <p:spPr>
          <a:xfrm>
            <a:off x="283381" y="5408283"/>
            <a:ext cx="6183086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Reference: https://towardsdatascience.com/derivative-of-the-softmax-function-and-the-categorical-cross-entropy-loss-ffceefc081d1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0B02-C53C-BB74-7C89-54D40FFB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286604"/>
            <a:ext cx="1986456" cy="848514"/>
          </a:xfrm>
        </p:spPr>
        <p:txBody>
          <a:bodyPr>
            <a:normAutofit/>
          </a:bodyPr>
          <a:lstStyle/>
          <a:p>
            <a:r>
              <a:rPr lang="en-US" sz="2000" dirty="0"/>
              <a:t>So far, we are here: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818296B-AE07-D66D-5A54-D5DB56273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28" y="121148"/>
            <a:ext cx="6288274" cy="150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BD287C-573C-D19E-A656-AEEAF3BE3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92" y="2123090"/>
            <a:ext cx="3593276" cy="116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E2C3661-AE49-61ED-AC34-B978F692F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352" y="3702269"/>
            <a:ext cx="7502560" cy="150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6D6F466-6F50-2BE5-A3CD-E66F52BE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5" y="5502938"/>
            <a:ext cx="2617076" cy="11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31461E-3EC6-5D74-D542-CD36FBCE22AE}"/>
              </a:ext>
            </a:extLst>
          </p:cNvPr>
          <p:cNvSpPr/>
          <p:nvPr/>
        </p:nvSpPr>
        <p:spPr>
          <a:xfrm>
            <a:off x="4424855" y="121148"/>
            <a:ext cx="914400" cy="1392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0C970-7523-863C-5772-7D67D7804E72}"/>
              </a:ext>
            </a:extLst>
          </p:cNvPr>
          <p:cNvSpPr/>
          <p:nvPr/>
        </p:nvSpPr>
        <p:spPr>
          <a:xfrm>
            <a:off x="1581492" y="2010243"/>
            <a:ext cx="914400" cy="1392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D51ED-B694-F9A8-61B9-9653EA8246EF}"/>
              </a:ext>
            </a:extLst>
          </p:cNvPr>
          <p:cNvSpPr txBox="1"/>
          <p:nvPr/>
        </p:nvSpPr>
        <p:spPr>
          <a:xfrm>
            <a:off x="147145" y="5097517"/>
            <a:ext cx="109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6DF1E2B-AF78-AC34-3C29-68BACBC419A2}"/>
              </a:ext>
            </a:extLst>
          </p:cNvPr>
          <p:cNvSpPr/>
          <p:nvPr/>
        </p:nvSpPr>
        <p:spPr>
          <a:xfrm>
            <a:off x="6096000" y="4698124"/>
            <a:ext cx="493986" cy="8048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28A19-D064-AC0A-0193-100CB7B5FC0F}"/>
              </a:ext>
            </a:extLst>
          </p:cNvPr>
          <p:cNvSpPr txBox="1"/>
          <p:nvPr/>
        </p:nvSpPr>
        <p:spPr>
          <a:xfrm>
            <a:off x="4424855" y="5615312"/>
            <a:ext cx="467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called an indicator function. It is “1” here when I = j and 0 otherwise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C9A70-1F76-2E7C-D59D-5FD3AE3D6414}"/>
              </a:ext>
            </a:extLst>
          </p:cNvPr>
          <p:cNvCxnSpPr/>
          <p:nvPr/>
        </p:nvCxnSpPr>
        <p:spPr>
          <a:xfrm flipH="1">
            <a:off x="2495892" y="1429407"/>
            <a:ext cx="1928963" cy="5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E133E0-6214-A894-9C25-6F0392E14585}"/>
              </a:ext>
            </a:extLst>
          </p:cNvPr>
          <p:cNvCxnSpPr/>
          <p:nvPr/>
        </p:nvCxnSpPr>
        <p:spPr>
          <a:xfrm>
            <a:off x="2495892" y="3402112"/>
            <a:ext cx="3461761" cy="7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4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1C02-9D67-E1E7-6BA2-75BB346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" y="145586"/>
            <a:ext cx="1488265" cy="944995"/>
          </a:xfrm>
        </p:spPr>
        <p:txBody>
          <a:bodyPr>
            <a:noAutofit/>
          </a:bodyPr>
          <a:lstStyle/>
          <a:p>
            <a:r>
              <a:rPr lang="en-US" sz="2800" dirty="0"/>
              <a:t>From here: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AFE451CA-1360-75D9-8259-22656378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69" y="289446"/>
            <a:ext cx="8361190" cy="167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D2024A5-BE13-04DB-BC69-F328FC9DC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47" y="2349531"/>
            <a:ext cx="9258603" cy="12843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CF25EF-2F12-7ADE-A396-9ECB095D3238}"/>
              </a:ext>
            </a:extLst>
          </p:cNvPr>
          <p:cNvSpPr/>
          <p:nvPr/>
        </p:nvSpPr>
        <p:spPr>
          <a:xfrm>
            <a:off x="7755917" y="289446"/>
            <a:ext cx="2506928" cy="1672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C7FAB-0794-1C5F-0530-3E08F086AC69}"/>
              </a:ext>
            </a:extLst>
          </p:cNvPr>
          <p:cNvSpPr/>
          <p:nvPr/>
        </p:nvSpPr>
        <p:spPr>
          <a:xfrm>
            <a:off x="2286210" y="2282304"/>
            <a:ext cx="2138055" cy="1672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AA70AE-D0D2-9FDE-C701-A81DE162E722}"/>
              </a:ext>
            </a:extLst>
          </p:cNvPr>
          <p:cNvCxnSpPr>
            <a:cxnSpLocks/>
          </p:cNvCxnSpPr>
          <p:nvPr/>
        </p:nvCxnSpPr>
        <p:spPr>
          <a:xfrm flipH="1">
            <a:off x="4540469" y="1860331"/>
            <a:ext cx="4035972" cy="6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E45A941-59AA-ED0B-6A96-05E7820DE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36" y="4608983"/>
            <a:ext cx="7857693" cy="126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E2D6588B-D0C4-D58D-85EC-E0B50A22E732}"/>
              </a:ext>
            </a:extLst>
          </p:cNvPr>
          <p:cNvSpPr/>
          <p:nvPr/>
        </p:nvSpPr>
        <p:spPr>
          <a:xfrm>
            <a:off x="414108" y="1297716"/>
            <a:ext cx="1248628" cy="43723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C4CC7-3D3F-F3A2-EF97-827B01544243}"/>
              </a:ext>
            </a:extLst>
          </p:cNvPr>
          <p:cNvSpPr/>
          <p:nvPr/>
        </p:nvSpPr>
        <p:spPr>
          <a:xfrm>
            <a:off x="11330152" y="2627586"/>
            <a:ext cx="619098" cy="69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643E2-9FFE-BDAE-B90E-F7FE97829E36}"/>
              </a:ext>
            </a:extLst>
          </p:cNvPr>
          <p:cNvCxnSpPr/>
          <p:nvPr/>
        </p:nvCxnSpPr>
        <p:spPr>
          <a:xfrm flipH="1">
            <a:off x="6537434" y="3321269"/>
            <a:ext cx="4792718" cy="140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9411FAD-6D0B-46D0-BC9F-906445A97D60}"/>
              </a:ext>
            </a:extLst>
          </p:cNvPr>
          <p:cNvSpPr/>
          <p:nvPr/>
        </p:nvSpPr>
        <p:spPr>
          <a:xfrm>
            <a:off x="5286703" y="4327606"/>
            <a:ext cx="1860331" cy="17894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2D3C0A-0F23-1151-36A8-7EBA531FF8A2}"/>
              </a:ext>
            </a:extLst>
          </p:cNvPr>
          <p:cNvSpPr/>
          <p:nvPr/>
        </p:nvSpPr>
        <p:spPr>
          <a:xfrm>
            <a:off x="8660525" y="4821034"/>
            <a:ext cx="972205" cy="84406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C33273-1CCC-681F-E54C-94715322C3F5}"/>
              </a:ext>
            </a:extLst>
          </p:cNvPr>
          <p:cNvCxnSpPr>
            <a:stCxn id="17" idx="5"/>
          </p:cNvCxnSpPr>
          <p:nvPr/>
        </p:nvCxnSpPr>
        <p:spPr>
          <a:xfrm flipV="1">
            <a:off x="6874595" y="5549462"/>
            <a:ext cx="1880522" cy="30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F5B9-3BC4-0932-58DC-72035411F5D8}"/>
              </a:ext>
            </a:extLst>
          </p:cNvPr>
          <p:cNvSpPr/>
          <p:nvPr/>
        </p:nvSpPr>
        <p:spPr>
          <a:xfrm>
            <a:off x="5907319" y="4487715"/>
            <a:ext cx="619098" cy="69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E542E00C-AC06-FE6B-D03A-92D2050C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8" y="597121"/>
            <a:ext cx="6641316" cy="107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A7BEF6-35F2-B954-36FE-882C5A22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72" y="2103318"/>
            <a:ext cx="6889839" cy="118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04BD220A-84FB-1556-E79F-9E108175F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33" y="4160453"/>
            <a:ext cx="10525847" cy="18619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ED9E9DF-B046-9C9A-C02D-27A1E712D06F}"/>
              </a:ext>
            </a:extLst>
          </p:cNvPr>
          <p:cNvSpPr/>
          <p:nvPr/>
        </p:nvSpPr>
        <p:spPr>
          <a:xfrm>
            <a:off x="6096000" y="3121572"/>
            <a:ext cx="1208690" cy="88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F5732-9BC7-5CA9-E13C-6763E0F0B390}"/>
              </a:ext>
            </a:extLst>
          </p:cNvPr>
          <p:cNvSpPr/>
          <p:nvPr/>
        </p:nvSpPr>
        <p:spPr>
          <a:xfrm>
            <a:off x="167548" y="597121"/>
            <a:ext cx="1524618" cy="107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6A5D8-5EEE-C4E3-C2AD-3E7EA9AB19FD}"/>
              </a:ext>
            </a:extLst>
          </p:cNvPr>
          <p:cNvSpPr/>
          <p:nvPr/>
        </p:nvSpPr>
        <p:spPr>
          <a:xfrm>
            <a:off x="3798871" y="2132124"/>
            <a:ext cx="1708549" cy="107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0B1B0-7730-F0E3-9631-13490B7FB00A}"/>
              </a:ext>
            </a:extLst>
          </p:cNvPr>
          <p:cNvCxnSpPr/>
          <p:nvPr/>
        </p:nvCxnSpPr>
        <p:spPr>
          <a:xfrm>
            <a:off x="1692166" y="1668979"/>
            <a:ext cx="2007475" cy="55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103DAC-7507-96AE-AF32-C91BD35C708D}"/>
              </a:ext>
            </a:extLst>
          </p:cNvPr>
          <p:cNvSpPr txBox="1"/>
          <p:nvPr/>
        </p:nvSpPr>
        <p:spPr>
          <a:xfrm>
            <a:off x="393653" y="2276795"/>
            <a:ext cx="152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that we are trying to find this: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A8658-0834-756E-CBC2-570DC4381D66}"/>
              </a:ext>
            </a:extLst>
          </p:cNvPr>
          <p:cNvSpPr txBox="1"/>
          <p:nvPr/>
        </p:nvSpPr>
        <p:spPr>
          <a:xfrm>
            <a:off x="7527851" y="597121"/>
            <a:ext cx="429555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Recall that 1{</a:t>
            </a:r>
            <a:r>
              <a:rPr lang="en-US" sz="2000" dirty="0" err="1"/>
              <a:t>i</a:t>
            </a:r>
            <a:r>
              <a:rPr lang="en-US" sz="2000" dirty="0"/>
              <a:t> = j} means that this is 1 when </a:t>
            </a:r>
            <a:r>
              <a:rPr lang="en-US" sz="2000" dirty="0" err="1"/>
              <a:t>i</a:t>
            </a:r>
            <a:r>
              <a:rPr lang="en-US" sz="2000" dirty="0"/>
              <a:t> = j and 0 otherwise.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B27652-2CFF-7ECA-969D-043EF443204D}"/>
              </a:ext>
            </a:extLst>
          </p:cNvPr>
          <p:cNvCxnSpPr/>
          <p:nvPr/>
        </p:nvCxnSpPr>
        <p:spPr>
          <a:xfrm flipH="1">
            <a:off x="7464056" y="1234640"/>
            <a:ext cx="478465" cy="112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9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AE07-B2D5-CD8F-67C0-504D2578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But- do not panic!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6F01-BD98-2267-B769-9E0DA21C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Because we are using </a:t>
            </a:r>
            <a:r>
              <a:rPr lang="en-US" sz="3200" b="1" dirty="0"/>
              <a:t>one-hot encoding </a:t>
            </a:r>
            <a:r>
              <a:rPr lang="en-US" sz="3200" dirty="0"/>
              <a:t>and </a:t>
            </a:r>
            <a:r>
              <a:rPr lang="en-US" sz="3200" b="1" dirty="0"/>
              <a:t>categorical cross-entropy</a:t>
            </a:r>
            <a:r>
              <a:rPr lang="en-US" sz="3200" dirty="0"/>
              <a:t>, our derivative will simplify – A LOT!</a:t>
            </a:r>
          </a:p>
        </p:txBody>
      </p:sp>
    </p:spTree>
    <p:extLst>
      <p:ext uri="{BB962C8B-B14F-4D97-AF65-F5344CB8AC3E}">
        <p14:creationId xmlns:p14="http://schemas.microsoft.com/office/powerpoint/2010/main" val="278269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A48C-667A-7268-2AA7-D9909217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Categorical 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10EF-246F-21E9-C4F1-EE05EDA4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2057401"/>
            <a:ext cx="10741342" cy="385455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categorical cross-entropy loss is exclusively used in multi-class classification tasks.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2) Each sample (input vector) belongs to (represents) exactly ONE class (or category)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3) The label (Y) is one-hot encoded and so is a vector of size C (C is for category)/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Recall – for a 4-class problem: 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7BC328F5-5AEE-0ABC-F068-B6B4F241E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26372"/>
            <a:ext cx="4295996" cy="1942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66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2265-8E71-5E4C-D355-17213EB3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2A14-5D95-3C68-06BF-CDC92649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108201"/>
            <a:ext cx="10887075" cy="3760891"/>
          </a:xfrm>
        </p:spPr>
        <p:txBody>
          <a:bodyPr>
            <a:normAutofit/>
          </a:bodyPr>
          <a:lstStyle/>
          <a:p>
            <a:r>
              <a:rPr lang="en-US" sz="3200" dirty="0"/>
              <a:t>Takes as input, two discrete probability distributions (whose elements lie between 0 and 1 and sum to 1) and outputs a single real value (a measure of the entropy between the vectors).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0BCE9F-0BE3-9FCA-04BF-F3556F24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33" y="4235873"/>
            <a:ext cx="6056225" cy="20040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08D15-3219-C9EA-0E07-1A610041D4B8}"/>
              </a:ext>
            </a:extLst>
          </p:cNvPr>
          <p:cNvSpPr txBox="1"/>
          <p:nvPr/>
        </p:nvSpPr>
        <p:spPr>
          <a:xfrm>
            <a:off x="390344" y="4565135"/>
            <a:ext cx="4472933" cy="1913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smaller the cross-entropy, the more similar the two probability distributions are.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A242D8F-2819-AEB1-AB82-D64FA13DF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14065"/>
            <a:ext cx="10925102" cy="3277531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26435-C121-D58B-F102-D23236F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Softmax</a:t>
            </a:r>
            <a:r>
              <a:rPr lang="en-US" sz="4800" dirty="0">
                <a:solidFill>
                  <a:srgbClr val="FFFFFF"/>
                </a:solidFill>
              </a:rPr>
              <a:t> as the final activation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2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7F83-5FCD-0793-21F7-607E039B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5" y="476042"/>
            <a:ext cx="6156526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For Backpropagation, we need…</a:t>
            </a:r>
          </a:p>
        </p:txBody>
      </p:sp>
      <p:pic>
        <p:nvPicPr>
          <p:cNvPr id="4" name="Picture 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624F9A20-1843-D6B9-A403-5DD9AA3F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6" y="2129742"/>
            <a:ext cx="10807859" cy="156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125190-ECC5-1EB1-C577-4ECB7B61E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45" y="410898"/>
            <a:ext cx="3425560" cy="11335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FDAF0-BFD7-7D75-C0A5-D0ABE233AA88}"/>
              </a:ext>
            </a:extLst>
          </p:cNvPr>
          <p:cNvSpPr txBox="1"/>
          <p:nvPr/>
        </p:nvSpPr>
        <p:spPr>
          <a:xfrm>
            <a:off x="5834847" y="221364"/>
            <a:ext cx="373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Recall, our Loss function 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0229-8AB7-7F3B-279F-780A0D618808}"/>
              </a:ext>
            </a:extLst>
          </p:cNvPr>
          <p:cNvSpPr/>
          <p:nvPr/>
        </p:nvSpPr>
        <p:spPr>
          <a:xfrm>
            <a:off x="2326511" y="2129742"/>
            <a:ext cx="2419109" cy="145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B4B5C-83D2-580A-2BF6-B107063BE903}"/>
              </a:ext>
            </a:extLst>
          </p:cNvPr>
          <p:cNvSpPr/>
          <p:nvPr/>
        </p:nvSpPr>
        <p:spPr>
          <a:xfrm>
            <a:off x="9331182" y="410898"/>
            <a:ext cx="1956123" cy="1133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260CF89-D723-2A08-C19C-633F61B87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3" y="3880240"/>
            <a:ext cx="9167111" cy="1347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CE02910-4EAE-2D07-915C-4A86B596AE45}"/>
              </a:ext>
            </a:extLst>
          </p:cNvPr>
          <p:cNvSpPr/>
          <p:nvPr/>
        </p:nvSpPr>
        <p:spPr>
          <a:xfrm>
            <a:off x="659757" y="4270162"/>
            <a:ext cx="1215342" cy="56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0B620A-94B6-290A-3AAE-10546AEC4BFE}"/>
              </a:ext>
            </a:extLst>
          </p:cNvPr>
          <p:cNvCxnSpPr/>
          <p:nvPr/>
        </p:nvCxnSpPr>
        <p:spPr>
          <a:xfrm flipV="1">
            <a:off x="4745620" y="1268324"/>
            <a:ext cx="4525702" cy="861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A00291-30B3-A410-9FFD-B1A8C0A5B052}"/>
              </a:ext>
            </a:extLst>
          </p:cNvPr>
          <p:cNvSpPr txBox="1"/>
          <p:nvPr/>
        </p:nvSpPr>
        <p:spPr>
          <a:xfrm>
            <a:off x="170905" y="5661228"/>
            <a:ext cx="97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Recall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DC5C2-92CC-52F1-153E-5FA3C572EB53}"/>
              </a:ext>
            </a:extLst>
          </p:cNvPr>
          <p:cNvSpPr/>
          <p:nvPr/>
        </p:nvSpPr>
        <p:spPr>
          <a:xfrm>
            <a:off x="1267428" y="5415160"/>
            <a:ext cx="700268" cy="966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A0189-BA7D-B957-B471-AB48605AD6A9}"/>
              </a:ext>
            </a:extLst>
          </p:cNvPr>
          <p:cNvSpPr/>
          <p:nvPr/>
        </p:nvSpPr>
        <p:spPr>
          <a:xfrm>
            <a:off x="10181863" y="2371720"/>
            <a:ext cx="823972" cy="1057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A90F38-0760-3E73-84F7-99A31ADBD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03" y="5482772"/>
            <a:ext cx="3251395" cy="8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6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E3B8-DEC2-856E-3AB1-F14F331B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0742"/>
          </a:xfrm>
        </p:spPr>
        <p:txBody>
          <a:bodyPr/>
          <a:lstStyle/>
          <a:p>
            <a:r>
              <a:rPr lang="en-US" dirty="0"/>
              <a:t>And Finally….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A03C3-2F7D-ABCC-DECA-B79C659D9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8" y="1288272"/>
            <a:ext cx="5826132" cy="145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91A43-88B3-F903-0351-3B3641BEC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6" y="2897677"/>
            <a:ext cx="3464186" cy="145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52FF7AF-0F2F-F6AA-3403-0E9EE6AB5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76" y="4532168"/>
            <a:ext cx="4264768" cy="120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F2389D3-AB69-775C-3BAD-713179D3D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86" y="3252897"/>
            <a:ext cx="2889999" cy="16263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20477-2811-E70F-DD3A-337CFA7C82E8}"/>
              </a:ext>
            </a:extLst>
          </p:cNvPr>
          <p:cNvSpPr txBox="1"/>
          <p:nvPr/>
        </p:nvSpPr>
        <p:spPr>
          <a:xfrm>
            <a:off x="2164466" y="589175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one-hot encoded vector 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𝒚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sums to 1</a:t>
            </a:r>
            <a:endParaRPr lang="en-US" dirty="0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899FAC34-AB81-032E-E90A-33913CEF10E7}"/>
              </a:ext>
            </a:extLst>
          </p:cNvPr>
          <p:cNvSpPr/>
          <p:nvPr/>
        </p:nvSpPr>
        <p:spPr>
          <a:xfrm>
            <a:off x="8125428" y="2167804"/>
            <a:ext cx="772557" cy="3796496"/>
          </a:xfrm>
          <a:prstGeom prst="righ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6C6AB-ED50-9F4E-1F3A-5B8040C49286}"/>
              </a:ext>
            </a:extLst>
          </p:cNvPr>
          <p:cNvSpPr txBox="1"/>
          <p:nvPr/>
        </p:nvSpPr>
        <p:spPr>
          <a:xfrm>
            <a:off x="9152073" y="5032214"/>
            <a:ext cx="1967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 that “s” is our y^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02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240A-B07B-9F05-3C58-0E3A2077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4754-5980-F771-8599-7362BAAD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28" y="2150733"/>
            <a:ext cx="6228553" cy="3707808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Topics</a:t>
            </a:r>
          </a:p>
          <a:p>
            <a:r>
              <a:rPr lang="en-US" sz="3200" dirty="0"/>
              <a:t>The Derivative of the </a:t>
            </a:r>
            <a:r>
              <a:rPr lang="en-US" sz="3200" dirty="0" err="1"/>
              <a:t>Softmax</a:t>
            </a:r>
            <a:endParaRPr lang="en-US" sz="3200" dirty="0"/>
          </a:p>
          <a:p>
            <a:r>
              <a:rPr lang="en-US" sz="3200" dirty="0"/>
              <a:t>The Jacobian</a:t>
            </a:r>
          </a:p>
          <a:p>
            <a:r>
              <a:rPr lang="en-US" sz="3200" dirty="0"/>
              <a:t>The Categorical Cross-Entropy Loss Function</a:t>
            </a:r>
          </a:p>
          <a:p>
            <a:r>
              <a:rPr lang="en-US" sz="3200" dirty="0"/>
              <a:t>Blending </a:t>
            </a:r>
            <a:r>
              <a:rPr lang="en-US" sz="3200" dirty="0" err="1"/>
              <a:t>Softmax</a:t>
            </a:r>
            <a:r>
              <a:rPr lang="en-US" sz="3200" dirty="0"/>
              <a:t> with Cross Entropy</a:t>
            </a:r>
          </a:p>
          <a:p>
            <a:r>
              <a:rPr lang="en-US" sz="3200" dirty="0"/>
              <a:t>The Final dL/</a:t>
            </a:r>
            <a:r>
              <a:rPr lang="en-US" sz="3200" dirty="0" err="1"/>
              <a:t>dz</a:t>
            </a:r>
            <a:r>
              <a:rPr lang="en-US" sz="3200" dirty="0"/>
              <a:t> for weight/bias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3A053-0682-FB1B-F44A-1AD10517E42A}"/>
              </a:ext>
            </a:extLst>
          </p:cNvPr>
          <p:cNvSpPr txBox="1"/>
          <p:nvPr/>
        </p:nvSpPr>
        <p:spPr>
          <a:xfrm>
            <a:off x="111287" y="6127139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NOTE: Most images in this slide deck are borrowed from Thomas </a:t>
            </a:r>
            <a:r>
              <a:rPr lang="en-US" sz="1800" dirty="0" err="1">
                <a:solidFill>
                  <a:schemeClr val="bg1"/>
                </a:solidFill>
              </a:rPr>
              <a:t>Kurbiel</a:t>
            </a:r>
            <a:r>
              <a:rPr lang="en-US" sz="1800" dirty="0">
                <a:solidFill>
                  <a:schemeClr val="bg1"/>
                </a:solidFill>
              </a:rPr>
              <a:t> (published in Towards Data Science)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49157-717F-9A1F-8CB0-121FFDB5BF74}"/>
              </a:ext>
            </a:extLst>
          </p:cNvPr>
          <p:cNvSpPr txBox="1"/>
          <p:nvPr/>
        </p:nvSpPr>
        <p:spPr>
          <a:xfrm>
            <a:off x="7985051" y="2254102"/>
            <a:ext cx="329609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Notes</a:t>
            </a:r>
          </a:p>
          <a:p>
            <a:pPr marL="342900" indent="-342900">
              <a:buAutoNum type="arabicParenR"/>
            </a:pPr>
            <a:r>
              <a:rPr lang="en-US" sz="2400" dirty="0"/>
              <a:t>Our last activation function to create the Y^ values will be the </a:t>
            </a:r>
            <a:r>
              <a:rPr lang="en-US" sz="2400" dirty="0" err="1"/>
              <a:t>Softmax</a:t>
            </a:r>
            <a:r>
              <a:rPr lang="en-US" sz="2400" dirty="0"/>
              <a:t>.</a:t>
            </a:r>
          </a:p>
          <a:p>
            <a:pPr marL="342900" indent="-342900">
              <a:buAutoNum type="arabicParenR"/>
            </a:pPr>
            <a:r>
              <a:rPr lang="en-US" sz="2400" dirty="0"/>
              <a:t>Our Loss (AKA Error or Cost) function will be the Categorical Cross Entropy. </a:t>
            </a:r>
          </a:p>
          <a:p>
            <a:pPr marL="342900" indent="-342900">
              <a:buAutoNum type="arabicParenR"/>
            </a:pPr>
            <a:r>
              <a:rPr lang="en-US" sz="2400" dirty="0"/>
              <a:t>Our Y is hot-encoded.</a:t>
            </a:r>
          </a:p>
        </p:txBody>
      </p:sp>
    </p:spTree>
    <p:extLst>
      <p:ext uri="{BB962C8B-B14F-4D97-AF65-F5344CB8AC3E}">
        <p14:creationId xmlns:p14="http://schemas.microsoft.com/office/powerpoint/2010/main" val="13806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126B382-684F-D777-50CE-9295AFEE1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899" y="1318335"/>
            <a:ext cx="10925102" cy="2949778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6F11E-E7C1-1F95-2218-2C81FDA9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Applying the </a:t>
            </a:r>
            <a:r>
              <a:rPr lang="en-US" sz="4800" dirty="0" err="1">
                <a:solidFill>
                  <a:srgbClr val="FFFFFF"/>
                </a:solidFill>
              </a:rPr>
              <a:t>Softmax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C4FF03-6CF2-95CE-2C37-9020A96F060C}"/>
              </a:ext>
            </a:extLst>
          </p:cNvPr>
          <p:cNvSpPr txBox="1"/>
          <p:nvPr/>
        </p:nvSpPr>
        <p:spPr>
          <a:xfrm>
            <a:off x="261318" y="103397"/>
            <a:ext cx="1128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image shows the </a:t>
            </a:r>
            <a:r>
              <a:rPr lang="en-US" sz="2400" dirty="0" err="1"/>
              <a:t>Softmax</a:t>
            </a:r>
            <a:r>
              <a:rPr lang="en-US" sz="2400" dirty="0"/>
              <a:t> transformation of a single 4-class output. Here, z1 is category 1, z4 is category 4,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D1479-E426-972A-8E24-3A8397212B29}"/>
              </a:ext>
            </a:extLst>
          </p:cNvPr>
          <p:cNvSpPr txBox="1"/>
          <p:nvPr/>
        </p:nvSpPr>
        <p:spPr>
          <a:xfrm>
            <a:off x="8440615" y="5237733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 values are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non-negative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alues (s1, ..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sum to 1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Values lie between 0 and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AD06EA1-62FA-02CA-1157-237262F67613}"/>
              </a:ext>
            </a:extLst>
          </p:cNvPr>
          <p:cNvSpPr/>
          <p:nvPr/>
        </p:nvSpPr>
        <p:spPr>
          <a:xfrm>
            <a:off x="10696353" y="1488558"/>
            <a:ext cx="750213" cy="414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674CD-761D-D153-6786-28B0A7C39CE1}"/>
              </a:ext>
            </a:extLst>
          </p:cNvPr>
          <p:cNvSpPr txBox="1"/>
          <p:nvPr/>
        </p:nvSpPr>
        <p:spPr>
          <a:xfrm>
            <a:off x="10771537" y="913246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Y^</a:t>
            </a:r>
          </a:p>
        </p:txBody>
      </p:sp>
    </p:spTree>
    <p:extLst>
      <p:ext uri="{BB962C8B-B14F-4D97-AF65-F5344CB8AC3E}">
        <p14:creationId xmlns:p14="http://schemas.microsoft.com/office/powerpoint/2010/main" val="28306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0DC5-EA31-5E9B-62EC-A52A1128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286604"/>
            <a:ext cx="11669485" cy="999936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444444"/>
                </a:solidFill>
                <a:effectLst/>
                <a:latin typeface="Helvetica Neue"/>
                <a:ea typeface="Times New Roman" panose="02020603050405020304" pitchFamily="18" charset="0"/>
              </a:rPr>
              <a:t>Z2 = [ </a:t>
            </a:r>
            <a:r>
              <a:rPr lang="en-US" sz="200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Helvetica Neue"/>
                <a:ea typeface="Times New Roman" panose="02020603050405020304" pitchFamily="18" charset="0"/>
              </a:rPr>
              <a:t>h1w(2)11 + h2w(2)21 + c1    </a:t>
            </a:r>
            <a:r>
              <a:rPr lang="en-US" sz="2000" dirty="0">
                <a:solidFill>
                  <a:srgbClr val="444444"/>
                </a:solidFill>
                <a:effectLst/>
                <a:latin typeface="Helvetica Neue"/>
                <a:ea typeface="Times New Roman" panose="02020603050405020304" pitchFamily="18" charset="0"/>
              </a:rPr>
              <a:t> h1w(2)12 + h2w(2)22 + c2       h1w(2)13 + h2w(2)23 + c3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444444"/>
                </a:solidFill>
                <a:effectLst/>
                <a:latin typeface="Helvetica Neue"/>
                <a:ea typeface="Times New Roman" panose="02020603050405020304" pitchFamily="18" charset="0"/>
              </a:rPr>
              <a:t>         </a:t>
            </a:r>
            <a:br>
              <a:rPr lang="en-US" sz="2000" dirty="0">
                <a:solidFill>
                  <a:srgbClr val="444444"/>
                </a:solidFill>
                <a:effectLst/>
                <a:latin typeface="Helvetica Neue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444444"/>
                </a:solidFill>
                <a:effectLst/>
                <a:latin typeface="Helvetica Neue"/>
                <a:ea typeface="Times New Roman" panose="02020603050405020304" pitchFamily="18" charset="0"/>
              </a:rPr>
              <a:t>           h1w(2)11 + h2w(2)21 + c1    h1w(2)12 + h2w(2)22 + c2        h1w(2)13 + h2w(2)23 + c3 ]                </a:t>
            </a:r>
            <a:endParaRPr lang="en-US" sz="4800" dirty="0"/>
          </a:p>
        </p:txBody>
      </p:sp>
      <p:pic>
        <p:nvPicPr>
          <p:cNvPr id="2120" name="Content Placeholder 2119" descr="Diagram&#10;&#10;Description automatically generated">
            <a:extLst>
              <a:ext uri="{FF2B5EF4-FFF2-40B4-BE49-F238E27FC236}">
                <a16:creationId xmlns:a16="http://schemas.microsoft.com/office/drawing/2014/main" id="{120CA713-EF71-AC24-6CC5-1FD04E788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112" y="1897169"/>
            <a:ext cx="8267494" cy="4712472"/>
          </a:xfrm>
        </p:spPr>
      </p:pic>
      <p:sp>
        <p:nvSpPr>
          <p:cNvPr id="2121" name="TextBox 2120">
            <a:extLst>
              <a:ext uri="{FF2B5EF4-FFF2-40B4-BE49-F238E27FC236}">
                <a16:creationId xmlns:a16="http://schemas.microsoft.com/office/drawing/2014/main" id="{17DFF009-0770-30AC-1D01-A035C64F4E5E}"/>
              </a:ext>
            </a:extLst>
          </p:cNvPr>
          <p:cNvSpPr txBox="1"/>
          <p:nvPr/>
        </p:nvSpPr>
        <p:spPr>
          <a:xfrm>
            <a:off x="223174" y="1430669"/>
            <a:ext cx="3058886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this presentation, “z” will be used to describe the linear equations used to create Y^. </a:t>
            </a:r>
          </a:p>
          <a:p>
            <a:endParaRPr lang="en-US" sz="2400" dirty="0"/>
          </a:p>
          <a:p>
            <a:r>
              <a:rPr lang="en-US" sz="2400" dirty="0"/>
              <a:t>Note also that “s” will be used to describe </a:t>
            </a:r>
            <a:r>
              <a:rPr lang="en-US" sz="2400" dirty="0" err="1"/>
              <a:t>softmax</a:t>
            </a:r>
            <a:r>
              <a:rPr lang="en-US" sz="2400" dirty="0"/>
              <a:t>(z).</a:t>
            </a:r>
          </a:p>
          <a:p>
            <a:endParaRPr lang="en-US" sz="2400" dirty="0"/>
          </a:p>
          <a:p>
            <a:r>
              <a:rPr lang="en-US" sz="2400" dirty="0"/>
              <a:t>Y^ = S(Z2)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Y^1 = S(z1)</a:t>
            </a:r>
          </a:p>
        </p:txBody>
      </p:sp>
      <p:sp>
        <p:nvSpPr>
          <p:cNvPr id="2122" name="Rectangle 2121">
            <a:extLst>
              <a:ext uri="{FF2B5EF4-FFF2-40B4-BE49-F238E27FC236}">
                <a16:creationId xmlns:a16="http://schemas.microsoft.com/office/drawing/2014/main" id="{000111B5-2B32-02C4-D64E-24B451DAAE20}"/>
              </a:ext>
            </a:extLst>
          </p:cNvPr>
          <p:cNvSpPr/>
          <p:nvPr/>
        </p:nvSpPr>
        <p:spPr>
          <a:xfrm>
            <a:off x="7295103" y="1768510"/>
            <a:ext cx="4662435" cy="4841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358C0-C6D4-5380-67B9-3075F786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774" y="263527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Jacobian matrix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FD2DDE0-DBF6-3900-2E84-C6279CD3FF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96" y="1550051"/>
            <a:ext cx="4824955" cy="3757897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1A6-4F64-0259-D3A6-607E1F8B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125" y="1964027"/>
            <a:ext cx="6402257" cy="418702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marR="0"/>
            <a:r>
              <a:rPr lang="en-US" sz="2800" b="1" i="1" dirty="0">
                <a:effectLst/>
                <a:ea typeface="Times New Roman" panose="02020603050405020304" pitchFamily="18" charset="0"/>
              </a:rPr>
              <a:t>Jacobian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is often interchangeably used to refer to both the Jacobian matrix or its determinant. </a:t>
            </a:r>
          </a:p>
          <a:p>
            <a:pPr marL="0" marR="0"/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Jacobian matrix </a:t>
            </a:r>
            <a:r>
              <a:rPr lang="en-US" sz="2800" b="1" dirty="0">
                <a:solidFill>
                  <a:schemeClr val="accent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collects all first-order partial derivatives</a:t>
            </a:r>
            <a:r>
              <a:rPr lang="en-U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a multivariate function that can be used for backpropagation.</a:t>
            </a:r>
          </a:p>
          <a:p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2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6AB5-6108-A67F-F979-6EEFEEE9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6ACC-8D07-86C0-2883-8CC878D1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Compute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Jacobian matrix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 of the categorical cross-entropy loss for backpropagation.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news – 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we are using one-hot encoding,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categorical cross entropy together, the solution will be very simple.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6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DAB0-B1F7-032D-257E-6EFEADDF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78905" cy="1450757"/>
          </a:xfrm>
        </p:spPr>
        <p:txBody>
          <a:bodyPr/>
          <a:lstStyle/>
          <a:p>
            <a:r>
              <a:rPr lang="en-US" dirty="0"/>
              <a:t>Derivative </a:t>
            </a:r>
            <a:br>
              <a:rPr lang="en-US" dirty="0"/>
            </a:br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2B19-8C53-A732-0C3B-89D12FEE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13" y="2108201"/>
            <a:ext cx="5594922" cy="419211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oftmax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is a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 function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takes a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 as input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produces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vector as output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Jacobian represents the set of partial derivatives for the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applied to a predicted output vector and with respect to calculating the derivative of the Loss function.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FA598-6F26-DC45-87CB-E900A560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56" y="2108201"/>
            <a:ext cx="2481064" cy="60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4331EEE-7F5E-79C8-6395-6183B46C9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04" y="3317044"/>
            <a:ext cx="4764080" cy="28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44756EA-F380-64E5-D084-190DB74E7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64" y="404752"/>
            <a:ext cx="4693920" cy="1214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59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76C9-F426-8124-C748-6AC322E4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Logarithmic 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42D3-D8A1-B49B-F555-118C8EC5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0" y="2123090"/>
            <a:ext cx="11550869" cy="3746002"/>
          </a:xfrm>
        </p:spPr>
        <p:txBody>
          <a:bodyPr>
            <a:normAutofit/>
          </a:bodyPr>
          <a:lstStyle/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E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 output of the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depends on all the input values </a:t>
            </a: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this reason the off-diagonal elements of the Jacobian aren’t zero.</a:t>
            </a:r>
            <a:endParaRPr lang="en-US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Since the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outputs of the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are strictly positive values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 can </a:t>
            </a:r>
            <a:r>
              <a:rPr lang="en-US" sz="2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the partial derivative of the </a:t>
            </a:r>
            <a:r>
              <a:rPr lang="en-US" sz="26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of the output</a:t>
            </a:r>
            <a:r>
              <a:rPr lang="en-US" sz="2600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(also called “logarithmic derivative”) to simplify the derivative.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D86FA91A-8C8A-648B-599D-F5A5FB630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31" y="4402208"/>
            <a:ext cx="5271352" cy="1999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76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DDEDE378-BF50-B91F-C14D-3B6071C0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" y="499108"/>
            <a:ext cx="3497604" cy="132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D3ECBCB-00A0-7092-5579-32BE9AC1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4" y="2189131"/>
            <a:ext cx="3584776" cy="123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1E93793-9DC6-4553-56F9-19F708190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7" y="3429000"/>
            <a:ext cx="6772459" cy="13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57FED96-35E1-1CF9-F19B-8AAF8FC79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855" y="5032487"/>
            <a:ext cx="6288274" cy="15005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70BFA1-AFFD-4D66-E7CF-9FABBC6EAE48}"/>
              </a:ext>
            </a:extLst>
          </p:cNvPr>
          <p:cNvSpPr txBox="1"/>
          <p:nvPr/>
        </p:nvSpPr>
        <p:spPr>
          <a:xfrm>
            <a:off x="8035334" y="651641"/>
            <a:ext cx="276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Math Part 1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75BC8E1-E4DF-C18A-DEDB-B7C927053743}"/>
              </a:ext>
            </a:extLst>
          </p:cNvPr>
          <p:cNvSpPr/>
          <p:nvPr/>
        </p:nvSpPr>
        <p:spPr>
          <a:xfrm>
            <a:off x="4471979" y="1120592"/>
            <a:ext cx="741152" cy="17342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C354D-2948-3FBC-3321-8548FF3808F5}"/>
              </a:ext>
            </a:extLst>
          </p:cNvPr>
          <p:cNvSpPr txBox="1"/>
          <p:nvPr/>
        </p:nvSpPr>
        <p:spPr>
          <a:xfrm>
            <a:off x="5441271" y="1692166"/>
            <a:ext cx="285437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Rearrange the terms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D3CC8-B56C-1868-A6EE-D311FA748E3D}"/>
              </a:ext>
            </a:extLst>
          </p:cNvPr>
          <p:cNvSpPr/>
          <p:nvPr/>
        </p:nvSpPr>
        <p:spPr>
          <a:xfrm>
            <a:off x="3373821" y="651641"/>
            <a:ext cx="704193" cy="104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D1A3B-4B51-00EA-A3FE-57F670F3A311}"/>
              </a:ext>
            </a:extLst>
          </p:cNvPr>
          <p:cNvSpPr/>
          <p:nvPr/>
        </p:nvSpPr>
        <p:spPr>
          <a:xfrm>
            <a:off x="783021" y="2288802"/>
            <a:ext cx="704193" cy="104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2D5E-42BF-2FD3-9744-7311E831EB45}"/>
              </a:ext>
            </a:extLst>
          </p:cNvPr>
          <p:cNvSpPr/>
          <p:nvPr/>
        </p:nvSpPr>
        <p:spPr>
          <a:xfrm>
            <a:off x="2900855" y="2480441"/>
            <a:ext cx="1255812" cy="62890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02ED3A-BF11-A934-AA54-18A2F98F95DB}"/>
              </a:ext>
            </a:extLst>
          </p:cNvPr>
          <p:cNvSpPr/>
          <p:nvPr/>
        </p:nvSpPr>
        <p:spPr>
          <a:xfrm>
            <a:off x="2995447" y="3792618"/>
            <a:ext cx="1161220" cy="62890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5C29758-73BF-1581-FB31-9654A633C013}"/>
              </a:ext>
            </a:extLst>
          </p:cNvPr>
          <p:cNvSpPr/>
          <p:nvPr/>
        </p:nvSpPr>
        <p:spPr>
          <a:xfrm>
            <a:off x="3499945" y="3109347"/>
            <a:ext cx="231227" cy="683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DFFE8D-A822-2F40-7B51-60258E489600}"/>
              </a:ext>
            </a:extLst>
          </p:cNvPr>
          <p:cNvSpPr txBox="1"/>
          <p:nvPr/>
        </p:nvSpPr>
        <p:spPr>
          <a:xfrm>
            <a:off x="659063" y="5612524"/>
            <a:ext cx="1995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Therefore….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1F901F-8D11-F9FE-0142-A2DE507EE9A9}"/>
              </a:ext>
            </a:extLst>
          </p:cNvPr>
          <p:cNvCxnSpPr/>
          <p:nvPr/>
        </p:nvCxnSpPr>
        <p:spPr>
          <a:xfrm flipH="1">
            <a:off x="5728138" y="4421524"/>
            <a:ext cx="1334814" cy="8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1FCE8A-4EBB-EFC8-269E-B1B5B17CFF3D}"/>
              </a:ext>
            </a:extLst>
          </p:cNvPr>
          <p:cNvCxnSpPr/>
          <p:nvPr/>
        </p:nvCxnSpPr>
        <p:spPr>
          <a:xfrm flipH="1">
            <a:off x="7178566" y="4473820"/>
            <a:ext cx="693682" cy="99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5B5B4-2F77-9260-0C78-56DA610BDF8D}"/>
              </a:ext>
            </a:extLst>
          </p:cNvPr>
          <p:cNvSpPr/>
          <p:nvPr/>
        </p:nvSpPr>
        <p:spPr>
          <a:xfrm>
            <a:off x="2286000" y="2020186"/>
            <a:ext cx="2185979" cy="1326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9E8CBA-5390-671E-C7FA-EAB5D633E1AC}"/>
              </a:ext>
            </a:extLst>
          </p:cNvPr>
          <p:cNvSpPr txBox="1"/>
          <p:nvPr/>
        </p:nvSpPr>
        <p:spPr>
          <a:xfrm>
            <a:off x="5723463" y="2665690"/>
            <a:ext cx="473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work on this part first for a few slides, and then we will multiply the </a:t>
            </a:r>
            <a:r>
              <a:rPr lang="en-US" dirty="0" err="1"/>
              <a:t>si</a:t>
            </a:r>
            <a:endParaRPr lang="en-US" dirty="0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81FDA1F3-CAB5-4A68-E858-F7C239E14D04}"/>
              </a:ext>
            </a:extLst>
          </p:cNvPr>
          <p:cNvSpPr/>
          <p:nvPr/>
        </p:nvSpPr>
        <p:spPr>
          <a:xfrm>
            <a:off x="4471979" y="2963014"/>
            <a:ext cx="1213945" cy="224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59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{D67C48B2-62C1-453B-BD5C-840DA3E9DB6D}tf22712842_win32</Template>
  <TotalTime>1924</TotalTime>
  <Words>761</Words>
  <Application>Microsoft Macintosh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Franklin Gothic Book</vt:lpstr>
      <vt:lpstr>Helvetica Neue</vt:lpstr>
      <vt:lpstr>Times New Roman</vt:lpstr>
      <vt:lpstr>1_RetrospectVTI</vt:lpstr>
      <vt:lpstr>Using Softmax and Cross Entropy in a NN – Derivatives </vt:lpstr>
      <vt:lpstr>Topics and Reminders</vt:lpstr>
      <vt:lpstr>Applying the Softmax </vt:lpstr>
      <vt:lpstr>Z2 = [ h1w(2)11 + h2w(2)21 + c1     h1w(2)12 + h2w(2)22 + c2       h1w(2)13 + h2w(2)23 + c3                      h1w(2)11 + h2w(2)21 + c1    h1w(2)12 + h2w(2)22 + c2        h1w(2)13 + h2w(2)23 + c3 ]                </vt:lpstr>
      <vt:lpstr>Jacobian matrix</vt:lpstr>
      <vt:lpstr>Overall Goals</vt:lpstr>
      <vt:lpstr>Derivative  Softmax Function</vt:lpstr>
      <vt:lpstr>Step 1: Logarithmic Derivative</vt:lpstr>
      <vt:lpstr>PowerPoint Presentation</vt:lpstr>
      <vt:lpstr>So far, we are here:</vt:lpstr>
      <vt:lpstr>From here:</vt:lpstr>
      <vt:lpstr>PowerPoint Presentation</vt:lpstr>
      <vt:lpstr>But- do not panic!</vt:lpstr>
      <vt:lpstr>Notes about Categorical Cross-Entropy</vt:lpstr>
      <vt:lpstr>Cross Entropy</vt:lpstr>
      <vt:lpstr>Softmax as the final activation function</vt:lpstr>
      <vt:lpstr>For Backpropagation, we need…</vt:lpstr>
      <vt:lpstr>And Finally….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Softmax and Cross Entropy in a NN – Derivatives</dc:title>
  <dc:creator>Prof Ami</dc:creator>
  <cp:lastModifiedBy>Xingyu Chen</cp:lastModifiedBy>
  <cp:revision>37</cp:revision>
  <dcterms:created xsi:type="dcterms:W3CDTF">2022-09-28T00:07:51Z</dcterms:created>
  <dcterms:modified xsi:type="dcterms:W3CDTF">2022-10-04T18:35:10Z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