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5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7" r:id="rId15"/>
    <p:sldId id="457" r:id="rId16"/>
    <p:sldId id="460" r:id="rId17"/>
    <p:sldId id="456" r:id="rId18"/>
    <p:sldId id="458" r:id="rId19"/>
    <p:sldId id="312" r:id="rId20"/>
    <p:sldId id="314" r:id="rId21"/>
    <p:sldId id="461" r:id="rId22"/>
    <p:sldId id="462" r:id="rId23"/>
    <p:sldId id="463" r:id="rId24"/>
    <p:sldId id="464" r:id="rId25"/>
    <p:sldId id="466" r:id="rId26"/>
    <p:sldId id="467" r:id="rId27"/>
    <p:sldId id="468" r:id="rId28"/>
    <p:sldId id="465" r:id="rId29"/>
    <p:sldId id="43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17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284" y="1242140"/>
            <a:ext cx="5047249" cy="2901694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Softmax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Hot-Encoding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Multi-output NNs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Cross-Entropy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Gates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6304-421D-FEB9-7216-90D4726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29C8-84FF-442C-11E9-6EF1561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70" y="2099487"/>
            <a:ext cx="3783489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you have three possible outcomes/labels, say 1, 2, and 3 </a:t>
            </a:r>
          </a:p>
          <a:p>
            <a:pPr marL="0" indent="0">
              <a:buNone/>
            </a:pPr>
            <a:r>
              <a:rPr lang="en-US" sz="2400" dirty="0"/>
              <a:t>(like bird, fish, mammal) </a:t>
            </a:r>
          </a:p>
          <a:p>
            <a:r>
              <a:rPr lang="en-US" sz="2400" dirty="0"/>
              <a:t>Next, suppose you have:</a:t>
            </a:r>
          </a:p>
          <a:p>
            <a:pPr algn="l" fontAlgn="base"/>
            <a:r>
              <a:rPr lang="fr-FR" sz="2400" dirty="0">
                <a:solidFill>
                  <a:srgbClr val="002D7A"/>
                </a:solidFill>
                <a:latin typeface="inherit"/>
              </a:rPr>
              <a:t>  Y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fr-FR" sz="2400" dirty="0">
                <a:solidFill>
                  <a:srgbClr val="CE0000"/>
                </a:solidFill>
                <a:latin typeface="inherit"/>
              </a:rPr>
              <a:t>1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  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   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fr-FR" sz="2400" dirty="0">
                <a:solidFill>
                  <a:srgbClr val="002D7A"/>
                </a:solidFill>
                <a:latin typeface="inherit"/>
              </a:rPr>
              <a:t>Y^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0.80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0.15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0.05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B42AD-82F7-9624-AB53-6E230B8F00C9}"/>
              </a:ext>
            </a:extLst>
          </p:cNvPr>
          <p:cNvSpPr txBox="1"/>
          <p:nvPr/>
        </p:nvSpPr>
        <p:spPr>
          <a:xfrm>
            <a:off x="4541855" y="115474"/>
            <a:ext cx="7459226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from math import log2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 </a:t>
            </a:r>
          </a:p>
          <a:p>
            <a:r>
              <a:rPr lang="en-US" sz="2400" dirty="0"/>
              <a:t># calculate cross entropy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cross_entropy</a:t>
            </a:r>
            <a:r>
              <a:rPr lang="en-US" sz="2400" dirty="0"/>
              <a:t>(p, q):</a:t>
            </a:r>
          </a:p>
          <a:p>
            <a:r>
              <a:rPr lang="en-US" sz="2400" dirty="0"/>
              <a:t>	return -sum([p[</a:t>
            </a:r>
            <a:r>
              <a:rPr lang="en-US" sz="2400" dirty="0" err="1"/>
              <a:t>i</a:t>
            </a:r>
            <a:r>
              <a:rPr lang="en-US" sz="2400" dirty="0"/>
              <a:t>]*log2(q[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(p))])</a:t>
            </a:r>
          </a:p>
          <a:p>
            <a:endParaRPr lang="en-US" sz="2400" dirty="0"/>
          </a:p>
          <a:p>
            <a:r>
              <a:rPr lang="en-US" sz="2400" dirty="0"/>
              <a:t>Y = [1,   0,    0]</a:t>
            </a:r>
          </a:p>
          <a:p>
            <a:r>
              <a:rPr lang="en-US" sz="2400" dirty="0" err="1"/>
              <a:t>Yhat</a:t>
            </a:r>
            <a:r>
              <a:rPr lang="en-US" sz="2400" dirty="0"/>
              <a:t> = [0.80, 0.15, 0.05]</a:t>
            </a:r>
          </a:p>
          <a:p>
            <a:r>
              <a:rPr lang="en-US" sz="2400" dirty="0" err="1"/>
              <a:t>CrossEntropy_Y_Yhat</a:t>
            </a:r>
            <a:r>
              <a:rPr lang="en-US" sz="2400" dirty="0"/>
              <a:t> = </a:t>
            </a:r>
            <a:r>
              <a:rPr lang="en-US" sz="2400" dirty="0" err="1"/>
              <a:t>cross_entropy</a:t>
            </a:r>
            <a:r>
              <a:rPr lang="en-US" sz="2400" dirty="0"/>
              <a:t>(Y, </a:t>
            </a:r>
            <a:r>
              <a:rPr lang="en-US" sz="2400" dirty="0" err="1"/>
              <a:t>Yhat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CrossEntropy_Y_Yhat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62B77-8BBB-2FA3-2F71-3D47357EB57B}"/>
              </a:ext>
            </a:extLst>
          </p:cNvPr>
          <p:cNvSpPr txBox="1"/>
          <p:nvPr/>
        </p:nvSpPr>
        <p:spPr>
          <a:xfrm>
            <a:off x="5224306" y="4659843"/>
            <a:ext cx="609432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print(</a:t>
            </a:r>
            <a:r>
              <a:rPr lang="en-US" sz="2800" dirty="0" err="1"/>
              <a:t>CrossEntropy_Y_Yhat</a:t>
            </a:r>
            <a:r>
              <a:rPr lang="en-US" sz="2800" dirty="0"/>
              <a:t>)</a:t>
            </a:r>
          </a:p>
          <a:p>
            <a:r>
              <a:rPr lang="en-US" sz="2800" dirty="0"/>
              <a:t>0.3219280948873623</a:t>
            </a:r>
          </a:p>
        </p:txBody>
      </p:sp>
    </p:spTree>
    <p:extLst>
      <p:ext uri="{BB962C8B-B14F-4D97-AF65-F5344CB8AC3E}">
        <p14:creationId xmlns:p14="http://schemas.microsoft.com/office/powerpoint/2010/main" val="78946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6304-421D-FEB9-7216-90D47269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29C8-84FF-442C-11E9-6EF1561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70" y="2099487"/>
            <a:ext cx="3783489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if Y and Y^ are the same?</a:t>
            </a:r>
          </a:p>
          <a:p>
            <a:pPr algn="l" fontAlgn="base"/>
            <a:r>
              <a:rPr lang="fr-FR" sz="2400" dirty="0">
                <a:solidFill>
                  <a:srgbClr val="002D7A"/>
                </a:solidFill>
                <a:latin typeface="inherit"/>
              </a:rPr>
              <a:t>  Y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fr-FR" sz="2400" dirty="0">
                <a:solidFill>
                  <a:srgbClr val="CE0000"/>
                </a:solidFill>
                <a:latin typeface="inherit"/>
              </a:rPr>
              <a:t>1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  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   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0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 fontAlgn="base"/>
            <a:r>
              <a:rPr lang="fr-FR" sz="2400" dirty="0">
                <a:solidFill>
                  <a:srgbClr val="002D7A"/>
                </a:solidFill>
                <a:latin typeface="inherit"/>
              </a:rPr>
              <a:t>Y^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fr-FR" sz="2400" b="0" i="0" dirty="0">
                <a:solidFill>
                  <a:srgbClr val="CE0000"/>
                </a:solidFill>
                <a:effectLst/>
                <a:latin typeface="inherit"/>
              </a:rPr>
              <a:t>1,   0,   0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B42AD-82F7-9624-AB53-6E230B8F00C9}"/>
              </a:ext>
            </a:extLst>
          </p:cNvPr>
          <p:cNvSpPr txBox="1"/>
          <p:nvPr/>
        </p:nvSpPr>
        <p:spPr>
          <a:xfrm>
            <a:off x="4541855" y="115474"/>
            <a:ext cx="7459226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cross_entropy</a:t>
            </a:r>
            <a:r>
              <a:rPr lang="en-US" sz="2400" dirty="0"/>
              <a:t>(p, q):</a:t>
            </a:r>
          </a:p>
          <a:p>
            <a:r>
              <a:rPr lang="en-US" sz="2400" dirty="0"/>
              <a:t>	return -sum([p[</a:t>
            </a:r>
            <a:r>
              <a:rPr lang="en-US" sz="2400" dirty="0" err="1"/>
              <a:t>i</a:t>
            </a:r>
            <a:r>
              <a:rPr lang="en-US" sz="2400" dirty="0"/>
              <a:t>]*log2(q[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(p))])</a:t>
            </a:r>
          </a:p>
          <a:p>
            <a:endParaRPr lang="en-US" sz="2400" dirty="0"/>
          </a:p>
          <a:p>
            <a:r>
              <a:rPr lang="en-US" sz="2400" dirty="0"/>
              <a:t>Y = [1, 0, 0]</a:t>
            </a:r>
          </a:p>
          <a:p>
            <a:r>
              <a:rPr lang="en-US" sz="2400" dirty="0"/>
              <a:t>#Yhat = [0.80, 0.15, 0.05]</a:t>
            </a:r>
          </a:p>
          <a:p>
            <a:r>
              <a:rPr lang="en-US" sz="2400" dirty="0" err="1"/>
              <a:t>Yhat</a:t>
            </a:r>
            <a:r>
              <a:rPr lang="en-US" sz="2400" dirty="0"/>
              <a:t> = [1, 0.0000000000001, 0.000000000001]</a:t>
            </a:r>
          </a:p>
          <a:p>
            <a:r>
              <a:rPr lang="en-US" sz="2400" dirty="0" err="1"/>
              <a:t>CrossEntropy_Y_Yhat</a:t>
            </a:r>
            <a:r>
              <a:rPr lang="en-US" sz="2400" dirty="0"/>
              <a:t> = </a:t>
            </a:r>
            <a:r>
              <a:rPr lang="en-US" sz="2400" dirty="0" err="1"/>
              <a:t>cross_entropy</a:t>
            </a:r>
            <a:r>
              <a:rPr lang="en-US" sz="2400" dirty="0"/>
              <a:t>(Y, </a:t>
            </a:r>
            <a:r>
              <a:rPr lang="en-US" sz="2400" dirty="0" err="1"/>
              <a:t>Yhat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CrossEntropy_Y_Yhat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62B77-8BBB-2FA3-2F71-3D47357EB57B}"/>
              </a:ext>
            </a:extLst>
          </p:cNvPr>
          <p:cNvSpPr txBox="1"/>
          <p:nvPr/>
        </p:nvSpPr>
        <p:spPr>
          <a:xfrm>
            <a:off x="4541855" y="3825830"/>
            <a:ext cx="609432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print(</a:t>
            </a:r>
            <a:r>
              <a:rPr lang="en-US" sz="2800" dirty="0" err="1"/>
              <a:t>CrossEntropy_Y_Yhat</a:t>
            </a:r>
            <a:r>
              <a:rPr lang="en-US" sz="2800" dirty="0"/>
              <a:t>)</a:t>
            </a:r>
          </a:p>
          <a:p>
            <a:r>
              <a:rPr lang="en-US" sz="2800" dirty="0"/>
              <a:t>0.0</a:t>
            </a:r>
          </a:p>
          <a:p>
            <a:endParaRPr lang="en-US" sz="2800" dirty="0"/>
          </a:p>
          <a:p>
            <a:r>
              <a:rPr lang="en-US" sz="2800" dirty="0"/>
              <a:t>Notice the 0.000000000001</a:t>
            </a:r>
          </a:p>
        </p:txBody>
      </p:sp>
    </p:spTree>
    <p:extLst>
      <p:ext uri="{BB962C8B-B14F-4D97-AF65-F5344CB8AC3E}">
        <p14:creationId xmlns:p14="http://schemas.microsoft.com/office/powerpoint/2010/main" val="397534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EAFB-81AD-4A1D-CBDD-F8FD02A5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and Entropy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44AB0-AB06-8718-8007-86B00BEF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81" y="3978176"/>
            <a:ext cx="5541779" cy="12862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25D1-AD14-1CC3-3E5F-BC01D2A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8B9-681E-544A-9ED8-FF2085E1BC8A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81C25-A9CD-1AF6-A16A-B2953889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7A3D0E9-8E7E-E77C-B570-121658805F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75" y="2038878"/>
            <a:ext cx="3757400" cy="13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2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BE1-BC26-4CEE-7EC4-439CC27B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85248"/>
          </a:xfrm>
        </p:spPr>
        <p:txBody>
          <a:bodyPr/>
          <a:lstStyle/>
          <a:p>
            <a:r>
              <a:rPr lang="en-US" dirty="0"/>
              <a:t>Entropy Visually</a:t>
            </a:r>
          </a:p>
        </p:txBody>
      </p:sp>
      <p:pic>
        <p:nvPicPr>
          <p:cNvPr id="7" name="Content Placeholder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E46A6B-2E67-07B8-0B85-F92605D43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77" y="1427419"/>
            <a:ext cx="9859399" cy="47192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ABAE-6E98-2509-DF83-25196C34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8B9-681E-544A-9ED8-FF2085E1BC8A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D729-F097-CDAC-D1D6-D60D43C7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E349F67-FA53-3F31-6CB0-41AB308931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92" y="3502101"/>
            <a:ext cx="6521209" cy="3237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88B1E-22C2-4FDA-F92B-4CE0FB4C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703C-1963-3ABD-A247-A113068A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99" y="1870095"/>
            <a:ext cx="10058400" cy="3760891"/>
          </a:xfrm>
        </p:spPr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Information gain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is a measure quantifies how much a given “tree node split” 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unmixes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labels at a node. </a:t>
            </a:r>
          </a:p>
          <a:p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Mathematically </a:t>
            </a:r>
            <a:r>
              <a:rPr lang="en-US" i="1" dirty="0">
                <a:solidFill>
                  <a:srgbClr val="292929"/>
                </a:solidFill>
                <a:effectLst/>
                <a:latin typeface="source-serif-pro"/>
              </a:rPr>
              <a:t>it is measure of the difference between impurity values 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before</a:t>
            </a:r>
            <a:r>
              <a:rPr lang="en-US" i="1" dirty="0">
                <a:solidFill>
                  <a:srgbClr val="292929"/>
                </a:solidFill>
                <a:effectLst/>
                <a:latin typeface="source-serif-pro"/>
              </a:rPr>
              <a:t> splitting the data at a node and the weighted average of the impurity after the split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. 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A820-5752-1EF5-5F82-8E6D4243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8B9-681E-544A-9ED8-FF2085E1BC8A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AA8A0-BF87-3756-4ACE-C284F5D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679F4-920C-130C-5F8C-E2AC7A885A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7" y="3587832"/>
            <a:ext cx="6088380" cy="655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EC4B5E-6173-AC00-66C0-BC6B5F65DB26}"/>
              </a:ext>
            </a:extLst>
          </p:cNvPr>
          <p:cNvSpPr txBox="1"/>
          <p:nvPr/>
        </p:nvSpPr>
        <p:spPr>
          <a:xfrm>
            <a:off x="397582" y="4327912"/>
            <a:ext cx="328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– this works using GINI 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25137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8A74-9810-AB4C-AD0A-2626B3D3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70240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ED8DD2-06FA-EB68-A1FF-B25AF7AEC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0" y="254603"/>
            <a:ext cx="10699399" cy="63487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2B10-A1D1-D037-D174-A7459988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8B9-681E-544A-9ED8-FF2085E1BC8A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E8171-5198-CC17-6817-67E2C201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EF31-9C49-2784-0F6D-FA4EF48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Calculate Entropy for Class Labels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167A-737B-2BA3-A0E4-B32C7873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3" y="1959429"/>
            <a:ext cx="11847007" cy="4280597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Recall that when two distributions are identical, the cross-entropy between them is equal to the entropy for the probability distribution.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If we are using one-hot encoding, the entropy for any Y is 0 because there is no information in [ 1  0  0] for example. </a:t>
            </a:r>
          </a:p>
          <a:p>
            <a:pPr algn="l" fontAlgn="base"/>
            <a:r>
              <a:rPr lang="en-US" b="1" dirty="0">
                <a:solidFill>
                  <a:srgbClr val="555555"/>
                </a:solidFill>
                <a:effectLst/>
                <a:latin typeface="Helvetica Neue"/>
              </a:rPr>
              <a:t>STEPS:</a:t>
            </a:r>
          </a:p>
          <a:p>
            <a:pPr algn="l"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1) One-Hot Encode the Label (Y) of the Dataset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2) Use </a:t>
            </a:r>
            <a:r>
              <a:rPr lang="en-US" b="0" dirty="0" err="1">
                <a:solidFill>
                  <a:srgbClr val="555555"/>
                </a:solidFill>
                <a:effectLst/>
                <a:latin typeface="Helvetica Neue"/>
              </a:rPr>
              <a:t>Softmax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 to update all predicted outcomes (Y^) so that each is a probability distribution that sums to 1. </a:t>
            </a:r>
          </a:p>
          <a:p>
            <a:pPr algn="l" fontAlgn="base"/>
            <a:r>
              <a:rPr lang="en-US" dirty="0">
                <a:solidFill>
                  <a:srgbClr val="555555"/>
                </a:solidFill>
                <a:latin typeface="Helvetica Neue"/>
              </a:rPr>
              <a:t>3) Use Cross Entropy to measure the “error/loss” between Y and Y^. If the error/loss is “0”, then the prediction is perfect. </a:t>
            </a:r>
          </a:p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4) When using a batch of inputs at a time – we will need to AVERAGE…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0FF4-4C66-55F3-44AC-B224DD6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Gut Values for 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1461-A51B-26FC-DC7B-04F500D9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Cross-Entropy = 0.00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Perfect probabilities.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Cross-Entropy &lt; 0.02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Great probabilities.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Cross-Entropy &lt; 0.05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On the right track.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Cross-Entropy &lt; 0.20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Fine.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Cross-Entropy &gt; 0.30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Not great.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Cross-Entropy &gt; 1.00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: Terrible.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Cross-Entropy &gt; 2.00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Something is broken.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2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5ACF086-2833-EB53-FD9E-902A15EB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99" y="240891"/>
            <a:ext cx="10659473" cy="35591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2345A-81F8-5415-17E3-4DB94AA422EA}"/>
              </a:ext>
            </a:extLst>
          </p:cNvPr>
          <p:cNvSpPr txBox="1"/>
          <p:nvPr/>
        </p:nvSpPr>
        <p:spPr>
          <a:xfrm>
            <a:off x="486136" y="4039564"/>
            <a:ext cx="4490977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Li  is the sample loss value</a:t>
            </a:r>
          </a:p>
          <a:p>
            <a:r>
              <a:rPr lang="en-US" sz="2800" dirty="0"/>
              <a:t>i is the </a:t>
            </a:r>
            <a:r>
              <a:rPr lang="en-US" sz="2800" dirty="0" err="1"/>
              <a:t>ith</a:t>
            </a:r>
            <a:r>
              <a:rPr lang="en-US" sz="2800" dirty="0"/>
              <a:t> sample in the dataset</a:t>
            </a:r>
          </a:p>
          <a:p>
            <a:r>
              <a:rPr lang="en-US" sz="2800" dirty="0"/>
              <a:t>j is the label index  </a:t>
            </a:r>
          </a:p>
          <a:p>
            <a:r>
              <a:rPr lang="en-US" sz="2800" dirty="0"/>
              <a:t>y is the target</a:t>
            </a:r>
          </a:p>
          <a:p>
            <a:r>
              <a:rPr lang="en-US" sz="2800" dirty="0"/>
              <a:t>y^ is the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4D1B4-F42B-893A-408D-9D8D02C4C3E1}"/>
              </a:ext>
            </a:extLst>
          </p:cNvPr>
          <p:cNvSpPr txBox="1"/>
          <p:nvPr/>
        </p:nvSpPr>
        <p:spPr>
          <a:xfrm>
            <a:off x="5703696" y="4327757"/>
            <a:ext cx="5009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simplify this formula because our Y is encoded using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9650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3EB72B-DDBA-8624-ECAB-ECB19385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580" y="2064603"/>
            <a:ext cx="8189438" cy="1986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582F2-A5F1-3179-384A-1341A5C4706D}"/>
              </a:ext>
            </a:extLst>
          </p:cNvPr>
          <p:cNvSpPr txBox="1"/>
          <p:nvPr/>
        </p:nvSpPr>
        <p:spPr>
          <a:xfrm>
            <a:off x="562336" y="4521200"/>
            <a:ext cx="1001632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Li  is the sample loss value</a:t>
            </a:r>
          </a:p>
          <a:p>
            <a:r>
              <a:rPr lang="en-US" sz="2800" dirty="0"/>
              <a:t>i is the </a:t>
            </a:r>
            <a:r>
              <a:rPr lang="en-US" sz="2800" dirty="0" err="1"/>
              <a:t>ith</a:t>
            </a:r>
            <a:r>
              <a:rPr lang="en-US" sz="2800" dirty="0"/>
              <a:t> sample in the </a:t>
            </a:r>
          </a:p>
          <a:p>
            <a:r>
              <a:rPr lang="en-US" sz="2800" dirty="0"/>
              <a:t>k is the index of the correct class probability</a:t>
            </a:r>
          </a:p>
          <a:p>
            <a:r>
              <a:rPr lang="en-US" sz="2800" dirty="0"/>
              <a:t>Here – “log” is assumed to be log base e – the natural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882E8-EAA4-AF09-0367-FF30A78ABC54}"/>
              </a:ext>
            </a:extLst>
          </p:cNvPr>
          <p:cNvSpPr txBox="1"/>
          <p:nvPr/>
        </p:nvSpPr>
        <p:spPr>
          <a:xfrm>
            <a:off x="309929" y="583158"/>
            <a:ext cx="11572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Simplified Version of Cross Entropy Function</a:t>
            </a:r>
          </a:p>
        </p:txBody>
      </p:sp>
    </p:spTree>
    <p:extLst>
      <p:ext uri="{BB962C8B-B14F-4D97-AF65-F5344CB8AC3E}">
        <p14:creationId xmlns:p14="http://schemas.microsoft.com/office/powerpoint/2010/main" val="392645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BF65-DC1C-AE4B-460D-2BD00E1F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916847" cy="1450757"/>
          </a:xfrm>
        </p:spPr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853A6-DA9F-30CF-7F1D-89BB60299E88}"/>
              </a:ext>
            </a:extLst>
          </p:cNvPr>
          <p:cNvSpPr txBox="1"/>
          <p:nvPr/>
        </p:nvSpPr>
        <p:spPr>
          <a:xfrm>
            <a:off x="251207" y="2620270"/>
            <a:ext cx="68027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temp = y ## Actual labels</a:t>
            </a:r>
          </a:p>
          <a:p>
            <a:r>
              <a:rPr lang="en-US" sz="2400" dirty="0"/>
              <a:t>#print(temp)</a:t>
            </a:r>
          </a:p>
          <a:p>
            <a:r>
              <a:rPr lang="en-US" sz="2400" dirty="0" err="1"/>
              <a:t>one_hot_labels</a:t>
            </a:r>
            <a:r>
              <a:rPr lang="en-US" sz="2400" dirty="0"/>
              <a:t> = </a:t>
            </a:r>
            <a:r>
              <a:rPr lang="en-US" sz="2400" dirty="0" err="1"/>
              <a:t>np.zeros</a:t>
            </a:r>
            <a:r>
              <a:rPr lang="en-US" sz="2400" dirty="0"/>
              <a:t>((n, </a:t>
            </a:r>
            <a:r>
              <a:rPr lang="en-US" sz="2400" dirty="0" err="1"/>
              <a:t>NumberOfLabels</a:t>
            </a:r>
            <a:r>
              <a:rPr lang="en-US" sz="2400" dirty="0"/>
              <a:t>))</a:t>
            </a:r>
          </a:p>
          <a:p>
            <a:r>
              <a:rPr lang="en-US" sz="2400" dirty="0"/>
              <a:t>#print(one_hot_labels)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range(n):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one_hot_labels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, temp[</a:t>
            </a:r>
            <a:r>
              <a:rPr lang="en-US" sz="2400" dirty="0" err="1"/>
              <a:t>i</a:t>
            </a:r>
            <a:r>
              <a:rPr lang="en-US" sz="2400" dirty="0"/>
              <a:t>]-1] = 1    </a:t>
            </a:r>
          </a:p>
          <a:p>
            <a:r>
              <a:rPr lang="en-US" sz="2400" dirty="0"/>
              <a:t>#print(one_hot_labels)</a:t>
            </a:r>
          </a:p>
          <a:p>
            <a:r>
              <a:rPr lang="en-US" sz="2400" dirty="0"/>
              <a:t>y = </a:t>
            </a:r>
            <a:r>
              <a:rPr lang="en-US" sz="2400" dirty="0" err="1"/>
              <a:t>one_hot_labels</a:t>
            </a:r>
            <a:endParaRPr lang="en-US" sz="2400" dirty="0"/>
          </a:p>
          <a:p>
            <a:r>
              <a:rPr lang="en-US" sz="2400" dirty="0"/>
              <a:t>print(y)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503F66F-FCA3-424C-1ABE-0A28F09B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919" y="1285588"/>
            <a:ext cx="1684020" cy="3870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33C2E0B-A6DD-1E0F-55F2-1B61C828D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67"/>
          <a:stretch/>
        </p:blipFill>
        <p:spPr>
          <a:xfrm>
            <a:off x="7129184" y="135814"/>
            <a:ext cx="3251492" cy="3726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BB1C797-69C9-5C9F-FA1C-24F2AB921654}"/>
              </a:ext>
            </a:extLst>
          </p:cNvPr>
          <p:cNvSpPr/>
          <p:nvPr/>
        </p:nvSpPr>
        <p:spPr>
          <a:xfrm>
            <a:off x="8340132" y="2168498"/>
            <a:ext cx="2115787" cy="1450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A1AA849-32B7-6BA2-627D-18CF78C3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18" y="643538"/>
            <a:ext cx="8519863" cy="35570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695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1640FD-2F04-3A91-1F59-4AE1D289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Log_e</a:t>
            </a:r>
            <a:r>
              <a:rPr lang="en-US" sz="4000" dirty="0">
                <a:solidFill>
                  <a:srgbClr val="FFFFFF"/>
                </a:solidFill>
              </a:rPr>
              <a:t> Function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44B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8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03F28C2-D4C6-F8AD-02F8-794411E0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4" y="502919"/>
            <a:ext cx="11960972" cy="5508015"/>
          </a:xfrm>
        </p:spPr>
      </p:pic>
    </p:spTree>
    <p:extLst>
      <p:ext uri="{BB962C8B-B14F-4D97-AF65-F5344CB8AC3E}">
        <p14:creationId xmlns:p14="http://schemas.microsoft.com/office/powerpoint/2010/main" val="245809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2F9C122-EF47-8BB0-3ABA-3B0B4F2E5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" y="274321"/>
            <a:ext cx="11774170" cy="5959202"/>
          </a:xfrm>
        </p:spPr>
      </p:pic>
    </p:spTree>
    <p:extLst>
      <p:ext uri="{BB962C8B-B14F-4D97-AF65-F5344CB8AC3E}">
        <p14:creationId xmlns:p14="http://schemas.microsoft.com/office/powerpoint/2010/main" val="193384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13CC-3888-C95F-E115-6B988F9E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Function:  </a:t>
            </a:r>
          </a:p>
        </p:txBody>
      </p:sp>
      <p:pic>
        <p:nvPicPr>
          <p:cNvPr id="6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D75FED53-784A-92D2-9A2F-4D42B5E9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34" t="6905" r="8387" b="61831"/>
          <a:stretch/>
        </p:blipFill>
        <p:spPr>
          <a:xfrm>
            <a:off x="1371599" y="2497454"/>
            <a:ext cx="5257801" cy="24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2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5A55F29-CDB4-2577-305C-0D1C2B9EA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13" y="254318"/>
            <a:ext cx="7964731" cy="2877502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26EFDDF-8E68-0021-0AFE-8CB22CED0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4" r="68972" b="74369"/>
          <a:stretch/>
        </p:blipFill>
        <p:spPr>
          <a:xfrm>
            <a:off x="1565910" y="3726181"/>
            <a:ext cx="7621839" cy="1508760"/>
          </a:xfrm>
          <a:prstGeom prst="rect">
            <a:avLst/>
          </a:prstGeom>
        </p:spPr>
      </p:pic>
      <p:sp>
        <p:nvSpPr>
          <p:cNvPr id="10" name="Arrow: U-Turn 9">
            <a:extLst>
              <a:ext uri="{FF2B5EF4-FFF2-40B4-BE49-F238E27FC236}">
                <a16:creationId xmlns:a16="http://schemas.microsoft.com/office/drawing/2014/main" id="{C067A300-45C5-F1DC-6D1D-DA73E519DEF5}"/>
              </a:ext>
            </a:extLst>
          </p:cNvPr>
          <p:cNvSpPr/>
          <p:nvPr/>
        </p:nvSpPr>
        <p:spPr>
          <a:xfrm rot="3621994">
            <a:off x="8582017" y="1142302"/>
            <a:ext cx="2669744" cy="177165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8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3EAFB-81AD-4A1D-CBDD-F8FD02A5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955867"/>
            <a:ext cx="4809068" cy="20334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Entropy</a:t>
            </a:r>
            <a:br>
              <a:rPr lang="en-US" sz="4400" dirty="0"/>
            </a:br>
            <a:r>
              <a:rPr lang="en-US" sz="4400" dirty="0"/>
              <a:t>Cross Entropy</a:t>
            </a:r>
            <a:br>
              <a:rPr lang="en-US" sz="4400" dirty="0"/>
            </a:br>
            <a:r>
              <a:rPr lang="en-US" sz="4400" dirty="0"/>
              <a:t>Log Loss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44AB0-AB06-8718-8007-86B00BEF0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1" y="1087404"/>
            <a:ext cx="5410557" cy="125795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436D95B-CBC0-5E9A-FAA5-9DC7AA14C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23" r="68607" b="11738"/>
          <a:stretch/>
        </p:blipFill>
        <p:spPr>
          <a:xfrm>
            <a:off x="6582156" y="615723"/>
            <a:ext cx="4809063" cy="2201315"/>
          </a:xfrm>
          <a:prstGeom prst="rect">
            <a:avLst/>
          </a:prstGeom>
        </p:spPr>
      </p:pic>
      <p:pic>
        <p:nvPicPr>
          <p:cNvPr id="11" name="Content Placeholder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B7B9A05-94B3-520D-E731-800FAD101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73" t="13973" r="10851" b="68902"/>
          <a:stretch/>
        </p:blipFill>
        <p:spPr>
          <a:xfrm>
            <a:off x="6433006" y="3671048"/>
            <a:ext cx="5100257" cy="14675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E369E2-CE06-4376-B557-4B5FE5B4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955867"/>
            <a:ext cx="0" cy="20254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433FF2-1AF2-9995-497B-11214A3D870D}"/>
              </a:ext>
            </a:extLst>
          </p:cNvPr>
          <p:cNvSpPr txBox="1"/>
          <p:nvPr/>
        </p:nvSpPr>
        <p:spPr>
          <a:xfrm>
            <a:off x="6417733" y="3955867"/>
            <a:ext cx="4809064" cy="20254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Cross Entropy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25D1-AD14-1CC3-3E5F-BC01D2A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F38B9-681E-544A-9ED8-FF2085E1BC8A}" type="datetime4">
              <a:rPr lang="en-US" sz="900" smtClean="0"/>
              <a:pPr>
                <a:spcAft>
                  <a:spcPts val="600"/>
                </a:spcAft>
              </a:pPr>
              <a:t>September 26, 2022</a:t>
            </a:fld>
            <a:endParaRPr lang="en-US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81C25-A9CD-1AF6-A16A-B2953889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37D5FE-740C-46F5-801A-FA5477D9711F}" type="slidenum">
              <a:rPr lang="en-US" sz="1050" smtClean="0"/>
              <a:pPr>
                <a:spcAft>
                  <a:spcPts val="600"/>
                </a:spcAft>
              </a:pPr>
              <a:t>25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8752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859" y="747412"/>
            <a:ext cx="7400071" cy="560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General Entropy – Such as for Decision Tree Node Splitting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38B9-681E-544A-9ED8-FF2085E1BC8A}" type="datetime4">
              <a:rPr lang="en-US" smtClean="0"/>
              <a:pPr/>
              <a:t>September 26, 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2" y="1826394"/>
            <a:ext cx="8070339" cy="35854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33864" y="5366085"/>
            <a:ext cx="327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which has lowest impurity?</a:t>
            </a:r>
          </a:p>
          <a:p>
            <a:pPr marL="342900" indent="-342900">
              <a:buAutoNum type="arabicParenR"/>
            </a:pPr>
            <a:r>
              <a:rPr lang="en-US" dirty="0"/>
              <a:t>Which has highest impurity?</a:t>
            </a:r>
          </a:p>
        </p:txBody>
      </p:sp>
    </p:spTree>
    <p:extLst>
      <p:ext uri="{BB962C8B-B14F-4D97-AF65-F5344CB8AC3E}">
        <p14:creationId xmlns:p14="http://schemas.microsoft.com/office/powerpoint/2010/main" val="28053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ABAA-064D-4EC4-4435-82D25DF7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887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b="1" dirty="0" err="1"/>
              <a:t>Softmax</a:t>
            </a:r>
            <a:r>
              <a:rPr lang="en-US" dirty="0"/>
              <a:t>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8F4-A2A0-9369-6EAD-08E6CEEB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20" y="2916574"/>
            <a:ext cx="11648984" cy="3654823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1) Also called </a:t>
            </a:r>
            <a:r>
              <a:rPr lang="en-US" sz="2400" dirty="0" err="1"/>
              <a:t>softargmax</a:t>
            </a:r>
            <a:r>
              <a:rPr lang="en-US" sz="2400" dirty="0"/>
              <a:t>.</a:t>
            </a:r>
          </a:p>
          <a:p>
            <a:r>
              <a:rPr lang="en-US" sz="2400" dirty="0"/>
              <a:t>2) Normalized exponential function.</a:t>
            </a:r>
          </a:p>
          <a:p>
            <a:r>
              <a:rPr lang="en-US" sz="2400" dirty="0"/>
              <a:t>3) Converts a </a:t>
            </a:r>
            <a:r>
              <a:rPr lang="en-US" sz="2400" b="1" dirty="0"/>
              <a:t>vector of k real numbers </a:t>
            </a:r>
            <a:r>
              <a:rPr lang="en-US" sz="2400" dirty="0"/>
              <a:t>into a </a:t>
            </a:r>
            <a:r>
              <a:rPr lang="en-US" sz="2400" b="1" dirty="0"/>
              <a:t>probability distribution of k probabilities </a:t>
            </a:r>
            <a:r>
              <a:rPr lang="en-US" sz="2400" dirty="0"/>
              <a:t>that all </a:t>
            </a:r>
            <a:r>
              <a:rPr lang="en-US" sz="2400" b="1" u="sng" dirty="0"/>
              <a:t>sum to 1</a:t>
            </a:r>
            <a:r>
              <a:rPr lang="en-US" sz="2400" dirty="0"/>
              <a:t>.</a:t>
            </a:r>
          </a:p>
          <a:p>
            <a:r>
              <a:rPr lang="en-US" sz="2400" dirty="0"/>
              <a:t>4) Can also be used in multinomial logistic regression.</a:t>
            </a:r>
          </a:p>
          <a:p>
            <a:r>
              <a:rPr lang="en-US" sz="2400" dirty="0"/>
              <a:t>5) Often used as the last activation function of a neural network</a:t>
            </a:r>
          </a:p>
          <a:p>
            <a:r>
              <a:rPr lang="en-US" sz="2400" dirty="0"/>
              <a:t>6) It is a “smooth” approximation to the argmax</a:t>
            </a:r>
          </a:p>
          <a:p>
            <a:endParaRPr lang="en-US" sz="24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3655FE5-894E-E5B9-D4F2-464F30640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86" b="-1739"/>
          <a:stretch/>
        </p:blipFill>
        <p:spPr>
          <a:xfrm>
            <a:off x="1519464" y="1373000"/>
            <a:ext cx="9153072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6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EC1AD-885F-DD84-63F1-83E71E4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Plot of e^x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F46B5CC-7ED9-6173-D64A-1704EB010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696" y="640081"/>
            <a:ext cx="5694823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36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63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71395-3433-9F8F-C60D-D2B5D474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5379-FD72-D78A-923B-7DF023C1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2799654"/>
            <a:ext cx="3682314" cy="388534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Suppose you are using a NN to predict three possible categories: Seal, Panda, Duck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Suppose the NN predicts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[0.25,     1.23,      -0.8 ]</a:t>
            </a: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dirty="0" err="1">
                <a:solidFill>
                  <a:srgbClr val="FFFFFF"/>
                </a:solidFill>
              </a:rPr>
              <a:t>softmax</a:t>
            </a:r>
            <a:r>
              <a:rPr lang="en-US" sz="2400" dirty="0">
                <a:solidFill>
                  <a:srgbClr val="FFFFFF"/>
                </a:solidFill>
              </a:rPr>
              <a:t> will normalize the outputs so that the result both sums to 1 and offers the largest result.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497F30-FB07-D628-6E70-A67B4E16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78" y="877330"/>
            <a:ext cx="7986127" cy="51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3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C7854-2D5F-1072-F5D9-B57289A3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 err="1"/>
              <a:t>Softmax</a:t>
            </a:r>
            <a:r>
              <a:rPr lang="en-US" sz="4000" dirty="0"/>
              <a:t> Outputs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F0C9B6-06E7-8353-1EF3-EAC0C8E5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50" y="2639380"/>
            <a:ext cx="4213654" cy="373920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1) The raw outputs (left) do not offer a probability of accuracy.</a:t>
            </a:r>
          </a:p>
          <a:p>
            <a:r>
              <a:rPr lang="en-US" sz="2800" dirty="0"/>
              <a:t>2) The normalized </a:t>
            </a:r>
            <a:r>
              <a:rPr lang="en-US" sz="2800" dirty="0" err="1"/>
              <a:t>softmax</a:t>
            </a:r>
            <a:r>
              <a:rPr lang="en-US" sz="2800" dirty="0"/>
              <a:t> offers a probability distribution that sums to 1 and gives a </a:t>
            </a:r>
            <a:r>
              <a:rPr lang="en-US" sz="2800" b="1" u="sng" dirty="0"/>
              <a:t>probability of each output. </a:t>
            </a:r>
          </a:p>
          <a:p>
            <a:pPr marL="0" indent="0">
              <a:buNone/>
            </a:pPr>
            <a:r>
              <a:rPr lang="en-US" sz="2800" b="1" u="sng" dirty="0"/>
              <a:t>3) </a:t>
            </a:r>
            <a:r>
              <a:rPr lang="en-US" sz="2800" dirty="0"/>
              <a:t>One can then use argmax on the </a:t>
            </a:r>
            <a:r>
              <a:rPr lang="en-US" sz="2800" dirty="0" err="1"/>
              <a:t>softmax</a:t>
            </a:r>
            <a:r>
              <a:rPr lang="en-US" sz="2800" dirty="0"/>
              <a:t> results for the final prediction.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F3CEF1-CF9F-574A-2856-B5A11946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386670"/>
            <a:ext cx="6892560" cy="3739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23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96A9-C5AF-DEF0-D49E-00E3667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dirty="0"/>
              <a:t>Cross-Entropy</a:t>
            </a:r>
            <a:r>
              <a:rPr lang="en-US" dirty="0"/>
              <a:t>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7C17-8DDE-749C-298E-DBB5B691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0" i="0" dirty="0">
                <a:solidFill>
                  <a:srgbClr val="555555"/>
                </a:solidFill>
                <a:effectLst/>
                <a:latin typeface="Helvetica Neue"/>
              </a:rPr>
              <a:t>1) </a:t>
            </a:r>
            <a:r>
              <a:rPr lang="en-US" sz="2800" b="1" i="0" dirty="0">
                <a:solidFill>
                  <a:srgbClr val="555555"/>
                </a:solidFill>
                <a:effectLst/>
                <a:latin typeface="Helvetica Neue"/>
              </a:rPr>
              <a:t>Cross-entropy 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Helvetica Neue"/>
              </a:rPr>
              <a:t>(from the field of information theory) calculates the </a:t>
            </a:r>
            <a:r>
              <a:rPr lang="en-US" sz="2800" b="1" i="0" dirty="0">
                <a:solidFill>
                  <a:srgbClr val="555555"/>
                </a:solidFill>
                <a:effectLst/>
                <a:latin typeface="Helvetica Neue"/>
              </a:rPr>
              <a:t>difference between two probability distributions.</a:t>
            </a:r>
          </a:p>
          <a:p>
            <a:r>
              <a:rPr lang="en-US" sz="2800" dirty="0">
                <a:solidFill>
                  <a:srgbClr val="555555"/>
                </a:solidFill>
                <a:latin typeface="Helvetica Neue"/>
              </a:rPr>
              <a:t>2) Specifically, and different from KL divergence, </a:t>
            </a:r>
            <a:r>
              <a:rPr lang="en-US" sz="2800" b="1" i="0" dirty="0">
                <a:solidFill>
                  <a:srgbClr val="555555"/>
                </a:solidFill>
                <a:effectLst/>
                <a:latin typeface="Helvetica Neue"/>
              </a:rPr>
              <a:t>cross-entropy</a:t>
            </a:r>
            <a:r>
              <a:rPr lang="en-US" sz="2800" b="0" i="0" dirty="0">
                <a:solidFill>
                  <a:srgbClr val="555555"/>
                </a:solidFill>
                <a:effectLst/>
                <a:latin typeface="Helvetica Neue"/>
              </a:rPr>
              <a:t> calculates the </a:t>
            </a:r>
            <a:r>
              <a:rPr lang="en-US" sz="2800" b="1" i="0" dirty="0">
                <a:solidFill>
                  <a:srgbClr val="555555"/>
                </a:solidFill>
                <a:effectLst/>
                <a:latin typeface="Helvetica Neue"/>
              </a:rPr>
              <a:t>total entropy between the distributions.</a:t>
            </a:r>
            <a:endParaRPr lang="en-US" sz="280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US" sz="2800" dirty="0">
                <a:solidFill>
                  <a:srgbClr val="555555"/>
                </a:solidFill>
                <a:latin typeface="Helvetica Neue"/>
              </a:rPr>
              <a:t>3) Interesting Note: Cross entropy is not the same as log-loss. However, when used as loss functions, both measures calculate the same quantity. </a:t>
            </a:r>
          </a:p>
        </p:txBody>
      </p:sp>
    </p:spTree>
    <p:extLst>
      <p:ext uri="{BB962C8B-B14F-4D97-AF65-F5344CB8AC3E}">
        <p14:creationId xmlns:p14="http://schemas.microsoft.com/office/powerpoint/2010/main" val="163659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36B9-FBB2-C4D3-A536-530D3D2B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86" y="297396"/>
            <a:ext cx="7233920" cy="1450757"/>
          </a:xfrm>
        </p:spPr>
        <p:txBody>
          <a:bodyPr/>
          <a:lstStyle/>
          <a:p>
            <a:r>
              <a:rPr lang="en-US" dirty="0"/>
              <a:t>Definitions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36B8-32AE-FE78-F261-3B9597BA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4" y="2074334"/>
            <a:ext cx="7233920" cy="3760891"/>
          </a:xfrm>
        </p:spPr>
        <p:txBody>
          <a:bodyPr>
            <a:normAutofit/>
          </a:bodyPr>
          <a:lstStyle/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Information 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h(x)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 can be calculated for an event 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x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, given the probability of the event </a:t>
            </a:r>
            <a:r>
              <a:rPr lang="en-US" b="0" i="1" dirty="0">
                <a:solidFill>
                  <a:srgbClr val="555555"/>
                </a:solidFill>
                <a:effectLst/>
                <a:latin typeface="Helvetica Neue"/>
              </a:rPr>
              <a:t>P(x)</a:t>
            </a:r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 as follows:</a:t>
            </a: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h(x) = -log(P(x))</a:t>
            </a:r>
          </a:p>
          <a:p>
            <a:endParaRPr lang="en-US" dirty="0"/>
          </a:p>
          <a:p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Entropy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The entropy, H(x), for a random variables with a set x in X (discrete) with P(x) as the probability of each x is defined as: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H(x) = -SUM (over all x in X)  </a:t>
            </a:r>
            <a:r>
              <a:rPr lang="en-US" b="1" dirty="0">
                <a:solidFill>
                  <a:srgbClr val="555555"/>
                </a:solidFill>
                <a:latin typeface="Helvetica Neue"/>
              </a:rPr>
              <a:t>P(x) * log(P(x)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9A3DD-7320-D155-AF08-6D56BC328D04}"/>
              </a:ext>
            </a:extLst>
          </p:cNvPr>
          <p:cNvSpPr txBox="1"/>
          <p:nvPr/>
        </p:nvSpPr>
        <p:spPr>
          <a:xfrm>
            <a:off x="8173155" y="856102"/>
            <a:ext cx="3239912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555555"/>
                </a:solidFill>
                <a:effectLst/>
                <a:latin typeface="Helvetica Neue"/>
              </a:rPr>
              <a:t>Cross-entropy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/>
              </a:rPr>
              <a:t> builds upon the idea of </a:t>
            </a:r>
            <a:r>
              <a:rPr lang="en-US" sz="2400" b="1" i="0" dirty="0">
                <a:solidFill>
                  <a:srgbClr val="555555"/>
                </a:solidFill>
                <a:effectLst/>
                <a:latin typeface="Helvetica Neue"/>
              </a:rPr>
              <a:t>entropy</a:t>
            </a:r>
            <a:r>
              <a:rPr lang="en-US" sz="2400" b="0" i="0" dirty="0">
                <a:solidFill>
                  <a:srgbClr val="555555"/>
                </a:solidFill>
                <a:effectLst/>
                <a:latin typeface="Helvetica Neue"/>
              </a:rPr>
              <a:t> from information theory. </a:t>
            </a:r>
          </a:p>
          <a:p>
            <a:endParaRPr lang="en-US" sz="2400" dirty="0">
              <a:solidFill>
                <a:srgbClr val="555555"/>
              </a:solidFill>
              <a:latin typeface="Helvetica Neue"/>
            </a:endParaRPr>
          </a:p>
          <a:p>
            <a:r>
              <a:rPr lang="en-US" sz="2400" dirty="0">
                <a:solidFill>
                  <a:srgbClr val="555555"/>
                </a:solidFill>
                <a:latin typeface="Helvetica Neue"/>
              </a:rPr>
              <a:t>Can be used to </a:t>
            </a:r>
            <a:r>
              <a:rPr lang="en-US" sz="2400" b="1" dirty="0">
                <a:solidFill>
                  <a:srgbClr val="555555"/>
                </a:solidFill>
                <a:latin typeface="Helvetica Neue"/>
              </a:rPr>
              <a:t>compare</a:t>
            </a:r>
            <a:r>
              <a:rPr lang="en-US" sz="2400" dirty="0">
                <a:solidFill>
                  <a:srgbClr val="555555"/>
                </a:solidFill>
                <a:latin typeface="Helvetica Neue"/>
              </a:rPr>
              <a:t> distributions.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903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4BB8-1A61-123F-72A9-176ABBAB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of  P and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3EBA-2223-678E-D635-A2DFE4DF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96" y="2074335"/>
            <a:ext cx="10798951" cy="3760891"/>
          </a:xfrm>
        </p:spPr>
        <p:txBody>
          <a:bodyPr>
            <a:normAutofit/>
          </a:bodyPr>
          <a:lstStyle/>
          <a:p>
            <a:r>
              <a:rPr lang="en-US" sz="2800" dirty="0"/>
              <a:t>Consider a </a:t>
            </a:r>
            <a:r>
              <a:rPr lang="en-US" sz="2800" b="1" u="sng" dirty="0"/>
              <a:t>target distribution P </a:t>
            </a:r>
            <a:r>
              <a:rPr lang="en-US" sz="2800" dirty="0"/>
              <a:t>and an </a:t>
            </a:r>
            <a:r>
              <a:rPr lang="en-US" sz="2800" b="1" u="sng" dirty="0"/>
              <a:t>approximation of the target distribution Q. </a:t>
            </a:r>
          </a:p>
          <a:p>
            <a:r>
              <a:rPr lang="en-US" sz="2800" dirty="0"/>
              <a:t>(You can think of this as Y and Y^ assuming each are converted to </a:t>
            </a:r>
            <a:r>
              <a:rPr lang="en-US" sz="2800" b="1" dirty="0"/>
              <a:t>probability distributions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Then, the </a:t>
            </a:r>
            <a:r>
              <a:rPr lang="en-US" sz="2800" b="1" dirty="0"/>
              <a:t>cross-entropy</a:t>
            </a:r>
            <a:r>
              <a:rPr lang="en-US" sz="2800" dirty="0"/>
              <a:t> between P and Q is:</a:t>
            </a:r>
          </a:p>
          <a:p>
            <a:pPr marL="0" indent="0" algn="l" fontAlgn="base">
              <a:buNone/>
            </a:pPr>
            <a:r>
              <a:rPr lang="pt-BR" sz="2800" b="0" i="0" dirty="0">
                <a:solidFill>
                  <a:srgbClr val="555555"/>
                </a:solidFill>
                <a:effectLst/>
                <a:latin typeface="Helvetica Neue"/>
              </a:rPr>
              <a:t>H(P, Q) = – sum (x in X)  P(x) * log(Q(x))     //the log is base 2 or e</a:t>
            </a:r>
          </a:p>
          <a:p>
            <a:pPr marL="0" indent="0" algn="l" fontAlgn="base">
              <a:buNone/>
            </a:pPr>
            <a:endParaRPr lang="pt-BR" sz="2800" b="0" i="0" dirty="0">
              <a:solidFill>
                <a:srgbClr val="555555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7265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{D67C48B2-62C1-453B-BD5C-840DA3E9DB6D}tf22712842_win32</Template>
  <TotalTime>4050</TotalTime>
  <Words>1227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Bookman Old Style</vt:lpstr>
      <vt:lpstr>Calibri</vt:lpstr>
      <vt:lpstr>Franklin Gothic Book</vt:lpstr>
      <vt:lpstr>Helvetica Neue</vt:lpstr>
      <vt:lpstr>inherit</vt:lpstr>
      <vt:lpstr>Monaco</vt:lpstr>
      <vt:lpstr>source-serif-pro</vt:lpstr>
      <vt:lpstr>1_RetrospectVTI</vt:lpstr>
      <vt:lpstr>Softmax Hot-Encoding Multi-output NNs Cross-Entropy Loss</vt:lpstr>
      <vt:lpstr>One Hot Encoding</vt:lpstr>
      <vt:lpstr>What is the Softmax function?</vt:lpstr>
      <vt:lpstr>Plot of e^x</vt:lpstr>
      <vt:lpstr>Example</vt:lpstr>
      <vt:lpstr>Softmax Outputs</vt:lpstr>
      <vt:lpstr>What is the Cross-Entropy Loss Function?</vt:lpstr>
      <vt:lpstr>Definitions and Details</vt:lpstr>
      <vt:lpstr>Cross Entropy of  P and Q</vt:lpstr>
      <vt:lpstr>Example </vt:lpstr>
      <vt:lpstr>Example 2 </vt:lpstr>
      <vt:lpstr>GINI and Entropy </vt:lpstr>
      <vt:lpstr>Entropy Visually</vt:lpstr>
      <vt:lpstr>Information Gain</vt:lpstr>
      <vt:lpstr>Example 1</vt:lpstr>
      <vt:lpstr>Calculate Entropy for Class Labels</vt:lpstr>
      <vt:lpstr>Gut Values for Cross Entropy</vt:lpstr>
      <vt:lpstr>PowerPoint Presentation</vt:lpstr>
      <vt:lpstr>PowerPoint Presentation</vt:lpstr>
      <vt:lpstr>Log_e Function</vt:lpstr>
      <vt:lpstr>PowerPoint Presentation</vt:lpstr>
      <vt:lpstr>PowerPoint Presentation</vt:lpstr>
      <vt:lpstr>Loss Function:  </vt:lpstr>
      <vt:lpstr>PowerPoint Presentation</vt:lpstr>
      <vt:lpstr>Entropy Cross Entropy Log Loss</vt:lpstr>
      <vt:lpstr>General Entropy – Such as for Decision Tree Node Splitting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Softmax Hot-Encoding Multi-output NNs</dc:title>
  <dc:creator>Prof Ami</dc:creator>
  <cp:lastModifiedBy>Prof Ami</cp:lastModifiedBy>
  <cp:revision>42</cp:revision>
  <dcterms:created xsi:type="dcterms:W3CDTF">2022-09-25T22:58:51Z</dcterms:created>
  <dcterms:modified xsi:type="dcterms:W3CDTF">2022-09-28T18:29:02Z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