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1"/>
  </p:notesMasterIdLst>
  <p:sldIdLst>
    <p:sldId id="256" r:id="rId2"/>
    <p:sldId id="257" r:id="rId3"/>
    <p:sldId id="260" r:id="rId4"/>
    <p:sldId id="262" r:id="rId5"/>
    <p:sldId id="263" r:id="rId6"/>
    <p:sldId id="266" r:id="rId7"/>
    <p:sldId id="267" r:id="rId8"/>
    <p:sldId id="269" r:id="rId9"/>
    <p:sldId id="270" r:id="rId10"/>
    <p:sldId id="271" r:id="rId11"/>
    <p:sldId id="272" r:id="rId12"/>
    <p:sldId id="273" r:id="rId13"/>
    <p:sldId id="274" r:id="rId14"/>
    <p:sldId id="275" r:id="rId15"/>
    <p:sldId id="276" r:id="rId16"/>
    <p:sldId id="277" r:id="rId17"/>
    <p:sldId id="278" r:id="rId18"/>
    <p:sldId id="258"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3"/>
    <p:restoredTop sz="94640"/>
  </p:normalViewPr>
  <p:slideViewPr>
    <p:cSldViewPr snapToGrid="0">
      <p:cViewPr>
        <p:scale>
          <a:sx n="155" d="100"/>
          <a:sy n="155" d="100"/>
        </p:scale>
        <p:origin x="320" y="1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584C9-F65A-6442-AD6F-1102AB83AE01}" type="datetimeFigureOut">
              <a:rPr lang="en-US" smtClean="0"/>
              <a:t>11/16/22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FE773-7BC5-354F-B463-496482562804}" type="slidenum">
              <a:rPr lang="en-US" smtClean="0"/>
              <a:t>‹#›</a:t>
            </a:fld>
            <a:endParaRPr lang="en-US"/>
          </a:p>
        </p:txBody>
      </p:sp>
    </p:spTree>
    <p:extLst>
      <p:ext uri="{BB962C8B-B14F-4D97-AF65-F5344CB8AC3E}">
        <p14:creationId xmlns:p14="http://schemas.microsoft.com/office/powerpoint/2010/main" val="28527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5FE773-7BC5-354F-B463-496482562804}" type="slidenum">
              <a:rPr lang="en-US" smtClean="0"/>
              <a:t>13</a:t>
            </a:fld>
            <a:endParaRPr lang="en-US"/>
          </a:p>
        </p:txBody>
      </p:sp>
    </p:spTree>
    <p:extLst>
      <p:ext uri="{BB962C8B-B14F-4D97-AF65-F5344CB8AC3E}">
        <p14:creationId xmlns:p14="http://schemas.microsoft.com/office/powerpoint/2010/main" val="3788583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5FE773-7BC5-354F-B463-496482562804}" type="slidenum">
              <a:rPr lang="en-US" smtClean="0"/>
              <a:t>18</a:t>
            </a:fld>
            <a:endParaRPr lang="en-US"/>
          </a:p>
        </p:txBody>
      </p:sp>
    </p:spTree>
    <p:extLst>
      <p:ext uri="{BB962C8B-B14F-4D97-AF65-F5344CB8AC3E}">
        <p14:creationId xmlns:p14="http://schemas.microsoft.com/office/powerpoint/2010/main" val="329110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11/16/22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8096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11/16/22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6018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11/16/22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6448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11/16/22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6726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11/16/22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259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11/16/22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3933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11/16/22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5682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11/16/22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1242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11/16/22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1227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11/16/22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3753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11/16/22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2972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11/16/22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48412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how-to-build-an-encoder-decoder-translation-model-using-lstm-with-python-and-keras-a31e9d864b9b" TargetMode="External"/><Relationship Id="rId2" Type="http://schemas.openxmlformats.org/officeDocument/2006/relationships/hyperlink" Target="http://www.manythings.org/anki/" TargetMode="External"/><Relationship Id="rId1" Type="http://schemas.openxmlformats.org/officeDocument/2006/relationships/slideLayout" Target="../slideLayouts/slideLayout2.xml"/><Relationship Id="rId5" Type="http://schemas.openxmlformats.org/officeDocument/2006/relationships/hyperlink" Target="https://keras.io/examples/nlp/lstm_seq2seq/" TargetMode="External"/><Relationship Id="rId4" Type="http://schemas.openxmlformats.org/officeDocument/2006/relationships/hyperlink" Target="https://blog.keras.io/a-ten-minute-introduction-to-sequence-to-sequence-learning-in-keras.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manythings.org/ank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C33D14-2894-4D0B-A680-525CBB789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C7F13A46-6183-476D-B2BA-073C0E3225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7481D1-4DD3-45A2-B071-3900DD9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E7E168-B525-479D-B0B0-55103E5E9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DD39E2-1720-4DA0-8AE6-88F24C0732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993677B-437F-4E88-BB63-A5E81FC5C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9BDB73-647A-4675-9946-A08137AA4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7E0BD3-0A11-410E-82BA-FE1FDEFAEF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433527-1B36-4601-BA50-08897583E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D3F476-1743-4F27-8525-899DE7AA3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1427650-9C5D-4857-877B-F692E0A1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E06038-8E2F-47A8-A48A-082A4688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2AAFFB-4BBF-44E9-A93D-73CD69B0A6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1BDC0F-1D22-4FCC-856C-8F05157BE0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6CA872-1012-4E50-B09E-2A4FFAA4E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7515C6-F35A-4FF0-AFE5-F30AFB104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C5328A-88E7-42E6-846C-79E3C42A3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B67772-4CFC-47D4-B340-24F59A06E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934457-5F3A-4072-8613-28DE1C6C30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709EABD-4ED9-4105-B031-A926D15E90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137950-C684-4026-B3A8-3C12C5B9DC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BBA354-F5F6-49B0-986C-663E7490A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A2891B-1902-4128-9EA2-9E47C63F12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68D001-CACA-4602-A2C8-6709DFEAD6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074E4F-FCD6-4115-ADF3-537D13889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1D549D-527D-4E04-8657-6607994392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97C9FB-9333-4050-AA15-D78E190535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C3AE99-7B8F-4399-B82E-42898B805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610BEF6-D2AC-4950-932D-80D5BD793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A455F1-3220-4A1F-9C4C-FE1289BF28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D9888-DBC1-4392-913C-E8F84BB63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21C553-8CED-4BC0-98A5-730C4D043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5B1F13B-0A5F-FA05-1DBC-995D0A160F4D}"/>
              </a:ext>
            </a:extLst>
          </p:cNvPr>
          <p:cNvSpPr>
            <a:spLocks noGrp="1"/>
          </p:cNvSpPr>
          <p:nvPr>
            <p:ph type="ctrTitle"/>
          </p:nvPr>
        </p:nvSpPr>
        <p:spPr>
          <a:xfrm>
            <a:off x="691078" y="170167"/>
            <a:ext cx="10495904" cy="1395872"/>
          </a:xfrm>
        </p:spPr>
        <p:txBody>
          <a:bodyPr>
            <a:normAutofit/>
          </a:bodyPr>
          <a:lstStyle/>
          <a:p>
            <a:pPr>
              <a:lnSpc>
                <a:spcPct val="90000"/>
              </a:lnSpc>
            </a:pPr>
            <a:r>
              <a:rPr lang="en-US" sz="4600" dirty="0"/>
              <a:t>LSTM </a:t>
            </a:r>
            <a:br>
              <a:rPr lang="en-US" sz="4600" dirty="0"/>
            </a:br>
            <a:r>
              <a:rPr lang="en-US" sz="4600" dirty="0"/>
              <a:t>Sequence-to-Sequence model</a:t>
            </a:r>
          </a:p>
        </p:txBody>
      </p:sp>
      <p:sp>
        <p:nvSpPr>
          <p:cNvPr id="3" name="Subtitle 2">
            <a:extLst>
              <a:ext uri="{FF2B5EF4-FFF2-40B4-BE49-F238E27FC236}">
                <a16:creationId xmlns:a16="http://schemas.microsoft.com/office/drawing/2014/main" id="{43A2AC3A-93F6-89D3-4C63-E9C1A56998D6}"/>
              </a:ext>
            </a:extLst>
          </p:cNvPr>
          <p:cNvSpPr>
            <a:spLocks noGrp="1"/>
          </p:cNvSpPr>
          <p:nvPr>
            <p:ph type="subTitle" idx="1"/>
          </p:nvPr>
        </p:nvSpPr>
        <p:spPr>
          <a:xfrm>
            <a:off x="691078" y="1800355"/>
            <a:ext cx="6208086" cy="1643320"/>
          </a:xfrm>
        </p:spPr>
        <p:txBody>
          <a:bodyPr>
            <a:normAutofit/>
          </a:bodyPr>
          <a:lstStyle/>
          <a:p>
            <a:r>
              <a:rPr lang="en-US" dirty="0"/>
              <a:t>Encoder – Decoder – French to English</a:t>
            </a:r>
          </a:p>
          <a:p>
            <a:r>
              <a:rPr lang="en-US" dirty="0"/>
              <a:t>Language Translation Neural Networks</a:t>
            </a:r>
          </a:p>
          <a:p>
            <a:r>
              <a:rPr lang="en-US" dirty="0"/>
              <a:t>Xingyu(Tim) Chen</a:t>
            </a:r>
          </a:p>
        </p:txBody>
      </p:sp>
      <p:sp>
        <p:nvSpPr>
          <p:cNvPr id="44" name="Right Triangle 43">
            <a:extLst>
              <a:ext uri="{FF2B5EF4-FFF2-40B4-BE49-F238E27FC236}">
                <a16:creationId xmlns:a16="http://schemas.microsoft.com/office/drawing/2014/main" id="{33F2B4F9-421B-46F9-A5C1-235873782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94999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Background pattern&#10;&#10;Description automatically generated">
            <a:extLst>
              <a:ext uri="{FF2B5EF4-FFF2-40B4-BE49-F238E27FC236}">
                <a16:creationId xmlns:a16="http://schemas.microsoft.com/office/drawing/2014/main" id="{E2270253-BB39-2681-94D7-37402D9B56D1}"/>
              </a:ext>
            </a:extLst>
          </p:cNvPr>
          <p:cNvPicPr>
            <a:picLocks noChangeAspect="1"/>
          </p:cNvPicPr>
          <p:nvPr/>
        </p:nvPicPr>
        <p:blipFill rotWithShape="1">
          <a:blip r:embed="rId2"/>
          <a:srcRect t="27202" r="2" b="43291"/>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255083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9F0E-1370-7962-0232-E2CC51A75F43}"/>
              </a:ext>
            </a:extLst>
          </p:cNvPr>
          <p:cNvSpPr>
            <a:spLocks noGrp="1"/>
          </p:cNvSpPr>
          <p:nvPr>
            <p:ph type="title"/>
          </p:nvPr>
        </p:nvSpPr>
        <p:spPr/>
        <p:txBody>
          <a:bodyPr/>
          <a:lstStyle/>
          <a:p>
            <a:r>
              <a:rPr lang="en-US" dirty="0"/>
              <a:t>Model – Layer 2 – LSTM Encoder Layer</a:t>
            </a:r>
          </a:p>
        </p:txBody>
      </p:sp>
      <p:sp>
        <p:nvSpPr>
          <p:cNvPr id="3" name="Content Placeholder 2">
            <a:extLst>
              <a:ext uri="{FF2B5EF4-FFF2-40B4-BE49-F238E27FC236}">
                <a16:creationId xmlns:a16="http://schemas.microsoft.com/office/drawing/2014/main" id="{54D82FE7-C974-EF4F-67F5-CAEE835052AE}"/>
              </a:ext>
            </a:extLst>
          </p:cNvPr>
          <p:cNvSpPr>
            <a:spLocks noGrp="1"/>
          </p:cNvSpPr>
          <p:nvPr>
            <p:ph idx="1"/>
          </p:nvPr>
        </p:nvSpPr>
        <p:spPr/>
        <p:txBody>
          <a:bodyPr/>
          <a:lstStyle/>
          <a:p>
            <a:r>
              <a:rPr lang="en-US" dirty="0">
                <a:solidFill>
                  <a:srgbClr val="D19A66"/>
                </a:solidFill>
                <a:effectLst/>
              </a:rPr>
              <a:t>encoder </a:t>
            </a:r>
            <a:r>
              <a:rPr lang="en-US" dirty="0"/>
              <a:t>= </a:t>
            </a:r>
            <a:r>
              <a:rPr lang="en-US" dirty="0">
                <a:solidFill>
                  <a:srgbClr val="61AFEF"/>
                </a:solidFill>
                <a:effectLst/>
              </a:rPr>
              <a:t>LSTM</a:t>
            </a:r>
            <a:r>
              <a:rPr lang="en-US" dirty="0">
                <a:solidFill>
                  <a:srgbClr val="E8BA36"/>
                </a:solidFill>
                <a:effectLst/>
              </a:rPr>
              <a:t>(</a:t>
            </a:r>
            <a:r>
              <a:rPr lang="en-US" dirty="0">
                <a:solidFill>
                  <a:srgbClr val="D19A66"/>
                </a:solidFill>
                <a:effectLst/>
              </a:rPr>
              <a:t>64</a:t>
            </a:r>
            <a:r>
              <a:rPr lang="en-US" dirty="0"/>
              <a:t>, </a:t>
            </a:r>
            <a:r>
              <a:rPr lang="en-US" dirty="0" err="1">
                <a:solidFill>
                  <a:srgbClr val="D19A66"/>
                </a:solidFill>
                <a:effectLst/>
              </a:rPr>
              <a:t>return_sequences</a:t>
            </a:r>
            <a:r>
              <a:rPr lang="en-US" dirty="0"/>
              <a:t>=</a:t>
            </a:r>
            <a:r>
              <a:rPr lang="en-US" i="1" dirty="0">
                <a:solidFill>
                  <a:srgbClr val="D55FDE"/>
                </a:solidFill>
                <a:effectLst/>
              </a:rPr>
              <a:t>False</a:t>
            </a:r>
            <a:r>
              <a:rPr lang="en-US" dirty="0">
                <a:solidFill>
                  <a:srgbClr val="E8BA36"/>
                </a:solidFill>
                <a:effectLst/>
              </a:rPr>
              <a:t>)(</a:t>
            </a:r>
            <a:r>
              <a:rPr lang="en-US" dirty="0">
                <a:solidFill>
                  <a:srgbClr val="D19A66"/>
                </a:solidFill>
                <a:effectLst/>
              </a:rPr>
              <a:t>embedding</a:t>
            </a:r>
            <a:r>
              <a:rPr lang="en-US" dirty="0">
                <a:solidFill>
                  <a:srgbClr val="E8BA36"/>
                </a:solidFill>
                <a:effectLst/>
              </a:rPr>
              <a:t>)</a:t>
            </a:r>
            <a:br>
              <a:rPr lang="en-US" dirty="0">
                <a:solidFill>
                  <a:srgbClr val="E8BA36"/>
                </a:solidFill>
                <a:effectLst/>
              </a:rPr>
            </a:br>
            <a:r>
              <a:rPr lang="en-US" dirty="0" err="1">
                <a:solidFill>
                  <a:srgbClr val="D19A66"/>
                </a:solidFill>
                <a:effectLst/>
              </a:rPr>
              <a:t>r_vec</a:t>
            </a:r>
            <a:r>
              <a:rPr lang="en-US" dirty="0">
                <a:solidFill>
                  <a:srgbClr val="D19A66"/>
                </a:solidFill>
                <a:effectLst/>
              </a:rPr>
              <a:t> </a:t>
            </a:r>
            <a:r>
              <a:rPr lang="en-US" dirty="0"/>
              <a:t>= </a:t>
            </a:r>
            <a:r>
              <a:rPr lang="en-US" dirty="0" err="1">
                <a:solidFill>
                  <a:srgbClr val="61AFEF"/>
                </a:solidFill>
                <a:effectLst/>
              </a:rPr>
              <a:t>RepeatVector</a:t>
            </a:r>
            <a:r>
              <a:rPr lang="en-US" dirty="0">
                <a:solidFill>
                  <a:srgbClr val="E8BA36"/>
                </a:solidFill>
                <a:effectLst/>
              </a:rPr>
              <a:t>(</a:t>
            </a:r>
            <a:r>
              <a:rPr lang="en-US" dirty="0" err="1">
                <a:solidFill>
                  <a:srgbClr val="D19A66"/>
                </a:solidFill>
                <a:effectLst/>
              </a:rPr>
              <a:t>max_english_len</a:t>
            </a:r>
            <a:r>
              <a:rPr lang="en-US" dirty="0">
                <a:solidFill>
                  <a:srgbClr val="E8BA36"/>
                </a:solidFill>
                <a:effectLst/>
              </a:rPr>
              <a:t>)(</a:t>
            </a:r>
            <a:r>
              <a:rPr lang="en-US" dirty="0">
                <a:solidFill>
                  <a:srgbClr val="D19A66"/>
                </a:solidFill>
                <a:effectLst/>
              </a:rPr>
              <a:t>encoder</a:t>
            </a:r>
            <a:r>
              <a:rPr lang="en-US" dirty="0">
                <a:solidFill>
                  <a:srgbClr val="E8BA36"/>
                </a:solidFill>
                <a:effectLst/>
              </a:rPr>
              <a:t>)</a:t>
            </a:r>
          </a:p>
          <a:p>
            <a:r>
              <a:rPr lang="en-US" dirty="0"/>
              <a:t>The hidden vector is repeated n times, so each time step of the LSTM receives the same vector. </a:t>
            </a:r>
          </a:p>
          <a:p>
            <a:r>
              <a:rPr lang="en-US" dirty="0"/>
              <a:t>In order to have this same vector for every time step we need to use the layer </a:t>
            </a:r>
            <a:r>
              <a:rPr lang="en-US" dirty="0" err="1"/>
              <a:t>RepeatVector</a:t>
            </a:r>
            <a:r>
              <a:rPr lang="en-US" dirty="0"/>
              <a:t>, its role is to repeat the vector it is receiving, the only parameter we need to define is n, the number of repetitions. This number is equal to the number of time step of the decoder part, in other words the maximum English sentence length, 5.</a:t>
            </a:r>
          </a:p>
        </p:txBody>
      </p:sp>
    </p:spTree>
    <p:extLst>
      <p:ext uri="{BB962C8B-B14F-4D97-AF65-F5344CB8AC3E}">
        <p14:creationId xmlns:p14="http://schemas.microsoft.com/office/powerpoint/2010/main" val="122186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9F0E-1370-7962-0232-E2CC51A75F43}"/>
              </a:ext>
            </a:extLst>
          </p:cNvPr>
          <p:cNvSpPr>
            <a:spLocks noGrp="1"/>
          </p:cNvSpPr>
          <p:nvPr>
            <p:ph type="title"/>
          </p:nvPr>
        </p:nvSpPr>
        <p:spPr/>
        <p:txBody>
          <a:bodyPr/>
          <a:lstStyle/>
          <a:p>
            <a:r>
              <a:rPr lang="en-US" dirty="0"/>
              <a:t>Model – Layer 3 – LSTM Decoder Layer</a:t>
            </a:r>
          </a:p>
        </p:txBody>
      </p:sp>
      <p:sp>
        <p:nvSpPr>
          <p:cNvPr id="3" name="Content Placeholder 2">
            <a:extLst>
              <a:ext uri="{FF2B5EF4-FFF2-40B4-BE49-F238E27FC236}">
                <a16:creationId xmlns:a16="http://schemas.microsoft.com/office/drawing/2014/main" id="{54D82FE7-C974-EF4F-67F5-CAEE835052AE}"/>
              </a:ext>
            </a:extLst>
          </p:cNvPr>
          <p:cNvSpPr>
            <a:spLocks noGrp="1"/>
          </p:cNvSpPr>
          <p:nvPr>
            <p:ph idx="1"/>
          </p:nvPr>
        </p:nvSpPr>
        <p:spPr/>
        <p:txBody>
          <a:bodyPr/>
          <a:lstStyle/>
          <a:p>
            <a:r>
              <a:rPr lang="en-US" dirty="0">
                <a:solidFill>
                  <a:srgbClr val="D19A66"/>
                </a:solidFill>
                <a:effectLst/>
              </a:rPr>
              <a:t>decoder </a:t>
            </a:r>
            <a:r>
              <a:rPr lang="en-US" dirty="0"/>
              <a:t>= </a:t>
            </a:r>
            <a:r>
              <a:rPr lang="en-US" dirty="0">
                <a:solidFill>
                  <a:srgbClr val="61AFEF"/>
                </a:solidFill>
                <a:effectLst/>
              </a:rPr>
              <a:t>LSTM</a:t>
            </a:r>
            <a:r>
              <a:rPr lang="en-US" dirty="0">
                <a:solidFill>
                  <a:srgbClr val="E8BA36"/>
                </a:solidFill>
                <a:effectLst/>
              </a:rPr>
              <a:t>(</a:t>
            </a:r>
            <a:r>
              <a:rPr lang="en-US" dirty="0">
                <a:solidFill>
                  <a:srgbClr val="D19A66"/>
                </a:solidFill>
                <a:effectLst/>
              </a:rPr>
              <a:t>64</a:t>
            </a:r>
            <a:r>
              <a:rPr lang="en-US" dirty="0"/>
              <a:t>, </a:t>
            </a:r>
            <a:r>
              <a:rPr lang="en-US" dirty="0" err="1">
                <a:solidFill>
                  <a:srgbClr val="D19A66"/>
                </a:solidFill>
                <a:effectLst/>
              </a:rPr>
              <a:t>return_sequences</a:t>
            </a:r>
            <a:r>
              <a:rPr lang="en-US" dirty="0"/>
              <a:t>=</a:t>
            </a:r>
            <a:r>
              <a:rPr lang="en-US" i="1" dirty="0">
                <a:solidFill>
                  <a:srgbClr val="D55FDE"/>
                </a:solidFill>
                <a:effectLst/>
              </a:rPr>
              <a:t>True</a:t>
            </a:r>
            <a:r>
              <a:rPr lang="en-US" dirty="0"/>
              <a:t>, </a:t>
            </a:r>
            <a:r>
              <a:rPr lang="en-US" dirty="0">
                <a:solidFill>
                  <a:srgbClr val="D19A66"/>
                </a:solidFill>
                <a:effectLst/>
              </a:rPr>
              <a:t>dropout</a:t>
            </a:r>
            <a:r>
              <a:rPr lang="en-US" dirty="0"/>
              <a:t>=</a:t>
            </a:r>
            <a:r>
              <a:rPr lang="en-US" dirty="0">
                <a:solidFill>
                  <a:srgbClr val="D19A66"/>
                </a:solidFill>
                <a:effectLst/>
              </a:rPr>
              <a:t>0.2</a:t>
            </a:r>
            <a:r>
              <a:rPr lang="en-US" dirty="0">
                <a:solidFill>
                  <a:srgbClr val="E8BA36"/>
                </a:solidFill>
                <a:effectLst/>
              </a:rPr>
              <a:t>)(</a:t>
            </a:r>
            <a:r>
              <a:rPr lang="en-US" dirty="0" err="1">
                <a:solidFill>
                  <a:srgbClr val="D19A66"/>
                </a:solidFill>
                <a:effectLst/>
              </a:rPr>
              <a:t>r_vec</a:t>
            </a:r>
            <a:r>
              <a:rPr lang="en-US" dirty="0">
                <a:solidFill>
                  <a:srgbClr val="E8BA36"/>
                </a:solidFill>
                <a:effectLst/>
              </a:rPr>
              <a:t>)</a:t>
            </a:r>
          </a:p>
          <a:p>
            <a:r>
              <a:rPr lang="en-US" dirty="0"/>
              <a:t>Once we have the input ready, we will continue with the decoder. This is also built with a LSTM layer, the difference is the parameter </a:t>
            </a:r>
            <a:r>
              <a:rPr lang="en-US" dirty="0" err="1"/>
              <a:t>return_sequences</a:t>
            </a:r>
            <a:r>
              <a:rPr lang="en-US" dirty="0"/>
              <a:t>, which in this case is ‘True’.</a:t>
            </a:r>
          </a:p>
          <a:p>
            <a:r>
              <a:rPr lang="en-US" dirty="0"/>
              <a:t>What is this parameter for? In the encoder part we were expecting only one vector in the last time step and neglecting all the others, here we are expecting an output vector at every time step so the Dense layer can make a prediction.</a:t>
            </a:r>
          </a:p>
        </p:txBody>
      </p:sp>
    </p:spTree>
    <p:extLst>
      <p:ext uri="{BB962C8B-B14F-4D97-AF65-F5344CB8AC3E}">
        <p14:creationId xmlns:p14="http://schemas.microsoft.com/office/powerpoint/2010/main" val="282904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9F0E-1370-7962-0232-E2CC51A75F43}"/>
              </a:ext>
            </a:extLst>
          </p:cNvPr>
          <p:cNvSpPr>
            <a:spLocks noGrp="1"/>
          </p:cNvSpPr>
          <p:nvPr>
            <p:ph type="title"/>
          </p:nvPr>
        </p:nvSpPr>
        <p:spPr/>
        <p:txBody>
          <a:bodyPr/>
          <a:lstStyle/>
          <a:p>
            <a:r>
              <a:rPr lang="en-US" dirty="0"/>
              <a:t>Model – Last Layer – Output Layer</a:t>
            </a:r>
          </a:p>
        </p:txBody>
      </p:sp>
      <p:sp>
        <p:nvSpPr>
          <p:cNvPr id="3" name="Content Placeholder 2">
            <a:extLst>
              <a:ext uri="{FF2B5EF4-FFF2-40B4-BE49-F238E27FC236}">
                <a16:creationId xmlns:a16="http://schemas.microsoft.com/office/drawing/2014/main" id="{54D82FE7-C974-EF4F-67F5-CAEE835052AE}"/>
              </a:ext>
            </a:extLst>
          </p:cNvPr>
          <p:cNvSpPr>
            <a:spLocks noGrp="1"/>
          </p:cNvSpPr>
          <p:nvPr>
            <p:ph idx="1"/>
          </p:nvPr>
        </p:nvSpPr>
        <p:spPr>
          <a:xfrm>
            <a:off x="691079" y="2340130"/>
            <a:ext cx="10726564" cy="3945339"/>
          </a:xfrm>
        </p:spPr>
        <p:txBody>
          <a:bodyPr>
            <a:normAutofit fontScale="92500" lnSpcReduction="20000"/>
          </a:bodyPr>
          <a:lstStyle/>
          <a:p>
            <a:r>
              <a:rPr lang="en-US" dirty="0">
                <a:solidFill>
                  <a:srgbClr val="D19A66"/>
                </a:solidFill>
                <a:effectLst/>
              </a:rPr>
              <a:t>logits </a:t>
            </a:r>
            <a:r>
              <a:rPr lang="en-US" dirty="0"/>
              <a:t>= </a:t>
            </a:r>
            <a:r>
              <a:rPr lang="en-US" dirty="0" err="1">
                <a:solidFill>
                  <a:srgbClr val="61AFEF"/>
                </a:solidFill>
                <a:effectLst/>
              </a:rPr>
              <a:t>TimeDistributed</a:t>
            </a:r>
            <a:r>
              <a:rPr lang="en-US" dirty="0">
                <a:solidFill>
                  <a:srgbClr val="E8BA36"/>
                </a:solidFill>
                <a:effectLst/>
              </a:rPr>
              <a:t>(</a:t>
            </a:r>
            <a:r>
              <a:rPr lang="en-US" dirty="0">
                <a:solidFill>
                  <a:srgbClr val="61AFEF"/>
                </a:solidFill>
                <a:effectLst/>
              </a:rPr>
              <a:t>Dense</a:t>
            </a:r>
            <a:r>
              <a:rPr lang="en-US" dirty="0">
                <a:solidFill>
                  <a:srgbClr val="54A857"/>
                </a:solidFill>
                <a:effectLst/>
              </a:rPr>
              <a:t>(</a:t>
            </a:r>
            <a:r>
              <a:rPr lang="en-US" dirty="0" err="1">
                <a:solidFill>
                  <a:srgbClr val="D19A66"/>
                </a:solidFill>
                <a:effectLst/>
              </a:rPr>
              <a:t>english_vocab</a:t>
            </a:r>
            <a:r>
              <a:rPr lang="en-US" dirty="0">
                <a:solidFill>
                  <a:srgbClr val="54A857"/>
                </a:solidFill>
                <a:effectLst/>
              </a:rPr>
              <a:t>)</a:t>
            </a:r>
            <a:r>
              <a:rPr lang="en-US" dirty="0">
                <a:solidFill>
                  <a:srgbClr val="E8BA36"/>
                </a:solidFill>
                <a:effectLst/>
              </a:rPr>
              <a:t>)(</a:t>
            </a:r>
            <a:r>
              <a:rPr lang="en-US" dirty="0">
                <a:solidFill>
                  <a:srgbClr val="D19A66"/>
                </a:solidFill>
                <a:effectLst/>
              </a:rPr>
              <a:t>decoder</a:t>
            </a:r>
            <a:r>
              <a:rPr lang="en-US" dirty="0">
                <a:solidFill>
                  <a:srgbClr val="E8BA36"/>
                </a:solidFill>
                <a:effectLst/>
              </a:rPr>
              <a:t>)</a:t>
            </a:r>
          </a:p>
          <a:p>
            <a:r>
              <a:rPr lang="en-US" dirty="0"/>
              <a:t>We have one last step, to predict the translated word.</a:t>
            </a:r>
          </a:p>
          <a:p>
            <a:r>
              <a:rPr lang="en-US" dirty="0"/>
              <a:t>For this we need to use a Dense Layer. The parameter we need to define is the number of units, this number</a:t>
            </a:r>
            <a:br>
              <a:rPr lang="en-US" dirty="0"/>
            </a:br>
            <a:r>
              <a:rPr lang="en-US" dirty="0"/>
              <a:t># of units is the shape of the output vector and it needs to be the same as the length of the English vocabulary. </a:t>
            </a:r>
          </a:p>
          <a:p>
            <a:r>
              <a:rPr lang="en-US" dirty="0"/>
              <a:t>Why? The vector will be all values close to zero, except one of the units that will be close to 1. We then need to map the index of the unit that outputs a 1 with a dictionary where we map each unit to a word. </a:t>
            </a:r>
          </a:p>
          <a:p>
            <a:r>
              <a:rPr lang="en-US" dirty="0"/>
              <a:t>For example, if the input is the word ‘sol’ and the output is a vector where all are zeros and then the unit 472 is 1, we map this index against the dictionary containing the English words and we get the value ‘sun’.</a:t>
            </a:r>
          </a:p>
        </p:txBody>
      </p:sp>
    </p:spTree>
    <p:extLst>
      <p:ext uri="{BB962C8B-B14F-4D97-AF65-F5344CB8AC3E}">
        <p14:creationId xmlns:p14="http://schemas.microsoft.com/office/powerpoint/2010/main" val="712346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AD76-74FD-54F0-7FC8-4B78FB8EA942}"/>
              </a:ext>
            </a:extLst>
          </p:cNvPr>
          <p:cNvSpPr>
            <a:spLocks noGrp="1"/>
          </p:cNvSpPr>
          <p:nvPr>
            <p:ph type="title"/>
          </p:nvPr>
        </p:nvSpPr>
        <p:spPr/>
        <p:txBody>
          <a:bodyPr/>
          <a:lstStyle/>
          <a:p>
            <a:r>
              <a:rPr lang="en-US" dirty="0"/>
              <a:t>Model configuration (Activation &amp; Loss)</a:t>
            </a:r>
          </a:p>
        </p:txBody>
      </p:sp>
      <p:sp>
        <p:nvSpPr>
          <p:cNvPr id="3" name="Content Placeholder 2">
            <a:extLst>
              <a:ext uri="{FF2B5EF4-FFF2-40B4-BE49-F238E27FC236}">
                <a16:creationId xmlns:a16="http://schemas.microsoft.com/office/drawing/2014/main" id="{987E0031-F901-0E81-394D-69E2BE3AD5BB}"/>
              </a:ext>
            </a:extLst>
          </p:cNvPr>
          <p:cNvSpPr>
            <a:spLocks noGrp="1"/>
          </p:cNvSpPr>
          <p:nvPr>
            <p:ph idx="1"/>
          </p:nvPr>
        </p:nvSpPr>
        <p:spPr>
          <a:xfrm>
            <a:off x="691079" y="2340130"/>
            <a:ext cx="11262024" cy="4517869"/>
          </a:xfrm>
        </p:spPr>
        <p:txBody>
          <a:bodyPr>
            <a:normAutofit fontScale="55000" lnSpcReduction="20000"/>
          </a:bodyPr>
          <a:lstStyle/>
          <a:p>
            <a:r>
              <a:rPr lang="en-US" dirty="0" err="1">
                <a:solidFill>
                  <a:srgbClr val="D19A66"/>
                </a:solidFill>
                <a:effectLst/>
              </a:rPr>
              <a:t>enc_dec_model</a:t>
            </a:r>
            <a:r>
              <a:rPr lang="en-US" dirty="0">
                <a:solidFill>
                  <a:srgbClr val="D19A66"/>
                </a:solidFill>
                <a:effectLst/>
              </a:rPr>
              <a:t> </a:t>
            </a:r>
            <a:r>
              <a:rPr lang="en-US" dirty="0"/>
              <a:t>= </a:t>
            </a:r>
            <a:r>
              <a:rPr lang="en-US" dirty="0">
                <a:solidFill>
                  <a:srgbClr val="61AFEF"/>
                </a:solidFill>
                <a:effectLst/>
              </a:rPr>
              <a:t>Model</a:t>
            </a:r>
            <a:r>
              <a:rPr lang="en-US" dirty="0">
                <a:solidFill>
                  <a:srgbClr val="E8BA36"/>
                </a:solidFill>
                <a:effectLst/>
              </a:rPr>
              <a:t>(</a:t>
            </a:r>
            <a:r>
              <a:rPr lang="en-US" dirty="0" err="1">
                <a:solidFill>
                  <a:srgbClr val="D19A66"/>
                </a:solidFill>
                <a:effectLst/>
              </a:rPr>
              <a:t>input_sequence</a:t>
            </a:r>
            <a:r>
              <a:rPr lang="en-US" dirty="0"/>
              <a:t>, </a:t>
            </a:r>
            <a:r>
              <a:rPr lang="en-US" dirty="0">
                <a:solidFill>
                  <a:srgbClr val="61AFEF"/>
                </a:solidFill>
                <a:effectLst/>
              </a:rPr>
              <a:t>Activation</a:t>
            </a:r>
            <a:r>
              <a:rPr lang="en-US" dirty="0">
                <a:solidFill>
                  <a:srgbClr val="54A857"/>
                </a:solidFill>
                <a:effectLst/>
              </a:rPr>
              <a:t>(</a:t>
            </a:r>
            <a:r>
              <a:rPr lang="en-US" dirty="0">
                <a:solidFill>
                  <a:srgbClr val="89CA78"/>
                </a:solidFill>
                <a:effectLst/>
              </a:rPr>
              <a:t>'</a:t>
            </a:r>
            <a:r>
              <a:rPr lang="en-US" dirty="0" err="1">
                <a:solidFill>
                  <a:srgbClr val="89CA78"/>
                </a:solidFill>
                <a:effectLst/>
              </a:rPr>
              <a:t>softmax</a:t>
            </a:r>
            <a:r>
              <a:rPr lang="en-US" dirty="0">
                <a:solidFill>
                  <a:srgbClr val="89CA78"/>
                </a:solidFill>
                <a:effectLst/>
              </a:rPr>
              <a:t>'</a:t>
            </a:r>
            <a:r>
              <a:rPr lang="en-US" dirty="0">
                <a:solidFill>
                  <a:srgbClr val="54A857"/>
                </a:solidFill>
                <a:effectLst/>
              </a:rPr>
              <a:t>)(</a:t>
            </a:r>
            <a:r>
              <a:rPr lang="en-US" dirty="0">
                <a:solidFill>
                  <a:srgbClr val="D19A66"/>
                </a:solidFill>
                <a:effectLst/>
              </a:rPr>
              <a:t>logits</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err="1">
                <a:solidFill>
                  <a:srgbClr val="D19A66"/>
                </a:solidFill>
                <a:effectLst/>
              </a:rPr>
              <a:t>enc_dec_model</a:t>
            </a:r>
            <a:r>
              <a:rPr lang="en-US" dirty="0" err="1"/>
              <a:t>.</a:t>
            </a:r>
            <a:r>
              <a:rPr lang="en-US" dirty="0" err="1">
                <a:solidFill>
                  <a:srgbClr val="61AFEF"/>
                </a:solidFill>
                <a:effectLst/>
              </a:rPr>
              <a:t>compile</a:t>
            </a:r>
            <a:r>
              <a:rPr lang="en-US" dirty="0">
                <a:solidFill>
                  <a:srgbClr val="E8BA36"/>
                </a:solidFill>
                <a:effectLst/>
              </a:rPr>
              <a:t>(</a:t>
            </a:r>
            <a:r>
              <a:rPr lang="en-US" dirty="0">
                <a:solidFill>
                  <a:srgbClr val="D19A66"/>
                </a:solidFill>
                <a:effectLst/>
              </a:rPr>
              <a:t>loss</a:t>
            </a:r>
            <a:r>
              <a:rPr lang="en-US" dirty="0"/>
              <a:t>=</a:t>
            </a:r>
            <a:r>
              <a:rPr lang="en-US" dirty="0" err="1"/>
              <a:t>sparse_categorical_crossentropy</a:t>
            </a:r>
            <a:r>
              <a:rPr lang="en-US" dirty="0"/>
              <a:t>,</a:t>
            </a:r>
            <a:br>
              <a:rPr lang="en-US" dirty="0"/>
            </a:br>
            <a:r>
              <a:rPr lang="en-US" dirty="0"/>
              <a:t>                      </a:t>
            </a:r>
            <a:r>
              <a:rPr lang="en-US" dirty="0">
                <a:solidFill>
                  <a:srgbClr val="D19A66"/>
                </a:solidFill>
                <a:effectLst/>
              </a:rPr>
              <a:t>optimizer</a:t>
            </a:r>
            <a:r>
              <a:rPr lang="en-US" dirty="0"/>
              <a:t>=</a:t>
            </a:r>
            <a:r>
              <a:rPr lang="en-US" dirty="0">
                <a:solidFill>
                  <a:srgbClr val="61AFEF"/>
                </a:solidFill>
                <a:effectLst/>
              </a:rPr>
              <a:t>Adam</a:t>
            </a:r>
            <a:r>
              <a:rPr lang="en-US" dirty="0">
                <a:solidFill>
                  <a:srgbClr val="54A857"/>
                </a:solidFill>
                <a:effectLst/>
              </a:rPr>
              <a:t>(</a:t>
            </a:r>
            <a:r>
              <a:rPr lang="en-US" dirty="0">
                <a:solidFill>
                  <a:srgbClr val="D19A66"/>
                </a:solidFill>
                <a:effectLst/>
              </a:rPr>
              <a:t>1e-3</a:t>
            </a:r>
            <a:r>
              <a:rPr lang="en-US" dirty="0">
                <a:solidFill>
                  <a:srgbClr val="54A857"/>
                </a:solidFill>
                <a:effectLst/>
              </a:rPr>
              <a:t>)</a:t>
            </a:r>
            <a:r>
              <a:rPr lang="en-US" dirty="0"/>
              <a:t>,</a:t>
            </a:r>
            <a:br>
              <a:rPr lang="en-US" dirty="0"/>
            </a:br>
            <a:r>
              <a:rPr lang="en-US" dirty="0"/>
              <a:t>                      </a:t>
            </a:r>
            <a:r>
              <a:rPr lang="en-US" dirty="0">
                <a:solidFill>
                  <a:srgbClr val="D19A66"/>
                </a:solidFill>
                <a:effectLst/>
              </a:rPr>
              <a:t>metrics</a:t>
            </a:r>
            <a:r>
              <a:rPr lang="en-US" dirty="0"/>
              <a:t>=</a:t>
            </a:r>
            <a:r>
              <a:rPr lang="en-US" dirty="0">
                <a:solidFill>
                  <a:srgbClr val="E8BA36"/>
                </a:solidFill>
                <a:effectLst/>
              </a:rPr>
              <a:t>[</a:t>
            </a:r>
            <a:r>
              <a:rPr lang="en-US" dirty="0">
                <a:solidFill>
                  <a:srgbClr val="89CA78"/>
                </a:solidFill>
                <a:effectLst/>
              </a:rPr>
              <a:t>'accuracy'</a:t>
            </a:r>
            <a:r>
              <a:rPr lang="en-US" dirty="0">
                <a:solidFill>
                  <a:srgbClr val="E8BA36"/>
                </a:solidFill>
                <a:effectLst/>
              </a:rPr>
              <a:t>])</a:t>
            </a:r>
            <a:br>
              <a:rPr lang="en-US" dirty="0">
                <a:solidFill>
                  <a:srgbClr val="E8BA36"/>
                </a:solidFill>
                <a:effectLst/>
              </a:rPr>
            </a:br>
            <a:r>
              <a:rPr lang="en-US" dirty="0" err="1">
                <a:solidFill>
                  <a:srgbClr val="D19A66"/>
                </a:solidFill>
                <a:effectLst/>
              </a:rPr>
              <a:t>enc_dec_model</a:t>
            </a:r>
            <a:r>
              <a:rPr lang="en-US" dirty="0" err="1"/>
              <a:t>.</a:t>
            </a:r>
            <a:r>
              <a:rPr lang="en-US" dirty="0" err="1">
                <a:solidFill>
                  <a:srgbClr val="61AFEF"/>
                </a:solidFill>
                <a:effectLst/>
              </a:rPr>
              <a:t>summary</a:t>
            </a:r>
            <a:r>
              <a:rPr lang="en-US" dirty="0">
                <a:solidFill>
                  <a:srgbClr val="E8BA36"/>
                </a:solidFill>
                <a:effectLst/>
              </a:rPr>
              <a:t>()</a:t>
            </a:r>
          </a:p>
          <a:p>
            <a:r>
              <a:rPr lang="en-US" dirty="0"/>
              <a:t>Layer (type)                Output Shape              Param #</a:t>
            </a:r>
          </a:p>
          <a:p>
            <a:r>
              <a:rPr lang="en-US" dirty="0"/>
              <a:t>=================================================================</a:t>
            </a:r>
          </a:p>
          <a:p>
            <a:r>
              <a:rPr lang="en-US" dirty="0"/>
              <a:t> input_1 (</a:t>
            </a:r>
            <a:r>
              <a:rPr lang="en-US" dirty="0" err="1"/>
              <a:t>InputLayer</a:t>
            </a:r>
            <a:r>
              <a:rPr lang="en-US" dirty="0"/>
              <a:t>)        [(None, 11)]              0</a:t>
            </a:r>
          </a:p>
          <a:p>
            <a:r>
              <a:rPr lang="en-US" dirty="0"/>
              <a:t> embedding (Embedding)       (None, 11, 128)           974208</a:t>
            </a:r>
          </a:p>
          <a:p>
            <a:r>
              <a:rPr lang="en-US" dirty="0"/>
              <a:t> </a:t>
            </a:r>
            <a:r>
              <a:rPr lang="en-US" dirty="0" err="1"/>
              <a:t>lstm</a:t>
            </a:r>
            <a:r>
              <a:rPr lang="en-US" dirty="0"/>
              <a:t> (LSTM)                 (None, 64)                49408</a:t>
            </a:r>
          </a:p>
          <a:p>
            <a:r>
              <a:rPr lang="en-US" dirty="0"/>
              <a:t> </a:t>
            </a:r>
            <a:r>
              <a:rPr lang="en-US" dirty="0" err="1"/>
              <a:t>repeat_vector</a:t>
            </a:r>
            <a:r>
              <a:rPr lang="en-US" dirty="0"/>
              <a:t> (</a:t>
            </a:r>
            <a:r>
              <a:rPr lang="en-US" dirty="0" err="1"/>
              <a:t>RepeatVector</a:t>
            </a:r>
            <a:r>
              <a:rPr lang="en-US" dirty="0"/>
              <a:t>)  (None, 5, 64)            0</a:t>
            </a:r>
          </a:p>
          <a:p>
            <a:r>
              <a:rPr lang="en-US" dirty="0"/>
              <a:t> lstm_1 (LSTM)               (None, 5, 64)             33024</a:t>
            </a:r>
          </a:p>
          <a:p>
            <a:r>
              <a:rPr lang="en-US" dirty="0"/>
              <a:t> </a:t>
            </a:r>
            <a:r>
              <a:rPr lang="en-US" dirty="0" err="1"/>
              <a:t>time_distributed</a:t>
            </a:r>
            <a:r>
              <a:rPr lang="en-US" dirty="0"/>
              <a:t> (</a:t>
            </a:r>
            <a:r>
              <a:rPr lang="en-US" dirty="0" err="1"/>
              <a:t>TimeDistributed</a:t>
            </a:r>
            <a:r>
              <a:rPr lang="en-US" dirty="0"/>
              <a:t>)  (None, 5, 3416)          222040</a:t>
            </a:r>
          </a:p>
          <a:p>
            <a:r>
              <a:rPr lang="en-US" dirty="0"/>
              <a:t>activation (Activation)     (None, 5, 3416)           0</a:t>
            </a:r>
          </a:p>
          <a:p>
            <a:r>
              <a:rPr lang="en-US" dirty="0"/>
              <a:t>=================================================================</a:t>
            </a:r>
          </a:p>
          <a:p>
            <a:r>
              <a:rPr lang="en-US" dirty="0"/>
              <a:t>Total params: 1,278,680</a:t>
            </a:r>
          </a:p>
          <a:p>
            <a:r>
              <a:rPr lang="en-US" dirty="0"/>
              <a:t>Trainable params: 1,278,680</a:t>
            </a:r>
          </a:p>
          <a:p>
            <a:r>
              <a:rPr lang="en-US" dirty="0"/>
              <a:t>Non-trainable params: 0</a:t>
            </a:r>
          </a:p>
          <a:p>
            <a:endParaRPr lang="en-US" dirty="0"/>
          </a:p>
        </p:txBody>
      </p:sp>
    </p:spTree>
    <p:extLst>
      <p:ext uri="{BB962C8B-B14F-4D97-AF65-F5344CB8AC3E}">
        <p14:creationId xmlns:p14="http://schemas.microsoft.com/office/powerpoint/2010/main" val="2119257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B694-54F3-A4FA-BEBB-F719C48481F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69688DA2-0760-6FF7-20C3-F449A7A118DC}"/>
              </a:ext>
            </a:extLst>
          </p:cNvPr>
          <p:cNvSpPr>
            <a:spLocks noGrp="1"/>
          </p:cNvSpPr>
          <p:nvPr>
            <p:ph idx="1"/>
          </p:nvPr>
        </p:nvSpPr>
        <p:spPr/>
        <p:txBody>
          <a:bodyPr>
            <a:normAutofit fontScale="70000" lnSpcReduction="20000"/>
          </a:bodyPr>
          <a:lstStyle/>
          <a:p>
            <a:r>
              <a:rPr lang="en-US" i="1" dirty="0">
                <a:solidFill>
                  <a:srgbClr val="5C6370"/>
                </a:solidFill>
                <a:effectLst/>
              </a:rPr>
              <a:t># Train the model</a:t>
            </a:r>
            <a:br>
              <a:rPr lang="en-US" i="1" dirty="0">
                <a:solidFill>
                  <a:srgbClr val="5C6370"/>
                </a:solidFill>
                <a:effectLst/>
              </a:rPr>
            </a:br>
            <a:r>
              <a:rPr lang="en-US" dirty="0" err="1">
                <a:solidFill>
                  <a:srgbClr val="D19A66"/>
                </a:solidFill>
                <a:effectLst/>
              </a:rPr>
              <a:t>model_results</a:t>
            </a:r>
            <a:r>
              <a:rPr lang="en-US" dirty="0">
                <a:solidFill>
                  <a:srgbClr val="D19A66"/>
                </a:solidFill>
                <a:effectLst/>
              </a:rPr>
              <a:t> </a:t>
            </a:r>
            <a:r>
              <a:rPr lang="en-US" dirty="0"/>
              <a:t>= </a:t>
            </a:r>
            <a:r>
              <a:rPr lang="en-US" dirty="0" err="1">
                <a:solidFill>
                  <a:srgbClr val="D19A66"/>
                </a:solidFill>
                <a:effectLst/>
              </a:rPr>
              <a:t>enc_dec_model</a:t>
            </a:r>
            <a:r>
              <a:rPr lang="en-US" dirty="0" err="1"/>
              <a:t>.</a:t>
            </a:r>
            <a:r>
              <a:rPr lang="en-US" dirty="0" err="1">
                <a:solidFill>
                  <a:srgbClr val="61AFEF"/>
                </a:solidFill>
                <a:effectLst/>
              </a:rPr>
              <a:t>fit</a:t>
            </a:r>
            <a:r>
              <a:rPr lang="en-US" dirty="0">
                <a:solidFill>
                  <a:srgbClr val="E8BA36"/>
                </a:solidFill>
                <a:effectLst/>
              </a:rPr>
              <a:t>(</a:t>
            </a:r>
            <a:r>
              <a:rPr lang="en-US" dirty="0" err="1">
                <a:solidFill>
                  <a:srgbClr val="D19A66"/>
                </a:solidFill>
                <a:effectLst/>
              </a:rPr>
              <a:t>spa_pad_sentence</a:t>
            </a:r>
            <a:r>
              <a:rPr lang="en-US" dirty="0"/>
              <a:t>, </a:t>
            </a:r>
            <a:r>
              <a:rPr lang="en-US" dirty="0" err="1">
                <a:solidFill>
                  <a:srgbClr val="D19A66"/>
                </a:solidFill>
                <a:effectLst/>
              </a:rPr>
              <a:t>eng_pad_sentence</a:t>
            </a:r>
            <a:r>
              <a:rPr lang="en-US" dirty="0"/>
              <a:t>, </a:t>
            </a:r>
            <a:r>
              <a:rPr lang="en-US" dirty="0" err="1">
                <a:solidFill>
                  <a:srgbClr val="D19A66"/>
                </a:solidFill>
                <a:effectLst/>
              </a:rPr>
              <a:t>batch_size</a:t>
            </a:r>
            <a:r>
              <a:rPr lang="en-US" dirty="0"/>
              <a:t>=</a:t>
            </a:r>
            <a:r>
              <a:rPr lang="en-US" dirty="0">
                <a:solidFill>
                  <a:srgbClr val="D19A66"/>
                </a:solidFill>
                <a:effectLst/>
              </a:rPr>
              <a:t>30</a:t>
            </a:r>
            <a:r>
              <a:rPr lang="en-US" dirty="0"/>
              <a:t>, </a:t>
            </a:r>
            <a:r>
              <a:rPr lang="en-US" dirty="0">
                <a:solidFill>
                  <a:srgbClr val="D19A66"/>
                </a:solidFill>
                <a:effectLst/>
              </a:rPr>
              <a:t>epochs</a:t>
            </a:r>
            <a:r>
              <a:rPr lang="en-US" dirty="0"/>
              <a:t>=</a:t>
            </a:r>
            <a:r>
              <a:rPr lang="en-US" dirty="0">
                <a:solidFill>
                  <a:srgbClr val="D19A66"/>
                </a:solidFill>
                <a:effectLst/>
              </a:rPr>
              <a:t>100</a:t>
            </a:r>
            <a:r>
              <a:rPr lang="en-US" dirty="0">
                <a:solidFill>
                  <a:srgbClr val="E8BA36"/>
                </a:solidFill>
                <a:effectLst/>
              </a:rPr>
              <a:t>)</a:t>
            </a:r>
          </a:p>
          <a:p>
            <a:r>
              <a:rPr lang="en-US" dirty="0">
                <a:solidFill>
                  <a:schemeClr val="tx1"/>
                </a:solidFill>
                <a:effectLst/>
              </a:rPr>
              <a:t>Epoch 1/100</a:t>
            </a:r>
          </a:p>
          <a:p>
            <a:r>
              <a:rPr lang="en-US" dirty="0">
                <a:solidFill>
                  <a:schemeClr val="tx1"/>
                </a:solidFill>
                <a:effectLst/>
              </a:rPr>
              <a:t>634/634 [==============================] - 22s 31ms/step - loss: 4.2281 - accuracy: 0.4120</a:t>
            </a:r>
          </a:p>
          <a:p>
            <a:r>
              <a:rPr lang="en-US" dirty="0">
                <a:solidFill>
                  <a:schemeClr val="tx1"/>
                </a:solidFill>
                <a:effectLst/>
              </a:rPr>
              <a:t>Epoch 2/100</a:t>
            </a:r>
          </a:p>
          <a:p>
            <a:r>
              <a:rPr lang="en-US" dirty="0">
                <a:solidFill>
                  <a:schemeClr val="tx1"/>
                </a:solidFill>
                <a:effectLst/>
              </a:rPr>
              <a:t>634/634 [==============================] - 20s 31ms/step - loss: 3.6648 - accuracy: 0.4382</a:t>
            </a:r>
          </a:p>
          <a:p>
            <a:r>
              <a:rPr lang="en-US" dirty="0">
                <a:solidFill>
                  <a:schemeClr val="tx1"/>
                </a:solidFill>
                <a:effectLst/>
              </a:rPr>
              <a:t>…..</a:t>
            </a:r>
          </a:p>
          <a:p>
            <a:r>
              <a:rPr lang="en-US" dirty="0">
                <a:solidFill>
                  <a:schemeClr val="tx1"/>
                </a:solidFill>
                <a:effectLst/>
              </a:rPr>
              <a:t>Epoch 99/100</a:t>
            </a:r>
          </a:p>
          <a:p>
            <a:r>
              <a:rPr lang="en-US" dirty="0">
                <a:solidFill>
                  <a:schemeClr val="tx1"/>
                </a:solidFill>
                <a:effectLst/>
              </a:rPr>
              <a:t>634/634 [==============================] - 48s 76ms/step - loss: 0.2294 - accuracy: 0.9291</a:t>
            </a:r>
          </a:p>
          <a:p>
            <a:r>
              <a:rPr lang="en-US" dirty="0">
                <a:solidFill>
                  <a:schemeClr val="tx1"/>
                </a:solidFill>
                <a:effectLst/>
              </a:rPr>
              <a:t>Epoch 100/100</a:t>
            </a:r>
          </a:p>
          <a:p>
            <a:r>
              <a:rPr lang="en-US" dirty="0">
                <a:solidFill>
                  <a:schemeClr val="tx1"/>
                </a:solidFill>
                <a:effectLst/>
              </a:rPr>
              <a:t>634/634 [==============================] - 48s 76ms/step - loss: 0.2277 - accuracy: 0.9286</a:t>
            </a:r>
          </a:p>
          <a:p>
            <a:endParaRPr lang="en-US" dirty="0">
              <a:solidFill>
                <a:srgbClr val="E8BA36"/>
              </a:solidFill>
              <a:effectLst/>
            </a:endParaRPr>
          </a:p>
        </p:txBody>
      </p:sp>
    </p:spTree>
    <p:extLst>
      <p:ext uri="{BB962C8B-B14F-4D97-AF65-F5344CB8AC3E}">
        <p14:creationId xmlns:p14="http://schemas.microsoft.com/office/powerpoint/2010/main" val="4014472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AC0D-5121-BCAE-CA57-9EEE13F01D35}"/>
              </a:ext>
            </a:extLst>
          </p:cNvPr>
          <p:cNvSpPr>
            <a:spLocks noGrp="1"/>
          </p:cNvSpPr>
          <p:nvPr>
            <p:ph type="title"/>
          </p:nvPr>
        </p:nvSpPr>
        <p:spPr/>
        <p:txBody>
          <a:bodyPr/>
          <a:lstStyle/>
          <a:p>
            <a:r>
              <a:rPr lang="en-US" dirty="0"/>
              <a:t>Output translation</a:t>
            </a:r>
          </a:p>
        </p:txBody>
      </p:sp>
      <p:sp>
        <p:nvSpPr>
          <p:cNvPr id="3" name="Content Placeholder 2">
            <a:extLst>
              <a:ext uri="{FF2B5EF4-FFF2-40B4-BE49-F238E27FC236}">
                <a16:creationId xmlns:a16="http://schemas.microsoft.com/office/drawing/2014/main" id="{A65580AF-01B5-4B23-0464-9BC8218B86AC}"/>
              </a:ext>
            </a:extLst>
          </p:cNvPr>
          <p:cNvSpPr>
            <a:spLocks noGrp="1"/>
          </p:cNvSpPr>
          <p:nvPr>
            <p:ph idx="1"/>
          </p:nvPr>
        </p:nvSpPr>
        <p:spPr>
          <a:xfrm>
            <a:off x="691078" y="2340131"/>
            <a:ext cx="11402067" cy="4423134"/>
          </a:xfrm>
        </p:spPr>
        <p:txBody>
          <a:bodyPr>
            <a:normAutofit fontScale="62500" lnSpcReduction="20000"/>
          </a:bodyPr>
          <a:lstStyle/>
          <a:p>
            <a:r>
              <a:rPr lang="en-US" i="1" dirty="0">
                <a:solidFill>
                  <a:srgbClr val="D55FDE"/>
                </a:solidFill>
                <a:effectLst/>
              </a:rPr>
              <a:t>def </a:t>
            </a:r>
            <a:r>
              <a:rPr lang="en-US" dirty="0" err="1">
                <a:solidFill>
                  <a:srgbClr val="61AFEF"/>
                </a:solidFill>
                <a:effectLst/>
              </a:rPr>
              <a:t>logits_to_sentence</a:t>
            </a:r>
            <a:r>
              <a:rPr lang="en-US" dirty="0">
                <a:solidFill>
                  <a:srgbClr val="E8BA36"/>
                </a:solidFill>
                <a:effectLst/>
              </a:rPr>
              <a:t>(</a:t>
            </a:r>
            <a:r>
              <a:rPr lang="en-US" dirty="0">
                <a:solidFill>
                  <a:srgbClr val="D19A66"/>
                </a:solidFill>
                <a:effectLst/>
              </a:rPr>
              <a:t>logits</a:t>
            </a:r>
            <a:r>
              <a:rPr lang="en-US" dirty="0"/>
              <a:t>, </a:t>
            </a:r>
            <a:r>
              <a:rPr lang="en-US" dirty="0">
                <a:solidFill>
                  <a:srgbClr val="D19A66"/>
                </a:solidFill>
                <a:effectLst/>
              </a:rPr>
              <a:t>tokenizer</a:t>
            </a:r>
            <a:r>
              <a:rPr lang="en-US" dirty="0">
                <a:solidFill>
                  <a:srgbClr val="E8BA36"/>
                </a:solidFill>
                <a:effectLst/>
              </a:rPr>
              <a:t>)</a:t>
            </a:r>
            <a:r>
              <a:rPr lang="en-US" dirty="0"/>
              <a:t>:</a:t>
            </a:r>
            <a:br>
              <a:rPr lang="en-US" dirty="0"/>
            </a:br>
            <a:r>
              <a:rPr lang="en-US" dirty="0"/>
              <a:t>    </a:t>
            </a:r>
            <a:r>
              <a:rPr lang="en-US" dirty="0" err="1">
                <a:solidFill>
                  <a:srgbClr val="D19A66"/>
                </a:solidFill>
                <a:effectLst/>
              </a:rPr>
              <a:t>index_to_words</a:t>
            </a:r>
            <a:r>
              <a:rPr lang="en-US" dirty="0">
                <a:solidFill>
                  <a:srgbClr val="D19A66"/>
                </a:solidFill>
                <a:effectLst/>
              </a:rPr>
              <a:t> </a:t>
            </a:r>
            <a:r>
              <a:rPr lang="en-US" dirty="0"/>
              <a:t>= </a:t>
            </a:r>
            <a:r>
              <a:rPr lang="en-US" dirty="0">
                <a:solidFill>
                  <a:srgbClr val="E8BA36"/>
                </a:solidFill>
                <a:effectLst/>
              </a:rPr>
              <a:t>{</a:t>
            </a:r>
            <a:r>
              <a:rPr lang="en-US" dirty="0" err="1">
                <a:solidFill>
                  <a:srgbClr val="D19A66"/>
                </a:solidFill>
                <a:effectLst/>
              </a:rPr>
              <a:t>idx</a:t>
            </a:r>
            <a:r>
              <a:rPr lang="en-US" dirty="0"/>
              <a:t>: </a:t>
            </a:r>
            <a:r>
              <a:rPr lang="en-US" dirty="0">
                <a:solidFill>
                  <a:srgbClr val="D19A66"/>
                </a:solidFill>
                <a:effectLst/>
              </a:rPr>
              <a:t>word </a:t>
            </a:r>
            <a:r>
              <a:rPr lang="en-US" i="1" dirty="0">
                <a:solidFill>
                  <a:srgbClr val="D55FDE"/>
                </a:solidFill>
                <a:effectLst/>
              </a:rPr>
              <a:t>for </a:t>
            </a:r>
            <a:r>
              <a:rPr lang="en-US" dirty="0">
                <a:solidFill>
                  <a:srgbClr val="D19A66"/>
                </a:solidFill>
                <a:effectLst/>
              </a:rPr>
              <a:t>word</a:t>
            </a:r>
            <a:r>
              <a:rPr lang="en-US" dirty="0"/>
              <a:t>, </a:t>
            </a:r>
            <a:r>
              <a:rPr lang="en-US" dirty="0" err="1">
                <a:solidFill>
                  <a:srgbClr val="D19A66"/>
                </a:solidFill>
                <a:effectLst/>
              </a:rPr>
              <a:t>idx</a:t>
            </a:r>
            <a:r>
              <a:rPr lang="en-US" dirty="0">
                <a:solidFill>
                  <a:srgbClr val="D19A66"/>
                </a:solidFill>
                <a:effectLst/>
              </a:rPr>
              <a:t> </a:t>
            </a:r>
            <a:r>
              <a:rPr lang="en-US" i="1" dirty="0">
                <a:solidFill>
                  <a:srgbClr val="D55FDE"/>
                </a:solidFill>
                <a:effectLst/>
              </a:rPr>
              <a:t>in </a:t>
            </a:r>
            <a:r>
              <a:rPr lang="en-US" dirty="0" err="1">
                <a:solidFill>
                  <a:srgbClr val="D19A66"/>
                </a:solidFill>
                <a:effectLst/>
              </a:rPr>
              <a:t>tokenizer</a:t>
            </a:r>
            <a:r>
              <a:rPr lang="en-US" dirty="0" err="1"/>
              <a:t>.word_index.</a:t>
            </a:r>
            <a:r>
              <a:rPr lang="en-US" dirty="0" err="1">
                <a:solidFill>
                  <a:srgbClr val="61AFEF"/>
                </a:solidFill>
                <a:effectLst/>
              </a:rPr>
              <a:t>items</a:t>
            </a:r>
            <a:r>
              <a:rPr lang="en-US" dirty="0">
                <a:solidFill>
                  <a:srgbClr val="E8BA36"/>
                </a:solidFill>
                <a:effectLst/>
              </a:rPr>
              <a:t>()}</a:t>
            </a:r>
            <a:br>
              <a:rPr lang="en-US" dirty="0">
                <a:solidFill>
                  <a:srgbClr val="E8BA36"/>
                </a:solidFill>
                <a:effectLst/>
              </a:rPr>
            </a:br>
            <a:r>
              <a:rPr lang="en-US" dirty="0">
                <a:solidFill>
                  <a:srgbClr val="E8BA36"/>
                </a:solidFill>
                <a:effectLst/>
              </a:rPr>
              <a:t>    </a:t>
            </a:r>
            <a:r>
              <a:rPr lang="en-US" dirty="0" err="1">
                <a:solidFill>
                  <a:srgbClr val="D19A66"/>
                </a:solidFill>
                <a:effectLst/>
              </a:rPr>
              <a:t>index_to_words</a:t>
            </a:r>
            <a:r>
              <a:rPr lang="en-US" dirty="0">
                <a:solidFill>
                  <a:srgbClr val="E8BA36"/>
                </a:solidFill>
                <a:effectLst/>
              </a:rPr>
              <a:t>[</a:t>
            </a:r>
            <a:r>
              <a:rPr lang="en-US" dirty="0">
                <a:solidFill>
                  <a:srgbClr val="D19A66"/>
                </a:solidFill>
                <a:effectLst/>
              </a:rPr>
              <a:t>0</a:t>
            </a:r>
            <a:r>
              <a:rPr lang="en-US" dirty="0">
                <a:solidFill>
                  <a:srgbClr val="E8BA36"/>
                </a:solidFill>
                <a:effectLst/>
              </a:rPr>
              <a:t>] </a:t>
            </a:r>
            <a:r>
              <a:rPr lang="en-US" dirty="0"/>
              <a:t>= </a:t>
            </a:r>
            <a:r>
              <a:rPr lang="en-US" dirty="0">
                <a:solidFill>
                  <a:srgbClr val="89CA78"/>
                </a:solidFill>
                <a:effectLst/>
              </a:rPr>
              <a:t>'&lt;empty&gt;'</a:t>
            </a:r>
            <a:br>
              <a:rPr lang="en-US" dirty="0">
                <a:solidFill>
                  <a:srgbClr val="89CA78"/>
                </a:solidFill>
                <a:effectLst/>
              </a:rPr>
            </a:br>
            <a:br>
              <a:rPr lang="en-US" dirty="0">
                <a:solidFill>
                  <a:srgbClr val="89CA78"/>
                </a:solidFill>
                <a:effectLst/>
              </a:rPr>
            </a:br>
            <a:r>
              <a:rPr lang="en-US" dirty="0">
                <a:solidFill>
                  <a:srgbClr val="89CA78"/>
                </a:solidFill>
                <a:effectLst/>
              </a:rPr>
              <a:t>    </a:t>
            </a:r>
            <a:r>
              <a:rPr lang="en-US" i="1" dirty="0">
                <a:solidFill>
                  <a:srgbClr val="D55FDE"/>
                </a:solidFill>
                <a:effectLst/>
              </a:rPr>
              <a:t>return </a:t>
            </a:r>
            <a:r>
              <a:rPr lang="en-US" dirty="0">
                <a:solidFill>
                  <a:srgbClr val="89CA78"/>
                </a:solidFill>
                <a:effectLst/>
              </a:rPr>
              <a:t>' '</a:t>
            </a:r>
            <a:r>
              <a:rPr lang="en-US" dirty="0"/>
              <a:t>.</a:t>
            </a:r>
            <a:r>
              <a:rPr lang="en-US" dirty="0">
                <a:solidFill>
                  <a:srgbClr val="61AFEF"/>
                </a:solidFill>
                <a:effectLst/>
              </a:rPr>
              <a:t>join</a:t>
            </a:r>
            <a:r>
              <a:rPr lang="en-US" dirty="0">
                <a:solidFill>
                  <a:srgbClr val="E8BA36"/>
                </a:solidFill>
                <a:effectLst/>
              </a:rPr>
              <a:t>([</a:t>
            </a:r>
            <a:r>
              <a:rPr lang="en-US" dirty="0" err="1">
                <a:solidFill>
                  <a:srgbClr val="D19A66"/>
                </a:solidFill>
                <a:effectLst/>
              </a:rPr>
              <a:t>index_to_words</a:t>
            </a:r>
            <a:r>
              <a:rPr lang="en-US" dirty="0">
                <a:solidFill>
                  <a:srgbClr val="54A857"/>
                </a:solidFill>
                <a:effectLst/>
              </a:rPr>
              <a:t>[</a:t>
            </a:r>
            <a:r>
              <a:rPr lang="en-US" dirty="0">
                <a:solidFill>
                  <a:srgbClr val="D19A66"/>
                </a:solidFill>
                <a:effectLst/>
              </a:rPr>
              <a:t>prediction</a:t>
            </a:r>
            <a:r>
              <a:rPr lang="en-US" dirty="0">
                <a:solidFill>
                  <a:srgbClr val="54A857"/>
                </a:solidFill>
                <a:effectLst/>
              </a:rPr>
              <a:t>] </a:t>
            </a:r>
            <a:r>
              <a:rPr lang="en-US" i="1" dirty="0">
                <a:solidFill>
                  <a:srgbClr val="D55FDE"/>
                </a:solidFill>
                <a:effectLst/>
              </a:rPr>
              <a:t>for </a:t>
            </a:r>
            <a:r>
              <a:rPr lang="en-US" dirty="0">
                <a:solidFill>
                  <a:srgbClr val="D19A66"/>
                </a:solidFill>
                <a:effectLst/>
              </a:rPr>
              <a:t>prediction </a:t>
            </a:r>
            <a:r>
              <a:rPr lang="en-US" i="1" dirty="0">
                <a:solidFill>
                  <a:srgbClr val="D55FDE"/>
                </a:solidFill>
                <a:effectLst/>
              </a:rPr>
              <a:t>in </a:t>
            </a:r>
            <a:r>
              <a:rPr lang="en-US" dirty="0" err="1"/>
              <a:t>np.</a:t>
            </a:r>
            <a:r>
              <a:rPr lang="en-US" dirty="0" err="1">
                <a:solidFill>
                  <a:srgbClr val="61AFEF"/>
                </a:solidFill>
                <a:effectLst/>
              </a:rPr>
              <a:t>argmax</a:t>
            </a:r>
            <a:r>
              <a:rPr lang="en-US" dirty="0">
                <a:solidFill>
                  <a:srgbClr val="54A857"/>
                </a:solidFill>
                <a:effectLst/>
              </a:rPr>
              <a:t>(</a:t>
            </a:r>
            <a:r>
              <a:rPr lang="en-US" dirty="0">
                <a:solidFill>
                  <a:srgbClr val="D19A66"/>
                </a:solidFill>
                <a:effectLst/>
              </a:rPr>
              <a:t>logits</a:t>
            </a:r>
            <a:r>
              <a:rPr lang="en-US" dirty="0"/>
              <a:t>, </a:t>
            </a:r>
            <a:r>
              <a:rPr lang="en-US" dirty="0">
                <a:solidFill>
                  <a:srgbClr val="D19A66"/>
                </a:solidFill>
                <a:effectLst/>
              </a:rPr>
              <a:t>1</a:t>
            </a:r>
            <a:r>
              <a:rPr lang="en-US" dirty="0">
                <a:solidFill>
                  <a:srgbClr val="54A857"/>
                </a:solidFill>
                <a:effectLst/>
              </a:rPr>
              <a:t>)</a:t>
            </a:r>
            <a:r>
              <a:rPr lang="en-US" dirty="0">
                <a:solidFill>
                  <a:srgbClr val="E8BA36"/>
                </a:solidFill>
                <a:effectLst/>
              </a:rPr>
              <a:t>])</a:t>
            </a:r>
            <a:br>
              <a:rPr lang="en-US" dirty="0">
                <a:solidFill>
                  <a:srgbClr val="E8BA36"/>
                </a:solidFill>
                <a:effectLst/>
              </a:rPr>
            </a:br>
            <a:br>
              <a:rPr lang="en-US" dirty="0">
                <a:solidFill>
                  <a:srgbClr val="E8BA36"/>
                </a:solidFill>
                <a:effectLst/>
              </a:rPr>
            </a:br>
            <a:br>
              <a:rPr lang="en-US" dirty="0">
                <a:solidFill>
                  <a:srgbClr val="E8BA36"/>
                </a:solidFill>
                <a:effectLst/>
              </a:rPr>
            </a:br>
            <a:r>
              <a:rPr lang="en-US" dirty="0">
                <a:solidFill>
                  <a:srgbClr val="D19A66"/>
                </a:solidFill>
                <a:effectLst/>
              </a:rPr>
              <a:t>index </a:t>
            </a:r>
            <a:r>
              <a:rPr lang="en-US" dirty="0"/>
              <a:t>= </a:t>
            </a:r>
            <a:r>
              <a:rPr lang="en-US" dirty="0">
                <a:solidFill>
                  <a:srgbClr val="D19A66"/>
                </a:solidFill>
                <a:effectLst/>
              </a:rPr>
              <a:t>1000</a:t>
            </a:r>
            <a:br>
              <a:rPr lang="en-US" dirty="0">
                <a:solidFill>
                  <a:srgbClr val="D19A66"/>
                </a:solidFill>
                <a:effectLst/>
              </a:rPr>
            </a:br>
            <a:r>
              <a:rPr lang="en-US" dirty="0">
                <a:solidFill>
                  <a:srgbClr val="2BBAC5"/>
                </a:solidFill>
                <a:effectLst/>
              </a:rPr>
              <a:t>print</a:t>
            </a:r>
            <a:r>
              <a:rPr lang="en-US" dirty="0">
                <a:solidFill>
                  <a:srgbClr val="E8BA36"/>
                </a:solidFill>
                <a:effectLst/>
              </a:rPr>
              <a:t>(</a:t>
            </a:r>
            <a:r>
              <a:rPr lang="en-US" dirty="0">
                <a:solidFill>
                  <a:srgbClr val="89CA78"/>
                </a:solidFill>
                <a:effectLst/>
              </a:rPr>
              <a:t>"The </a:t>
            </a:r>
            <a:r>
              <a:rPr lang="en-US" dirty="0" err="1">
                <a:solidFill>
                  <a:srgbClr val="89CA78"/>
                </a:solidFill>
                <a:effectLst/>
              </a:rPr>
              <a:t>english</a:t>
            </a:r>
            <a:r>
              <a:rPr lang="en-US" dirty="0">
                <a:solidFill>
                  <a:srgbClr val="89CA78"/>
                </a:solidFill>
                <a:effectLst/>
              </a:rPr>
              <a:t> sentence is: {}"</a:t>
            </a:r>
            <a:r>
              <a:rPr lang="en-US" dirty="0"/>
              <a:t>.</a:t>
            </a:r>
            <a:r>
              <a:rPr lang="en-US" dirty="0">
                <a:solidFill>
                  <a:srgbClr val="61AFEF"/>
                </a:solidFill>
                <a:effectLst/>
              </a:rPr>
              <a:t>format</a:t>
            </a:r>
            <a:r>
              <a:rPr lang="en-US" dirty="0">
                <a:solidFill>
                  <a:srgbClr val="54A857"/>
                </a:solidFill>
                <a:effectLst/>
              </a:rPr>
              <a:t>(</a:t>
            </a:r>
            <a:r>
              <a:rPr lang="en-US" dirty="0" err="1">
                <a:solidFill>
                  <a:srgbClr val="D19A66"/>
                </a:solidFill>
                <a:effectLst/>
              </a:rPr>
              <a:t>english_sentences</a:t>
            </a:r>
            <a:r>
              <a:rPr lang="en-US" dirty="0">
                <a:solidFill>
                  <a:srgbClr val="E8BA36"/>
                </a:solidFill>
                <a:effectLst/>
              </a:rPr>
              <a:t>[</a:t>
            </a:r>
            <a:r>
              <a:rPr lang="en-US" dirty="0">
                <a:solidFill>
                  <a:srgbClr val="D19A66"/>
                </a:solidFill>
                <a:effectLst/>
              </a:rPr>
              <a:t>index</a:t>
            </a:r>
            <a:r>
              <a:rPr lang="en-US" dirty="0">
                <a:solidFill>
                  <a:srgbClr val="E8BA36"/>
                </a:solidFill>
                <a:effectLst/>
              </a:rPr>
              <a:t>]</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a:solidFill>
                  <a:srgbClr val="89CA78"/>
                </a:solidFill>
                <a:effectLst/>
              </a:rPr>
              <a:t>"The </a:t>
            </a:r>
            <a:r>
              <a:rPr lang="en-US" dirty="0" err="1">
                <a:solidFill>
                  <a:srgbClr val="89CA78"/>
                </a:solidFill>
                <a:effectLst/>
              </a:rPr>
              <a:t>spanish</a:t>
            </a:r>
            <a:r>
              <a:rPr lang="en-US" dirty="0">
                <a:solidFill>
                  <a:srgbClr val="89CA78"/>
                </a:solidFill>
                <a:effectLst/>
              </a:rPr>
              <a:t> sentence is: {}"</a:t>
            </a:r>
            <a:r>
              <a:rPr lang="en-US" dirty="0"/>
              <a:t>.</a:t>
            </a:r>
            <a:r>
              <a:rPr lang="en-US" dirty="0">
                <a:solidFill>
                  <a:srgbClr val="61AFEF"/>
                </a:solidFill>
                <a:effectLst/>
              </a:rPr>
              <a:t>format</a:t>
            </a:r>
            <a:r>
              <a:rPr lang="en-US" dirty="0">
                <a:solidFill>
                  <a:srgbClr val="54A857"/>
                </a:solidFill>
                <a:effectLst/>
              </a:rPr>
              <a:t>(</a:t>
            </a:r>
            <a:r>
              <a:rPr lang="en-US" dirty="0" err="1">
                <a:solidFill>
                  <a:srgbClr val="D19A66"/>
                </a:solidFill>
                <a:effectLst/>
              </a:rPr>
              <a:t>spanish_sentences</a:t>
            </a:r>
            <a:r>
              <a:rPr lang="en-US" dirty="0">
                <a:solidFill>
                  <a:srgbClr val="E8BA36"/>
                </a:solidFill>
                <a:effectLst/>
              </a:rPr>
              <a:t>[</a:t>
            </a:r>
            <a:r>
              <a:rPr lang="en-US" dirty="0">
                <a:solidFill>
                  <a:srgbClr val="D19A66"/>
                </a:solidFill>
                <a:effectLst/>
              </a:rPr>
              <a:t>index</a:t>
            </a:r>
            <a:r>
              <a:rPr lang="en-US" dirty="0">
                <a:solidFill>
                  <a:srgbClr val="E8BA36"/>
                </a:solidFill>
                <a:effectLst/>
              </a:rPr>
              <a:t>]</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a:solidFill>
                  <a:srgbClr val="89CA78"/>
                </a:solidFill>
                <a:effectLst/>
              </a:rPr>
              <a:t>'The predicted sentence is :'</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err="1">
                <a:solidFill>
                  <a:srgbClr val="61AFEF"/>
                </a:solidFill>
                <a:effectLst/>
              </a:rPr>
              <a:t>logits_to_sentence</a:t>
            </a:r>
            <a:r>
              <a:rPr lang="en-US" dirty="0">
                <a:solidFill>
                  <a:srgbClr val="54A857"/>
                </a:solidFill>
                <a:effectLst/>
              </a:rPr>
              <a:t>(</a:t>
            </a:r>
            <a:r>
              <a:rPr lang="en-US" dirty="0" err="1">
                <a:solidFill>
                  <a:srgbClr val="D19A66"/>
                </a:solidFill>
                <a:effectLst/>
              </a:rPr>
              <a:t>enc_dec_model</a:t>
            </a:r>
            <a:r>
              <a:rPr lang="en-US" dirty="0" err="1"/>
              <a:t>.</a:t>
            </a:r>
            <a:r>
              <a:rPr lang="en-US" dirty="0" err="1">
                <a:solidFill>
                  <a:srgbClr val="61AFEF"/>
                </a:solidFill>
                <a:effectLst/>
              </a:rPr>
              <a:t>predict</a:t>
            </a:r>
            <a:r>
              <a:rPr lang="en-US" dirty="0">
                <a:solidFill>
                  <a:srgbClr val="359FF4"/>
                </a:solidFill>
                <a:effectLst/>
              </a:rPr>
              <a:t>(</a:t>
            </a:r>
            <a:r>
              <a:rPr lang="en-US" dirty="0" err="1">
                <a:solidFill>
                  <a:srgbClr val="D19A66"/>
                </a:solidFill>
                <a:effectLst/>
              </a:rPr>
              <a:t>spa_pad_sentence</a:t>
            </a:r>
            <a:r>
              <a:rPr lang="en-US" dirty="0">
                <a:solidFill>
                  <a:srgbClr val="54A857"/>
                </a:solidFill>
                <a:effectLst/>
              </a:rPr>
              <a:t>[</a:t>
            </a:r>
            <a:r>
              <a:rPr lang="en-US" dirty="0" err="1">
                <a:solidFill>
                  <a:srgbClr val="D19A66"/>
                </a:solidFill>
                <a:effectLst/>
              </a:rPr>
              <a:t>index</a:t>
            </a:r>
            <a:r>
              <a:rPr lang="en-US" dirty="0" err="1"/>
              <a:t>:</a:t>
            </a:r>
            <a:r>
              <a:rPr lang="en-US" dirty="0" err="1">
                <a:solidFill>
                  <a:srgbClr val="D19A66"/>
                </a:solidFill>
                <a:effectLst/>
              </a:rPr>
              <a:t>index</a:t>
            </a:r>
            <a:r>
              <a:rPr lang="en-US" dirty="0">
                <a:solidFill>
                  <a:srgbClr val="D19A66"/>
                </a:solidFill>
                <a:effectLst/>
              </a:rPr>
              <a:t> </a:t>
            </a:r>
            <a:r>
              <a:rPr lang="en-US" dirty="0"/>
              <a:t>+ </a:t>
            </a:r>
            <a:r>
              <a:rPr lang="en-US" dirty="0">
                <a:solidFill>
                  <a:srgbClr val="D19A66"/>
                </a:solidFill>
                <a:effectLst/>
              </a:rPr>
              <a:t>1</a:t>
            </a:r>
            <a:r>
              <a:rPr lang="en-US" dirty="0">
                <a:solidFill>
                  <a:srgbClr val="54A857"/>
                </a:solidFill>
                <a:effectLst/>
              </a:rPr>
              <a:t>]</a:t>
            </a:r>
            <a:r>
              <a:rPr lang="en-US" dirty="0">
                <a:solidFill>
                  <a:srgbClr val="359FF4"/>
                </a:solidFill>
                <a:effectLst/>
              </a:rPr>
              <a:t>)</a:t>
            </a:r>
            <a:r>
              <a:rPr lang="en-US" dirty="0">
                <a:solidFill>
                  <a:srgbClr val="E8BA36"/>
                </a:solidFill>
                <a:effectLst/>
              </a:rPr>
              <a:t>[</a:t>
            </a:r>
            <a:r>
              <a:rPr lang="en-US" dirty="0">
                <a:solidFill>
                  <a:srgbClr val="D19A66"/>
                </a:solidFill>
                <a:effectLst/>
              </a:rPr>
              <a:t>0</a:t>
            </a:r>
            <a:r>
              <a:rPr lang="en-US" dirty="0">
                <a:solidFill>
                  <a:srgbClr val="E8BA36"/>
                </a:solidFill>
                <a:effectLst/>
              </a:rPr>
              <a:t>]</a:t>
            </a:r>
            <a:r>
              <a:rPr lang="en-US" dirty="0"/>
              <a:t>, </a:t>
            </a:r>
            <a:r>
              <a:rPr lang="en-US" dirty="0" err="1">
                <a:solidFill>
                  <a:srgbClr val="D19A66"/>
                </a:solidFill>
                <a:effectLst/>
              </a:rPr>
              <a:t>eng_text_tokenizer</a:t>
            </a:r>
            <a:r>
              <a:rPr lang="en-US" dirty="0">
                <a:solidFill>
                  <a:srgbClr val="54A857"/>
                </a:solidFill>
                <a:effectLst/>
              </a:rPr>
              <a:t>)</a:t>
            </a:r>
            <a:r>
              <a:rPr lang="en-US" dirty="0">
                <a:solidFill>
                  <a:srgbClr val="E8BA36"/>
                </a:solidFill>
                <a:effectLst/>
              </a:rPr>
              <a:t>)</a:t>
            </a:r>
          </a:p>
          <a:p>
            <a:r>
              <a:rPr lang="en-US" dirty="0">
                <a:solidFill>
                  <a:schemeClr val="tx1"/>
                </a:solidFill>
                <a:effectLst/>
              </a:rPr>
              <a:t>When the model is trained we can make our first translation.</a:t>
            </a:r>
            <a:r>
              <a:rPr lang="en-US" dirty="0">
                <a:solidFill>
                  <a:schemeClr val="tx1"/>
                </a:solidFill>
              </a:rPr>
              <a:t> </a:t>
            </a:r>
            <a:r>
              <a:rPr lang="en-US" dirty="0">
                <a:solidFill>
                  <a:schemeClr val="tx1"/>
                </a:solidFill>
                <a:effectLst/>
              </a:rPr>
              <a:t>You will also find the function ‘</a:t>
            </a:r>
            <a:r>
              <a:rPr lang="en-US" dirty="0" err="1">
                <a:solidFill>
                  <a:schemeClr val="tx1"/>
                </a:solidFill>
                <a:effectLst/>
              </a:rPr>
              <a:t>logits_to_sentence</a:t>
            </a:r>
            <a:r>
              <a:rPr lang="en-US" dirty="0">
                <a:solidFill>
                  <a:schemeClr val="tx1"/>
                </a:solidFill>
                <a:effectLst/>
              </a:rPr>
              <a:t>’ that maps the output of the dense layer with the English vocabulary.</a:t>
            </a:r>
          </a:p>
          <a:p>
            <a:r>
              <a:rPr lang="en-US" dirty="0">
                <a:solidFill>
                  <a:schemeClr val="tx1"/>
                </a:solidFill>
                <a:effectLst/>
              </a:rPr>
              <a:t>The </a:t>
            </a:r>
            <a:r>
              <a:rPr lang="en-US" dirty="0" err="1">
                <a:solidFill>
                  <a:schemeClr val="tx1"/>
                </a:solidFill>
                <a:effectLst/>
              </a:rPr>
              <a:t>english</a:t>
            </a:r>
            <a:r>
              <a:rPr lang="en-US" dirty="0">
                <a:solidFill>
                  <a:schemeClr val="tx1"/>
                </a:solidFill>
                <a:effectLst/>
              </a:rPr>
              <a:t> sentence is: </a:t>
            </a:r>
            <a:r>
              <a:rPr lang="en-US" dirty="0" err="1">
                <a:solidFill>
                  <a:schemeClr val="tx1"/>
                </a:solidFill>
                <a:effectLst/>
              </a:rPr>
              <a:t>i</a:t>
            </a:r>
            <a:r>
              <a:rPr lang="en-US" dirty="0">
                <a:solidFill>
                  <a:schemeClr val="tx1"/>
                </a:solidFill>
                <a:effectLst/>
              </a:rPr>
              <a:t> like tom</a:t>
            </a:r>
          </a:p>
          <a:p>
            <a:r>
              <a:rPr lang="en-US" dirty="0">
                <a:solidFill>
                  <a:schemeClr val="tx1"/>
                </a:solidFill>
                <a:effectLst/>
              </a:rPr>
              <a:t>The </a:t>
            </a:r>
            <a:r>
              <a:rPr lang="en-US" dirty="0" err="1">
                <a:solidFill>
                  <a:schemeClr val="tx1"/>
                </a:solidFill>
                <a:effectLst/>
              </a:rPr>
              <a:t>spanish</a:t>
            </a:r>
            <a:r>
              <a:rPr lang="en-US" dirty="0">
                <a:solidFill>
                  <a:schemeClr val="tx1"/>
                </a:solidFill>
                <a:effectLst/>
              </a:rPr>
              <a:t> sentence is: </a:t>
            </a:r>
            <a:r>
              <a:rPr lang="en-US" dirty="0" err="1">
                <a:solidFill>
                  <a:schemeClr val="tx1"/>
                </a:solidFill>
                <a:effectLst/>
              </a:rPr>
              <a:t>jaime</a:t>
            </a:r>
            <a:r>
              <a:rPr lang="en-US" dirty="0">
                <a:solidFill>
                  <a:schemeClr val="tx1"/>
                </a:solidFill>
                <a:effectLst/>
              </a:rPr>
              <a:t> tom</a:t>
            </a:r>
          </a:p>
          <a:p>
            <a:r>
              <a:rPr lang="en-US" dirty="0">
                <a:solidFill>
                  <a:schemeClr val="tx1"/>
                </a:solidFill>
                <a:effectLst/>
              </a:rPr>
              <a:t>The predicted sentence is :</a:t>
            </a:r>
          </a:p>
          <a:p>
            <a:r>
              <a:rPr lang="en-US" dirty="0">
                <a:solidFill>
                  <a:schemeClr val="tx1"/>
                </a:solidFill>
                <a:effectLst/>
              </a:rPr>
              <a:t>1/1 [==============================] - 2s 2s/step</a:t>
            </a:r>
          </a:p>
          <a:p>
            <a:r>
              <a:rPr lang="en-US" dirty="0" err="1">
                <a:solidFill>
                  <a:schemeClr val="tx1"/>
                </a:solidFill>
                <a:effectLst/>
              </a:rPr>
              <a:t>i</a:t>
            </a:r>
            <a:r>
              <a:rPr lang="en-US" dirty="0">
                <a:solidFill>
                  <a:schemeClr val="tx1"/>
                </a:solidFill>
                <a:effectLst/>
              </a:rPr>
              <a:t> like tom &lt;empty&gt; &lt;empty&gt;</a:t>
            </a:r>
            <a:br>
              <a:rPr lang="en-US" dirty="0">
                <a:solidFill>
                  <a:schemeClr val="tx1"/>
                </a:solidFill>
                <a:effectLst/>
              </a:rPr>
            </a:br>
            <a:endParaRPr lang="en-US" dirty="0">
              <a:solidFill>
                <a:schemeClr val="tx1"/>
              </a:solidFill>
            </a:endParaRPr>
          </a:p>
        </p:txBody>
      </p:sp>
    </p:spTree>
    <p:extLst>
      <p:ext uri="{BB962C8B-B14F-4D97-AF65-F5344CB8AC3E}">
        <p14:creationId xmlns:p14="http://schemas.microsoft.com/office/powerpoint/2010/main" val="72348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7AB9-2D05-188A-278D-51117FAFE1C6}"/>
              </a:ext>
            </a:extLst>
          </p:cNvPr>
          <p:cNvSpPr>
            <a:spLocks noGrp="1"/>
          </p:cNvSpPr>
          <p:nvPr>
            <p:ph type="title"/>
          </p:nvPr>
        </p:nvSpPr>
        <p:spPr/>
        <p:txBody>
          <a:bodyPr/>
          <a:lstStyle/>
          <a:p>
            <a:r>
              <a:rPr lang="en-US" dirty="0"/>
              <a:t>Seq-to-seq Learning Summary</a:t>
            </a:r>
          </a:p>
        </p:txBody>
      </p:sp>
      <p:sp>
        <p:nvSpPr>
          <p:cNvPr id="3" name="Content Placeholder 2">
            <a:extLst>
              <a:ext uri="{FF2B5EF4-FFF2-40B4-BE49-F238E27FC236}">
                <a16:creationId xmlns:a16="http://schemas.microsoft.com/office/drawing/2014/main" id="{0384A6AC-2497-6A36-EE96-EBDB131A08C0}"/>
              </a:ext>
            </a:extLst>
          </p:cNvPr>
          <p:cNvSpPr>
            <a:spLocks noGrp="1"/>
          </p:cNvSpPr>
          <p:nvPr>
            <p:ph idx="1"/>
          </p:nvPr>
        </p:nvSpPr>
        <p:spPr/>
        <p:txBody>
          <a:bodyPr/>
          <a:lstStyle/>
          <a:p>
            <a:r>
              <a:rPr lang="en-US" b="0" i="0" dirty="0">
                <a:solidFill>
                  <a:srgbClr val="000305"/>
                </a:solidFill>
                <a:effectLst/>
                <a:latin typeface="Source Sans Pro" panose="020B0503030403020204" pitchFamily="34" charset="0"/>
              </a:rPr>
              <a:t>Sequence-to-sequence learning (Seq2Seq) is about training models to convert sequences from one domain (e.g. sentences in English) to sequences in another domain (e.g. the same sentences translated to French).</a:t>
            </a:r>
          </a:p>
          <a:p>
            <a:r>
              <a:rPr lang="en-US" b="0" i="0" dirty="0">
                <a:solidFill>
                  <a:srgbClr val="000305"/>
                </a:solidFill>
                <a:effectLst/>
                <a:latin typeface="Source Sans Pro" panose="020B0503030403020204" pitchFamily="34" charset="0"/>
              </a:rPr>
              <a:t>This can be used for machine translation or for free-from question answering (generating a natural language answer given a natural language question) -- in general, it is applicable any time you need to generate text.</a:t>
            </a:r>
            <a:endParaRPr lang="en-US" dirty="0"/>
          </a:p>
        </p:txBody>
      </p:sp>
    </p:spTree>
    <p:extLst>
      <p:ext uri="{BB962C8B-B14F-4D97-AF65-F5344CB8AC3E}">
        <p14:creationId xmlns:p14="http://schemas.microsoft.com/office/powerpoint/2010/main" val="19815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8245-4362-4262-22E5-0AC4789D16B8}"/>
              </a:ext>
            </a:extLst>
          </p:cNvPr>
          <p:cNvSpPr>
            <a:spLocks noGrp="1"/>
          </p:cNvSpPr>
          <p:nvPr>
            <p:ph type="title"/>
          </p:nvPr>
        </p:nvSpPr>
        <p:spPr/>
        <p:txBody>
          <a:bodyPr/>
          <a:lstStyle/>
          <a:p>
            <a:r>
              <a:rPr lang="en-US" dirty="0"/>
              <a:t>Concept Summary</a:t>
            </a:r>
          </a:p>
        </p:txBody>
      </p:sp>
      <p:sp>
        <p:nvSpPr>
          <p:cNvPr id="3" name="Content Placeholder 2">
            <a:extLst>
              <a:ext uri="{FF2B5EF4-FFF2-40B4-BE49-F238E27FC236}">
                <a16:creationId xmlns:a16="http://schemas.microsoft.com/office/drawing/2014/main" id="{164B0A82-269D-B01B-A4B3-A58203A47348}"/>
              </a:ext>
            </a:extLst>
          </p:cNvPr>
          <p:cNvSpPr>
            <a:spLocks noGrp="1"/>
          </p:cNvSpPr>
          <p:nvPr>
            <p:ph idx="1"/>
          </p:nvPr>
        </p:nvSpPr>
        <p:spPr/>
        <p:txBody>
          <a:bodyPr/>
          <a:lstStyle/>
          <a:p>
            <a:r>
              <a:rPr lang="en-US" dirty="0"/>
              <a:t>- We start with input sequences from a domain (e.g. English sentences) and corresponding target sequences from another domain (e.g. French sentences).</a:t>
            </a:r>
          </a:p>
          <a:p>
            <a:r>
              <a:rPr lang="en-US" dirty="0"/>
              <a:t>- An encoder LSTM turns input sequences to 2 state vectors (we keep the last LSTM state and discard the outputs).</a:t>
            </a:r>
          </a:p>
          <a:p>
            <a:r>
              <a:rPr lang="en-US" dirty="0"/>
              <a:t>- A decoder LSTM is trained to turn the target sequences into the same sequence but offset by one timestep in the future, a training process called "teacher forcing" in this context. It uses as initial state the state vectors from the encoder. Effectively, the decoder learns to generate `targets[t+1...]` given `targets[...t]`, conditioned on the input sequence.</a:t>
            </a:r>
          </a:p>
        </p:txBody>
      </p:sp>
    </p:spTree>
    <p:extLst>
      <p:ext uri="{BB962C8B-B14F-4D97-AF65-F5344CB8AC3E}">
        <p14:creationId xmlns:p14="http://schemas.microsoft.com/office/powerpoint/2010/main" val="87634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C6E3-8FB4-5787-76F9-BC8C2EBB6109}"/>
              </a:ext>
            </a:extLst>
          </p:cNvPr>
          <p:cNvSpPr>
            <a:spLocks noGrp="1"/>
          </p:cNvSpPr>
          <p:nvPr>
            <p:ph type="title"/>
          </p:nvPr>
        </p:nvSpPr>
        <p:spPr/>
        <p:txBody>
          <a:bodyPr/>
          <a:lstStyle/>
          <a:p>
            <a:r>
              <a:rPr lang="en-US" dirty="0"/>
              <a:t>Code Summary</a:t>
            </a:r>
          </a:p>
        </p:txBody>
      </p:sp>
      <p:sp>
        <p:nvSpPr>
          <p:cNvPr id="3" name="Content Placeholder 2">
            <a:extLst>
              <a:ext uri="{FF2B5EF4-FFF2-40B4-BE49-F238E27FC236}">
                <a16:creationId xmlns:a16="http://schemas.microsoft.com/office/drawing/2014/main" id="{DBD4B26B-22A5-FBB2-13EF-ACF2B8F4D6EC}"/>
              </a:ext>
            </a:extLst>
          </p:cNvPr>
          <p:cNvSpPr>
            <a:spLocks noGrp="1"/>
          </p:cNvSpPr>
          <p:nvPr>
            <p:ph idx="1"/>
          </p:nvPr>
        </p:nvSpPr>
        <p:spPr>
          <a:xfrm>
            <a:off x="691079" y="2340130"/>
            <a:ext cx="11316042" cy="4517869"/>
          </a:xfrm>
        </p:spPr>
        <p:txBody>
          <a:bodyPr>
            <a:normAutofit/>
          </a:bodyPr>
          <a:lstStyle/>
          <a:p>
            <a:r>
              <a:rPr lang="en-US" dirty="0"/>
              <a:t>- In inference mode, when we want to decode unknown input sequences, we:</a:t>
            </a:r>
          </a:p>
          <a:p>
            <a:r>
              <a:rPr lang="en-US" dirty="0"/>
              <a:t>    - Encode the input sequence into state vectors</a:t>
            </a:r>
          </a:p>
          <a:p>
            <a:r>
              <a:rPr lang="en-US" dirty="0"/>
              <a:t>    - Start with a target sequence of size 1 (just the start-of-sequence character)</a:t>
            </a:r>
          </a:p>
          <a:p>
            <a:r>
              <a:rPr lang="en-US" dirty="0"/>
              <a:t>    - Feed the state vectors and 1-char target sequence to the decoder to produce predictions for the next character</a:t>
            </a:r>
          </a:p>
          <a:p>
            <a:r>
              <a:rPr lang="en-US" dirty="0"/>
              <a:t>    - Sample the next character using these predictions (we simply use argmax).</a:t>
            </a:r>
          </a:p>
          <a:p>
            <a:r>
              <a:rPr lang="en-US" dirty="0"/>
              <a:t>    - Append the sampled character to the target sequence</a:t>
            </a:r>
          </a:p>
          <a:p>
            <a:r>
              <a:rPr lang="en-US" dirty="0"/>
              <a:t>    - Repeat until we generate the end-of-sequence character or we hit the character limit.</a:t>
            </a:r>
          </a:p>
        </p:txBody>
      </p:sp>
    </p:spTree>
    <p:extLst>
      <p:ext uri="{BB962C8B-B14F-4D97-AF65-F5344CB8AC3E}">
        <p14:creationId xmlns:p14="http://schemas.microsoft.com/office/powerpoint/2010/main" val="2895311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2FC7-82E3-3BA6-F528-52AE5C71237D}"/>
              </a:ext>
            </a:extLst>
          </p:cNvPr>
          <p:cNvSpPr>
            <a:spLocks noGrp="1"/>
          </p:cNvSpPr>
          <p:nvPr>
            <p:ph type="title"/>
          </p:nvPr>
        </p:nvSpPr>
        <p:spPr/>
        <p:txBody>
          <a:bodyPr/>
          <a:lstStyle/>
          <a:p>
            <a:r>
              <a:rPr lang="en-US" dirty="0"/>
              <a:t>Reference and External Links</a:t>
            </a:r>
          </a:p>
        </p:txBody>
      </p:sp>
      <p:sp>
        <p:nvSpPr>
          <p:cNvPr id="3" name="Content Placeholder 2">
            <a:extLst>
              <a:ext uri="{FF2B5EF4-FFF2-40B4-BE49-F238E27FC236}">
                <a16:creationId xmlns:a16="http://schemas.microsoft.com/office/drawing/2014/main" id="{46A9A905-B3AA-B56D-29B5-85D2F21E54F8}"/>
              </a:ext>
            </a:extLst>
          </p:cNvPr>
          <p:cNvSpPr>
            <a:spLocks noGrp="1"/>
          </p:cNvSpPr>
          <p:nvPr>
            <p:ph idx="1"/>
          </p:nvPr>
        </p:nvSpPr>
        <p:spPr/>
        <p:txBody>
          <a:bodyPr/>
          <a:lstStyle/>
          <a:p>
            <a:r>
              <a:rPr lang="en-US" i="1" dirty="0">
                <a:solidFill>
                  <a:srgbClr val="5C6370"/>
                </a:solidFill>
                <a:effectLst/>
                <a:hlinkClick r:id="rId2"/>
              </a:rPr>
              <a:t>http://www.manythings.org/anki/</a:t>
            </a:r>
            <a:r>
              <a:rPr lang="en-US" i="1" dirty="0">
                <a:solidFill>
                  <a:srgbClr val="5C6370"/>
                </a:solidFill>
                <a:effectLst/>
              </a:rPr>
              <a:t>. (Dataset)</a:t>
            </a:r>
          </a:p>
          <a:p>
            <a:r>
              <a:rPr lang="en-US" i="1" dirty="0">
                <a:solidFill>
                  <a:srgbClr val="5C6370"/>
                </a:solidFill>
                <a:effectLst/>
                <a:hlinkClick r:id="rId3"/>
              </a:rPr>
              <a:t>https://towardsdatascience.com/how-to-build-an-encoder-decoder-translation-model-using-lstm-with-python-and-keras-a31e9d864b9b</a:t>
            </a:r>
            <a:r>
              <a:rPr lang="en-US" i="1" dirty="0">
                <a:solidFill>
                  <a:srgbClr val="5C6370"/>
                </a:solidFill>
              </a:rPr>
              <a:t> (Instructions)</a:t>
            </a:r>
          </a:p>
          <a:p>
            <a:r>
              <a:rPr lang="en-US" i="1" dirty="0">
                <a:solidFill>
                  <a:srgbClr val="5C6370"/>
                </a:solidFill>
                <a:effectLst/>
                <a:hlinkClick r:id="rId4"/>
              </a:rPr>
              <a:t>https://blog.keras.io/a-ten-minute-introduction-to-sequence-to-sequence-learning-in-keras.html</a:t>
            </a:r>
            <a:endParaRPr lang="en-US" i="1" dirty="0">
              <a:solidFill>
                <a:srgbClr val="5C6370"/>
              </a:solidFill>
              <a:effectLst/>
            </a:endParaRPr>
          </a:p>
          <a:p>
            <a:r>
              <a:rPr lang="en-US" i="1" dirty="0">
                <a:solidFill>
                  <a:srgbClr val="5C6370"/>
                </a:solidFill>
                <a:effectLst/>
                <a:hlinkClick r:id="rId5"/>
              </a:rPr>
              <a:t>https://keras.io/examples/nlp/lstm_seq2seq/</a:t>
            </a:r>
            <a:endParaRPr lang="en-US" i="1" dirty="0">
              <a:solidFill>
                <a:srgbClr val="5C6370"/>
              </a:solidFill>
            </a:endParaRPr>
          </a:p>
          <a:p>
            <a:endParaRPr lang="en-US" i="1" dirty="0">
              <a:solidFill>
                <a:srgbClr val="5C6370"/>
              </a:solidFill>
              <a:effectLst/>
            </a:endParaRPr>
          </a:p>
          <a:p>
            <a:endParaRPr lang="en-US" dirty="0"/>
          </a:p>
        </p:txBody>
      </p:sp>
    </p:spTree>
    <p:extLst>
      <p:ext uri="{BB962C8B-B14F-4D97-AF65-F5344CB8AC3E}">
        <p14:creationId xmlns:p14="http://schemas.microsoft.com/office/powerpoint/2010/main" val="422896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BFC3406-DC79-EDAB-F9C1-C8B3BFE67B90}"/>
              </a:ext>
            </a:extLst>
          </p:cNvPr>
          <p:cNvSpPr>
            <a:spLocks noGrp="1"/>
          </p:cNvSpPr>
          <p:nvPr>
            <p:ph type="title"/>
          </p:nvPr>
        </p:nvSpPr>
        <p:spPr>
          <a:xfrm>
            <a:off x="691079" y="725951"/>
            <a:ext cx="4927425" cy="1938525"/>
          </a:xfrm>
        </p:spPr>
        <p:txBody>
          <a:bodyPr>
            <a:normAutofit/>
          </a:bodyPr>
          <a:lstStyle/>
          <a:p>
            <a:r>
              <a:rPr lang="en-US" dirty="0"/>
              <a:t>Intro</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A89CFD9-C29A-7CB2-68C9-DAAA5B3C37FE}"/>
              </a:ext>
            </a:extLst>
          </p:cNvPr>
          <p:cNvSpPr>
            <a:spLocks noGrp="1"/>
          </p:cNvSpPr>
          <p:nvPr>
            <p:ph idx="1"/>
          </p:nvPr>
        </p:nvSpPr>
        <p:spPr>
          <a:xfrm>
            <a:off x="691079" y="2886116"/>
            <a:ext cx="4927425" cy="3245931"/>
          </a:xfrm>
        </p:spPr>
        <p:txBody>
          <a:bodyPr>
            <a:normAutofit/>
          </a:bodyPr>
          <a:lstStyle/>
          <a:p>
            <a:r>
              <a:rPr lang="en-US" dirty="0"/>
              <a:t>This example demonstrates how to implement a basic character-level recurrent sequence-to-sequence model. We apply it to translating short English sentences into short French sentences, character-by-character.</a:t>
            </a:r>
          </a:p>
        </p:txBody>
      </p:sp>
      <p:pic>
        <p:nvPicPr>
          <p:cNvPr id="7" name="Picture 4" descr="Yellow paper ship leading among white ships">
            <a:extLst>
              <a:ext uri="{FF2B5EF4-FFF2-40B4-BE49-F238E27FC236}">
                <a16:creationId xmlns:a16="http://schemas.microsoft.com/office/drawing/2014/main" id="{D05A38D8-3AA4-071C-6F61-4A9B242CDDB0}"/>
              </a:ext>
            </a:extLst>
          </p:cNvPr>
          <p:cNvPicPr>
            <a:picLocks noChangeAspect="1"/>
          </p:cNvPicPr>
          <p:nvPr/>
        </p:nvPicPr>
        <p:blipFill rotWithShape="1">
          <a:blip r:embed="rId2"/>
          <a:srcRect l="42617" r="-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74247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F3CA-5F1C-1B61-C578-2253047F48D6}"/>
              </a:ext>
            </a:extLst>
          </p:cNvPr>
          <p:cNvSpPr>
            <a:spLocks noGrp="1"/>
          </p:cNvSpPr>
          <p:nvPr>
            <p:ph type="title"/>
          </p:nvPr>
        </p:nvSpPr>
        <p:spPr/>
        <p:txBody>
          <a:bodyPr/>
          <a:lstStyle/>
          <a:p>
            <a:r>
              <a:rPr lang="en-US" dirty="0"/>
              <a:t>Import library</a:t>
            </a:r>
          </a:p>
        </p:txBody>
      </p:sp>
      <p:sp>
        <p:nvSpPr>
          <p:cNvPr id="3" name="Content Placeholder 2">
            <a:extLst>
              <a:ext uri="{FF2B5EF4-FFF2-40B4-BE49-F238E27FC236}">
                <a16:creationId xmlns:a16="http://schemas.microsoft.com/office/drawing/2014/main" id="{471859B1-2B0A-96C1-2B1E-1749BA087489}"/>
              </a:ext>
            </a:extLst>
          </p:cNvPr>
          <p:cNvSpPr>
            <a:spLocks noGrp="1"/>
          </p:cNvSpPr>
          <p:nvPr>
            <p:ph idx="1"/>
          </p:nvPr>
        </p:nvSpPr>
        <p:spPr>
          <a:xfrm>
            <a:off x="691079" y="2340130"/>
            <a:ext cx="10957224" cy="4381945"/>
          </a:xfrm>
        </p:spPr>
        <p:txBody>
          <a:bodyPr>
            <a:normAutofit fontScale="92500" lnSpcReduction="20000"/>
          </a:bodyPr>
          <a:lstStyle/>
          <a:p>
            <a:r>
              <a:rPr lang="en-US" i="1" dirty="0">
                <a:solidFill>
                  <a:srgbClr val="D55FDE"/>
                </a:solidFill>
                <a:effectLst/>
              </a:rPr>
              <a:t>import </a:t>
            </a:r>
            <a:r>
              <a:rPr lang="en-US" dirty="0"/>
              <a:t>string</a:t>
            </a:r>
            <a:br>
              <a:rPr lang="en-US" dirty="0"/>
            </a:br>
            <a:r>
              <a:rPr lang="en-US" i="1" dirty="0">
                <a:solidFill>
                  <a:srgbClr val="D55FDE"/>
                </a:solidFill>
                <a:effectLst/>
              </a:rPr>
              <a:t>import </a:t>
            </a:r>
            <a:r>
              <a:rPr lang="en-US" dirty="0" err="1"/>
              <a:t>numpy</a:t>
            </a:r>
            <a:r>
              <a:rPr lang="en-US" dirty="0"/>
              <a:t> </a:t>
            </a:r>
            <a:r>
              <a:rPr lang="en-US" i="1" dirty="0">
                <a:solidFill>
                  <a:srgbClr val="D55FDE"/>
                </a:solidFill>
                <a:effectLst/>
              </a:rPr>
              <a:t>as </a:t>
            </a:r>
            <a:r>
              <a:rPr lang="en-US" dirty="0">
                <a:solidFill>
                  <a:srgbClr val="D19A66"/>
                </a:solidFill>
                <a:effectLst/>
              </a:rPr>
              <a:t>np</a:t>
            </a:r>
            <a:br>
              <a:rPr lang="en-US" dirty="0">
                <a:solidFill>
                  <a:srgbClr val="D19A66"/>
                </a:solidFill>
                <a:effectLst/>
              </a:rPr>
            </a:br>
            <a:r>
              <a:rPr lang="en-US" i="1" dirty="0">
                <a:solidFill>
                  <a:srgbClr val="D55FDE"/>
                </a:solidFill>
                <a:effectLst/>
              </a:rPr>
              <a:t>from </a:t>
            </a:r>
            <a:r>
              <a:rPr lang="en-US" dirty="0" err="1"/>
              <a:t>keras.preprocessing.text</a:t>
            </a:r>
            <a:r>
              <a:rPr lang="en-US" dirty="0"/>
              <a:t> </a:t>
            </a:r>
            <a:r>
              <a:rPr lang="en-US" i="1" dirty="0">
                <a:solidFill>
                  <a:srgbClr val="D55FDE"/>
                </a:solidFill>
                <a:effectLst/>
              </a:rPr>
              <a:t>import </a:t>
            </a:r>
            <a:r>
              <a:rPr lang="en-US" dirty="0"/>
              <a:t>Tokenizer</a:t>
            </a:r>
            <a:br>
              <a:rPr lang="en-US" dirty="0"/>
            </a:br>
            <a:r>
              <a:rPr lang="en-US" i="1" dirty="0">
                <a:solidFill>
                  <a:srgbClr val="D55FDE"/>
                </a:solidFill>
                <a:effectLst/>
              </a:rPr>
              <a:t>from </a:t>
            </a:r>
            <a:r>
              <a:rPr lang="en-US" dirty="0" err="1"/>
              <a:t>keras.utils</a:t>
            </a:r>
            <a:r>
              <a:rPr lang="en-US" dirty="0"/>
              <a:t> </a:t>
            </a:r>
            <a:r>
              <a:rPr lang="en-US" i="1" dirty="0">
                <a:solidFill>
                  <a:srgbClr val="D55FDE"/>
                </a:solidFill>
                <a:effectLst/>
              </a:rPr>
              <a:t>import </a:t>
            </a:r>
            <a:r>
              <a:rPr lang="en-US" dirty="0" err="1"/>
              <a:t>pad_sequences</a:t>
            </a:r>
            <a:br>
              <a:rPr lang="en-US" dirty="0"/>
            </a:br>
            <a:r>
              <a:rPr lang="en-US" i="1" dirty="0">
                <a:solidFill>
                  <a:srgbClr val="D55FDE"/>
                </a:solidFill>
                <a:effectLst/>
              </a:rPr>
              <a:t>from </a:t>
            </a:r>
            <a:r>
              <a:rPr lang="en-US" dirty="0" err="1"/>
              <a:t>keras.models</a:t>
            </a:r>
            <a:r>
              <a:rPr lang="en-US" dirty="0"/>
              <a:t> </a:t>
            </a:r>
            <a:r>
              <a:rPr lang="en-US" i="1" dirty="0">
                <a:solidFill>
                  <a:srgbClr val="D55FDE"/>
                </a:solidFill>
                <a:effectLst/>
              </a:rPr>
              <a:t>import </a:t>
            </a:r>
            <a:r>
              <a:rPr lang="en-US" dirty="0"/>
              <a:t>Model</a:t>
            </a:r>
            <a:br>
              <a:rPr lang="en-US" dirty="0"/>
            </a:br>
            <a:r>
              <a:rPr lang="en-US" i="1" dirty="0">
                <a:solidFill>
                  <a:srgbClr val="D55FDE"/>
                </a:solidFill>
                <a:effectLst/>
              </a:rPr>
              <a:t>from </a:t>
            </a:r>
            <a:r>
              <a:rPr lang="en-US" dirty="0" err="1"/>
              <a:t>keras.layers</a:t>
            </a:r>
            <a:r>
              <a:rPr lang="en-US" dirty="0"/>
              <a:t> </a:t>
            </a:r>
            <a:r>
              <a:rPr lang="en-US" i="1" dirty="0">
                <a:solidFill>
                  <a:srgbClr val="D55FDE"/>
                </a:solidFill>
                <a:effectLst/>
              </a:rPr>
              <a:t>import </a:t>
            </a:r>
            <a:r>
              <a:rPr lang="en-US" dirty="0"/>
              <a:t>LSTM, Input, </a:t>
            </a:r>
            <a:r>
              <a:rPr lang="en-US" dirty="0" err="1"/>
              <a:t>TimeDistributed</a:t>
            </a:r>
            <a:r>
              <a:rPr lang="en-US" dirty="0"/>
              <a:t>, Dense, Activation, </a:t>
            </a:r>
            <a:r>
              <a:rPr lang="en-US" dirty="0" err="1"/>
              <a:t>RepeatVector</a:t>
            </a:r>
            <a:r>
              <a:rPr lang="en-US" dirty="0"/>
              <a:t>, Embedding</a:t>
            </a:r>
            <a:br>
              <a:rPr lang="en-US" dirty="0"/>
            </a:br>
            <a:r>
              <a:rPr lang="en-US" i="1" dirty="0">
                <a:solidFill>
                  <a:srgbClr val="D55FDE"/>
                </a:solidFill>
                <a:effectLst/>
              </a:rPr>
              <a:t>from </a:t>
            </a:r>
            <a:r>
              <a:rPr lang="en-US" dirty="0" err="1"/>
              <a:t>keras.optimizers</a:t>
            </a:r>
            <a:r>
              <a:rPr lang="en-US" dirty="0"/>
              <a:t> </a:t>
            </a:r>
            <a:r>
              <a:rPr lang="en-US" i="1" dirty="0">
                <a:solidFill>
                  <a:srgbClr val="D55FDE"/>
                </a:solidFill>
                <a:effectLst/>
              </a:rPr>
              <a:t>import </a:t>
            </a:r>
            <a:r>
              <a:rPr lang="en-US" dirty="0"/>
              <a:t>Adam</a:t>
            </a:r>
            <a:br>
              <a:rPr lang="en-US" dirty="0"/>
            </a:br>
            <a:r>
              <a:rPr lang="en-US" i="1" dirty="0">
                <a:solidFill>
                  <a:srgbClr val="D55FDE"/>
                </a:solidFill>
                <a:effectLst/>
              </a:rPr>
              <a:t>from </a:t>
            </a:r>
            <a:r>
              <a:rPr lang="en-US" dirty="0" err="1"/>
              <a:t>keras.losses</a:t>
            </a:r>
            <a:r>
              <a:rPr lang="en-US" dirty="0"/>
              <a:t> </a:t>
            </a:r>
            <a:r>
              <a:rPr lang="en-US" i="1" dirty="0">
                <a:solidFill>
                  <a:srgbClr val="D55FDE"/>
                </a:solidFill>
                <a:effectLst/>
              </a:rPr>
              <a:t>import </a:t>
            </a:r>
            <a:r>
              <a:rPr lang="en-US" dirty="0" err="1"/>
              <a:t>sparse_categorical_crossentropy</a:t>
            </a:r>
            <a:br>
              <a:rPr lang="en-US" dirty="0"/>
            </a:br>
            <a:endParaRPr lang="en-US" dirty="0"/>
          </a:p>
          <a:p>
            <a:r>
              <a:rPr lang="en-US" dirty="0"/>
              <a:t>We need </a:t>
            </a:r>
            <a:r>
              <a:rPr lang="en-US" dirty="0" err="1"/>
              <a:t>keras</a:t>
            </a:r>
            <a:r>
              <a:rPr lang="en-US" dirty="0"/>
              <a:t> for model setup, layers configuration, and optimizers and loss function. </a:t>
            </a:r>
          </a:p>
          <a:p>
            <a:r>
              <a:rPr lang="en-US" dirty="0"/>
              <a:t>We need </a:t>
            </a:r>
            <a:r>
              <a:rPr lang="en-US" dirty="0" err="1"/>
              <a:t>numpy</a:t>
            </a:r>
            <a:r>
              <a:rPr lang="en-US" dirty="0"/>
              <a:t> and string for data operation</a:t>
            </a:r>
          </a:p>
          <a:p>
            <a:r>
              <a:rPr lang="en-US" dirty="0"/>
              <a:t>We also download the data and save as ‘</a:t>
            </a:r>
            <a:r>
              <a:rPr lang="en-US" dirty="0" err="1"/>
              <a:t>fra.text</a:t>
            </a:r>
            <a:r>
              <a:rPr lang="en-US" dirty="0"/>
              <a:t>’ in advance from the website, </a:t>
            </a:r>
            <a:r>
              <a:rPr lang="en-US" i="1" dirty="0">
                <a:solidFill>
                  <a:srgbClr val="5C6370"/>
                </a:solidFill>
                <a:effectLst/>
                <a:hlinkClick r:id="rId2"/>
              </a:rPr>
              <a:t>http://www.manythings.org/anki/</a:t>
            </a:r>
            <a:r>
              <a:rPr lang="en-US" i="1" dirty="0">
                <a:solidFill>
                  <a:srgbClr val="5C6370"/>
                </a:solidFill>
                <a:effectLst/>
              </a:rPr>
              <a:t>. </a:t>
            </a:r>
            <a:endParaRPr lang="en-US" dirty="0"/>
          </a:p>
        </p:txBody>
      </p:sp>
    </p:spTree>
    <p:extLst>
      <p:ext uri="{BB962C8B-B14F-4D97-AF65-F5344CB8AC3E}">
        <p14:creationId xmlns:p14="http://schemas.microsoft.com/office/powerpoint/2010/main" val="267416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C6CC-B63A-DA32-1BC6-ED73479C57E3}"/>
              </a:ext>
            </a:extLst>
          </p:cNvPr>
          <p:cNvSpPr>
            <a:spLocks noGrp="1"/>
          </p:cNvSpPr>
          <p:nvPr>
            <p:ph type="title"/>
          </p:nvPr>
        </p:nvSpPr>
        <p:spPr/>
        <p:txBody>
          <a:bodyPr/>
          <a:lstStyle/>
          <a:p>
            <a:r>
              <a:rPr lang="en-US" dirty="0"/>
              <a:t>Read File &amp; Parse Data</a:t>
            </a:r>
          </a:p>
        </p:txBody>
      </p:sp>
      <p:sp>
        <p:nvSpPr>
          <p:cNvPr id="3" name="Content Placeholder 2">
            <a:extLst>
              <a:ext uri="{FF2B5EF4-FFF2-40B4-BE49-F238E27FC236}">
                <a16:creationId xmlns:a16="http://schemas.microsoft.com/office/drawing/2014/main" id="{27189182-0E7D-654D-26B1-F0107A121D98}"/>
              </a:ext>
            </a:extLst>
          </p:cNvPr>
          <p:cNvSpPr>
            <a:spLocks noGrp="1"/>
          </p:cNvSpPr>
          <p:nvPr>
            <p:ph idx="1"/>
          </p:nvPr>
        </p:nvSpPr>
        <p:spPr>
          <a:xfrm>
            <a:off x="691079" y="2340130"/>
            <a:ext cx="11138456" cy="4517869"/>
          </a:xfrm>
        </p:spPr>
        <p:txBody>
          <a:bodyPr>
            <a:normAutofit fontScale="85000" lnSpcReduction="20000"/>
          </a:bodyPr>
          <a:lstStyle/>
          <a:p>
            <a:r>
              <a:rPr lang="en-US" i="1" dirty="0">
                <a:solidFill>
                  <a:srgbClr val="5C6370"/>
                </a:solidFill>
                <a:effectLst/>
              </a:rPr>
              <a:t># Read file</a:t>
            </a:r>
            <a:br>
              <a:rPr lang="en-US" i="1" dirty="0">
                <a:solidFill>
                  <a:srgbClr val="5C6370"/>
                </a:solidFill>
                <a:effectLst/>
              </a:rPr>
            </a:br>
            <a:r>
              <a:rPr lang="en-US" dirty="0">
                <a:solidFill>
                  <a:srgbClr val="D19A66"/>
                </a:solidFill>
                <a:effectLst/>
              </a:rPr>
              <a:t>filename </a:t>
            </a:r>
            <a:r>
              <a:rPr lang="en-US" dirty="0"/>
              <a:t>= </a:t>
            </a:r>
            <a:r>
              <a:rPr lang="en-US" dirty="0">
                <a:solidFill>
                  <a:srgbClr val="89CA78"/>
                </a:solidFill>
                <a:effectLst/>
              </a:rPr>
              <a:t>"</a:t>
            </a:r>
            <a:r>
              <a:rPr lang="en-US" dirty="0" err="1">
                <a:solidFill>
                  <a:srgbClr val="89CA78"/>
                </a:solidFill>
                <a:effectLst/>
              </a:rPr>
              <a:t>fra.txt</a:t>
            </a:r>
            <a:r>
              <a:rPr lang="en-US" dirty="0">
                <a:solidFill>
                  <a:srgbClr val="89CA78"/>
                </a:solidFill>
                <a:effectLst/>
              </a:rPr>
              <a:t>"</a:t>
            </a:r>
            <a:br>
              <a:rPr lang="en-US" dirty="0">
                <a:solidFill>
                  <a:srgbClr val="89CA78"/>
                </a:solidFill>
                <a:effectLst/>
              </a:rPr>
            </a:br>
            <a:r>
              <a:rPr lang="en-US" dirty="0" err="1">
                <a:solidFill>
                  <a:srgbClr val="D19A66"/>
                </a:solidFill>
                <a:effectLst/>
              </a:rPr>
              <a:t>translation_file</a:t>
            </a:r>
            <a:r>
              <a:rPr lang="en-US" dirty="0">
                <a:solidFill>
                  <a:srgbClr val="D19A66"/>
                </a:solidFill>
                <a:effectLst/>
              </a:rPr>
              <a:t> </a:t>
            </a:r>
            <a:r>
              <a:rPr lang="en-US" dirty="0"/>
              <a:t>= </a:t>
            </a:r>
            <a:r>
              <a:rPr lang="en-US" dirty="0">
                <a:solidFill>
                  <a:srgbClr val="2BBAC5"/>
                </a:solidFill>
                <a:effectLst/>
              </a:rPr>
              <a:t>open</a:t>
            </a:r>
            <a:r>
              <a:rPr lang="en-US" dirty="0">
                <a:solidFill>
                  <a:srgbClr val="E8BA36"/>
                </a:solidFill>
                <a:effectLst/>
              </a:rPr>
              <a:t>(</a:t>
            </a:r>
            <a:r>
              <a:rPr lang="en-US" dirty="0">
                <a:solidFill>
                  <a:srgbClr val="D19A66"/>
                </a:solidFill>
                <a:effectLst/>
              </a:rPr>
              <a:t>filename</a:t>
            </a:r>
            <a:r>
              <a:rPr lang="en-US" dirty="0"/>
              <a:t>, </a:t>
            </a:r>
            <a:r>
              <a:rPr lang="en-US" dirty="0">
                <a:solidFill>
                  <a:srgbClr val="89CA78"/>
                </a:solidFill>
                <a:effectLst/>
              </a:rPr>
              <a:t>"r"</a:t>
            </a:r>
            <a:r>
              <a:rPr lang="en-US" dirty="0"/>
              <a:t>, </a:t>
            </a:r>
            <a:r>
              <a:rPr lang="en-US" dirty="0">
                <a:solidFill>
                  <a:srgbClr val="D19A66"/>
                </a:solidFill>
                <a:effectLst/>
              </a:rPr>
              <a:t>encoding</a:t>
            </a:r>
            <a:r>
              <a:rPr lang="en-US" dirty="0"/>
              <a:t>=</a:t>
            </a:r>
            <a:r>
              <a:rPr lang="en-US" dirty="0">
                <a:solidFill>
                  <a:srgbClr val="89CA78"/>
                </a:solidFill>
                <a:effectLst/>
              </a:rPr>
              <a:t>'utf-8'</a:t>
            </a:r>
            <a:r>
              <a:rPr lang="en-US" dirty="0">
                <a:solidFill>
                  <a:srgbClr val="E8BA36"/>
                </a:solidFill>
                <a:effectLst/>
              </a:rPr>
              <a:t>)</a:t>
            </a:r>
            <a:br>
              <a:rPr lang="en-US" dirty="0">
                <a:solidFill>
                  <a:srgbClr val="E8BA36"/>
                </a:solidFill>
                <a:effectLst/>
              </a:rPr>
            </a:br>
            <a:r>
              <a:rPr lang="en-US" dirty="0" err="1">
                <a:solidFill>
                  <a:srgbClr val="D19A66"/>
                </a:solidFill>
                <a:effectLst/>
              </a:rPr>
              <a:t>raw_data</a:t>
            </a:r>
            <a:r>
              <a:rPr lang="en-US" dirty="0">
                <a:solidFill>
                  <a:srgbClr val="D19A66"/>
                </a:solidFill>
                <a:effectLst/>
              </a:rPr>
              <a:t> </a:t>
            </a:r>
            <a:r>
              <a:rPr lang="en-US" dirty="0"/>
              <a:t>= </a:t>
            </a:r>
            <a:r>
              <a:rPr lang="en-US" dirty="0" err="1">
                <a:solidFill>
                  <a:srgbClr val="D19A66"/>
                </a:solidFill>
                <a:effectLst/>
              </a:rPr>
              <a:t>translation_file</a:t>
            </a:r>
            <a:r>
              <a:rPr lang="en-US" dirty="0" err="1"/>
              <a:t>.</a:t>
            </a:r>
            <a:r>
              <a:rPr lang="en-US" dirty="0" err="1">
                <a:solidFill>
                  <a:srgbClr val="61AFEF"/>
                </a:solidFill>
                <a:effectLst/>
              </a:rPr>
              <a:t>read</a:t>
            </a:r>
            <a:r>
              <a:rPr lang="en-US" dirty="0">
                <a:solidFill>
                  <a:srgbClr val="E8BA36"/>
                </a:solidFill>
                <a:effectLst/>
              </a:rPr>
              <a:t>()</a:t>
            </a:r>
            <a:br>
              <a:rPr lang="en-US" dirty="0">
                <a:solidFill>
                  <a:srgbClr val="E8BA36"/>
                </a:solidFill>
                <a:effectLst/>
              </a:rPr>
            </a:br>
            <a:r>
              <a:rPr lang="en-US" dirty="0" err="1">
                <a:solidFill>
                  <a:srgbClr val="D19A66"/>
                </a:solidFill>
                <a:effectLst/>
              </a:rPr>
              <a:t>translation_file</a:t>
            </a:r>
            <a:r>
              <a:rPr lang="en-US" dirty="0" err="1"/>
              <a:t>.</a:t>
            </a:r>
            <a:r>
              <a:rPr lang="en-US" dirty="0" err="1">
                <a:solidFill>
                  <a:srgbClr val="61AFEF"/>
                </a:solidFill>
                <a:effectLst/>
              </a:rPr>
              <a:t>close</a:t>
            </a:r>
            <a:r>
              <a:rPr lang="en-US" dirty="0">
                <a:solidFill>
                  <a:srgbClr val="E8BA36"/>
                </a:solidFill>
                <a:effectLst/>
              </a:rPr>
              <a:t>()</a:t>
            </a:r>
          </a:p>
          <a:p>
            <a:r>
              <a:rPr lang="en-US" i="1" dirty="0">
                <a:solidFill>
                  <a:srgbClr val="5C6370"/>
                </a:solidFill>
                <a:effectLst/>
              </a:rPr>
              <a:t># Parse data</a:t>
            </a:r>
            <a:br>
              <a:rPr lang="en-US" i="1" dirty="0">
                <a:solidFill>
                  <a:srgbClr val="5C6370"/>
                </a:solidFill>
                <a:effectLst/>
              </a:rPr>
            </a:br>
            <a:r>
              <a:rPr lang="en-US" dirty="0" err="1">
                <a:solidFill>
                  <a:srgbClr val="D19A66"/>
                </a:solidFill>
                <a:effectLst/>
              </a:rPr>
              <a:t>raw_data</a:t>
            </a:r>
            <a:r>
              <a:rPr lang="en-US" dirty="0">
                <a:solidFill>
                  <a:srgbClr val="D19A66"/>
                </a:solidFill>
                <a:effectLst/>
              </a:rPr>
              <a:t> </a:t>
            </a:r>
            <a:r>
              <a:rPr lang="en-US" dirty="0"/>
              <a:t>= </a:t>
            </a:r>
            <a:r>
              <a:rPr lang="en-US" dirty="0" err="1">
                <a:solidFill>
                  <a:srgbClr val="D19A66"/>
                </a:solidFill>
                <a:effectLst/>
              </a:rPr>
              <a:t>raw_data</a:t>
            </a:r>
            <a:r>
              <a:rPr lang="en-US" dirty="0" err="1"/>
              <a:t>.</a:t>
            </a:r>
            <a:r>
              <a:rPr lang="en-US" dirty="0" err="1">
                <a:solidFill>
                  <a:srgbClr val="61AFEF"/>
                </a:solidFill>
                <a:effectLst/>
              </a:rPr>
              <a:t>split</a:t>
            </a:r>
            <a:r>
              <a:rPr lang="en-US" dirty="0">
                <a:solidFill>
                  <a:srgbClr val="E8BA36"/>
                </a:solidFill>
                <a:effectLst/>
              </a:rPr>
              <a:t>(</a:t>
            </a:r>
            <a:r>
              <a:rPr lang="en-US" dirty="0">
                <a:solidFill>
                  <a:srgbClr val="89CA78"/>
                </a:solidFill>
                <a:effectLst/>
              </a:rPr>
              <a:t>'</a:t>
            </a:r>
            <a:r>
              <a:rPr lang="en-US" dirty="0">
                <a:solidFill>
                  <a:srgbClr val="2BBAC5"/>
                </a:solidFill>
                <a:effectLst/>
              </a:rPr>
              <a:t>\n</a:t>
            </a:r>
            <a:r>
              <a:rPr lang="en-US" dirty="0">
                <a:solidFill>
                  <a:srgbClr val="89CA78"/>
                </a:solidFill>
                <a:effectLst/>
              </a:rPr>
              <a:t>'</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err="1">
                <a:solidFill>
                  <a:srgbClr val="D19A66"/>
                </a:solidFill>
                <a:effectLst/>
              </a:rPr>
              <a:t>raw_data</a:t>
            </a:r>
            <a:r>
              <a:rPr lang="en-US" dirty="0">
                <a:solidFill>
                  <a:srgbClr val="E8BA36"/>
                </a:solidFill>
                <a:effectLst/>
              </a:rPr>
              <a:t>[</a:t>
            </a:r>
            <a:r>
              <a:rPr lang="en-US" dirty="0">
                <a:solidFill>
                  <a:srgbClr val="D19A66"/>
                </a:solidFill>
                <a:effectLst/>
              </a:rPr>
              <a:t>1000</a:t>
            </a:r>
            <a:r>
              <a:rPr lang="en-US" dirty="0">
                <a:solidFill>
                  <a:srgbClr val="E8BA36"/>
                </a:solidFill>
                <a:effectLst/>
              </a:rPr>
              <a:t>])</a:t>
            </a:r>
            <a:br>
              <a:rPr lang="en-US" dirty="0">
                <a:solidFill>
                  <a:srgbClr val="E8BA36"/>
                </a:solidFill>
                <a:effectLst/>
              </a:rPr>
            </a:br>
            <a:r>
              <a:rPr lang="en-US" dirty="0">
                <a:solidFill>
                  <a:srgbClr val="D19A66"/>
                </a:solidFill>
                <a:effectLst/>
              </a:rPr>
              <a:t>pairs </a:t>
            </a:r>
            <a:r>
              <a:rPr lang="en-US" dirty="0"/>
              <a:t>= </a:t>
            </a:r>
            <a:r>
              <a:rPr lang="en-US" dirty="0">
                <a:solidFill>
                  <a:srgbClr val="E8BA36"/>
                </a:solidFill>
                <a:effectLst/>
              </a:rPr>
              <a:t>[</a:t>
            </a:r>
            <a:r>
              <a:rPr lang="en-US" dirty="0" err="1">
                <a:solidFill>
                  <a:srgbClr val="D19A66"/>
                </a:solidFill>
                <a:effectLst/>
              </a:rPr>
              <a:t>sentence</a:t>
            </a:r>
            <a:r>
              <a:rPr lang="en-US" dirty="0" err="1"/>
              <a:t>.</a:t>
            </a:r>
            <a:r>
              <a:rPr lang="en-US" dirty="0" err="1">
                <a:solidFill>
                  <a:srgbClr val="61AFEF"/>
                </a:solidFill>
                <a:effectLst/>
              </a:rPr>
              <a:t>split</a:t>
            </a:r>
            <a:r>
              <a:rPr lang="en-US" dirty="0">
                <a:solidFill>
                  <a:srgbClr val="E8BA36"/>
                </a:solidFill>
                <a:effectLst/>
              </a:rPr>
              <a:t>(</a:t>
            </a:r>
            <a:r>
              <a:rPr lang="en-US" dirty="0">
                <a:solidFill>
                  <a:srgbClr val="89CA78"/>
                </a:solidFill>
                <a:effectLst/>
              </a:rPr>
              <a:t>'</a:t>
            </a:r>
            <a:r>
              <a:rPr lang="en-US" dirty="0">
                <a:solidFill>
                  <a:srgbClr val="2BBAC5"/>
                </a:solidFill>
                <a:effectLst/>
              </a:rPr>
              <a:t>\t</a:t>
            </a:r>
            <a:r>
              <a:rPr lang="en-US" dirty="0">
                <a:solidFill>
                  <a:srgbClr val="89CA78"/>
                </a:solidFill>
                <a:effectLst/>
              </a:rPr>
              <a:t>'</a:t>
            </a:r>
            <a:r>
              <a:rPr lang="en-US" dirty="0">
                <a:solidFill>
                  <a:srgbClr val="E8BA36"/>
                </a:solidFill>
                <a:effectLst/>
              </a:rPr>
              <a:t>) </a:t>
            </a:r>
            <a:r>
              <a:rPr lang="en-US" i="1" dirty="0">
                <a:solidFill>
                  <a:srgbClr val="D55FDE"/>
                </a:solidFill>
                <a:effectLst/>
              </a:rPr>
              <a:t>for </a:t>
            </a:r>
            <a:r>
              <a:rPr lang="en-US" dirty="0">
                <a:solidFill>
                  <a:srgbClr val="D19A66"/>
                </a:solidFill>
                <a:effectLst/>
              </a:rPr>
              <a:t>sentence </a:t>
            </a:r>
            <a:r>
              <a:rPr lang="en-US" i="1" dirty="0">
                <a:solidFill>
                  <a:srgbClr val="D55FDE"/>
                </a:solidFill>
                <a:effectLst/>
              </a:rPr>
              <a:t>in </a:t>
            </a:r>
            <a:r>
              <a:rPr lang="en-US" dirty="0" err="1">
                <a:solidFill>
                  <a:srgbClr val="D19A66"/>
                </a:solidFill>
                <a:effectLst/>
              </a:rPr>
              <a:t>raw_data</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a:solidFill>
                  <a:srgbClr val="D19A66"/>
                </a:solidFill>
                <a:effectLst/>
              </a:rPr>
              <a:t>pairs</a:t>
            </a:r>
            <a:r>
              <a:rPr lang="en-US" dirty="0">
                <a:solidFill>
                  <a:srgbClr val="E8BA36"/>
                </a:solidFill>
                <a:effectLst/>
              </a:rPr>
              <a:t>[</a:t>
            </a:r>
            <a:r>
              <a:rPr lang="en-US" dirty="0">
                <a:solidFill>
                  <a:srgbClr val="D19A66"/>
                </a:solidFill>
                <a:effectLst/>
              </a:rPr>
              <a:t>1000</a:t>
            </a:r>
            <a:r>
              <a:rPr lang="en-US" dirty="0">
                <a:solidFill>
                  <a:srgbClr val="E8BA36"/>
                </a:solidFill>
                <a:effectLst/>
              </a:rPr>
              <a:t>])</a:t>
            </a:r>
            <a:br>
              <a:rPr lang="en-US" dirty="0">
                <a:solidFill>
                  <a:srgbClr val="E8BA36"/>
                </a:solidFill>
                <a:effectLst/>
              </a:rPr>
            </a:br>
            <a:r>
              <a:rPr lang="en-US" dirty="0">
                <a:solidFill>
                  <a:srgbClr val="D19A66"/>
                </a:solidFill>
                <a:effectLst/>
              </a:rPr>
              <a:t>pairs </a:t>
            </a:r>
            <a:r>
              <a:rPr lang="en-US" dirty="0"/>
              <a:t>= </a:t>
            </a:r>
            <a:r>
              <a:rPr lang="en-US" dirty="0">
                <a:solidFill>
                  <a:srgbClr val="D19A66"/>
                </a:solidFill>
                <a:effectLst/>
              </a:rPr>
              <a:t>pairs</a:t>
            </a:r>
            <a:r>
              <a:rPr lang="en-US" dirty="0">
                <a:solidFill>
                  <a:srgbClr val="E8BA36"/>
                </a:solidFill>
                <a:effectLst/>
              </a:rPr>
              <a:t>[</a:t>
            </a:r>
            <a:r>
              <a:rPr lang="en-US" dirty="0">
                <a:solidFill>
                  <a:srgbClr val="D19A66"/>
                </a:solidFill>
                <a:effectLst/>
              </a:rPr>
              <a:t>1000</a:t>
            </a:r>
            <a:r>
              <a:rPr lang="en-US" dirty="0"/>
              <a:t>:</a:t>
            </a:r>
            <a:r>
              <a:rPr lang="en-US" dirty="0">
                <a:solidFill>
                  <a:srgbClr val="D19A66"/>
                </a:solidFill>
                <a:effectLst/>
              </a:rPr>
              <a:t>20000</a:t>
            </a:r>
            <a:r>
              <a:rPr lang="en-US" dirty="0">
                <a:solidFill>
                  <a:srgbClr val="E8BA36"/>
                </a:solidFill>
              </a:rPr>
              <a:t>]</a:t>
            </a:r>
          </a:p>
          <a:p>
            <a:r>
              <a:rPr lang="en-US" dirty="0"/>
              <a:t>Here I am.	Me </a:t>
            </a:r>
            <a:r>
              <a:rPr lang="en-US" dirty="0" err="1"/>
              <a:t>voici</a:t>
            </a:r>
            <a:r>
              <a:rPr lang="en-US" dirty="0"/>
              <a:t>.	CC-BY 2.0 (France) Attribution: </a:t>
            </a:r>
            <a:r>
              <a:rPr lang="en-US" dirty="0" err="1"/>
              <a:t>tatoeba.org</a:t>
            </a:r>
            <a:r>
              <a:rPr lang="en-US" dirty="0"/>
              <a:t> #1540806 (CK) &amp; #1112332 (</a:t>
            </a:r>
            <a:r>
              <a:rPr lang="en-US" dirty="0" err="1"/>
              <a:t>sacredceltic</a:t>
            </a:r>
            <a:r>
              <a:rPr lang="en-US" dirty="0"/>
              <a:t>)</a:t>
            </a:r>
          </a:p>
          <a:p>
            <a:r>
              <a:rPr lang="en-US" dirty="0"/>
              <a:t>['Here I am.', 'Me </a:t>
            </a:r>
            <a:r>
              <a:rPr lang="en-US" dirty="0" err="1"/>
              <a:t>voici</a:t>
            </a:r>
            <a:r>
              <a:rPr lang="en-US" dirty="0"/>
              <a:t>.', 'CC-BY 2.0 (France) Attribution: </a:t>
            </a:r>
            <a:r>
              <a:rPr lang="en-US" dirty="0" err="1"/>
              <a:t>tatoeba.org</a:t>
            </a:r>
            <a:r>
              <a:rPr lang="en-US" dirty="0"/>
              <a:t> #1540806 (CK) &amp; #1112332 (</a:t>
            </a:r>
            <a:r>
              <a:rPr lang="en-US" dirty="0" err="1"/>
              <a:t>sacredceltic</a:t>
            </a:r>
            <a:r>
              <a:rPr lang="en-US" dirty="0"/>
              <a:t>)']</a:t>
            </a:r>
            <a:endParaRPr lang="en-US" dirty="0">
              <a:solidFill>
                <a:srgbClr val="E8BA36"/>
              </a:solidFill>
              <a:effectLst/>
            </a:endParaRPr>
          </a:p>
          <a:p>
            <a:r>
              <a:rPr lang="en-US" dirty="0">
                <a:solidFill>
                  <a:srgbClr val="E8BA36"/>
                </a:solidFill>
              </a:rPr>
              <a:t>We read text file and parse data, there are three columns: first column is English, second column is French, third column is relevant information, which we won’t use. </a:t>
            </a:r>
            <a:endParaRPr lang="en-US" dirty="0"/>
          </a:p>
        </p:txBody>
      </p:sp>
    </p:spTree>
    <p:extLst>
      <p:ext uri="{BB962C8B-B14F-4D97-AF65-F5344CB8AC3E}">
        <p14:creationId xmlns:p14="http://schemas.microsoft.com/office/powerpoint/2010/main" val="418943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84A7-1F77-EBDC-A069-3BE1542400E6}"/>
              </a:ext>
            </a:extLst>
          </p:cNvPr>
          <p:cNvSpPr>
            <a:spLocks noGrp="1"/>
          </p:cNvSpPr>
          <p:nvPr>
            <p:ph type="title"/>
          </p:nvPr>
        </p:nvSpPr>
        <p:spPr/>
        <p:txBody>
          <a:bodyPr/>
          <a:lstStyle/>
          <a:p>
            <a:r>
              <a:rPr lang="en-US" dirty="0"/>
              <a:t>Clean Text</a:t>
            </a:r>
          </a:p>
        </p:txBody>
      </p:sp>
      <p:sp>
        <p:nvSpPr>
          <p:cNvPr id="3" name="Content Placeholder 2">
            <a:extLst>
              <a:ext uri="{FF2B5EF4-FFF2-40B4-BE49-F238E27FC236}">
                <a16:creationId xmlns:a16="http://schemas.microsoft.com/office/drawing/2014/main" id="{4E81636B-2A83-014C-BA6F-3397655F7A97}"/>
              </a:ext>
            </a:extLst>
          </p:cNvPr>
          <p:cNvSpPr>
            <a:spLocks noGrp="1"/>
          </p:cNvSpPr>
          <p:nvPr>
            <p:ph idx="1"/>
          </p:nvPr>
        </p:nvSpPr>
        <p:spPr>
          <a:xfrm>
            <a:off x="691079" y="2340131"/>
            <a:ext cx="11031364" cy="4134810"/>
          </a:xfrm>
        </p:spPr>
        <p:txBody>
          <a:bodyPr>
            <a:normAutofit lnSpcReduction="10000"/>
          </a:bodyPr>
          <a:lstStyle/>
          <a:p>
            <a:r>
              <a:rPr lang="en-US" i="1" dirty="0">
                <a:solidFill>
                  <a:srgbClr val="D55FDE"/>
                </a:solidFill>
                <a:effectLst/>
              </a:rPr>
              <a:t>def </a:t>
            </a:r>
            <a:r>
              <a:rPr lang="en-US" dirty="0" err="1">
                <a:solidFill>
                  <a:srgbClr val="61AFEF"/>
                </a:solidFill>
                <a:effectLst/>
              </a:rPr>
              <a:t>clean_sentence</a:t>
            </a:r>
            <a:r>
              <a:rPr lang="en-US" dirty="0">
                <a:solidFill>
                  <a:srgbClr val="E8BA36"/>
                </a:solidFill>
                <a:effectLst/>
              </a:rPr>
              <a:t>(</a:t>
            </a:r>
            <a:r>
              <a:rPr lang="en-US" dirty="0">
                <a:solidFill>
                  <a:srgbClr val="D19A66"/>
                </a:solidFill>
                <a:effectLst/>
              </a:rPr>
              <a:t>sentence</a:t>
            </a:r>
            <a:r>
              <a:rPr lang="en-US" dirty="0">
                <a:solidFill>
                  <a:srgbClr val="E8BA36"/>
                </a:solidFill>
                <a:effectLst/>
              </a:rPr>
              <a:t>)</a:t>
            </a:r>
            <a:r>
              <a:rPr lang="en-US" dirty="0"/>
              <a:t>:</a:t>
            </a:r>
            <a:br>
              <a:rPr lang="en-US" dirty="0"/>
            </a:br>
            <a:r>
              <a:rPr lang="en-US" dirty="0"/>
              <a:t>    </a:t>
            </a:r>
            <a:r>
              <a:rPr lang="en-US" i="1" dirty="0">
                <a:solidFill>
                  <a:srgbClr val="5C6370"/>
                </a:solidFill>
                <a:effectLst/>
              </a:rPr>
              <a:t># Lower case the sentence</a:t>
            </a:r>
            <a:br>
              <a:rPr lang="en-US" i="1" dirty="0">
                <a:solidFill>
                  <a:srgbClr val="5C6370"/>
                </a:solidFill>
                <a:effectLst/>
              </a:rPr>
            </a:br>
            <a:r>
              <a:rPr lang="en-US" i="1" dirty="0">
                <a:solidFill>
                  <a:srgbClr val="5C6370"/>
                </a:solidFill>
                <a:effectLst/>
              </a:rPr>
              <a:t>    </a:t>
            </a:r>
            <a:r>
              <a:rPr lang="en-US" dirty="0" err="1">
                <a:solidFill>
                  <a:srgbClr val="D19A66"/>
                </a:solidFill>
                <a:effectLst/>
              </a:rPr>
              <a:t>lower_case_sent</a:t>
            </a:r>
            <a:r>
              <a:rPr lang="en-US" dirty="0">
                <a:solidFill>
                  <a:srgbClr val="D19A66"/>
                </a:solidFill>
                <a:effectLst/>
              </a:rPr>
              <a:t> </a:t>
            </a:r>
            <a:r>
              <a:rPr lang="en-US" dirty="0"/>
              <a:t>= </a:t>
            </a:r>
            <a:r>
              <a:rPr lang="en-US" dirty="0" err="1">
                <a:solidFill>
                  <a:srgbClr val="D19A66"/>
                </a:solidFill>
                <a:effectLst/>
              </a:rPr>
              <a:t>sentence</a:t>
            </a:r>
            <a:r>
              <a:rPr lang="en-US" dirty="0" err="1"/>
              <a:t>.</a:t>
            </a:r>
            <a:r>
              <a:rPr lang="en-US" dirty="0" err="1">
                <a:solidFill>
                  <a:srgbClr val="61AFEF"/>
                </a:solidFill>
                <a:effectLst/>
              </a:rPr>
              <a:t>lower</a:t>
            </a:r>
            <a:r>
              <a:rPr lang="en-US" dirty="0">
                <a:solidFill>
                  <a:srgbClr val="E8BA36"/>
                </a:solidFill>
                <a:effectLst/>
              </a:rPr>
              <a:t>()</a:t>
            </a:r>
            <a:br>
              <a:rPr lang="en-US" dirty="0">
                <a:solidFill>
                  <a:srgbClr val="E8BA36"/>
                </a:solidFill>
                <a:effectLst/>
              </a:rPr>
            </a:br>
            <a:r>
              <a:rPr lang="en-US" dirty="0">
                <a:solidFill>
                  <a:srgbClr val="E8BA36"/>
                </a:solidFill>
                <a:effectLst/>
              </a:rPr>
              <a:t>    </a:t>
            </a:r>
            <a:r>
              <a:rPr lang="en-US" i="1" dirty="0">
                <a:solidFill>
                  <a:srgbClr val="5C6370"/>
                </a:solidFill>
                <a:effectLst/>
              </a:rPr>
              <a:t># Strip punctuation</a:t>
            </a:r>
            <a:br>
              <a:rPr lang="en-US" i="1" dirty="0">
                <a:solidFill>
                  <a:srgbClr val="5C6370"/>
                </a:solidFill>
                <a:effectLst/>
              </a:rPr>
            </a:br>
            <a:r>
              <a:rPr lang="en-US" i="1" dirty="0">
                <a:solidFill>
                  <a:srgbClr val="5C6370"/>
                </a:solidFill>
                <a:effectLst/>
              </a:rPr>
              <a:t>    </a:t>
            </a:r>
            <a:r>
              <a:rPr lang="en-US" dirty="0" err="1">
                <a:solidFill>
                  <a:srgbClr val="D19A66"/>
                </a:solidFill>
                <a:effectLst/>
              </a:rPr>
              <a:t>string_punctuation</a:t>
            </a:r>
            <a:r>
              <a:rPr lang="en-US" dirty="0">
                <a:solidFill>
                  <a:srgbClr val="D19A66"/>
                </a:solidFill>
                <a:effectLst/>
              </a:rPr>
              <a:t> </a:t>
            </a:r>
            <a:r>
              <a:rPr lang="en-US" dirty="0"/>
              <a:t>= </a:t>
            </a:r>
            <a:r>
              <a:rPr lang="en-US" dirty="0" err="1"/>
              <a:t>string.punctuation</a:t>
            </a:r>
            <a:r>
              <a:rPr lang="en-US" dirty="0"/>
              <a:t> + </a:t>
            </a:r>
            <a:r>
              <a:rPr lang="en-US" dirty="0">
                <a:solidFill>
                  <a:srgbClr val="89CA78"/>
                </a:solidFill>
                <a:effectLst/>
              </a:rPr>
              <a:t>"¡" </a:t>
            </a:r>
            <a:r>
              <a:rPr lang="en-US" dirty="0"/>
              <a:t>+ </a:t>
            </a:r>
            <a:r>
              <a:rPr lang="en-US" dirty="0">
                <a:solidFill>
                  <a:srgbClr val="89CA78"/>
                </a:solidFill>
                <a:effectLst/>
              </a:rPr>
              <a:t>"¿" </a:t>
            </a:r>
            <a:r>
              <a:rPr lang="en-US" dirty="0"/>
              <a:t>+ </a:t>
            </a:r>
            <a:r>
              <a:rPr lang="en-US" dirty="0">
                <a:solidFill>
                  <a:srgbClr val="89CA78"/>
                </a:solidFill>
                <a:effectLst/>
              </a:rPr>
              <a:t>"?"</a:t>
            </a:r>
            <a:br>
              <a:rPr lang="en-US" dirty="0">
                <a:solidFill>
                  <a:srgbClr val="89CA78"/>
                </a:solidFill>
                <a:effectLst/>
              </a:rPr>
            </a:br>
            <a:r>
              <a:rPr lang="en-US" dirty="0">
                <a:solidFill>
                  <a:srgbClr val="89CA78"/>
                </a:solidFill>
                <a:effectLst/>
              </a:rPr>
              <a:t>    </a:t>
            </a:r>
            <a:r>
              <a:rPr lang="en-US" dirty="0" err="1">
                <a:solidFill>
                  <a:srgbClr val="D19A66"/>
                </a:solidFill>
                <a:effectLst/>
              </a:rPr>
              <a:t>clean_sentence</a:t>
            </a:r>
            <a:r>
              <a:rPr lang="en-US" dirty="0">
                <a:solidFill>
                  <a:srgbClr val="D19A66"/>
                </a:solidFill>
                <a:effectLst/>
              </a:rPr>
              <a:t> </a:t>
            </a:r>
            <a:r>
              <a:rPr lang="en-US" dirty="0"/>
              <a:t>= </a:t>
            </a:r>
            <a:r>
              <a:rPr lang="en-US" dirty="0" err="1">
                <a:solidFill>
                  <a:srgbClr val="D19A66"/>
                </a:solidFill>
                <a:effectLst/>
              </a:rPr>
              <a:t>lower_case_sent</a:t>
            </a:r>
            <a:r>
              <a:rPr lang="en-US" dirty="0" err="1"/>
              <a:t>.</a:t>
            </a:r>
            <a:r>
              <a:rPr lang="en-US" dirty="0" err="1">
                <a:solidFill>
                  <a:srgbClr val="61AFEF"/>
                </a:solidFill>
                <a:effectLst/>
              </a:rPr>
              <a:t>translate</a:t>
            </a:r>
            <a:r>
              <a:rPr lang="en-US" dirty="0">
                <a:solidFill>
                  <a:srgbClr val="E8BA36"/>
                </a:solidFill>
                <a:effectLst/>
              </a:rPr>
              <a:t>(</a:t>
            </a:r>
            <a:r>
              <a:rPr lang="en-US" dirty="0" err="1">
                <a:solidFill>
                  <a:srgbClr val="2BBAC5"/>
                </a:solidFill>
                <a:effectLst/>
              </a:rPr>
              <a:t>str</a:t>
            </a:r>
            <a:r>
              <a:rPr lang="en-US" dirty="0" err="1"/>
              <a:t>.</a:t>
            </a:r>
            <a:r>
              <a:rPr lang="en-US" dirty="0" err="1">
                <a:solidFill>
                  <a:srgbClr val="61AFEF"/>
                </a:solidFill>
                <a:effectLst/>
              </a:rPr>
              <a:t>maketrans</a:t>
            </a:r>
            <a:r>
              <a:rPr lang="en-US" dirty="0">
                <a:solidFill>
                  <a:srgbClr val="54A857"/>
                </a:solidFill>
                <a:effectLst/>
              </a:rPr>
              <a:t>(</a:t>
            </a:r>
            <a:r>
              <a:rPr lang="en-US" dirty="0">
                <a:solidFill>
                  <a:srgbClr val="89CA78"/>
                </a:solidFill>
                <a:effectLst/>
              </a:rPr>
              <a:t>""</a:t>
            </a:r>
            <a:r>
              <a:rPr lang="en-US" dirty="0"/>
              <a:t>, </a:t>
            </a:r>
            <a:r>
              <a:rPr lang="en-US" dirty="0">
                <a:solidFill>
                  <a:srgbClr val="89CA78"/>
                </a:solidFill>
                <a:effectLst/>
              </a:rPr>
              <a:t>""</a:t>
            </a:r>
            <a:r>
              <a:rPr lang="en-US" dirty="0"/>
              <a:t>, </a:t>
            </a:r>
            <a:r>
              <a:rPr lang="en-US" dirty="0" err="1">
                <a:solidFill>
                  <a:srgbClr val="D19A66"/>
                </a:solidFill>
                <a:effectLst/>
              </a:rPr>
              <a:t>string_punctuation</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a:solidFill>
                  <a:srgbClr val="E8BA36"/>
                </a:solidFill>
                <a:effectLst/>
              </a:rPr>
              <a:t>    </a:t>
            </a:r>
            <a:r>
              <a:rPr lang="en-US" i="1" dirty="0">
                <a:solidFill>
                  <a:srgbClr val="D55FDE"/>
                </a:solidFill>
                <a:effectLst/>
              </a:rPr>
              <a:t>return </a:t>
            </a:r>
            <a:r>
              <a:rPr lang="en-US" dirty="0" err="1">
                <a:solidFill>
                  <a:srgbClr val="D19A66"/>
                </a:solidFill>
                <a:effectLst/>
              </a:rPr>
              <a:t>clean_sentence</a:t>
            </a:r>
            <a:br>
              <a:rPr lang="en-US" dirty="0">
                <a:solidFill>
                  <a:srgbClr val="D19A66"/>
                </a:solidFill>
                <a:effectLst/>
              </a:rPr>
            </a:br>
            <a:br>
              <a:rPr lang="en-US" dirty="0">
                <a:solidFill>
                  <a:srgbClr val="D19A66"/>
                </a:solidFill>
                <a:effectLst/>
              </a:rPr>
            </a:br>
            <a:r>
              <a:rPr lang="en-US" i="1" dirty="0">
                <a:solidFill>
                  <a:srgbClr val="5C6370"/>
                </a:solidFill>
                <a:effectLst/>
              </a:rPr>
              <a:t># Clean sentences</a:t>
            </a:r>
            <a:br>
              <a:rPr lang="en-US" i="1" dirty="0">
                <a:solidFill>
                  <a:srgbClr val="5C6370"/>
                </a:solidFill>
                <a:effectLst/>
              </a:rPr>
            </a:br>
            <a:r>
              <a:rPr lang="en-US" dirty="0" err="1">
                <a:solidFill>
                  <a:srgbClr val="D19A66"/>
                </a:solidFill>
                <a:effectLst/>
              </a:rPr>
              <a:t>english_sentences</a:t>
            </a:r>
            <a:r>
              <a:rPr lang="en-US" dirty="0">
                <a:solidFill>
                  <a:srgbClr val="D19A66"/>
                </a:solidFill>
                <a:effectLst/>
              </a:rPr>
              <a:t> </a:t>
            </a:r>
            <a:r>
              <a:rPr lang="en-US" dirty="0"/>
              <a:t>= </a:t>
            </a:r>
            <a:r>
              <a:rPr lang="en-US" dirty="0">
                <a:solidFill>
                  <a:srgbClr val="E8BA36"/>
                </a:solidFill>
                <a:effectLst/>
              </a:rPr>
              <a:t>[</a:t>
            </a:r>
            <a:r>
              <a:rPr lang="en-US" dirty="0" err="1">
                <a:solidFill>
                  <a:srgbClr val="61AFEF"/>
                </a:solidFill>
                <a:effectLst/>
              </a:rPr>
              <a:t>clean_sentence</a:t>
            </a:r>
            <a:r>
              <a:rPr lang="en-US" dirty="0">
                <a:solidFill>
                  <a:srgbClr val="E8BA36"/>
                </a:solidFill>
                <a:effectLst/>
              </a:rPr>
              <a:t>(</a:t>
            </a:r>
            <a:r>
              <a:rPr lang="en-US" dirty="0">
                <a:solidFill>
                  <a:srgbClr val="D19A66"/>
                </a:solidFill>
                <a:effectLst/>
              </a:rPr>
              <a:t>pair</a:t>
            </a:r>
            <a:r>
              <a:rPr lang="en-US" dirty="0">
                <a:solidFill>
                  <a:srgbClr val="54A857"/>
                </a:solidFill>
                <a:effectLst/>
              </a:rPr>
              <a:t>[</a:t>
            </a:r>
            <a:r>
              <a:rPr lang="en-US" dirty="0">
                <a:solidFill>
                  <a:srgbClr val="D19A66"/>
                </a:solidFill>
                <a:effectLst/>
              </a:rPr>
              <a:t>0</a:t>
            </a:r>
            <a:r>
              <a:rPr lang="en-US" dirty="0">
                <a:solidFill>
                  <a:srgbClr val="54A857"/>
                </a:solidFill>
                <a:effectLst/>
              </a:rPr>
              <a:t>]</a:t>
            </a:r>
            <a:r>
              <a:rPr lang="en-US" dirty="0">
                <a:solidFill>
                  <a:srgbClr val="E8BA36"/>
                </a:solidFill>
                <a:effectLst/>
              </a:rPr>
              <a:t>) </a:t>
            </a:r>
            <a:r>
              <a:rPr lang="en-US" i="1" dirty="0">
                <a:solidFill>
                  <a:srgbClr val="D55FDE"/>
                </a:solidFill>
                <a:effectLst/>
              </a:rPr>
              <a:t>for </a:t>
            </a:r>
            <a:r>
              <a:rPr lang="en-US" dirty="0">
                <a:solidFill>
                  <a:srgbClr val="D19A66"/>
                </a:solidFill>
                <a:effectLst/>
              </a:rPr>
              <a:t>pair </a:t>
            </a:r>
            <a:r>
              <a:rPr lang="en-US" i="1" dirty="0">
                <a:solidFill>
                  <a:srgbClr val="D55FDE"/>
                </a:solidFill>
                <a:effectLst/>
              </a:rPr>
              <a:t>in </a:t>
            </a:r>
            <a:r>
              <a:rPr lang="en-US" dirty="0">
                <a:solidFill>
                  <a:srgbClr val="D19A66"/>
                </a:solidFill>
                <a:effectLst/>
              </a:rPr>
              <a:t>pairs</a:t>
            </a:r>
            <a:r>
              <a:rPr lang="en-US" dirty="0">
                <a:solidFill>
                  <a:srgbClr val="E8BA36"/>
                </a:solidFill>
                <a:effectLst/>
              </a:rPr>
              <a:t>]</a:t>
            </a:r>
            <a:br>
              <a:rPr lang="en-US" dirty="0">
                <a:solidFill>
                  <a:srgbClr val="E8BA36"/>
                </a:solidFill>
                <a:effectLst/>
              </a:rPr>
            </a:br>
            <a:r>
              <a:rPr lang="en-US" dirty="0" err="1">
                <a:solidFill>
                  <a:srgbClr val="D19A66"/>
                </a:solidFill>
                <a:effectLst/>
              </a:rPr>
              <a:t>spanish_sentences</a:t>
            </a:r>
            <a:r>
              <a:rPr lang="en-US" dirty="0">
                <a:solidFill>
                  <a:srgbClr val="D19A66"/>
                </a:solidFill>
                <a:effectLst/>
              </a:rPr>
              <a:t> </a:t>
            </a:r>
            <a:r>
              <a:rPr lang="en-US" dirty="0"/>
              <a:t>= </a:t>
            </a:r>
            <a:r>
              <a:rPr lang="en-US" dirty="0">
                <a:solidFill>
                  <a:srgbClr val="E8BA36"/>
                </a:solidFill>
                <a:effectLst/>
              </a:rPr>
              <a:t>[</a:t>
            </a:r>
            <a:r>
              <a:rPr lang="en-US" dirty="0" err="1">
                <a:solidFill>
                  <a:srgbClr val="61AFEF"/>
                </a:solidFill>
                <a:effectLst/>
              </a:rPr>
              <a:t>clean_sentence</a:t>
            </a:r>
            <a:r>
              <a:rPr lang="en-US" dirty="0">
                <a:solidFill>
                  <a:srgbClr val="E8BA36"/>
                </a:solidFill>
                <a:effectLst/>
              </a:rPr>
              <a:t>(</a:t>
            </a:r>
            <a:r>
              <a:rPr lang="en-US" dirty="0">
                <a:solidFill>
                  <a:srgbClr val="D19A66"/>
                </a:solidFill>
                <a:effectLst/>
              </a:rPr>
              <a:t>pair</a:t>
            </a:r>
            <a:r>
              <a:rPr lang="en-US" dirty="0">
                <a:solidFill>
                  <a:srgbClr val="54A857"/>
                </a:solidFill>
                <a:effectLst/>
              </a:rPr>
              <a:t>[</a:t>
            </a:r>
            <a:r>
              <a:rPr lang="en-US" dirty="0">
                <a:solidFill>
                  <a:srgbClr val="D19A66"/>
                </a:solidFill>
                <a:effectLst/>
              </a:rPr>
              <a:t>1</a:t>
            </a:r>
            <a:r>
              <a:rPr lang="en-US" dirty="0">
                <a:solidFill>
                  <a:srgbClr val="54A857"/>
                </a:solidFill>
                <a:effectLst/>
              </a:rPr>
              <a:t>]</a:t>
            </a:r>
            <a:r>
              <a:rPr lang="en-US" dirty="0">
                <a:solidFill>
                  <a:srgbClr val="E8BA36"/>
                </a:solidFill>
                <a:effectLst/>
              </a:rPr>
              <a:t>) </a:t>
            </a:r>
            <a:r>
              <a:rPr lang="en-US" i="1" dirty="0">
                <a:solidFill>
                  <a:srgbClr val="D55FDE"/>
                </a:solidFill>
                <a:effectLst/>
              </a:rPr>
              <a:t>for </a:t>
            </a:r>
            <a:r>
              <a:rPr lang="en-US" dirty="0">
                <a:solidFill>
                  <a:srgbClr val="D19A66"/>
                </a:solidFill>
                <a:effectLst/>
              </a:rPr>
              <a:t>pair </a:t>
            </a:r>
            <a:r>
              <a:rPr lang="en-US" i="1" dirty="0">
                <a:solidFill>
                  <a:srgbClr val="D55FDE"/>
                </a:solidFill>
                <a:effectLst/>
              </a:rPr>
              <a:t>in </a:t>
            </a:r>
            <a:r>
              <a:rPr lang="en-US" dirty="0">
                <a:solidFill>
                  <a:srgbClr val="D19A66"/>
                </a:solidFill>
                <a:effectLst/>
              </a:rPr>
              <a:t>pairs</a:t>
            </a:r>
            <a:r>
              <a:rPr lang="en-US" dirty="0">
                <a:solidFill>
                  <a:srgbClr val="E8BA36"/>
                </a:solidFill>
                <a:effectLst/>
              </a:rPr>
              <a:t>]</a:t>
            </a:r>
          </a:p>
          <a:p>
            <a:r>
              <a:rPr lang="en-US" dirty="0"/>
              <a:t>We remove the punctuation and lower case for the English and French text value columns. </a:t>
            </a:r>
          </a:p>
        </p:txBody>
      </p:sp>
    </p:spTree>
    <p:extLst>
      <p:ext uri="{BB962C8B-B14F-4D97-AF65-F5344CB8AC3E}">
        <p14:creationId xmlns:p14="http://schemas.microsoft.com/office/powerpoint/2010/main" val="66277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84A7-1F77-EBDC-A069-3BE1542400E6}"/>
              </a:ext>
            </a:extLst>
          </p:cNvPr>
          <p:cNvSpPr>
            <a:spLocks noGrp="1"/>
          </p:cNvSpPr>
          <p:nvPr>
            <p:ph type="title"/>
          </p:nvPr>
        </p:nvSpPr>
        <p:spPr/>
        <p:txBody>
          <a:bodyPr/>
          <a:lstStyle/>
          <a:p>
            <a:r>
              <a:rPr lang="en-US" dirty="0"/>
              <a:t>Tokenize Text</a:t>
            </a:r>
          </a:p>
        </p:txBody>
      </p:sp>
      <p:sp>
        <p:nvSpPr>
          <p:cNvPr id="3" name="Content Placeholder 2">
            <a:extLst>
              <a:ext uri="{FF2B5EF4-FFF2-40B4-BE49-F238E27FC236}">
                <a16:creationId xmlns:a16="http://schemas.microsoft.com/office/drawing/2014/main" id="{4E81636B-2A83-014C-BA6F-3397655F7A97}"/>
              </a:ext>
            </a:extLst>
          </p:cNvPr>
          <p:cNvSpPr>
            <a:spLocks noGrp="1"/>
          </p:cNvSpPr>
          <p:nvPr>
            <p:ph idx="1"/>
          </p:nvPr>
        </p:nvSpPr>
        <p:spPr>
          <a:xfrm>
            <a:off x="691078" y="2340131"/>
            <a:ext cx="11179645" cy="4423134"/>
          </a:xfrm>
        </p:spPr>
        <p:txBody>
          <a:bodyPr>
            <a:normAutofit fontScale="92500" lnSpcReduction="20000"/>
          </a:bodyPr>
          <a:lstStyle/>
          <a:p>
            <a:r>
              <a:rPr lang="en-US" i="1" dirty="0">
                <a:solidFill>
                  <a:srgbClr val="D55FDE"/>
                </a:solidFill>
                <a:effectLst/>
              </a:rPr>
              <a:t>def </a:t>
            </a:r>
            <a:r>
              <a:rPr lang="en-US" dirty="0">
                <a:solidFill>
                  <a:srgbClr val="61AFEF"/>
                </a:solidFill>
                <a:effectLst/>
              </a:rPr>
              <a:t>tokenize</a:t>
            </a:r>
            <a:r>
              <a:rPr lang="en-US" dirty="0">
                <a:solidFill>
                  <a:srgbClr val="E8BA36"/>
                </a:solidFill>
                <a:effectLst/>
              </a:rPr>
              <a:t>(</a:t>
            </a:r>
            <a:r>
              <a:rPr lang="en-US" dirty="0">
                <a:solidFill>
                  <a:srgbClr val="D19A66"/>
                </a:solidFill>
                <a:effectLst/>
              </a:rPr>
              <a:t>sentences</a:t>
            </a:r>
            <a:r>
              <a:rPr lang="en-US" dirty="0">
                <a:solidFill>
                  <a:srgbClr val="E8BA36"/>
                </a:solidFill>
                <a:effectLst/>
              </a:rPr>
              <a:t>)</a:t>
            </a:r>
            <a:r>
              <a:rPr lang="en-US" dirty="0"/>
              <a:t>:</a:t>
            </a:r>
            <a:br>
              <a:rPr lang="en-US" dirty="0"/>
            </a:br>
            <a:r>
              <a:rPr lang="en-US" dirty="0"/>
              <a:t>    </a:t>
            </a:r>
            <a:r>
              <a:rPr lang="en-US" i="1" dirty="0">
                <a:solidFill>
                  <a:srgbClr val="5C6370"/>
                </a:solidFill>
                <a:effectLst/>
              </a:rPr>
              <a:t># Create tokenizer</a:t>
            </a:r>
            <a:br>
              <a:rPr lang="en-US" i="1" dirty="0">
                <a:solidFill>
                  <a:srgbClr val="5C6370"/>
                </a:solidFill>
                <a:effectLst/>
              </a:rPr>
            </a:br>
            <a:r>
              <a:rPr lang="en-US" i="1" dirty="0">
                <a:solidFill>
                  <a:srgbClr val="5C6370"/>
                </a:solidFill>
                <a:effectLst/>
              </a:rPr>
              <a:t>    </a:t>
            </a:r>
            <a:r>
              <a:rPr lang="en-US" dirty="0" err="1">
                <a:solidFill>
                  <a:srgbClr val="D19A66"/>
                </a:solidFill>
                <a:effectLst/>
              </a:rPr>
              <a:t>text_tokenizer</a:t>
            </a:r>
            <a:r>
              <a:rPr lang="en-US" dirty="0">
                <a:solidFill>
                  <a:srgbClr val="D19A66"/>
                </a:solidFill>
                <a:effectLst/>
              </a:rPr>
              <a:t> </a:t>
            </a:r>
            <a:r>
              <a:rPr lang="en-US" dirty="0"/>
              <a:t>= </a:t>
            </a:r>
            <a:r>
              <a:rPr lang="en-US" dirty="0">
                <a:solidFill>
                  <a:srgbClr val="61AFEF"/>
                </a:solidFill>
                <a:effectLst/>
              </a:rPr>
              <a:t>Tokenizer</a:t>
            </a:r>
            <a:r>
              <a:rPr lang="en-US" dirty="0">
                <a:solidFill>
                  <a:srgbClr val="E8BA36"/>
                </a:solidFill>
                <a:effectLst/>
              </a:rPr>
              <a:t>()</a:t>
            </a:r>
            <a:br>
              <a:rPr lang="en-US" dirty="0">
                <a:solidFill>
                  <a:srgbClr val="E8BA36"/>
                </a:solidFill>
                <a:effectLst/>
              </a:rPr>
            </a:br>
            <a:r>
              <a:rPr lang="en-US" dirty="0">
                <a:solidFill>
                  <a:srgbClr val="E8BA36"/>
                </a:solidFill>
                <a:effectLst/>
              </a:rPr>
              <a:t>    </a:t>
            </a:r>
            <a:r>
              <a:rPr lang="en-US" i="1" dirty="0">
                <a:solidFill>
                  <a:srgbClr val="5C6370"/>
                </a:solidFill>
                <a:effectLst/>
              </a:rPr>
              <a:t># Fit texts</a:t>
            </a:r>
            <a:br>
              <a:rPr lang="en-US" i="1" dirty="0">
                <a:solidFill>
                  <a:srgbClr val="5C6370"/>
                </a:solidFill>
                <a:effectLst/>
              </a:rPr>
            </a:br>
            <a:r>
              <a:rPr lang="en-US" i="1" dirty="0">
                <a:solidFill>
                  <a:srgbClr val="5C6370"/>
                </a:solidFill>
                <a:effectLst/>
              </a:rPr>
              <a:t>    </a:t>
            </a:r>
            <a:r>
              <a:rPr lang="en-US" dirty="0" err="1">
                <a:solidFill>
                  <a:srgbClr val="D19A66"/>
                </a:solidFill>
                <a:effectLst/>
              </a:rPr>
              <a:t>text_tokenizer</a:t>
            </a:r>
            <a:r>
              <a:rPr lang="en-US" dirty="0" err="1"/>
              <a:t>.</a:t>
            </a:r>
            <a:r>
              <a:rPr lang="en-US" dirty="0" err="1">
                <a:solidFill>
                  <a:srgbClr val="61AFEF"/>
                </a:solidFill>
                <a:effectLst/>
              </a:rPr>
              <a:t>fit_on_texts</a:t>
            </a:r>
            <a:r>
              <a:rPr lang="en-US" dirty="0">
                <a:solidFill>
                  <a:srgbClr val="E8BA36"/>
                </a:solidFill>
                <a:effectLst/>
              </a:rPr>
              <a:t>(</a:t>
            </a:r>
            <a:r>
              <a:rPr lang="en-US" dirty="0">
                <a:solidFill>
                  <a:srgbClr val="D19A66"/>
                </a:solidFill>
                <a:effectLst/>
              </a:rPr>
              <a:t>sentences</a:t>
            </a:r>
            <a:r>
              <a:rPr lang="en-US" dirty="0">
                <a:solidFill>
                  <a:srgbClr val="E8BA36"/>
                </a:solidFill>
                <a:effectLst/>
              </a:rPr>
              <a:t>)</a:t>
            </a:r>
            <a:br>
              <a:rPr lang="en-US" dirty="0">
                <a:solidFill>
                  <a:srgbClr val="E8BA36"/>
                </a:solidFill>
                <a:effectLst/>
              </a:rPr>
            </a:br>
            <a:r>
              <a:rPr lang="en-US" dirty="0">
                <a:solidFill>
                  <a:srgbClr val="E8BA36"/>
                </a:solidFill>
                <a:effectLst/>
              </a:rPr>
              <a:t>    </a:t>
            </a:r>
            <a:r>
              <a:rPr lang="en-US" i="1" dirty="0">
                <a:solidFill>
                  <a:srgbClr val="D55FDE"/>
                </a:solidFill>
                <a:effectLst/>
              </a:rPr>
              <a:t>return </a:t>
            </a:r>
            <a:r>
              <a:rPr lang="en-US" dirty="0" err="1">
                <a:solidFill>
                  <a:srgbClr val="D19A66"/>
                </a:solidFill>
                <a:effectLst/>
              </a:rPr>
              <a:t>text_tokenizer</a:t>
            </a:r>
            <a:r>
              <a:rPr lang="en-US" dirty="0" err="1"/>
              <a:t>.</a:t>
            </a:r>
            <a:r>
              <a:rPr lang="en-US" dirty="0" err="1">
                <a:solidFill>
                  <a:srgbClr val="61AFEF"/>
                </a:solidFill>
                <a:effectLst/>
              </a:rPr>
              <a:t>texts_to_sequences</a:t>
            </a:r>
            <a:r>
              <a:rPr lang="en-US" dirty="0">
                <a:solidFill>
                  <a:srgbClr val="E8BA36"/>
                </a:solidFill>
                <a:effectLst/>
              </a:rPr>
              <a:t>(</a:t>
            </a:r>
            <a:r>
              <a:rPr lang="en-US" dirty="0">
                <a:solidFill>
                  <a:srgbClr val="D19A66"/>
                </a:solidFill>
                <a:effectLst/>
              </a:rPr>
              <a:t>sentences</a:t>
            </a:r>
            <a:r>
              <a:rPr lang="en-US" dirty="0">
                <a:solidFill>
                  <a:srgbClr val="E8BA36"/>
                </a:solidFill>
                <a:effectLst/>
              </a:rPr>
              <a:t>)</a:t>
            </a:r>
            <a:r>
              <a:rPr lang="en-US" dirty="0"/>
              <a:t>, </a:t>
            </a:r>
            <a:r>
              <a:rPr lang="en-US" dirty="0" err="1">
                <a:solidFill>
                  <a:srgbClr val="D19A66"/>
                </a:solidFill>
                <a:effectLst/>
              </a:rPr>
              <a:t>text_tokenizer</a:t>
            </a:r>
            <a:br>
              <a:rPr lang="en-US" dirty="0">
                <a:solidFill>
                  <a:srgbClr val="D19A66"/>
                </a:solidFill>
                <a:effectLst/>
              </a:rPr>
            </a:br>
            <a:r>
              <a:rPr lang="en-US" i="1" dirty="0">
                <a:solidFill>
                  <a:srgbClr val="5C6370"/>
                </a:solidFill>
                <a:effectLst/>
              </a:rPr>
              <a:t># Test</a:t>
            </a:r>
            <a:br>
              <a:rPr lang="en-US" i="1" dirty="0">
                <a:solidFill>
                  <a:srgbClr val="5C6370"/>
                </a:solidFill>
                <a:effectLst/>
              </a:rPr>
            </a:br>
            <a:r>
              <a:rPr lang="en-US" dirty="0">
                <a:solidFill>
                  <a:srgbClr val="2BBAC5"/>
                </a:solidFill>
                <a:effectLst/>
              </a:rPr>
              <a:t>print</a:t>
            </a:r>
            <a:r>
              <a:rPr lang="en-US" dirty="0">
                <a:solidFill>
                  <a:srgbClr val="E8BA36"/>
                </a:solidFill>
                <a:effectLst/>
              </a:rPr>
              <a:t>(</a:t>
            </a:r>
            <a:r>
              <a:rPr lang="en-US" dirty="0" err="1">
                <a:solidFill>
                  <a:srgbClr val="D19A66"/>
                </a:solidFill>
                <a:effectLst/>
              </a:rPr>
              <a:t>english_sentences</a:t>
            </a:r>
            <a:r>
              <a:rPr lang="en-US" dirty="0">
                <a:solidFill>
                  <a:srgbClr val="E8BA36"/>
                </a:solidFill>
                <a:effectLst/>
              </a:rPr>
              <a:t>[</a:t>
            </a:r>
            <a:r>
              <a:rPr lang="en-US" dirty="0">
                <a:solidFill>
                  <a:srgbClr val="D19A66"/>
                </a:solidFill>
                <a:effectLst/>
              </a:rPr>
              <a:t>1000</a:t>
            </a:r>
            <a:r>
              <a:rPr lang="en-US" dirty="0">
                <a:solidFill>
                  <a:srgbClr val="E8BA36"/>
                </a:solidFill>
                <a:effectLst/>
              </a:rPr>
              <a:t>])</a:t>
            </a:r>
            <a:br>
              <a:rPr lang="en-US" dirty="0">
                <a:solidFill>
                  <a:srgbClr val="E8BA36"/>
                </a:solidFill>
                <a:effectLst/>
              </a:rPr>
            </a:br>
            <a:r>
              <a:rPr lang="en-US" dirty="0" err="1">
                <a:solidFill>
                  <a:srgbClr val="D19A66"/>
                </a:solidFill>
                <a:effectLst/>
              </a:rPr>
              <a:t>tt</a:t>
            </a:r>
            <a:r>
              <a:rPr lang="en-US" dirty="0"/>
              <a:t>, </a:t>
            </a:r>
            <a:r>
              <a:rPr lang="en-US" dirty="0" err="1">
                <a:solidFill>
                  <a:srgbClr val="D19A66"/>
                </a:solidFill>
                <a:effectLst/>
              </a:rPr>
              <a:t>st</a:t>
            </a:r>
            <a:r>
              <a:rPr lang="en-US" dirty="0">
                <a:solidFill>
                  <a:srgbClr val="D19A66"/>
                </a:solidFill>
                <a:effectLst/>
              </a:rPr>
              <a:t> </a:t>
            </a:r>
            <a:r>
              <a:rPr lang="en-US" dirty="0"/>
              <a:t>= </a:t>
            </a:r>
            <a:r>
              <a:rPr lang="en-US" dirty="0">
                <a:solidFill>
                  <a:srgbClr val="61AFEF"/>
                </a:solidFill>
                <a:effectLst/>
              </a:rPr>
              <a:t>tokenize</a:t>
            </a:r>
            <a:r>
              <a:rPr lang="en-US" dirty="0">
                <a:solidFill>
                  <a:srgbClr val="E8BA36"/>
                </a:solidFill>
                <a:effectLst/>
              </a:rPr>
              <a:t>(</a:t>
            </a:r>
            <a:r>
              <a:rPr lang="en-US" dirty="0" err="1">
                <a:solidFill>
                  <a:srgbClr val="D19A66"/>
                </a:solidFill>
                <a:effectLst/>
              </a:rPr>
              <a:t>english_sentences</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err="1">
                <a:solidFill>
                  <a:srgbClr val="D19A66"/>
                </a:solidFill>
                <a:effectLst/>
              </a:rPr>
              <a:t>tt</a:t>
            </a:r>
            <a:r>
              <a:rPr lang="en-US" dirty="0">
                <a:solidFill>
                  <a:srgbClr val="E8BA36"/>
                </a:solidFill>
                <a:effectLst/>
              </a:rPr>
              <a:t>[</a:t>
            </a:r>
            <a:r>
              <a:rPr lang="en-US" dirty="0">
                <a:solidFill>
                  <a:srgbClr val="D19A66"/>
                </a:solidFill>
                <a:effectLst/>
              </a:rPr>
              <a:t>1000</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err="1">
                <a:solidFill>
                  <a:srgbClr val="D19A66"/>
                </a:solidFill>
                <a:effectLst/>
              </a:rPr>
              <a:t>st</a:t>
            </a:r>
            <a:r>
              <a:rPr lang="en-US" dirty="0">
                <a:solidFill>
                  <a:srgbClr val="E8BA36"/>
                </a:solidFill>
                <a:effectLst/>
              </a:rPr>
              <a:t>)</a:t>
            </a:r>
          </a:p>
          <a:p>
            <a:r>
              <a:rPr lang="en-US" dirty="0" err="1"/>
              <a:t>i</a:t>
            </a:r>
            <a:r>
              <a:rPr lang="en-US" dirty="0"/>
              <a:t> like tom</a:t>
            </a:r>
          </a:p>
          <a:p>
            <a:r>
              <a:rPr lang="en-US" dirty="0"/>
              <a:t>[1, 32, 3]</a:t>
            </a:r>
            <a:endParaRPr lang="en-US" dirty="0">
              <a:solidFill>
                <a:srgbClr val="E8BA36"/>
              </a:solidFill>
              <a:effectLst/>
            </a:endParaRPr>
          </a:p>
          <a:p>
            <a:r>
              <a:rPr lang="en-US" dirty="0">
                <a:solidFill>
                  <a:srgbClr val="E8BA36"/>
                </a:solidFill>
              </a:rPr>
              <a:t>We use </a:t>
            </a:r>
            <a:r>
              <a:rPr lang="en-US" dirty="0" err="1">
                <a:solidFill>
                  <a:srgbClr val="E8BA36"/>
                </a:solidFill>
              </a:rPr>
              <a:t>keras</a:t>
            </a:r>
            <a:r>
              <a:rPr lang="en-US" dirty="0">
                <a:solidFill>
                  <a:srgbClr val="E8BA36"/>
                </a:solidFill>
              </a:rPr>
              <a:t> tokenizer to tokenize the sentence, it will transform text into a sequence of integers. ”I like tom” being transform to [1, 32, 3]</a:t>
            </a:r>
            <a:endParaRPr lang="en-US" dirty="0">
              <a:solidFill>
                <a:srgbClr val="E8BA36"/>
              </a:solidFill>
              <a:effectLst/>
            </a:endParaRPr>
          </a:p>
          <a:p>
            <a:endParaRPr lang="en-US" dirty="0"/>
          </a:p>
        </p:txBody>
      </p:sp>
    </p:spTree>
    <p:extLst>
      <p:ext uri="{BB962C8B-B14F-4D97-AF65-F5344CB8AC3E}">
        <p14:creationId xmlns:p14="http://schemas.microsoft.com/office/powerpoint/2010/main" val="71671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84A7-1F77-EBDC-A069-3BE1542400E6}"/>
              </a:ext>
            </a:extLst>
          </p:cNvPr>
          <p:cNvSpPr>
            <a:spLocks noGrp="1"/>
          </p:cNvSpPr>
          <p:nvPr>
            <p:ph type="title"/>
          </p:nvPr>
        </p:nvSpPr>
        <p:spPr/>
        <p:txBody>
          <a:bodyPr/>
          <a:lstStyle/>
          <a:p>
            <a:r>
              <a:rPr lang="en-US" dirty="0"/>
              <a:t>Tokenize Text (Cont.)</a:t>
            </a:r>
          </a:p>
        </p:txBody>
      </p:sp>
      <p:sp>
        <p:nvSpPr>
          <p:cNvPr id="3" name="Content Placeholder 2">
            <a:extLst>
              <a:ext uri="{FF2B5EF4-FFF2-40B4-BE49-F238E27FC236}">
                <a16:creationId xmlns:a16="http://schemas.microsoft.com/office/drawing/2014/main" id="{4E81636B-2A83-014C-BA6F-3397655F7A97}"/>
              </a:ext>
            </a:extLst>
          </p:cNvPr>
          <p:cNvSpPr>
            <a:spLocks noGrp="1"/>
          </p:cNvSpPr>
          <p:nvPr>
            <p:ph idx="1"/>
          </p:nvPr>
        </p:nvSpPr>
        <p:spPr>
          <a:xfrm>
            <a:off x="691078" y="2340130"/>
            <a:ext cx="10981937" cy="4357231"/>
          </a:xfrm>
        </p:spPr>
        <p:txBody>
          <a:bodyPr>
            <a:normAutofit fontScale="85000" lnSpcReduction="10000"/>
          </a:bodyPr>
          <a:lstStyle/>
          <a:p>
            <a:r>
              <a:rPr lang="en-US" dirty="0" err="1">
                <a:solidFill>
                  <a:srgbClr val="D19A66"/>
                </a:solidFill>
                <a:effectLst/>
              </a:rPr>
              <a:t>spa_text_tokenized</a:t>
            </a:r>
            <a:r>
              <a:rPr lang="en-US" dirty="0"/>
              <a:t>, </a:t>
            </a:r>
            <a:r>
              <a:rPr lang="en-US" dirty="0" err="1">
                <a:solidFill>
                  <a:srgbClr val="D19A66"/>
                </a:solidFill>
                <a:effectLst/>
              </a:rPr>
              <a:t>spa_text_tokenizer</a:t>
            </a:r>
            <a:r>
              <a:rPr lang="en-US" dirty="0">
                <a:solidFill>
                  <a:srgbClr val="D19A66"/>
                </a:solidFill>
                <a:effectLst/>
              </a:rPr>
              <a:t> </a:t>
            </a:r>
            <a:r>
              <a:rPr lang="en-US" dirty="0"/>
              <a:t>= </a:t>
            </a:r>
            <a:r>
              <a:rPr lang="en-US" dirty="0">
                <a:solidFill>
                  <a:srgbClr val="61AFEF"/>
                </a:solidFill>
                <a:effectLst/>
              </a:rPr>
              <a:t>tokenize</a:t>
            </a:r>
            <a:r>
              <a:rPr lang="en-US" dirty="0">
                <a:solidFill>
                  <a:srgbClr val="E8BA36"/>
                </a:solidFill>
                <a:effectLst/>
              </a:rPr>
              <a:t>(</a:t>
            </a:r>
            <a:r>
              <a:rPr lang="en-US" dirty="0" err="1">
                <a:solidFill>
                  <a:srgbClr val="D19A66"/>
                </a:solidFill>
                <a:effectLst/>
              </a:rPr>
              <a:t>spanish_sentences</a:t>
            </a:r>
            <a:r>
              <a:rPr lang="en-US" dirty="0">
                <a:solidFill>
                  <a:srgbClr val="E8BA36"/>
                </a:solidFill>
                <a:effectLst/>
              </a:rPr>
              <a:t>)</a:t>
            </a:r>
            <a:br>
              <a:rPr lang="en-US" dirty="0">
                <a:solidFill>
                  <a:srgbClr val="E8BA36"/>
                </a:solidFill>
                <a:effectLst/>
              </a:rPr>
            </a:br>
            <a:r>
              <a:rPr lang="en-US" dirty="0" err="1">
                <a:solidFill>
                  <a:srgbClr val="D19A66"/>
                </a:solidFill>
                <a:effectLst/>
              </a:rPr>
              <a:t>eng_text_tokenized</a:t>
            </a:r>
            <a:r>
              <a:rPr lang="en-US" dirty="0"/>
              <a:t>, </a:t>
            </a:r>
            <a:r>
              <a:rPr lang="en-US" dirty="0" err="1">
                <a:solidFill>
                  <a:srgbClr val="D19A66"/>
                </a:solidFill>
                <a:effectLst/>
              </a:rPr>
              <a:t>eng_text_tokenizer</a:t>
            </a:r>
            <a:r>
              <a:rPr lang="en-US" dirty="0">
                <a:solidFill>
                  <a:srgbClr val="D19A66"/>
                </a:solidFill>
                <a:effectLst/>
              </a:rPr>
              <a:t> </a:t>
            </a:r>
            <a:r>
              <a:rPr lang="en-US" dirty="0"/>
              <a:t>= </a:t>
            </a:r>
            <a:r>
              <a:rPr lang="en-US" dirty="0">
                <a:solidFill>
                  <a:srgbClr val="61AFEF"/>
                </a:solidFill>
                <a:effectLst/>
              </a:rPr>
              <a:t>tokenize</a:t>
            </a:r>
            <a:r>
              <a:rPr lang="en-US" dirty="0">
                <a:solidFill>
                  <a:srgbClr val="E8BA36"/>
                </a:solidFill>
                <a:effectLst/>
              </a:rPr>
              <a:t>(</a:t>
            </a:r>
            <a:r>
              <a:rPr lang="en-US" dirty="0" err="1">
                <a:solidFill>
                  <a:srgbClr val="D19A66"/>
                </a:solidFill>
                <a:effectLst/>
              </a:rPr>
              <a:t>english_sentences</a:t>
            </a:r>
            <a:r>
              <a:rPr lang="en-US" dirty="0">
                <a:solidFill>
                  <a:srgbClr val="E8BA36"/>
                </a:solidFill>
                <a:effectLst/>
              </a:rPr>
              <a:t>)</a:t>
            </a:r>
          </a:p>
          <a:p>
            <a:r>
              <a:rPr lang="en-US" dirty="0">
                <a:solidFill>
                  <a:srgbClr val="2BBAC5"/>
                </a:solidFill>
                <a:effectLst/>
              </a:rPr>
              <a:t>print</a:t>
            </a:r>
            <a:r>
              <a:rPr lang="en-US" dirty="0">
                <a:solidFill>
                  <a:srgbClr val="E8BA36"/>
                </a:solidFill>
                <a:effectLst/>
              </a:rPr>
              <a:t>(</a:t>
            </a:r>
            <a:r>
              <a:rPr lang="en-US" dirty="0">
                <a:solidFill>
                  <a:srgbClr val="89CA78"/>
                </a:solidFill>
                <a:effectLst/>
              </a:rPr>
              <a:t>'Maximum length </a:t>
            </a:r>
            <a:r>
              <a:rPr lang="en-US" dirty="0" err="1">
                <a:solidFill>
                  <a:srgbClr val="89CA78"/>
                </a:solidFill>
                <a:effectLst/>
              </a:rPr>
              <a:t>spanish</a:t>
            </a:r>
            <a:r>
              <a:rPr lang="en-US" dirty="0">
                <a:solidFill>
                  <a:srgbClr val="89CA78"/>
                </a:solidFill>
                <a:effectLst/>
              </a:rPr>
              <a:t> sentence: {}'</a:t>
            </a:r>
            <a:r>
              <a:rPr lang="en-US" dirty="0"/>
              <a:t>.</a:t>
            </a:r>
            <a:r>
              <a:rPr lang="en-US" dirty="0">
                <a:solidFill>
                  <a:srgbClr val="61AFEF"/>
                </a:solidFill>
                <a:effectLst/>
              </a:rPr>
              <a:t>format</a:t>
            </a:r>
            <a:r>
              <a:rPr lang="en-US" dirty="0">
                <a:solidFill>
                  <a:srgbClr val="54A857"/>
                </a:solidFill>
                <a:effectLst/>
              </a:rPr>
              <a:t>(</a:t>
            </a:r>
            <a:r>
              <a:rPr lang="en-US" dirty="0" err="1">
                <a:solidFill>
                  <a:srgbClr val="2BBAC5"/>
                </a:solidFill>
                <a:effectLst/>
              </a:rPr>
              <a:t>len</a:t>
            </a:r>
            <a:r>
              <a:rPr lang="en-US" dirty="0">
                <a:solidFill>
                  <a:srgbClr val="359FF4"/>
                </a:solidFill>
                <a:effectLst/>
              </a:rPr>
              <a:t>(</a:t>
            </a:r>
            <a:r>
              <a:rPr lang="en-US" dirty="0">
                <a:solidFill>
                  <a:srgbClr val="2BBAC5"/>
                </a:solidFill>
                <a:effectLst/>
              </a:rPr>
              <a:t>max</a:t>
            </a:r>
            <a:r>
              <a:rPr lang="en-US" dirty="0">
                <a:solidFill>
                  <a:srgbClr val="5060BB"/>
                </a:solidFill>
                <a:effectLst/>
              </a:rPr>
              <a:t>(</a:t>
            </a:r>
            <a:r>
              <a:rPr lang="en-US" dirty="0" err="1">
                <a:solidFill>
                  <a:srgbClr val="D19A66"/>
                </a:solidFill>
                <a:effectLst/>
              </a:rPr>
              <a:t>spa_text_tokenized</a:t>
            </a:r>
            <a:r>
              <a:rPr lang="en-US" dirty="0"/>
              <a:t>, </a:t>
            </a:r>
            <a:r>
              <a:rPr lang="en-US" dirty="0">
                <a:solidFill>
                  <a:srgbClr val="D19A66"/>
                </a:solidFill>
                <a:effectLst/>
              </a:rPr>
              <a:t>key</a:t>
            </a:r>
            <a:r>
              <a:rPr lang="en-US" dirty="0"/>
              <a:t>=</a:t>
            </a:r>
            <a:r>
              <a:rPr lang="en-US" dirty="0" err="1">
                <a:solidFill>
                  <a:srgbClr val="2BBAC5"/>
                </a:solidFill>
                <a:effectLst/>
              </a:rPr>
              <a:t>len</a:t>
            </a:r>
            <a:r>
              <a:rPr lang="en-US" dirty="0">
                <a:solidFill>
                  <a:srgbClr val="5060BB"/>
                </a:solidFill>
                <a:effectLst/>
              </a:rPr>
              <a:t>)</a:t>
            </a:r>
            <a:r>
              <a:rPr lang="en-US" dirty="0">
                <a:solidFill>
                  <a:srgbClr val="359FF4"/>
                </a:solidFill>
                <a:effectLst/>
              </a:rPr>
              <a:t>)</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a:solidFill>
                  <a:srgbClr val="89CA78"/>
                </a:solidFill>
                <a:effectLst/>
              </a:rPr>
              <a:t>'Maximum length </a:t>
            </a:r>
            <a:r>
              <a:rPr lang="en-US" dirty="0" err="1">
                <a:solidFill>
                  <a:srgbClr val="89CA78"/>
                </a:solidFill>
                <a:effectLst/>
              </a:rPr>
              <a:t>english</a:t>
            </a:r>
            <a:r>
              <a:rPr lang="en-US" dirty="0">
                <a:solidFill>
                  <a:srgbClr val="89CA78"/>
                </a:solidFill>
                <a:effectLst/>
              </a:rPr>
              <a:t> sentence: {}'</a:t>
            </a:r>
            <a:r>
              <a:rPr lang="en-US" dirty="0"/>
              <a:t>.</a:t>
            </a:r>
            <a:r>
              <a:rPr lang="en-US" dirty="0">
                <a:solidFill>
                  <a:srgbClr val="61AFEF"/>
                </a:solidFill>
                <a:effectLst/>
              </a:rPr>
              <a:t>format</a:t>
            </a:r>
            <a:r>
              <a:rPr lang="en-US" dirty="0">
                <a:solidFill>
                  <a:srgbClr val="54A857"/>
                </a:solidFill>
                <a:effectLst/>
              </a:rPr>
              <a:t>(</a:t>
            </a:r>
            <a:r>
              <a:rPr lang="en-US" dirty="0" err="1">
                <a:solidFill>
                  <a:srgbClr val="2BBAC5"/>
                </a:solidFill>
                <a:effectLst/>
              </a:rPr>
              <a:t>len</a:t>
            </a:r>
            <a:r>
              <a:rPr lang="en-US" dirty="0">
                <a:solidFill>
                  <a:srgbClr val="359FF4"/>
                </a:solidFill>
                <a:effectLst/>
              </a:rPr>
              <a:t>(</a:t>
            </a:r>
            <a:r>
              <a:rPr lang="en-US" dirty="0">
                <a:solidFill>
                  <a:srgbClr val="2BBAC5"/>
                </a:solidFill>
                <a:effectLst/>
              </a:rPr>
              <a:t>max</a:t>
            </a:r>
            <a:r>
              <a:rPr lang="en-US" dirty="0">
                <a:solidFill>
                  <a:srgbClr val="5060BB"/>
                </a:solidFill>
                <a:effectLst/>
              </a:rPr>
              <a:t>(</a:t>
            </a:r>
            <a:r>
              <a:rPr lang="en-US" dirty="0" err="1">
                <a:solidFill>
                  <a:srgbClr val="D19A66"/>
                </a:solidFill>
                <a:effectLst/>
              </a:rPr>
              <a:t>eng_text_tokenized</a:t>
            </a:r>
            <a:r>
              <a:rPr lang="en-US" dirty="0"/>
              <a:t>, </a:t>
            </a:r>
            <a:r>
              <a:rPr lang="en-US" dirty="0">
                <a:solidFill>
                  <a:srgbClr val="D19A66"/>
                </a:solidFill>
                <a:effectLst/>
              </a:rPr>
              <a:t>key</a:t>
            </a:r>
            <a:r>
              <a:rPr lang="en-US" dirty="0"/>
              <a:t>=</a:t>
            </a:r>
            <a:r>
              <a:rPr lang="en-US" dirty="0" err="1">
                <a:solidFill>
                  <a:srgbClr val="2BBAC5"/>
                </a:solidFill>
                <a:effectLst/>
              </a:rPr>
              <a:t>len</a:t>
            </a:r>
            <a:r>
              <a:rPr lang="en-US" dirty="0">
                <a:solidFill>
                  <a:srgbClr val="5060BB"/>
                </a:solidFill>
                <a:effectLst/>
              </a:rPr>
              <a:t>)</a:t>
            </a:r>
            <a:r>
              <a:rPr lang="en-US" dirty="0">
                <a:solidFill>
                  <a:srgbClr val="359FF4"/>
                </a:solidFill>
                <a:effectLst/>
              </a:rPr>
              <a:t>)</a:t>
            </a:r>
            <a:r>
              <a:rPr lang="en-US" dirty="0">
                <a:solidFill>
                  <a:srgbClr val="54A857"/>
                </a:solidFill>
                <a:effectLst/>
              </a:rPr>
              <a:t>)</a:t>
            </a:r>
            <a:r>
              <a:rPr lang="en-US" dirty="0">
                <a:solidFill>
                  <a:srgbClr val="E8BA36"/>
                </a:solidFill>
                <a:effectLst/>
              </a:rPr>
              <a:t>)</a:t>
            </a:r>
          </a:p>
          <a:p>
            <a:r>
              <a:rPr lang="en-US" dirty="0"/>
              <a:t>Maximum length </a:t>
            </a:r>
            <a:r>
              <a:rPr lang="en-US" dirty="0" err="1"/>
              <a:t>spanish</a:t>
            </a:r>
            <a:r>
              <a:rPr lang="en-US" dirty="0"/>
              <a:t> sentence: 11</a:t>
            </a:r>
          </a:p>
          <a:p>
            <a:r>
              <a:rPr lang="en-US" dirty="0"/>
              <a:t>Maximum length </a:t>
            </a:r>
            <a:r>
              <a:rPr lang="en-US" dirty="0" err="1"/>
              <a:t>english</a:t>
            </a:r>
            <a:r>
              <a:rPr lang="en-US" dirty="0"/>
              <a:t> sentence: 5</a:t>
            </a:r>
          </a:p>
          <a:p>
            <a:r>
              <a:rPr lang="en-US" dirty="0" err="1">
                <a:solidFill>
                  <a:srgbClr val="D19A66"/>
                </a:solidFill>
                <a:effectLst/>
              </a:rPr>
              <a:t>spanish_vocab</a:t>
            </a:r>
            <a:r>
              <a:rPr lang="en-US" dirty="0">
                <a:solidFill>
                  <a:srgbClr val="D19A66"/>
                </a:solidFill>
                <a:effectLst/>
              </a:rPr>
              <a:t> </a:t>
            </a:r>
            <a:r>
              <a:rPr lang="en-US" dirty="0"/>
              <a:t>= </a:t>
            </a:r>
            <a:r>
              <a:rPr lang="en-US" dirty="0" err="1">
                <a:solidFill>
                  <a:srgbClr val="2BBAC5"/>
                </a:solidFill>
                <a:effectLst/>
              </a:rPr>
              <a:t>len</a:t>
            </a:r>
            <a:r>
              <a:rPr lang="en-US" dirty="0">
                <a:solidFill>
                  <a:srgbClr val="E8BA36"/>
                </a:solidFill>
                <a:effectLst/>
              </a:rPr>
              <a:t>(</a:t>
            </a:r>
            <a:r>
              <a:rPr lang="en-US" dirty="0" err="1">
                <a:solidFill>
                  <a:srgbClr val="D19A66"/>
                </a:solidFill>
                <a:effectLst/>
              </a:rPr>
              <a:t>spa_text_tokenizer</a:t>
            </a:r>
            <a:r>
              <a:rPr lang="en-US" dirty="0" err="1"/>
              <a:t>.word_index</a:t>
            </a:r>
            <a:r>
              <a:rPr lang="en-US" dirty="0">
                <a:solidFill>
                  <a:srgbClr val="E8BA36"/>
                </a:solidFill>
                <a:effectLst/>
              </a:rPr>
              <a:t>) </a:t>
            </a:r>
            <a:r>
              <a:rPr lang="en-US" dirty="0"/>
              <a:t>+ </a:t>
            </a:r>
            <a:r>
              <a:rPr lang="en-US" dirty="0">
                <a:solidFill>
                  <a:srgbClr val="D19A66"/>
                </a:solidFill>
                <a:effectLst/>
              </a:rPr>
              <a:t>1</a:t>
            </a:r>
            <a:br>
              <a:rPr lang="en-US" dirty="0">
                <a:solidFill>
                  <a:srgbClr val="D19A66"/>
                </a:solidFill>
                <a:effectLst/>
              </a:rPr>
            </a:br>
            <a:r>
              <a:rPr lang="en-US" dirty="0" err="1">
                <a:solidFill>
                  <a:srgbClr val="D19A66"/>
                </a:solidFill>
                <a:effectLst/>
              </a:rPr>
              <a:t>english_vocab</a:t>
            </a:r>
            <a:r>
              <a:rPr lang="en-US" dirty="0">
                <a:solidFill>
                  <a:srgbClr val="D19A66"/>
                </a:solidFill>
                <a:effectLst/>
              </a:rPr>
              <a:t> </a:t>
            </a:r>
            <a:r>
              <a:rPr lang="en-US" dirty="0"/>
              <a:t>= </a:t>
            </a:r>
            <a:r>
              <a:rPr lang="en-US" dirty="0" err="1">
                <a:solidFill>
                  <a:srgbClr val="2BBAC5"/>
                </a:solidFill>
                <a:effectLst/>
              </a:rPr>
              <a:t>len</a:t>
            </a:r>
            <a:r>
              <a:rPr lang="en-US" dirty="0">
                <a:solidFill>
                  <a:srgbClr val="E8BA36"/>
                </a:solidFill>
                <a:effectLst/>
              </a:rPr>
              <a:t>(</a:t>
            </a:r>
            <a:r>
              <a:rPr lang="en-US" dirty="0" err="1">
                <a:solidFill>
                  <a:srgbClr val="D19A66"/>
                </a:solidFill>
                <a:effectLst/>
              </a:rPr>
              <a:t>eng_text_tokenizer</a:t>
            </a:r>
            <a:r>
              <a:rPr lang="en-US" dirty="0" err="1"/>
              <a:t>.word_index</a:t>
            </a:r>
            <a:r>
              <a:rPr lang="en-US" dirty="0">
                <a:solidFill>
                  <a:srgbClr val="E8BA36"/>
                </a:solidFill>
                <a:effectLst/>
              </a:rPr>
              <a:t>) </a:t>
            </a:r>
            <a:r>
              <a:rPr lang="en-US" dirty="0"/>
              <a:t>+ </a:t>
            </a:r>
            <a:r>
              <a:rPr lang="en-US" dirty="0">
                <a:solidFill>
                  <a:srgbClr val="D19A66"/>
                </a:solidFill>
                <a:effectLst/>
              </a:rPr>
              <a:t>1</a:t>
            </a:r>
            <a:br>
              <a:rPr lang="en-US" dirty="0">
                <a:solidFill>
                  <a:srgbClr val="D19A66"/>
                </a:solidFill>
                <a:effectLst/>
              </a:rPr>
            </a:br>
            <a:r>
              <a:rPr lang="en-US" dirty="0">
                <a:solidFill>
                  <a:srgbClr val="2BBAC5"/>
                </a:solidFill>
                <a:effectLst/>
              </a:rPr>
              <a:t>print</a:t>
            </a:r>
            <a:r>
              <a:rPr lang="en-US" dirty="0">
                <a:solidFill>
                  <a:srgbClr val="E8BA36"/>
                </a:solidFill>
                <a:effectLst/>
              </a:rPr>
              <a:t>(</a:t>
            </a:r>
            <a:r>
              <a:rPr lang="en-US" dirty="0">
                <a:solidFill>
                  <a:srgbClr val="89CA78"/>
                </a:solidFill>
                <a:effectLst/>
              </a:rPr>
              <a:t>"Spanish vocabulary is of {} unique </a:t>
            </a:r>
            <a:r>
              <a:rPr lang="en-US" dirty="0" err="1">
                <a:solidFill>
                  <a:srgbClr val="89CA78"/>
                </a:solidFill>
                <a:effectLst/>
              </a:rPr>
              <a:t>words"</a:t>
            </a:r>
            <a:r>
              <a:rPr lang="en-US" dirty="0" err="1"/>
              <a:t>.</a:t>
            </a:r>
            <a:r>
              <a:rPr lang="en-US" dirty="0" err="1">
                <a:solidFill>
                  <a:srgbClr val="61AFEF"/>
                </a:solidFill>
                <a:effectLst/>
              </a:rPr>
              <a:t>format</a:t>
            </a:r>
            <a:r>
              <a:rPr lang="en-US" dirty="0">
                <a:solidFill>
                  <a:srgbClr val="54A857"/>
                </a:solidFill>
                <a:effectLst/>
              </a:rPr>
              <a:t>(</a:t>
            </a:r>
            <a:r>
              <a:rPr lang="en-US" dirty="0" err="1">
                <a:solidFill>
                  <a:srgbClr val="D19A66"/>
                </a:solidFill>
                <a:effectLst/>
              </a:rPr>
              <a:t>spanish_vocab</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a:solidFill>
                  <a:srgbClr val="89CA78"/>
                </a:solidFill>
                <a:effectLst/>
              </a:rPr>
              <a:t>"English vocabulary is of {} unique </a:t>
            </a:r>
            <a:r>
              <a:rPr lang="en-US" dirty="0" err="1">
                <a:solidFill>
                  <a:srgbClr val="89CA78"/>
                </a:solidFill>
                <a:effectLst/>
              </a:rPr>
              <a:t>words"</a:t>
            </a:r>
            <a:r>
              <a:rPr lang="en-US" dirty="0" err="1"/>
              <a:t>.</a:t>
            </a:r>
            <a:r>
              <a:rPr lang="en-US" dirty="0" err="1">
                <a:solidFill>
                  <a:srgbClr val="61AFEF"/>
                </a:solidFill>
                <a:effectLst/>
              </a:rPr>
              <a:t>format</a:t>
            </a:r>
            <a:r>
              <a:rPr lang="en-US" dirty="0">
                <a:solidFill>
                  <a:srgbClr val="54A857"/>
                </a:solidFill>
                <a:effectLst/>
              </a:rPr>
              <a:t>(</a:t>
            </a:r>
            <a:r>
              <a:rPr lang="en-US" dirty="0" err="1">
                <a:solidFill>
                  <a:srgbClr val="D19A66"/>
                </a:solidFill>
                <a:effectLst/>
              </a:rPr>
              <a:t>english_vocab</a:t>
            </a:r>
            <a:r>
              <a:rPr lang="en-US" dirty="0">
                <a:solidFill>
                  <a:srgbClr val="54A857"/>
                </a:solidFill>
                <a:effectLst/>
              </a:rPr>
              <a:t>)</a:t>
            </a:r>
            <a:r>
              <a:rPr lang="en-US" dirty="0">
                <a:solidFill>
                  <a:srgbClr val="E8BA36"/>
                </a:solidFill>
                <a:effectLst/>
              </a:rPr>
              <a:t>)</a:t>
            </a:r>
            <a:endParaRPr lang="en-US" dirty="0"/>
          </a:p>
          <a:p>
            <a:r>
              <a:rPr lang="en-US" dirty="0"/>
              <a:t>Spanish vocabulary is of 7611 unique words</a:t>
            </a:r>
          </a:p>
          <a:p>
            <a:r>
              <a:rPr lang="en-US" dirty="0"/>
              <a:t>English vocabulary is of 3416 unique words</a:t>
            </a:r>
            <a:endParaRPr lang="en-US" dirty="0">
              <a:solidFill>
                <a:srgbClr val="E8BA36"/>
              </a:solidFill>
              <a:effectLst/>
            </a:endParaRPr>
          </a:p>
          <a:p>
            <a:r>
              <a:rPr lang="en-US" dirty="0">
                <a:solidFill>
                  <a:srgbClr val="E8BA36"/>
                </a:solidFill>
              </a:rPr>
              <a:t>We find the max length sentence and unique words for Spanish and English</a:t>
            </a:r>
            <a:endParaRPr lang="en-US" dirty="0"/>
          </a:p>
        </p:txBody>
      </p:sp>
    </p:spTree>
    <p:extLst>
      <p:ext uri="{BB962C8B-B14F-4D97-AF65-F5344CB8AC3E}">
        <p14:creationId xmlns:p14="http://schemas.microsoft.com/office/powerpoint/2010/main" val="130577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F4AA-AD8B-4B10-4401-B0B58810618D}"/>
              </a:ext>
            </a:extLst>
          </p:cNvPr>
          <p:cNvSpPr>
            <a:spLocks noGrp="1"/>
          </p:cNvSpPr>
          <p:nvPr>
            <p:ph type="title"/>
          </p:nvPr>
        </p:nvSpPr>
        <p:spPr/>
        <p:txBody>
          <a:bodyPr/>
          <a:lstStyle/>
          <a:p>
            <a:r>
              <a:rPr lang="en-US" dirty="0"/>
              <a:t>Padding</a:t>
            </a:r>
          </a:p>
        </p:txBody>
      </p:sp>
      <p:sp>
        <p:nvSpPr>
          <p:cNvPr id="3" name="Content Placeholder 2">
            <a:extLst>
              <a:ext uri="{FF2B5EF4-FFF2-40B4-BE49-F238E27FC236}">
                <a16:creationId xmlns:a16="http://schemas.microsoft.com/office/drawing/2014/main" id="{33EDBFF2-5608-C2B5-169C-E0BCD7CDF3A4}"/>
              </a:ext>
            </a:extLst>
          </p:cNvPr>
          <p:cNvSpPr>
            <a:spLocks noGrp="1"/>
          </p:cNvSpPr>
          <p:nvPr>
            <p:ph idx="1"/>
          </p:nvPr>
        </p:nvSpPr>
        <p:spPr/>
        <p:txBody>
          <a:bodyPr>
            <a:normAutofit fontScale="92500"/>
          </a:bodyPr>
          <a:lstStyle/>
          <a:p>
            <a:r>
              <a:rPr lang="en-US" dirty="0" err="1">
                <a:solidFill>
                  <a:srgbClr val="D19A66"/>
                </a:solidFill>
                <a:effectLst/>
              </a:rPr>
              <a:t>max_spanish_len</a:t>
            </a:r>
            <a:r>
              <a:rPr lang="en-US" dirty="0">
                <a:solidFill>
                  <a:srgbClr val="D19A66"/>
                </a:solidFill>
                <a:effectLst/>
              </a:rPr>
              <a:t> </a:t>
            </a:r>
            <a:r>
              <a:rPr lang="en-US" dirty="0"/>
              <a:t>= </a:t>
            </a:r>
            <a:r>
              <a:rPr lang="en-US" dirty="0">
                <a:solidFill>
                  <a:srgbClr val="2BBAC5"/>
                </a:solidFill>
                <a:effectLst/>
              </a:rPr>
              <a:t>int</a:t>
            </a:r>
            <a:r>
              <a:rPr lang="en-US" dirty="0">
                <a:solidFill>
                  <a:srgbClr val="E8BA36"/>
                </a:solidFill>
                <a:effectLst/>
              </a:rPr>
              <a:t>(</a:t>
            </a:r>
            <a:r>
              <a:rPr lang="en-US" dirty="0" err="1">
                <a:solidFill>
                  <a:srgbClr val="2BBAC5"/>
                </a:solidFill>
                <a:effectLst/>
              </a:rPr>
              <a:t>len</a:t>
            </a:r>
            <a:r>
              <a:rPr lang="en-US" dirty="0">
                <a:solidFill>
                  <a:srgbClr val="54A857"/>
                </a:solidFill>
                <a:effectLst/>
              </a:rPr>
              <a:t>(</a:t>
            </a:r>
            <a:r>
              <a:rPr lang="en-US" dirty="0">
                <a:solidFill>
                  <a:srgbClr val="2BBAC5"/>
                </a:solidFill>
                <a:effectLst/>
              </a:rPr>
              <a:t>max</a:t>
            </a:r>
            <a:r>
              <a:rPr lang="en-US" dirty="0">
                <a:solidFill>
                  <a:srgbClr val="359FF4"/>
                </a:solidFill>
                <a:effectLst/>
              </a:rPr>
              <a:t>(</a:t>
            </a:r>
            <a:r>
              <a:rPr lang="en-US" dirty="0" err="1">
                <a:solidFill>
                  <a:srgbClr val="D19A66"/>
                </a:solidFill>
                <a:effectLst/>
              </a:rPr>
              <a:t>spa_text_tokenized</a:t>
            </a:r>
            <a:r>
              <a:rPr lang="en-US" dirty="0"/>
              <a:t>, </a:t>
            </a:r>
            <a:r>
              <a:rPr lang="en-US" dirty="0">
                <a:solidFill>
                  <a:srgbClr val="D19A66"/>
                </a:solidFill>
                <a:effectLst/>
              </a:rPr>
              <a:t>key</a:t>
            </a:r>
            <a:r>
              <a:rPr lang="en-US" dirty="0"/>
              <a:t>=</a:t>
            </a:r>
            <a:r>
              <a:rPr lang="en-US" dirty="0" err="1">
                <a:solidFill>
                  <a:srgbClr val="2BBAC5"/>
                </a:solidFill>
                <a:effectLst/>
              </a:rPr>
              <a:t>len</a:t>
            </a:r>
            <a:r>
              <a:rPr lang="en-US" dirty="0">
                <a:solidFill>
                  <a:srgbClr val="359FF4"/>
                </a:solidFill>
                <a:effectLst/>
              </a:rPr>
              <a:t>)</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err="1">
                <a:solidFill>
                  <a:srgbClr val="D19A66"/>
                </a:solidFill>
                <a:effectLst/>
              </a:rPr>
              <a:t>max_english_len</a:t>
            </a:r>
            <a:r>
              <a:rPr lang="en-US" dirty="0">
                <a:solidFill>
                  <a:srgbClr val="D19A66"/>
                </a:solidFill>
                <a:effectLst/>
              </a:rPr>
              <a:t> </a:t>
            </a:r>
            <a:r>
              <a:rPr lang="en-US" dirty="0"/>
              <a:t>= </a:t>
            </a:r>
            <a:r>
              <a:rPr lang="en-US" dirty="0">
                <a:solidFill>
                  <a:srgbClr val="2BBAC5"/>
                </a:solidFill>
                <a:effectLst/>
              </a:rPr>
              <a:t>int</a:t>
            </a:r>
            <a:r>
              <a:rPr lang="en-US" dirty="0">
                <a:solidFill>
                  <a:srgbClr val="E8BA36"/>
                </a:solidFill>
                <a:effectLst/>
              </a:rPr>
              <a:t>(</a:t>
            </a:r>
            <a:r>
              <a:rPr lang="en-US" dirty="0" err="1">
                <a:solidFill>
                  <a:srgbClr val="2BBAC5"/>
                </a:solidFill>
                <a:effectLst/>
              </a:rPr>
              <a:t>len</a:t>
            </a:r>
            <a:r>
              <a:rPr lang="en-US" dirty="0">
                <a:solidFill>
                  <a:srgbClr val="54A857"/>
                </a:solidFill>
                <a:effectLst/>
              </a:rPr>
              <a:t>(</a:t>
            </a:r>
            <a:r>
              <a:rPr lang="en-US" dirty="0">
                <a:solidFill>
                  <a:srgbClr val="2BBAC5"/>
                </a:solidFill>
                <a:effectLst/>
              </a:rPr>
              <a:t>max</a:t>
            </a:r>
            <a:r>
              <a:rPr lang="en-US" dirty="0">
                <a:solidFill>
                  <a:srgbClr val="359FF4"/>
                </a:solidFill>
                <a:effectLst/>
              </a:rPr>
              <a:t>(</a:t>
            </a:r>
            <a:r>
              <a:rPr lang="en-US" dirty="0" err="1">
                <a:solidFill>
                  <a:srgbClr val="D19A66"/>
                </a:solidFill>
                <a:effectLst/>
              </a:rPr>
              <a:t>eng_text_tokenized</a:t>
            </a:r>
            <a:r>
              <a:rPr lang="en-US" dirty="0"/>
              <a:t>, </a:t>
            </a:r>
            <a:r>
              <a:rPr lang="en-US" dirty="0">
                <a:solidFill>
                  <a:srgbClr val="D19A66"/>
                </a:solidFill>
                <a:effectLst/>
              </a:rPr>
              <a:t>key</a:t>
            </a:r>
            <a:r>
              <a:rPr lang="en-US" dirty="0"/>
              <a:t>=</a:t>
            </a:r>
            <a:r>
              <a:rPr lang="en-US" dirty="0" err="1">
                <a:solidFill>
                  <a:srgbClr val="2BBAC5"/>
                </a:solidFill>
                <a:effectLst/>
              </a:rPr>
              <a:t>len</a:t>
            </a:r>
            <a:r>
              <a:rPr lang="en-US" dirty="0">
                <a:solidFill>
                  <a:srgbClr val="359FF4"/>
                </a:solidFill>
                <a:effectLst/>
              </a:rPr>
              <a:t>)</a:t>
            </a:r>
            <a:r>
              <a:rPr lang="en-US" dirty="0">
                <a:solidFill>
                  <a:srgbClr val="54A857"/>
                </a:solidFill>
                <a:effectLst/>
              </a:rPr>
              <a:t>)</a:t>
            </a:r>
            <a:r>
              <a:rPr lang="en-US" dirty="0">
                <a:solidFill>
                  <a:srgbClr val="E8BA36"/>
                </a:solidFill>
                <a:effectLst/>
              </a:rPr>
              <a:t>)</a:t>
            </a:r>
            <a:br>
              <a:rPr lang="en-US" dirty="0">
                <a:solidFill>
                  <a:srgbClr val="E8BA36"/>
                </a:solidFill>
                <a:effectLst/>
              </a:rPr>
            </a:br>
            <a:br>
              <a:rPr lang="en-US" dirty="0">
                <a:solidFill>
                  <a:srgbClr val="E8BA36"/>
                </a:solidFill>
                <a:effectLst/>
              </a:rPr>
            </a:br>
            <a:r>
              <a:rPr lang="en-US" dirty="0" err="1">
                <a:solidFill>
                  <a:srgbClr val="D19A66"/>
                </a:solidFill>
                <a:effectLst/>
              </a:rPr>
              <a:t>spa_pad_sentence</a:t>
            </a:r>
            <a:r>
              <a:rPr lang="en-US" dirty="0">
                <a:solidFill>
                  <a:srgbClr val="D19A66"/>
                </a:solidFill>
                <a:effectLst/>
              </a:rPr>
              <a:t> </a:t>
            </a:r>
            <a:r>
              <a:rPr lang="en-US" dirty="0"/>
              <a:t>= </a:t>
            </a:r>
            <a:r>
              <a:rPr lang="en-US" dirty="0" err="1">
                <a:solidFill>
                  <a:srgbClr val="61AFEF"/>
                </a:solidFill>
                <a:effectLst/>
              </a:rPr>
              <a:t>pad_sequences</a:t>
            </a:r>
            <a:r>
              <a:rPr lang="en-US" dirty="0">
                <a:solidFill>
                  <a:srgbClr val="E8BA36"/>
                </a:solidFill>
                <a:effectLst/>
              </a:rPr>
              <a:t>(</a:t>
            </a:r>
            <a:r>
              <a:rPr lang="en-US" dirty="0" err="1">
                <a:solidFill>
                  <a:srgbClr val="D19A66"/>
                </a:solidFill>
                <a:effectLst/>
              </a:rPr>
              <a:t>spa_text_tokenized</a:t>
            </a:r>
            <a:r>
              <a:rPr lang="en-US" dirty="0"/>
              <a:t>, </a:t>
            </a:r>
            <a:r>
              <a:rPr lang="en-US" dirty="0" err="1">
                <a:solidFill>
                  <a:srgbClr val="D19A66"/>
                </a:solidFill>
                <a:effectLst/>
              </a:rPr>
              <a:t>max_spanish_len</a:t>
            </a:r>
            <a:r>
              <a:rPr lang="en-US" dirty="0"/>
              <a:t>, </a:t>
            </a:r>
            <a:r>
              <a:rPr lang="en-US" dirty="0">
                <a:solidFill>
                  <a:srgbClr val="D19A66"/>
                </a:solidFill>
                <a:effectLst/>
              </a:rPr>
              <a:t>padding</a:t>
            </a:r>
            <a:r>
              <a:rPr lang="en-US" dirty="0"/>
              <a:t>=</a:t>
            </a:r>
            <a:r>
              <a:rPr lang="en-US" dirty="0">
                <a:solidFill>
                  <a:srgbClr val="89CA78"/>
                </a:solidFill>
                <a:effectLst/>
              </a:rPr>
              <a:t>"post"</a:t>
            </a:r>
            <a:r>
              <a:rPr lang="en-US" dirty="0">
                <a:solidFill>
                  <a:srgbClr val="E8BA36"/>
                </a:solidFill>
                <a:effectLst/>
              </a:rPr>
              <a:t>)</a:t>
            </a:r>
            <a:br>
              <a:rPr lang="en-US" dirty="0">
                <a:solidFill>
                  <a:srgbClr val="E8BA36"/>
                </a:solidFill>
                <a:effectLst/>
              </a:rPr>
            </a:br>
            <a:r>
              <a:rPr lang="en-US" dirty="0" err="1">
                <a:solidFill>
                  <a:srgbClr val="D19A66"/>
                </a:solidFill>
                <a:effectLst/>
              </a:rPr>
              <a:t>eng_pad_sentence</a:t>
            </a:r>
            <a:r>
              <a:rPr lang="en-US" dirty="0">
                <a:solidFill>
                  <a:srgbClr val="D19A66"/>
                </a:solidFill>
                <a:effectLst/>
              </a:rPr>
              <a:t> </a:t>
            </a:r>
            <a:r>
              <a:rPr lang="en-US" dirty="0"/>
              <a:t>= </a:t>
            </a:r>
            <a:r>
              <a:rPr lang="en-US" dirty="0" err="1">
                <a:solidFill>
                  <a:srgbClr val="61AFEF"/>
                </a:solidFill>
                <a:effectLst/>
              </a:rPr>
              <a:t>pad_sequences</a:t>
            </a:r>
            <a:r>
              <a:rPr lang="en-US" dirty="0">
                <a:solidFill>
                  <a:srgbClr val="E8BA36"/>
                </a:solidFill>
                <a:effectLst/>
              </a:rPr>
              <a:t>(</a:t>
            </a:r>
            <a:r>
              <a:rPr lang="en-US" dirty="0" err="1">
                <a:solidFill>
                  <a:srgbClr val="D19A66"/>
                </a:solidFill>
                <a:effectLst/>
              </a:rPr>
              <a:t>eng_text_tokenized</a:t>
            </a:r>
            <a:r>
              <a:rPr lang="en-US" dirty="0"/>
              <a:t>, </a:t>
            </a:r>
            <a:r>
              <a:rPr lang="en-US" dirty="0" err="1">
                <a:solidFill>
                  <a:srgbClr val="D19A66"/>
                </a:solidFill>
                <a:effectLst/>
              </a:rPr>
              <a:t>max_english_len</a:t>
            </a:r>
            <a:r>
              <a:rPr lang="en-US" dirty="0"/>
              <a:t>, </a:t>
            </a:r>
            <a:r>
              <a:rPr lang="en-US" dirty="0">
                <a:solidFill>
                  <a:srgbClr val="D19A66"/>
                </a:solidFill>
                <a:effectLst/>
              </a:rPr>
              <a:t>padding</a:t>
            </a:r>
            <a:r>
              <a:rPr lang="en-US" dirty="0"/>
              <a:t>=</a:t>
            </a:r>
            <a:r>
              <a:rPr lang="en-US" dirty="0">
                <a:solidFill>
                  <a:srgbClr val="89CA78"/>
                </a:solidFill>
                <a:effectLst/>
              </a:rPr>
              <a:t>"post"</a:t>
            </a:r>
            <a:r>
              <a:rPr lang="en-US" dirty="0">
                <a:solidFill>
                  <a:srgbClr val="E8BA36"/>
                </a:solidFill>
                <a:effectLst/>
              </a:rPr>
              <a:t>)</a:t>
            </a:r>
            <a:br>
              <a:rPr lang="en-US" dirty="0">
                <a:solidFill>
                  <a:srgbClr val="E8BA36"/>
                </a:solidFill>
                <a:effectLst/>
              </a:rPr>
            </a:br>
            <a:br>
              <a:rPr lang="en-US" dirty="0">
                <a:solidFill>
                  <a:srgbClr val="E8BA36"/>
                </a:solidFill>
                <a:effectLst/>
              </a:rPr>
            </a:br>
            <a:r>
              <a:rPr lang="en-US" i="1" dirty="0">
                <a:solidFill>
                  <a:srgbClr val="5C6370"/>
                </a:solidFill>
                <a:effectLst/>
              </a:rPr>
              <a:t># Reshape data</a:t>
            </a:r>
            <a:br>
              <a:rPr lang="en-US" i="1" dirty="0">
                <a:solidFill>
                  <a:srgbClr val="5C6370"/>
                </a:solidFill>
                <a:effectLst/>
              </a:rPr>
            </a:br>
            <a:r>
              <a:rPr lang="en-US" dirty="0" err="1">
                <a:solidFill>
                  <a:srgbClr val="D19A66"/>
                </a:solidFill>
                <a:effectLst/>
              </a:rPr>
              <a:t>spa_pad_sentence</a:t>
            </a:r>
            <a:r>
              <a:rPr lang="en-US" dirty="0">
                <a:solidFill>
                  <a:srgbClr val="D19A66"/>
                </a:solidFill>
                <a:effectLst/>
              </a:rPr>
              <a:t> </a:t>
            </a:r>
            <a:r>
              <a:rPr lang="en-US" dirty="0"/>
              <a:t>= </a:t>
            </a:r>
            <a:r>
              <a:rPr lang="en-US" dirty="0" err="1">
                <a:solidFill>
                  <a:srgbClr val="D19A66"/>
                </a:solidFill>
                <a:effectLst/>
              </a:rPr>
              <a:t>spa_pad_sentence</a:t>
            </a:r>
            <a:r>
              <a:rPr lang="en-US" dirty="0" err="1"/>
              <a:t>.</a:t>
            </a:r>
            <a:r>
              <a:rPr lang="en-US" dirty="0" err="1">
                <a:solidFill>
                  <a:srgbClr val="61AFEF"/>
                </a:solidFill>
                <a:effectLst/>
              </a:rPr>
              <a:t>reshape</a:t>
            </a:r>
            <a:r>
              <a:rPr lang="en-US" dirty="0">
                <a:solidFill>
                  <a:srgbClr val="E8BA36"/>
                </a:solidFill>
                <a:effectLst/>
              </a:rPr>
              <a:t>(</a:t>
            </a:r>
            <a:r>
              <a:rPr lang="en-US" dirty="0"/>
              <a:t>*</a:t>
            </a:r>
            <a:r>
              <a:rPr lang="en-US" dirty="0" err="1">
                <a:solidFill>
                  <a:srgbClr val="D19A66"/>
                </a:solidFill>
                <a:effectLst/>
              </a:rPr>
              <a:t>spa_pad_sentence</a:t>
            </a:r>
            <a:r>
              <a:rPr lang="en-US" dirty="0" err="1"/>
              <a:t>.shape</a:t>
            </a:r>
            <a:r>
              <a:rPr lang="en-US" dirty="0"/>
              <a:t>, </a:t>
            </a:r>
            <a:r>
              <a:rPr lang="en-US" dirty="0">
                <a:solidFill>
                  <a:srgbClr val="D19A66"/>
                </a:solidFill>
                <a:effectLst/>
              </a:rPr>
              <a:t>1</a:t>
            </a:r>
            <a:r>
              <a:rPr lang="en-US" dirty="0">
                <a:solidFill>
                  <a:srgbClr val="E8BA36"/>
                </a:solidFill>
                <a:effectLst/>
              </a:rPr>
              <a:t>)</a:t>
            </a:r>
            <a:br>
              <a:rPr lang="en-US" dirty="0">
                <a:solidFill>
                  <a:srgbClr val="E8BA36"/>
                </a:solidFill>
                <a:effectLst/>
              </a:rPr>
            </a:br>
            <a:r>
              <a:rPr lang="en-US" dirty="0" err="1">
                <a:solidFill>
                  <a:srgbClr val="D19A66"/>
                </a:solidFill>
                <a:effectLst/>
              </a:rPr>
              <a:t>eng_pad_sentence</a:t>
            </a:r>
            <a:r>
              <a:rPr lang="en-US" dirty="0">
                <a:solidFill>
                  <a:srgbClr val="D19A66"/>
                </a:solidFill>
                <a:effectLst/>
              </a:rPr>
              <a:t> </a:t>
            </a:r>
            <a:r>
              <a:rPr lang="en-US" dirty="0"/>
              <a:t>= </a:t>
            </a:r>
            <a:r>
              <a:rPr lang="en-US" dirty="0" err="1">
                <a:solidFill>
                  <a:srgbClr val="D19A66"/>
                </a:solidFill>
                <a:effectLst/>
              </a:rPr>
              <a:t>eng_pad_sentence</a:t>
            </a:r>
            <a:r>
              <a:rPr lang="en-US" dirty="0" err="1"/>
              <a:t>.</a:t>
            </a:r>
            <a:r>
              <a:rPr lang="en-US" dirty="0" err="1">
                <a:solidFill>
                  <a:srgbClr val="61AFEF"/>
                </a:solidFill>
                <a:effectLst/>
              </a:rPr>
              <a:t>reshape</a:t>
            </a:r>
            <a:r>
              <a:rPr lang="en-US" dirty="0">
                <a:solidFill>
                  <a:srgbClr val="E8BA36"/>
                </a:solidFill>
                <a:effectLst/>
              </a:rPr>
              <a:t>(</a:t>
            </a:r>
            <a:r>
              <a:rPr lang="en-US" dirty="0"/>
              <a:t>*</a:t>
            </a:r>
            <a:r>
              <a:rPr lang="en-US" dirty="0" err="1">
                <a:solidFill>
                  <a:srgbClr val="D19A66"/>
                </a:solidFill>
                <a:effectLst/>
              </a:rPr>
              <a:t>eng_pad_sentence</a:t>
            </a:r>
            <a:r>
              <a:rPr lang="en-US" dirty="0" err="1"/>
              <a:t>.shape</a:t>
            </a:r>
            <a:r>
              <a:rPr lang="en-US" dirty="0"/>
              <a:t>, </a:t>
            </a:r>
            <a:r>
              <a:rPr lang="en-US" dirty="0">
                <a:solidFill>
                  <a:srgbClr val="D19A66"/>
                </a:solidFill>
                <a:effectLst/>
              </a:rPr>
              <a:t>1</a:t>
            </a:r>
            <a:r>
              <a:rPr lang="en-US" dirty="0">
                <a:solidFill>
                  <a:srgbClr val="E8BA36"/>
                </a:solidFill>
                <a:effectLst/>
              </a:rPr>
              <a:t>)</a:t>
            </a:r>
          </a:p>
          <a:p>
            <a:r>
              <a:rPr lang="en-US" dirty="0">
                <a:solidFill>
                  <a:srgbClr val="E8BA36"/>
                </a:solidFill>
              </a:rPr>
              <a:t>We apply padding to make the maximum length of the sentences in each language equal</a:t>
            </a:r>
          </a:p>
        </p:txBody>
      </p:sp>
    </p:spTree>
    <p:extLst>
      <p:ext uri="{BB962C8B-B14F-4D97-AF65-F5344CB8AC3E}">
        <p14:creationId xmlns:p14="http://schemas.microsoft.com/office/powerpoint/2010/main" val="156497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9F0E-1370-7962-0232-E2CC51A75F43}"/>
              </a:ext>
            </a:extLst>
          </p:cNvPr>
          <p:cNvSpPr>
            <a:spLocks noGrp="1"/>
          </p:cNvSpPr>
          <p:nvPr>
            <p:ph type="title"/>
          </p:nvPr>
        </p:nvSpPr>
        <p:spPr/>
        <p:txBody>
          <a:bodyPr/>
          <a:lstStyle/>
          <a:p>
            <a:r>
              <a:rPr lang="en-US" dirty="0"/>
              <a:t>Model – Layer 1 – Embedding Layer</a:t>
            </a:r>
          </a:p>
        </p:txBody>
      </p:sp>
      <p:sp>
        <p:nvSpPr>
          <p:cNvPr id="3" name="Content Placeholder 2">
            <a:extLst>
              <a:ext uri="{FF2B5EF4-FFF2-40B4-BE49-F238E27FC236}">
                <a16:creationId xmlns:a16="http://schemas.microsoft.com/office/drawing/2014/main" id="{54D82FE7-C974-EF4F-67F5-CAEE835052AE}"/>
              </a:ext>
            </a:extLst>
          </p:cNvPr>
          <p:cNvSpPr>
            <a:spLocks noGrp="1"/>
          </p:cNvSpPr>
          <p:nvPr>
            <p:ph idx="1"/>
          </p:nvPr>
        </p:nvSpPr>
        <p:spPr>
          <a:xfrm>
            <a:off x="691079" y="2340130"/>
            <a:ext cx="10965462" cy="4390183"/>
          </a:xfrm>
        </p:spPr>
        <p:txBody>
          <a:bodyPr>
            <a:normAutofit fontScale="85000" lnSpcReduction="10000"/>
          </a:bodyPr>
          <a:lstStyle/>
          <a:p>
            <a:r>
              <a:rPr lang="en-US" dirty="0" err="1">
                <a:solidFill>
                  <a:srgbClr val="D19A66"/>
                </a:solidFill>
                <a:effectLst/>
              </a:rPr>
              <a:t>input_sequence</a:t>
            </a:r>
            <a:r>
              <a:rPr lang="en-US" dirty="0">
                <a:solidFill>
                  <a:srgbClr val="D19A66"/>
                </a:solidFill>
                <a:effectLst/>
              </a:rPr>
              <a:t> </a:t>
            </a:r>
            <a:r>
              <a:rPr lang="en-US" dirty="0"/>
              <a:t>= </a:t>
            </a:r>
            <a:r>
              <a:rPr lang="en-US" dirty="0">
                <a:solidFill>
                  <a:srgbClr val="61AFEF"/>
                </a:solidFill>
                <a:effectLst/>
              </a:rPr>
              <a:t>Input</a:t>
            </a:r>
            <a:r>
              <a:rPr lang="en-US" dirty="0">
                <a:solidFill>
                  <a:srgbClr val="E8BA36"/>
                </a:solidFill>
                <a:effectLst/>
              </a:rPr>
              <a:t>(</a:t>
            </a:r>
            <a:r>
              <a:rPr lang="en-US" dirty="0">
                <a:solidFill>
                  <a:srgbClr val="D19A66"/>
                </a:solidFill>
                <a:effectLst/>
              </a:rPr>
              <a:t>shape</a:t>
            </a:r>
            <a:r>
              <a:rPr lang="en-US" dirty="0"/>
              <a:t>=</a:t>
            </a:r>
            <a:r>
              <a:rPr lang="en-US" dirty="0">
                <a:solidFill>
                  <a:srgbClr val="54A857"/>
                </a:solidFill>
                <a:effectLst/>
              </a:rPr>
              <a:t>(</a:t>
            </a:r>
            <a:r>
              <a:rPr lang="en-US" dirty="0" err="1">
                <a:solidFill>
                  <a:srgbClr val="D19A66"/>
                </a:solidFill>
                <a:effectLst/>
              </a:rPr>
              <a:t>max_spanish_len</a:t>
            </a:r>
            <a:r>
              <a:rPr lang="en-US" dirty="0"/>
              <a:t>,</a:t>
            </a:r>
            <a:r>
              <a:rPr lang="en-US" dirty="0">
                <a:solidFill>
                  <a:srgbClr val="54A857"/>
                </a:solidFill>
                <a:effectLst/>
              </a:rPr>
              <a:t>)</a:t>
            </a:r>
            <a:r>
              <a:rPr lang="en-US" dirty="0">
                <a:solidFill>
                  <a:srgbClr val="E8BA36"/>
                </a:solidFill>
                <a:effectLst/>
              </a:rPr>
              <a:t>)</a:t>
            </a:r>
            <a:br>
              <a:rPr lang="en-US" dirty="0">
                <a:solidFill>
                  <a:srgbClr val="E8BA36"/>
                </a:solidFill>
                <a:effectLst/>
              </a:rPr>
            </a:br>
            <a:r>
              <a:rPr lang="en-US" dirty="0">
                <a:solidFill>
                  <a:srgbClr val="D19A66"/>
                </a:solidFill>
                <a:effectLst/>
              </a:rPr>
              <a:t>embedding </a:t>
            </a:r>
            <a:r>
              <a:rPr lang="en-US" dirty="0"/>
              <a:t>= </a:t>
            </a:r>
            <a:r>
              <a:rPr lang="en-US" dirty="0">
                <a:solidFill>
                  <a:srgbClr val="61AFEF"/>
                </a:solidFill>
                <a:effectLst/>
              </a:rPr>
              <a:t>Embedding</a:t>
            </a:r>
            <a:r>
              <a:rPr lang="en-US" dirty="0">
                <a:solidFill>
                  <a:srgbClr val="E8BA36"/>
                </a:solidFill>
                <a:effectLst/>
              </a:rPr>
              <a:t>(</a:t>
            </a:r>
            <a:r>
              <a:rPr lang="en-US" dirty="0" err="1">
                <a:solidFill>
                  <a:srgbClr val="D19A66"/>
                </a:solidFill>
                <a:effectLst/>
              </a:rPr>
              <a:t>input_dim</a:t>
            </a:r>
            <a:r>
              <a:rPr lang="en-US" dirty="0"/>
              <a:t>=</a:t>
            </a:r>
            <a:r>
              <a:rPr lang="en-US" dirty="0" err="1">
                <a:solidFill>
                  <a:srgbClr val="D19A66"/>
                </a:solidFill>
                <a:effectLst/>
              </a:rPr>
              <a:t>spanish_vocab</a:t>
            </a:r>
            <a:r>
              <a:rPr lang="en-US" dirty="0"/>
              <a:t>, </a:t>
            </a:r>
            <a:r>
              <a:rPr lang="en-US" dirty="0" err="1">
                <a:solidFill>
                  <a:srgbClr val="D19A66"/>
                </a:solidFill>
                <a:effectLst/>
              </a:rPr>
              <a:t>output_dim</a:t>
            </a:r>
            <a:r>
              <a:rPr lang="en-US" dirty="0"/>
              <a:t>=</a:t>
            </a:r>
            <a:r>
              <a:rPr lang="en-US" dirty="0">
                <a:solidFill>
                  <a:srgbClr val="D19A66"/>
                </a:solidFill>
                <a:effectLst/>
              </a:rPr>
              <a:t>128</a:t>
            </a:r>
            <a:r>
              <a:rPr lang="en-US" dirty="0"/>
              <a:t>, </a:t>
            </a:r>
            <a:r>
              <a:rPr lang="en-US" dirty="0">
                <a:solidFill>
                  <a:srgbClr val="E8BA36"/>
                </a:solidFill>
                <a:effectLst/>
              </a:rPr>
              <a:t>)(</a:t>
            </a:r>
            <a:r>
              <a:rPr lang="en-US" dirty="0" err="1">
                <a:solidFill>
                  <a:srgbClr val="D19A66"/>
                </a:solidFill>
                <a:effectLst/>
              </a:rPr>
              <a:t>input_sequence</a:t>
            </a:r>
            <a:r>
              <a:rPr lang="en-US" dirty="0">
                <a:solidFill>
                  <a:srgbClr val="E8BA36"/>
                </a:solidFill>
                <a:effectLst/>
              </a:rPr>
              <a:t>)</a:t>
            </a:r>
            <a:br>
              <a:rPr lang="en-US" dirty="0">
                <a:solidFill>
                  <a:srgbClr val="E8BA36"/>
                </a:solidFill>
                <a:effectLst/>
              </a:rPr>
            </a:br>
            <a:r>
              <a:rPr lang="en-US" dirty="0">
                <a:solidFill>
                  <a:srgbClr val="2BBAC5"/>
                </a:solidFill>
                <a:effectLst/>
              </a:rPr>
              <a:t>print</a:t>
            </a:r>
            <a:r>
              <a:rPr lang="en-US" dirty="0">
                <a:solidFill>
                  <a:srgbClr val="E8BA36"/>
                </a:solidFill>
                <a:effectLst/>
              </a:rPr>
              <a:t>(</a:t>
            </a:r>
            <a:r>
              <a:rPr lang="en-US" dirty="0" err="1">
                <a:solidFill>
                  <a:srgbClr val="D19A66"/>
                </a:solidFill>
                <a:effectLst/>
              </a:rPr>
              <a:t>embedding</a:t>
            </a:r>
            <a:r>
              <a:rPr lang="en-US" dirty="0" err="1"/>
              <a:t>.shape</a:t>
            </a:r>
            <a:r>
              <a:rPr lang="en-US" dirty="0">
                <a:solidFill>
                  <a:srgbClr val="E8BA36"/>
                </a:solidFill>
                <a:effectLst/>
              </a:rPr>
              <a:t>)</a:t>
            </a:r>
          </a:p>
          <a:p>
            <a:r>
              <a:rPr lang="en-US" dirty="0"/>
              <a:t>(None, 11, 128)</a:t>
            </a:r>
          </a:p>
          <a:p>
            <a:r>
              <a:rPr lang="en-US" dirty="0"/>
              <a:t>First layer  -  embedding layer. First add an Input Layer, the only parameter is ‘shape’, which is the maximum length of the French sentences, in our case 11</a:t>
            </a:r>
          </a:p>
          <a:p>
            <a:r>
              <a:rPr lang="en-US" dirty="0"/>
              <a:t>Then connect it to the embedding layer, here the parameters  are ‘</a:t>
            </a:r>
            <a:r>
              <a:rPr lang="en-US" dirty="0" err="1"/>
              <a:t>input_dim</a:t>
            </a:r>
            <a:r>
              <a:rPr lang="en-US" dirty="0"/>
              <a:t>’, which is the length of the Spanish vocabulary and ‘</a:t>
            </a:r>
            <a:r>
              <a:rPr lang="en-US" dirty="0" err="1"/>
              <a:t>output_dim</a:t>
            </a:r>
            <a:r>
              <a:rPr lang="en-US" dirty="0"/>
              <a:t>’, which is the shape of the embedding vector. This layer will convert any of the French words into a vector of the shape of the output dimension.</a:t>
            </a:r>
          </a:p>
          <a:p>
            <a:r>
              <a:rPr lang="en-US" dirty="0"/>
              <a:t>Concept: extract the meaning of the word in a form of a spatial representation where each dimension will be a characteristic defining the word.</a:t>
            </a:r>
          </a:p>
          <a:p>
            <a:r>
              <a:rPr lang="en-US" dirty="0"/>
              <a:t>For example, the world ‘sol’ will be converted into a vector of shape 128. The higher the output dimension the more semantic meaning you can extract from each word, but also the higher the calculations required and the processing time. Finding a balance between speed and performance is required.</a:t>
            </a:r>
          </a:p>
        </p:txBody>
      </p:sp>
    </p:spTree>
    <p:extLst>
      <p:ext uri="{BB962C8B-B14F-4D97-AF65-F5344CB8AC3E}">
        <p14:creationId xmlns:p14="http://schemas.microsoft.com/office/powerpoint/2010/main" val="2857458083"/>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1B2130"/>
      </a:dk2>
      <a:lt2>
        <a:srgbClr val="F0F3F3"/>
      </a:lt2>
      <a:accent1>
        <a:srgbClr val="C36A4D"/>
      </a:accent1>
      <a:accent2>
        <a:srgbClr val="B13B4F"/>
      </a:accent2>
      <a:accent3>
        <a:srgbClr val="C34D92"/>
      </a:accent3>
      <a:accent4>
        <a:srgbClr val="B13BB1"/>
      </a:accent4>
      <a:accent5>
        <a:srgbClr val="914DC3"/>
      </a:accent5>
      <a:accent6>
        <a:srgbClr val="503DB2"/>
      </a:accent6>
      <a:hlink>
        <a:srgbClr val="9E3F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2576</Words>
  <Application>Microsoft Macintosh PowerPoint</Application>
  <PresentationFormat>Widescreen</PresentationFormat>
  <Paragraphs>114</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Grandview</vt:lpstr>
      <vt:lpstr>Source Sans Pro</vt:lpstr>
      <vt:lpstr>Wingdings</vt:lpstr>
      <vt:lpstr>CosineVTI</vt:lpstr>
      <vt:lpstr>LSTM  Sequence-to-Sequence model</vt:lpstr>
      <vt:lpstr>Intro</vt:lpstr>
      <vt:lpstr>Import library</vt:lpstr>
      <vt:lpstr>Read File &amp; Parse Data</vt:lpstr>
      <vt:lpstr>Clean Text</vt:lpstr>
      <vt:lpstr>Tokenize Text</vt:lpstr>
      <vt:lpstr>Tokenize Text (Cont.)</vt:lpstr>
      <vt:lpstr>Padding</vt:lpstr>
      <vt:lpstr>Model – Layer 1 – Embedding Layer</vt:lpstr>
      <vt:lpstr>Model – Layer 2 – LSTM Encoder Layer</vt:lpstr>
      <vt:lpstr>Model – Layer 3 – LSTM Decoder Layer</vt:lpstr>
      <vt:lpstr>Model – Last Layer – Output Layer</vt:lpstr>
      <vt:lpstr>Model configuration (Activation &amp; Loss)</vt:lpstr>
      <vt:lpstr>Model training</vt:lpstr>
      <vt:lpstr>Output translation</vt:lpstr>
      <vt:lpstr>Seq-to-seq Learning Summary</vt:lpstr>
      <vt:lpstr>Concept Summary</vt:lpstr>
      <vt:lpstr>Code Summary</vt:lpstr>
      <vt:lpstr>Reference and External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  Sequence-to-Sequence model</dc:title>
  <dc:creator>Xingyu Chen</dc:creator>
  <cp:lastModifiedBy>Xingyu Chen</cp:lastModifiedBy>
  <cp:revision>23</cp:revision>
  <dcterms:created xsi:type="dcterms:W3CDTF">2022-11-16T17:36:06Z</dcterms:created>
  <dcterms:modified xsi:type="dcterms:W3CDTF">2022-11-18T00:15:05Z</dcterms:modified>
</cp:coreProperties>
</file>