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15"/>
  </p:notesMasterIdLst>
  <p:sldIdLst>
    <p:sldId id="256" r:id="rId2"/>
    <p:sldId id="257" r:id="rId3"/>
    <p:sldId id="258" r:id="rId4"/>
    <p:sldId id="259" r:id="rId5"/>
    <p:sldId id="260" r:id="rId6"/>
    <p:sldId id="261" r:id="rId7"/>
    <p:sldId id="264" r:id="rId8"/>
    <p:sldId id="262" r:id="rId9"/>
    <p:sldId id="265"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37"/>
    <p:restoredTop sz="96197"/>
  </p:normalViewPr>
  <p:slideViewPr>
    <p:cSldViewPr snapToGrid="0">
      <p:cViewPr varScale="1">
        <p:scale>
          <a:sx n="86" d="100"/>
          <a:sy n="86" d="100"/>
        </p:scale>
        <p:origin x="24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06679-473F-0E45-8E3D-43F6C26DED5B}"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9C574-F53A-6544-A35D-2FD182D9F4AF}" type="slidenum">
              <a:rPr lang="en-US" smtClean="0"/>
              <a:t>‹#›</a:t>
            </a:fld>
            <a:endParaRPr lang="en-US"/>
          </a:p>
        </p:txBody>
      </p:sp>
    </p:spTree>
    <p:extLst>
      <p:ext uri="{BB962C8B-B14F-4D97-AF65-F5344CB8AC3E}">
        <p14:creationId xmlns:p14="http://schemas.microsoft.com/office/powerpoint/2010/main" val="380362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rive.google.com/file/d/1UyVjHxa3NwPUewb70yivp670b_i4fKRU/view?usp=shar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latin typeface="Helvetica Neue" panose="02000503000000020004" pitchFamily="2" charset="0"/>
              </a:rPr>
              <a:t>For this part of the Assignment, your goal is to dig in a bit deeper. Therefore, you will take several steps. </a:t>
            </a:r>
          </a:p>
          <a:p>
            <a:pPr algn="l"/>
            <a:r>
              <a:rPr lang="en-US" b="0" i="1" dirty="0">
                <a:solidFill>
                  <a:srgbClr val="444444"/>
                </a:solidFill>
                <a:effectLst/>
                <a:latin typeface="Helvetica Neue" panose="02000503000000020004" pitchFamily="2" charset="0"/>
              </a:rPr>
              <a:t>Step 1</a:t>
            </a:r>
            <a:r>
              <a:rPr lang="en-US" b="0" i="0" dirty="0">
                <a:solidFill>
                  <a:srgbClr val="444444"/>
                </a:solidFill>
                <a:effectLst/>
                <a:latin typeface="Helvetica Neue" panose="02000503000000020004" pitchFamily="2" charset="0"/>
              </a:rPr>
              <a:t>: Use </a:t>
            </a:r>
            <a:r>
              <a:rPr lang="en-US" b="0" i="0" u="sng" dirty="0">
                <a:solidFill>
                  <a:srgbClr val="444444"/>
                </a:solidFill>
                <a:effectLst/>
                <a:latin typeface="var(--fbyHH-fontFamily)"/>
                <a:hlinkClick r:id="rId3"/>
              </a:rPr>
              <a:t>THIS CODELinks to an external site.</a:t>
            </a:r>
            <a:r>
              <a:rPr lang="en-US" b="0" i="0" dirty="0">
                <a:solidFill>
                  <a:srgbClr val="444444"/>
                </a:solidFill>
                <a:effectLst/>
                <a:latin typeface="Helvetica Neue" panose="02000503000000020004" pitchFamily="2" charset="0"/>
              </a:rPr>
              <a:t> to get a basic multilayer 2D convolutional NN working for a color dataset. Everything you need is in the code.</a:t>
            </a:r>
          </a:p>
          <a:p>
            <a:pPr algn="l"/>
            <a:r>
              <a:rPr lang="en-US" b="0" i="1" dirty="0">
                <a:solidFill>
                  <a:srgbClr val="444444"/>
                </a:solidFill>
                <a:effectLst/>
                <a:latin typeface="Helvetica Neue" panose="02000503000000020004" pitchFamily="2" charset="0"/>
              </a:rPr>
              <a:t>Step 2</a:t>
            </a:r>
            <a:r>
              <a:rPr lang="en-US" b="0" i="0" dirty="0">
                <a:solidFill>
                  <a:srgbClr val="444444"/>
                </a:solidFill>
                <a:effectLst/>
                <a:latin typeface="Helvetica Neue" panose="02000503000000020004" pitchFamily="2" charset="0"/>
              </a:rPr>
              <a:t>: Once you get the code working, create a PowerPoint Tutorial that includes all of the code and explanations for what each line of code is doing. Include why sizes and shapes are as noted in the code. Include visual examples as often as possible. Pretend that it is your job to EXPLAIN and ILLUSTRATE each step to a person who is new to the topic. </a:t>
            </a:r>
          </a:p>
          <a:p>
            <a:pPr algn="l"/>
            <a:r>
              <a:rPr lang="en-US" b="0" i="0" dirty="0">
                <a:solidFill>
                  <a:srgbClr val="444444"/>
                </a:solidFill>
                <a:effectLst/>
                <a:latin typeface="Helvetica Neue" panose="02000503000000020004" pitchFamily="2" charset="0"/>
              </a:rPr>
              <a:t>For example - each slide in your PowerPoint Set might have 1 - 5 (with 5 as the max) lines of code that work together or individually to perform a task. You will include and explain the code. When possible, offer insightful illustrations. Include OUTPUT on slides as you go. Really assure that a viewer can SEE and understand what is going on. </a:t>
            </a:r>
          </a:p>
          <a:p>
            <a:pPr algn="l"/>
            <a:r>
              <a:rPr lang="en-US" b="0" i="0" dirty="0">
                <a:solidFill>
                  <a:srgbClr val="444444"/>
                </a:solidFill>
                <a:effectLst/>
                <a:latin typeface="Helvetica Neue" panose="02000503000000020004" pitchFamily="2" charset="0"/>
              </a:rPr>
              <a:t>There are 1000s of ways to do this :) Be creative and clear. </a:t>
            </a:r>
          </a:p>
        </p:txBody>
      </p:sp>
      <p:sp>
        <p:nvSpPr>
          <p:cNvPr id="4" name="Slide Number Placeholder 3"/>
          <p:cNvSpPr>
            <a:spLocks noGrp="1"/>
          </p:cNvSpPr>
          <p:nvPr>
            <p:ph type="sldNum" sz="quarter" idx="5"/>
          </p:nvPr>
        </p:nvSpPr>
        <p:spPr/>
        <p:txBody>
          <a:bodyPr/>
          <a:lstStyle/>
          <a:p>
            <a:fld id="{CAE9C574-F53A-6544-A35D-2FD182D9F4AF}" type="slidenum">
              <a:rPr lang="en-US" smtClean="0"/>
              <a:t>1</a:t>
            </a:fld>
            <a:endParaRPr lang="en-US"/>
          </a:p>
        </p:txBody>
      </p:sp>
    </p:spTree>
    <p:extLst>
      <p:ext uri="{BB962C8B-B14F-4D97-AF65-F5344CB8AC3E}">
        <p14:creationId xmlns:p14="http://schemas.microsoft.com/office/powerpoint/2010/main" val="304298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solidFill>
                  <a:srgbClr val="5C6370"/>
                </a:solidFill>
                <a:effectLst/>
              </a:rPr>
              <a:t># https://</a:t>
            </a:r>
            <a:r>
              <a:rPr lang="en-US" i="1" dirty="0" err="1">
                <a:solidFill>
                  <a:srgbClr val="5C6370"/>
                </a:solidFill>
                <a:effectLst/>
              </a:rPr>
              <a:t>note.nkmk.me</a:t>
            </a:r>
            <a:r>
              <a:rPr lang="en-US" i="1" dirty="0">
                <a:solidFill>
                  <a:srgbClr val="5C6370"/>
                </a:solidFill>
                <a:effectLst/>
              </a:rPr>
              <a:t>/</a:t>
            </a:r>
            <a:r>
              <a:rPr lang="en-US" i="1" dirty="0" err="1">
                <a:solidFill>
                  <a:srgbClr val="5C6370"/>
                </a:solidFill>
                <a:effectLst/>
              </a:rPr>
              <a:t>en</a:t>
            </a:r>
            <a:r>
              <a:rPr lang="en-US" i="1" dirty="0">
                <a:solidFill>
                  <a:srgbClr val="5C6370"/>
                </a:solidFill>
                <a:effectLst/>
              </a:rPr>
              <a:t>/python-</a:t>
            </a:r>
            <a:r>
              <a:rPr lang="en-US" i="1" dirty="0" err="1">
                <a:solidFill>
                  <a:srgbClr val="5C6370"/>
                </a:solidFill>
                <a:effectLst/>
              </a:rPr>
              <a:t>numpy</a:t>
            </a:r>
            <a:r>
              <a:rPr lang="en-US" i="1" dirty="0">
                <a:solidFill>
                  <a:srgbClr val="5C6370"/>
                </a:solidFill>
                <a:effectLst/>
              </a:rPr>
              <a:t>-image-processing/</a:t>
            </a:r>
            <a:endParaRPr lang="en-US" dirty="0"/>
          </a:p>
        </p:txBody>
      </p:sp>
      <p:sp>
        <p:nvSpPr>
          <p:cNvPr id="4" name="Slide Number Placeholder 3"/>
          <p:cNvSpPr>
            <a:spLocks noGrp="1"/>
          </p:cNvSpPr>
          <p:nvPr>
            <p:ph type="sldNum" sz="quarter" idx="5"/>
          </p:nvPr>
        </p:nvSpPr>
        <p:spPr/>
        <p:txBody>
          <a:bodyPr/>
          <a:lstStyle/>
          <a:p>
            <a:fld id="{CAE9C574-F53A-6544-A35D-2FD182D9F4AF}" type="slidenum">
              <a:rPr lang="en-US" smtClean="0"/>
              <a:t>2</a:t>
            </a:fld>
            <a:endParaRPr lang="en-US"/>
          </a:p>
        </p:txBody>
      </p:sp>
    </p:spTree>
    <p:extLst>
      <p:ext uri="{BB962C8B-B14F-4D97-AF65-F5344CB8AC3E}">
        <p14:creationId xmlns:p14="http://schemas.microsoft.com/office/powerpoint/2010/main" val="183421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solidFill>
                  <a:srgbClr val="5C6370"/>
                </a:solidFill>
                <a:effectLst/>
              </a:rPr>
              <a:t># https://</a:t>
            </a:r>
            <a:r>
              <a:rPr lang="en-US" i="1" dirty="0" err="1">
                <a:solidFill>
                  <a:srgbClr val="5C6370"/>
                </a:solidFill>
                <a:effectLst/>
              </a:rPr>
              <a:t>www.tensorflow.org</a:t>
            </a:r>
            <a:r>
              <a:rPr lang="en-US" i="1" dirty="0">
                <a:solidFill>
                  <a:srgbClr val="5C6370"/>
                </a:solidFill>
                <a:effectLst/>
              </a:rPr>
              <a:t>/</a:t>
            </a:r>
            <a:r>
              <a:rPr lang="en-US" i="1" dirty="0" err="1">
                <a:solidFill>
                  <a:srgbClr val="5C6370"/>
                </a:solidFill>
                <a:effectLst/>
              </a:rPr>
              <a:t>api_docs</a:t>
            </a:r>
            <a:r>
              <a:rPr lang="en-US" i="1" dirty="0">
                <a:solidFill>
                  <a:srgbClr val="5C6370"/>
                </a:solidFill>
                <a:effectLst/>
              </a:rPr>
              <a:t>/python/</a:t>
            </a:r>
            <a:r>
              <a:rPr lang="en-US" i="1" dirty="0" err="1">
                <a:solidFill>
                  <a:srgbClr val="5C6370"/>
                </a:solidFill>
                <a:effectLst/>
              </a:rPr>
              <a:t>tf</a:t>
            </a:r>
            <a:r>
              <a:rPr lang="en-US" i="1" dirty="0">
                <a:solidFill>
                  <a:srgbClr val="5C6370"/>
                </a:solidFill>
                <a:effectLst/>
              </a:rPr>
              <a:t>/</a:t>
            </a:r>
            <a:r>
              <a:rPr lang="en-US" i="1" dirty="0" err="1">
                <a:solidFill>
                  <a:srgbClr val="5C6370"/>
                </a:solidFill>
                <a:effectLst/>
              </a:rPr>
              <a:t>keras</a:t>
            </a:r>
            <a:r>
              <a:rPr lang="en-US" i="1" dirty="0">
                <a:solidFill>
                  <a:srgbClr val="5C6370"/>
                </a:solidFill>
                <a:effectLst/>
              </a:rPr>
              <a:t>/layers/Conv2D</a:t>
            </a:r>
          </a:p>
          <a:p>
            <a:r>
              <a:rPr lang="en-US" i="1" dirty="0">
                <a:solidFill>
                  <a:srgbClr val="5C6370"/>
                </a:solidFill>
                <a:effectLst/>
              </a:rPr>
              <a:t># https://</a:t>
            </a:r>
            <a:r>
              <a:rPr lang="en-US" i="1" dirty="0" err="1">
                <a:solidFill>
                  <a:srgbClr val="5C6370"/>
                </a:solidFill>
                <a:effectLst/>
              </a:rPr>
              <a:t>www.tensorflow.org</a:t>
            </a:r>
            <a:r>
              <a:rPr lang="en-US" i="1" dirty="0">
                <a:solidFill>
                  <a:srgbClr val="5C6370"/>
                </a:solidFill>
                <a:effectLst/>
              </a:rPr>
              <a:t>/</a:t>
            </a:r>
            <a:r>
              <a:rPr lang="en-US" i="1" dirty="0" err="1">
                <a:solidFill>
                  <a:srgbClr val="5C6370"/>
                </a:solidFill>
                <a:effectLst/>
              </a:rPr>
              <a:t>api_docs</a:t>
            </a:r>
            <a:r>
              <a:rPr lang="en-US" i="1" dirty="0">
                <a:solidFill>
                  <a:srgbClr val="5C6370"/>
                </a:solidFill>
                <a:effectLst/>
              </a:rPr>
              <a:t>/python/</a:t>
            </a:r>
            <a:r>
              <a:rPr lang="en-US" i="1" dirty="0" err="1">
                <a:solidFill>
                  <a:srgbClr val="5C6370"/>
                </a:solidFill>
                <a:effectLst/>
              </a:rPr>
              <a:t>tf</a:t>
            </a:r>
            <a:r>
              <a:rPr lang="en-US" i="1" dirty="0">
                <a:solidFill>
                  <a:srgbClr val="5C6370"/>
                </a:solidFill>
                <a:effectLst/>
              </a:rPr>
              <a:t>/</a:t>
            </a:r>
            <a:r>
              <a:rPr lang="en-US" i="1" dirty="0" err="1">
                <a:solidFill>
                  <a:srgbClr val="5C6370"/>
                </a:solidFill>
                <a:effectLst/>
              </a:rPr>
              <a:t>keras</a:t>
            </a:r>
            <a:r>
              <a:rPr lang="en-US" i="1" dirty="0">
                <a:solidFill>
                  <a:srgbClr val="5C6370"/>
                </a:solidFill>
                <a:effectLst/>
              </a:rPr>
              <a:t>/layers/MaxPool2D</a:t>
            </a:r>
            <a:endParaRPr lang="en-US" dirty="0"/>
          </a:p>
        </p:txBody>
      </p:sp>
      <p:sp>
        <p:nvSpPr>
          <p:cNvPr id="4" name="Slide Number Placeholder 3"/>
          <p:cNvSpPr>
            <a:spLocks noGrp="1"/>
          </p:cNvSpPr>
          <p:nvPr>
            <p:ph type="sldNum" sz="quarter" idx="5"/>
          </p:nvPr>
        </p:nvSpPr>
        <p:spPr/>
        <p:txBody>
          <a:bodyPr/>
          <a:lstStyle/>
          <a:p>
            <a:fld id="{CAE9C574-F53A-6544-A35D-2FD182D9F4AF}" type="slidenum">
              <a:rPr lang="en-US" smtClean="0"/>
              <a:t>7</a:t>
            </a:fld>
            <a:endParaRPr lang="en-US"/>
          </a:p>
        </p:txBody>
      </p:sp>
    </p:spTree>
    <p:extLst>
      <p:ext uri="{BB962C8B-B14F-4D97-AF65-F5344CB8AC3E}">
        <p14:creationId xmlns:p14="http://schemas.microsoft.com/office/powerpoint/2010/main" val="355646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10/26/22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3362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48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0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99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5755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07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15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41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31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60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10/26/22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46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10/26/22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40575726"/>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10" r:id="rId6"/>
    <p:sldLayoutId id="2147483705" r:id="rId7"/>
    <p:sldLayoutId id="2147483706" r:id="rId8"/>
    <p:sldLayoutId id="2147483707" r:id="rId9"/>
    <p:sldLayoutId id="2147483709" r:id="rId10"/>
    <p:sldLayoutId id="2147483708"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DF71A7-9350-C6EC-519A-DBFF955BE62A}"/>
              </a:ext>
            </a:extLst>
          </p:cNvPr>
          <p:cNvPicPr>
            <a:picLocks noChangeAspect="1"/>
          </p:cNvPicPr>
          <p:nvPr/>
        </p:nvPicPr>
        <p:blipFill rotWithShape="1">
          <a:blip r:embed="rId3"/>
          <a:srcRect l="13109" r="18783" b="2"/>
          <a:stretch/>
        </p:blipFill>
        <p:spPr>
          <a:xfrm>
            <a:off x="7087167" y="10"/>
            <a:ext cx="5104833" cy="6857990"/>
          </a:xfrm>
          <a:prstGeom prst="rect">
            <a:avLst/>
          </a:prstGeom>
        </p:spPr>
      </p:pic>
      <p:sp>
        <p:nvSpPr>
          <p:cNvPr id="12" name="Rectangle 11">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07B64E4-D2F3-9172-78E6-1068A64124D3}"/>
              </a:ext>
            </a:extLst>
          </p:cNvPr>
          <p:cNvSpPr>
            <a:spLocks noGrp="1"/>
          </p:cNvSpPr>
          <p:nvPr>
            <p:ph type="ctrTitle"/>
          </p:nvPr>
        </p:nvSpPr>
        <p:spPr>
          <a:xfrm>
            <a:off x="565151" y="1247140"/>
            <a:ext cx="5657899" cy="3450844"/>
          </a:xfrm>
        </p:spPr>
        <p:txBody>
          <a:bodyPr>
            <a:normAutofit/>
          </a:bodyPr>
          <a:lstStyle/>
          <a:p>
            <a:pPr>
              <a:lnSpc>
                <a:spcPct val="90000"/>
              </a:lnSpc>
            </a:pPr>
            <a:r>
              <a:rPr lang="en-US">
                <a:latin typeface="Helvetica Neue" panose="02000503000000020004" pitchFamily="2" charset="0"/>
              </a:rPr>
              <a:t>M</a:t>
            </a:r>
            <a:r>
              <a:rPr lang="en-US" b="0" i="0">
                <a:effectLst/>
                <a:latin typeface="Helvetica Neue" panose="02000503000000020004" pitchFamily="2" charset="0"/>
              </a:rPr>
              <a:t>ultilayer 2D convolutional NN on color dataset</a:t>
            </a:r>
            <a:endParaRPr lang="en-US"/>
          </a:p>
        </p:txBody>
      </p:sp>
      <p:sp>
        <p:nvSpPr>
          <p:cNvPr id="3" name="Subtitle 2">
            <a:extLst>
              <a:ext uri="{FF2B5EF4-FFF2-40B4-BE49-F238E27FC236}">
                <a16:creationId xmlns:a16="http://schemas.microsoft.com/office/drawing/2014/main" id="{829D8E9D-D857-2765-918A-B5F2BBAF3A45}"/>
              </a:ext>
            </a:extLst>
          </p:cNvPr>
          <p:cNvSpPr>
            <a:spLocks noGrp="1"/>
          </p:cNvSpPr>
          <p:nvPr>
            <p:ph type="subTitle" idx="1"/>
          </p:nvPr>
        </p:nvSpPr>
        <p:spPr>
          <a:xfrm>
            <a:off x="565151" y="4818126"/>
            <a:ext cx="5657899" cy="1268984"/>
          </a:xfrm>
        </p:spPr>
        <p:txBody>
          <a:bodyPr>
            <a:normAutofit/>
          </a:bodyPr>
          <a:lstStyle/>
          <a:p>
            <a:pPr>
              <a:lnSpc>
                <a:spcPct val="100000"/>
              </a:lnSpc>
            </a:pPr>
            <a:r>
              <a:rPr lang="en-US" sz="1900"/>
              <a:t>Image processing with Python, NumPy</a:t>
            </a:r>
          </a:p>
          <a:p>
            <a:pPr>
              <a:lnSpc>
                <a:spcPct val="100000"/>
              </a:lnSpc>
            </a:pPr>
            <a:r>
              <a:rPr lang="en-US" sz="1900"/>
              <a:t>CIFAR-10 dataset</a:t>
            </a:r>
          </a:p>
          <a:p>
            <a:pPr>
              <a:lnSpc>
                <a:spcPct val="100000"/>
              </a:lnSpc>
            </a:pPr>
            <a:r>
              <a:rPr lang="en-US" sz="1900"/>
              <a:t>Author: Xingyu(Tim) Chen</a:t>
            </a:r>
          </a:p>
        </p:txBody>
      </p:sp>
      <p:sp>
        <p:nvSpPr>
          <p:cNvPr id="4" name="TextBox 3">
            <a:extLst>
              <a:ext uri="{FF2B5EF4-FFF2-40B4-BE49-F238E27FC236}">
                <a16:creationId xmlns:a16="http://schemas.microsoft.com/office/drawing/2014/main" id="{3B5AB21B-F4DF-A51C-D91C-01E69180B82F}"/>
              </a:ext>
            </a:extLst>
          </p:cNvPr>
          <p:cNvSpPr txBox="1"/>
          <p:nvPr/>
        </p:nvSpPr>
        <p:spPr>
          <a:xfrm>
            <a:off x="11077903" y="3153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3313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C8B2-8C32-720E-6C2B-E7F1A4AE8890}"/>
              </a:ext>
            </a:extLst>
          </p:cNvPr>
          <p:cNvSpPr>
            <a:spLocks noGrp="1"/>
          </p:cNvSpPr>
          <p:nvPr>
            <p:ph type="title"/>
          </p:nvPr>
        </p:nvSpPr>
        <p:spPr/>
        <p:txBody>
          <a:bodyPr/>
          <a:lstStyle/>
          <a:p>
            <a:r>
              <a:rPr lang="en-US" dirty="0"/>
              <a:t>Training Output</a:t>
            </a:r>
          </a:p>
        </p:txBody>
      </p:sp>
      <p:sp>
        <p:nvSpPr>
          <p:cNvPr id="3" name="Content Placeholder 2">
            <a:extLst>
              <a:ext uri="{FF2B5EF4-FFF2-40B4-BE49-F238E27FC236}">
                <a16:creationId xmlns:a16="http://schemas.microsoft.com/office/drawing/2014/main" id="{AF05EB60-7A26-278B-566F-4D7CAADE9239}"/>
              </a:ext>
            </a:extLst>
          </p:cNvPr>
          <p:cNvSpPr>
            <a:spLocks noGrp="1"/>
          </p:cNvSpPr>
          <p:nvPr>
            <p:ph idx="1"/>
          </p:nvPr>
        </p:nvSpPr>
        <p:spPr>
          <a:xfrm>
            <a:off x="1587710" y="1230571"/>
            <a:ext cx="9486690" cy="3926152"/>
          </a:xfrm>
        </p:spPr>
        <p:txBody>
          <a:bodyPr>
            <a:normAutofit fontScale="25000" lnSpcReduction="20000"/>
          </a:bodyPr>
          <a:lstStyle/>
          <a:p>
            <a:r>
              <a:rPr lang="en-US" sz="3200" dirty="0"/>
              <a:t>Epoch 1/10</a:t>
            </a:r>
          </a:p>
          <a:p>
            <a:r>
              <a:rPr lang="en-US" sz="3200" dirty="0"/>
              <a:t>1563/1563 [==============================] - 66s 42ms/step - loss: 1.5483 - accuracy: 0.4375 - </a:t>
            </a:r>
            <a:r>
              <a:rPr lang="en-US" sz="3200" dirty="0" err="1"/>
              <a:t>val_loss</a:t>
            </a:r>
            <a:r>
              <a:rPr lang="en-US" sz="3200" dirty="0"/>
              <a:t>: 1.3645 - </a:t>
            </a:r>
            <a:r>
              <a:rPr lang="en-US" sz="3200" dirty="0" err="1"/>
              <a:t>val_accuracy</a:t>
            </a:r>
            <a:r>
              <a:rPr lang="en-US" sz="3200" dirty="0"/>
              <a:t>: 0.5187</a:t>
            </a:r>
          </a:p>
          <a:p>
            <a:r>
              <a:rPr lang="en-US" sz="3200" dirty="0"/>
              <a:t>Epoch 2/10</a:t>
            </a:r>
          </a:p>
          <a:p>
            <a:r>
              <a:rPr lang="en-US" sz="3200" dirty="0"/>
              <a:t>1563/1563 [==============================] - 54s 35ms/step - loss: 1.1921 - accuracy: 0.5755 - </a:t>
            </a:r>
            <a:r>
              <a:rPr lang="en-US" sz="3200" dirty="0" err="1"/>
              <a:t>val_loss</a:t>
            </a:r>
            <a:r>
              <a:rPr lang="en-US" sz="3200" dirty="0"/>
              <a:t>: 1.0922 - </a:t>
            </a:r>
            <a:r>
              <a:rPr lang="en-US" sz="3200" dirty="0" err="1"/>
              <a:t>val_accuracy</a:t>
            </a:r>
            <a:r>
              <a:rPr lang="en-US" sz="3200" dirty="0"/>
              <a:t>: 0.6120</a:t>
            </a:r>
          </a:p>
          <a:p>
            <a:r>
              <a:rPr lang="en-US" sz="3200" dirty="0"/>
              <a:t>Epoch 3/10</a:t>
            </a:r>
          </a:p>
          <a:p>
            <a:r>
              <a:rPr lang="en-US" sz="3200" dirty="0"/>
              <a:t>1563/1563 [==============================] - 66s 42ms/step - loss: 1.0359 - accuracy: 0.6374 - </a:t>
            </a:r>
            <a:r>
              <a:rPr lang="en-US" sz="3200" dirty="0" err="1"/>
              <a:t>val_loss</a:t>
            </a:r>
            <a:r>
              <a:rPr lang="en-US" sz="3200" dirty="0"/>
              <a:t>: 1.0404 - </a:t>
            </a:r>
            <a:r>
              <a:rPr lang="en-US" sz="3200" dirty="0" err="1"/>
              <a:t>val_accuracy</a:t>
            </a:r>
            <a:r>
              <a:rPr lang="en-US" sz="3200" dirty="0"/>
              <a:t>: 0.6340</a:t>
            </a:r>
          </a:p>
          <a:p>
            <a:r>
              <a:rPr lang="en-US" sz="3200" dirty="0"/>
              <a:t>Epoch 4/10</a:t>
            </a:r>
          </a:p>
          <a:p>
            <a:r>
              <a:rPr lang="en-US" sz="3200" dirty="0"/>
              <a:t>1563/1563 [==============================] - 57s 36ms/step - loss: 0.9376 - accuracy: 0.6689 - </a:t>
            </a:r>
            <a:r>
              <a:rPr lang="en-US" sz="3200" dirty="0" err="1"/>
              <a:t>val_loss</a:t>
            </a:r>
            <a:r>
              <a:rPr lang="en-US" sz="3200" dirty="0"/>
              <a:t>: 0.9302 - </a:t>
            </a:r>
            <a:r>
              <a:rPr lang="en-US" sz="3200" dirty="0" err="1"/>
              <a:t>val_accuracy</a:t>
            </a:r>
            <a:r>
              <a:rPr lang="en-US" sz="3200" dirty="0"/>
              <a:t>: 0.6754</a:t>
            </a:r>
          </a:p>
          <a:p>
            <a:r>
              <a:rPr lang="en-US" sz="3200" dirty="0"/>
              <a:t>Epoch 5/10</a:t>
            </a:r>
          </a:p>
          <a:p>
            <a:r>
              <a:rPr lang="en-US" sz="3200" dirty="0"/>
              <a:t>1563/1563 [==============================] - 47s 30ms/step - loss: 0.8612 - accuracy: 0.6988 - </a:t>
            </a:r>
            <a:r>
              <a:rPr lang="en-US" sz="3200" dirty="0" err="1"/>
              <a:t>val_loss</a:t>
            </a:r>
            <a:r>
              <a:rPr lang="en-US" sz="3200" dirty="0"/>
              <a:t>: 0.9220 - </a:t>
            </a:r>
            <a:r>
              <a:rPr lang="en-US" sz="3200" dirty="0" err="1"/>
              <a:t>val_accuracy</a:t>
            </a:r>
            <a:r>
              <a:rPr lang="en-US" sz="3200" dirty="0"/>
              <a:t>: 0.6807</a:t>
            </a:r>
          </a:p>
          <a:p>
            <a:r>
              <a:rPr lang="en-US" sz="3200" dirty="0"/>
              <a:t>Epoch 6/10</a:t>
            </a:r>
          </a:p>
          <a:p>
            <a:r>
              <a:rPr lang="en-US" sz="3200" dirty="0"/>
              <a:t>1563/1563 [==============================] - 50s 32ms/step - loss: 0.8088 - accuracy: 0.7175 - </a:t>
            </a:r>
            <a:r>
              <a:rPr lang="en-US" sz="3200" dirty="0" err="1"/>
              <a:t>val_loss</a:t>
            </a:r>
            <a:r>
              <a:rPr lang="en-US" sz="3200" dirty="0"/>
              <a:t>: 0.8904 - </a:t>
            </a:r>
            <a:r>
              <a:rPr lang="en-US" sz="3200" dirty="0" err="1"/>
              <a:t>val_accuracy</a:t>
            </a:r>
            <a:r>
              <a:rPr lang="en-US" sz="3200" dirty="0"/>
              <a:t>: 0.6966</a:t>
            </a:r>
          </a:p>
          <a:p>
            <a:r>
              <a:rPr lang="en-US" sz="3200" dirty="0"/>
              <a:t>Epoch 7/10</a:t>
            </a:r>
          </a:p>
          <a:p>
            <a:r>
              <a:rPr lang="en-US" sz="3200" dirty="0"/>
              <a:t>1563/1563 [==============================] - 41s 26ms/step - loss: 0.7583 - accuracy: 0.7329 - </a:t>
            </a:r>
            <a:r>
              <a:rPr lang="en-US" sz="3200" dirty="0" err="1"/>
              <a:t>val_loss</a:t>
            </a:r>
            <a:r>
              <a:rPr lang="en-US" sz="3200" dirty="0"/>
              <a:t>: 0.9304 - </a:t>
            </a:r>
            <a:r>
              <a:rPr lang="en-US" sz="3200" dirty="0" err="1"/>
              <a:t>val_accuracy</a:t>
            </a:r>
            <a:r>
              <a:rPr lang="en-US" sz="3200" dirty="0"/>
              <a:t>: 0.6831</a:t>
            </a:r>
          </a:p>
          <a:p>
            <a:r>
              <a:rPr lang="en-US" sz="3200" dirty="0"/>
              <a:t>Epoch 8/10</a:t>
            </a:r>
          </a:p>
          <a:p>
            <a:r>
              <a:rPr lang="en-US" sz="3200" dirty="0"/>
              <a:t>1563/1563 [==============================] - 50s 32ms/step - loss: 0.7174 - accuracy: 0.7480 - </a:t>
            </a:r>
            <a:r>
              <a:rPr lang="en-US" sz="3200" dirty="0" err="1"/>
              <a:t>val_loss</a:t>
            </a:r>
            <a:r>
              <a:rPr lang="en-US" sz="3200" dirty="0"/>
              <a:t>: 0.8527 - </a:t>
            </a:r>
            <a:r>
              <a:rPr lang="en-US" sz="3200" dirty="0" err="1"/>
              <a:t>val_accuracy</a:t>
            </a:r>
            <a:r>
              <a:rPr lang="en-US" sz="3200" dirty="0"/>
              <a:t>: 0.7132</a:t>
            </a:r>
          </a:p>
          <a:p>
            <a:r>
              <a:rPr lang="en-US" sz="3200" dirty="0"/>
              <a:t>Epoch 9/10</a:t>
            </a:r>
          </a:p>
          <a:p>
            <a:r>
              <a:rPr lang="en-US" sz="3200" dirty="0"/>
              <a:t>1563/1563 [==============================] - 53s 34ms/step - loss: 0.6821 - accuracy: 0.7595 - </a:t>
            </a:r>
            <a:r>
              <a:rPr lang="en-US" sz="3200" dirty="0" err="1"/>
              <a:t>val_loss</a:t>
            </a:r>
            <a:r>
              <a:rPr lang="en-US" sz="3200" dirty="0"/>
              <a:t>: 0.8955 - </a:t>
            </a:r>
            <a:r>
              <a:rPr lang="en-US" sz="3200" dirty="0" err="1"/>
              <a:t>val_accuracy</a:t>
            </a:r>
            <a:r>
              <a:rPr lang="en-US" sz="3200" dirty="0"/>
              <a:t>: 0.6973</a:t>
            </a:r>
          </a:p>
          <a:p>
            <a:r>
              <a:rPr lang="en-US" sz="3200" dirty="0"/>
              <a:t>Epoch 10/10</a:t>
            </a:r>
          </a:p>
          <a:p>
            <a:r>
              <a:rPr lang="en-US" sz="3200" dirty="0"/>
              <a:t>1563/1563 [==============================] - 40s 26ms/step - loss: 0.6420 - accuracy: 0.7769 - </a:t>
            </a:r>
            <a:r>
              <a:rPr lang="en-US" sz="3200" dirty="0" err="1"/>
              <a:t>val_loss</a:t>
            </a:r>
            <a:r>
              <a:rPr lang="en-US" sz="3200" dirty="0"/>
              <a:t>: 0.8800 - </a:t>
            </a:r>
            <a:r>
              <a:rPr lang="en-US" sz="3200" dirty="0" err="1"/>
              <a:t>val_accuracy</a:t>
            </a:r>
            <a:r>
              <a:rPr lang="en-US" sz="3200" dirty="0"/>
              <a:t>: 0.7088</a:t>
            </a:r>
          </a:p>
          <a:p>
            <a:r>
              <a:rPr lang="en-US" sz="3200" dirty="0"/>
              <a:t>The accuracy of model is increasing during training process</a:t>
            </a:r>
            <a:endParaRPr lang="en-US" dirty="0"/>
          </a:p>
        </p:txBody>
      </p:sp>
    </p:spTree>
    <p:extLst>
      <p:ext uri="{BB962C8B-B14F-4D97-AF65-F5344CB8AC3E}">
        <p14:creationId xmlns:p14="http://schemas.microsoft.com/office/powerpoint/2010/main" val="412503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4888-5602-9771-9807-AD61BE21B38C}"/>
              </a:ext>
            </a:extLst>
          </p:cNvPr>
          <p:cNvSpPr>
            <a:spLocks noGrp="1"/>
          </p:cNvSpPr>
          <p:nvPr>
            <p:ph type="title"/>
          </p:nvPr>
        </p:nvSpPr>
        <p:spPr/>
        <p:txBody>
          <a:bodyPr/>
          <a:lstStyle/>
          <a:p>
            <a:r>
              <a:rPr lang="en-US" dirty="0"/>
              <a:t>Code for output plot</a:t>
            </a:r>
          </a:p>
        </p:txBody>
      </p:sp>
      <p:sp>
        <p:nvSpPr>
          <p:cNvPr id="3" name="Content Placeholder 2">
            <a:extLst>
              <a:ext uri="{FF2B5EF4-FFF2-40B4-BE49-F238E27FC236}">
                <a16:creationId xmlns:a16="http://schemas.microsoft.com/office/drawing/2014/main" id="{816420C5-FD1B-AFF2-4DE3-49DFCDB5AF8D}"/>
              </a:ext>
            </a:extLst>
          </p:cNvPr>
          <p:cNvSpPr>
            <a:spLocks noGrp="1"/>
          </p:cNvSpPr>
          <p:nvPr>
            <p:ph idx="1"/>
          </p:nvPr>
        </p:nvSpPr>
        <p:spPr/>
        <p:txBody>
          <a:bodyPr/>
          <a:lstStyle/>
          <a:p>
            <a:r>
              <a:rPr lang="en-US" dirty="0" err="1"/>
              <a:t>plt.</a:t>
            </a:r>
            <a:r>
              <a:rPr lang="en-US" dirty="0" err="1">
                <a:solidFill>
                  <a:srgbClr val="61AFEF"/>
                </a:solidFill>
                <a:effectLst/>
              </a:rPr>
              <a:t>plot</a:t>
            </a:r>
            <a:r>
              <a:rPr lang="en-US" dirty="0">
                <a:solidFill>
                  <a:srgbClr val="E8BA36"/>
                </a:solidFill>
                <a:effectLst/>
              </a:rPr>
              <a:t>(</a:t>
            </a:r>
            <a:r>
              <a:rPr lang="en-US" dirty="0" err="1"/>
              <a:t>history.history</a:t>
            </a:r>
            <a:r>
              <a:rPr lang="en-US" dirty="0">
                <a:solidFill>
                  <a:srgbClr val="E8BA36"/>
                </a:solidFill>
                <a:effectLst/>
              </a:rPr>
              <a:t>[</a:t>
            </a:r>
            <a:r>
              <a:rPr lang="en-US" dirty="0">
                <a:solidFill>
                  <a:srgbClr val="89CA78"/>
                </a:solidFill>
                <a:effectLst/>
              </a:rPr>
              <a:t>'accuracy'</a:t>
            </a:r>
            <a:r>
              <a:rPr lang="en-US" dirty="0">
                <a:solidFill>
                  <a:srgbClr val="E8BA36"/>
                </a:solidFill>
                <a:effectLst/>
              </a:rPr>
              <a:t>]</a:t>
            </a:r>
            <a:r>
              <a:rPr lang="en-US" dirty="0"/>
              <a:t>, </a:t>
            </a:r>
            <a:r>
              <a:rPr lang="en-US" dirty="0">
                <a:solidFill>
                  <a:srgbClr val="D19A66"/>
                </a:solidFill>
                <a:effectLst/>
              </a:rPr>
              <a:t>label</a:t>
            </a:r>
            <a:r>
              <a:rPr lang="en-US" dirty="0"/>
              <a:t>=</a:t>
            </a:r>
            <a:r>
              <a:rPr lang="en-US" dirty="0">
                <a:solidFill>
                  <a:srgbClr val="89CA78"/>
                </a:solidFill>
                <a:effectLst/>
              </a:rPr>
              <a:t>'accuracy'</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plot</a:t>
            </a:r>
            <a:r>
              <a:rPr lang="en-US" dirty="0">
                <a:solidFill>
                  <a:srgbClr val="E8BA36"/>
                </a:solidFill>
                <a:effectLst/>
              </a:rPr>
              <a:t>(</a:t>
            </a:r>
            <a:r>
              <a:rPr lang="en-US" dirty="0" err="1"/>
              <a:t>history.history</a:t>
            </a:r>
            <a:r>
              <a:rPr lang="en-US" dirty="0">
                <a:solidFill>
                  <a:srgbClr val="E8BA36"/>
                </a:solidFill>
                <a:effectLst/>
              </a:rPr>
              <a:t>[</a:t>
            </a:r>
            <a:r>
              <a:rPr lang="en-US" dirty="0">
                <a:solidFill>
                  <a:srgbClr val="89CA78"/>
                </a:solidFill>
                <a:effectLst/>
              </a:rPr>
              <a:t>'</a:t>
            </a:r>
            <a:r>
              <a:rPr lang="en-US" dirty="0" err="1">
                <a:solidFill>
                  <a:srgbClr val="89CA78"/>
                </a:solidFill>
                <a:effectLst/>
              </a:rPr>
              <a:t>val_accuracy</a:t>
            </a:r>
            <a:r>
              <a:rPr lang="en-US" dirty="0">
                <a:solidFill>
                  <a:srgbClr val="89CA78"/>
                </a:solidFill>
                <a:effectLst/>
              </a:rPr>
              <a:t>'</a:t>
            </a:r>
            <a:r>
              <a:rPr lang="en-US" dirty="0">
                <a:solidFill>
                  <a:srgbClr val="E8BA36"/>
                </a:solidFill>
                <a:effectLst/>
              </a:rPr>
              <a:t>]</a:t>
            </a:r>
            <a:r>
              <a:rPr lang="en-US" dirty="0"/>
              <a:t>, </a:t>
            </a:r>
            <a:r>
              <a:rPr lang="en-US" dirty="0">
                <a:solidFill>
                  <a:srgbClr val="D19A66"/>
                </a:solidFill>
                <a:effectLst/>
              </a:rPr>
              <a:t>label</a:t>
            </a:r>
            <a:r>
              <a:rPr lang="en-US" dirty="0"/>
              <a:t>=</a:t>
            </a:r>
            <a:r>
              <a:rPr lang="en-US" dirty="0">
                <a:solidFill>
                  <a:srgbClr val="89CA78"/>
                </a:solidFill>
                <a:effectLst/>
              </a:rPr>
              <a:t>'</a:t>
            </a:r>
            <a:r>
              <a:rPr lang="en-US" dirty="0" err="1">
                <a:solidFill>
                  <a:srgbClr val="89CA78"/>
                </a:solidFill>
                <a:effectLst/>
              </a:rPr>
              <a:t>val_accuracy</a:t>
            </a:r>
            <a:r>
              <a:rPr lang="en-US" dirty="0">
                <a:solidFill>
                  <a:srgbClr val="89CA78"/>
                </a:solidFill>
                <a:effectLst/>
              </a:rPr>
              <a:t>'</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xlabel</a:t>
            </a:r>
            <a:r>
              <a:rPr lang="en-US" dirty="0">
                <a:solidFill>
                  <a:srgbClr val="E8BA36"/>
                </a:solidFill>
                <a:effectLst/>
              </a:rPr>
              <a:t>(</a:t>
            </a:r>
            <a:r>
              <a:rPr lang="en-US" dirty="0">
                <a:solidFill>
                  <a:srgbClr val="89CA78"/>
                </a:solidFill>
                <a:effectLst/>
              </a:rPr>
              <a:t>'Epoch'</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ylabel</a:t>
            </a:r>
            <a:r>
              <a:rPr lang="en-US" dirty="0">
                <a:solidFill>
                  <a:srgbClr val="E8BA36"/>
                </a:solidFill>
                <a:effectLst/>
              </a:rPr>
              <a:t>(</a:t>
            </a:r>
            <a:r>
              <a:rPr lang="en-US" dirty="0">
                <a:solidFill>
                  <a:srgbClr val="89CA78"/>
                </a:solidFill>
                <a:effectLst/>
              </a:rPr>
              <a:t>'Accuracy'</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ylim</a:t>
            </a:r>
            <a:r>
              <a:rPr lang="en-US" dirty="0">
                <a:solidFill>
                  <a:srgbClr val="E8BA36"/>
                </a:solidFill>
                <a:effectLst/>
              </a:rPr>
              <a:t>([</a:t>
            </a:r>
            <a:r>
              <a:rPr lang="en-US" dirty="0">
                <a:solidFill>
                  <a:srgbClr val="D19A66"/>
                </a:solidFill>
                <a:effectLst/>
              </a:rPr>
              <a:t>0</a:t>
            </a:r>
            <a:r>
              <a:rPr lang="en-US" dirty="0"/>
              <a:t>, </a:t>
            </a:r>
            <a:r>
              <a:rPr lang="en-US" dirty="0">
                <a:solidFill>
                  <a:srgbClr val="D19A66"/>
                </a:solidFill>
                <a:effectLst/>
              </a:rPr>
              <a:t>1</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legend</a:t>
            </a:r>
            <a:r>
              <a:rPr lang="en-US" dirty="0">
                <a:solidFill>
                  <a:srgbClr val="E8BA36"/>
                </a:solidFill>
                <a:effectLst/>
              </a:rPr>
              <a:t>(</a:t>
            </a:r>
            <a:r>
              <a:rPr lang="en-US" dirty="0">
                <a:solidFill>
                  <a:srgbClr val="D19A66"/>
                </a:solidFill>
                <a:effectLst/>
              </a:rPr>
              <a:t>loc</a:t>
            </a:r>
            <a:r>
              <a:rPr lang="en-US" dirty="0"/>
              <a:t>=</a:t>
            </a:r>
            <a:r>
              <a:rPr lang="en-US" dirty="0">
                <a:solidFill>
                  <a:srgbClr val="89CA78"/>
                </a:solidFill>
                <a:effectLst/>
              </a:rPr>
              <a:t>'lower right'</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show</a:t>
            </a:r>
            <a:r>
              <a:rPr lang="en-US" dirty="0">
                <a:solidFill>
                  <a:srgbClr val="E8BA36"/>
                </a:solidFill>
                <a:effectLst/>
              </a:rPr>
              <a:t>()</a:t>
            </a:r>
            <a:endParaRPr lang="en-US" dirty="0"/>
          </a:p>
        </p:txBody>
      </p:sp>
    </p:spTree>
    <p:extLst>
      <p:ext uri="{BB962C8B-B14F-4D97-AF65-F5344CB8AC3E}">
        <p14:creationId xmlns:p14="http://schemas.microsoft.com/office/powerpoint/2010/main" val="350345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64B8-AEC4-6E69-40EF-7A460CD1AAB0}"/>
              </a:ext>
            </a:extLst>
          </p:cNvPr>
          <p:cNvSpPr>
            <a:spLocks noGrp="1"/>
          </p:cNvSpPr>
          <p:nvPr>
            <p:ph type="title"/>
          </p:nvPr>
        </p:nvSpPr>
        <p:spPr/>
        <p:txBody>
          <a:bodyPr/>
          <a:lstStyle/>
          <a:p>
            <a:r>
              <a:rPr lang="en-US" dirty="0"/>
              <a:t>Training Output Plot</a:t>
            </a:r>
          </a:p>
        </p:txBody>
      </p:sp>
      <p:pic>
        <p:nvPicPr>
          <p:cNvPr id="4" name="Picture 3" descr="Chart, line chart&#10;&#10;Description automatically generated">
            <a:extLst>
              <a:ext uri="{FF2B5EF4-FFF2-40B4-BE49-F238E27FC236}">
                <a16:creationId xmlns:a16="http://schemas.microsoft.com/office/drawing/2014/main" id="{96623349-75D8-577F-C005-E4BAC394379A}"/>
              </a:ext>
            </a:extLst>
          </p:cNvPr>
          <p:cNvPicPr>
            <a:picLocks noChangeAspect="1"/>
          </p:cNvPicPr>
          <p:nvPr/>
        </p:nvPicPr>
        <p:blipFill>
          <a:blip r:embed="rId2"/>
          <a:stretch>
            <a:fillRect/>
          </a:stretch>
        </p:blipFill>
        <p:spPr>
          <a:xfrm>
            <a:off x="1587710" y="1230571"/>
            <a:ext cx="7442200" cy="5613400"/>
          </a:xfrm>
          <a:prstGeom prst="rect">
            <a:avLst/>
          </a:prstGeom>
        </p:spPr>
      </p:pic>
    </p:spTree>
    <p:extLst>
      <p:ext uri="{BB962C8B-B14F-4D97-AF65-F5344CB8AC3E}">
        <p14:creationId xmlns:p14="http://schemas.microsoft.com/office/powerpoint/2010/main" val="234987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20B1-D505-9FC8-3281-E61DC54FD643}"/>
              </a:ext>
            </a:extLst>
          </p:cNvPr>
          <p:cNvSpPr>
            <a:spLocks noGrp="1"/>
          </p:cNvSpPr>
          <p:nvPr>
            <p:ph type="title"/>
          </p:nvPr>
        </p:nvSpPr>
        <p:spPr/>
        <p:txBody>
          <a:bodyPr/>
          <a:lstStyle/>
          <a:p>
            <a:r>
              <a:rPr lang="en-US" dirty="0"/>
              <a:t>Model Evaluation on Test set</a:t>
            </a:r>
          </a:p>
        </p:txBody>
      </p:sp>
      <p:sp>
        <p:nvSpPr>
          <p:cNvPr id="3" name="Content Placeholder 2">
            <a:extLst>
              <a:ext uri="{FF2B5EF4-FFF2-40B4-BE49-F238E27FC236}">
                <a16:creationId xmlns:a16="http://schemas.microsoft.com/office/drawing/2014/main" id="{6AF1C595-F6D7-1DCB-5A8F-8A665E56186C}"/>
              </a:ext>
            </a:extLst>
          </p:cNvPr>
          <p:cNvSpPr>
            <a:spLocks noGrp="1"/>
          </p:cNvSpPr>
          <p:nvPr>
            <p:ph idx="1"/>
          </p:nvPr>
        </p:nvSpPr>
        <p:spPr/>
        <p:txBody>
          <a:bodyPr/>
          <a:lstStyle/>
          <a:p>
            <a:r>
              <a:rPr lang="en-US" dirty="0" err="1"/>
              <a:t>test_loss</a:t>
            </a:r>
            <a:r>
              <a:rPr lang="en-US" dirty="0"/>
              <a:t>, </a:t>
            </a:r>
            <a:r>
              <a:rPr lang="en-US" dirty="0" err="1"/>
              <a:t>test_acc</a:t>
            </a:r>
            <a:r>
              <a:rPr lang="en-US" dirty="0"/>
              <a:t> = </a:t>
            </a:r>
            <a:r>
              <a:rPr lang="en-US" dirty="0" err="1"/>
              <a:t>model.</a:t>
            </a:r>
            <a:r>
              <a:rPr lang="en-US" dirty="0" err="1">
                <a:solidFill>
                  <a:srgbClr val="61AFEF"/>
                </a:solidFill>
                <a:effectLst/>
              </a:rPr>
              <a:t>evaluate</a:t>
            </a:r>
            <a:r>
              <a:rPr lang="en-US" dirty="0">
                <a:solidFill>
                  <a:srgbClr val="E8BA36"/>
                </a:solidFill>
                <a:effectLst/>
              </a:rPr>
              <a:t>(</a:t>
            </a:r>
            <a:r>
              <a:rPr lang="en-US" dirty="0" err="1"/>
              <a:t>test_images</a:t>
            </a:r>
            <a:r>
              <a:rPr lang="en-US" dirty="0"/>
              <a:t>, </a:t>
            </a:r>
            <a:r>
              <a:rPr lang="en-US" dirty="0" err="1"/>
              <a:t>test_labels</a:t>
            </a:r>
            <a:r>
              <a:rPr lang="en-US" dirty="0"/>
              <a:t>, </a:t>
            </a:r>
            <a:r>
              <a:rPr lang="en-US" dirty="0">
                <a:solidFill>
                  <a:srgbClr val="D19A66"/>
                </a:solidFill>
                <a:effectLst/>
              </a:rPr>
              <a:t>verbose</a:t>
            </a:r>
            <a:r>
              <a:rPr lang="en-US" dirty="0"/>
              <a:t>=</a:t>
            </a:r>
            <a:r>
              <a:rPr lang="en-US" dirty="0">
                <a:solidFill>
                  <a:srgbClr val="D19A66"/>
                </a:solidFill>
                <a:effectLst/>
              </a:rPr>
              <a:t>2</a:t>
            </a:r>
            <a:r>
              <a:rPr lang="en-US" dirty="0">
                <a:solidFill>
                  <a:srgbClr val="E8BA36"/>
                </a:solidFill>
                <a:effectLst/>
              </a:rPr>
              <a:t>)</a:t>
            </a:r>
            <a:br>
              <a:rPr lang="en-US" dirty="0">
                <a:solidFill>
                  <a:srgbClr val="E8BA36"/>
                </a:solidFill>
                <a:effectLst/>
              </a:rPr>
            </a:b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t>test_acc</a:t>
            </a:r>
            <a:r>
              <a:rPr lang="en-US" dirty="0">
                <a:solidFill>
                  <a:srgbClr val="E8BA36"/>
                </a:solidFill>
                <a:effectLst/>
              </a:rPr>
              <a:t>)</a:t>
            </a:r>
          </a:p>
          <a:p>
            <a:endParaRPr lang="en-US" dirty="0">
              <a:solidFill>
                <a:srgbClr val="E8BA36"/>
              </a:solidFill>
              <a:effectLst/>
            </a:endParaRPr>
          </a:p>
          <a:p>
            <a:r>
              <a:rPr lang="en-US" dirty="0"/>
              <a:t>313/313 - 2s - loss: 0.8800 - accuracy: 0.7088 - 2s/epoch - 6ms/step</a:t>
            </a:r>
          </a:p>
          <a:p>
            <a:r>
              <a:rPr lang="en-US" dirty="0"/>
              <a:t>0.7088000178337097</a:t>
            </a:r>
          </a:p>
        </p:txBody>
      </p:sp>
    </p:spTree>
    <p:extLst>
      <p:ext uri="{BB962C8B-B14F-4D97-AF65-F5344CB8AC3E}">
        <p14:creationId xmlns:p14="http://schemas.microsoft.com/office/powerpoint/2010/main" val="24080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22BBE-5C50-F708-E1E6-6514C97B6514}"/>
              </a:ext>
            </a:extLst>
          </p:cNvPr>
          <p:cNvSpPr>
            <a:spLocks noGrp="1"/>
          </p:cNvSpPr>
          <p:nvPr>
            <p:ph type="title"/>
          </p:nvPr>
        </p:nvSpPr>
        <p:spPr>
          <a:xfrm>
            <a:off x="1587710" y="455362"/>
            <a:ext cx="9486690" cy="1550419"/>
          </a:xfrm>
        </p:spPr>
        <p:txBody>
          <a:bodyPr>
            <a:normAutofit/>
          </a:bodyPr>
          <a:lstStyle/>
          <a:p>
            <a:r>
              <a:rPr lang="en-US" dirty="0"/>
              <a:t>Import Library and Dataset</a:t>
            </a:r>
          </a:p>
        </p:txBody>
      </p:sp>
      <p:sp>
        <p:nvSpPr>
          <p:cNvPr id="3" name="Content Placeholder 2">
            <a:extLst>
              <a:ext uri="{FF2B5EF4-FFF2-40B4-BE49-F238E27FC236}">
                <a16:creationId xmlns:a16="http://schemas.microsoft.com/office/drawing/2014/main" id="{69F1121C-40C6-47C4-4D3B-E4C287655765}"/>
              </a:ext>
            </a:extLst>
          </p:cNvPr>
          <p:cNvSpPr>
            <a:spLocks noGrp="1"/>
          </p:cNvSpPr>
          <p:nvPr>
            <p:ph idx="1"/>
          </p:nvPr>
        </p:nvSpPr>
        <p:spPr>
          <a:xfrm>
            <a:off x="1587710" y="2160016"/>
            <a:ext cx="9486690" cy="3926152"/>
          </a:xfrm>
        </p:spPr>
        <p:txBody>
          <a:bodyPr>
            <a:normAutofit lnSpcReduction="10000"/>
          </a:bodyPr>
          <a:lstStyle/>
          <a:p>
            <a:r>
              <a:rPr lang="en-US" i="1" dirty="0">
                <a:solidFill>
                  <a:srgbClr val="D55FDE"/>
                </a:solidFill>
                <a:effectLst/>
              </a:rPr>
              <a:t>import </a:t>
            </a:r>
            <a:r>
              <a:rPr lang="en-US" dirty="0" err="1"/>
              <a:t>tensorflow</a:t>
            </a:r>
            <a:r>
              <a:rPr lang="en-US" dirty="0"/>
              <a:t> </a:t>
            </a:r>
            <a:r>
              <a:rPr lang="en-US" i="1" dirty="0">
                <a:solidFill>
                  <a:srgbClr val="D55FDE"/>
                </a:solidFill>
                <a:effectLst/>
              </a:rPr>
              <a:t>as </a:t>
            </a:r>
            <a:r>
              <a:rPr lang="en-US" dirty="0" err="1"/>
              <a:t>tf</a:t>
            </a:r>
            <a:br>
              <a:rPr lang="en-US" dirty="0"/>
            </a:br>
            <a:r>
              <a:rPr lang="en-US" i="1" dirty="0">
                <a:solidFill>
                  <a:srgbClr val="D55FDE"/>
                </a:solidFill>
                <a:effectLst/>
              </a:rPr>
              <a:t>import </a:t>
            </a:r>
            <a:r>
              <a:rPr lang="en-US" dirty="0" err="1"/>
              <a:t>matplotlib.pyplot</a:t>
            </a:r>
            <a:r>
              <a:rPr lang="en-US" dirty="0"/>
              <a:t> </a:t>
            </a:r>
            <a:r>
              <a:rPr lang="en-US" i="1" dirty="0">
                <a:solidFill>
                  <a:srgbClr val="D55FDE"/>
                </a:solidFill>
                <a:effectLst/>
              </a:rPr>
              <a:t>as </a:t>
            </a:r>
            <a:r>
              <a:rPr lang="en-US" dirty="0" err="1"/>
              <a:t>plt</a:t>
            </a:r>
            <a:br>
              <a:rPr lang="en-US" dirty="0"/>
            </a:br>
            <a:br>
              <a:rPr lang="en-US" dirty="0"/>
            </a:br>
            <a:r>
              <a:rPr lang="en-US" dirty="0">
                <a:solidFill>
                  <a:srgbClr val="E8BA36"/>
                </a:solidFill>
                <a:effectLst/>
              </a:rPr>
              <a:t>(</a:t>
            </a:r>
            <a:r>
              <a:rPr lang="en-US" dirty="0" err="1"/>
              <a:t>train_images</a:t>
            </a:r>
            <a:r>
              <a:rPr lang="en-US" dirty="0"/>
              <a:t>, </a:t>
            </a:r>
            <a:r>
              <a:rPr lang="en-US" dirty="0" err="1"/>
              <a:t>train_labels</a:t>
            </a:r>
            <a:r>
              <a:rPr lang="en-US" dirty="0">
                <a:solidFill>
                  <a:srgbClr val="E8BA36"/>
                </a:solidFill>
                <a:effectLst/>
              </a:rPr>
              <a:t>)</a:t>
            </a:r>
            <a:r>
              <a:rPr lang="en-US" dirty="0"/>
              <a:t>, </a:t>
            </a:r>
            <a:r>
              <a:rPr lang="en-US" dirty="0">
                <a:solidFill>
                  <a:srgbClr val="E8BA36"/>
                </a:solidFill>
                <a:effectLst/>
              </a:rPr>
              <a:t>(</a:t>
            </a:r>
            <a:r>
              <a:rPr lang="en-US" dirty="0" err="1"/>
              <a:t>test_images</a:t>
            </a:r>
            <a:r>
              <a:rPr lang="en-US" dirty="0"/>
              <a:t>, </a:t>
            </a:r>
            <a:r>
              <a:rPr lang="en-US" dirty="0" err="1"/>
              <a:t>test_labels</a:t>
            </a:r>
            <a:r>
              <a:rPr lang="en-US" dirty="0">
                <a:solidFill>
                  <a:srgbClr val="E8BA36"/>
                </a:solidFill>
                <a:effectLst/>
              </a:rPr>
              <a:t>) </a:t>
            </a:r>
            <a:r>
              <a:rPr lang="en-US" dirty="0"/>
              <a:t>= tf.keras.datasets.cifar10.</a:t>
            </a:r>
            <a:r>
              <a:rPr lang="en-US" dirty="0">
                <a:solidFill>
                  <a:srgbClr val="61AFEF"/>
                </a:solidFill>
                <a:effectLst/>
              </a:rPr>
              <a:t>load_data</a:t>
            </a:r>
            <a:r>
              <a:rPr lang="en-US" dirty="0">
                <a:solidFill>
                  <a:srgbClr val="E8BA36"/>
                </a:solidFill>
                <a:effectLst/>
              </a:rPr>
              <a:t>()</a:t>
            </a:r>
          </a:p>
          <a:p>
            <a:r>
              <a:rPr lang="en-US" dirty="0">
                <a:solidFill>
                  <a:srgbClr val="E8BA36"/>
                </a:solidFill>
              </a:rPr>
              <a:t>Get Dataset from </a:t>
            </a:r>
            <a:r>
              <a:rPr lang="en-US" dirty="0" err="1">
                <a:solidFill>
                  <a:srgbClr val="E8BA36"/>
                </a:solidFill>
              </a:rPr>
              <a:t>tensorflow</a:t>
            </a:r>
            <a:r>
              <a:rPr lang="en-US" dirty="0">
                <a:solidFill>
                  <a:srgbClr val="E8BA36"/>
                </a:solidFill>
              </a:rPr>
              <a:t> </a:t>
            </a:r>
            <a:r>
              <a:rPr lang="en-US" dirty="0" err="1">
                <a:solidFill>
                  <a:srgbClr val="E8BA36"/>
                </a:solidFill>
              </a:rPr>
              <a:t>keras</a:t>
            </a:r>
            <a:r>
              <a:rPr lang="en-US" dirty="0">
                <a:solidFill>
                  <a:srgbClr val="E8BA36"/>
                </a:solidFill>
              </a:rPr>
              <a:t>, split them into train set/label and test set/label</a:t>
            </a:r>
          </a:p>
          <a:p>
            <a:endParaRPr lang="en-US" dirty="0">
              <a:solidFill>
                <a:srgbClr val="E8BA36"/>
              </a:solidFill>
            </a:endParaRPr>
          </a:p>
          <a:p>
            <a:pPr marL="0" indent="0">
              <a:buNone/>
            </a:pPr>
            <a:br>
              <a:rPr lang="en-US" dirty="0">
                <a:solidFill>
                  <a:srgbClr val="E8BA36"/>
                </a:solidFill>
                <a:effectLst/>
              </a:rPr>
            </a:br>
            <a:endParaRPr lang="en-US" dirty="0"/>
          </a:p>
        </p:txBody>
      </p:sp>
    </p:spTree>
    <p:extLst>
      <p:ext uri="{BB962C8B-B14F-4D97-AF65-F5344CB8AC3E}">
        <p14:creationId xmlns:p14="http://schemas.microsoft.com/office/powerpoint/2010/main" val="359870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E061-E10D-A209-AF7B-A207A4884717}"/>
              </a:ext>
            </a:extLst>
          </p:cNvPr>
          <p:cNvSpPr>
            <a:spLocks noGrp="1"/>
          </p:cNvSpPr>
          <p:nvPr>
            <p:ph type="title"/>
          </p:nvPr>
        </p:nvSpPr>
        <p:spPr/>
        <p:txBody>
          <a:bodyPr/>
          <a:lstStyle/>
          <a:p>
            <a:r>
              <a:rPr lang="en-US" dirty="0"/>
              <a:t>Insight of Dataset</a:t>
            </a:r>
          </a:p>
        </p:txBody>
      </p:sp>
      <p:sp>
        <p:nvSpPr>
          <p:cNvPr id="3" name="Content Placeholder 2">
            <a:extLst>
              <a:ext uri="{FF2B5EF4-FFF2-40B4-BE49-F238E27FC236}">
                <a16:creationId xmlns:a16="http://schemas.microsoft.com/office/drawing/2014/main" id="{49CF5543-8CEE-D9AB-B027-5378B1333C91}"/>
              </a:ext>
            </a:extLst>
          </p:cNvPr>
          <p:cNvSpPr>
            <a:spLocks noGrp="1"/>
          </p:cNvSpPr>
          <p:nvPr>
            <p:ph idx="1"/>
          </p:nvPr>
        </p:nvSpPr>
        <p:spPr>
          <a:xfrm>
            <a:off x="1587710" y="2160016"/>
            <a:ext cx="6710470" cy="3926152"/>
          </a:xfrm>
        </p:spPr>
        <p:txBody>
          <a:bodyPr>
            <a:normAutofit fontScale="77500" lnSpcReduction="20000"/>
          </a:bodyPr>
          <a:lstStyle/>
          <a:p>
            <a:r>
              <a:rPr lang="en-US" dirty="0">
                <a:solidFill>
                  <a:srgbClr val="2BBAC5"/>
                </a:solidFill>
                <a:effectLst/>
              </a:rPr>
              <a:t>print</a:t>
            </a:r>
            <a:r>
              <a:rPr lang="en-US" dirty="0">
                <a:solidFill>
                  <a:srgbClr val="E8BA36"/>
                </a:solidFill>
                <a:effectLst/>
              </a:rPr>
              <a:t>(</a:t>
            </a:r>
            <a:r>
              <a:rPr lang="en-US" dirty="0">
                <a:solidFill>
                  <a:srgbClr val="2BBAC5"/>
                </a:solidFill>
                <a:effectLst/>
              </a:rPr>
              <a:t>type</a:t>
            </a:r>
            <a:r>
              <a:rPr lang="en-US" dirty="0">
                <a:solidFill>
                  <a:srgbClr val="54A857"/>
                </a:solidFill>
                <a:effectLst/>
              </a:rPr>
              <a:t>(</a:t>
            </a:r>
            <a:r>
              <a:rPr lang="en-US" dirty="0" err="1"/>
              <a:t>train_images</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t>train_images.shape</a:t>
            </a:r>
            <a:r>
              <a:rPr lang="en-US" dirty="0">
                <a:solidFill>
                  <a:srgbClr val="E8BA36"/>
                </a:solidFill>
                <a:effectLst/>
              </a:rPr>
              <a:t>)  </a:t>
            </a:r>
          </a:p>
          <a:p>
            <a:r>
              <a:rPr lang="en-US" i="1" dirty="0">
                <a:solidFill>
                  <a:srgbClr val="5C6370"/>
                </a:solidFill>
                <a:effectLst/>
              </a:rPr>
              <a:t># 50000 rows, 32 by 32, depth 3 (R-G-B layer)</a:t>
            </a:r>
            <a:br>
              <a:rPr lang="en-US" i="1" dirty="0">
                <a:solidFill>
                  <a:srgbClr val="5C6370"/>
                </a:solidFill>
                <a:effectLst/>
              </a:rPr>
            </a:br>
            <a:r>
              <a:rPr lang="en-US" dirty="0" err="1"/>
              <a:t>plt.</a:t>
            </a:r>
            <a:r>
              <a:rPr lang="en-US" dirty="0" err="1">
                <a:solidFill>
                  <a:srgbClr val="61AFEF"/>
                </a:solidFill>
                <a:effectLst/>
              </a:rPr>
              <a:t>imshow</a:t>
            </a:r>
            <a:r>
              <a:rPr lang="en-US" dirty="0">
                <a:solidFill>
                  <a:srgbClr val="E8BA36"/>
                </a:solidFill>
                <a:effectLst/>
              </a:rPr>
              <a:t>(</a:t>
            </a:r>
            <a:r>
              <a:rPr lang="en-US" dirty="0" err="1"/>
              <a:t>train_images</a:t>
            </a:r>
            <a:r>
              <a:rPr lang="en-US" dirty="0">
                <a:solidFill>
                  <a:srgbClr val="E8BA36"/>
                </a:solidFill>
                <a:effectLst/>
              </a:rPr>
              <a:t>[</a:t>
            </a:r>
            <a:r>
              <a:rPr lang="en-US" dirty="0">
                <a:solidFill>
                  <a:srgbClr val="D19A66"/>
                </a:solidFill>
                <a:effectLst/>
              </a:rPr>
              <a:t>2</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show</a:t>
            </a:r>
            <a:r>
              <a:rPr lang="en-US" dirty="0">
                <a:solidFill>
                  <a:srgbClr val="E8BA36"/>
                </a:solidFill>
                <a:effectLst/>
              </a:rPr>
              <a:t>()</a:t>
            </a:r>
            <a:br>
              <a:rPr lang="en-US" dirty="0">
                <a:solidFill>
                  <a:srgbClr val="E8BA36"/>
                </a:solidFill>
                <a:effectLst/>
              </a:rPr>
            </a:br>
            <a:endParaRPr lang="en-US" dirty="0">
              <a:solidFill>
                <a:srgbClr val="E8BA36"/>
              </a:solidFill>
              <a:effectLst/>
            </a:endParaRPr>
          </a:p>
          <a:p>
            <a:r>
              <a:rPr lang="en-US" dirty="0">
                <a:solidFill>
                  <a:srgbClr val="E8BA36"/>
                </a:solidFill>
              </a:rPr>
              <a:t>&lt;class '</a:t>
            </a:r>
            <a:r>
              <a:rPr lang="en-US" dirty="0" err="1">
                <a:solidFill>
                  <a:srgbClr val="E8BA36"/>
                </a:solidFill>
              </a:rPr>
              <a:t>numpy.ndarray</a:t>
            </a:r>
            <a:r>
              <a:rPr lang="en-US" dirty="0">
                <a:solidFill>
                  <a:srgbClr val="E8BA36"/>
                </a:solidFill>
              </a:rPr>
              <a:t>'&gt;</a:t>
            </a:r>
          </a:p>
          <a:p>
            <a:r>
              <a:rPr lang="en-US" dirty="0">
                <a:solidFill>
                  <a:srgbClr val="E8BA36"/>
                </a:solidFill>
              </a:rPr>
              <a:t>(50000, 32, 32, 3)</a:t>
            </a:r>
          </a:p>
          <a:p>
            <a:endParaRPr lang="en-US" dirty="0">
              <a:solidFill>
                <a:srgbClr val="E8BA36"/>
              </a:solidFill>
            </a:endParaRPr>
          </a:p>
          <a:p>
            <a:r>
              <a:rPr lang="en-US" dirty="0">
                <a:solidFill>
                  <a:srgbClr val="E8BA36"/>
                </a:solidFill>
                <a:effectLst/>
              </a:rPr>
              <a:t>The CIFAR-10 dataset consists of 60000 32x32 </a:t>
            </a:r>
            <a:r>
              <a:rPr lang="en-US" dirty="0" err="1">
                <a:solidFill>
                  <a:srgbClr val="E8BA36"/>
                </a:solidFill>
                <a:effectLst/>
              </a:rPr>
              <a:t>colour</a:t>
            </a:r>
            <a:r>
              <a:rPr lang="en-US" dirty="0">
                <a:solidFill>
                  <a:srgbClr val="E8BA36"/>
                </a:solidFill>
                <a:effectLst/>
              </a:rPr>
              <a:t> images in 10 classes, with 6000 images per class. There are 50000 training images and 10000 test images.</a:t>
            </a:r>
          </a:p>
          <a:p>
            <a:endParaRPr lang="en-US" dirty="0">
              <a:solidFill>
                <a:srgbClr val="E8BA36"/>
              </a:solidFill>
            </a:endParaRPr>
          </a:p>
        </p:txBody>
      </p:sp>
      <p:pic>
        <p:nvPicPr>
          <p:cNvPr id="5" name="Picture 4" descr="Chart, surface chart&#10;&#10;Description automatically generated">
            <a:extLst>
              <a:ext uri="{FF2B5EF4-FFF2-40B4-BE49-F238E27FC236}">
                <a16:creationId xmlns:a16="http://schemas.microsoft.com/office/drawing/2014/main" id="{2DA0EEEF-C6C0-533B-AE2B-AEAFD6487BEC}"/>
              </a:ext>
            </a:extLst>
          </p:cNvPr>
          <p:cNvPicPr>
            <a:picLocks noChangeAspect="1"/>
          </p:cNvPicPr>
          <p:nvPr/>
        </p:nvPicPr>
        <p:blipFill>
          <a:blip r:embed="rId2"/>
          <a:stretch>
            <a:fillRect/>
          </a:stretch>
        </p:blipFill>
        <p:spPr>
          <a:xfrm>
            <a:off x="8298180" y="2230961"/>
            <a:ext cx="3640843" cy="3557338"/>
          </a:xfrm>
          <a:prstGeom prst="rect">
            <a:avLst/>
          </a:prstGeom>
        </p:spPr>
      </p:pic>
    </p:spTree>
    <p:extLst>
      <p:ext uri="{BB962C8B-B14F-4D97-AF65-F5344CB8AC3E}">
        <p14:creationId xmlns:p14="http://schemas.microsoft.com/office/powerpoint/2010/main" val="36076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37F6-B3A3-7A64-7AD6-648E72A909C7}"/>
              </a:ext>
            </a:extLst>
          </p:cNvPr>
          <p:cNvSpPr>
            <a:spLocks noGrp="1"/>
          </p:cNvSpPr>
          <p:nvPr>
            <p:ph type="title"/>
          </p:nvPr>
        </p:nvSpPr>
        <p:spPr/>
        <p:txBody>
          <a:bodyPr/>
          <a:lstStyle/>
          <a:p>
            <a:r>
              <a:rPr lang="en-US" dirty="0"/>
              <a:t>Normalize</a:t>
            </a:r>
          </a:p>
        </p:txBody>
      </p:sp>
      <p:sp>
        <p:nvSpPr>
          <p:cNvPr id="3" name="Content Placeholder 2">
            <a:extLst>
              <a:ext uri="{FF2B5EF4-FFF2-40B4-BE49-F238E27FC236}">
                <a16:creationId xmlns:a16="http://schemas.microsoft.com/office/drawing/2014/main" id="{B16DD253-2904-6DEB-B3B5-D73BFC04FD39}"/>
              </a:ext>
            </a:extLst>
          </p:cNvPr>
          <p:cNvSpPr>
            <a:spLocks noGrp="1"/>
          </p:cNvSpPr>
          <p:nvPr>
            <p:ph idx="1"/>
          </p:nvPr>
        </p:nvSpPr>
        <p:spPr/>
        <p:txBody>
          <a:bodyPr>
            <a:normAutofit fontScale="62500" lnSpcReduction="20000"/>
          </a:bodyPr>
          <a:lstStyle/>
          <a:p>
            <a:r>
              <a:rPr lang="en-US" dirty="0">
                <a:solidFill>
                  <a:srgbClr val="2BBAC5"/>
                </a:solidFill>
                <a:effectLst/>
              </a:rPr>
              <a:t>print</a:t>
            </a:r>
            <a:r>
              <a:rPr lang="en-US" dirty="0">
                <a:solidFill>
                  <a:srgbClr val="E8BA36"/>
                </a:solidFill>
                <a:effectLst/>
              </a:rPr>
              <a:t>(</a:t>
            </a:r>
            <a:r>
              <a:rPr lang="en-US" dirty="0" err="1"/>
              <a:t>train_images</a:t>
            </a:r>
            <a:r>
              <a:rPr lang="en-US" dirty="0">
                <a:solidFill>
                  <a:srgbClr val="E8BA36"/>
                </a:solidFill>
                <a:effectLst/>
              </a:rPr>
              <a:t>[</a:t>
            </a:r>
            <a:r>
              <a:rPr lang="en-US" dirty="0">
                <a:solidFill>
                  <a:srgbClr val="D19A66"/>
                </a:solidFill>
                <a:effectLst/>
              </a:rPr>
              <a:t>0</a:t>
            </a:r>
            <a:r>
              <a:rPr lang="en-US" dirty="0"/>
              <a:t>, :, :, </a:t>
            </a:r>
            <a:r>
              <a:rPr lang="en-US" dirty="0">
                <a:solidFill>
                  <a:srgbClr val="D19A66"/>
                </a:solidFill>
                <a:effectLst/>
              </a:rPr>
              <a:t>0</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t>train_images</a:t>
            </a:r>
            <a:r>
              <a:rPr lang="en-US" dirty="0">
                <a:solidFill>
                  <a:srgbClr val="E8BA36"/>
                </a:solidFill>
                <a:effectLst/>
              </a:rPr>
              <a:t>[</a:t>
            </a:r>
            <a:r>
              <a:rPr lang="en-US" dirty="0">
                <a:solidFill>
                  <a:srgbClr val="D19A66"/>
                </a:solidFill>
                <a:effectLst/>
              </a:rPr>
              <a:t>0</a:t>
            </a:r>
            <a:r>
              <a:rPr lang="en-US" dirty="0"/>
              <a:t>, :, :, </a:t>
            </a:r>
            <a:r>
              <a:rPr lang="en-US" dirty="0">
                <a:solidFill>
                  <a:srgbClr val="D19A66"/>
                </a:solidFill>
                <a:effectLst/>
              </a:rPr>
              <a:t>0</a:t>
            </a:r>
            <a:r>
              <a:rPr lang="en-US" dirty="0">
                <a:solidFill>
                  <a:srgbClr val="E8BA36"/>
                </a:solidFill>
                <a:effectLst/>
              </a:rPr>
              <a:t>]</a:t>
            </a:r>
            <a:r>
              <a:rPr lang="en-US" dirty="0"/>
              <a:t>.shape</a:t>
            </a:r>
            <a:r>
              <a:rPr lang="en-US" dirty="0">
                <a:solidFill>
                  <a:srgbClr val="E8BA36"/>
                </a:solidFill>
                <a:effectLst/>
              </a:rPr>
              <a:t>)</a:t>
            </a:r>
            <a:br>
              <a:rPr lang="en-US" dirty="0">
                <a:solidFill>
                  <a:srgbClr val="E8BA36"/>
                </a:solidFill>
                <a:effectLst/>
              </a:rPr>
            </a:br>
            <a:br>
              <a:rPr lang="en-US" i="1" dirty="0">
                <a:solidFill>
                  <a:srgbClr val="5C6370"/>
                </a:solidFill>
                <a:effectLst/>
              </a:rPr>
            </a:br>
            <a:r>
              <a:rPr lang="en-US" dirty="0" err="1"/>
              <a:t>train_images</a:t>
            </a:r>
            <a:r>
              <a:rPr lang="en-US" dirty="0"/>
              <a:t>, </a:t>
            </a:r>
            <a:r>
              <a:rPr lang="en-US" dirty="0" err="1"/>
              <a:t>test_images</a:t>
            </a:r>
            <a:r>
              <a:rPr lang="en-US" dirty="0"/>
              <a:t> = </a:t>
            </a:r>
            <a:r>
              <a:rPr lang="en-US" dirty="0" err="1"/>
              <a:t>train_images</a:t>
            </a:r>
            <a:r>
              <a:rPr lang="en-US" dirty="0"/>
              <a:t> / </a:t>
            </a:r>
            <a:r>
              <a:rPr lang="en-US" dirty="0">
                <a:solidFill>
                  <a:srgbClr val="D19A66"/>
                </a:solidFill>
                <a:effectLst/>
              </a:rPr>
              <a:t>255.0</a:t>
            </a:r>
            <a:r>
              <a:rPr lang="en-US" dirty="0"/>
              <a:t>, </a:t>
            </a:r>
            <a:r>
              <a:rPr lang="en-US" dirty="0" err="1"/>
              <a:t>test_images</a:t>
            </a:r>
            <a:r>
              <a:rPr lang="en-US" dirty="0"/>
              <a:t> / </a:t>
            </a:r>
            <a:r>
              <a:rPr lang="en-US" dirty="0">
                <a:solidFill>
                  <a:srgbClr val="D19A66"/>
                </a:solidFill>
                <a:effectLst/>
              </a:rPr>
              <a:t>255.0</a:t>
            </a:r>
            <a:br>
              <a:rPr lang="en-US" dirty="0">
                <a:solidFill>
                  <a:srgbClr val="D19A66"/>
                </a:solidFill>
                <a:effectLst/>
              </a:rPr>
            </a:br>
            <a:r>
              <a:rPr lang="en-US" dirty="0" err="1"/>
              <a:t>class_names</a:t>
            </a:r>
            <a:r>
              <a:rPr lang="en-US" dirty="0"/>
              <a:t> = </a:t>
            </a:r>
            <a:r>
              <a:rPr lang="en-US" dirty="0">
                <a:solidFill>
                  <a:srgbClr val="E8BA36"/>
                </a:solidFill>
                <a:effectLst/>
              </a:rPr>
              <a:t>[</a:t>
            </a:r>
            <a:r>
              <a:rPr lang="en-US" dirty="0">
                <a:solidFill>
                  <a:srgbClr val="89CA78"/>
                </a:solidFill>
                <a:effectLst/>
              </a:rPr>
              <a:t>'airplane'</a:t>
            </a:r>
            <a:r>
              <a:rPr lang="en-US" dirty="0"/>
              <a:t>, </a:t>
            </a:r>
            <a:r>
              <a:rPr lang="en-US" dirty="0">
                <a:solidFill>
                  <a:srgbClr val="89CA78"/>
                </a:solidFill>
                <a:effectLst/>
              </a:rPr>
              <a:t>'automobile'</a:t>
            </a:r>
            <a:r>
              <a:rPr lang="en-US" dirty="0"/>
              <a:t>, </a:t>
            </a:r>
            <a:r>
              <a:rPr lang="en-US" dirty="0">
                <a:solidFill>
                  <a:srgbClr val="89CA78"/>
                </a:solidFill>
                <a:effectLst/>
              </a:rPr>
              <a:t>'bird'</a:t>
            </a:r>
            <a:r>
              <a:rPr lang="en-US" dirty="0"/>
              <a:t>, </a:t>
            </a:r>
            <a:r>
              <a:rPr lang="en-US" dirty="0">
                <a:solidFill>
                  <a:srgbClr val="89CA78"/>
                </a:solidFill>
                <a:effectLst/>
              </a:rPr>
              <a:t>'cat'</a:t>
            </a:r>
            <a:r>
              <a:rPr lang="en-US" dirty="0"/>
              <a:t>, </a:t>
            </a:r>
            <a:r>
              <a:rPr lang="en-US" dirty="0">
                <a:solidFill>
                  <a:srgbClr val="89CA78"/>
                </a:solidFill>
                <a:effectLst/>
              </a:rPr>
              <a:t>'deer’</a:t>
            </a:r>
            <a:r>
              <a:rPr lang="en-US" dirty="0"/>
              <a:t>, </a:t>
            </a:r>
            <a:r>
              <a:rPr lang="en-US" dirty="0">
                <a:solidFill>
                  <a:srgbClr val="89CA78"/>
                </a:solidFill>
                <a:effectLst/>
              </a:rPr>
              <a:t>'dog'</a:t>
            </a:r>
            <a:r>
              <a:rPr lang="en-US" dirty="0"/>
              <a:t>, </a:t>
            </a:r>
            <a:r>
              <a:rPr lang="en-US" dirty="0">
                <a:solidFill>
                  <a:srgbClr val="89CA78"/>
                </a:solidFill>
                <a:effectLst/>
              </a:rPr>
              <a:t>'frog'</a:t>
            </a:r>
            <a:r>
              <a:rPr lang="en-US" dirty="0"/>
              <a:t>, </a:t>
            </a:r>
            <a:r>
              <a:rPr lang="en-US" dirty="0">
                <a:solidFill>
                  <a:srgbClr val="89CA78"/>
                </a:solidFill>
                <a:effectLst/>
              </a:rPr>
              <a:t>'horse'</a:t>
            </a:r>
            <a:r>
              <a:rPr lang="en-US" dirty="0"/>
              <a:t>, </a:t>
            </a:r>
            <a:r>
              <a:rPr lang="en-US" dirty="0">
                <a:solidFill>
                  <a:srgbClr val="89CA78"/>
                </a:solidFill>
                <a:effectLst/>
              </a:rPr>
              <a:t>'ship'</a:t>
            </a:r>
            <a:r>
              <a:rPr lang="en-US" dirty="0"/>
              <a:t>, </a:t>
            </a:r>
            <a:r>
              <a:rPr lang="en-US" dirty="0">
                <a:solidFill>
                  <a:srgbClr val="89CA78"/>
                </a:solidFill>
                <a:effectLst/>
              </a:rPr>
              <a:t>'truck’</a:t>
            </a:r>
            <a:r>
              <a:rPr lang="en-US" dirty="0">
                <a:solidFill>
                  <a:srgbClr val="E8BA36"/>
                </a:solidFill>
                <a:effectLst/>
              </a:rPr>
              <a:t>]</a:t>
            </a:r>
          </a:p>
          <a:p>
            <a:r>
              <a:rPr lang="en-US" dirty="0">
                <a:solidFill>
                  <a:srgbClr val="E8BA36"/>
                </a:solidFill>
                <a:effectLst/>
              </a:rPr>
              <a:t>[[ 59  43  50 ... 158 152 148]</a:t>
            </a:r>
          </a:p>
          <a:p>
            <a:r>
              <a:rPr lang="en-US" dirty="0">
                <a:solidFill>
                  <a:srgbClr val="E8BA36"/>
                </a:solidFill>
                <a:effectLst/>
              </a:rPr>
              <a:t> [ 16   0  18 ... 123 119 122]</a:t>
            </a:r>
          </a:p>
          <a:p>
            <a:r>
              <a:rPr lang="en-US" dirty="0">
                <a:solidFill>
                  <a:srgbClr val="E8BA36"/>
                </a:solidFill>
                <a:effectLst/>
              </a:rPr>
              <a:t>...</a:t>
            </a:r>
          </a:p>
          <a:p>
            <a:r>
              <a:rPr lang="en-US" dirty="0">
                <a:solidFill>
                  <a:srgbClr val="E8BA36"/>
                </a:solidFill>
                <a:effectLst/>
              </a:rPr>
              <a:t> [180 173 186 ... 184  97  83]</a:t>
            </a:r>
          </a:p>
          <a:p>
            <a:r>
              <a:rPr lang="en-US" dirty="0">
                <a:solidFill>
                  <a:srgbClr val="E8BA36"/>
                </a:solidFill>
                <a:effectLst/>
              </a:rPr>
              <a:t> [177 168 179 ... 216 151 123]]</a:t>
            </a:r>
          </a:p>
          <a:p>
            <a:r>
              <a:rPr lang="en-US" dirty="0">
                <a:solidFill>
                  <a:srgbClr val="E8BA36"/>
                </a:solidFill>
                <a:effectLst/>
              </a:rPr>
              <a:t>(32, 32)</a:t>
            </a:r>
          </a:p>
          <a:p>
            <a:r>
              <a:rPr lang="en-US" dirty="0">
                <a:solidFill>
                  <a:srgbClr val="E8BA36"/>
                </a:solidFill>
              </a:rPr>
              <a:t>The images shape is 32 by 32 matrix, then we n</a:t>
            </a:r>
            <a:r>
              <a:rPr lang="en-US" dirty="0">
                <a:solidFill>
                  <a:srgbClr val="E8BA36"/>
                </a:solidFill>
                <a:effectLst/>
              </a:rPr>
              <a:t>ormalize pixel values to be between 0 and 1</a:t>
            </a:r>
          </a:p>
          <a:p>
            <a:r>
              <a:rPr lang="en-US" dirty="0">
                <a:solidFill>
                  <a:srgbClr val="E8BA36"/>
                </a:solidFill>
                <a:effectLst/>
              </a:rPr>
              <a:t>There are 10 classes in the dataset 'airplane', 'automobile', 'bird', 'cat', 'deer’, 'dog', 'frog', 'horse', 'ship', 'truck</a:t>
            </a:r>
          </a:p>
          <a:p>
            <a:endParaRPr lang="en-US" dirty="0">
              <a:solidFill>
                <a:srgbClr val="E8BA36"/>
              </a:solidFill>
              <a:effectLst/>
            </a:endParaRPr>
          </a:p>
        </p:txBody>
      </p:sp>
    </p:spTree>
    <p:extLst>
      <p:ext uri="{BB962C8B-B14F-4D97-AF65-F5344CB8AC3E}">
        <p14:creationId xmlns:p14="http://schemas.microsoft.com/office/powerpoint/2010/main" val="122547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CCE7-E935-752E-61A3-5375302BC2C5}"/>
              </a:ext>
            </a:extLst>
          </p:cNvPr>
          <p:cNvSpPr>
            <a:spLocks noGrp="1"/>
          </p:cNvSpPr>
          <p:nvPr>
            <p:ph type="title"/>
          </p:nvPr>
        </p:nvSpPr>
        <p:spPr/>
        <p:txBody>
          <a:bodyPr/>
          <a:lstStyle/>
          <a:p>
            <a:r>
              <a:rPr lang="en-US" dirty="0"/>
              <a:t>Check Images</a:t>
            </a:r>
          </a:p>
        </p:txBody>
      </p:sp>
      <p:sp>
        <p:nvSpPr>
          <p:cNvPr id="3" name="Content Placeholder 2">
            <a:extLst>
              <a:ext uri="{FF2B5EF4-FFF2-40B4-BE49-F238E27FC236}">
                <a16:creationId xmlns:a16="http://schemas.microsoft.com/office/drawing/2014/main" id="{4CF955FA-7D47-2D50-93C4-2B96717A5AB5}"/>
              </a:ext>
            </a:extLst>
          </p:cNvPr>
          <p:cNvSpPr>
            <a:spLocks noGrp="1"/>
          </p:cNvSpPr>
          <p:nvPr>
            <p:ph idx="1"/>
          </p:nvPr>
        </p:nvSpPr>
        <p:spPr/>
        <p:txBody>
          <a:bodyPr>
            <a:normAutofit lnSpcReduction="10000"/>
          </a:bodyPr>
          <a:lstStyle/>
          <a:p>
            <a:r>
              <a:rPr lang="en-US" dirty="0" err="1"/>
              <a:t>plt.</a:t>
            </a:r>
            <a:r>
              <a:rPr lang="en-US" dirty="0" err="1">
                <a:solidFill>
                  <a:srgbClr val="61AFEF"/>
                </a:solidFill>
                <a:effectLst/>
              </a:rPr>
              <a:t>figure</a:t>
            </a:r>
            <a:r>
              <a:rPr lang="en-US" dirty="0">
                <a:solidFill>
                  <a:srgbClr val="E8BA36"/>
                </a:solidFill>
                <a:effectLst/>
              </a:rPr>
              <a:t>(</a:t>
            </a:r>
            <a:r>
              <a:rPr lang="en-US" dirty="0" err="1">
                <a:solidFill>
                  <a:srgbClr val="D19A66"/>
                </a:solidFill>
                <a:effectLst/>
              </a:rPr>
              <a:t>figsize</a:t>
            </a:r>
            <a:r>
              <a:rPr lang="en-US" dirty="0"/>
              <a:t>=</a:t>
            </a:r>
            <a:r>
              <a:rPr lang="en-US" dirty="0">
                <a:solidFill>
                  <a:srgbClr val="54A857"/>
                </a:solidFill>
                <a:effectLst/>
              </a:rPr>
              <a:t>(</a:t>
            </a:r>
            <a:r>
              <a:rPr lang="en-US" dirty="0">
                <a:solidFill>
                  <a:srgbClr val="D19A66"/>
                </a:solidFill>
                <a:effectLst/>
              </a:rPr>
              <a:t>10</a:t>
            </a:r>
            <a:r>
              <a:rPr lang="en-US" dirty="0"/>
              <a:t>, </a:t>
            </a:r>
            <a:r>
              <a:rPr lang="en-US" dirty="0">
                <a:solidFill>
                  <a:srgbClr val="D19A66"/>
                </a:solidFill>
                <a:effectLst/>
              </a:rPr>
              <a:t>10</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i="1" dirty="0">
                <a:solidFill>
                  <a:srgbClr val="D55FDE"/>
                </a:solidFill>
                <a:effectLst/>
              </a:rPr>
              <a:t>for </a:t>
            </a:r>
            <a:r>
              <a:rPr lang="en-US" dirty="0" err="1"/>
              <a:t>i</a:t>
            </a:r>
            <a:r>
              <a:rPr lang="en-US" dirty="0"/>
              <a:t> </a:t>
            </a:r>
            <a:r>
              <a:rPr lang="en-US" i="1" dirty="0">
                <a:solidFill>
                  <a:srgbClr val="D55FDE"/>
                </a:solidFill>
                <a:effectLst/>
              </a:rPr>
              <a:t>in </a:t>
            </a:r>
            <a:r>
              <a:rPr lang="en-US" dirty="0">
                <a:solidFill>
                  <a:srgbClr val="2BBAC5"/>
                </a:solidFill>
                <a:effectLst/>
              </a:rPr>
              <a:t>range</a:t>
            </a:r>
            <a:r>
              <a:rPr lang="en-US" dirty="0">
                <a:solidFill>
                  <a:srgbClr val="E8BA36"/>
                </a:solidFill>
                <a:effectLst/>
              </a:rPr>
              <a:t>(</a:t>
            </a:r>
            <a:r>
              <a:rPr lang="en-US" dirty="0">
                <a:solidFill>
                  <a:srgbClr val="D19A66"/>
                </a:solidFill>
                <a:effectLst/>
              </a:rPr>
              <a:t>25</a:t>
            </a:r>
            <a:r>
              <a:rPr lang="en-US" dirty="0">
                <a:solidFill>
                  <a:srgbClr val="E8BA36"/>
                </a:solidFill>
                <a:effectLst/>
              </a:rPr>
              <a:t>)</a:t>
            </a:r>
            <a:r>
              <a:rPr lang="en-US" dirty="0"/>
              <a:t>:</a:t>
            </a:r>
            <a:br>
              <a:rPr lang="en-US" dirty="0"/>
            </a:br>
            <a:r>
              <a:rPr lang="en-US" dirty="0"/>
              <a:t>    </a:t>
            </a:r>
            <a:r>
              <a:rPr lang="en-US" dirty="0" err="1"/>
              <a:t>plt.</a:t>
            </a:r>
            <a:r>
              <a:rPr lang="en-US" dirty="0" err="1">
                <a:solidFill>
                  <a:srgbClr val="61AFEF"/>
                </a:solidFill>
                <a:effectLst/>
              </a:rPr>
              <a:t>subplot</a:t>
            </a:r>
            <a:r>
              <a:rPr lang="en-US" dirty="0">
                <a:solidFill>
                  <a:srgbClr val="E8BA36"/>
                </a:solidFill>
                <a:effectLst/>
              </a:rPr>
              <a:t>(</a:t>
            </a:r>
            <a:r>
              <a:rPr lang="en-US" dirty="0">
                <a:solidFill>
                  <a:srgbClr val="D19A66"/>
                </a:solidFill>
                <a:effectLst/>
              </a:rPr>
              <a:t>5</a:t>
            </a:r>
            <a:r>
              <a:rPr lang="en-US" dirty="0"/>
              <a:t>, </a:t>
            </a:r>
            <a:r>
              <a:rPr lang="en-US" dirty="0">
                <a:solidFill>
                  <a:srgbClr val="D19A66"/>
                </a:solidFill>
                <a:effectLst/>
              </a:rPr>
              <a:t>5</a:t>
            </a:r>
            <a:r>
              <a:rPr lang="en-US" dirty="0"/>
              <a:t>, </a:t>
            </a:r>
            <a:r>
              <a:rPr lang="en-US" dirty="0" err="1"/>
              <a:t>i</a:t>
            </a:r>
            <a:r>
              <a:rPr lang="en-US" dirty="0"/>
              <a:t> + </a:t>
            </a:r>
            <a:r>
              <a:rPr lang="en-US" dirty="0">
                <a:solidFill>
                  <a:srgbClr val="D19A66"/>
                </a:solidFill>
                <a:effectLst/>
              </a:rPr>
              <a:t>1</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dirty="0" err="1"/>
              <a:t>plt.</a:t>
            </a:r>
            <a:r>
              <a:rPr lang="en-US" dirty="0" err="1">
                <a:solidFill>
                  <a:srgbClr val="61AFEF"/>
                </a:solidFill>
                <a:effectLst/>
              </a:rPr>
              <a:t>xticks</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dirty="0" err="1"/>
              <a:t>plt.</a:t>
            </a:r>
            <a:r>
              <a:rPr lang="en-US" dirty="0" err="1">
                <a:solidFill>
                  <a:srgbClr val="61AFEF"/>
                </a:solidFill>
                <a:effectLst/>
              </a:rPr>
              <a:t>yticks</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dirty="0" err="1"/>
              <a:t>plt.</a:t>
            </a:r>
            <a:r>
              <a:rPr lang="en-US" dirty="0" err="1">
                <a:solidFill>
                  <a:srgbClr val="61AFEF"/>
                </a:solidFill>
                <a:effectLst/>
              </a:rPr>
              <a:t>grid</a:t>
            </a:r>
            <a:r>
              <a:rPr lang="en-US" dirty="0">
                <a:solidFill>
                  <a:srgbClr val="E8BA36"/>
                </a:solidFill>
                <a:effectLst/>
              </a:rPr>
              <a:t>(</a:t>
            </a:r>
            <a:r>
              <a:rPr lang="en-US" i="1" dirty="0">
                <a:solidFill>
                  <a:srgbClr val="D55FDE"/>
                </a:solidFill>
                <a:effectLst/>
              </a:rPr>
              <a:t>False</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dirty="0" err="1"/>
              <a:t>plt.</a:t>
            </a:r>
            <a:r>
              <a:rPr lang="en-US" dirty="0" err="1">
                <a:solidFill>
                  <a:srgbClr val="61AFEF"/>
                </a:solidFill>
                <a:effectLst/>
              </a:rPr>
              <a:t>imshow</a:t>
            </a:r>
            <a:r>
              <a:rPr lang="en-US" dirty="0">
                <a:solidFill>
                  <a:srgbClr val="E8BA36"/>
                </a:solidFill>
                <a:effectLst/>
              </a:rPr>
              <a:t>(</a:t>
            </a:r>
            <a:r>
              <a:rPr lang="en-US" dirty="0" err="1"/>
              <a:t>train_images</a:t>
            </a:r>
            <a:r>
              <a:rPr lang="en-US" dirty="0">
                <a:solidFill>
                  <a:srgbClr val="E8BA36"/>
                </a:solidFill>
                <a:effectLst/>
              </a:rPr>
              <a:t>[</a:t>
            </a:r>
            <a:r>
              <a:rPr lang="en-US" dirty="0" err="1"/>
              <a:t>i</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i="1" dirty="0">
                <a:solidFill>
                  <a:srgbClr val="5C6370"/>
                </a:solidFill>
                <a:effectLst/>
              </a:rPr>
              <a:t># The CIFAR labels happen to be arrays,</a:t>
            </a:r>
            <a:br>
              <a:rPr lang="en-US" i="1" dirty="0">
                <a:solidFill>
                  <a:srgbClr val="5C6370"/>
                </a:solidFill>
                <a:effectLst/>
              </a:rPr>
            </a:br>
            <a:r>
              <a:rPr lang="en-US" i="1" dirty="0">
                <a:solidFill>
                  <a:srgbClr val="5C6370"/>
                </a:solidFill>
                <a:effectLst/>
              </a:rPr>
              <a:t>    # which is why you need the extra index</a:t>
            </a:r>
            <a:br>
              <a:rPr lang="en-US" i="1" dirty="0">
                <a:solidFill>
                  <a:srgbClr val="5C6370"/>
                </a:solidFill>
                <a:effectLst/>
              </a:rPr>
            </a:br>
            <a:r>
              <a:rPr lang="en-US" i="1" dirty="0">
                <a:solidFill>
                  <a:srgbClr val="5C6370"/>
                </a:solidFill>
                <a:effectLst/>
              </a:rPr>
              <a:t>    </a:t>
            </a:r>
            <a:r>
              <a:rPr lang="en-US" dirty="0" err="1"/>
              <a:t>plt.</a:t>
            </a:r>
            <a:r>
              <a:rPr lang="en-US" dirty="0" err="1">
                <a:solidFill>
                  <a:srgbClr val="61AFEF"/>
                </a:solidFill>
                <a:effectLst/>
              </a:rPr>
              <a:t>xlabel</a:t>
            </a:r>
            <a:r>
              <a:rPr lang="en-US" dirty="0">
                <a:solidFill>
                  <a:srgbClr val="E8BA36"/>
                </a:solidFill>
                <a:effectLst/>
              </a:rPr>
              <a:t>(</a:t>
            </a:r>
            <a:r>
              <a:rPr lang="en-US" dirty="0" err="1"/>
              <a:t>class_names</a:t>
            </a:r>
            <a:r>
              <a:rPr lang="en-US" dirty="0">
                <a:solidFill>
                  <a:srgbClr val="E8BA36"/>
                </a:solidFill>
                <a:effectLst/>
              </a:rPr>
              <a:t>[</a:t>
            </a:r>
            <a:r>
              <a:rPr lang="en-US" dirty="0" err="1"/>
              <a:t>train_labels</a:t>
            </a:r>
            <a:r>
              <a:rPr lang="en-US" dirty="0">
                <a:solidFill>
                  <a:srgbClr val="359FF4"/>
                </a:solidFill>
                <a:effectLst/>
              </a:rPr>
              <a:t>[</a:t>
            </a:r>
            <a:r>
              <a:rPr lang="en-US" dirty="0" err="1"/>
              <a:t>i</a:t>
            </a:r>
            <a:r>
              <a:rPr lang="en-US" dirty="0">
                <a:solidFill>
                  <a:srgbClr val="359FF4"/>
                </a:solidFill>
                <a:effectLst/>
              </a:rPr>
              <a:t>]</a:t>
            </a:r>
            <a:r>
              <a:rPr lang="en-US" dirty="0">
                <a:solidFill>
                  <a:srgbClr val="54A857"/>
                </a:solidFill>
                <a:effectLst/>
              </a:rPr>
              <a:t>[</a:t>
            </a:r>
            <a:r>
              <a:rPr lang="en-US" dirty="0">
                <a:solidFill>
                  <a:srgbClr val="D19A66"/>
                </a:solidFill>
                <a:effectLst/>
              </a:rPr>
              <a:t>0</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t>plt.</a:t>
            </a:r>
            <a:r>
              <a:rPr lang="en-US" dirty="0" err="1">
                <a:solidFill>
                  <a:srgbClr val="61AFEF"/>
                </a:solidFill>
                <a:effectLst/>
              </a:rPr>
              <a:t>show</a:t>
            </a:r>
            <a:r>
              <a:rPr lang="en-US" dirty="0">
                <a:solidFill>
                  <a:srgbClr val="E8BA36"/>
                </a:solidFill>
                <a:effectLst/>
              </a:rPr>
              <a:t>()</a:t>
            </a:r>
            <a:endParaRPr lang="en-US" dirty="0"/>
          </a:p>
        </p:txBody>
      </p:sp>
      <p:pic>
        <p:nvPicPr>
          <p:cNvPr id="5" name="Picture 4" descr="Graphical user interface, website&#10;&#10;Description automatically generated">
            <a:extLst>
              <a:ext uri="{FF2B5EF4-FFF2-40B4-BE49-F238E27FC236}">
                <a16:creationId xmlns:a16="http://schemas.microsoft.com/office/drawing/2014/main" id="{77A1CCA6-7483-FDFF-FB33-2F50AD75AA02}"/>
              </a:ext>
            </a:extLst>
          </p:cNvPr>
          <p:cNvPicPr>
            <a:picLocks noChangeAspect="1"/>
          </p:cNvPicPr>
          <p:nvPr/>
        </p:nvPicPr>
        <p:blipFill>
          <a:blip r:embed="rId2"/>
          <a:stretch>
            <a:fillRect/>
          </a:stretch>
        </p:blipFill>
        <p:spPr>
          <a:xfrm>
            <a:off x="7521910" y="1230571"/>
            <a:ext cx="4475527" cy="5029200"/>
          </a:xfrm>
          <a:prstGeom prst="rect">
            <a:avLst/>
          </a:prstGeom>
        </p:spPr>
      </p:pic>
    </p:spTree>
    <p:extLst>
      <p:ext uri="{BB962C8B-B14F-4D97-AF65-F5344CB8AC3E}">
        <p14:creationId xmlns:p14="http://schemas.microsoft.com/office/powerpoint/2010/main" val="33734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7937-05D3-F004-EEE7-4A5ECD147DCC}"/>
              </a:ext>
            </a:extLst>
          </p:cNvPr>
          <p:cNvSpPr>
            <a:spLocks noGrp="1"/>
          </p:cNvSpPr>
          <p:nvPr>
            <p:ph type="title"/>
          </p:nvPr>
        </p:nvSpPr>
        <p:spPr/>
        <p:txBody>
          <a:bodyPr/>
          <a:lstStyle/>
          <a:p>
            <a:r>
              <a:rPr lang="en-US" dirty="0"/>
              <a:t>Define Model</a:t>
            </a:r>
          </a:p>
        </p:txBody>
      </p:sp>
      <p:sp>
        <p:nvSpPr>
          <p:cNvPr id="3" name="Content Placeholder 2">
            <a:extLst>
              <a:ext uri="{FF2B5EF4-FFF2-40B4-BE49-F238E27FC236}">
                <a16:creationId xmlns:a16="http://schemas.microsoft.com/office/drawing/2014/main" id="{E98C2BA4-1931-BBA1-A8C2-EB4833E5F74C}"/>
              </a:ext>
            </a:extLst>
          </p:cNvPr>
          <p:cNvSpPr>
            <a:spLocks noGrp="1"/>
          </p:cNvSpPr>
          <p:nvPr>
            <p:ph idx="1"/>
          </p:nvPr>
        </p:nvSpPr>
        <p:spPr>
          <a:xfrm>
            <a:off x="1587710" y="2160016"/>
            <a:ext cx="10002310" cy="3926152"/>
          </a:xfrm>
        </p:spPr>
        <p:txBody>
          <a:bodyPr>
            <a:normAutofit lnSpcReduction="10000"/>
          </a:bodyPr>
          <a:lstStyle/>
          <a:p>
            <a:pPr marL="0" indent="0">
              <a:buNone/>
            </a:pPr>
            <a:r>
              <a:rPr lang="en-US" dirty="0"/>
              <a:t>model = </a:t>
            </a:r>
            <a:r>
              <a:rPr lang="en-US" dirty="0" err="1"/>
              <a:t>tf.keras.models.</a:t>
            </a:r>
            <a:r>
              <a:rPr lang="en-US" dirty="0" err="1">
                <a:solidFill>
                  <a:srgbClr val="61AFEF"/>
                </a:solidFill>
                <a:effectLst/>
              </a:rPr>
              <a:t>Sequential</a:t>
            </a:r>
            <a:r>
              <a:rPr lang="en-US" dirty="0">
                <a:solidFill>
                  <a:srgbClr val="E8BA36"/>
                </a:solidFill>
                <a:effectLst/>
              </a:rPr>
              <a:t>()</a:t>
            </a:r>
          </a:p>
          <a:p>
            <a:pPr marL="0" indent="0">
              <a:buNone/>
            </a:pPr>
            <a:br>
              <a:rPr lang="en-US" i="1" dirty="0">
                <a:solidFill>
                  <a:srgbClr val="5C6370"/>
                </a:solidFill>
                <a:effectLst/>
              </a:rPr>
            </a:br>
            <a:r>
              <a:rPr lang="en-US" dirty="0" err="1"/>
              <a:t>model.</a:t>
            </a:r>
            <a:r>
              <a:rPr lang="en-US" dirty="0" err="1">
                <a:solidFill>
                  <a:srgbClr val="61AFEF"/>
                </a:solidFill>
                <a:effectLst/>
              </a:rPr>
              <a:t>add</a:t>
            </a:r>
            <a:r>
              <a:rPr lang="en-US" dirty="0">
                <a:solidFill>
                  <a:srgbClr val="E8BA36"/>
                </a:solidFill>
                <a:effectLst/>
              </a:rPr>
              <a:t>(</a:t>
            </a:r>
            <a:r>
              <a:rPr lang="en-US" dirty="0"/>
              <a:t>tf.keras.layers.</a:t>
            </a:r>
            <a:r>
              <a:rPr lang="en-US" dirty="0">
                <a:solidFill>
                  <a:srgbClr val="61AFEF"/>
                </a:solidFill>
                <a:effectLst/>
              </a:rPr>
              <a:t>Conv2D</a:t>
            </a:r>
            <a:r>
              <a:rPr lang="en-US" dirty="0">
                <a:solidFill>
                  <a:srgbClr val="54A857"/>
                </a:solidFill>
                <a:effectLst/>
              </a:rPr>
              <a:t>(</a:t>
            </a:r>
            <a:r>
              <a:rPr lang="en-US" dirty="0">
                <a:solidFill>
                  <a:srgbClr val="D19A66"/>
                </a:solidFill>
                <a:effectLst/>
              </a:rPr>
              <a:t>32</a:t>
            </a:r>
            <a:r>
              <a:rPr lang="en-US" dirty="0"/>
              <a:t>, </a:t>
            </a:r>
            <a:r>
              <a:rPr lang="en-US" dirty="0">
                <a:solidFill>
                  <a:srgbClr val="359FF4"/>
                </a:solidFill>
                <a:effectLst/>
              </a:rPr>
              <a:t>(</a:t>
            </a:r>
            <a:r>
              <a:rPr lang="en-US" dirty="0">
                <a:solidFill>
                  <a:srgbClr val="D19A66"/>
                </a:solidFill>
                <a:effectLst/>
              </a:rPr>
              <a:t>3</a:t>
            </a:r>
            <a:r>
              <a:rPr lang="en-US" dirty="0"/>
              <a:t>, </a:t>
            </a:r>
            <a:r>
              <a:rPr lang="en-US" dirty="0">
                <a:solidFill>
                  <a:srgbClr val="D19A66"/>
                </a:solidFill>
                <a:effectLst/>
              </a:rPr>
              <a:t>3</a:t>
            </a:r>
            <a:r>
              <a:rPr lang="en-US" dirty="0">
                <a:solidFill>
                  <a:srgbClr val="359FF4"/>
                </a:solidFill>
                <a:effectLst/>
              </a:rPr>
              <a:t>)</a:t>
            </a:r>
            <a:r>
              <a:rPr lang="en-US" dirty="0"/>
              <a:t>, </a:t>
            </a:r>
            <a:r>
              <a:rPr lang="en-US" dirty="0">
                <a:solidFill>
                  <a:srgbClr val="D19A66"/>
                </a:solidFill>
                <a:effectLst/>
              </a:rPr>
              <a:t>activation</a:t>
            </a:r>
            <a:r>
              <a:rPr lang="en-US" dirty="0"/>
              <a:t>=</a:t>
            </a:r>
            <a:r>
              <a:rPr lang="en-US" dirty="0">
                <a:solidFill>
                  <a:srgbClr val="89CA78"/>
                </a:solidFill>
                <a:effectLst/>
              </a:rPr>
              <a:t>'</a:t>
            </a:r>
            <a:r>
              <a:rPr lang="en-US" dirty="0" err="1">
                <a:solidFill>
                  <a:srgbClr val="89CA78"/>
                </a:solidFill>
                <a:effectLst/>
              </a:rPr>
              <a:t>relu</a:t>
            </a:r>
            <a:r>
              <a:rPr lang="en-US" dirty="0">
                <a:solidFill>
                  <a:srgbClr val="89CA78"/>
                </a:solidFill>
                <a:effectLst/>
              </a:rPr>
              <a:t>'</a:t>
            </a:r>
            <a:r>
              <a:rPr lang="en-US" dirty="0"/>
              <a:t>, </a:t>
            </a:r>
            <a:r>
              <a:rPr lang="en-US" dirty="0" err="1">
                <a:solidFill>
                  <a:srgbClr val="D19A66"/>
                </a:solidFill>
                <a:effectLst/>
              </a:rPr>
              <a:t>input_shape</a:t>
            </a:r>
            <a:r>
              <a:rPr lang="en-US" dirty="0"/>
              <a:t>=</a:t>
            </a:r>
            <a:r>
              <a:rPr lang="en-US" dirty="0">
                <a:solidFill>
                  <a:srgbClr val="359FF4"/>
                </a:solidFill>
                <a:effectLst/>
              </a:rPr>
              <a:t>(</a:t>
            </a:r>
            <a:r>
              <a:rPr lang="en-US" dirty="0">
                <a:solidFill>
                  <a:srgbClr val="D19A66"/>
                </a:solidFill>
                <a:effectLst/>
              </a:rPr>
              <a:t>32</a:t>
            </a:r>
            <a:r>
              <a:rPr lang="en-US" dirty="0"/>
              <a:t>, </a:t>
            </a:r>
            <a:r>
              <a:rPr lang="en-US" dirty="0">
                <a:solidFill>
                  <a:srgbClr val="D19A66"/>
                </a:solidFill>
                <a:effectLst/>
              </a:rPr>
              <a:t>32</a:t>
            </a:r>
            <a:r>
              <a:rPr lang="en-US" dirty="0"/>
              <a:t>, </a:t>
            </a:r>
            <a:r>
              <a:rPr lang="en-US" dirty="0">
                <a:solidFill>
                  <a:srgbClr val="D19A66"/>
                </a:solidFill>
                <a:effectLst/>
              </a:rPr>
              <a:t>3</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i="1" dirty="0">
                <a:solidFill>
                  <a:srgbClr val="5C6370"/>
                </a:solidFill>
                <a:effectLst/>
              </a:rPr>
            </a:br>
            <a:r>
              <a:rPr lang="en-US" dirty="0" err="1"/>
              <a:t>model.</a:t>
            </a:r>
            <a:r>
              <a:rPr lang="en-US" dirty="0" err="1">
                <a:solidFill>
                  <a:srgbClr val="61AFEF"/>
                </a:solidFill>
                <a:effectLst/>
              </a:rPr>
              <a:t>add</a:t>
            </a:r>
            <a:r>
              <a:rPr lang="en-US" dirty="0">
                <a:solidFill>
                  <a:srgbClr val="E8BA36"/>
                </a:solidFill>
                <a:effectLst/>
              </a:rPr>
              <a:t>(</a:t>
            </a:r>
            <a:r>
              <a:rPr lang="en-US" dirty="0"/>
              <a:t>tf.keras.layers.</a:t>
            </a:r>
            <a:r>
              <a:rPr lang="en-US" dirty="0">
                <a:solidFill>
                  <a:srgbClr val="61AFEF"/>
                </a:solidFill>
                <a:effectLst/>
              </a:rPr>
              <a:t>MaxPooling2D</a:t>
            </a:r>
            <a:r>
              <a:rPr lang="en-US" dirty="0">
                <a:solidFill>
                  <a:srgbClr val="54A857"/>
                </a:solidFill>
                <a:effectLst/>
              </a:rPr>
              <a:t>(</a:t>
            </a:r>
            <a:r>
              <a:rPr lang="en-US" dirty="0">
                <a:solidFill>
                  <a:srgbClr val="359FF4"/>
                </a:solidFill>
                <a:effectLst/>
              </a:rPr>
              <a:t>(</a:t>
            </a:r>
            <a:r>
              <a:rPr lang="en-US" dirty="0">
                <a:solidFill>
                  <a:srgbClr val="D19A66"/>
                </a:solidFill>
                <a:effectLst/>
              </a:rPr>
              <a:t>2</a:t>
            </a:r>
            <a:r>
              <a:rPr lang="en-US" dirty="0"/>
              <a:t>, </a:t>
            </a:r>
            <a:r>
              <a:rPr lang="en-US" dirty="0">
                <a:solidFill>
                  <a:srgbClr val="D19A66"/>
                </a:solidFill>
                <a:effectLst/>
              </a:rPr>
              <a:t>2</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t>model.</a:t>
            </a:r>
            <a:r>
              <a:rPr lang="en-US" dirty="0" err="1">
                <a:solidFill>
                  <a:srgbClr val="61AFEF"/>
                </a:solidFill>
                <a:effectLst/>
              </a:rPr>
              <a:t>add</a:t>
            </a:r>
            <a:r>
              <a:rPr lang="en-US" dirty="0">
                <a:solidFill>
                  <a:srgbClr val="E8BA36"/>
                </a:solidFill>
                <a:effectLst/>
              </a:rPr>
              <a:t>(</a:t>
            </a:r>
            <a:r>
              <a:rPr lang="en-US" dirty="0"/>
              <a:t>tf.keras.layers.</a:t>
            </a:r>
            <a:r>
              <a:rPr lang="en-US" dirty="0">
                <a:solidFill>
                  <a:srgbClr val="61AFEF"/>
                </a:solidFill>
                <a:effectLst/>
              </a:rPr>
              <a:t>Conv2D</a:t>
            </a:r>
            <a:r>
              <a:rPr lang="en-US" dirty="0">
                <a:solidFill>
                  <a:srgbClr val="54A857"/>
                </a:solidFill>
                <a:effectLst/>
              </a:rPr>
              <a:t>(</a:t>
            </a:r>
            <a:r>
              <a:rPr lang="en-US" dirty="0">
                <a:solidFill>
                  <a:srgbClr val="D19A66"/>
                </a:solidFill>
                <a:effectLst/>
              </a:rPr>
              <a:t>64</a:t>
            </a:r>
            <a:r>
              <a:rPr lang="en-US" dirty="0"/>
              <a:t>, </a:t>
            </a:r>
            <a:r>
              <a:rPr lang="en-US" dirty="0">
                <a:solidFill>
                  <a:srgbClr val="359FF4"/>
                </a:solidFill>
                <a:effectLst/>
              </a:rPr>
              <a:t>(</a:t>
            </a:r>
            <a:r>
              <a:rPr lang="en-US" dirty="0">
                <a:solidFill>
                  <a:srgbClr val="D19A66"/>
                </a:solidFill>
                <a:effectLst/>
              </a:rPr>
              <a:t>3</a:t>
            </a:r>
            <a:r>
              <a:rPr lang="en-US" dirty="0"/>
              <a:t>, </a:t>
            </a:r>
            <a:r>
              <a:rPr lang="en-US" dirty="0">
                <a:solidFill>
                  <a:srgbClr val="D19A66"/>
                </a:solidFill>
                <a:effectLst/>
              </a:rPr>
              <a:t>3</a:t>
            </a:r>
            <a:r>
              <a:rPr lang="en-US" dirty="0">
                <a:solidFill>
                  <a:srgbClr val="359FF4"/>
                </a:solidFill>
                <a:effectLst/>
              </a:rPr>
              <a:t>)</a:t>
            </a:r>
            <a:r>
              <a:rPr lang="en-US" dirty="0"/>
              <a:t>, </a:t>
            </a:r>
            <a:r>
              <a:rPr lang="en-US" dirty="0">
                <a:solidFill>
                  <a:srgbClr val="D19A66"/>
                </a:solidFill>
                <a:effectLst/>
              </a:rPr>
              <a:t>activation</a:t>
            </a:r>
            <a:r>
              <a:rPr lang="en-US" dirty="0"/>
              <a:t>=</a:t>
            </a:r>
            <a:r>
              <a:rPr lang="en-US" dirty="0">
                <a:solidFill>
                  <a:srgbClr val="89CA78"/>
                </a:solidFill>
                <a:effectLst/>
              </a:rPr>
              <a:t>'</a:t>
            </a:r>
            <a:r>
              <a:rPr lang="en-US" dirty="0" err="1">
                <a:solidFill>
                  <a:srgbClr val="89CA78"/>
                </a:solidFill>
                <a:effectLst/>
              </a:rPr>
              <a:t>relu</a:t>
            </a:r>
            <a:r>
              <a:rPr lang="en-US" dirty="0">
                <a:solidFill>
                  <a:srgbClr val="89CA78"/>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t>model.</a:t>
            </a:r>
            <a:r>
              <a:rPr lang="en-US" dirty="0" err="1">
                <a:solidFill>
                  <a:srgbClr val="61AFEF"/>
                </a:solidFill>
                <a:effectLst/>
              </a:rPr>
              <a:t>add</a:t>
            </a:r>
            <a:r>
              <a:rPr lang="en-US" dirty="0">
                <a:solidFill>
                  <a:srgbClr val="E8BA36"/>
                </a:solidFill>
                <a:effectLst/>
              </a:rPr>
              <a:t>(</a:t>
            </a:r>
            <a:r>
              <a:rPr lang="en-US" dirty="0"/>
              <a:t>tf.keras.layers.</a:t>
            </a:r>
            <a:r>
              <a:rPr lang="en-US" dirty="0">
                <a:solidFill>
                  <a:srgbClr val="61AFEF"/>
                </a:solidFill>
                <a:effectLst/>
              </a:rPr>
              <a:t>MaxPooling2D</a:t>
            </a:r>
            <a:r>
              <a:rPr lang="en-US" dirty="0">
                <a:solidFill>
                  <a:srgbClr val="54A857"/>
                </a:solidFill>
                <a:effectLst/>
              </a:rPr>
              <a:t>(</a:t>
            </a:r>
            <a:r>
              <a:rPr lang="en-US" dirty="0">
                <a:solidFill>
                  <a:srgbClr val="359FF4"/>
                </a:solidFill>
                <a:effectLst/>
              </a:rPr>
              <a:t>(</a:t>
            </a:r>
            <a:r>
              <a:rPr lang="en-US" dirty="0">
                <a:solidFill>
                  <a:srgbClr val="D19A66"/>
                </a:solidFill>
                <a:effectLst/>
              </a:rPr>
              <a:t>2</a:t>
            </a:r>
            <a:r>
              <a:rPr lang="en-US" dirty="0"/>
              <a:t>, </a:t>
            </a:r>
            <a:r>
              <a:rPr lang="en-US" dirty="0">
                <a:solidFill>
                  <a:srgbClr val="D19A66"/>
                </a:solidFill>
                <a:effectLst/>
              </a:rPr>
              <a:t>2</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t>model.</a:t>
            </a:r>
            <a:r>
              <a:rPr lang="en-US" dirty="0" err="1">
                <a:solidFill>
                  <a:srgbClr val="61AFEF"/>
                </a:solidFill>
                <a:effectLst/>
              </a:rPr>
              <a:t>add</a:t>
            </a:r>
            <a:r>
              <a:rPr lang="en-US" dirty="0">
                <a:solidFill>
                  <a:srgbClr val="E8BA36"/>
                </a:solidFill>
                <a:effectLst/>
              </a:rPr>
              <a:t>(</a:t>
            </a:r>
            <a:r>
              <a:rPr lang="en-US" dirty="0"/>
              <a:t>tf.keras.layers.</a:t>
            </a:r>
            <a:r>
              <a:rPr lang="en-US" dirty="0">
                <a:solidFill>
                  <a:srgbClr val="61AFEF"/>
                </a:solidFill>
                <a:effectLst/>
              </a:rPr>
              <a:t>Conv2D</a:t>
            </a:r>
            <a:r>
              <a:rPr lang="en-US" dirty="0">
                <a:solidFill>
                  <a:srgbClr val="54A857"/>
                </a:solidFill>
                <a:effectLst/>
              </a:rPr>
              <a:t>(</a:t>
            </a:r>
            <a:r>
              <a:rPr lang="en-US" dirty="0">
                <a:solidFill>
                  <a:srgbClr val="D19A66"/>
                </a:solidFill>
                <a:effectLst/>
              </a:rPr>
              <a:t>64</a:t>
            </a:r>
            <a:r>
              <a:rPr lang="en-US" dirty="0"/>
              <a:t>, </a:t>
            </a:r>
            <a:r>
              <a:rPr lang="en-US" dirty="0">
                <a:solidFill>
                  <a:srgbClr val="359FF4"/>
                </a:solidFill>
                <a:effectLst/>
              </a:rPr>
              <a:t>(</a:t>
            </a:r>
            <a:r>
              <a:rPr lang="en-US" dirty="0">
                <a:solidFill>
                  <a:srgbClr val="D19A66"/>
                </a:solidFill>
                <a:effectLst/>
              </a:rPr>
              <a:t>3</a:t>
            </a:r>
            <a:r>
              <a:rPr lang="en-US" dirty="0"/>
              <a:t>, </a:t>
            </a:r>
            <a:r>
              <a:rPr lang="en-US" dirty="0">
                <a:solidFill>
                  <a:srgbClr val="D19A66"/>
                </a:solidFill>
                <a:effectLst/>
              </a:rPr>
              <a:t>3</a:t>
            </a:r>
            <a:r>
              <a:rPr lang="en-US" dirty="0">
                <a:solidFill>
                  <a:srgbClr val="359FF4"/>
                </a:solidFill>
                <a:effectLst/>
              </a:rPr>
              <a:t>)</a:t>
            </a:r>
            <a:r>
              <a:rPr lang="en-US" dirty="0"/>
              <a:t>, </a:t>
            </a:r>
            <a:r>
              <a:rPr lang="en-US" dirty="0">
                <a:solidFill>
                  <a:srgbClr val="D19A66"/>
                </a:solidFill>
                <a:effectLst/>
              </a:rPr>
              <a:t>activation</a:t>
            </a:r>
            <a:r>
              <a:rPr lang="en-US" dirty="0"/>
              <a:t>=</a:t>
            </a:r>
            <a:r>
              <a:rPr lang="en-US" dirty="0">
                <a:solidFill>
                  <a:srgbClr val="89CA78"/>
                </a:solidFill>
                <a:effectLst/>
              </a:rPr>
              <a:t>'</a:t>
            </a:r>
            <a:r>
              <a:rPr lang="en-US" dirty="0" err="1">
                <a:solidFill>
                  <a:srgbClr val="89CA78"/>
                </a:solidFill>
                <a:effectLst/>
              </a:rPr>
              <a:t>relu</a:t>
            </a:r>
            <a:r>
              <a:rPr lang="en-US" dirty="0">
                <a:solidFill>
                  <a:srgbClr val="89CA78"/>
                </a:solidFill>
                <a:effectLst/>
              </a:rPr>
              <a:t>’</a:t>
            </a:r>
            <a:r>
              <a:rPr lang="en-US" dirty="0">
                <a:solidFill>
                  <a:srgbClr val="54A857"/>
                </a:solidFill>
                <a:effectLst/>
              </a:rPr>
              <a:t>)</a:t>
            </a:r>
            <a:r>
              <a:rPr lang="en-US" dirty="0">
                <a:solidFill>
                  <a:srgbClr val="E8BA36"/>
                </a:solidFill>
                <a:effectLst/>
              </a:rPr>
              <a:t>)</a:t>
            </a:r>
          </a:p>
          <a:p>
            <a:pPr marL="0" indent="0">
              <a:buNone/>
            </a:pPr>
            <a:br>
              <a:rPr lang="en-US" dirty="0">
                <a:solidFill>
                  <a:srgbClr val="E8BA36"/>
                </a:solidFill>
                <a:effectLst/>
              </a:rPr>
            </a:br>
            <a:endParaRPr lang="en-US" dirty="0">
              <a:solidFill>
                <a:srgbClr val="E8BA36"/>
              </a:solidFill>
              <a:effectLst/>
            </a:endParaRPr>
          </a:p>
        </p:txBody>
      </p:sp>
    </p:spTree>
    <p:extLst>
      <p:ext uri="{BB962C8B-B14F-4D97-AF65-F5344CB8AC3E}">
        <p14:creationId xmlns:p14="http://schemas.microsoft.com/office/powerpoint/2010/main" val="56768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8B9A-24DF-212E-84FB-F549CD00E57E}"/>
              </a:ext>
            </a:extLst>
          </p:cNvPr>
          <p:cNvSpPr>
            <a:spLocks noGrp="1"/>
          </p:cNvSpPr>
          <p:nvPr>
            <p:ph type="title"/>
          </p:nvPr>
        </p:nvSpPr>
        <p:spPr/>
        <p:txBody>
          <a:bodyPr/>
          <a:lstStyle/>
          <a:p>
            <a:r>
              <a:rPr lang="en-US" dirty="0"/>
              <a:t>Conv2D &amp; MaxPool2D</a:t>
            </a:r>
          </a:p>
        </p:txBody>
      </p:sp>
      <p:sp>
        <p:nvSpPr>
          <p:cNvPr id="3" name="Content Placeholder 2">
            <a:extLst>
              <a:ext uri="{FF2B5EF4-FFF2-40B4-BE49-F238E27FC236}">
                <a16:creationId xmlns:a16="http://schemas.microsoft.com/office/drawing/2014/main" id="{03AA6E65-D649-0120-1E1D-8C4C649F4508}"/>
              </a:ext>
            </a:extLst>
          </p:cNvPr>
          <p:cNvSpPr>
            <a:spLocks noGrp="1"/>
          </p:cNvSpPr>
          <p:nvPr>
            <p:ph idx="1"/>
          </p:nvPr>
        </p:nvSpPr>
        <p:spPr/>
        <p:txBody>
          <a:bodyPr>
            <a:normAutofit lnSpcReduction="10000"/>
          </a:bodyPr>
          <a:lstStyle/>
          <a:p>
            <a:r>
              <a:rPr lang="en-US" dirty="0"/>
              <a:t>Conv2D - 2D convolution layer</a:t>
            </a:r>
          </a:p>
          <a:p>
            <a:pPr lvl="1"/>
            <a:r>
              <a:rPr lang="en-US" dirty="0"/>
              <a:t>This layer creates a </a:t>
            </a:r>
            <a:r>
              <a:rPr lang="en-US" b="1" dirty="0"/>
              <a:t>convolution kernel </a:t>
            </a:r>
            <a:r>
              <a:rPr lang="en-US" dirty="0"/>
              <a:t>that is convolved with the layer input to produce a tensor of outputs.</a:t>
            </a:r>
          </a:p>
          <a:p>
            <a:pPr lvl="2"/>
            <a:r>
              <a:rPr lang="en-US" dirty="0"/>
              <a:t>When using this layer as the first layer in a model, provide the keyword argument </a:t>
            </a:r>
            <a:r>
              <a:rPr lang="en-US" dirty="0" err="1"/>
              <a:t>input_shape</a:t>
            </a:r>
            <a:r>
              <a:rPr lang="en-US" dirty="0"/>
              <a:t>.</a:t>
            </a:r>
          </a:p>
          <a:p>
            <a:pPr lvl="3"/>
            <a:r>
              <a:rPr lang="en-US" dirty="0"/>
              <a:t>E.g. (32, 32, 3) for a 32 x 32 RGB pictures in this case</a:t>
            </a:r>
          </a:p>
          <a:p>
            <a:r>
              <a:rPr lang="en-US" dirty="0"/>
              <a:t>MaxPool2D - Max pooling operation for 2D spatial data.</a:t>
            </a:r>
          </a:p>
          <a:p>
            <a:pPr lvl="1"/>
            <a:r>
              <a:rPr lang="en-US" dirty="0" err="1"/>
              <a:t>Downsamples</a:t>
            </a:r>
            <a:r>
              <a:rPr lang="en-US" dirty="0"/>
              <a:t> the input along its spatial dimensions (height and width) by taking the maximum value over an input window (of size defined by </a:t>
            </a:r>
            <a:r>
              <a:rPr lang="en-US" dirty="0" err="1"/>
              <a:t>pool_size</a:t>
            </a:r>
            <a:r>
              <a:rPr lang="en-US" dirty="0"/>
              <a:t>) for each channel of the input. </a:t>
            </a:r>
          </a:p>
          <a:p>
            <a:pPr lvl="2"/>
            <a:r>
              <a:rPr lang="en-US" dirty="0">
                <a:effectLst/>
              </a:rPr>
              <a:t>E.g. </a:t>
            </a:r>
            <a:r>
              <a:rPr lang="en-US" dirty="0" err="1">
                <a:effectLst/>
              </a:rPr>
              <a:t>pool_size</a:t>
            </a:r>
            <a:r>
              <a:rPr lang="en-US" dirty="0">
                <a:effectLst/>
              </a:rPr>
              <a:t>=(2, 2) for taking the max value over a 2x2 pooling window.</a:t>
            </a:r>
            <a:endParaRPr lang="en-US" dirty="0"/>
          </a:p>
        </p:txBody>
      </p:sp>
    </p:spTree>
    <p:extLst>
      <p:ext uri="{BB962C8B-B14F-4D97-AF65-F5344CB8AC3E}">
        <p14:creationId xmlns:p14="http://schemas.microsoft.com/office/powerpoint/2010/main" val="363626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1CFF-E044-F45D-9592-23C8B25B4946}"/>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AE4242E0-3583-D96F-1B95-A1FE104E7426}"/>
              </a:ext>
            </a:extLst>
          </p:cNvPr>
          <p:cNvSpPr>
            <a:spLocks noGrp="1"/>
          </p:cNvSpPr>
          <p:nvPr>
            <p:ph idx="1"/>
          </p:nvPr>
        </p:nvSpPr>
        <p:spPr>
          <a:xfrm>
            <a:off x="1587710" y="1465924"/>
            <a:ext cx="9486690" cy="3926152"/>
          </a:xfrm>
        </p:spPr>
        <p:txBody>
          <a:bodyPr>
            <a:normAutofit fontScale="25000" lnSpcReduction="20000"/>
          </a:bodyPr>
          <a:lstStyle/>
          <a:p>
            <a:pPr marL="0" indent="0">
              <a:buNone/>
            </a:pPr>
            <a:r>
              <a:rPr lang="en-US" sz="6000" dirty="0" err="1"/>
              <a:t>model.</a:t>
            </a:r>
            <a:r>
              <a:rPr lang="en-US" sz="6000" dirty="0" err="1">
                <a:solidFill>
                  <a:srgbClr val="61AFEF"/>
                </a:solidFill>
                <a:effectLst/>
              </a:rPr>
              <a:t>add</a:t>
            </a:r>
            <a:r>
              <a:rPr lang="en-US" sz="6000" dirty="0">
                <a:solidFill>
                  <a:srgbClr val="E8BA36"/>
                </a:solidFill>
                <a:effectLst/>
              </a:rPr>
              <a:t>(</a:t>
            </a:r>
            <a:r>
              <a:rPr lang="en-US" sz="6000" dirty="0" err="1"/>
              <a:t>tf.keras.layers.</a:t>
            </a:r>
            <a:r>
              <a:rPr lang="en-US" sz="6000" dirty="0" err="1">
                <a:solidFill>
                  <a:srgbClr val="61AFEF"/>
                </a:solidFill>
                <a:effectLst/>
              </a:rPr>
              <a:t>Flatten</a:t>
            </a:r>
            <a:r>
              <a:rPr lang="en-US" sz="6000" dirty="0">
                <a:solidFill>
                  <a:srgbClr val="54A857"/>
                </a:solidFill>
                <a:effectLst/>
              </a:rPr>
              <a:t>()</a:t>
            </a:r>
            <a:r>
              <a:rPr lang="en-US" sz="6000" dirty="0">
                <a:solidFill>
                  <a:srgbClr val="E8BA36"/>
                </a:solidFill>
                <a:effectLst/>
              </a:rPr>
              <a:t>)</a:t>
            </a:r>
            <a:br>
              <a:rPr lang="en-US" sz="6000" dirty="0">
                <a:solidFill>
                  <a:srgbClr val="E8BA36"/>
                </a:solidFill>
                <a:effectLst/>
              </a:rPr>
            </a:br>
            <a:r>
              <a:rPr lang="en-US" sz="6000" dirty="0" err="1"/>
              <a:t>model.</a:t>
            </a:r>
            <a:r>
              <a:rPr lang="en-US" sz="6000" dirty="0" err="1">
                <a:solidFill>
                  <a:srgbClr val="61AFEF"/>
                </a:solidFill>
                <a:effectLst/>
              </a:rPr>
              <a:t>add</a:t>
            </a:r>
            <a:r>
              <a:rPr lang="en-US" sz="6000" dirty="0">
                <a:solidFill>
                  <a:srgbClr val="E8BA36"/>
                </a:solidFill>
                <a:effectLst/>
              </a:rPr>
              <a:t>(</a:t>
            </a:r>
            <a:r>
              <a:rPr lang="en-US" sz="6000" dirty="0" err="1"/>
              <a:t>tf.keras.layers.</a:t>
            </a:r>
            <a:r>
              <a:rPr lang="en-US" sz="6000" dirty="0" err="1">
                <a:solidFill>
                  <a:srgbClr val="61AFEF"/>
                </a:solidFill>
                <a:effectLst/>
              </a:rPr>
              <a:t>Dense</a:t>
            </a:r>
            <a:r>
              <a:rPr lang="en-US" sz="6000" dirty="0">
                <a:solidFill>
                  <a:srgbClr val="54A857"/>
                </a:solidFill>
                <a:effectLst/>
              </a:rPr>
              <a:t>(</a:t>
            </a:r>
            <a:r>
              <a:rPr lang="en-US" sz="6000" dirty="0">
                <a:solidFill>
                  <a:srgbClr val="D19A66"/>
                </a:solidFill>
                <a:effectLst/>
              </a:rPr>
              <a:t>64</a:t>
            </a:r>
            <a:r>
              <a:rPr lang="en-US" sz="6000" dirty="0"/>
              <a:t>, </a:t>
            </a:r>
            <a:r>
              <a:rPr lang="en-US" sz="6000" dirty="0">
                <a:solidFill>
                  <a:srgbClr val="D19A66"/>
                </a:solidFill>
                <a:effectLst/>
              </a:rPr>
              <a:t>activation</a:t>
            </a:r>
            <a:r>
              <a:rPr lang="en-US" sz="6000" dirty="0"/>
              <a:t>=</a:t>
            </a:r>
            <a:r>
              <a:rPr lang="en-US" sz="6000" dirty="0">
                <a:solidFill>
                  <a:srgbClr val="89CA78"/>
                </a:solidFill>
                <a:effectLst/>
              </a:rPr>
              <a:t>'</a:t>
            </a:r>
            <a:r>
              <a:rPr lang="en-US" sz="6000" dirty="0" err="1">
                <a:solidFill>
                  <a:srgbClr val="89CA78"/>
                </a:solidFill>
                <a:effectLst/>
              </a:rPr>
              <a:t>relu</a:t>
            </a:r>
            <a:r>
              <a:rPr lang="en-US" sz="6000" dirty="0">
                <a:solidFill>
                  <a:srgbClr val="89CA78"/>
                </a:solidFill>
                <a:effectLst/>
              </a:rPr>
              <a:t>'</a:t>
            </a:r>
            <a:r>
              <a:rPr lang="en-US" sz="6000" dirty="0">
                <a:solidFill>
                  <a:srgbClr val="54A857"/>
                </a:solidFill>
                <a:effectLst/>
              </a:rPr>
              <a:t>)</a:t>
            </a:r>
            <a:r>
              <a:rPr lang="en-US" sz="6000" dirty="0">
                <a:solidFill>
                  <a:srgbClr val="E8BA36"/>
                </a:solidFill>
                <a:effectLst/>
              </a:rPr>
              <a:t>)</a:t>
            </a:r>
            <a:br>
              <a:rPr lang="en-US" sz="6000" dirty="0">
                <a:solidFill>
                  <a:srgbClr val="E8BA36"/>
                </a:solidFill>
                <a:effectLst/>
              </a:rPr>
            </a:br>
            <a:r>
              <a:rPr lang="en-US" sz="6000" dirty="0" err="1"/>
              <a:t>model.</a:t>
            </a:r>
            <a:r>
              <a:rPr lang="en-US" sz="6000" dirty="0" err="1">
                <a:solidFill>
                  <a:srgbClr val="61AFEF"/>
                </a:solidFill>
                <a:effectLst/>
              </a:rPr>
              <a:t>add</a:t>
            </a:r>
            <a:r>
              <a:rPr lang="en-US" sz="6000" dirty="0">
                <a:solidFill>
                  <a:srgbClr val="E8BA36"/>
                </a:solidFill>
                <a:effectLst/>
              </a:rPr>
              <a:t>(</a:t>
            </a:r>
            <a:r>
              <a:rPr lang="en-US" sz="6000" dirty="0" err="1"/>
              <a:t>tf.keras.layers.</a:t>
            </a:r>
            <a:r>
              <a:rPr lang="en-US" sz="6000" dirty="0" err="1">
                <a:solidFill>
                  <a:srgbClr val="61AFEF"/>
                </a:solidFill>
                <a:effectLst/>
              </a:rPr>
              <a:t>Dense</a:t>
            </a:r>
            <a:r>
              <a:rPr lang="en-US" sz="6000" dirty="0">
                <a:solidFill>
                  <a:srgbClr val="54A857"/>
                </a:solidFill>
                <a:effectLst/>
              </a:rPr>
              <a:t>(</a:t>
            </a:r>
            <a:r>
              <a:rPr lang="en-US" sz="6000" dirty="0">
                <a:solidFill>
                  <a:srgbClr val="D19A66"/>
                </a:solidFill>
                <a:effectLst/>
              </a:rPr>
              <a:t>10</a:t>
            </a:r>
            <a:r>
              <a:rPr lang="en-US" sz="6000" dirty="0">
                <a:solidFill>
                  <a:srgbClr val="54A857"/>
                </a:solidFill>
                <a:effectLst/>
              </a:rPr>
              <a:t>)</a:t>
            </a:r>
            <a:r>
              <a:rPr lang="en-US" sz="6000" dirty="0">
                <a:solidFill>
                  <a:srgbClr val="E8BA36"/>
                </a:solidFill>
                <a:effectLst/>
              </a:rPr>
              <a:t>)</a:t>
            </a:r>
          </a:p>
          <a:p>
            <a:pPr marL="0" indent="0">
              <a:buNone/>
            </a:pPr>
            <a:br>
              <a:rPr lang="en-US" sz="6000" dirty="0">
                <a:solidFill>
                  <a:srgbClr val="E8BA36"/>
                </a:solidFill>
                <a:effectLst/>
              </a:rPr>
            </a:br>
            <a:r>
              <a:rPr lang="en-US" sz="6000" dirty="0" err="1"/>
              <a:t>model.</a:t>
            </a:r>
            <a:r>
              <a:rPr lang="en-US" sz="6000" dirty="0" err="1">
                <a:solidFill>
                  <a:srgbClr val="61AFEF"/>
                </a:solidFill>
                <a:effectLst/>
              </a:rPr>
              <a:t>summary</a:t>
            </a:r>
            <a:r>
              <a:rPr lang="en-US" sz="6000" dirty="0">
                <a:solidFill>
                  <a:srgbClr val="E8BA36"/>
                </a:solidFill>
                <a:effectLst/>
              </a:rPr>
              <a:t>()</a:t>
            </a:r>
            <a:endParaRPr lang="en-US" sz="5600" dirty="0">
              <a:solidFill>
                <a:srgbClr val="E8BA36"/>
              </a:solidFill>
            </a:endParaRPr>
          </a:p>
          <a:p>
            <a:r>
              <a:rPr lang="en-US" sz="5600" dirty="0">
                <a:solidFill>
                  <a:srgbClr val="E8BA36"/>
                </a:solidFill>
              </a:rPr>
              <a:t>Model: "sequential"</a:t>
            </a:r>
          </a:p>
          <a:p>
            <a:r>
              <a:rPr lang="en-US" sz="5600" dirty="0">
                <a:solidFill>
                  <a:srgbClr val="E8BA36"/>
                </a:solidFill>
              </a:rPr>
              <a:t>Layer (type)                Output Shape              Param #</a:t>
            </a:r>
          </a:p>
          <a:p>
            <a:r>
              <a:rPr lang="en-US" sz="5600" dirty="0">
                <a:solidFill>
                  <a:srgbClr val="E8BA36"/>
                </a:solidFill>
              </a:rPr>
              <a:t>=================================================================</a:t>
            </a:r>
          </a:p>
          <a:p>
            <a:r>
              <a:rPr lang="en-US" sz="5600" dirty="0">
                <a:solidFill>
                  <a:srgbClr val="E8BA36"/>
                </a:solidFill>
              </a:rPr>
              <a:t> conv2d (Conv2D)             (None, 30, 30, 32)        896</a:t>
            </a:r>
          </a:p>
          <a:p>
            <a:r>
              <a:rPr lang="en-US" sz="5600" dirty="0">
                <a:solidFill>
                  <a:srgbClr val="E8BA36"/>
                </a:solidFill>
              </a:rPr>
              <a:t> max_pooling2d (MaxPooling2D) (None, 15, 15, 32)       0</a:t>
            </a:r>
          </a:p>
          <a:p>
            <a:r>
              <a:rPr lang="en-US" sz="5600" dirty="0">
                <a:solidFill>
                  <a:srgbClr val="E8BA36"/>
                </a:solidFill>
              </a:rPr>
              <a:t> conv2d_1 (Conv2D)           (None, 13, 13, 64)        18496</a:t>
            </a:r>
          </a:p>
          <a:p>
            <a:r>
              <a:rPr lang="en-US" sz="5600" dirty="0">
                <a:solidFill>
                  <a:srgbClr val="E8BA36"/>
                </a:solidFill>
              </a:rPr>
              <a:t> max_pooling2d_1 (MaxPooling2D)  (None, 6, 6, 64)         0</a:t>
            </a:r>
          </a:p>
          <a:p>
            <a:r>
              <a:rPr lang="en-US" sz="5600" dirty="0">
                <a:solidFill>
                  <a:srgbClr val="E8BA36"/>
                </a:solidFill>
              </a:rPr>
              <a:t> conv2d_2 (Conv2D)           (None, 4, 4, 64)          36928</a:t>
            </a:r>
          </a:p>
          <a:p>
            <a:r>
              <a:rPr lang="en-US" sz="5600" dirty="0">
                <a:solidFill>
                  <a:srgbClr val="E8BA36"/>
                </a:solidFill>
              </a:rPr>
              <a:t> flatten (Flatten)           (None, 1024)              0</a:t>
            </a:r>
          </a:p>
          <a:p>
            <a:r>
              <a:rPr lang="en-US" sz="5600" dirty="0">
                <a:solidFill>
                  <a:srgbClr val="E8BA36"/>
                </a:solidFill>
              </a:rPr>
              <a:t> dense (Dense)               (None, 64)                65600</a:t>
            </a:r>
          </a:p>
          <a:p>
            <a:r>
              <a:rPr lang="en-US" sz="5600" dirty="0">
                <a:solidFill>
                  <a:srgbClr val="E8BA36"/>
                </a:solidFill>
              </a:rPr>
              <a:t> dense_1 (Dense)             (None, 10)                650</a:t>
            </a:r>
          </a:p>
        </p:txBody>
      </p:sp>
    </p:spTree>
    <p:extLst>
      <p:ext uri="{BB962C8B-B14F-4D97-AF65-F5344CB8AC3E}">
        <p14:creationId xmlns:p14="http://schemas.microsoft.com/office/powerpoint/2010/main" val="417505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4B2-2E2B-F18F-18F3-8D06A659D61E}"/>
              </a:ext>
            </a:extLst>
          </p:cNvPr>
          <p:cNvSpPr>
            <a:spLocks noGrp="1"/>
          </p:cNvSpPr>
          <p:nvPr>
            <p:ph type="title"/>
          </p:nvPr>
        </p:nvSpPr>
        <p:spPr/>
        <p:txBody>
          <a:bodyPr/>
          <a:lstStyle/>
          <a:p>
            <a:r>
              <a:rPr lang="en-US" dirty="0"/>
              <a:t>Model Compile and Fit</a:t>
            </a:r>
          </a:p>
        </p:txBody>
      </p:sp>
      <p:sp>
        <p:nvSpPr>
          <p:cNvPr id="3" name="Content Placeholder 2">
            <a:extLst>
              <a:ext uri="{FF2B5EF4-FFF2-40B4-BE49-F238E27FC236}">
                <a16:creationId xmlns:a16="http://schemas.microsoft.com/office/drawing/2014/main" id="{57DD80E0-9722-9E5B-912B-A469DB1FFB28}"/>
              </a:ext>
            </a:extLst>
          </p:cNvPr>
          <p:cNvSpPr>
            <a:spLocks noGrp="1"/>
          </p:cNvSpPr>
          <p:nvPr>
            <p:ph idx="1"/>
          </p:nvPr>
        </p:nvSpPr>
        <p:spPr>
          <a:xfrm>
            <a:off x="1587710" y="2160016"/>
            <a:ext cx="10345210" cy="3926152"/>
          </a:xfrm>
        </p:spPr>
        <p:txBody>
          <a:bodyPr>
            <a:normAutofit fontScale="92500" lnSpcReduction="10000"/>
          </a:bodyPr>
          <a:lstStyle/>
          <a:p>
            <a:r>
              <a:rPr lang="en-US" dirty="0" err="1"/>
              <a:t>model.</a:t>
            </a:r>
            <a:r>
              <a:rPr lang="en-US" dirty="0" err="1">
                <a:solidFill>
                  <a:srgbClr val="61AFEF"/>
                </a:solidFill>
                <a:effectLst/>
              </a:rPr>
              <a:t>compile</a:t>
            </a:r>
            <a:r>
              <a:rPr lang="en-US" dirty="0">
                <a:solidFill>
                  <a:srgbClr val="E8BA36"/>
                </a:solidFill>
                <a:effectLst/>
              </a:rPr>
              <a:t>(</a:t>
            </a:r>
            <a:r>
              <a:rPr lang="en-US" dirty="0">
                <a:solidFill>
                  <a:srgbClr val="D19A66"/>
                </a:solidFill>
                <a:effectLst/>
              </a:rPr>
              <a:t>optimizer</a:t>
            </a:r>
            <a:r>
              <a:rPr lang="en-US" dirty="0"/>
              <a:t>=</a:t>
            </a:r>
            <a:r>
              <a:rPr lang="en-US" dirty="0">
                <a:solidFill>
                  <a:srgbClr val="89CA78"/>
                </a:solidFill>
                <a:effectLst/>
              </a:rPr>
              <a:t>'</a:t>
            </a:r>
            <a:r>
              <a:rPr lang="en-US" dirty="0" err="1">
                <a:solidFill>
                  <a:srgbClr val="89CA78"/>
                </a:solidFill>
                <a:effectLst/>
              </a:rPr>
              <a:t>adam</a:t>
            </a:r>
            <a:r>
              <a:rPr lang="en-US" dirty="0">
                <a:solidFill>
                  <a:srgbClr val="89CA78"/>
                </a:solidFill>
                <a:effectLst/>
              </a:rPr>
              <a:t>'</a:t>
            </a:r>
            <a:r>
              <a:rPr lang="en-US" dirty="0"/>
              <a:t>,</a:t>
            </a:r>
            <a:br>
              <a:rPr lang="en-US" dirty="0"/>
            </a:br>
            <a:r>
              <a:rPr lang="en-US" dirty="0"/>
              <a:t>              </a:t>
            </a:r>
            <a:r>
              <a:rPr lang="en-US" dirty="0">
                <a:solidFill>
                  <a:srgbClr val="D19A66"/>
                </a:solidFill>
                <a:effectLst/>
              </a:rPr>
              <a:t>loss</a:t>
            </a:r>
            <a:r>
              <a:rPr lang="en-US" dirty="0"/>
              <a:t>=</a:t>
            </a:r>
            <a:r>
              <a:rPr lang="en-US" dirty="0" err="1"/>
              <a:t>tf.keras.losses.</a:t>
            </a:r>
            <a:r>
              <a:rPr lang="en-US" dirty="0" err="1">
                <a:solidFill>
                  <a:srgbClr val="61AFEF"/>
                </a:solidFill>
                <a:effectLst/>
              </a:rPr>
              <a:t>SparseCategoricalCrossentropy</a:t>
            </a:r>
            <a:r>
              <a:rPr lang="en-US" dirty="0">
                <a:solidFill>
                  <a:srgbClr val="54A857"/>
                </a:solidFill>
                <a:effectLst/>
              </a:rPr>
              <a:t>(</a:t>
            </a:r>
            <a:r>
              <a:rPr lang="en-US" dirty="0" err="1">
                <a:solidFill>
                  <a:srgbClr val="D19A66"/>
                </a:solidFill>
                <a:effectLst/>
              </a:rPr>
              <a:t>from_logits</a:t>
            </a:r>
            <a:r>
              <a:rPr lang="en-US" dirty="0"/>
              <a:t>=</a:t>
            </a:r>
            <a:r>
              <a:rPr lang="en-US" i="1" dirty="0">
                <a:solidFill>
                  <a:srgbClr val="D55FDE"/>
                </a:solidFill>
                <a:effectLst/>
              </a:rPr>
              <a:t>True</a:t>
            </a:r>
            <a:r>
              <a:rPr lang="en-US" dirty="0">
                <a:solidFill>
                  <a:srgbClr val="54A857"/>
                </a:solidFill>
                <a:effectLst/>
              </a:rPr>
              <a:t>)</a:t>
            </a:r>
            <a:r>
              <a:rPr lang="en-US" dirty="0"/>
              <a:t>,</a:t>
            </a:r>
            <a:br>
              <a:rPr lang="en-US" dirty="0"/>
            </a:br>
            <a:r>
              <a:rPr lang="en-US" dirty="0"/>
              <a:t>              </a:t>
            </a:r>
            <a:r>
              <a:rPr lang="en-US" dirty="0">
                <a:solidFill>
                  <a:srgbClr val="D19A66"/>
                </a:solidFill>
                <a:effectLst/>
              </a:rPr>
              <a:t>metrics</a:t>
            </a:r>
            <a:r>
              <a:rPr lang="en-US" dirty="0"/>
              <a:t>=</a:t>
            </a:r>
            <a:r>
              <a:rPr lang="en-US" dirty="0">
                <a:solidFill>
                  <a:srgbClr val="E8BA36"/>
                </a:solidFill>
                <a:effectLst/>
              </a:rPr>
              <a:t>[</a:t>
            </a:r>
            <a:r>
              <a:rPr lang="en-US" dirty="0">
                <a:solidFill>
                  <a:srgbClr val="89CA78"/>
                </a:solidFill>
                <a:effectLst/>
              </a:rPr>
              <a:t>'accuracy'</a:t>
            </a:r>
            <a:r>
              <a:rPr lang="en-US" dirty="0">
                <a:solidFill>
                  <a:srgbClr val="E8BA36"/>
                </a:solidFill>
                <a:effectLst/>
              </a:rPr>
              <a:t>])</a:t>
            </a:r>
            <a:br>
              <a:rPr lang="en-US" dirty="0">
                <a:solidFill>
                  <a:srgbClr val="E8BA36"/>
                </a:solidFill>
                <a:effectLst/>
              </a:rPr>
            </a:br>
            <a:br>
              <a:rPr lang="en-US" dirty="0">
                <a:solidFill>
                  <a:srgbClr val="E8BA36"/>
                </a:solidFill>
                <a:effectLst/>
              </a:rPr>
            </a:br>
            <a:r>
              <a:rPr lang="en-US" dirty="0"/>
              <a:t>history = </a:t>
            </a:r>
            <a:r>
              <a:rPr lang="en-US" dirty="0" err="1"/>
              <a:t>model.</a:t>
            </a:r>
            <a:r>
              <a:rPr lang="en-US" dirty="0" err="1">
                <a:solidFill>
                  <a:srgbClr val="61AFEF"/>
                </a:solidFill>
                <a:effectLst/>
              </a:rPr>
              <a:t>fit</a:t>
            </a:r>
            <a:r>
              <a:rPr lang="en-US" dirty="0">
                <a:solidFill>
                  <a:srgbClr val="E8BA36"/>
                </a:solidFill>
                <a:effectLst/>
              </a:rPr>
              <a:t>(</a:t>
            </a:r>
            <a:r>
              <a:rPr lang="en-US" dirty="0" err="1"/>
              <a:t>train_images</a:t>
            </a:r>
            <a:r>
              <a:rPr lang="en-US" dirty="0"/>
              <a:t>, </a:t>
            </a:r>
            <a:r>
              <a:rPr lang="en-US" dirty="0" err="1"/>
              <a:t>train_labels</a:t>
            </a:r>
            <a:r>
              <a:rPr lang="en-US" dirty="0"/>
              <a:t>, </a:t>
            </a:r>
            <a:r>
              <a:rPr lang="en-US" dirty="0">
                <a:solidFill>
                  <a:srgbClr val="D19A66"/>
                </a:solidFill>
                <a:effectLst/>
              </a:rPr>
              <a:t>epochs</a:t>
            </a:r>
            <a:r>
              <a:rPr lang="en-US" dirty="0"/>
              <a:t>=</a:t>
            </a:r>
            <a:r>
              <a:rPr lang="en-US" dirty="0">
                <a:solidFill>
                  <a:srgbClr val="D19A66"/>
                </a:solidFill>
              </a:rPr>
              <a:t>10</a:t>
            </a:r>
            <a:r>
              <a:rPr lang="en-US" dirty="0"/>
              <a:t>,</a:t>
            </a:r>
            <a:br>
              <a:rPr lang="en-US" dirty="0"/>
            </a:br>
            <a:r>
              <a:rPr lang="en-US" dirty="0"/>
              <a:t>                    </a:t>
            </a:r>
            <a:r>
              <a:rPr lang="en-US" dirty="0" err="1">
                <a:solidFill>
                  <a:srgbClr val="D19A66"/>
                </a:solidFill>
                <a:effectLst/>
              </a:rPr>
              <a:t>validation_data</a:t>
            </a:r>
            <a:r>
              <a:rPr lang="en-US" dirty="0"/>
              <a:t>=</a:t>
            </a:r>
            <a:r>
              <a:rPr lang="en-US" dirty="0">
                <a:solidFill>
                  <a:srgbClr val="54A857"/>
                </a:solidFill>
                <a:effectLst/>
              </a:rPr>
              <a:t>(</a:t>
            </a:r>
            <a:r>
              <a:rPr lang="en-US" dirty="0" err="1"/>
              <a:t>test_images</a:t>
            </a:r>
            <a:r>
              <a:rPr lang="en-US" dirty="0"/>
              <a:t>, </a:t>
            </a:r>
            <a:r>
              <a:rPr lang="en-US" dirty="0" err="1"/>
              <a:t>test_labels</a:t>
            </a:r>
            <a:r>
              <a:rPr lang="en-US" dirty="0">
                <a:solidFill>
                  <a:srgbClr val="54A857"/>
                </a:solidFill>
                <a:effectLst/>
              </a:rPr>
              <a:t>)</a:t>
            </a:r>
            <a:r>
              <a:rPr lang="en-US" dirty="0">
                <a:solidFill>
                  <a:srgbClr val="E8BA36"/>
                </a:solidFill>
                <a:effectLst/>
              </a:rPr>
              <a:t>)</a:t>
            </a:r>
          </a:p>
          <a:p>
            <a:r>
              <a:rPr lang="en-US" dirty="0"/>
              <a:t>Define loss function = </a:t>
            </a:r>
            <a:r>
              <a:rPr lang="en-US" dirty="0" err="1"/>
              <a:t>SparseCategoricalCrossEntropy</a:t>
            </a:r>
            <a:endParaRPr lang="en-US" dirty="0"/>
          </a:p>
          <a:p>
            <a:r>
              <a:rPr lang="en-US" dirty="0"/>
              <a:t>And optimizer = Adam optimizer </a:t>
            </a:r>
          </a:p>
          <a:p>
            <a:r>
              <a:rPr lang="en-US" dirty="0"/>
              <a:t>set epoch = 10</a:t>
            </a:r>
          </a:p>
          <a:p>
            <a:r>
              <a:rPr lang="en-US" dirty="0"/>
              <a:t>Using test_</a:t>
            </a:r>
          </a:p>
          <a:p>
            <a:endParaRPr lang="en-US" dirty="0"/>
          </a:p>
        </p:txBody>
      </p:sp>
    </p:spTree>
    <p:extLst>
      <p:ext uri="{BB962C8B-B14F-4D97-AF65-F5344CB8AC3E}">
        <p14:creationId xmlns:p14="http://schemas.microsoft.com/office/powerpoint/2010/main" val="1427000312"/>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1C2831"/>
      </a:dk2>
      <a:lt2>
        <a:srgbClr val="F0F3F1"/>
      </a:lt2>
      <a:accent1>
        <a:srgbClr val="D739C3"/>
      </a:accent1>
      <a:accent2>
        <a:srgbClr val="9727C5"/>
      </a:accent2>
      <a:accent3>
        <a:srgbClr val="6739D7"/>
      </a:accent3>
      <a:accent4>
        <a:srgbClr val="3144C8"/>
      </a:accent4>
      <a:accent5>
        <a:srgbClr val="398FD7"/>
      </a:accent5>
      <a:accent6>
        <a:srgbClr val="27BFC5"/>
      </a:accent6>
      <a:hlink>
        <a:srgbClr val="3F6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{8A3A15EF-14DD-9E44-8AC0-55940676B388}tf10001063</Template>
  <TotalTime>118</TotalTime>
  <Words>1715</Words>
  <Application>Microsoft Macintosh PowerPoint</Application>
  <PresentationFormat>Widescreen</PresentationFormat>
  <Paragraphs>101</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var(--fbyHH-fontFamily)</vt:lpstr>
      <vt:lpstr>Arial</vt:lpstr>
      <vt:lpstr>Calibri</vt:lpstr>
      <vt:lpstr>Helvetica Neue</vt:lpstr>
      <vt:lpstr>Neue Haas Grotesk Text Pro</vt:lpstr>
      <vt:lpstr>InterweaveVTI</vt:lpstr>
      <vt:lpstr>Multilayer 2D convolutional NN on color dataset</vt:lpstr>
      <vt:lpstr>Import Library and Dataset</vt:lpstr>
      <vt:lpstr>Insight of Dataset</vt:lpstr>
      <vt:lpstr>Normalize</vt:lpstr>
      <vt:lpstr>Check Images</vt:lpstr>
      <vt:lpstr>Define Model</vt:lpstr>
      <vt:lpstr>Conv2D &amp; MaxPool2D</vt:lpstr>
      <vt:lpstr>Model Summary</vt:lpstr>
      <vt:lpstr>Model Compile and Fit</vt:lpstr>
      <vt:lpstr>Training Output</vt:lpstr>
      <vt:lpstr>Code for output plot</vt:lpstr>
      <vt:lpstr>Training Output Plot</vt:lpstr>
      <vt:lpstr>Model Evaluation on Test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Multilayer 2D convolutional NN on color dataset</dc:title>
  <dc:creator>Xingyu Chen</dc:creator>
  <cp:lastModifiedBy>Xingyu Chen</cp:lastModifiedBy>
  <cp:revision>10</cp:revision>
  <dcterms:created xsi:type="dcterms:W3CDTF">2022-10-26T17:14:50Z</dcterms:created>
  <dcterms:modified xsi:type="dcterms:W3CDTF">2022-10-27T01:08:13Z</dcterms:modified>
</cp:coreProperties>
</file>