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3"/>
    <p:restoredTop sz="94718"/>
  </p:normalViewPr>
  <p:slideViewPr>
    <p:cSldViewPr snapToGrid="0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E66B-A807-DD48-9CA5-0FFDB1CB9BE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2B409-3C5E-5E4B-8AB0-F9DE8069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2B409-3C5E-5E4B-8AB0-F9DE80692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F71A7-9350-C6EC-519A-DBFF955BE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9" r="11793" b="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B64E4-D2F3-9172-78E6-1068A641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 Neue" panose="02000503000000020004" pitchFamily="2" charset="0"/>
              </a:rPr>
              <a:t>Eigenfaces – Face Classification in 	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D8E9D-D857-2765-918A-B5F2BBAF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Pillow Python Imaging Library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Author: Xingyu(Tim) Chen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AB21B-F4DF-A51C-D91C-01E69180B82F}"/>
              </a:ext>
            </a:extLst>
          </p:cNvPr>
          <p:cNvSpPr txBox="1"/>
          <p:nvPr/>
        </p:nvSpPr>
        <p:spPr>
          <a:xfrm>
            <a:off x="11077903" y="315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65860-B857-E06F-3DCB-BE845708E65B}"/>
              </a:ext>
            </a:extLst>
          </p:cNvPr>
          <p:cNvSpPr txBox="1"/>
          <p:nvPr/>
        </p:nvSpPr>
        <p:spPr>
          <a:xfrm>
            <a:off x="6955971" y="4974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55B4-9B8A-6EAD-C7C1-B5AD8AD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F00E-FEA9-5E4B-88AE-DF9842FA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 Order the eigenvectors per eigenvalues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evects</a:t>
            </a:r>
            <a:r>
              <a:rPr lang="en-US" dirty="0"/>
              <a:t> = </a:t>
            </a:r>
            <a:r>
              <a:rPr lang="en-US" dirty="0" err="1"/>
              <a:t>evects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index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CHoose</a:t>
            </a:r>
            <a:r>
              <a:rPr lang="en-US" i="1" dirty="0">
                <a:solidFill>
                  <a:srgbClr val="5C6370"/>
                </a:solidFill>
                <a:effectLst/>
              </a:rPr>
              <a:t> the top k eigenvectors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TopEigVs</a:t>
            </a:r>
            <a:r>
              <a:rPr lang="en-US" dirty="0"/>
              <a:t> = </a:t>
            </a:r>
            <a:r>
              <a:rPr lang="en-US" dirty="0" err="1"/>
              <a:t>evects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</a:t>
            </a:r>
            <a:r>
              <a:rPr lang="en-US" dirty="0">
                <a:solidFill>
                  <a:srgbClr val="D19A66"/>
                </a:solidFill>
                <a:effectLst/>
              </a:rPr>
              <a:t>k</a:t>
            </a:r>
            <a:r>
              <a:rPr lang="en-US" dirty="0"/>
              <a:t>, :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TopEigV_t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TopEigVs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top </a:t>
            </a:r>
            <a:r>
              <a:rPr lang="en-US" dirty="0" err="1">
                <a:solidFill>
                  <a:srgbClr val="89CA78"/>
                </a:solidFill>
                <a:effectLst/>
              </a:rPr>
              <a:t>eigvects</a:t>
            </a:r>
            <a:r>
              <a:rPr lang="en-US" dirty="0">
                <a:solidFill>
                  <a:srgbClr val="89CA78"/>
                </a:solidFill>
                <a:effectLst/>
              </a:rPr>
              <a:t> transposed are</a:t>
            </a:r>
            <a:r>
              <a:rPr lang="en-US" dirty="0">
                <a:solidFill>
                  <a:srgbClr val="2BBAC5"/>
                </a:solidFill>
                <a:effectLst/>
              </a:rPr>
              <a:t>\n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/>
              <a:t>TopEigV_t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"Top </a:t>
            </a:r>
            <a:r>
              <a:rPr lang="en-US" dirty="0" err="1">
                <a:solidFill>
                  <a:srgbClr val="89CA78"/>
                </a:solidFill>
                <a:effectLst/>
              </a:rPr>
              <a:t>EigenVectors</a:t>
            </a:r>
            <a:r>
              <a:rPr lang="en-US" dirty="0">
                <a:solidFill>
                  <a:srgbClr val="89CA78"/>
                </a:solidFill>
                <a:effectLst/>
              </a:rPr>
              <a:t> transposed shape"</a:t>
            </a:r>
            <a:r>
              <a:rPr lang="en-US" dirty="0"/>
              <a:t>, </a:t>
            </a:r>
            <a:r>
              <a:rPr lang="en-US" dirty="0" err="1"/>
              <a:t>TopEigV_t.shape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10E-1E5B-022C-2728-4B9B76A4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9C-324B-0076-6EF4-ABDE5F02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top </a:t>
            </a:r>
            <a:r>
              <a:rPr lang="en-US" dirty="0" err="1"/>
              <a:t>eigvects</a:t>
            </a:r>
            <a:r>
              <a:rPr lang="en-US" dirty="0"/>
              <a:t> transposed are</a:t>
            </a:r>
          </a:p>
          <a:p>
            <a:r>
              <a:rPr lang="en-US" dirty="0"/>
              <a:t> [[ 8.10644107e-02  8.97580931e-02  3.48535852e-02 ...  3.36691964e-02</a:t>
            </a:r>
          </a:p>
          <a:p>
            <a:r>
              <a:rPr lang="en-US" dirty="0"/>
              <a:t>   2.52967870e-02  4.03654435e-02]</a:t>
            </a:r>
          </a:p>
          <a:p>
            <a:r>
              <a:rPr lang="en-US" dirty="0"/>
              <a:t> [ 1.39245451e-02  2.76716216e-02  3.02545338e-02 ... -2.92137371e-02</a:t>
            </a:r>
          </a:p>
          <a:p>
            <a:r>
              <a:rPr lang="en-US" dirty="0"/>
              <a:t>  -4.62933134e-02 -2.47008735e-02]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[ 5.74617580e-02  3.24826533e-02  4.65902401e-02 ...  4.60335707e-02</a:t>
            </a:r>
          </a:p>
          <a:p>
            <a:r>
              <a:rPr lang="en-US" dirty="0"/>
              <a:t>   5.01253116e-02  4.28639579e-02]</a:t>
            </a:r>
          </a:p>
          <a:p>
            <a:r>
              <a:rPr lang="en-US" dirty="0"/>
              <a:t> [ 3.29269533e-16 -6.41177611e-16  7.07106781e-01 ...  8.52008139e-16</a:t>
            </a:r>
          </a:p>
          <a:p>
            <a:r>
              <a:rPr lang="en-US" dirty="0"/>
              <a:t>  -1.95290045e-15  2.26840749e-15]]</a:t>
            </a:r>
          </a:p>
          <a:p>
            <a:r>
              <a:rPr lang="en-US" dirty="0"/>
              <a:t>Top </a:t>
            </a:r>
            <a:r>
              <a:rPr lang="en-US" dirty="0" err="1"/>
              <a:t>EigenVectors</a:t>
            </a:r>
            <a:r>
              <a:rPr lang="en-US" dirty="0"/>
              <a:t> transposed shape (400, 20)</a:t>
            </a:r>
          </a:p>
        </p:txBody>
      </p:sp>
    </p:spTree>
    <p:extLst>
      <p:ext uri="{BB962C8B-B14F-4D97-AF65-F5344CB8AC3E}">
        <p14:creationId xmlns:p14="http://schemas.microsoft.com/office/powerpoint/2010/main" val="104905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3210-DBED-08DC-9EFF-E09375F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9CEF-D963-4693-5B87-92C850E3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## CONVERT back to original space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Top_k_EigenFaces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/>
              <a:t>, </a:t>
            </a:r>
            <a:r>
              <a:rPr lang="en-US" dirty="0" err="1"/>
              <a:t>TopEigV_t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/>
              <a:t>V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/>
              <a:t>, </a:t>
            </a:r>
            <a:r>
              <a:rPr lang="en-US" dirty="0" err="1"/>
              <a:t>TopEigV_t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</a:t>
            </a:r>
            <a:r>
              <a:rPr lang="en-US" dirty="0" err="1"/>
              <a:t>i</a:t>
            </a:r>
            <a:r>
              <a:rPr lang="en-US" dirty="0">
                <a:solidFill>
                  <a:srgbClr val="E8BA36"/>
                </a:solidFill>
                <a:effectLst/>
              </a:rPr>
              <a:t>])</a:t>
            </a:r>
            <a:r>
              <a:rPr lang="en-US" dirty="0"/>
              <a:t> .</a:t>
            </a:r>
            <a:r>
              <a:rPr lang="en-US" dirty="0" err="1">
                <a:solidFill>
                  <a:srgbClr val="61AFEF"/>
                </a:solidFill>
                <a:effectLst/>
              </a:rPr>
              <a:t>astype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2BBAC5"/>
                </a:solidFill>
                <a:effectLst/>
              </a:rPr>
              <a:t>int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View each eigenvector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face_example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asarray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V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.</a:t>
            </a:r>
            <a:r>
              <a:rPr lang="en-US" dirty="0">
                <a:solidFill>
                  <a:srgbClr val="61AFEF"/>
                </a:solidFill>
                <a:effectLst/>
              </a:rPr>
              <a:t>reshape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original_shape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make a PIL image and save it to jpg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face_example_img</a:t>
            </a:r>
            <a:r>
              <a:rPr lang="en-US" dirty="0"/>
              <a:t> = </a:t>
            </a:r>
            <a:r>
              <a:rPr lang="en-US" dirty="0" err="1"/>
              <a:t>Image.</a:t>
            </a:r>
            <a:r>
              <a:rPr lang="en-US" dirty="0" err="1">
                <a:solidFill>
                  <a:srgbClr val="61AFEF"/>
                </a:solidFill>
                <a:effectLst/>
              </a:rPr>
              <a:t>fromarray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face_example</a:t>
            </a:r>
            <a:r>
              <a:rPr lang="en-US" dirty="0"/>
              <a:t>, </a:t>
            </a:r>
            <a:r>
              <a:rPr lang="en-US" dirty="0">
                <a:solidFill>
                  <a:srgbClr val="89CA78"/>
                </a:solidFill>
                <a:effectLst/>
              </a:rPr>
              <a:t>'RGBA'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face_example_img.</a:t>
            </a:r>
            <a:r>
              <a:rPr lang="en-US" dirty="0" err="1">
                <a:solidFill>
                  <a:srgbClr val="61AFEF"/>
                </a:solidFill>
                <a:effectLst/>
              </a:rPr>
              <a:t>show</a:t>
            </a:r>
            <a:r>
              <a:rPr lang="en-US" dirty="0">
                <a:solidFill>
                  <a:srgbClr val="E8BA36"/>
                </a:solidFill>
                <a:effectLst/>
              </a:rPr>
              <a:t>()</a:t>
            </a:r>
          </a:p>
          <a:p>
            <a:r>
              <a:rPr lang="en-US" i="1" dirty="0">
                <a:solidFill>
                  <a:srgbClr val="D55FDE"/>
                </a:solidFill>
                <a:effectLst/>
              </a:rPr>
              <a:t>return </a:t>
            </a:r>
            <a:r>
              <a:rPr lang="en-US" dirty="0" err="1"/>
              <a:t>Top_k_EigenFaces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9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FB0C9-6DC3-C9C8-E1C7-B951AD54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6283293" cy="1549400"/>
          </a:xfrm>
        </p:spPr>
        <p:txBody>
          <a:bodyPr>
            <a:normAutofit/>
          </a:bodyPr>
          <a:lstStyle/>
          <a:p>
            <a:r>
              <a:rPr lang="en-US" dirty="0" err="1"/>
              <a:t>EigenFaces</a:t>
            </a:r>
            <a:r>
              <a:rPr lang="en-US" dirty="0"/>
              <a:t>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B4280-6E8D-33D6-AA4B-0E915890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61" y="3672716"/>
            <a:ext cx="1033665" cy="1258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F01C7-49BD-B188-0EEB-10CD20F64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89" y="1960630"/>
            <a:ext cx="1033666" cy="125837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143709A-057C-BF16-A112-9E0398BE6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529" y="1901095"/>
            <a:ext cx="1033664" cy="125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7F42D-4E74-D218-6790-9814EF73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282" y="1610071"/>
            <a:ext cx="1272721" cy="1549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D8BBF-32B5-B583-A4B7-89608416A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399" y="1701006"/>
            <a:ext cx="1065169" cy="1296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484E5-61CA-5891-4064-BC153CF08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371" y="1701006"/>
            <a:ext cx="1065169" cy="1296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5BA92-DAA4-FF56-EE82-81A8009E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003" y="1510099"/>
            <a:ext cx="1284139" cy="156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6C0E0-590A-E7BF-CA85-39FA5C040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3500" y="3683000"/>
            <a:ext cx="1025218" cy="1248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B0E885-5F86-88B8-EB42-6F453D15B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5077" y="3650342"/>
            <a:ext cx="1153432" cy="1404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F6ACF0-63EA-9F34-878B-EECA644D5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1622" y="3650342"/>
            <a:ext cx="1153432" cy="1404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D2200-47E2-F20F-6D67-0E1AF4638D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3090" y="3694242"/>
            <a:ext cx="1153432" cy="1404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FD4141-67EA-E444-175C-26C2100C61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511" y="5312228"/>
            <a:ext cx="965718" cy="1175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5CBA52-F1E5-5797-AECE-BFD543D00A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4548" y="5299302"/>
            <a:ext cx="1033663" cy="12583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5780D6-42AF-8854-B2AF-7477AB7575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5107" y="5257799"/>
            <a:ext cx="1033664" cy="12583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AD40E-4566-6056-4F8D-CD0D37A835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0263" y="3750362"/>
            <a:ext cx="906105" cy="11030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C9ADCA-2F37-813C-E423-B9BEDAE427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4522" y="5299301"/>
            <a:ext cx="906106" cy="1103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CE6F49-EC6C-F27B-1FE8-524051560A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23038" y="5302850"/>
            <a:ext cx="996657" cy="1213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34102-DB03-F4A3-6608-FEF8F3118A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156" y="3712464"/>
            <a:ext cx="1138464" cy="13859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745649-076A-D946-1413-8BD4FDABEE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5071" y="1649413"/>
            <a:ext cx="1107549" cy="13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8FF4-BE4F-45C9-B2DC-AFB20A77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match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B9AC-FEF6-F369-03CF-56346F44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61AFEF"/>
                </a:solidFill>
                <a:effectLst/>
              </a:rPr>
              <a:t>MatchFace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k,TopEigFacesMatrix,Mean_Vector,original_shape,num_images,Norm_Face_Matrix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E8BA36"/>
              </a:solidFill>
            </a:endParaRPr>
          </a:p>
          <a:p>
            <a:r>
              <a:rPr lang="en-US" dirty="0" err="1"/>
              <a:t>TestFaceImage</a:t>
            </a:r>
            <a:r>
              <a:rPr lang="en-US" dirty="0"/>
              <a:t> = </a:t>
            </a:r>
            <a:r>
              <a:rPr lang="en-US" dirty="0">
                <a:solidFill>
                  <a:srgbClr val="89CA78"/>
                </a:solidFill>
                <a:effectLst/>
              </a:rPr>
              <a:t>"6_wasin21.pgm"</a:t>
            </a:r>
            <a:br>
              <a:rPr lang="en-US" dirty="0">
                <a:solidFill>
                  <a:srgbClr val="89CA78"/>
                </a:solidFill>
                <a:effectLst/>
              </a:rPr>
            </a:b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</a:t>
            </a:r>
            <a:r>
              <a:rPr lang="en-US" dirty="0" err="1">
                <a:solidFill>
                  <a:srgbClr val="61AFEF"/>
                </a:solidFill>
                <a:effectLst/>
              </a:rPr>
              <a:t>open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TestFaceImage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.</a:t>
            </a:r>
            <a:r>
              <a:rPr lang="en-US" dirty="0">
                <a:solidFill>
                  <a:srgbClr val="61AFEF"/>
                </a:solidFill>
                <a:effectLst/>
              </a:rPr>
              <a:t>convert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'L'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imagearray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img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/>
              <a:t>flat = </a:t>
            </a:r>
            <a:r>
              <a:rPr lang="en-US" dirty="0" err="1"/>
              <a:t>imagearray.</a:t>
            </a:r>
            <a:r>
              <a:rPr lang="en-US" dirty="0" err="1">
                <a:solidFill>
                  <a:srgbClr val="61AFEF"/>
                </a:solidFill>
                <a:effectLst/>
              </a:rPr>
              <a:t>ravel</a:t>
            </a:r>
            <a:r>
              <a:rPr lang="en-US" dirty="0">
                <a:solidFill>
                  <a:srgbClr val="E8BA36"/>
                </a:solidFill>
                <a:effectLst/>
              </a:rPr>
              <a:t>()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facevector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matrix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flat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testfacevector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facevector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 err="1"/>
              <a:t>norm_test_face</a:t>
            </a:r>
            <a:r>
              <a:rPr lang="en-US" dirty="0"/>
              <a:t> = </a:t>
            </a:r>
            <a:r>
              <a:rPr lang="en-US" dirty="0" err="1"/>
              <a:t>testfacevector</a:t>
            </a:r>
            <a:r>
              <a:rPr lang="en-US" dirty="0"/>
              <a:t> - </a:t>
            </a:r>
            <a:r>
              <a:rPr lang="en-US" dirty="0" err="1">
                <a:solidFill>
                  <a:srgbClr val="D19A66"/>
                </a:solidFill>
                <a:effectLst/>
              </a:rPr>
              <a:t>Mean_Vector</a:t>
            </a:r>
            <a:endParaRPr lang="en-US" dirty="0">
              <a:solidFill>
                <a:srgbClr val="E8BA36"/>
              </a:solidFill>
              <a:effectLst/>
            </a:endParaRPr>
          </a:p>
          <a:p>
            <a:r>
              <a:rPr lang="en-US" dirty="0">
                <a:solidFill>
                  <a:srgbClr val="E8BA36"/>
                </a:solidFill>
              </a:rPr>
              <a:t>Read test image and transform into normalized transpose matrix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29415-4D19-2532-3BC7-56AD9956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06" y="5391532"/>
            <a:ext cx="1141187" cy="13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A1B1-B342-DE85-DA11-175A2CE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Face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837F-D156-FD4E-1AE4-AFBBD1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### Project the norm test face onto the eigenfaces space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Using the eigenfaces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##Calculate the weight of each eigenface as it compares to the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## test face vector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EigenTestFaceProjection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TopEigFacesMatrix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/>
              <a:t>, </a:t>
            </a:r>
            <a:r>
              <a:rPr lang="en-US" dirty="0" err="1"/>
              <a:t>norm_test_face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830F-891D-9183-D314-11BF63F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FD86-D9D7-6D30-FE77-E357D019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 the Euclidean distance between it and all of the other flattened images in our database.</a:t>
            </a:r>
          </a:p>
          <a:p>
            <a:r>
              <a:rPr lang="en-US" i="1" dirty="0">
                <a:solidFill>
                  <a:srgbClr val="5C6370"/>
                </a:solidFill>
                <a:effectLst/>
              </a:rPr>
              <a:t>##The DISTANCE between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EigenFaceProjection</a:t>
            </a:r>
            <a:r>
              <a:rPr lang="en-US" i="1" dirty="0">
                <a:solidFill>
                  <a:srgbClr val="5C6370"/>
                </a:solidFill>
                <a:effectLst/>
              </a:rPr>
              <a:t> and all other faces-mean in the dataset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ProjDataFace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TopEigFacesMatrix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/>
              <a:t>,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>
                <a:solidFill>
                  <a:srgbClr val="E8BA36"/>
                </a:solidFill>
                <a:effectLst/>
              </a:rPr>
              <a:t>])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shape of the first vector (face) in the norm face matrix projected into </a:t>
            </a:r>
            <a:r>
              <a:rPr lang="en-US" dirty="0" err="1">
                <a:solidFill>
                  <a:srgbClr val="89CA78"/>
                </a:solidFill>
                <a:effectLst/>
              </a:rPr>
              <a:t>Eig</a:t>
            </a:r>
            <a:r>
              <a:rPr lang="en-US" dirty="0">
                <a:solidFill>
                  <a:srgbClr val="89CA78"/>
                </a:solidFill>
                <a:effectLst/>
              </a:rPr>
              <a:t> Space is: 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ProjDataFace.shape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/>
              <a:t>The shape of the first vector (face) in the norm face matrix projected into </a:t>
            </a:r>
            <a:r>
              <a:rPr lang="en-US" dirty="0" err="1"/>
              <a:t>Eig</a:t>
            </a:r>
            <a:r>
              <a:rPr lang="en-US" dirty="0"/>
              <a:t> Space is:  (20, 1)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7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F0DB-39C0-3E5A-C9C0-3D4C04AF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3CB-2772-4975-8429-DC846E3B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distance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sqrt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sum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>
                <a:solidFill>
                  <a:srgbClr val="359FF4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square</a:t>
            </a:r>
            <a:r>
              <a:rPr lang="en-US" dirty="0">
                <a:solidFill>
                  <a:srgbClr val="5060BB"/>
                </a:solidFill>
                <a:effectLst/>
              </a:rPr>
              <a:t>(</a:t>
            </a:r>
            <a:r>
              <a:rPr lang="en-US" dirty="0" err="1"/>
              <a:t>ProjDataFace</a:t>
            </a:r>
            <a:r>
              <a:rPr lang="en-US" dirty="0"/>
              <a:t> - </a:t>
            </a:r>
            <a:r>
              <a:rPr lang="en-US" dirty="0" err="1"/>
              <a:t>EigenTestFaceProjection</a:t>
            </a:r>
            <a:r>
              <a:rPr lang="en-US" dirty="0">
                <a:solidFill>
                  <a:srgbClr val="5060BB"/>
                </a:solidFill>
                <a:effectLst/>
              </a:rPr>
              <a:t>)</a:t>
            </a:r>
            <a:r>
              <a:rPr lang="en-US" dirty="0">
                <a:solidFill>
                  <a:srgbClr val="359FF4"/>
                </a:solidFill>
                <a:effectLst/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axis</a:t>
            </a:r>
            <a:r>
              <a:rPr lang="en-US" dirty="0"/>
              <a:t>=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/>
              <a:t>distance = </a:t>
            </a:r>
            <a:r>
              <a:rPr lang="en-US" dirty="0">
                <a:solidFill>
                  <a:srgbClr val="2BBAC5"/>
                </a:solidFill>
                <a:effectLst/>
              </a:rPr>
              <a:t>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np.ndarray.</a:t>
            </a:r>
            <a:r>
              <a:rPr lang="en-US" dirty="0" err="1">
                <a:solidFill>
                  <a:srgbClr val="61AFEF"/>
                </a:solidFill>
                <a:effectLst/>
              </a:rPr>
              <a:t>item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/>
              <a:t>distance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7F8591"/>
                </a:solidFill>
                <a:effectLst/>
              </a:rPr>
              <a:t>distance1 </a:t>
            </a:r>
            <a:r>
              <a:rPr lang="en-US" dirty="0"/>
              <a:t>= distance</a:t>
            </a:r>
            <a:br>
              <a:rPr lang="en-US" dirty="0"/>
            </a:br>
            <a:r>
              <a:rPr lang="en-US" dirty="0" err="1"/>
              <a:t>min_database_face</a:t>
            </a:r>
            <a:r>
              <a:rPr lang="en-US" dirty="0"/>
              <a:t> =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shape of </a:t>
            </a:r>
            <a:r>
              <a:rPr lang="en-US" dirty="0" err="1">
                <a:solidFill>
                  <a:srgbClr val="89CA78"/>
                </a:solidFill>
                <a:effectLst/>
              </a:rPr>
              <a:t>Norm_Face_Matrix</a:t>
            </a:r>
            <a:r>
              <a:rPr lang="en-US" dirty="0">
                <a:solidFill>
                  <a:srgbClr val="89CA78"/>
                </a:solidFill>
                <a:effectLst/>
              </a:rPr>
              <a:t> is: "</a:t>
            </a:r>
            <a:r>
              <a:rPr lang="en-US" dirty="0"/>
              <a:t>,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 err="1"/>
              <a:t>.shape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shape of the Eigenfaces Matrix is: "</a:t>
            </a:r>
            <a:r>
              <a:rPr lang="en-US" dirty="0"/>
              <a:t>, </a:t>
            </a:r>
            <a:r>
              <a:rPr lang="en-US" dirty="0" err="1">
                <a:solidFill>
                  <a:srgbClr val="D19A66"/>
                </a:solidFill>
                <a:effectLst/>
              </a:rPr>
              <a:t>TopEigFacesMatrix</a:t>
            </a:r>
            <a:r>
              <a:rPr lang="en-US" dirty="0" err="1"/>
              <a:t>.shape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/>
              <a:t>The shape of </a:t>
            </a:r>
            <a:r>
              <a:rPr lang="en-US" dirty="0" err="1"/>
              <a:t>Norm_Face_Matrix</a:t>
            </a:r>
            <a:r>
              <a:rPr lang="en-US" dirty="0"/>
              <a:t> is:  (10304, 400)</a:t>
            </a:r>
          </a:p>
          <a:p>
            <a:r>
              <a:rPr lang="en-US" dirty="0"/>
              <a:t>The shape of the Eigenfaces Matrix is:  (10304, 20)</a:t>
            </a:r>
          </a:p>
        </p:txBody>
      </p:sp>
    </p:spTree>
    <p:extLst>
      <p:ext uri="{BB962C8B-B14F-4D97-AF65-F5344CB8AC3E}">
        <p14:creationId xmlns:p14="http://schemas.microsoft.com/office/powerpoint/2010/main" val="388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F0DB-39C0-3E5A-C9C0-3D4C04AF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3CB-2772-4975-8429-DC846E3B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332147" cy="392615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D55FDE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>
                <a:solidFill>
                  <a:srgbClr val="D55FDE"/>
                </a:solidFill>
                <a:effectLst/>
              </a:rPr>
              <a:t>in </a:t>
            </a:r>
            <a:r>
              <a:rPr lang="en-US" dirty="0">
                <a:solidFill>
                  <a:srgbClr val="2BBAC5"/>
                </a:solidFill>
                <a:effectLst/>
              </a:rPr>
              <a:t>range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num_images</a:t>
            </a:r>
            <a:r>
              <a:rPr lang="en-US" dirty="0">
                <a:solidFill>
                  <a:srgbClr val="D19A66"/>
                </a:solidFill>
                <a:effectLst/>
              </a:rPr>
              <a:t> </a:t>
            </a:r>
            <a:r>
              <a:rPr lang="en-US" dirty="0"/>
              <a:t>- 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: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##Measure the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euclidean</a:t>
            </a:r>
            <a:r>
              <a:rPr lang="en-US" i="1" dirty="0">
                <a:solidFill>
                  <a:srgbClr val="5C6370"/>
                </a:solidFill>
                <a:effectLst/>
              </a:rPr>
              <a:t>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dist</a:t>
            </a:r>
            <a:r>
              <a:rPr lang="en-US" i="1" dirty="0">
                <a:solidFill>
                  <a:srgbClr val="5C6370"/>
                </a:solidFill>
                <a:effectLst/>
              </a:rPr>
              <a:t> between test face and all other dataset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##project the dataset face into eigenface space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</a:t>
            </a:r>
            <a:r>
              <a:rPr lang="en-US" dirty="0" err="1"/>
              <a:t>ProjDataFace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TopEigFacesMatrix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/>
              <a:t>,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])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##Find distance between database face and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testface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</a:t>
            </a:r>
            <a:r>
              <a:rPr lang="en-US" dirty="0" err="1"/>
              <a:t>newdistance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sqrt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sum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>
                <a:solidFill>
                  <a:srgbClr val="359FF4"/>
                </a:solidFill>
                <a:effectLst/>
              </a:rPr>
              <a:t>(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square</a:t>
            </a:r>
            <a:r>
              <a:rPr lang="en-US" dirty="0">
                <a:solidFill>
                  <a:srgbClr val="5060BB"/>
                </a:solidFill>
                <a:effectLst/>
              </a:rPr>
              <a:t>(</a:t>
            </a:r>
            <a:r>
              <a:rPr lang="en-US" dirty="0" err="1"/>
              <a:t>ProjDataFace</a:t>
            </a:r>
            <a:r>
              <a:rPr lang="en-US" dirty="0"/>
              <a:t> - </a:t>
            </a:r>
            <a:r>
              <a:rPr lang="en-US" dirty="0" err="1"/>
              <a:t>EigenTestFaceProjection</a:t>
            </a:r>
            <a:r>
              <a:rPr lang="en-US" dirty="0">
                <a:solidFill>
                  <a:srgbClr val="5060BB"/>
                </a:solidFill>
                <a:effectLst/>
              </a:rPr>
              <a:t>)</a:t>
            </a:r>
            <a:r>
              <a:rPr lang="en-US" dirty="0">
                <a:solidFill>
                  <a:srgbClr val="359FF4"/>
                </a:solidFill>
                <a:effectLst/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axis</a:t>
            </a:r>
            <a:r>
              <a:rPr lang="en-US" dirty="0"/>
              <a:t>=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    </a:t>
            </a:r>
            <a:r>
              <a:rPr lang="en-US" dirty="0" err="1"/>
              <a:t>newdistance</a:t>
            </a:r>
            <a:r>
              <a:rPr lang="en-US" dirty="0"/>
              <a:t> = </a:t>
            </a:r>
            <a:r>
              <a:rPr lang="en-US" dirty="0">
                <a:solidFill>
                  <a:srgbClr val="2BBAC5"/>
                </a:solidFill>
                <a:effectLst/>
              </a:rPr>
              <a:t>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np.ndarray.</a:t>
            </a:r>
            <a:r>
              <a:rPr lang="en-US" dirty="0" err="1">
                <a:solidFill>
                  <a:srgbClr val="61AFEF"/>
                </a:solidFill>
                <a:effectLst/>
              </a:rPr>
              <a:t>item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 err="1"/>
              <a:t>newdistance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</a:t>
            </a:r>
            <a:r>
              <a:rPr lang="en-US" i="1" dirty="0">
                <a:solidFill>
                  <a:srgbClr val="D55FDE"/>
                </a:solidFill>
                <a:effectLst/>
              </a:rPr>
              <a:t>if 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distance &gt; </a:t>
            </a:r>
            <a:r>
              <a:rPr lang="en-US" dirty="0" err="1"/>
              <a:t>newdistance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distance = </a:t>
            </a:r>
            <a:r>
              <a:rPr lang="en-US" dirty="0" err="1"/>
              <a:t>newdistance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min_database_face</a:t>
            </a:r>
            <a:r>
              <a:rPr lang="en-US" dirty="0"/>
              <a:t> =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:,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442-1429-AD8D-1E03-729DDA1B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7D31-4538-D4F4-6590-ECDD354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##Render the predicted face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test_prediction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asarray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min_database_face</a:t>
            </a:r>
            <a:r>
              <a:rPr lang="en-US" dirty="0"/>
              <a:t> + </a:t>
            </a:r>
            <a:r>
              <a:rPr lang="en-US" dirty="0" err="1">
                <a:solidFill>
                  <a:srgbClr val="D19A66"/>
                </a:solidFill>
                <a:effectLst/>
              </a:rPr>
              <a:t>Mean_Vector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.</a:t>
            </a:r>
            <a:r>
              <a:rPr lang="en-US" dirty="0">
                <a:solidFill>
                  <a:srgbClr val="61AFEF"/>
                </a:solidFill>
                <a:effectLst/>
              </a:rPr>
              <a:t>reshape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original_shape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make a PIL image and save it to jpg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test_example_img</a:t>
            </a:r>
            <a:r>
              <a:rPr lang="en-US" dirty="0"/>
              <a:t> = </a:t>
            </a:r>
            <a:r>
              <a:rPr lang="en-US" dirty="0" err="1"/>
              <a:t>Image.</a:t>
            </a:r>
            <a:r>
              <a:rPr lang="en-US" dirty="0" err="1">
                <a:solidFill>
                  <a:srgbClr val="61AFEF"/>
                </a:solidFill>
                <a:effectLst/>
              </a:rPr>
              <a:t>fromarray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test_prediction</a:t>
            </a:r>
            <a:r>
              <a:rPr lang="en-US" dirty="0"/>
              <a:t>, </a:t>
            </a:r>
            <a:r>
              <a:rPr lang="en-US" dirty="0">
                <a:solidFill>
                  <a:srgbClr val="89CA78"/>
                </a:solidFill>
                <a:effectLst/>
              </a:rPr>
              <a:t>‘L'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test_example_img.</a:t>
            </a:r>
            <a:r>
              <a:rPr lang="en-US" dirty="0" err="1">
                <a:solidFill>
                  <a:srgbClr val="61AFEF"/>
                </a:solidFill>
                <a:effectLst/>
              </a:rPr>
              <a:t>show</a:t>
            </a:r>
            <a:r>
              <a:rPr lang="en-US" dirty="0">
                <a:solidFill>
                  <a:srgbClr val="E8BA36"/>
                </a:solidFill>
                <a:effectLst/>
              </a:rPr>
              <a:t>()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filename 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FaceExampleTestPrediction.jpg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br>
              <a:rPr lang="en-US" dirty="0">
                <a:solidFill>
                  <a:srgbClr val="89CA78"/>
                </a:solidFill>
                <a:effectLst/>
              </a:rPr>
            </a:br>
            <a:r>
              <a:rPr lang="en-US" dirty="0" err="1"/>
              <a:t>test_example_img.</a:t>
            </a:r>
            <a:r>
              <a:rPr lang="en-US" dirty="0" err="1">
                <a:solidFill>
                  <a:srgbClr val="61AFEF"/>
                </a:solidFill>
                <a:effectLst/>
              </a:rPr>
              <a:t>save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filename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212F4-3637-76ED-1EEF-B4892E13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2" y="2261161"/>
            <a:ext cx="1529443" cy="1861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EC7887-6D0F-5719-AD8A-52305BDC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42" y="4479616"/>
            <a:ext cx="1529444" cy="18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EBFF-8101-1768-9FFA-1F0289AA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library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E891-EDDF-19CB-91AF-390E49B7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697985"/>
          </a:xfrm>
        </p:spPr>
        <p:txBody>
          <a:bodyPr>
            <a:normAutofit fontScale="62500" lnSpcReduction="20000"/>
          </a:bodyPr>
          <a:lstStyle/>
          <a:p>
            <a:br>
              <a:rPr lang="en-US" dirty="0"/>
            </a:br>
            <a:r>
              <a:rPr lang="en-US" i="1" dirty="0">
                <a:solidFill>
                  <a:srgbClr val="D55FDE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i="1" dirty="0">
                <a:solidFill>
                  <a:srgbClr val="D55FDE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i="1" dirty="0">
                <a:solidFill>
                  <a:srgbClr val="D55FDE"/>
                </a:solidFill>
                <a:effectLst/>
              </a:rPr>
              <a:t>from </a:t>
            </a:r>
            <a:r>
              <a:rPr lang="en-US" dirty="0"/>
              <a:t>PIL </a:t>
            </a:r>
            <a:r>
              <a:rPr lang="en-US" i="1" dirty="0">
                <a:solidFill>
                  <a:srgbClr val="D55FDE"/>
                </a:solidFill>
                <a:effectLst/>
              </a:rPr>
              <a:t>import </a:t>
            </a:r>
            <a:r>
              <a:rPr lang="en-US" dirty="0"/>
              <a:t>Image</a:t>
            </a:r>
          </a:p>
          <a:p>
            <a:r>
              <a:rPr lang="en-US" i="1" dirty="0">
                <a:solidFill>
                  <a:srgbClr val="5C6370"/>
                </a:solidFill>
                <a:effectLst/>
              </a:rPr>
              <a:t>##40 folders each with 10 images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5C6370"/>
                </a:solidFill>
                <a:effectLst/>
              </a:rPr>
              <a:t>##Transform Image data into a Faces Matrix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    </a:t>
            </a:r>
            <a:r>
              <a:rPr lang="en-US" dirty="0" err="1"/>
              <a:t>Face_Matrix</a:t>
            </a:r>
            <a:r>
              <a:rPr lang="en-US" dirty="0"/>
              <a:t>, </a:t>
            </a:r>
            <a:r>
              <a:rPr lang="en-US" dirty="0" err="1"/>
              <a:t>original_shape</a:t>
            </a:r>
            <a:r>
              <a:rPr lang="en-US" dirty="0"/>
              <a:t>, </a:t>
            </a:r>
            <a:r>
              <a:rPr lang="en-US" dirty="0" err="1"/>
              <a:t>num_images</a:t>
            </a:r>
            <a:r>
              <a:rPr lang="en-US" dirty="0"/>
              <a:t> = </a:t>
            </a:r>
            <a:r>
              <a:rPr lang="en-US" dirty="0" err="1">
                <a:solidFill>
                  <a:srgbClr val="61AFEF"/>
                </a:solidFill>
                <a:effectLst/>
              </a:rPr>
              <a:t>ReadInFaceDataToMatrix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"./</a:t>
            </a:r>
            <a:r>
              <a:rPr lang="en-US" dirty="0" err="1">
                <a:solidFill>
                  <a:srgbClr val="89CA78"/>
                </a:solidFill>
                <a:effectLst/>
              </a:rPr>
              <a:t>FacesDataFullSizeDataset</a:t>
            </a:r>
            <a:r>
              <a:rPr lang="en-US" dirty="0">
                <a:solidFill>
                  <a:srgbClr val="89CA78"/>
                </a:solidFill>
                <a:effectLst/>
              </a:rPr>
              <a:t>” 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    </a:t>
            </a: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Face Matrix is </a:t>
            </a:r>
            <a:r>
              <a:rPr lang="en-US" dirty="0">
                <a:solidFill>
                  <a:srgbClr val="2BBAC5"/>
                </a:solidFill>
                <a:effectLst/>
              </a:rPr>
              <a:t>\n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/>
              <a:t>Face_Matrix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    </a:t>
            </a: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shape of the Face Matrix is</a:t>
            </a:r>
            <a:r>
              <a:rPr lang="en-US" dirty="0">
                <a:solidFill>
                  <a:srgbClr val="2BBAC5"/>
                </a:solidFill>
                <a:effectLst/>
              </a:rPr>
              <a:t>\n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/>
              <a:t>Face_Matrix.shape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/>
              <a:t>The Face Matrix is</a:t>
            </a:r>
          </a:p>
          <a:p>
            <a:r>
              <a:rPr lang="en-US" dirty="0"/>
              <a:t> [[ 39  60 131 ... 125 119 125]</a:t>
            </a:r>
          </a:p>
          <a:p>
            <a:r>
              <a:rPr lang="en-US" dirty="0"/>
              <a:t> [ 44  60 129 ... 119 120 124]</a:t>
            </a:r>
          </a:p>
          <a:p>
            <a:r>
              <a:rPr lang="en-US" dirty="0"/>
              <a:t> ...</a:t>
            </a:r>
          </a:p>
          <a:p>
            <a:r>
              <a:rPr lang="en-US" dirty="0"/>
              <a:t> [ 26  34  48 ...  39  94  35]</a:t>
            </a:r>
          </a:p>
          <a:p>
            <a:r>
              <a:rPr lang="en-US" dirty="0"/>
              <a:t> [ 29  34  55 ...  40  85  34]]</a:t>
            </a:r>
          </a:p>
          <a:p>
            <a:r>
              <a:rPr lang="en-US" dirty="0"/>
              <a:t>The shape of the Face Matrix is</a:t>
            </a:r>
          </a:p>
          <a:p>
            <a:r>
              <a:rPr lang="en-US" dirty="0"/>
              <a:t> (10304, 400)</a:t>
            </a:r>
          </a:p>
        </p:txBody>
      </p:sp>
    </p:spTree>
    <p:extLst>
      <p:ext uri="{BB962C8B-B14F-4D97-AF65-F5344CB8AC3E}">
        <p14:creationId xmlns:p14="http://schemas.microsoft.com/office/powerpoint/2010/main" val="13234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CA9A-C759-43A8-7CA2-E16F8A9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image to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EC2A-106D-489C-E22C-9378C31A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partsall</a:t>
            </a:r>
            <a:r>
              <a:rPr lang="en-US" dirty="0"/>
              <a:t> = </a:t>
            </a:r>
            <a:r>
              <a:rPr lang="en-US" dirty="0">
                <a:solidFill>
                  <a:srgbClr val="89CA78"/>
                </a:solidFill>
                <a:effectLst/>
              </a:rPr>
              <a:t>'/s' </a:t>
            </a:r>
            <a:r>
              <a:rPr lang="en-US" dirty="0"/>
              <a:t>+ </a:t>
            </a:r>
            <a:r>
              <a:rPr lang="en-US" dirty="0">
                <a:solidFill>
                  <a:srgbClr val="2BBAC5"/>
                </a:solidFill>
                <a:effectLst/>
              </a:rPr>
              <a:t>str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) </a:t>
            </a:r>
            <a:r>
              <a:rPr lang="en-US" dirty="0"/>
              <a:t>+ </a:t>
            </a:r>
            <a:r>
              <a:rPr lang="en-US" dirty="0">
                <a:solidFill>
                  <a:srgbClr val="89CA78"/>
                </a:solidFill>
                <a:effectLst/>
              </a:rPr>
              <a:t>"/" </a:t>
            </a:r>
            <a:r>
              <a:rPr lang="en-US" dirty="0"/>
              <a:t>+ </a:t>
            </a:r>
            <a:r>
              <a:rPr lang="en-US" dirty="0">
                <a:solidFill>
                  <a:srgbClr val="2BBAC5"/>
                </a:solidFill>
                <a:effectLst/>
              </a:rPr>
              <a:t>str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) </a:t>
            </a:r>
            <a:r>
              <a:rPr lang="en-US" dirty="0"/>
              <a:t>+ </a:t>
            </a:r>
            <a:r>
              <a:rPr lang="en-US" dirty="0">
                <a:solidFill>
                  <a:srgbClr val="89CA78"/>
                </a:solidFill>
                <a:effectLst/>
              </a:rPr>
              <a:t>".</a:t>
            </a:r>
            <a:r>
              <a:rPr lang="en-US" dirty="0" err="1">
                <a:solidFill>
                  <a:srgbClr val="89CA78"/>
                </a:solidFill>
                <a:effectLst/>
              </a:rPr>
              <a:t>pgm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fullpath</a:t>
            </a:r>
            <a:r>
              <a:rPr lang="en-US" dirty="0"/>
              <a:t> = </a:t>
            </a:r>
            <a:r>
              <a:rPr lang="en-US" dirty="0">
                <a:solidFill>
                  <a:srgbClr val="D19A66"/>
                </a:solidFill>
                <a:effectLst/>
              </a:rPr>
              <a:t>p </a:t>
            </a:r>
            <a:r>
              <a:rPr lang="en-US" dirty="0"/>
              <a:t>+ </a:t>
            </a:r>
            <a:r>
              <a:rPr lang="en-US" dirty="0" err="1"/>
              <a:t>partsall</a:t>
            </a:r>
            <a:endParaRPr lang="en-US" dirty="0"/>
          </a:p>
          <a:p>
            <a:r>
              <a:rPr lang="en-US" dirty="0"/>
              <a:t>img1 = </a:t>
            </a:r>
            <a:r>
              <a:rPr lang="en-US" dirty="0" err="1"/>
              <a:t>Image.</a:t>
            </a:r>
            <a:r>
              <a:rPr lang="en-US" dirty="0" err="1">
                <a:solidFill>
                  <a:srgbClr val="61AFEF"/>
                </a:solidFill>
                <a:effectLst/>
              </a:rPr>
              <a:t>open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fullpath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.</a:t>
            </a:r>
            <a:r>
              <a:rPr lang="en-US" dirty="0">
                <a:solidFill>
                  <a:srgbClr val="61AFEF"/>
                </a:solidFill>
                <a:effectLst/>
              </a:rPr>
              <a:t>convert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'L'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/>
              <a:t>imagearray1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array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img1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original_shape</a:t>
            </a:r>
            <a:r>
              <a:rPr lang="en-US" dirty="0"/>
              <a:t> = imagearray1.shape</a:t>
            </a:r>
          </a:p>
          <a:p>
            <a:r>
              <a:rPr lang="en-US" dirty="0"/>
              <a:t>Using PIL to read images and transform image into a </a:t>
            </a:r>
            <a:r>
              <a:rPr lang="en-US" dirty="0" err="1"/>
              <a:t>Numpy</a:t>
            </a:r>
            <a:r>
              <a:rPr lang="en-US" dirty="0"/>
              <a:t> array to get shape</a:t>
            </a:r>
          </a:p>
          <a:p>
            <a:r>
              <a:rPr lang="en-US" dirty="0"/>
              <a:t>Convert(‘L’) means it is a single channel image otherwise covert(‘RGBA’) means it is palettized and RGB for each pixel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CA9A-C759-43A8-7CA2-E16F8A9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image to matrix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EC2A-106D-489C-E22C-9378C31A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flat1 = imagearray1.</a:t>
            </a:r>
            <a:r>
              <a:rPr lang="en-US" dirty="0">
                <a:solidFill>
                  <a:srgbClr val="61AFEF"/>
                </a:solidFill>
                <a:effectLst/>
              </a:rPr>
              <a:t>ravel</a:t>
            </a:r>
            <a:r>
              <a:rPr lang="en-US" dirty="0">
                <a:solidFill>
                  <a:srgbClr val="E8BA36"/>
                </a:solidFill>
                <a:effectLst/>
              </a:rPr>
              <a:t>()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/>
              <a:t>facevector1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matrix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flat1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facematrix</a:t>
            </a:r>
            <a:r>
              <a:rPr lang="en-US" dirty="0"/>
              <a:t> = facevector1</a:t>
            </a:r>
          </a:p>
          <a:p>
            <a:r>
              <a:rPr lang="en-US" dirty="0" err="1"/>
              <a:t>facematrix_t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facematrix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  <a:p>
            <a:r>
              <a:rPr lang="en-US" i="1" dirty="0">
                <a:solidFill>
                  <a:srgbClr val="D55FDE"/>
                </a:solidFill>
                <a:effectLst/>
              </a:rPr>
              <a:t>return </a:t>
            </a:r>
            <a:r>
              <a:rPr lang="en-US" dirty="0" err="1"/>
              <a:t>facematrix_t</a:t>
            </a:r>
            <a:r>
              <a:rPr lang="en-US" dirty="0"/>
              <a:t>, </a:t>
            </a:r>
            <a:r>
              <a:rPr lang="en-US" dirty="0" err="1"/>
              <a:t>original_shape</a:t>
            </a:r>
            <a:r>
              <a:rPr lang="en-US" dirty="0"/>
              <a:t>, </a:t>
            </a:r>
            <a:r>
              <a:rPr lang="en-US" dirty="0" err="1"/>
              <a:t>file_counter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a contiguous flattened array from image in </a:t>
            </a:r>
            <a:r>
              <a:rPr lang="en-US" dirty="0" err="1"/>
              <a:t>numpy</a:t>
            </a:r>
            <a:r>
              <a:rPr lang="en-US" dirty="0"/>
              <a:t> array data type using </a:t>
            </a:r>
            <a:r>
              <a:rPr lang="en-US" dirty="0" err="1"/>
              <a:t>numpy.ravel</a:t>
            </a:r>
            <a:r>
              <a:rPr lang="en-US" dirty="0"/>
              <a:t>(), then convert to a matrix using </a:t>
            </a:r>
            <a:r>
              <a:rPr lang="en-US" dirty="0" err="1"/>
              <a:t>np.matrix</a:t>
            </a:r>
            <a:r>
              <a:rPr lang="en-US" dirty="0"/>
              <a:t> and </a:t>
            </a:r>
            <a:r>
              <a:rPr lang="en-US" dirty="0" err="1"/>
              <a:t>np.transpose</a:t>
            </a:r>
            <a:endParaRPr lang="en-US" dirty="0"/>
          </a:p>
          <a:p>
            <a:r>
              <a:rPr lang="en-US" dirty="0"/>
              <a:t>Return the transposed matrix, original shape, and file counter. </a:t>
            </a:r>
          </a:p>
        </p:txBody>
      </p:sp>
    </p:spTree>
    <p:extLst>
      <p:ext uri="{BB962C8B-B14F-4D97-AF65-F5344CB8AC3E}">
        <p14:creationId xmlns:p14="http://schemas.microsoft.com/office/powerpoint/2010/main" val="39258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0589-E22C-C11A-B720-9D5BACB0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33A2-5DA4-3772-1CF7-99633C1C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Norm_Face_Matrix</a:t>
            </a:r>
            <a:r>
              <a:rPr lang="en-US" dirty="0"/>
              <a:t>, </a:t>
            </a:r>
            <a:r>
              <a:rPr lang="en-US" dirty="0" err="1"/>
              <a:t>Mean_Vector</a:t>
            </a:r>
            <a:r>
              <a:rPr lang="en-US" dirty="0"/>
              <a:t> = </a:t>
            </a:r>
            <a:r>
              <a:rPr lang="en-US" dirty="0" err="1">
                <a:solidFill>
                  <a:srgbClr val="61AFEF"/>
                </a:solidFill>
                <a:effectLst/>
              </a:rPr>
              <a:t>NormalizeTheMatrix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Face_Matrix</a:t>
            </a:r>
            <a:r>
              <a:rPr lang="en-US" dirty="0"/>
              <a:t>, </a:t>
            </a:r>
            <a:r>
              <a:rPr lang="en-US" dirty="0" err="1"/>
              <a:t>num_images</a:t>
            </a:r>
            <a:r>
              <a:rPr lang="en-US" dirty="0"/>
              <a:t>, </a:t>
            </a:r>
            <a:r>
              <a:rPr lang="en-US" dirty="0" err="1"/>
              <a:t>original_shape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endParaRPr lang="en-US" dirty="0">
              <a:solidFill>
                <a:srgbClr val="E8BA36"/>
              </a:solidFill>
              <a:effectLst/>
            </a:endParaRPr>
          </a:p>
          <a:p>
            <a:r>
              <a:rPr lang="en-US" dirty="0" err="1"/>
              <a:t>MeanVector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mean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Face_Matrix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axis</a:t>
            </a:r>
            <a:r>
              <a:rPr lang="en-US" dirty="0"/>
              <a:t>=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r>
              <a:rPr lang="en-US" dirty="0"/>
              <a:t>.</a:t>
            </a:r>
            <a:r>
              <a:rPr lang="en-US" dirty="0" err="1">
                <a:solidFill>
                  <a:srgbClr val="61AFEF"/>
                </a:solidFill>
                <a:effectLst/>
              </a:rPr>
              <a:t>astype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2BBAC5"/>
                </a:solidFill>
                <a:effectLst/>
              </a:rPr>
              <a:t>int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dirty="0" err="1"/>
              <a:t>NormMatrix</a:t>
            </a:r>
            <a:r>
              <a:rPr lang="en-US" dirty="0"/>
              <a:t> = </a:t>
            </a:r>
            <a:r>
              <a:rPr lang="en-US" dirty="0" err="1">
                <a:solidFill>
                  <a:srgbClr val="D19A66"/>
                </a:solidFill>
                <a:effectLst/>
              </a:rPr>
              <a:t>Face_Matrix</a:t>
            </a:r>
            <a:r>
              <a:rPr lang="en-US" dirty="0">
                <a:solidFill>
                  <a:srgbClr val="D19A66"/>
                </a:solidFill>
                <a:effectLst/>
              </a:rPr>
              <a:t> </a:t>
            </a:r>
            <a:r>
              <a:rPr lang="en-US" dirty="0"/>
              <a:t>– </a:t>
            </a:r>
            <a:r>
              <a:rPr lang="en-US" dirty="0" err="1"/>
              <a:t>MeanVector</a:t>
            </a:r>
            <a:endParaRPr lang="en-US" dirty="0"/>
          </a:p>
          <a:p>
            <a:r>
              <a:rPr lang="en-US" i="1" dirty="0">
                <a:solidFill>
                  <a:srgbClr val="D55FDE"/>
                </a:solidFill>
                <a:effectLst/>
              </a:rPr>
              <a:t>return </a:t>
            </a:r>
            <a:r>
              <a:rPr lang="en-US" dirty="0" err="1"/>
              <a:t>NormMatrix</a:t>
            </a:r>
            <a:r>
              <a:rPr lang="en-US" dirty="0"/>
              <a:t>, </a:t>
            </a:r>
            <a:r>
              <a:rPr lang="en-US" dirty="0" err="1"/>
              <a:t>MeanVector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the mean of the matrix, normalize the matrix by subtracting the mean, return normalized matrix and mean vector. </a:t>
            </a:r>
          </a:p>
        </p:txBody>
      </p:sp>
    </p:spTree>
    <p:extLst>
      <p:ext uri="{BB962C8B-B14F-4D97-AF65-F5344CB8AC3E}">
        <p14:creationId xmlns:p14="http://schemas.microsoft.com/office/powerpoint/2010/main" val="57931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81AF-357D-75E1-18D2-91771EDD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1368-3044-5A0A-C507-3B266FA5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##Perform PCA on the normalized Faces Matrix to get the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## Eigenvectors (eigenfaces) and eigenvalues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##k is the number of eigenfaces (eigenvectors) we want</a:t>
            </a:r>
          </a:p>
          <a:p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k = </a:t>
            </a:r>
            <a:r>
              <a:rPr lang="en-US" dirty="0">
                <a:solidFill>
                  <a:srgbClr val="D19A66"/>
                </a:solidFill>
                <a:effectLst/>
              </a:rPr>
              <a:t>20</a:t>
            </a:r>
            <a:br>
              <a:rPr lang="en-US" dirty="0">
                <a:solidFill>
                  <a:srgbClr val="D19A66"/>
                </a:solidFill>
                <a:effectLst/>
              </a:rPr>
            </a:br>
            <a:r>
              <a:rPr lang="en-US" dirty="0" err="1">
                <a:solidFill>
                  <a:srgbClr val="7F8591"/>
                </a:solidFill>
                <a:effectLst/>
              </a:rPr>
              <a:t>TopEigFacesMatrix</a:t>
            </a:r>
            <a:r>
              <a:rPr lang="en-US" dirty="0">
                <a:solidFill>
                  <a:srgbClr val="7F8591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61AFEF"/>
                </a:solidFill>
                <a:effectLst/>
              </a:rPr>
              <a:t>GetEigenFaces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Norm_Face_Matrix</a:t>
            </a:r>
            <a:r>
              <a:rPr lang="en-US" dirty="0"/>
              <a:t>, </a:t>
            </a:r>
            <a:r>
              <a:rPr lang="en-US" dirty="0" err="1"/>
              <a:t>num_images</a:t>
            </a:r>
            <a:r>
              <a:rPr lang="en-US" dirty="0"/>
              <a:t>, k, </a:t>
            </a:r>
            <a:r>
              <a:rPr lang="en-US" dirty="0" err="1"/>
              <a:t>original_shape</a:t>
            </a:r>
            <a:r>
              <a:rPr lang="en-US" dirty="0"/>
              <a:t>, </a:t>
            </a:r>
            <a:r>
              <a:rPr lang="en-US" dirty="0" err="1"/>
              <a:t>Mean_Vector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endParaRPr lang="en-US" dirty="0">
              <a:solidFill>
                <a:srgbClr val="E8BA36"/>
              </a:solidFill>
            </a:endParaRPr>
          </a:p>
          <a:p>
            <a:r>
              <a:rPr lang="en-US" dirty="0"/>
              <a:t>How to use principal component analysis to extract characteristic images from an image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C82-C1E9-D281-6B21-AFE4A49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808A-2910-0A3D-0F51-487054B6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 Covariance Matrix (Turk and Pentland) version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Is A transpose * A  (rather than AAT)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 err="1"/>
              <a:t>Norm_Face_Matrix_t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transpose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/>
              <a:t>CovMatrix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matmul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Norm_Face_Matrix_t</a:t>
            </a:r>
            <a:r>
              <a:rPr lang="en-US" dirty="0"/>
              <a:t>, </a:t>
            </a:r>
            <a:r>
              <a:rPr lang="en-US" dirty="0" err="1">
                <a:solidFill>
                  <a:srgbClr val="D19A66"/>
                </a:solidFill>
                <a:effectLst/>
              </a:rPr>
              <a:t>Norm_Face_Matrix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r>
              <a:rPr lang="en-US" i="1" dirty="0">
                <a:solidFill>
                  <a:srgbClr val="5C6370"/>
                </a:solidFill>
                <a:effectLst/>
              </a:rPr>
              <a:t>##Calculate the eigenvalues and eigenvectors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evals, </a:t>
            </a:r>
            <a:r>
              <a:rPr lang="en-US" dirty="0" err="1"/>
              <a:t>evects</a:t>
            </a:r>
            <a:r>
              <a:rPr lang="en-US" dirty="0"/>
              <a:t> = </a:t>
            </a:r>
            <a:r>
              <a:rPr lang="en-US" dirty="0" err="1"/>
              <a:t>np.linalg.</a:t>
            </a:r>
            <a:r>
              <a:rPr lang="en-US" dirty="0" err="1">
                <a:solidFill>
                  <a:srgbClr val="61AFEF"/>
                </a:solidFill>
                <a:effectLst/>
              </a:rPr>
              <a:t>eig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 err="1"/>
              <a:t>CovMatrix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819-633E-95EE-B207-7613DDE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02A2-4DBB-7ACC-638A-5D390683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5C6370"/>
                </a:solidFill>
                <a:effectLst/>
              </a:rPr>
              <a:t># Convert the top k eigenvectors back to the </a:t>
            </a:r>
            <a:r>
              <a:rPr lang="en-US" i="1" dirty="0" err="1">
                <a:solidFill>
                  <a:srgbClr val="5C6370"/>
                </a:solidFill>
                <a:effectLst/>
              </a:rPr>
              <a:t>orignal</a:t>
            </a:r>
            <a:r>
              <a:rPr lang="en-US" i="1" dirty="0">
                <a:solidFill>
                  <a:srgbClr val="5C6370"/>
                </a:solidFill>
                <a:effectLst/>
              </a:rPr>
              <a:t> space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Put the eigenvectors in sorted order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index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argsort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/>
              <a:t>evals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Reverse the result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index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</a:t>
            </a:r>
            <a:r>
              <a:rPr lang="en-US" dirty="0">
                <a:solidFill>
                  <a:srgbClr val="E8BA36"/>
                </a:solidFill>
                <a:effectLst/>
              </a:rPr>
              <a:t>] </a:t>
            </a:r>
            <a:r>
              <a:rPr lang="en-US" dirty="0"/>
              <a:t>= index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::-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i="1" dirty="0">
                <a:solidFill>
                  <a:srgbClr val="5C6370"/>
                </a:solidFill>
                <a:effectLst/>
              </a:rPr>
              <a:t># Order the eigenvalues from big to small</a:t>
            </a:r>
            <a:br>
              <a:rPr lang="en-US" i="1" dirty="0">
                <a:solidFill>
                  <a:srgbClr val="5C6370"/>
                </a:solidFill>
                <a:effectLst/>
              </a:rPr>
            </a:br>
            <a:r>
              <a:rPr lang="en-US" dirty="0"/>
              <a:t>evals = evals</a:t>
            </a:r>
            <a:r>
              <a:rPr lang="en-US" dirty="0">
                <a:solidFill>
                  <a:srgbClr val="E8BA36"/>
                </a:solidFill>
                <a:effectLst/>
              </a:rPr>
              <a:t>[</a:t>
            </a:r>
            <a:r>
              <a:rPr lang="en-US" dirty="0"/>
              <a:t>index</a:t>
            </a:r>
            <a:r>
              <a:rPr lang="en-US" dirty="0">
                <a:solidFill>
                  <a:srgbClr val="E8BA36"/>
                </a:solidFill>
                <a:effectLst/>
              </a:rPr>
              <a:t>]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2BBAC5"/>
                </a:solidFill>
                <a:effectLst/>
              </a:rPr>
              <a:t>print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89CA78"/>
                </a:solidFill>
                <a:effectLst/>
              </a:rPr>
              <a:t>"The eigenvalues sorted are</a:t>
            </a:r>
            <a:r>
              <a:rPr lang="en-US" dirty="0">
                <a:solidFill>
                  <a:srgbClr val="2BBAC5"/>
                </a:solidFill>
                <a:effectLst/>
              </a:rPr>
              <a:t>\n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/>
              <a:t>, evals,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2BBAC5"/>
                </a:solidFill>
                <a:effectLst/>
              </a:rPr>
              <a:t>\n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4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A868-543D-A19D-6B96-32DD96D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945C-9AE0-DABE-8A1F-6567E746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eigenvalues sorted are</a:t>
            </a:r>
          </a:p>
          <a:p>
            <a:r>
              <a:rPr lang="en-US" dirty="0"/>
              <a:t> [ 1.12614610e+09  8.25702312e+08  4.36728937e+08  3.57243250e+08</a:t>
            </a:r>
          </a:p>
          <a:p>
            <a:r>
              <a:rPr lang="en-US" dirty="0"/>
              <a:t>  3.27270949e+08  2.15233649e+08  1.56431553e+08  1.49649415e+08</a:t>
            </a:r>
          </a:p>
          <a:p>
            <a:r>
              <a:rPr lang="en-US" dirty="0"/>
              <a:t>  1.25792571e+08  1.14353441e+08  9.20019800e+07  8.95310306e+07</a:t>
            </a:r>
          </a:p>
          <a:p>
            <a:r>
              <a:rPr lang="en-US" dirty="0"/>
              <a:t>…………..</a:t>
            </a:r>
          </a:p>
          <a:p>
            <a:r>
              <a:rPr lang="en-US" dirty="0"/>
              <a:t> 5.36723783e+05  5.25750853e+05  4.92683683e+05  4.79019267e+05</a:t>
            </a:r>
          </a:p>
          <a:p>
            <a:r>
              <a:rPr lang="en-US" dirty="0"/>
              <a:t>  4.34812119e+05  4.23143836e+05  3.31720790e+05 -1.25790878e-09]</a:t>
            </a:r>
          </a:p>
        </p:txBody>
      </p:sp>
    </p:spTree>
    <p:extLst>
      <p:ext uri="{BB962C8B-B14F-4D97-AF65-F5344CB8AC3E}">
        <p14:creationId xmlns:p14="http://schemas.microsoft.com/office/powerpoint/2010/main" val="280869621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D739C3"/>
      </a:accent1>
      <a:accent2>
        <a:srgbClr val="9727C5"/>
      </a:accent2>
      <a:accent3>
        <a:srgbClr val="6739D7"/>
      </a:accent3>
      <a:accent4>
        <a:srgbClr val="3144C8"/>
      </a:accent4>
      <a:accent5>
        <a:srgbClr val="398FD7"/>
      </a:accent5>
      <a:accent6>
        <a:srgbClr val="27BFC5"/>
      </a:accent6>
      <a:hlink>
        <a:srgbClr val="3F6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1625</Words>
  <Application>Microsoft Macintosh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 Neue</vt:lpstr>
      <vt:lpstr>Neue Haas Grotesk Text Pro</vt:lpstr>
      <vt:lpstr>InterweaveVTI</vt:lpstr>
      <vt:lpstr>Eigenfaces – Face Classification in  Python</vt:lpstr>
      <vt:lpstr>Import library and dataset</vt:lpstr>
      <vt:lpstr>Transform image to matrix</vt:lpstr>
      <vt:lpstr>Transform image to matrix (Cont.)</vt:lpstr>
      <vt:lpstr>Normalize</vt:lpstr>
      <vt:lpstr>Principal Component Analysis </vt:lpstr>
      <vt:lpstr>PCA (cont.)</vt:lpstr>
      <vt:lpstr>Eigenvalues</vt:lpstr>
      <vt:lpstr>Eigenvalues (Cont.)</vt:lpstr>
      <vt:lpstr>Eigenvectors</vt:lpstr>
      <vt:lpstr>Eigenvectors (Cont.)</vt:lpstr>
      <vt:lpstr>EigenFaces</vt:lpstr>
      <vt:lpstr>EigenFaces (Cont.)</vt:lpstr>
      <vt:lpstr>Model for match face</vt:lpstr>
      <vt:lpstr>Eigen Face Projection</vt:lpstr>
      <vt:lpstr>Euclidean distance</vt:lpstr>
      <vt:lpstr>Euclidean distance (Cont.)</vt:lpstr>
      <vt:lpstr>Euclidean distance (Cont.)</vt:lpstr>
      <vt:lpstr>Model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2D convolutional NN on color dataset</dc:title>
  <dc:creator>Xingyu Chen</dc:creator>
  <cp:lastModifiedBy>Xingyu Chen</cp:lastModifiedBy>
  <cp:revision>9</cp:revision>
  <dcterms:created xsi:type="dcterms:W3CDTF">2022-10-26T17:14:50Z</dcterms:created>
  <dcterms:modified xsi:type="dcterms:W3CDTF">2022-10-27T04:18:40Z</dcterms:modified>
</cp:coreProperties>
</file>