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56"/>
    <p:restoredTop sz="96327"/>
  </p:normalViewPr>
  <p:slideViewPr>
    <p:cSldViewPr snapToGrid="0" snapToObjects="1">
      <p:cViewPr varScale="1">
        <p:scale>
          <a:sx n="83" d="100"/>
          <a:sy n="83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building-our-first-neural-network-in-keras-bdc8abbc17f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://melonicedlatte.com/machinelearning/2017/11/23/021658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iabhishekofficial/mobile-price-classifica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stackoverflow.com/questions/24213717/normalize-intensity-of-series-of-images-to-obtain-constant-intensity-matla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ruder.io/optimizing-gradient-descent/index.html#adam" TargetMode="External"/><Relationship Id="rId3" Type="http://schemas.openxmlformats.org/officeDocument/2006/relationships/hyperlink" Target="https://arxiv.org/pdf/1412.6980.pdf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y-do-we-normalize-the-data" TargetMode="External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der.io/optimizing-gradient-descent/index.html#adam" TargetMode="External"/><Relationship Id="rId4" Type="http://schemas.openxmlformats.org/officeDocument/2006/relationships/hyperlink" Target="https://towardsdatascience.com/building-our-first-neural-network-in-keras-bdc8abbc17f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81615-555A-F202-1754-EE80E38A8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799" y="1639614"/>
            <a:ext cx="6283325" cy="2746117"/>
          </a:xfrm>
        </p:spPr>
        <p:txBody>
          <a:bodyPr/>
          <a:lstStyle/>
          <a:p>
            <a:r>
              <a:rPr lang="en-US" dirty="0"/>
              <a:t>Neural Networks with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8EE16-320B-F9BC-D06C-F245F97437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Nguyen</a:t>
            </a:r>
          </a:p>
          <a:p>
            <a:r>
              <a:rPr lang="en-US" dirty="0"/>
              <a:t>Adapted from: </a:t>
            </a:r>
            <a:r>
              <a:rPr lang="en-US" dirty="0">
                <a:hlinkClick r:id="rId2"/>
              </a:rPr>
              <a:t>https://towardsdatascience.com/building-our-first-neural-network-in-keras-bdc8abbc17f5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163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FACC-B6A5-ACEE-9B11-EA28D2A9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WHAT is KERAS?</a:t>
            </a:r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27B3456E-7317-65B7-5FB6-A7EBFB8D1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19"/>
            <a:ext cx="5293822" cy="3788525"/>
          </a:xfrm>
        </p:spPr>
        <p:txBody>
          <a:bodyPr>
            <a:normAutofit/>
          </a:bodyPr>
          <a:lstStyle/>
          <a:p>
            <a:r>
              <a:rPr lang="en-US" dirty="0"/>
              <a:t>High-level API that supports Google’s </a:t>
            </a:r>
            <a:r>
              <a:rPr lang="en-US" dirty="0" err="1"/>
              <a:t>Tensorflow</a:t>
            </a:r>
            <a:r>
              <a:rPr lang="en-US" dirty="0"/>
              <a:t> deep learning framework </a:t>
            </a:r>
          </a:p>
          <a:p>
            <a:r>
              <a:rPr lang="en-US" dirty="0"/>
              <a:t>Designed to be user-friendly</a:t>
            </a:r>
          </a:p>
          <a:p>
            <a:r>
              <a:rPr lang="en-US" dirty="0"/>
              <a:t>Can scale to large clusters of GPUs</a:t>
            </a:r>
          </a:p>
          <a:p>
            <a:r>
              <a:rPr lang="en-US" dirty="0"/>
              <a:t>Used by organizations like NASA, CERN, YouTube, and Waymo</a:t>
            </a:r>
          </a:p>
        </p:txBody>
      </p:sp>
      <p:pic>
        <p:nvPicPr>
          <p:cNvPr id="25" name="Content Placeholder 24" descr="Icon&#10;&#10;Description automatically generated">
            <a:extLst>
              <a:ext uri="{FF2B5EF4-FFF2-40B4-BE49-F238E27FC236}">
                <a16:creationId xmlns:a16="http://schemas.microsoft.com/office/drawing/2014/main" id="{25D2143E-6B34-5862-2372-D3C726BC4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42180" y="2464023"/>
            <a:ext cx="5043165" cy="1462518"/>
          </a:xfrm>
          <a:prstGeom prst="roundRect">
            <a:avLst>
              <a:gd name="adj" fmla="val 4380"/>
            </a:avLst>
          </a:prstGeom>
          <a:solidFill>
            <a:schemeClr val="tx2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D6BC90C-E789-A8C3-D711-C76647DF22C4}"/>
              </a:ext>
            </a:extLst>
          </p:cNvPr>
          <p:cNvSpPr txBox="1"/>
          <p:nvPr/>
        </p:nvSpPr>
        <p:spPr>
          <a:xfrm>
            <a:off x="9065479" y="4031690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melonicedlatte.com/machinelearning/2017/11/23/021658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89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8B9A-D98E-ED38-1A15-22E97E883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Predict price range of cell phones</a:t>
            </a:r>
          </a:p>
        </p:txBody>
      </p:sp>
      <p:pic>
        <p:nvPicPr>
          <p:cNvPr id="6" name="Content Placeholder 5" descr="Qr code&#10;&#10;Description automatically generated">
            <a:extLst>
              <a:ext uri="{FF2B5EF4-FFF2-40B4-BE49-F238E27FC236}">
                <a16:creationId xmlns:a16="http://schemas.microsoft.com/office/drawing/2014/main" id="{0518AAED-202C-269E-1123-9C42843C20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50775" y="2363424"/>
            <a:ext cx="2772137" cy="27721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83F6D0-E90F-D9C7-8CD4-B4754E6997D3}"/>
              </a:ext>
            </a:extLst>
          </p:cNvPr>
          <p:cNvSpPr txBox="1"/>
          <p:nvPr/>
        </p:nvSpPr>
        <p:spPr>
          <a:xfrm>
            <a:off x="1310747" y="5329534"/>
            <a:ext cx="3452191" cy="918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https://www.kaggle.com/datasets/iabhishekofficial/mobile-price-classification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C7EB2-611F-2E9A-4898-D9689C97F124}"/>
              </a:ext>
            </a:extLst>
          </p:cNvPr>
          <p:cNvSpPr txBox="1"/>
          <p:nvPr/>
        </p:nvSpPr>
        <p:spPr>
          <a:xfrm>
            <a:off x="2194891" y="1919301"/>
            <a:ext cx="158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71C68-1850-F632-56C2-8FD87EBA96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Mock data for 2000 cell phones</a:t>
            </a:r>
          </a:p>
          <a:p>
            <a:r>
              <a:rPr lang="en-US" dirty="0"/>
              <a:t>Contains 20 features</a:t>
            </a:r>
          </a:p>
          <a:p>
            <a:r>
              <a:rPr lang="en-US" dirty="0"/>
              <a:t>Target: “</a:t>
            </a:r>
            <a:r>
              <a:rPr lang="en-US" dirty="0" err="1"/>
              <a:t>price_range</a:t>
            </a:r>
            <a:r>
              <a:rPr lang="en-US" dirty="0"/>
              <a:t>” – a categorical variable that can take the following values</a:t>
            </a:r>
          </a:p>
          <a:p>
            <a:pPr lvl="1"/>
            <a:r>
              <a:rPr lang="en-US" dirty="0"/>
              <a:t>0 (low price)</a:t>
            </a:r>
          </a:p>
          <a:p>
            <a:pPr lvl="1"/>
            <a:r>
              <a:rPr lang="en-US" dirty="0"/>
              <a:t>1 (medium price)</a:t>
            </a:r>
          </a:p>
          <a:p>
            <a:pPr lvl="1"/>
            <a:r>
              <a:rPr lang="en-US" dirty="0"/>
              <a:t>2 (high price)</a:t>
            </a:r>
          </a:p>
          <a:p>
            <a:pPr lvl="1"/>
            <a:r>
              <a:rPr lang="en-US" dirty="0"/>
              <a:t>3 (very high price)</a:t>
            </a:r>
          </a:p>
        </p:txBody>
      </p:sp>
    </p:spTree>
    <p:extLst>
      <p:ext uri="{BB962C8B-B14F-4D97-AF65-F5344CB8AC3E}">
        <p14:creationId xmlns:p14="http://schemas.microsoft.com/office/powerpoint/2010/main" val="58121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EFA0A-9B47-4208-DC1B-E02934D5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structure a deep learning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55B8C-1705-2C77-FC0B-BCC8D2F9F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u="sng" dirty="0"/>
              <a:t>Preprocess and load data</a:t>
            </a:r>
          </a:p>
          <a:p>
            <a:pPr lvl="1"/>
            <a:r>
              <a:rPr lang="en-US" i="1" dirty="0"/>
              <a:t>Data is the key to a </a:t>
            </a:r>
            <a:r>
              <a:rPr lang="en-US" i="1"/>
              <a:t>working neural </a:t>
            </a:r>
            <a:r>
              <a:rPr lang="en-US" i="1" dirty="0"/>
              <a:t>n</a:t>
            </a:r>
            <a:r>
              <a:rPr lang="en-US" i="1"/>
              <a:t>etwork</a:t>
            </a:r>
            <a:endParaRPr lang="en-US" i="1" dirty="0"/>
          </a:p>
          <a:p>
            <a:pPr marL="342900" indent="-342900">
              <a:buFont typeface="+mj-lt"/>
              <a:buAutoNum type="arabicPeriod"/>
            </a:pPr>
            <a:r>
              <a:rPr lang="en-US" u="sng" dirty="0"/>
              <a:t>Define the model</a:t>
            </a:r>
          </a:p>
          <a:p>
            <a:pPr lvl="1"/>
            <a:r>
              <a:rPr lang="en-US" i="1" dirty="0"/>
              <a:t>Specify the number of hidden layers and their size, number of inputs, number of outputs</a:t>
            </a:r>
          </a:p>
          <a:p>
            <a:pPr marL="342900" indent="-342900">
              <a:buFont typeface="+mj-lt"/>
              <a:buAutoNum type="arabicPeriod"/>
            </a:pPr>
            <a:r>
              <a:rPr lang="en-US" u="sng" dirty="0"/>
              <a:t>Define the loss function and optimizer</a:t>
            </a:r>
          </a:p>
          <a:p>
            <a:pPr lvl="1"/>
            <a:r>
              <a:rPr lang="en-US" i="1" dirty="0"/>
              <a:t>Specify loss function, optimizer, learning rate and other hyperparameters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u="sng" dirty="0"/>
              <a:t>Fit the model</a:t>
            </a:r>
          </a:p>
          <a:p>
            <a:pPr lvl="1"/>
            <a:r>
              <a:rPr lang="en-US" i="1" dirty="0"/>
              <a:t>Specify the number of epochs</a:t>
            </a:r>
          </a:p>
          <a:p>
            <a:pPr lvl="1"/>
            <a:r>
              <a:rPr lang="en-US" i="1" dirty="0"/>
              <a:t>Train the model with our data</a:t>
            </a:r>
          </a:p>
        </p:txBody>
      </p:sp>
    </p:spTree>
    <p:extLst>
      <p:ext uri="{BB962C8B-B14F-4D97-AF65-F5344CB8AC3E}">
        <p14:creationId xmlns:p14="http://schemas.microsoft.com/office/powerpoint/2010/main" val="130365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2C3D-6FC3-AE59-407A-CA817BF2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US" dirty="0"/>
              <a:t>WHY Normalize our data?</a:t>
            </a:r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2DC72FC8-C414-73CA-8A74-48A7AE221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3467" y="1813199"/>
            <a:ext cx="3997362" cy="293139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1BD3F-56B6-FC2D-C047-FE700E82F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en-US" dirty="0"/>
              <a:t>Transform our data to fit a common scale without distorting the relative spread</a:t>
            </a:r>
          </a:p>
          <a:p>
            <a:r>
              <a:rPr lang="en-US" dirty="0"/>
              <a:t>Usually required when the features in our data vary by a large amount </a:t>
            </a:r>
          </a:p>
          <a:p>
            <a:pPr lvl="1"/>
            <a:r>
              <a:rPr lang="en-US" dirty="0"/>
              <a:t>E.g., “battery power” ~ 1000s while “clock speed” less than 3</a:t>
            </a:r>
          </a:p>
          <a:p>
            <a:r>
              <a:rPr lang="en-US" dirty="0"/>
              <a:t>With un-normalized data, gradients will change differently with each column -&gt; learning will oscillate</a:t>
            </a:r>
          </a:p>
          <a:p>
            <a:r>
              <a:rPr lang="en-US" dirty="0"/>
              <a:t>Scaling creates consistency when comparing across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1E3DA-88E7-309C-6F8D-4A832300F2D3}"/>
              </a:ext>
            </a:extLst>
          </p:cNvPr>
          <p:cNvSpPr txBox="1"/>
          <p:nvPr/>
        </p:nvSpPr>
        <p:spPr>
          <a:xfrm>
            <a:off x="2333787" y="4744597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4" tooltip="http://stackoverflow.com/questions/24213717/normalize-intensity-of-series-of-images-to-obtain-constant-intensity-matla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81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9AED-7FEE-2168-623E-0A3F2A58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0161" y="2086044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OUR Neural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CB2A19-6B9A-121C-8F28-589C77528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85" y="1136822"/>
            <a:ext cx="8506138" cy="493356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5DDBB9-A525-5630-289F-85B2450FF31D}"/>
              </a:ext>
            </a:extLst>
          </p:cNvPr>
          <p:cNvSpPr txBox="1"/>
          <p:nvPr/>
        </p:nvSpPr>
        <p:spPr>
          <a:xfrm>
            <a:off x="9112469" y="3603602"/>
            <a:ext cx="20390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W1: 20 x 16</a:t>
            </a:r>
          </a:p>
          <a:p>
            <a:r>
              <a:rPr lang="en-US" dirty="0"/>
              <a:t>b1: 16 x 1</a:t>
            </a:r>
          </a:p>
          <a:p>
            <a:endParaRPr lang="en-US" dirty="0"/>
          </a:p>
          <a:p>
            <a:r>
              <a:rPr lang="en-US" dirty="0"/>
              <a:t>W2: 16 x 12</a:t>
            </a:r>
          </a:p>
          <a:p>
            <a:r>
              <a:rPr lang="en-US" dirty="0"/>
              <a:t>b2: 12 x 1</a:t>
            </a:r>
          </a:p>
          <a:p>
            <a:endParaRPr lang="en-US" dirty="0"/>
          </a:p>
          <a:p>
            <a:r>
              <a:rPr lang="en-US" dirty="0"/>
              <a:t>W3: 12 x 4</a:t>
            </a:r>
          </a:p>
          <a:p>
            <a:r>
              <a:rPr lang="en-US" dirty="0"/>
              <a:t>c: 4 x 1</a:t>
            </a:r>
          </a:p>
        </p:txBody>
      </p:sp>
    </p:spTree>
    <p:extLst>
      <p:ext uri="{BB962C8B-B14F-4D97-AF65-F5344CB8AC3E}">
        <p14:creationId xmlns:p14="http://schemas.microsoft.com/office/powerpoint/2010/main" val="177563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3F79-D383-3607-AE60-F34B86A33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30288"/>
            <a:ext cx="4785744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Adaptive Moment Estimation (ADAM)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88F9B-E87C-02C1-E8C0-111C0D041B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42067"/>
                <a:ext cx="5515656" cy="364913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Introduced by </a:t>
                </a:r>
                <a:r>
                  <a:rPr lang="en-US" dirty="0">
                    <a:hlinkClick r:id="rId3"/>
                  </a:rPr>
                  <a:t>Kingma and Ba (2014)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Utilizes adaptive learning rates when updating weights</a:t>
                </a:r>
              </a:p>
              <a:p>
                <a:r>
                  <a:rPr lang="en-US" dirty="0"/>
                  <a:t>Said to be a combination of momentum and </a:t>
                </a:r>
                <a:r>
                  <a:rPr lang="en-US" dirty="0" err="1"/>
                  <a:t>RMSProp</a:t>
                </a:r>
                <a:endParaRPr lang="en-US" dirty="0"/>
              </a:p>
              <a:p>
                <a:r>
                  <a:rPr lang="en-US" dirty="0"/>
                  <a:t>Popular optimizer for deep neural networks</a:t>
                </a:r>
              </a:p>
              <a:p>
                <a:pPr lvl="1"/>
                <a:r>
                  <a:rPr lang="en-US" dirty="0"/>
                  <a:t>Generally lower training cost and converges faster than other optimizers</a:t>
                </a:r>
              </a:p>
              <a:p>
                <a:r>
                  <a:rPr lang="en-US" dirty="0"/>
                  <a:t>Usually: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=0.999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88F9B-E87C-02C1-E8C0-111C0D041B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42067"/>
                <a:ext cx="5515656" cy="3649133"/>
              </a:xfrm>
              <a:blipFill>
                <a:blip r:embed="rId4"/>
                <a:stretch>
                  <a:fillRect l="-920" r="-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0916A859-AA1B-45C5-071B-1DCCFC465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5916" y="2488169"/>
            <a:ext cx="3286747" cy="1881662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B3C4751-B6E4-FECE-EA2A-2E530AFAAE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9452" y="4792133"/>
            <a:ext cx="3479676" cy="1296179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C4F826D-FB4C-D7E9-8A13-64ED17725E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1461" y="769688"/>
            <a:ext cx="5515656" cy="1296179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73A3B7-7B6A-653A-A702-4156F2EEFE50}"/>
              </a:ext>
            </a:extLst>
          </p:cNvPr>
          <p:cNvSpPr txBox="1"/>
          <p:nvPr/>
        </p:nvSpPr>
        <p:spPr>
          <a:xfrm>
            <a:off x="7269452" y="6232635"/>
            <a:ext cx="45231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Photos from: </a:t>
            </a:r>
            <a:r>
              <a:rPr lang="en-US" sz="1200" dirty="0">
                <a:hlinkClick r:id="rId8"/>
              </a:rPr>
              <a:t>https://ruder.io/optimizing-gradient-descent/index.html#adam</a:t>
            </a:r>
            <a:r>
              <a:rPr lang="en-US" sz="1200" dirty="0"/>
              <a:t>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6668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3A84-E487-526A-601F-1778614D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8053A-9497-CF91-B2DC-D3B04FEAD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https://keras.io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https://www.quora.com/Why-do-we-normalize-the-data</a:t>
            </a:r>
            <a:endParaRPr lang="en-US" dirty="0"/>
          </a:p>
          <a:p>
            <a:r>
              <a:rPr lang="en-US" dirty="0">
                <a:hlinkClick r:id="rId4"/>
              </a:rPr>
              <a:t>https://towardsdatascience.com/building-our-first-neural-network-in-keras-bdc8abbc17f5</a:t>
            </a:r>
            <a:endParaRPr lang="en-US" dirty="0"/>
          </a:p>
          <a:p>
            <a:r>
              <a:rPr lang="en-US" dirty="0">
                <a:hlinkClick r:id="rId5"/>
              </a:rPr>
              <a:t>https://ruder.io/optimizing-gradient-descent/index.html#adam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7019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940</TotalTime>
  <Words>428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Celestial</vt:lpstr>
      <vt:lpstr>Neural Networks with Keras</vt:lpstr>
      <vt:lpstr>WHAT is KERAS?</vt:lpstr>
      <vt:lpstr>GOAL: Predict price range of cell phones</vt:lpstr>
      <vt:lpstr>How to structure a deep learning project</vt:lpstr>
      <vt:lpstr>WHY Normalize our data?</vt:lpstr>
      <vt:lpstr>OUR Neural Network</vt:lpstr>
      <vt:lpstr>Adaptive Moment Estimation (ADAM)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with Keras</dc:title>
  <dc:creator>Kevin Minh Nguyen</dc:creator>
  <cp:lastModifiedBy>Prof Ami</cp:lastModifiedBy>
  <cp:revision>32</cp:revision>
  <dcterms:created xsi:type="dcterms:W3CDTF">2022-09-28T19:21:04Z</dcterms:created>
  <dcterms:modified xsi:type="dcterms:W3CDTF">2022-10-04T00:14:55Z</dcterms:modified>
</cp:coreProperties>
</file>