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verage" panose="02000503040000020003" pitchFamily="2" charset="77"/>
      <p:regular r:id="rId27"/>
    </p:embeddedFont>
    <p:embeddedFont>
      <p:font typeface="Oswald" pitchFamily="2" charset="7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687DA2-B1C9-4E09-99B0-E2CDAF2D4CE4}">
  <a:tblStyle styleId="{6B687DA2-B1C9-4E09-99B0-E2CDAF2D4CE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65"/>
  </p:normalViewPr>
  <p:slideViewPr>
    <p:cSldViewPr snapToGrid="0" snapToObjects="1">
      <p:cViewPr>
        <p:scale>
          <a:sx n="72" d="100"/>
          <a:sy n="72" d="100"/>
        </p:scale>
        <p:origin x="480"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c97053f4_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c97053f4_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c97053f4_0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c97053f4_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4ee59a2_01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4ee59a2_0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4ee59a2_0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4ee59a2_0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4ee59a2_0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4ee59a2_0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4ee59a2_0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4ee59a2_0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4ee59a2_01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4ee59a2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a4ee59a2_0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a4ee59a2_0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4ee59a2_02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4ee59a2_0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4ee59a2_02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4ee59a2_0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4ee59a2_0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4ee59a2_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4ee59a2_02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4ee59a2_0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a4ee59a2_0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a4ee59a2_0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4ee59a2_0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4ee59a2_0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4ee59a2_02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a4ee59a2_0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4ee59a2_02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4ee59a2_0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4ee59a2_0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4ee59a2_0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4ee59a2_0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4ee59a2_0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4ee59a2_0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4ee59a2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4ee59a2_01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4ee59a2_0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4ee59a2_01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4ee59a2_0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c97053f4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c97053f4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4ee59a2_01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4ee59a2_0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Field_%28computer_science%2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en.wikipedia.org/wiki/Data_redundancy" TargetMode="External"/><Relationship Id="rId5" Type="http://schemas.openxmlformats.org/officeDocument/2006/relationships/hyperlink" Target="http://en.wikipedia.org/wiki/Relational_database" TargetMode="External"/><Relationship Id="rId4" Type="http://schemas.openxmlformats.org/officeDocument/2006/relationships/hyperlink" Target="http://en.wikipedia.org/wiki/Table_%28database%29"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Distributed_comput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AP_theorem#cite_note-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research.google.com/archive/bigtable.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www.allthingsdistributed.com/2007/10/amazons_dynamo.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Relational_database" TargetMode="External"/><Relationship Id="rId3" Type="http://schemas.openxmlformats.org/officeDocument/2006/relationships/hyperlink" Target="http://en.wikipedia.org/wiki/English_people" TargetMode="External"/><Relationship Id="rId7" Type="http://schemas.openxmlformats.org/officeDocument/2006/relationships/hyperlink" Target="http://en.wikipedia.org/wiki/Databas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en.wikipedia.org/wiki/Relational_model" TargetMode="External"/><Relationship Id="rId11" Type="http://schemas.openxmlformats.org/officeDocument/2006/relationships/image" Target="../media/image2.png"/><Relationship Id="rId5" Type="http://schemas.openxmlformats.org/officeDocument/2006/relationships/hyperlink" Target="http://en.wikipedia.org/wiki/International_Business_Machines" TargetMode="External"/><Relationship Id="rId10" Type="http://schemas.openxmlformats.org/officeDocument/2006/relationships/image" Target="../media/image1.jpg"/><Relationship Id="rId4" Type="http://schemas.openxmlformats.org/officeDocument/2006/relationships/hyperlink" Target="http://en.wikipedia.org/wiki/Computer_science" TargetMode="External"/><Relationship Id="rId9" Type="http://schemas.openxmlformats.org/officeDocument/2006/relationships/hyperlink" Target="http://en.wikipedia.org/wiki/IMS/DB"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Relation_%28database%29" TargetMode="External"/><Relationship Id="rId3" Type="http://schemas.openxmlformats.org/officeDocument/2006/relationships/hyperlink" Target="http://en.wikipedia.org/wiki/Row_%28database%29" TargetMode="External"/><Relationship Id="rId7" Type="http://schemas.openxmlformats.org/officeDocument/2006/relationships/hyperlink" Target="http://en.wikipedia.org/wiki/Table_%28database%29" TargetMode="External"/><Relationship Id="rId12" Type="http://schemas.openxmlformats.org/officeDocument/2006/relationships/hyperlink" Target="http://en.wikipedia.org/wiki/Query_languag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en.wikipedia.org/wiki/Column_%28database%29" TargetMode="External"/><Relationship Id="rId11" Type="http://schemas.openxmlformats.org/officeDocument/2006/relationships/hyperlink" Target="http://en.wikipedia.org/wiki/Result_set" TargetMode="External"/><Relationship Id="rId5" Type="http://schemas.openxmlformats.org/officeDocument/2006/relationships/hyperlink" Target="http://en.wikipedia.org/wiki/Record_%28computer_science%29" TargetMode="External"/><Relationship Id="rId10" Type="http://schemas.openxmlformats.org/officeDocument/2006/relationships/hyperlink" Target="http://en.wikipedia.org/wiki/View_%28SQL%29" TargetMode="External"/><Relationship Id="rId4" Type="http://schemas.openxmlformats.org/officeDocument/2006/relationships/hyperlink" Target="http://en.wikipedia.org/wiki/Tuple" TargetMode="External"/><Relationship Id="rId9" Type="http://schemas.openxmlformats.org/officeDocument/2006/relationships/hyperlink" Target="http://en.wikipedia.org/wiki/Relva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Database_schema" TargetMode="External"/><Relationship Id="rId13" Type="http://schemas.openxmlformats.org/officeDocument/2006/relationships/hyperlink" Target="http://en.wikipedia.org/wiki/SQL#cite_note-13" TargetMode="External"/><Relationship Id="rId3" Type="http://schemas.openxmlformats.org/officeDocument/2006/relationships/hyperlink" Target="http://en.wikipedia.org/wiki/Relational_algebra" TargetMode="External"/><Relationship Id="rId7" Type="http://schemas.openxmlformats.org/officeDocument/2006/relationships/hyperlink" Target="http://en.wikipedia.org/wiki/Data_Manipulation_Language" TargetMode="External"/><Relationship Id="rId12" Type="http://schemas.openxmlformats.org/officeDocument/2006/relationships/hyperlink" Target="http://en.wikipedia.org/wiki/Raymond_F._Boyc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en.wikipedia.org/wiki/Data_manipulation_language" TargetMode="External"/><Relationship Id="rId11" Type="http://schemas.openxmlformats.org/officeDocument/2006/relationships/hyperlink" Target="http://en.wikipedia.org/w/index.php?title=Donald_C._Messerly&amp;action=edit&amp;redlink=1" TargetMode="External"/><Relationship Id="rId5" Type="http://schemas.openxmlformats.org/officeDocument/2006/relationships/hyperlink" Target="http://en.wikipedia.org/wiki/Data_definition_language" TargetMode="External"/><Relationship Id="rId10" Type="http://schemas.openxmlformats.org/officeDocument/2006/relationships/hyperlink" Target="http://en.wikipedia.org/wiki/Donald_D._Chamberlin" TargetMode="External"/><Relationship Id="rId4" Type="http://schemas.openxmlformats.org/officeDocument/2006/relationships/hyperlink" Target="http://en.wikipedia.org/wiki/Tuple_relational_calculus" TargetMode="External"/><Relationship Id="rId9" Type="http://schemas.openxmlformats.org/officeDocument/2006/relationships/hyperlink" Target="http://en.wikipedia.org/wiki/IBM" TargetMode="External"/><Relationship Id="rId14" Type="http://schemas.openxmlformats.org/officeDocument/2006/relationships/hyperlink" Target="http://en.wikipedia.org/wiki/IBM_System_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Big Data - Lecture 3</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Storage - Relational vs. NoSQL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Databases for Integration</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exact reasons why relational databases triumphed over OO databases are still the subject of an occasional pub debate for developers of a certain age. </a:t>
            </a:r>
            <a:endParaRPr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dirty="0"/>
              <a:t>The primary factor was the role of SQL as an integration mechanism between applications. In this scenario, the database acts as an integration database—with multiple applications, usually developed by separate teams, storing their data in a common database. This improves communication because all the applications are operating on a consistent set of persistent data.</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Services </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the 2000s we saw a distinct shift to web services, where applications would communicate over HTTP. Web services enabled a new form of a widely used communication mechanism— a challenger to using the SQL with shared databases (Service Oriented Architecture - SOA - now called MicroServices).</a:t>
            </a:r>
            <a:endParaRPr/>
          </a:p>
          <a:p>
            <a:pPr marL="0" lvl="0" indent="0" algn="l" rtl="0">
              <a:spcBef>
                <a:spcPts val="1600"/>
              </a:spcBef>
              <a:spcAft>
                <a:spcPts val="0"/>
              </a:spcAft>
              <a:buNone/>
            </a:pPr>
            <a:r>
              <a:rPr lang="en"/>
              <a:t>This allowed databases to be isolated to services and took the focus of the database as the primary form of integration.</a:t>
            </a:r>
            <a:endParaRPr/>
          </a:p>
          <a:p>
            <a:pPr marL="0" lvl="0" indent="0" algn="l" rtl="0">
              <a:spcBef>
                <a:spcPts val="1600"/>
              </a:spcBef>
              <a:spcAft>
                <a:spcPts val="0"/>
              </a:spcAft>
              <a:buNone/>
            </a:pPr>
            <a:r>
              <a:rPr lang="en"/>
              <a:t>Since there is a decoupling between your internal database and the services with which you talk to the outside world, the outside world doesn’t have to care how you store your data, allowing you to consider non-relational options. </a:t>
            </a:r>
            <a:endParaRPr/>
          </a:p>
          <a:p>
            <a:pPr marL="0" lvl="0" indent="0" algn="l" rtl="0">
              <a:spcBef>
                <a:spcPts val="1600"/>
              </a:spcBef>
              <a:spcAft>
                <a:spcPts val="0"/>
              </a:spcAft>
              <a:buNone/>
            </a:pPr>
            <a:endParaRPr/>
          </a:p>
          <a:p>
            <a:pPr marL="0" lvl="0" indent="0" algn="l" rtl="0">
              <a:spcBef>
                <a:spcPts val="1600"/>
              </a:spcBef>
              <a:spcAft>
                <a:spcPts val="0"/>
              </a:spcAft>
              <a:buNone/>
            </a:pPr>
            <a:r>
              <a:rPr lang="en"/>
              <a:t>Furthermore, there are many features of relational databases, such as security, that are less useful to an application database because they can be done by the enclosing application instead.</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Normalization</a:t>
            </a:r>
            <a:endParaRPr/>
          </a:p>
        </p:txBody>
      </p:sp>
      <p:sp>
        <p:nvSpPr>
          <p:cNvPr id="128" name="Google Shape;128;p24"/>
          <p:cNvSpPr txBox="1">
            <a:spLocks noGrp="1"/>
          </p:cNvSpPr>
          <p:nvPr>
            <p:ph type="body" idx="1"/>
          </p:nvPr>
        </p:nvSpPr>
        <p:spPr>
          <a:xfrm>
            <a:off x="385025" y="1319741"/>
            <a:ext cx="8229600" cy="36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solidFill>
                <a:schemeClr val="dk1"/>
              </a:solidFill>
            </a:endParaRPr>
          </a:p>
          <a:p>
            <a:pPr marL="0" lvl="0" indent="0" algn="l" rtl="0">
              <a:spcBef>
                <a:spcPts val="1600"/>
              </a:spcBef>
              <a:spcAft>
                <a:spcPts val="0"/>
              </a:spcAft>
              <a:buNone/>
            </a:pPr>
            <a:r>
              <a:rPr lang="en" b="1">
                <a:solidFill>
                  <a:schemeClr val="dk1"/>
                </a:solidFill>
              </a:rPr>
              <a:t>Database normalization</a:t>
            </a:r>
            <a:r>
              <a:rPr lang="en">
                <a:solidFill>
                  <a:schemeClr val="dk1"/>
                </a:solidFill>
              </a:rPr>
              <a:t> is the process of organizing the</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fields</a:t>
            </a:r>
            <a:r>
              <a:rPr lang="en">
                <a:solidFill>
                  <a:schemeClr val="dk1"/>
                </a:solidFill>
              </a:rPr>
              <a:t> and</a:t>
            </a:r>
            <a:r>
              <a:rPr lang="en">
                <a:solidFill>
                  <a:schemeClr val="dk1"/>
                </a:solidFill>
                <a:uFill>
                  <a:noFill/>
                </a:uFill>
                <a:hlinkClick r:id="rId4">
                  <a:extLst>
                    <a:ext uri="{A12FA001-AC4F-418D-AE19-62706E023703}">
                      <ahyp:hlinkClr xmlns:ahyp="http://schemas.microsoft.com/office/drawing/2018/hyperlinkcolor" val="tx"/>
                    </a:ext>
                  </a:extLst>
                </a:hlinkClick>
              </a:rPr>
              <a:t> </a:t>
            </a:r>
            <a:r>
              <a:rPr lang="en" u="sng">
                <a:solidFill>
                  <a:schemeClr val="hlink"/>
                </a:solidFill>
                <a:hlinkClick r:id="rId4"/>
              </a:rPr>
              <a:t>tables</a:t>
            </a:r>
            <a:r>
              <a:rPr lang="en">
                <a:solidFill>
                  <a:schemeClr val="dk1"/>
                </a:solidFill>
              </a:rPr>
              <a:t> of a</a:t>
            </a:r>
            <a:r>
              <a:rPr lang="en">
                <a:solidFill>
                  <a:schemeClr val="dk1"/>
                </a:solidFill>
                <a:uFill>
                  <a:noFill/>
                </a:uFill>
                <a:hlinkClick r:id="rId5">
                  <a:extLst>
                    <a:ext uri="{A12FA001-AC4F-418D-AE19-62706E023703}">
                      <ahyp:hlinkClr xmlns:ahyp="http://schemas.microsoft.com/office/drawing/2018/hyperlinkcolor" val="tx"/>
                    </a:ext>
                  </a:extLst>
                </a:hlinkClick>
              </a:rPr>
              <a:t> </a:t>
            </a:r>
            <a:r>
              <a:rPr lang="en" u="sng">
                <a:solidFill>
                  <a:schemeClr val="hlink"/>
                </a:solidFill>
                <a:hlinkClick r:id="rId5"/>
              </a:rPr>
              <a:t>relational database</a:t>
            </a:r>
            <a:r>
              <a:rPr lang="en">
                <a:solidFill>
                  <a:schemeClr val="dk1"/>
                </a:solidFill>
              </a:rPr>
              <a:t> to minimize</a:t>
            </a:r>
            <a:r>
              <a:rPr lang="en">
                <a:solidFill>
                  <a:schemeClr val="dk1"/>
                </a:solidFill>
                <a:uFill>
                  <a:noFill/>
                </a:uFill>
                <a:hlinkClick r:id="rId6">
                  <a:extLst>
                    <a:ext uri="{A12FA001-AC4F-418D-AE19-62706E023703}">
                      <ahyp:hlinkClr xmlns:ahyp="http://schemas.microsoft.com/office/drawing/2018/hyperlinkcolor" val="tx"/>
                    </a:ext>
                  </a:extLst>
                </a:hlinkClick>
              </a:rPr>
              <a:t> </a:t>
            </a:r>
            <a:r>
              <a:rPr lang="en" u="sng">
                <a:solidFill>
                  <a:schemeClr val="hlink"/>
                </a:solidFill>
                <a:hlinkClick r:id="rId6"/>
              </a:rPr>
              <a:t>redundancy</a:t>
            </a:r>
            <a:r>
              <a:rPr lang="en">
                <a:solidFill>
                  <a:schemeClr val="dk1"/>
                </a:solidFill>
              </a:rPr>
              <a:t> and dependency. </a:t>
            </a:r>
            <a:r>
              <a:rPr lang="en" b="1">
                <a:solidFill>
                  <a:schemeClr val="dk1"/>
                </a:solidFill>
              </a:rPr>
              <a:t>Normalization usually involves dividing large tables into smaller (and less redundant) tables and defining relationships between them.</a:t>
            </a:r>
            <a:r>
              <a:rPr lang="en">
                <a:solidFill>
                  <a:schemeClr val="dk1"/>
                </a:solidFill>
              </a:rPr>
              <a:t> The objective is to isolate data so that additions, deletions, and modifications of a field can be made in just one table and then propagated through the rest of the database using the defined relationships.</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0"/>
              </a:spcAft>
              <a:buNone/>
            </a:pPr>
            <a:r>
              <a:rPr lang="en">
                <a:solidFill>
                  <a:schemeClr val="dk1"/>
                </a:solidFill>
              </a:rPr>
              <a:t>Normal Forms? How to start conversation at (geek) cocktail parties...</a:t>
            </a:r>
            <a:endParaRPr>
              <a:solidFill>
                <a:schemeClr val="dk1"/>
              </a:solidFill>
            </a:endParaRPr>
          </a:p>
          <a:p>
            <a:pPr marL="0" lvl="0" indent="0" algn="l" rtl="0">
              <a:spcBef>
                <a:spcPts val="1600"/>
              </a:spcBef>
              <a:spcAft>
                <a:spcPts val="0"/>
              </a:spcAft>
              <a:buNone/>
            </a:pPr>
            <a:endParaRPr sz="1100">
              <a:solidFill>
                <a:schemeClr val="dk1"/>
              </a:solidFill>
            </a:endParaRPr>
          </a:p>
          <a:p>
            <a:pPr marL="0" lvl="0" indent="0" algn="l" rtl="0">
              <a:spcBef>
                <a:spcPts val="1600"/>
              </a:spcBef>
              <a:spcAft>
                <a:spcPts val="1600"/>
              </a:spcAft>
              <a:buNone/>
            </a:pP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1NF</a:t>
            </a:r>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400">
              <a:solidFill>
                <a:srgbClr val="000000"/>
              </a:solidFill>
            </a:endParaRPr>
          </a:p>
          <a:p>
            <a:pPr marL="0" lvl="0" indent="0" algn="l" rtl="0">
              <a:spcBef>
                <a:spcPts val="1600"/>
              </a:spcBef>
              <a:spcAft>
                <a:spcPts val="1600"/>
              </a:spcAft>
              <a:buNone/>
            </a:pPr>
            <a:endParaRPr/>
          </a:p>
        </p:txBody>
      </p:sp>
      <p:graphicFrame>
        <p:nvGraphicFramePr>
          <p:cNvPr id="135" name="Google Shape;135;p25"/>
          <p:cNvGraphicFramePr/>
          <p:nvPr/>
        </p:nvGraphicFramePr>
        <p:xfrm>
          <a:off x="609950" y="3168925"/>
          <a:ext cx="7239000" cy="792420"/>
        </p:xfrm>
        <a:graphic>
          <a:graphicData uri="http://schemas.openxmlformats.org/drawingml/2006/table">
            <a:tbl>
              <a:tblPr>
                <a:noFill/>
                <a:tableStyleId>{6B687DA2-B1C9-4E09-99B0-E2CDAF2D4CE4}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OrderId</a:t>
                      </a:r>
                      <a:endParaRPr/>
                    </a:p>
                  </a:txBody>
                  <a:tcPr marL="91425" marR="91425" marT="91425" marB="91425"/>
                </a:tc>
                <a:tc>
                  <a:txBody>
                    <a:bodyPr/>
                    <a:lstStyle/>
                    <a:p>
                      <a:pPr marL="0" lvl="0" indent="0" algn="l" rtl="0">
                        <a:spcBef>
                          <a:spcPts val="0"/>
                        </a:spcBef>
                        <a:spcAft>
                          <a:spcPts val="0"/>
                        </a:spcAft>
                        <a:buNone/>
                      </a:pPr>
                      <a:r>
                        <a:rPr lang="en"/>
                        <a:t>ItemId1</a:t>
                      </a:r>
                      <a:endParaRPr/>
                    </a:p>
                  </a:txBody>
                  <a:tcPr marL="91425" marR="91425" marT="91425" marB="91425"/>
                </a:tc>
                <a:tc>
                  <a:txBody>
                    <a:bodyPr/>
                    <a:lstStyle/>
                    <a:p>
                      <a:pPr marL="0" lvl="0" indent="0" algn="l" rtl="0">
                        <a:spcBef>
                          <a:spcPts val="0"/>
                        </a:spcBef>
                        <a:spcAft>
                          <a:spcPts val="0"/>
                        </a:spcAft>
                        <a:buNone/>
                      </a:pPr>
                      <a:r>
                        <a:rPr lang="en"/>
                        <a:t>ItemId2</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tc>
                  <a:txBody>
                    <a:bodyPr/>
                    <a:lstStyle/>
                    <a:p>
                      <a:pPr marL="0" lvl="0" indent="0" algn="l" rtl="0">
                        <a:spcBef>
                          <a:spcPts val="0"/>
                        </a:spcBef>
                        <a:spcAft>
                          <a:spcPts val="0"/>
                        </a:spcAft>
                        <a:buNone/>
                      </a:pPr>
                      <a:r>
                        <a:rPr lang="en"/>
                        <a:t>101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6" name="Google Shape;136;p25"/>
          <p:cNvSpPr txBox="1"/>
          <p:nvPr/>
        </p:nvSpPr>
        <p:spPr>
          <a:xfrm>
            <a:off x="993100" y="799200"/>
            <a:ext cx="6329700" cy="1997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None/>
            </a:pPr>
            <a:r>
              <a:rPr lang="en" sz="1700" b="1" dirty="0"/>
              <a:t>First Normal Form (1NF): No repeating elements or groups of elements</a:t>
            </a:r>
            <a:endParaRPr sz="1700" b="1" dirty="0"/>
          </a:p>
          <a:p>
            <a:pPr marL="0" lvl="0" indent="0" algn="l" rtl="0">
              <a:spcBef>
                <a:spcPts val="400"/>
              </a:spcBef>
              <a:spcAft>
                <a:spcPts val="0"/>
              </a:spcAft>
              <a:buNone/>
            </a:pPr>
            <a:r>
              <a:rPr lang="en" dirty="0"/>
              <a:t>Don't repeat your columns. Avoid this: ItemId1, 2, ... should be split out into relational tables.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623400" y="189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2NF</a:t>
            </a:r>
            <a:endParaRPr/>
          </a:p>
        </p:txBody>
      </p:sp>
      <p:sp>
        <p:nvSpPr>
          <p:cNvPr id="142" name="Google Shape;142;p26"/>
          <p:cNvSpPr txBox="1"/>
          <p:nvPr/>
        </p:nvSpPr>
        <p:spPr>
          <a:xfrm>
            <a:off x="951450" y="460425"/>
            <a:ext cx="7241100" cy="3027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None/>
            </a:pPr>
            <a:r>
              <a:rPr lang="en" sz="1700" b="1" dirty="0"/>
              <a:t>Second Normal Form (2NF): No partial dependencies on a concatenated key</a:t>
            </a:r>
            <a:endParaRPr sz="1700" b="1" dirty="0"/>
          </a:p>
          <a:p>
            <a:pPr marL="0" lvl="0" indent="0" algn="l" rtl="0">
              <a:lnSpc>
                <a:spcPct val="115000"/>
              </a:lnSpc>
              <a:spcBef>
                <a:spcPts val="400"/>
              </a:spcBef>
              <a:spcAft>
                <a:spcPts val="0"/>
              </a:spcAft>
              <a:buNone/>
            </a:pPr>
            <a:r>
              <a:rPr lang="en" dirty="0"/>
              <a:t>This is a complex way of saying that if a column isn’t intrinsically related to the entire primary key, then you should break out the primary key into different tables.</a:t>
            </a:r>
            <a:endParaRPr dirty="0"/>
          </a:p>
          <a:p>
            <a:pPr marL="0" lvl="0" indent="0" algn="l" rtl="0">
              <a:spcBef>
                <a:spcPts val="0"/>
              </a:spcBef>
              <a:spcAft>
                <a:spcPts val="0"/>
              </a:spcAft>
              <a:buNone/>
            </a:pPr>
            <a:r>
              <a:rPr lang="en" dirty="0"/>
              <a:t>Example:</a:t>
            </a:r>
            <a:endParaRPr dirty="0"/>
          </a:p>
          <a:p>
            <a:pPr marL="0" lvl="0" indent="0" algn="l" rtl="0">
              <a:spcBef>
                <a:spcPts val="0"/>
              </a:spcBef>
              <a:spcAft>
                <a:spcPts val="0"/>
              </a:spcAft>
              <a:buNone/>
            </a:pPr>
            <a:r>
              <a:rPr lang="en" dirty="0"/>
              <a:t>The primary key is (</a:t>
            </a:r>
            <a:r>
              <a:rPr lang="en" dirty="0" err="1"/>
              <a:t>OrderId</a:t>
            </a:r>
            <a:r>
              <a:rPr lang="en" dirty="0"/>
              <a:t>, </a:t>
            </a:r>
            <a:r>
              <a:rPr lang="en" dirty="0" err="1"/>
              <a:t>ItemId</a:t>
            </a:r>
            <a:r>
              <a:rPr lang="en" dirty="0"/>
              <a:t>).</a:t>
            </a:r>
            <a:endParaRPr dirty="0"/>
          </a:p>
          <a:p>
            <a:pPr marL="0" lvl="0" indent="0" algn="l" rtl="0">
              <a:spcBef>
                <a:spcPts val="0"/>
              </a:spcBef>
              <a:spcAft>
                <a:spcPts val="0"/>
              </a:spcAft>
              <a:buNone/>
            </a:pPr>
            <a:r>
              <a:rPr lang="en" dirty="0"/>
              <a:t>Consider </a:t>
            </a:r>
            <a:r>
              <a:rPr lang="en" dirty="0" err="1"/>
              <a:t>OrderDate</a:t>
            </a:r>
            <a:r>
              <a:rPr lang="en" dirty="0"/>
              <a:t>. It is conceptually part of an order. An order always occurs at some time. But is an </a:t>
            </a:r>
            <a:r>
              <a:rPr lang="en" dirty="0" err="1"/>
              <a:t>OrderDate</a:t>
            </a:r>
            <a:r>
              <a:rPr lang="en" dirty="0"/>
              <a:t> related to an Item? Not really.</a:t>
            </a:r>
            <a:endParaRPr dirty="0"/>
          </a:p>
          <a:p>
            <a:pPr marL="0" lvl="0" indent="0" algn="l" rtl="0">
              <a:spcBef>
                <a:spcPts val="0"/>
              </a:spcBef>
              <a:spcAft>
                <a:spcPts val="0"/>
              </a:spcAft>
              <a:buNone/>
            </a:pPr>
            <a:r>
              <a:rPr lang="en" dirty="0"/>
              <a:t>You may be saying, “but items are part of an order!”, and you would be right. But that’s not what we’re getting at. </a:t>
            </a:r>
            <a:r>
              <a:rPr lang="en" dirty="0" err="1"/>
              <a:t>OrderDate</a:t>
            </a:r>
            <a:r>
              <a:rPr lang="en" dirty="0"/>
              <a:t> is independent of the item itself.</a:t>
            </a:r>
            <a:endParaRPr dirty="0"/>
          </a:p>
          <a:p>
            <a:pPr marL="0" lvl="0" indent="0" algn="l" rtl="0">
              <a:spcBef>
                <a:spcPts val="0"/>
              </a:spcBef>
              <a:spcAft>
                <a:spcPts val="0"/>
              </a:spcAft>
              <a:buNone/>
            </a:pPr>
            <a:r>
              <a:rPr lang="en" dirty="0"/>
              <a:t>Look at another way: in the table  the </a:t>
            </a:r>
            <a:r>
              <a:rPr lang="en" dirty="0" err="1"/>
              <a:t>OrderDate</a:t>
            </a:r>
            <a:r>
              <a:rPr lang="en" dirty="0"/>
              <a:t> will always be the same for a given </a:t>
            </a:r>
            <a:r>
              <a:rPr lang="en" dirty="0" err="1"/>
              <a:t>OrderId</a:t>
            </a:r>
            <a:r>
              <a:rPr lang="en" dirty="0"/>
              <a:t> regardless of the value of the </a:t>
            </a:r>
            <a:r>
              <a:rPr lang="en" dirty="0" err="1"/>
              <a:t>ItemId</a:t>
            </a:r>
            <a:r>
              <a:rPr lang="en" dirty="0"/>
              <a:t> column. This means data duplication, which is denormalization.</a:t>
            </a:r>
            <a:endParaRPr dirty="0"/>
          </a:p>
        </p:txBody>
      </p:sp>
      <p:graphicFrame>
        <p:nvGraphicFramePr>
          <p:cNvPr id="143" name="Google Shape;143;p26"/>
          <p:cNvGraphicFramePr/>
          <p:nvPr/>
        </p:nvGraphicFramePr>
        <p:xfrm>
          <a:off x="495450" y="3837295"/>
          <a:ext cx="7239000" cy="1188630"/>
        </p:xfrm>
        <a:graphic>
          <a:graphicData uri="http://schemas.openxmlformats.org/drawingml/2006/table">
            <a:tbl>
              <a:tblPr>
                <a:noFill/>
                <a:tableStyleId>{6B687DA2-B1C9-4E09-99B0-E2CDAF2D4CE4}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a:t>OrderId (PK)</a:t>
                      </a:r>
                      <a:endParaRPr/>
                    </a:p>
                  </a:txBody>
                  <a:tcPr marL="91425" marR="91425" marT="91425" marB="91425"/>
                </a:tc>
                <a:tc>
                  <a:txBody>
                    <a:bodyPr/>
                    <a:lstStyle/>
                    <a:p>
                      <a:pPr marL="0" lvl="0" indent="0" algn="l" rtl="0">
                        <a:spcBef>
                          <a:spcPts val="0"/>
                        </a:spcBef>
                        <a:spcAft>
                          <a:spcPts val="0"/>
                        </a:spcAft>
                        <a:buNone/>
                      </a:pPr>
                      <a:r>
                        <a:rPr lang="en"/>
                        <a:t>ItemId (PK)</a:t>
                      </a:r>
                      <a:endParaRPr/>
                    </a:p>
                  </a:txBody>
                  <a:tcPr marL="91425" marR="91425" marT="91425" marB="91425"/>
                </a:tc>
                <a:tc>
                  <a:txBody>
                    <a:bodyPr/>
                    <a:lstStyle/>
                    <a:p>
                      <a:pPr marL="0" lvl="0" indent="0" algn="l" rtl="0">
                        <a:spcBef>
                          <a:spcPts val="0"/>
                        </a:spcBef>
                        <a:spcAft>
                          <a:spcPts val="0"/>
                        </a:spcAft>
                        <a:buNone/>
                      </a:pPr>
                      <a:r>
                        <a:rPr lang="en"/>
                        <a:t>OrderDate</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tc>
                  <a:txBody>
                    <a:bodyPr/>
                    <a:lstStyle/>
                    <a:p>
                      <a:pPr marL="0" lvl="0" indent="0" algn="l" rtl="0">
                        <a:spcBef>
                          <a:spcPts val="0"/>
                        </a:spcBef>
                        <a:spcAft>
                          <a:spcPts val="0"/>
                        </a:spcAft>
                        <a:buNone/>
                      </a:pPr>
                      <a:r>
                        <a:rPr lang="en"/>
                        <a:t>2009-01-01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101</a:t>
                      </a:r>
                      <a:endParaRPr/>
                    </a:p>
                  </a:txBody>
                  <a:tcPr marL="91425" marR="91425" marT="91425" marB="91425"/>
                </a:tc>
                <a:tc>
                  <a:txBody>
                    <a:bodyPr/>
                    <a:lstStyle/>
                    <a:p>
                      <a:pPr marL="0" lvl="0" indent="0" algn="l" rtl="0">
                        <a:spcBef>
                          <a:spcPts val="0"/>
                        </a:spcBef>
                        <a:spcAft>
                          <a:spcPts val="0"/>
                        </a:spcAft>
                        <a:buNone/>
                      </a:pPr>
                      <a:r>
                        <a:rPr lang="en"/>
                        <a:t>2009-01-01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3NF</a:t>
            </a:r>
            <a:endParaRPr/>
          </a:p>
        </p:txBody>
      </p:sp>
      <p:sp>
        <p:nvSpPr>
          <p:cNvPr id="149" name="Google Shape;149;p27"/>
          <p:cNvSpPr txBox="1"/>
          <p:nvPr/>
        </p:nvSpPr>
        <p:spPr>
          <a:xfrm>
            <a:off x="297600" y="1154800"/>
            <a:ext cx="7634700" cy="2250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None/>
            </a:pPr>
            <a:r>
              <a:rPr lang="en" sz="1700" b="1" dirty="0"/>
              <a:t>Third Normal Form (3NF): No dependencies on non-key attributes</a:t>
            </a:r>
            <a:endParaRPr sz="1700" b="1" dirty="0"/>
          </a:p>
          <a:p>
            <a:pPr marL="0" lvl="0" indent="0" algn="l" rtl="0">
              <a:lnSpc>
                <a:spcPct val="115000"/>
              </a:lnSpc>
              <a:spcBef>
                <a:spcPts val="400"/>
              </a:spcBef>
              <a:spcAft>
                <a:spcPts val="0"/>
              </a:spcAft>
              <a:buNone/>
            </a:pPr>
            <a:r>
              <a:rPr lang="en" dirty="0"/>
              <a:t>2NF covers the case of multi-column primary keys. 3NF is meant to cover single column keys. Simply stated, pull out columns that don’t directly relate to the subject of the row (the primary key), and put them in their own table.</a:t>
            </a:r>
            <a:endParaRPr dirty="0"/>
          </a:p>
          <a:p>
            <a:pPr marL="0" lvl="0" indent="0" algn="l" rtl="0">
              <a:spcBef>
                <a:spcPts val="0"/>
              </a:spcBef>
              <a:spcAft>
                <a:spcPts val="0"/>
              </a:spcAft>
              <a:buNone/>
            </a:pPr>
            <a:r>
              <a:rPr lang="en" dirty="0"/>
              <a:t>Example:</a:t>
            </a:r>
            <a:endParaRPr dirty="0"/>
          </a:p>
          <a:p>
            <a:pPr marL="0" lvl="0" indent="0" algn="l" rtl="0">
              <a:spcBef>
                <a:spcPts val="0"/>
              </a:spcBef>
              <a:spcAft>
                <a:spcPts val="0"/>
              </a:spcAft>
              <a:buNone/>
            </a:pPr>
            <a:r>
              <a:rPr lang="en" dirty="0"/>
              <a:t>Customer information could be the subject of its own table. Pull out customer name and other customer fields into another table, and then put a Customer foreign key into Orders.</a:t>
            </a:r>
            <a:endParaRPr dirty="0"/>
          </a:p>
        </p:txBody>
      </p:sp>
      <p:graphicFrame>
        <p:nvGraphicFramePr>
          <p:cNvPr id="150" name="Google Shape;150;p27"/>
          <p:cNvGraphicFramePr/>
          <p:nvPr/>
        </p:nvGraphicFramePr>
        <p:xfrm>
          <a:off x="297600" y="3570950"/>
          <a:ext cx="7239000" cy="792420"/>
        </p:xfrm>
        <a:graphic>
          <a:graphicData uri="http://schemas.openxmlformats.org/drawingml/2006/table">
            <a:tbl>
              <a:tblPr>
                <a:noFill/>
                <a:tableStyleId>{6B687DA2-B1C9-4E09-99B0-E2CDAF2D4CE4}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OrderId (PK)</a:t>
                      </a:r>
                      <a:endParaRPr/>
                    </a:p>
                  </a:txBody>
                  <a:tcPr marL="91425" marR="91425" marT="91425" marB="91425"/>
                </a:tc>
                <a:tc>
                  <a:txBody>
                    <a:bodyPr/>
                    <a:lstStyle/>
                    <a:p>
                      <a:pPr marL="0" lvl="0" indent="0" algn="l" rtl="0">
                        <a:spcBef>
                          <a:spcPts val="0"/>
                        </a:spcBef>
                        <a:spcAft>
                          <a:spcPts val="0"/>
                        </a:spcAft>
                        <a:buNone/>
                      </a:pPr>
                      <a:r>
                        <a:rPr lang="en"/>
                        <a:t>OrderDate</a:t>
                      </a:r>
                      <a:endParaRPr/>
                    </a:p>
                  </a:txBody>
                  <a:tcPr marL="91425" marR="91425" marT="91425" marB="91425"/>
                </a:tc>
                <a:tc>
                  <a:txBody>
                    <a:bodyPr/>
                    <a:lstStyle/>
                    <a:p>
                      <a:pPr marL="0" lvl="0" indent="0" algn="l" rtl="0">
                        <a:spcBef>
                          <a:spcPts val="0"/>
                        </a:spcBef>
                        <a:spcAft>
                          <a:spcPts val="0"/>
                        </a:spcAft>
                        <a:buNone/>
                      </a:pPr>
                      <a:r>
                        <a:rPr lang="en"/>
                        <a:t>CustomerName</a:t>
                      </a:r>
                      <a:endParaRPr/>
                    </a:p>
                  </a:txBody>
                  <a:tcPr marL="91425" marR="91425" marT="91425" marB="91425"/>
                </a:tc>
                <a:tc>
                  <a:txBody>
                    <a:bodyPr/>
                    <a:lstStyle/>
                    <a:p>
                      <a:pPr marL="0" lvl="0" indent="0" algn="l" rtl="0">
                        <a:spcBef>
                          <a:spcPts val="0"/>
                        </a:spcBef>
                        <a:spcAft>
                          <a:spcPts val="0"/>
                        </a:spcAft>
                        <a:buNone/>
                      </a:pPr>
                      <a:r>
                        <a:rPr lang="en"/>
                        <a:t>CustomerCity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2009-01-01</a:t>
                      </a:r>
                      <a:endParaRPr/>
                    </a:p>
                  </a:txBody>
                  <a:tcPr marL="91425" marR="91425" marT="91425" marB="91425"/>
                </a:tc>
                <a:tc>
                  <a:txBody>
                    <a:bodyPr/>
                    <a:lstStyle/>
                    <a:p>
                      <a:pPr marL="0" lvl="0" indent="0" algn="l" rtl="0">
                        <a:spcBef>
                          <a:spcPts val="0"/>
                        </a:spcBef>
                        <a:spcAft>
                          <a:spcPts val="0"/>
                        </a:spcAft>
                        <a:buNone/>
                      </a:pPr>
                      <a:r>
                        <a:rPr lang="en"/>
                        <a:t>John Smith</a:t>
                      </a:r>
                      <a:endParaRPr/>
                    </a:p>
                  </a:txBody>
                  <a:tcPr marL="91425" marR="91425" marT="91425" marB="91425"/>
                </a:tc>
                <a:tc>
                  <a:txBody>
                    <a:bodyPr/>
                    <a:lstStyle/>
                    <a:p>
                      <a:pPr marL="0" lvl="0" indent="0" algn="l" rtl="0">
                        <a:spcBef>
                          <a:spcPts val="0"/>
                        </a:spcBef>
                        <a:spcAft>
                          <a:spcPts val="0"/>
                        </a:spcAft>
                        <a:buNone/>
                      </a:pPr>
                      <a:r>
                        <a:rPr lang="en"/>
                        <a:t>Chicago</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Relational Model</a:t>
            </a:r>
            <a:endParaRPr/>
          </a:p>
        </p:txBody>
      </p:sp>
      <p:sp>
        <p:nvSpPr>
          <p:cNvPr id="156" name="Google Shape;15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57" name="Google Shape;157;p28"/>
          <p:cNvPicPr preferRelativeResize="0"/>
          <p:nvPr/>
        </p:nvPicPr>
        <p:blipFill>
          <a:blip r:embed="rId3">
            <a:alphaModFix/>
          </a:blip>
          <a:stretch>
            <a:fillRect/>
          </a:stretch>
        </p:blipFill>
        <p:spPr>
          <a:xfrm>
            <a:off x="268025" y="1330000"/>
            <a:ext cx="7504675" cy="371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at a new scale</a:t>
            </a:r>
            <a:endParaRPr/>
          </a:p>
        </p:txBody>
      </p:sp>
      <p:sp>
        <p:nvSpPr>
          <p:cNvPr id="163" name="Google Shape;16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2000s saw several large web properties dramatically increase in scale.</a:t>
            </a:r>
            <a:endParaRPr/>
          </a:p>
          <a:p>
            <a:pPr marL="0" lvl="0" indent="0" algn="l" rtl="0">
              <a:spcBef>
                <a:spcPts val="1600"/>
              </a:spcBef>
              <a:spcAft>
                <a:spcPts val="0"/>
              </a:spcAft>
              <a:buClr>
                <a:schemeClr val="dk1"/>
              </a:buClr>
              <a:buSzPts val="1100"/>
              <a:buFont typeface="Arial"/>
              <a:buNone/>
            </a:pPr>
            <a:r>
              <a:rPr lang="en"/>
              <a:t>This increase in scale was happening along many dimensions. Websites started tracking activity and structure in a very detailed way. Large sets of data appeared : links, social networks, activity in logs, mapping data. With this growth in data came a growth in users— as the biggest websites grew to be vast estates regularly serving huge numbers of visitors.</a:t>
            </a:r>
            <a:endParaRPr/>
          </a:p>
          <a:p>
            <a:pPr marL="0" lvl="0" indent="0" algn="l" rtl="0">
              <a:spcBef>
                <a:spcPts val="1600"/>
              </a:spcBef>
              <a:spcAft>
                <a:spcPts val="0"/>
              </a:spcAft>
              <a:buClr>
                <a:schemeClr val="dk1"/>
              </a:buClr>
              <a:buSzPts val="1100"/>
              <a:buFont typeface="Arial"/>
              <a:buNone/>
            </a:pPr>
            <a:r>
              <a:rPr lang="en"/>
              <a:t>Coping with the increase in data and traffic required more computing resources. To handle this kind of increase, you have two choices: up or out. Scaling up implies bigger machines, more processors, disk storage, and memory. But bigger machines get more and more expensive , not to mention that there are real limits as your size increases.</a:t>
            </a:r>
            <a:endParaRPr/>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1600"/>
              </a:spcAft>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Clusters</a:t>
            </a:r>
            <a:endParaRPr/>
          </a:p>
        </p:txBody>
      </p:sp>
      <p:sp>
        <p:nvSpPr>
          <p:cNvPr id="169" name="Google Shape;169;p30"/>
          <p:cNvSpPr txBox="1">
            <a:spLocks noGrp="1"/>
          </p:cNvSpPr>
          <p:nvPr>
            <p:ph type="body" idx="1"/>
          </p:nvPr>
        </p:nvSpPr>
        <p:spPr>
          <a:xfrm>
            <a:off x="311700" y="847575"/>
            <a:ext cx="8520600" cy="37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alternative is to use lots of small machines in a cluster. A cluster of small machines can use commodity hardware and ends up being cheaper at these kinds of scales. It can also be more resilient— while individual machine failures are common, the overall cluster can be built to keep going despite such failures, providing high reliability.</a:t>
            </a:r>
            <a:endParaRPr dirty="0"/>
          </a:p>
          <a:p>
            <a:pPr marL="0" lvl="0" indent="0" algn="l" rtl="0">
              <a:spcBef>
                <a:spcPts val="1600"/>
              </a:spcBef>
              <a:spcAft>
                <a:spcPts val="0"/>
              </a:spcAft>
              <a:buClr>
                <a:schemeClr val="dk1"/>
              </a:buClr>
              <a:buSzPts val="1100"/>
              <a:buFont typeface="Arial"/>
              <a:buNone/>
            </a:pPr>
            <a:r>
              <a:rPr lang="en" dirty="0"/>
              <a:t>Relational databases were not designed to be run on clusters. Clustered relational databases, such as the Oracle RAC or Microsoft SQL Server, work on the concept of a shared disk subsystem.</a:t>
            </a:r>
            <a:endParaRPr dirty="0"/>
          </a:p>
          <a:p>
            <a:pPr marL="0" lvl="0" indent="0" algn="l" rtl="0">
              <a:spcBef>
                <a:spcPts val="1600"/>
              </a:spcBef>
              <a:spcAft>
                <a:spcPts val="0"/>
              </a:spcAft>
              <a:buClr>
                <a:schemeClr val="dk1"/>
              </a:buClr>
              <a:buSzPts val="1100"/>
              <a:buFont typeface="Arial"/>
              <a:buNone/>
            </a:pPr>
            <a:r>
              <a:rPr lang="en" dirty="0"/>
              <a:t>Relational databases could also be run as separate servers for different sets of data, effectively </a:t>
            </a:r>
            <a:r>
              <a:rPr lang="en" dirty="0" err="1"/>
              <a:t>sharding</a:t>
            </a:r>
            <a:r>
              <a:rPr lang="en" dirty="0"/>
              <a:t> the database. While this separates the load, all the </a:t>
            </a:r>
            <a:r>
              <a:rPr lang="en" dirty="0" err="1"/>
              <a:t>sharding</a:t>
            </a:r>
            <a:r>
              <a:rPr lang="en" dirty="0"/>
              <a:t> has to be controlled by the application which has to keep track of which database server to talk to for each bit of data. Also, we lose any querying, referential integrity , transactions , or consistency controls that cross shards.</a:t>
            </a:r>
            <a:endParaRPr dirty="0"/>
          </a:p>
          <a:p>
            <a:pPr marL="0" lvl="0" indent="0" algn="l" rtl="0">
              <a:spcBef>
                <a:spcPts val="1600"/>
              </a:spcBef>
              <a:spcAft>
                <a:spcPts val="0"/>
              </a:spcAft>
              <a:buClr>
                <a:schemeClr val="dk1"/>
              </a:buClr>
              <a:buSzPts val="1100"/>
              <a:buFont typeface="Arial"/>
              <a:buNone/>
            </a:pPr>
            <a:r>
              <a:rPr lang="en" dirty="0"/>
              <a:t>These technical issues are exacerbated by licensing costs. Commercial relational databases are usually priced on a single-server assumption, so running on a cluster raised prices and led to frustrating negotiations with purchasing departments.</a:t>
            </a:r>
            <a:endParaRPr dirty="0"/>
          </a:p>
          <a:p>
            <a:pPr marL="0" lvl="0" indent="0" algn="l" rtl="0">
              <a:spcBef>
                <a:spcPts val="1600"/>
              </a:spcBef>
              <a:spcAft>
                <a:spcPts val="0"/>
              </a:spcAft>
              <a:buClr>
                <a:schemeClr val="dk1"/>
              </a:buClr>
              <a:buSzPts val="1100"/>
              <a:buFont typeface="Arial"/>
              <a:buNone/>
            </a:pPr>
            <a:endParaRPr sz="1400" dirty="0"/>
          </a:p>
          <a:p>
            <a:pPr marL="0" lvl="0" indent="0" algn="l" rtl="0">
              <a:spcBef>
                <a:spcPts val="1600"/>
              </a:spcBef>
              <a:spcAft>
                <a:spcPts val="0"/>
              </a:spcAft>
              <a:buClr>
                <a:schemeClr val="dk1"/>
              </a:buClr>
              <a:buSzPts val="1100"/>
              <a:buFont typeface="Arial"/>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Emergence of NoSQL</a:t>
            </a:r>
            <a:endParaRPr/>
          </a:p>
        </p:txBody>
      </p:sp>
      <p:sp>
        <p:nvSpPr>
          <p:cNvPr id="175" name="Google Shape;1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The usage of “NoSQL” that we recognize today traces back to a meetup on June 11, 2009 in San Francisco organized by Johan Oskarsson, a software developer based in London. </a:t>
            </a: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r>
              <a:rPr lang="en" sz="1400"/>
              <a:t>The example of BigTable and Dynamo had inspired a bunch of projects experimenting with alternative data storage, and discussions of these had become a feature of the better software conferences around that time.</a:t>
            </a:r>
            <a:endParaRPr sz="1400"/>
          </a:p>
          <a:p>
            <a:pPr marL="0" lvl="0" indent="0" algn="l" rtl="0">
              <a:spcBef>
                <a:spcPts val="1600"/>
              </a:spcBef>
              <a:spcAft>
                <a:spcPts val="0"/>
              </a:spcAft>
              <a:buNone/>
            </a:pPr>
            <a:endParaRPr sz="1400"/>
          </a:p>
          <a:p>
            <a:pPr marL="0" lvl="0" indent="0" algn="l" rtl="0">
              <a:spcBef>
                <a:spcPts val="1600"/>
              </a:spcBef>
              <a:spcAft>
                <a:spcPts val="0"/>
              </a:spcAft>
              <a:buClr>
                <a:schemeClr val="dk1"/>
              </a:buClr>
              <a:buSzPts val="1100"/>
              <a:buFont typeface="Arial"/>
              <a:buNone/>
            </a:pPr>
            <a:r>
              <a:rPr lang="en" sz="1400"/>
              <a:t>Johan wanted a name for the meetup— something that would make a good Twitter hashtag: short, memorable, and without too many Google hits so that a search on the name would quickly find the meetup.</a:t>
            </a:r>
            <a:endParaRPr sz="1400"/>
          </a:p>
          <a:p>
            <a:pPr marL="0" lvl="0" indent="0" algn="l" rtl="0">
              <a:spcBef>
                <a:spcPts val="1600"/>
              </a:spcBef>
              <a:spcAft>
                <a:spcPts val="0"/>
              </a:spcAft>
              <a:buClr>
                <a:schemeClr val="dk1"/>
              </a:buClr>
              <a:buSzPts val="1100"/>
              <a:buFont typeface="Arial"/>
              <a:buNone/>
            </a:pPr>
            <a:r>
              <a:rPr lang="en" sz="1400"/>
              <a:t>#NoSQL</a:t>
            </a: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Relational Databases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For almost as long as we’ve been in the software profession, relational databases have been the default choice for serious data storage, especially in the world of enterprise applications.</a:t>
            </a:r>
            <a:endParaRPr sz="1400" dirty="0"/>
          </a:p>
          <a:p>
            <a:pPr marL="0" lvl="0" indent="0" algn="l" rtl="0">
              <a:spcBef>
                <a:spcPts val="1600"/>
              </a:spcBef>
              <a:spcAft>
                <a:spcPts val="0"/>
              </a:spcAft>
              <a:buNone/>
            </a:pPr>
            <a:r>
              <a:rPr lang="en" sz="1400" dirty="0"/>
              <a:t>Key Benefits</a:t>
            </a:r>
            <a:endParaRPr sz="1400" dirty="0"/>
          </a:p>
          <a:p>
            <a:pPr marL="457200" lvl="0" indent="-317500" algn="l" rtl="0">
              <a:spcBef>
                <a:spcPts val="1600"/>
              </a:spcBef>
              <a:spcAft>
                <a:spcPts val="0"/>
              </a:spcAft>
              <a:buSzPts val="1400"/>
              <a:buChar char="●"/>
            </a:pPr>
            <a:r>
              <a:rPr lang="en" sz="1400" dirty="0"/>
              <a:t>Persistence</a:t>
            </a:r>
            <a:endParaRPr sz="1400" dirty="0"/>
          </a:p>
          <a:p>
            <a:pPr marL="914400" lvl="1" indent="-317500" algn="l" rtl="0">
              <a:spcBef>
                <a:spcPts val="0"/>
              </a:spcBef>
              <a:spcAft>
                <a:spcPts val="0"/>
              </a:spcAft>
              <a:buSzPts val="1400"/>
              <a:buChar char="○"/>
            </a:pPr>
            <a:r>
              <a:rPr lang="en" sz="1400" dirty="0"/>
              <a:t>the most obvious value of a database is keeping large amounts of persistent data</a:t>
            </a:r>
            <a:endParaRPr sz="1400" dirty="0"/>
          </a:p>
          <a:p>
            <a:pPr marL="457200" lvl="0" indent="-317500" algn="l" rtl="0">
              <a:spcBef>
                <a:spcPts val="0"/>
              </a:spcBef>
              <a:spcAft>
                <a:spcPts val="0"/>
              </a:spcAft>
              <a:buSzPts val="1400"/>
              <a:buChar char="●"/>
            </a:pPr>
            <a:r>
              <a:rPr lang="en" sz="1400" dirty="0"/>
              <a:t>Concurrency</a:t>
            </a:r>
            <a:endParaRPr sz="1400" dirty="0"/>
          </a:p>
          <a:p>
            <a:pPr marL="914400" lvl="1" indent="-317500" algn="l" rtl="0">
              <a:spcBef>
                <a:spcPts val="0"/>
              </a:spcBef>
              <a:spcAft>
                <a:spcPts val="0"/>
              </a:spcAft>
              <a:buSzPts val="1400"/>
              <a:buChar char="○"/>
            </a:pPr>
            <a:r>
              <a:rPr lang="en" sz="1400" dirty="0"/>
              <a:t>Relational databases help handle this by controlling all access to their data through transactions</a:t>
            </a:r>
            <a:endParaRPr sz="1400" dirty="0"/>
          </a:p>
          <a:p>
            <a:pPr marL="457200" lvl="0" indent="-317500" algn="l" rtl="0">
              <a:spcBef>
                <a:spcPts val="0"/>
              </a:spcBef>
              <a:spcAft>
                <a:spcPts val="0"/>
              </a:spcAft>
              <a:buSzPts val="1400"/>
              <a:buChar char="●"/>
            </a:pPr>
            <a:r>
              <a:rPr lang="en" sz="1400" dirty="0"/>
              <a:t>Integration</a:t>
            </a:r>
            <a:endParaRPr sz="1400" dirty="0"/>
          </a:p>
          <a:p>
            <a:pPr marL="914400" lvl="1" indent="-317500" algn="l" rtl="0">
              <a:spcBef>
                <a:spcPts val="0"/>
              </a:spcBef>
              <a:spcAft>
                <a:spcPts val="0"/>
              </a:spcAft>
              <a:buSzPts val="1400"/>
              <a:buChar char="○"/>
            </a:pPr>
            <a:r>
              <a:rPr lang="en" sz="1400" dirty="0"/>
              <a:t>A common way to do this is shared database integration where multiple applications store their data in a single database</a:t>
            </a:r>
            <a:endParaRPr sz="1400" dirty="0"/>
          </a:p>
          <a:p>
            <a:pPr marL="457200" lvl="0" indent="-317500" algn="l" rtl="0">
              <a:spcBef>
                <a:spcPts val="0"/>
              </a:spcBef>
              <a:spcAft>
                <a:spcPts val="0"/>
              </a:spcAft>
              <a:buSzPts val="1400"/>
              <a:buChar char="●"/>
            </a:pPr>
            <a:r>
              <a:rPr lang="en" sz="1400" dirty="0"/>
              <a:t>Consistent model</a:t>
            </a:r>
            <a:endParaRPr sz="1400" dirty="0"/>
          </a:p>
          <a:p>
            <a:pPr marL="914400" lvl="1" indent="-317500" algn="l" rtl="0">
              <a:spcBef>
                <a:spcPts val="0"/>
              </a:spcBef>
              <a:spcAft>
                <a:spcPts val="0"/>
              </a:spcAft>
              <a:buSzPts val="1400"/>
              <a:buChar char="○"/>
            </a:pPr>
            <a:r>
              <a:rPr lang="en" sz="1400" dirty="0"/>
              <a:t>developers and database professionals can learn the basic relational model and apply it in many projects.</a:t>
            </a:r>
            <a:endParaRPr sz="1400" dirty="0"/>
          </a:p>
          <a:p>
            <a:pPr marL="457200" lvl="0" indent="0" algn="l" rtl="0">
              <a:spcBef>
                <a:spcPts val="1600"/>
              </a:spcBef>
              <a:spcAft>
                <a:spcPts val="0"/>
              </a:spcAft>
              <a:buNone/>
            </a:pPr>
            <a:endParaRPr sz="1400"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 of NoSQL DBs</a:t>
            </a:r>
            <a:endParaRPr/>
          </a:p>
        </p:txBody>
      </p:sp>
      <p:sp>
        <p:nvSpPr>
          <p:cNvPr id="181" name="Google Shape;18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Don’t use SQL/Relational Model (although some resemble it - C* CQL)</a:t>
            </a:r>
            <a:endParaRPr dirty="0"/>
          </a:p>
          <a:p>
            <a:pPr marL="457200" lvl="0" indent="-342900" algn="l" rtl="0">
              <a:spcBef>
                <a:spcPts val="0"/>
              </a:spcBef>
              <a:spcAft>
                <a:spcPts val="0"/>
              </a:spcAft>
              <a:buSzPts val="1800"/>
              <a:buChar char="●"/>
            </a:pPr>
            <a:r>
              <a:rPr lang="en" dirty="0"/>
              <a:t>Open source projects</a:t>
            </a:r>
            <a:endParaRPr dirty="0"/>
          </a:p>
          <a:p>
            <a:pPr marL="457200" lvl="0" indent="-342900" algn="l" rtl="0">
              <a:spcBef>
                <a:spcPts val="0"/>
              </a:spcBef>
              <a:spcAft>
                <a:spcPts val="0"/>
              </a:spcAft>
              <a:buSzPts val="1800"/>
              <a:buChar char="●"/>
            </a:pPr>
            <a:r>
              <a:rPr lang="en" dirty="0"/>
              <a:t>Run well on clusters</a:t>
            </a:r>
            <a:endParaRPr dirty="0"/>
          </a:p>
          <a:p>
            <a:pPr marL="457200" lvl="0" indent="-342900" algn="l" rtl="0">
              <a:spcBef>
                <a:spcPts val="0"/>
              </a:spcBef>
              <a:spcAft>
                <a:spcPts val="0"/>
              </a:spcAft>
              <a:buSzPts val="1800"/>
              <a:buChar char="●"/>
            </a:pPr>
            <a:r>
              <a:rPr lang="en" dirty="0"/>
              <a:t>Tunable Consistency</a:t>
            </a:r>
            <a:endParaRPr dirty="0"/>
          </a:p>
          <a:p>
            <a:pPr marL="457200" lvl="0" indent="-342900" algn="l" rtl="0">
              <a:spcBef>
                <a:spcPts val="0"/>
              </a:spcBef>
              <a:spcAft>
                <a:spcPts val="0"/>
              </a:spcAft>
              <a:buSzPts val="1800"/>
              <a:buChar char="●"/>
            </a:pPr>
            <a:r>
              <a:rPr lang="en" dirty="0"/>
              <a:t>Flexible Schemas </a:t>
            </a:r>
            <a:endParaRPr dirty="0"/>
          </a:p>
          <a:p>
            <a:pPr marL="457200" lvl="0" indent="-342900" algn="l" rtl="0">
              <a:spcBef>
                <a:spcPts val="0"/>
              </a:spcBef>
              <a:spcAft>
                <a:spcPts val="0"/>
              </a:spcAft>
              <a:buSzPts val="1800"/>
              <a:buChar char="●"/>
            </a:pPr>
            <a:r>
              <a:rPr lang="en" dirty="0"/>
              <a:t>Resilience to failure</a:t>
            </a:r>
            <a:endParaRPr dirty="0"/>
          </a:p>
          <a:p>
            <a:pPr marL="457200" lvl="0" indent="-342900" algn="l" rtl="0">
              <a:spcBef>
                <a:spcPts val="0"/>
              </a:spcBef>
              <a:spcAft>
                <a:spcPts val="0"/>
              </a:spcAft>
              <a:buSzPts val="1800"/>
              <a:buChar char="●"/>
            </a:pPr>
            <a:r>
              <a:rPr lang="en" dirty="0"/>
              <a:t>Handle massive read/write loads</a:t>
            </a:r>
            <a:endParaRPr dirty="0"/>
          </a:p>
          <a:p>
            <a:pPr marL="457200" lvl="0" indent="-342900" algn="l" rtl="0">
              <a:spcBef>
                <a:spcPts val="0"/>
              </a:spcBef>
              <a:spcAft>
                <a:spcPts val="0"/>
              </a:spcAft>
              <a:buSzPts val="1800"/>
              <a:buChar char="●"/>
            </a:pPr>
            <a:r>
              <a:rPr lang="en" dirty="0"/>
              <a:t>Self healing</a:t>
            </a:r>
            <a:endParaRPr dirty="0"/>
          </a:p>
          <a:p>
            <a:pPr marL="0" lvl="0" indent="0" algn="l" rtl="0">
              <a:spcBef>
                <a:spcPts val="1600"/>
              </a:spcBef>
              <a:spcAft>
                <a:spcPts val="1600"/>
              </a:spcAft>
              <a:buNone/>
            </a:pPr>
            <a:endParaRP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 Theorem</a:t>
            </a:r>
            <a:endParaRPr/>
          </a:p>
        </p:txBody>
      </p:sp>
      <p:sp>
        <p:nvSpPr>
          <p:cNvPr id="187" name="Google Shape;18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solidFill>
                  <a:schemeClr val="dk1"/>
                </a:solidFill>
              </a:rPr>
              <a:t>the </a:t>
            </a:r>
            <a:r>
              <a:rPr lang="en-US" b="1" dirty="0">
                <a:solidFill>
                  <a:schemeClr val="dk1"/>
                </a:solidFill>
              </a:rPr>
              <a:t>CAP theorem</a:t>
            </a:r>
            <a:r>
              <a:rPr lang="en-US" dirty="0">
                <a:solidFill>
                  <a:schemeClr val="dk1"/>
                </a:solidFill>
              </a:rPr>
              <a:t>, also known as </a:t>
            </a:r>
            <a:r>
              <a:rPr lang="en-US" b="1" dirty="0">
                <a:solidFill>
                  <a:schemeClr val="dk1"/>
                </a:solidFill>
              </a:rPr>
              <a:t>Brewer's theorem</a:t>
            </a:r>
            <a:r>
              <a:rPr lang="en-US" dirty="0">
                <a:solidFill>
                  <a:schemeClr val="dk1"/>
                </a:solidFill>
              </a:rPr>
              <a:t>, states that it is impossible for a</a:t>
            </a:r>
            <a:r>
              <a:rPr lang="en-US" dirty="0">
                <a:solidFill>
                  <a:schemeClr val="dk1"/>
                </a:solidFill>
                <a:uFill>
                  <a:noFill/>
                </a:uFill>
                <a:hlinkClick r:id="rId3">
                  <a:extLst>
                    <a:ext uri="{A12FA001-AC4F-418D-AE19-62706E023703}">
                      <ahyp:hlinkClr xmlns:ahyp="http://schemas.microsoft.com/office/drawing/2018/hyperlinkcolor" val="tx"/>
                    </a:ext>
                  </a:extLst>
                </a:hlinkClick>
              </a:rPr>
              <a:t> </a:t>
            </a:r>
            <a:r>
              <a:rPr lang="en-US" u="sng" dirty="0">
                <a:solidFill>
                  <a:schemeClr val="hlink"/>
                </a:solidFill>
                <a:hlinkClick r:id="rId3"/>
              </a:rPr>
              <a:t>distributed computer system</a:t>
            </a:r>
            <a:r>
              <a:rPr lang="en-US" dirty="0">
                <a:solidFill>
                  <a:schemeClr val="dk1"/>
                </a:solidFill>
              </a:rPr>
              <a:t> to simultaneously provide all three of the following guarantees:</a:t>
            </a:r>
            <a:endParaRPr lang="en-US" baseline="30000" dirty="0">
              <a:solidFill>
                <a:schemeClr val="dk1"/>
              </a:solidFill>
              <a:uFill>
                <a:noFill/>
              </a:uFill>
              <a:hlinkClick r:id="rId4">
                <a:extLst>
                  <a:ext uri="{A12FA001-AC4F-418D-AE19-62706E023703}">
                    <ahyp:hlinkClr xmlns:ahyp="http://schemas.microsoft.com/office/drawing/2018/hyperlinkcolor" val="tx"/>
                  </a:ext>
                </a:extLst>
              </a:hlinkClick>
            </a:endParaRPr>
          </a:p>
          <a:p>
            <a:pPr lvl="0">
              <a:spcBef>
                <a:spcPts val="1600"/>
              </a:spcBef>
              <a:buClr>
                <a:schemeClr val="dk1"/>
              </a:buClr>
            </a:pPr>
            <a:r>
              <a:rPr lang="en-US" i="1" dirty="0">
                <a:solidFill>
                  <a:schemeClr val="dk1"/>
                </a:solidFill>
              </a:rPr>
              <a:t>Consistency</a:t>
            </a:r>
            <a:r>
              <a:rPr lang="en-US" dirty="0">
                <a:solidFill>
                  <a:schemeClr val="dk1"/>
                </a:solidFill>
              </a:rPr>
              <a:t> (all nodes see the same data at the same time)</a:t>
            </a:r>
          </a:p>
          <a:p>
            <a:pPr lvl="0">
              <a:spcBef>
                <a:spcPts val="1600"/>
              </a:spcBef>
              <a:buClr>
                <a:schemeClr val="dk1"/>
              </a:buClr>
            </a:pPr>
            <a:r>
              <a:rPr lang="en-US" i="1" u="sng" dirty="0">
                <a:solidFill>
                  <a:schemeClr val="hlink"/>
                </a:solidFill>
                <a:hlinkClick r:id="rId5"/>
              </a:rPr>
              <a:t>Availability</a:t>
            </a:r>
            <a:r>
              <a:rPr lang="en-US" dirty="0">
                <a:solidFill>
                  <a:schemeClr val="dk1"/>
                </a:solidFill>
              </a:rPr>
              <a:t> (a guarantee that every request receives a response about whether it was successful or failed)</a:t>
            </a:r>
          </a:p>
          <a:p>
            <a:pPr lvl="0">
              <a:spcBef>
                <a:spcPts val="1600"/>
              </a:spcBef>
              <a:buClr>
                <a:schemeClr val="dk1"/>
              </a:buClr>
            </a:pPr>
            <a:r>
              <a:rPr lang="en-US" i="1" u="sng" dirty="0">
                <a:solidFill>
                  <a:schemeClr val="hlink"/>
                </a:solidFill>
                <a:hlinkClick r:id="rId6"/>
              </a:rPr>
              <a:t>Partition tolerance</a:t>
            </a:r>
            <a:r>
              <a:rPr lang="en-US" dirty="0">
                <a:solidFill>
                  <a:schemeClr val="dk1"/>
                </a:solidFill>
              </a:rPr>
              <a:t> (the system continues to operate despite arbitrary message loss or failure of part of the system)</a:t>
            </a:r>
          </a:p>
          <a:p>
            <a:pPr marL="0" lvl="0" indent="0" algn="l" rtl="0">
              <a:spcBef>
                <a:spcPts val="1600"/>
              </a:spcBef>
              <a:spcAft>
                <a:spcPts val="16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154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 Theorem	Visualized</a:t>
            </a:r>
            <a:endParaRPr/>
          </a:p>
        </p:txBody>
      </p:sp>
      <p:pic>
        <p:nvPicPr>
          <p:cNvPr id="193" name="Google Shape;193;p34"/>
          <p:cNvPicPr preferRelativeResize="0"/>
          <p:nvPr/>
        </p:nvPicPr>
        <p:blipFill>
          <a:blip r:embed="rId3">
            <a:alphaModFix/>
          </a:blip>
          <a:stretch>
            <a:fillRect/>
          </a:stretch>
        </p:blipFill>
        <p:spPr>
          <a:xfrm>
            <a:off x="185775" y="940451"/>
            <a:ext cx="9424389" cy="7307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Polyglot Persistence</a:t>
            </a:r>
            <a:endParaRPr/>
          </a:p>
        </p:txBody>
      </p:sp>
      <p:sp>
        <p:nvSpPr>
          <p:cNvPr id="199" name="Google Shape;19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GNIP we used NoSQL to make money and MySQL to count it.”</a:t>
            </a:r>
            <a:endParaRPr/>
          </a:p>
          <a:p>
            <a:pPr marL="0" lvl="0" indent="0" algn="l" rtl="0">
              <a:spcBef>
                <a:spcPts val="1600"/>
              </a:spcBef>
              <a:spcAft>
                <a:spcPts val="0"/>
              </a:spcAft>
              <a:buNone/>
            </a:pPr>
            <a:r>
              <a:rPr lang="en"/>
              <a:t>Most organizations are start to have both relational and NoSQL stores.</a:t>
            </a:r>
            <a:endParaRPr/>
          </a:p>
          <a:p>
            <a:pPr marL="0" lvl="0" indent="0" algn="l" rtl="0">
              <a:spcBef>
                <a:spcPts val="1600"/>
              </a:spcBef>
              <a:spcAft>
                <a:spcPts val="0"/>
              </a:spcAft>
              <a:buNone/>
            </a:pPr>
            <a:r>
              <a:rPr lang="en"/>
              <a:t>Questions to ask?</a:t>
            </a:r>
            <a:endParaRPr/>
          </a:p>
          <a:p>
            <a:pPr marL="457200" lvl="0" indent="-342900" algn="l" rtl="0">
              <a:spcBef>
                <a:spcPts val="1600"/>
              </a:spcBef>
              <a:spcAft>
                <a:spcPts val="0"/>
              </a:spcAft>
              <a:buSzPts val="1800"/>
              <a:buChar char="●"/>
            </a:pPr>
            <a:r>
              <a:rPr lang="en"/>
              <a:t>Is my data transactional? (e.g. Bank records)</a:t>
            </a:r>
            <a:endParaRPr/>
          </a:p>
          <a:p>
            <a:pPr marL="457200" lvl="0" indent="-342900" algn="l" rtl="0">
              <a:spcBef>
                <a:spcPts val="0"/>
              </a:spcBef>
              <a:spcAft>
                <a:spcPts val="0"/>
              </a:spcAft>
              <a:buSzPts val="1800"/>
              <a:buChar char="●"/>
            </a:pPr>
            <a:r>
              <a:rPr lang="en"/>
              <a:t>Is eventual consistency OK?</a:t>
            </a:r>
            <a:endParaRPr/>
          </a:p>
          <a:p>
            <a:pPr marL="457200" lvl="0" indent="-342900" algn="l" rtl="0">
              <a:spcBef>
                <a:spcPts val="0"/>
              </a:spcBef>
              <a:spcAft>
                <a:spcPts val="0"/>
              </a:spcAft>
              <a:buSzPts val="1800"/>
              <a:buChar char="●"/>
            </a:pPr>
            <a:r>
              <a:rPr lang="en"/>
              <a:t>Does my data volume size exceed existing relational systems? (e.g. 200M rows)</a:t>
            </a:r>
            <a:endParaRPr/>
          </a:p>
          <a:p>
            <a:pPr marL="457200" lvl="0" indent="-342900" algn="l" rtl="0">
              <a:spcBef>
                <a:spcPts val="0"/>
              </a:spcBef>
              <a:spcAft>
                <a:spcPts val="0"/>
              </a:spcAft>
              <a:buSzPts val="1800"/>
              <a:buChar char="●"/>
            </a:pPr>
            <a:r>
              <a:rPr lang="en"/>
              <a:t>Are my read / write volumes greater than existing relational systems can handle?</a:t>
            </a:r>
            <a:endParaRPr/>
          </a:p>
          <a:p>
            <a:pPr marL="457200" lvl="0" indent="-342900" algn="l" rtl="0">
              <a:spcBef>
                <a:spcPts val="0"/>
              </a:spcBef>
              <a:spcAft>
                <a:spcPts val="0"/>
              </a:spcAft>
              <a:buSzPts val="1800"/>
              <a:buChar char="●"/>
            </a:pPr>
            <a:r>
              <a:rPr lang="en"/>
              <a:t>Do I know questions I want to ask of my data upfront?</a:t>
            </a:r>
            <a:endParaRPr/>
          </a:p>
          <a:p>
            <a:pPr marL="457200" lvl="0" indent="-342900" algn="l" rtl="0">
              <a:spcBef>
                <a:spcPts val="0"/>
              </a:spcBef>
              <a:spcAft>
                <a:spcPts val="0"/>
              </a:spcAft>
              <a:buSzPts val="1800"/>
              <a:buChar char="●"/>
            </a:pPr>
            <a:r>
              <a:rPr lang="en"/>
              <a:t>Is my data, really just factual data? (e.g. tweets, fitbit, etc.)</a:t>
            </a:r>
            <a:endParaRPr/>
          </a:p>
          <a:p>
            <a:pPr marL="0" lvl="0" indent="0" algn="l" rtl="0">
              <a:spcBef>
                <a:spcPts val="1600"/>
              </a:spcBef>
              <a:spcAft>
                <a:spcPts val="160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457200" y="59876"/>
            <a:ext cx="7315500" cy="10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&amp; Amazon </a:t>
            </a:r>
            <a:endParaRPr/>
          </a:p>
        </p:txBody>
      </p:sp>
      <p:sp>
        <p:nvSpPr>
          <p:cNvPr id="205" name="Google Shape;20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 these… </a:t>
            </a:r>
            <a:endParaRPr dirty="0"/>
          </a:p>
          <a:p>
            <a:pPr marL="0" lvl="0" indent="0" algn="l" rtl="0">
              <a:spcBef>
                <a:spcPts val="1600"/>
              </a:spcBef>
              <a:spcAft>
                <a:spcPts val="0"/>
              </a:spcAft>
              <a:buNone/>
            </a:pPr>
            <a:r>
              <a:rPr lang="en" dirty="0"/>
              <a:t>Google Big Table</a:t>
            </a:r>
            <a:endParaRPr dirty="0"/>
          </a:p>
          <a:p>
            <a:pPr marL="0" lvl="0" indent="0" algn="l" rtl="0">
              <a:spcBef>
                <a:spcPts val="1600"/>
              </a:spcBef>
              <a:spcAft>
                <a:spcPts val="0"/>
              </a:spcAft>
              <a:buNone/>
            </a:pPr>
            <a:r>
              <a:rPr lang="en" dirty="0"/>
              <a:t>	</a:t>
            </a:r>
            <a:r>
              <a:rPr lang="en" u="sng" dirty="0">
                <a:solidFill>
                  <a:schemeClr val="hlink"/>
                </a:solidFill>
                <a:hlinkClick r:id="rId3"/>
              </a:rPr>
              <a:t>http://research.google.com/archive/bigtable.html</a:t>
            </a:r>
            <a:endParaRPr dirty="0"/>
          </a:p>
          <a:p>
            <a:pPr marL="0" lvl="0" indent="0" algn="l" rtl="0">
              <a:spcBef>
                <a:spcPts val="1600"/>
              </a:spcBef>
              <a:spcAft>
                <a:spcPts val="0"/>
              </a:spcAft>
              <a:buNone/>
            </a:pPr>
            <a:r>
              <a:rPr lang="en" dirty="0"/>
              <a:t>Amazon Dynamo</a:t>
            </a:r>
            <a:endParaRPr dirty="0"/>
          </a:p>
          <a:p>
            <a:pPr marL="0" lvl="0" indent="0" algn="l" rtl="0">
              <a:spcBef>
                <a:spcPts val="1600"/>
              </a:spcBef>
              <a:spcAft>
                <a:spcPts val="1600"/>
              </a:spcAft>
              <a:buNone/>
            </a:pPr>
            <a:r>
              <a:rPr lang="en" u="sng" dirty="0">
                <a:solidFill>
                  <a:schemeClr val="hlink"/>
                </a:solidFill>
                <a:hlinkClick r:id="rId4"/>
              </a:rPr>
              <a:t>	http://www.allthingsdistributed.com/2007/10/amazons_dynamo.html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Codd invents a new model</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rPr>
              <a:t>Edgar Frank "Ted" Codd</a:t>
            </a:r>
            <a:r>
              <a:rPr lang="en" sz="1100">
                <a:solidFill>
                  <a:schemeClr val="dk1"/>
                </a:solidFill>
              </a:rPr>
              <a:t> (August 19, 1923 – April 18, 2003) was an</a:t>
            </a:r>
            <a:r>
              <a:rPr lang="en" sz="1100">
                <a:solidFill>
                  <a:schemeClr val="dk1"/>
                </a:solidFill>
                <a:uFill>
                  <a:noFill/>
                </a:uFill>
                <a:hlinkClick r:id="rId3">
                  <a:extLst>
                    <a:ext uri="{A12FA001-AC4F-418D-AE19-62706E023703}">
                      <ahyp:hlinkClr xmlns:ahyp="http://schemas.microsoft.com/office/drawing/2018/hyperlinkcolor" val="tx"/>
                    </a:ext>
                  </a:extLst>
                </a:hlinkClick>
              </a:rPr>
              <a:t> </a:t>
            </a:r>
            <a:r>
              <a:rPr lang="en" sz="1100" u="sng">
                <a:solidFill>
                  <a:schemeClr val="hlink"/>
                </a:solidFill>
                <a:hlinkClick r:id="rId3"/>
              </a:rPr>
              <a:t>English</a:t>
            </a:r>
            <a:r>
              <a:rPr lang="en" sz="1100">
                <a:solidFill>
                  <a:schemeClr val="dk1"/>
                </a:solidFill>
                <a:uFill>
                  <a:noFill/>
                </a:uFill>
                <a:hlinkClick r:id="rId4">
                  <a:extLst>
                    <a:ext uri="{A12FA001-AC4F-418D-AE19-62706E023703}">
                      <ahyp:hlinkClr xmlns:ahyp="http://schemas.microsoft.com/office/drawing/2018/hyperlinkcolor" val="tx"/>
                    </a:ext>
                  </a:extLst>
                </a:hlinkClick>
              </a:rPr>
              <a:t> </a:t>
            </a:r>
            <a:r>
              <a:rPr lang="en" sz="1100" u="sng">
                <a:solidFill>
                  <a:schemeClr val="hlink"/>
                </a:solidFill>
                <a:hlinkClick r:id="rId4"/>
              </a:rPr>
              <a:t>computer scientist</a:t>
            </a:r>
            <a:r>
              <a:rPr lang="en" sz="1100">
                <a:solidFill>
                  <a:schemeClr val="dk1"/>
                </a:solidFill>
              </a:rPr>
              <a:t> who, while working for</a:t>
            </a:r>
            <a:r>
              <a:rPr lang="en" sz="1100">
                <a:solidFill>
                  <a:schemeClr val="dk1"/>
                </a:solidFill>
                <a:uFill>
                  <a:noFill/>
                </a:uFill>
                <a:hlinkClick r:id="rId5">
                  <a:extLst>
                    <a:ext uri="{A12FA001-AC4F-418D-AE19-62706E023703}">
                      <ahyp:hlinkClr xmlns:ahyp="http://schemas.microsoft.com/office/drawing/2018/hyperlinkcolor" val="tx"/>
                    </a:ext>
                  </a:extLst>
                </a:hlinkClick>
              </a:rPr>
              <a:t> </a:t>
            </a:r>
            <a:r>
              <a:rPr lang="en" sz="1100" u="sng">
                <a:solidFill>
                  <a:schemeClr val="hlink"/>
                </a:solidFill>
                <a:hlinkClick r:id="rId5"/>
              </a:rPr>
              <a:t>IBM</a:t>
            </a:r>
            <a:r>
              <a:rPr lang="en" sz="1100">
                <a:solidFill>
                  <a:schemeClr val="dk1"/>
                </a:solidFill>
              </a:rPr>
              <a:t>, invented the</a:t>
            </a:r>
            <a:r>
              <a:rPr lang="en" sz="1100">
                <a:solidFill>
                  <a:schemeClr val="dk1"/>
                </a:solidFill>
                <a:uFill>
                  <a:noFill/>
                </a:uFill>
                <a:hlinkClick r:id="rId6">
                  <a:extLst>
                    <a:ext uri="{A12FA001-AC4F-418D-AE19-62706E023703}">
                      <ahyp:hlinkClr xmlns:ahyp="http://schemas.microsoft.com/office/drawing/2018/hyperlinkcolor" val="tx"/>
                    </a:ext>
                  </a:extLst>
                </a:hlinkClick>
              </a:rPr>
              <a:t> </a:t>
            </a:r>
            <a:r>
              <a:rPr lang="en" sz="1100" u="sng">
                <a:solidFill>
                  <a:schemeClr val="hlink"/>
                </a:solidFill>
                <a:hlinkClick r:id="rId6"/>
              </a:rPr>
              <a:t>relational model</a:t>
            </a:r>
            <a:r>
              <a:rPr lang="en" sz="1100">
                <a:solidFill>
                  <a:schemeClr val="dk1"/>
                </a:solidFill>
              </a:rPr>
              <a:t> for</a:t>
            </a:r>
            <a:r>
              <a:rPr lang="en" sz="1100">
                <a:solidFill>
                  <a:schemeClr val="dk1"/>
                </a:solidFill>
                <a:uFill>
                  <a:noFill/>
                </a:uFill>
                <a:hlinkClick r:id="rId7">
                  <a:extLst>
                    <a:ext uri="{A12FA001-AC4F-418D-AE19-62706E023703}">
                      <ahyp:hlinkClr xmlns:ahyp="http://schemas.microsoft.com/office/drawing/2018/hyperlinkcolor" val="tx"/>
                    </a:ext>
                  </a:extLst>
                </a:hlinkClick>
              </a:rPr>
              <a:t> </a:t>
            </a:r>
            <a:r>
              <a:rPr lang="en" sz="1100" u="sng">
                <a:solidFill>
                  <a:schemeClr val="hlink"/>
                </a:solidFill>
                <a:hlinkClick r:id="rId7"/>
              </a:rPr>
              <a:t>database</a:t>
            </a:r>
            <a:r>
              <a:rPr lang="en" sz="1100">
                <a:solidFill>
                  <a:schemeClr val="dk1"/>
                </a:solidFill>
              </a:rPr>
              <a:t> management, the theoretical basis for</a:t>
            </a:r>
            <a:r>
              <a:rPr lang="en" sz="1100">
                <a:solidFill>
                  <a:schemeClr val="dk1"/>
                </a:solidFill>
                <a:uFill>
                  <a:noFill/>
                </a:uFill>
                <a:hlinkClick r:id="rId8">
                  <a:extLst>
                    <a:ext uri="{A12FA001-AC4F-418D-AE19-62706E023703}">
                      <ahyp:hlinkClr xmlns:ahyp="http://schemas.microsoft.com/office/drawing/2018/hyperlinkcolor" val="tx"/>
                    </a:ext>
                  </a:extLst>
                </a:hlinkClick>
              </a:rPr>
              <a:t> </a:t>
            </a:r>
            <a:r>
              <a:rPr lang="en" sz="1100" u="sng">
                <a:solidFill>
                  <a:schemeClr val="hlink"/>
                </a:solidFill>
                <a:hlinkClick r:id="rId8"/>
              </a:rPr>
              <a:t>relational databases</a:t>
            </a:r>
            <a:endParaRPr sz="1400"/>
          </a:p>
          <a:p>
            <a:pPr marL="0" lvl="0" indent="0" algn="l" rtl="0">
              <a:spcBef>
                <a:spcPts val="1600"/>
              </a:spcBef>
              <a:spcAft>
                <a:spcPts val="0"/>
              </a:spcAft>
              <a:buNone/>
            </a:pPr>
            <a:r>
              <a:rPr lang="en" sz="1100" b="1">
                <a:solidFill>
                  <a:schemeClr val="dk1"/>
                </a:solidFill>
              </a:rPr>
              <a:t> I</a:t>
            </a:r>
            <a:r>
              <a:rPr lang="en" sz="1100" b="1" i="1">
                <a:solidFill>
                  <a:schemeClr val="dk1"/>
                </a:solidFill>
              </a:rPr>
              <a:t>nitially, IBM refused to implement the relational model in order to preserve revenue from</a:t>
            </a:r>
            <a:r>
              <a:rPr lang="en" sz="1100" b="1" i="1">
                <a:solidFill>
                  <a:schemeClr val="dk1"/>
                </a:solidFill>
                <a:uFill>
                  <a:noFill/>
                </a:uFill>
                <a:hlinkClick r:id="rId9">
                  <a:extLst>
                    <a:ext uri="{A12FA001-AC4F-418D-AE19-62706E023703}">
                      <ahyp:hlinkClr xmlns:ahyp="http://schemas.microsoft.com/office/drawing/2018/hyperlinkcolor" val="tx"/>
                    </a:ext>
                  </a:extLst>
                </a:hlinkClick>
              </a:rPr>
              <a:t> </a:t>
            </a:r>
            <a:r>
              <a:rPr lang="en" sz="1100" b="1" i="1" u="sng">
                <a:solidFill>
                  <a:schemeClr val="hlink"/>
                </a:solidFill>
                <a:hlinkClick r:id="rId9"/>
              </a:rPr>
              <a:t>IMS/DB</a:t>
            </a:r>
            <a:r>
              <a:rPr lang="en" sz="1100" b="1" i="1">
                <a:solidFill>
                  <a:schemeClr val="dk1"/>
                </a:solidFill>
              </a:rPr>
              <a:t>.</a:t>
            </a:r>
            <a:r>
              <a:rPr lang="en" sz="1100">
                <a:solidFill>
                  <a:schemeClr val="dk1"/>
                </a:solidFill>
              </a:rPr>
              <a:t> Codd then showed IBM customers the potential of the implementation of its model, and they in turn pressured IBM.</a:t>
            </a:r>
            <a:endParaRPr sz="1400"/>
          </a:p>
          <a:p>
            <a:pPr marL="0" lvl="0" indent="0" algn="l" rtl="0">
              <a:spcBef>
                <a:spcPts val="1600"/>
              </a:spcBef>
              <a:spcAft>
                <a:spcPts val="1600"/>
              </a:spcAft>
              <a:buNone/>
            </a:pPr>
            <a:r>
              <a:rPr lang="en" sz="1400"/>
              <a:t>Codd was the ‘rebel’ of his time. </a:t>
            </a:r>
            <a:endParaRPr sz="1400"/>
          </a:p>
        </p:txBody>
      </p:sp>
      <p:pic>
        <p:nvPicPr>
          <p:cNvPr id="73" name="Google Shape;73;p15"/>
          <p:cNvPicPr preferRelativeResize="0"/>
          <p:nvPr/>
        </p:nvPicPr>
        <p:blipFill>
          <a:blip r:embed="rId10">
            <a:alphaModFix/>
          </a:blip>
          <a:stretch>
            <a:fillRect/>
          </a:stretch>
        </p:blipFill>
        <p:spPr>
          <a:xfrm>
            <a:off x="6539750" y="2117350"/>
            <a:ext cx="1905000" cy="2705100"/>
          </a:xfrm>
          <a:prstGeom prst="rect">
            <a:avLst/>
          </a:prstGeom>
          <a:noFill/>
          <a:ln>
            <a:noFill/>
          </a:ln>
        </p:spPr>
      </p:pic>
      <p:pic>
        <p:nvPicPr>
          <p:cNvPr id="74" name="Google Shape;74;p15"/>
          <p:cNvPicPr preferRelativeResize="0"/>
          <p:nvPr/>
        </p:nvPicPr>
        <p:blipFill>
          <a:blip r:embed="rId11">
            <a:alphaModFix/>
          </a:blip>
          <a:stretch>
            <a:fillRect/>
          </a:stretch>
        </p:blipFill>
        <p:spPr>
          <a:xfrm>
            <a:off x="457200" y="2826025"/>
            <a:ext cx="4445000" cy="208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Terminology</a:t>
            </a:r>
            <a:endParaRPr/>
          </a:p>
        </p:txBody>
      </p:sp>
      <p:graphicFrame>
        <p:nvGraphicFramePr>
          <p:cNvPr id="80" name="Google Shape;80;p16"/>
          <p:cNvGraphicFramePr/>
          <p:nvPr/>
        </p:nvGraphicFramePr>
        <p:xfrm>
          <a:off x="684475" y="1381250"/>
          <a:ext cx="7239000" cy="3535030"/>
        </p:xfrm>
        <a:graphic>
          <a:graphicData uri="http://schemas.openxmlformats.org/drawingml/2006/table">
            <a:tbl>
              <a:tblPr>
                <a:noFill/>
                <a:tableStyleId>{6B687DA2-B1C9-4E09-99B0-E2CDAF2D4CE4}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68850">
                <a:tc>
                  <a:txBody>
                    <a:bodyPr/>
                    <a:lstStyle/>
                    <a:p>
                      <a:pPr marL="0" lvl="0" indent="0" algn="l" rtl="0">
                        <a:spcBef>
                          <a:spcPts val="0"/>
                        </a:spcBef>
                        <a:spcAft>
                          <a:spcPts val="0"/>
                        </a:spcAft>
                        <a:buNone/>
                      </a:pPr>
                      <a:r>
                        <a:rPr lang="en"/>
                        <a:t>SQL term</a:t>
                      </a:r>
                      <a:endParaRPr/>
                    </a:p>
                  </a:txBody>
                  <a:tcPr marL="91425" marR="91425" marT="91425" marB="91425"/>
                </a:tc>
                <a:tc>
                  <a:txBody>
                    <a:bodyPr/>
                    <a:lstStyle/>
                    <a:p>
                      <a:pPr marL="0" lvl="0" indent="0" algn="l" rtl="0">
                        <a:spcBef>
                          <a:spcPts val="0"/>
                        </a:spcBef>
                        <a:spcAft>
                          <a:spcPts val="0"/>
                        </a:spcAft>
                        <a:buNone/>
                      </a:pPr>
                      <a:r>
                        <a:rPr lang="en"/>
                        <a:t>Relational database term</a:t>
                      </a:r>
                      <a:endParaRPr/>
                    </a:p>
                  </a:txBody>
                  <a:tcPr marL="91425" marR="91425" marT="91425" marB="91425"/>
                </a:tc>
                <a:tc>
                  <a:txBody>
                    <a:bodyPr/>
                    <a:lstStyle/>
                    <a:p>
                      <a:pPr marL="0" lvl="0" indent="0" algn="l" rtl="0">
                        <a:spcBef>
                          <a:spcPts val="0"/>
                        </a:spcBef>
                        <a:spcAft>
                          <a:spcPts val="0"/>
                        </a:spcAft>
                        <a:buNone/>
                      </a:pPr>
                      <a:r>
                        <a:rPr lang="en" dirty="0"/>
                        <a:t>Description</a:t>
                      </a:r>
                      <a:endParaRPr dirty="0"/>
                    </a:p>
                  </a:txBody>
                  <a:tcPr marL="91425" marR="91425" marT="91425" marB="91425"/>
                </a:tc>
                <a:extLst>
                  <a:ext uri="{0D108BD9-81ED-4DB2-BD59-A6C34878D82A}">
                    <a16:rowId xmlns:a16="http://schemas.microsoft.com/office/drawing/2014/main" val="10000"/>
                  </a:ext>
                </a:extLst>
              </a:tr>
              <a:tr h="527300">
                <a:tc>
                  <a:txBody>
                    <a:bodyPr/>
                    <a:lstStyle/>
                    <a:p>
                      <a:pPr marL="0" lvl="0" indent="0" algn="l" rtl="0">
                        <a:spcBef>
                          <a:spcPts val="0"/>
                        </a:spcBef>
                        <a:spcAft>
                          <a:spcPts val="0"/>
                        </a:spcAft>
                        <a:buNone/>
                      </a:pPr>
                      <a:r>
                        <a:rPr lang="en" sz="1100" b="1" i="1" u="sng">
                          <a:solidFill>
                            <a:schemeClr val="hlink"/>
                          </a:solidFill>
                          <a:hlinkClick r:id="rId3"/>
                        </a:rPr>
                        <a:t>Row</a:t>
                      </a:r>
                      <a:endParaRPr sz="1100" b="1" i="1" u="sng">
                        <a:solidFill>
                          <a:schemeClr val="hlink"/>
                        </a:solidFill>
                        <a:hlinkClick r:id="rId3"/>
                      </a:endParaRPr>
                    </a:p>
                  </a:txBody>
                  <a:tcPr marL="91425" marR="91425" marT="91425" marB="91425"/>
                </a:tc>
                <a:tc>
                  <a:txBody>
                    <a:bodyPr/>
                    <a:lstStyle/>
                    <a:p>
                      <a:pPr marL="0" lvl="0" indent="0" algn="l" rtl="0">
                        <a:spcBef>
                          <a:spcPts val="0"/>
                        </a:spcBef>
                        <a:spcAft>
                          <a:spcPts val="0"/>
                        </a:spcAft>
                        <a:buNone/>
                      </a:pPr>
                      <a:r>
                        <a:rPr lang="en" sz="1100" b="1" i="1" u="sng">
                          <a:solidFill>
                            <a:schemeClr val="hlink"/>
                          </a:solidFill>
                          <a:hlinkClick r:id="rId4"/>
                        </a:rPr>
                        <a:t>Tuple</a:t>
                      </a:r>
                      <a:r>
                        <a:rPr lang="en" sz="1100"/>
                        <a:t> or</a:t>
                      </a:r>
                      <a:r>
                        <a:rPr lang="en" sz="1100">
                          <a:uFill>
                            <a:noFill/>
                          </a:uFill>
                          <a:hlinkClick r:id="rId5"/>
                        </a:rPr>
                        <a:t> </a:t>
                      </a:r>
                      <a:r>
                        <a:rPr lang="en" sz="1100" b="1" i="1" u="sng">
                          <a:solidFill>
                            <a:schemeClr val="hlink"/>
                          </a:solidFill>
                          <a:hlinkClick r:id="rId5"/>
                        </a:rPr>
                        <a:t>record</a:t>
                      </a:r>
                      <a:endParaRPr sz="1100" b="1" i="1" u="sng">
                        <a:solidFill>
                          <a:schemeClr val="hlink"/>
                        </a:solidFill>
                        <a:hlinkClick r:id="rId5"/>
                      </a:endParaRPr>
                    </a:p>
                  </a:txBody>
                  <a:tcPr marL="91425" marR="91425" marT="91425" marB="91425"/>
                </a:tc>
                <a:tc>
                  <a:txBody>
                    <a:bodyPr/>
                    <a:lstStyle/>
                    <a:p>
                      <a:pPr marL="0" lvl="0" indent="0" algn="l" rtl="0">
                        <a:spcBef>
                          <a:spcPts val="0"/>
                        </a:spcBef>
                        <a:spcAft>
                          <a:spcPts val="0"/>
                        </a:spcAft>
                        <a:buNone/>
                      </a:pPr>
                      <a:r>
                        <a:rPr lang="en"/>
                        <a:t>A data set representing a single item</a:t>
                      </a:r>
                      <a:endParaRPr/>
                    </a:p>
                  </a:txBody>
                  <a:tcPr marL="91425" marR="91425" marT="91425" marB="91425"/>
                </a:tc>
                <a:extLst>
                  <a:ext uri="{0D108BD9-81ED-4DB2-BD59-A6C34878D82A}">
                    <a16:rowId xmlns:a16="http://schemas.microsoft.com/office/drawing/2014/main" val="10001"/>
                  </a:ext>
                </a:extLst>
              </a:tr>
              <a:tr h="710875">
                <a:tc>
                  <a:txBody>
                    <a:bodyPr/>
                    <a:lstStyle/>
                    <a:p>
                      <a:pPr marL="0" lvl="0" indent="0" algn="l" rtl="0">
                        <a:spcBef>
                          <a:spcPts val="0"/>
                        </a:spcBef>
                        <a:spcAft>
                          <a:spcPts val="0"/>
                        </a:spcAft>
                        <a:buNone/>
                      </a:pPr>
                      <a:r>
                        <a:rPr lang="en" sz="1100" b="1" i="1" u="sng">
                          <a:solidFill>
                            <a:schemeClr val="hlink"/>
                          </a:solidFill>
                          <a:hlinkClick r:id="rId6"/>
                        </a:rPr>
                        <a:t>Column</a:t>
                      </a:r>
                      <a:endParaRPr sz="1100" b="1" i="1" u="sng">
                        <a:solidFill>
                          <a:schemeClr val="hlink"/>
                        </a:solidFill>
                        <a:hlinkClick r:id="rId6"/>
                      </a:endParaRPr>
                    </a:p>
                  </a:txBody>
                  <a:tcPr marL="91425" marR="91425" marT="91425" marB="91425"/>
                </a:tc>
                <a:tc>
                  <a:txBody>
                    <a:bodyPr/>
                    <a:lstStyle/>
                    <a:p>
                      <a:pPr marL="0" lvl="0" indent="0" algn="l" rtl="0">
                        <a:spcBef>
                          <a:spcPts val="0"/>
                        </a:spcBef>
                        <a:spcAft>
                          <a:spcPts val="0"/>
                        </a:spcAft>
                        <a:buNone/>
                      </a:pPr>
                      <a:r>
                        <a:rPr lang="en" sz="1100" b="1" i="1"/>
                        <a:t>Attribute</a:t>
                      </a:r>
                      <a:r>
                        <a:rPr lang="en" sz="1100"/>
                        <a:t> or </a:t>
                      </a:r>
                      <a:r>
                        <a:rPr lang="en" sz="1100" b="1" i="1"/>
                        <a:t>field</a:t>
                      </a:r>
                      <a:endParaRPr sz="1100" b="1" i="1"/>
                    </a:p>
                  </a:txBody>
                  <a:tcPr marL="91425" marR="91425" marT="91425" marB="91425"/>
                </a:tc>
                <a:tc>
                  <a:txBody>
                    <a:bodyPr/>
                    <a:lstStyle/>
                    <a:p>
                      <a:pPr marL="0" lvl="0" indent="0" algn="l" rtl="0">
                        <a:spcBef>
                          <a:spcPts val="0"/>
                        </a:spcBef>
                        <a:spcAft>
                          <a:spcPts val="0"/>
                        </a:spcAft>
                        <a:buNone/>
                      </a:pPr>
                      <a:r>
                        <a:rPr lang="en"/>
                        <a:t>A labeled element of a tuple, e.g. "Address" or "Date of birth"</a:t>
                      </a:r>
                      <a:endParaRPr/>
                    </a:p>
                  </a:txBody>
                  <a:tcPr marL="91425" marR="91425" marT="91425" marB="91425"/>
                </a:tc>
                <a:extLst>
                  <a:ext uri="{0D108BD9-81ED-4DB2-BD59-A6C34878D82A}">
                    <a16:rowId xmlns:a16="http://schemas.microsoft.com/office/drawing/2014/main" val="10002"/>
                  </a:ext>
                </a:extLst>
              </a:tr>
              <a:tr h="710875">
                <a:tc>
                  <a:txBody>
                    <a:bodyPr/>
                    <a:lstStyle/>
                    <a:p>
                      <a:pPr marL="0" lvl="0" indent="0" algn="l" rtl="0">
                        <a:spcBef>
                          <a:spcPts val="0"/>
                        </a:spcBef>
                        <a:spcAft>
                          <a:spcPts val="0"/>
                        </a:spcAft>
                        <a:buNone/>
                      </a:pPr>
                      <a:r>
                        <a:rPr lang="en" sz="1100" b="1" i="1" u="sng">
                          <a:solidFill>
                            <a:schemeClr val="hlink"/>
                          </a:solidFill>
                          <a:hlinkClick r:id="rId7"/>
                        </a:rPr>
                        <a:t>Table</a:t>
                      </a:r>
                      <a:endParaRPr sz="1100" b="1" i="1" u="sng">
                        <a:solidFill>
                          <a:schemeClr val="hlink"/>
                        </a:solidFill>
                        <a:hlinkClick r:id="rId7"/>
                      </a:endParaRPr>
                    </a:p>
                  </a:txBody>
                  <a:tcPr marL="91425" marR="91425" marT="91425" marB="91425"/>
                </a:tc>
                <a:tc>
                  <a:txBody>
                    <a:bodyPr/>
                    <a:lstStyle/>
                    <a:p>
                      <a:pPr marL="0" lvl="0" indent="0" algn="l" rtl="0">
                        <a:spcBef>
                          <a:spcPts val="0"/>
                        </a:spcBef>
                        <a:spcAft>
                          <a:spcPts val="0"/>
                        </a:spcAft>
                        <a:buNone/>
                      </a:pPr>
                      <a:r>
                        <a:rPr lang="en" sz="1100" b="1" i="1" u="sng">
                          <a:solidFill>
                            <a:schemeClr val="hlink"/>
                          </a:solidFill>
                          <a:hlinkClick r:id="rId8"/>
                        </a:rPr>
                        <a:t>Relation</a:t>
                      </a:r>
                      <a:r>
                        <a:rPr lang="en" sz="1100"/>
                        <a:t> or </a:t>
                      </a:r>
                      <a:r>
                        <a:rPr lang="en" sz="1100" b="1" i="1"/>
                        <a:t>Base</a:t>
                      </a:r>
                      <a:r>
                        <a:rPr lang="en" sz="1100" b="1" i="1">
                          <a:uFill>
                            <a:noFill/>
                          </a:uFill>
                          <a:hlinkClick r:id="rId9"/>
                        </a:rPr>
                        <a:t> </a:t>
                      </a:r>
                      <a:r>
                        <a:rPr lang="en" sz="1100" b="1" i="1" u="sng">
                          <a:solidFill>
                            <a:schemeClr val="hlink"/>
                          </a:solidFill>
                          <a:hlinkClick r:id="rId9"/>
                        </a:rPr>
                        <a:t>relvar</a:t>
                      </a:r>
                      <a:endParaRPr sz="1100" b="1" i="1" u="sng">
                        <a:solidFill>
                          <a:schemeClr val="hlink"/>
                        </a:solidFill>
                        <a:hlinkClick r:id="rId9"/>
                      </a:endParaRPr>
                    </a:p>
                  </a:txBody>
                  <a:tcPr marL="91425" marR="91425" marT="91425" marB="91425"/>
                </a:tc>
                <a:tc>
                  <a:txBody>
                    <a:bodyPr/>
                    <a:lstStyle/>
                    <a:p>
                      <a:pPr marL="0" lvl="0" indent="0" algn="l" rtl="0">
                        <a:spcBef>
                          <a:spcPts val="0"/>
                        </a:spcBef>
                        <a:spcAft>
                          <a:spcPts val="0"/>
                        </a:spcAft>
                        <a:buNone/>
                      </a:pPr>
                      <a:r>
                        <a:rPr lang="en"/>
                        <a:t>A set of tuples sharing the same attributes; a set of columns and rows</a:t>
                      </a:r>
                      <a:endParaRPr/>
                    </a:p>
                  </a:txBody>
                  <a:tcPr marL="91425" marR="91425" marT="91425" marB="91425"/>
                </a:tc>
                <a:extLst>
                  <a:ext uri="{0D108BD9-81ED-4DB2-BD59-A6C34878D82A}">
                    <a16:rowId xmlns:a16="http://schemas.microsoft.com/office/drawing/2014/main" val="10003"/>
                  </a:ext>
                </a:extLst>
              </a:tr>
              <a:tr h="610750">
                <a:tc>
                  <a:txBody>
                    <a:bodyPr/>
                    <a:lstStyle/>
                    <a:p>
                      <a:pPr marL="0" lvl="0" indent="0" algn="l" rtl="0">
                        <a:spcBef>
                          <a:spcPts val="0"/>
                        </a:spcBef>
                        <a:spcAft>
                          <a:spcPts val="0"/>
                        </a:spcAft>
                        <a:buNone/>
                      </a:pPr>
                      <a:r>
                        <a:rPr lang="en" sz="1100" b="1" i="1" u="sng">
                          <a:solidFill>
                            <a:schemeClr val="hlink"/>
                          </a:solidFill>
                          <a:hlinkClick r:id="rId10"/>
                        </a:rPr>
                        <a:t>View</a:t>
                      </a:r>
                      <a:r>
                        <a:rPr lang="en" sz="1100"/>
                        <a:t> or</a:t>
                      </a:r>
                      <a:r>
                        <a:rPr lang="en" sz="1100">
                          <a:uFill>
                            <a:noFill/>
                          </a:uFill>
                          <a:hlinkClick r:id="rId11"/>
                        </a:rPr>
                        <a:t> </a:t>
                      </a:r>
                      <a:r>
                        <a:rPr lang="en" sz="1100" b="1" i="1" u="sng">
                          <a:solidFill>
                            <a:schemeClr val="hlink"/>
                          </a:solidFill>
                          <a:hlinkClick r:id="rId11"/>
                        </a:rPr>
                        <a:t>result set</a:t>
                      </a:r>
                      <a:endParaRPr sz="1100" b="1" i="1" u="sng">
                        <a:solidFill>
                          <a:schemeClr val="hlink"/>
                        </a:solidFill>
                        <a:hlinkClick r:id="rId11"/>
                      </a:endParaRPr>
                    </a:p>
                  </a:txBody>
                  <a:tcPr marL="91425" marR="91425" marT="91425" marB="91425"/>
                </a:tc>
                <a:tc>
                  <a:txBody>
                    <a:bodyPr/>
                    <a:lstStyle/>
                    <a:p>
                      <a:pPr marL="0" lvl="0" indent="0" algn="l" rtl="0">
                        <a:spcBef>
                          <a:spcPts val="0"/>
                        </a:spcBef>
                        <a:spcAft>
                          <a:spcPts val="0"/>
                        </a:spcAft>
                        <a:buNone/>
                      </a:pPr>
                      <a:r>
                        <a:rPr lang="en" sz="1100" b="1" i="1"/>
                        <a:t>Derived relvar</a:t>
                      </a:r>
                      <a:endParaRPr sz="1100" b="1" i="1"/>
                    </a:p>
                  </a:txBody>
                  <a:tcPr marL="91425" marR="91425" marT="91425" marB="91425"/>
                </a:tc>
                <a:tc>
                  <a:txBody>
                    <a:bodyPr/>
                    <a:lstStyle/>
                    <a:p>
                      <a:pPr marL="0" lvl="0" indent="0" algn="l" rtl="0">
                        <a:spcBef>
                          <a:spcPts val="0"/>
                        </a:spcBef>
                        <a:spcAft>
                          <a:spcPts val="0"/>
                        </a:spcAft>
                        <a:buNone/>
                      </a:pPr>
                      <a:r>
                        <a:rPr lang="en" sz="1100" dirty="0"/>
                        <a:t>Any set of tuples; a data report from the RDBMS in response to a</a:t>
                      </a:r>
                      <a:r>
                        <a:rPr lang="en" sz="1100" dirty="0">
                          <a:uFill>
                            <a:noFill/>
                          </a:uFill>
                          <a:hlinkClick r:id="rId12"/>
                        </a:rPr>
                        <a:t> </a:t>
                      </a:r>
                      <a:r>
                        <a:rPr lang="en" sz="1100" u="sng" dirty="0">
                          <a:solidFill>
                            <a:schemeClr val="hlink"/>
                          </a:solidFill>
                          <a:hlinkClick r:id="rId12"/>
                        </a:rPr>
                        <a:t>query</a:t>
                      </a:r>
                      <a:endParaRPr sz="1100" u="sng" dirty="0">
                        <a:solidFill>
                          <a:schemeClr val="hlink"/>
                        </a:solidFill>
                        <a:hlinkClick r:id="rId12"/>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57200" y="111401"/>
            <a:ext cx="7315500" cy="10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ACID</a:t>
            </a:r>
            <a:endParaRPr/>
          </a:p>
        </p:txBody>
      </p:sp>
      <p:pic>
        <p:nvPicPr>
          <p:cNvPr id="86" name="Google Shape;86;p17"/>
          <p:cNvPicPr preferRelativeResize="0"/>
          <p:nvPr/>
        </p:nvPicPr>
        <p:blipFill>
          <a:blip r:embed="rId3">
            <a:alphaModFix/>
          </a:blip>
          <a:stretch>
            <a:fillRect/>
          </a:stretch>
        </p:blipFill>
        <p:spPr>
          <a:xfrm>
            <a:off x="303700" y="659700"/>
            <a:ext cx="8403975" cy="44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3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a:t>
            </a:r>
            <a:endParaRPr/>
          </a:p>
        </p:txBody>
      </p:sp>
      <p:sp>
        <p:nvSpPr>
          <p:cNvPr id="92" name="Google Shape;92;p18"/>
          <p:cNvSpPr txBox="1">
            <a:spLocks noGrp="1"/>
          </p:cNvSpPr>
          <p:nvPr>
            <p:ph type="body" idx="1"/>
          </p:nvPr>
        </p:nvSpPr>
        <p:spPr>
          <a:xfrm>
            <a:off x="311700" y="7657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rPr>
              <a:t>Originally based upon</a:t>
            </a:r>
            <a:r>
              <a:rPr lang="en" sz="1100" dirty="0">
                <a:solidFill>
                  <a:schemeClr val="dk1"/>
                </a:solidFill>
                <a:uFill>
                  <a:noFill/>
                </a:uFill>
                <a:hlinkClick r:id="rId3">
                  <a:extLst>
                    <a:ext uri="{A12FA001-AC4F-418D-AE19-62706E023703}">
                      <ahyp:hlinkClr xmlns:ahyp="http://schemas.microsoft.com/office/drawing/2018/hyperlinkcolor" val="tx"/>
                    </a:ext>
                  </a:extLst>
                </a:hlinkClick>
              </a:rPr>
              <a:t> </a:t>
            </a:r>
            <a:r>
              <a:rPr lang="en" sz="1100" u="sng" dirty="0">
                <a:solidFill>
                  <a:schemeClr val="hlink"/>
                </a:solidFill>
                <a:hlinkClick r:id="rId3"/>
              </a:rPr>
              <a:t>relational algebra</a:t>
            </a:r>
            <a:r>
              <a:rPr lang="en" sz="1100" dirty="0">
                <a:solidFill>
                  <a:schemeClr val="dk1"/>
                </a:solidFill>
              </a:rPr>
              <a:t> and</a:t>
            </a:r>
            <a:r>
              <a:rPr lang="en" sz="1100" dirty="0">
                <a:solidFill>
                  <a:schemeClr val="dk1"/>
                </a:solidFill>
                <a:uFill>
                  <a:noFill/>
                </a:uFill>
                <a:hlinkClick r:id="rId4">
                  <a:extLst>
                    <a:ext uri="{A12FA001-AC4F-418D-AE19-62706E023703}">
                      <ahyp:hlinkClr xmlns:ahyp="http://schemas.microsoft.com/office/drawing/2018/hyperlinkcolor" val="tx"/>
                    </a:ext>
                  </a:extLst>
                </a:hlinkClick>
              </a:rPr>
              <a:t> </a:t>
            </a:r>
            <a:r>
              <a:rPr lang="en" sz="1100" u="sng" dirty="0">
                <a:solidFill>
                  <a:schemeClr val="hlink"/>
                </a:solidFill>
                <a:hlinkClick r:id="rId4"/>
              </a:rPr>
              <a:t>tuple relational calculus</a:t>
            </a:r>
            <a:r>
              <a:rPr lang="en" sz="1100" dirty="0">
                <a:solidFill>
                  <a:schemeClr val="dk1"/>
                </a:solidFill>
              </a:rPr>
              <a:t>, SQL consists of a</a:t>
            </a:r>
            <a:r>
              <a:rPr lang="en" sz="1100" dirty="0">
                <a:solidFill>
                  <a:schemeClr val="dk1"/>
                </a:solidFill>
                <a:uFill>
                  <a:noFill/>
                </a:uFill>
                <a:hlinkClick r:id="rId5">
                  <a:extLst>
                    <a:ext uri="{A12FA001-AC4F-418D-AE19-62706E023703}">
                      <ahyp:hlinkClr xmlns:ahyp="http://schemas.microsoft.com/office/drawing/2018/hyperlinkcolor" val="tx"/>
                    </a:ext>
                  </a:extLst>
                </a:hlinkClick>
              </a:rPr>
              <a:t> </a:t>
            </a:r>
            <a:r>
              <a:rPr lang="en" sz="1100" u="sng" dirty="0">
                <a:solidFill>
                  <a:schemeClr val="hlink"/>
                </a:solidFill>
                <a:hlinkClick r:id="rId5"/>
              </a:rPr>
              <a:t>data definition language</a:t>
            </a:r>
            <a:r>
              <a:rPr lang="en" sz="1100" dirty="0">
                <a:solidFill>
                  <a:schemeClr val="dk1"/>
                </a:solidFill>
              </a:rPr>
              <a:t> and a</a:t>
            </a:r>
            <a:r>
              <a:rPr lang="en" sz="1100" dirty="0">
                <a:solidFill>
                  <a:schemeClr val="dk1"/>
                </a:solidFill>
                <a:uFill>
                  <a:noFill/>
                </a:uFill>
                <a:hlinkClick r:id="rId6">
                  <a:extLst>
                    <a:ext uri="{A12FA001-AC4F-418D-AE19-62706E023703}">
                      <ahyp:hlinkClr xmlns:ahyp="http://schemas.microsoft.com/office/drawing/2018/hyperlinkcolor" val="tx"/>
                    </a:ext>
                  </a:extLst>
                </a:hlinkClick>
              </a:rPr>
              <a:t> </a:t>
            </a:r>
            <a:r>
              <a:rPr lang="en" sz="1100" u="sng" dirty="0">
                <a:solidFill>
                  <a:schemeClr val="hlink"/>
                </a:solidFill>
                <a:hlinkClick r:id="rId6"/>
              </a:rPr>
              <a:t>data manipulation language</a:t>
            </a:r>
            <a:r>
              <a:rPr lang="en" sz="1100" dirty="0">
                <a:solidFill>
                  <a:schemeClr val="dk1"/>
                </a:solidFill>
              </a:rPr>
              <a:t>. The scope of SQL includes data insert, query,</a:t>
            </a:r>
            <a:r>
              <a:rPr lang="en" sz="1100" dirty="0">
                <a:solidFill>
                  <a:schemeClr val="dk1"/>
                </a:solidFill>
                <a:uFill>
                  <a:noFill/>
                </a:uFill>
                <a:hlinkClick r:id="rId7">
                  <a:extLst>
                    <a:ext uri="{A12FA001-AC4F-418D-AE19-62706E023703}">
                      <ahyp:hlinkClr xmlns:ahyp="http://schemas.microsoft.com/office/drawing/2018/hyperlinkcolor" val="tx"/>
                    </a:ext>
                  </a:extLst>
                </a:hlinkClick>
              </a:rPr>
              <a:t> </a:t>
            </a:r>
            <a:r>
              <a:rPr lang="en" sz="1100" u="sng" dirty="0">
                <a:solidFill>
                  <a:schemeClr val="hlink"/>
                </a:solidFill>
                <a:hlinkClick r:id="rId7"/>
              </a:rPr>
              <a:t>update and delete</a:t>
            </a:r>
            <a:r>
              <a:rPr lang="en" sz="1100" dirty="0">
                <a:solidFill>
                  <a:schemeClr val="dk1"/>
                </a:solidFill>
              </a:rPr>
              <a:t>,</a:t>
            </a:r>
            <a:r>
              <a:rPr lang="en" sz="1100" dirty="0">
                <a:solidFill>
                  <a:schemeClr val="dk1"/>
                </a:solidFill>
                <a:uFill>
                  <a:noFill/>
                </a:uFill>
                <a:hlinkClick r:id="rId8">
                  <a:extLst>
                    <a:ext uri="{A12FA001-AC4F-418D-AE19-62706E023703}">
                      <ahyp:hlinkClr xmlns:ahyp="http://schemas.microsoft.com/office/drawing/2018/hyperlinkcolor" val="tx"/>
                    </a:ext>
                  </a:extLst>
                </a:hlinkClick>
              </a:rPr>
              <a:t> </a:t>
            </a:r>
            <a:r>
              <a:rPr lang="en" sz="1100" u="sng" dirty="0">
                <a:solidFill>
                  <a:schemeClr val="hlink"/>
                </a:solidFill>
                <a:hlinkClick r:id="rId8"/>
              </a:rPr>
              <a:t>schema</a:t>
            </a:r>
            <a:r>
              <a:rPr lang="en" sz="1100" dirty="0">
                <a:solidFill>
                  <a:schemeClr val="dk1"/>
                </a:solidFill>
              </a:rPr>
              <a:t> creation and modification, and data access control.</a:t>
            </a:r>
            <a:endParaRPr sz="1100" dirty="0">
              <a:solidFill>
                <a:schemeClr val="dk1"/>
              </a:solidFill>
            </a:endParaRPr>
          </a:p>
          <a:p>
            <a:pPr marL="0" lvl="0" indent="0" algn="l" rtl="0">
              <a:spcBef>
                <a:spcPts val="1600"/>
              </a:spcBef>
              <a:spcAft>
                <a:spcPts val="0"/>
              </a:spcAft>
              <a:buNone/>
            </a:pPr>
            <a:r>
              <a:rPr lang="en" sz="1100" dirty="0">
                <a:solidFill>
                  <a:schemeClr val="dk1"/>
                </a:solidFill>
              </a:rPr>
              <a:t>SQL was initially developed at</a:t>
            </a:r>
            <a:r>
              <a:rPr lang="en" sz="1100" dirty="0">
                <a:solidFill>
                  <a:schemeClr val="dk1"/>
                </a:solidFill>
                <a:uFill>
                  <a:noFill/>
                </a:uFill>
                <a:hlinkClick r:id="rId9">
                  <a:extLst>
                    <a:ext uri="{A12FA001-AC4F-418D-AE19-62706E023703}">
                      <ahyp:hlinkClr xmlns:ahyp="http://schemas.microsoft.com/office/drawing/2018/hyperlinkcolor" val="tx"/>
                    </a:ext>
                  </a:extLst>
                </a:hlinkClick>
              </a:rPr>
              <a:t> </a:t>
            </a:r>
            <a:r>
              <a:rPr lang="en" sz="1100" u="sng" dirty="0">
                <a:solidFill>
                  <a:schemeClr val="hlink"/>
                </a:solidFill>
                <a:hlinkClick r:id="rId9"/>
              </a:rPr>
              <a:t>IBM</a:t>
            </a:r>
            <a:r>
              <a:rPr lang="en" sz="1100" dirty="0">
                <a:solidFill>
                  <a:schemeClr val="dk1"/>
                </a:solidFill>
              </a:rPr>
              <a:t> by</a:t>
            </a:r>
            <a:r>
              <a:rPr lang="en" sz="1100" dirty="0">
                <a:solidFill>
                  <a:schemeClr val="dk1"/>
                </a:solidFill>
                <a:uFill>
                  <a:noFill/>
                </a:uFill>
                <a:hlinkClick r:id="rId10">
                  <a:extLst>
                    <a:ext uri="{A12FA001-AC4F-418D-AE19-62706E023703}">
                      <ahyp:hlinkClr xmlns:ahyp="http://schemas.microsoft.com/office/drawing/2018/hyperlinkcolor" val="tx"/>
                    </a:ext>
                  </a:extLst>
                </a:hlinkClick>
              </a:rPr>
              <a:t> </a:t>
            </a:r>
            <a:r>
              <a:rPr lang="en" sz="1100" u="sng" dirty="0">
                <a:solidFill>
                  <a:schemeClr val="hlink"/>
                </a:solidFill>
                <a:hlinkClick r:id="rId10"/>
              </a:rPr>
              <a:t>Donald D. Chamberlin</a:t>
            </a:r>
            <a:r>
              <a:rPr lang="en" sz="1100" dirty="0">
                <a:solidFill>
                  <a:schemeClr val="dk1"/>
                </a:solidFill>
              </a:rPr>
              <a:t>,</a:t>
            </a:r>
            <a:r>
              <a:rPr lang="en" sz="1100" dirty="0">
                <a:solidFill>
                  <a:schemeClr val="dk1"/>
                </a:solidFill>
                <a:uFill>
                  <a:noFill/>
                </a:uFill>
                <a:hlinkClick r:id="rId11">
                  <a:extLst>
                    <a:ext uri="{A12FA001-AC4F-418D-AE19-62706E023703}">
                      <ahyp:hlinkClr xmlns:ahyp="http://schemas.microsoft.com/office/drawing/2018/hyperlinkcolor" val="tx"/>
                    </a:ext>
                  </a:extLst>
                </a:hlinkClick>
              </a:rPr>
              <a:t> </a:t>
            </a:r>
            <a:r>
              <a:rPr lang="en" sz="1100" u="sng" dirty="0">
                <a:solidFill>
                  <a:schemeClr val="hlink"/>
                </a:solidFill>
                <a:hlinkClick r:id="rId11"/>
              </a:rPr>
              <a:t>Donald C. Messerly</a:t>
            </a:r>
            <a:r>
              <a:rPr lang="en" sz="1100" dirty="0">
                <a:solidFill>
                  <a:schemeClr val="dk1"/>
                </a:solidFill>
              </a:rPr>
              <a:t>, and</a:t>
            </a:r>
            <a:r>
              <a:rPr lang="en" sz="1100" dirty="0">
                <a:solidFill>
                  <a:schemeClr val="dk1"/>
                </a:solidFill>
                <a:uFill>
                  <a:noFill/>
                </a:uFill>
                <a:hlinkClick r:id="rId12">
                  <a:extLst>
                    <a:ext uri="{A12FA001-AC4F-418D-AE19-62706E023703}">
                      <ahyp:hlinkClr xmlns:ahyp="http://schemas.microsoft.com/office/drawing/2018/hyperlinkcolor" val="tx"/>
                    </a:ext>
                  </a:extLst>
                </a:hlinkClick>
              </a:rPr>
              <a:t> </a:t>
            </a:r>
            <a:r>
              <a:rPr lang="en" sz="1100" u="sng" dirty="0">
                <a:solidFill>
                  <a:schemeClr val="hlink"/>
                </a:solidFill>
                <a:hlinkClick r:id="rId12"/>
              </a:rPr>
              <a:t>Raymond F. Boyce</a:t>
            </a:r>
            <a:r>
              <a:rPr lang="en" sz="1100" dirty="0">
                <a:solidFill>
                  <a:schemeClr val="dk1"/>
                </a:solidFill>
              </a:rPr>
              <a:t> in the early 1970s.</a:t>
            </a:r>
            <a:r>
              <a:rPr lang="en" sz="1100" u="sng" baseline="30000" dirty="0">
                <a:solidFill>
                  <a:schemeClr val="hlink"/>
                </a:solidFill>
                <a:hlinkClick r:id="rId13"/>
              </a:rPr>
              <a:t>[13]</a:t>
            </a:r>
            <a:r>
              <a:rPr lang="en" sz="1100" dirty="0">
                <a:solidFill>
                  <a:schemeClr val="dk1"/>
                </a:solidFill>
              </a:rPr>
              <a:t> This version, initially called </a:t>
            </a:r>
            <a:r>
              <a:rPr lang="en" sz="1100" i="1" dirty="0">
                <a:solidFill>
                  <a:schemeClr val="dk1"/>
                </a:solidFill>
              </a:rPr>
              <a:t>SEQUEL</a:t>
            </a:r>
            <a:r>
              <a:rPr lang="en" sz="1100" dirty="0">
                <a:solidFill>
                  <a:schemeClr val="dk1"/>
                </a:solidFill>
              </a:rPr>
              <a:t> (</a:t>
            </a:r>
            <a:r>
              <a:rPr lang="en" sz="1100" i="1" dirty="0">
                <a:solidFill>
                  <a:schemeClr val="dk1"/>
                </a:solidFill>
              </a:rPr>
              <a:t>Structured English Query Language</a:t>
            </a:r>
            <a:r>
              <a:rPr lang="en" sz="1100" dirty="0">
                <a:solidFill>
                  <a:schemeClr val="dk1"/>
                </a:solidFill>
              </a:rPr>
              <a:t>), was designed to manipulate and retrieve data stored in IBM's original quasi-relational database management system,</a:t>
            </a:r>
            <a:r>
              <a:rPr lang="en" sz="1100" dirty="0">
                <a:solidFill>
                  <a:schemeClr val="dk1"/>
                </a:solidFill>
                <a:uFill>
                  <a:noFill/>
                </a:uFill>
                <a:hlinkClick r:id="rId14">
                  <a:extLst>
                    <a:ext uri="{A12FA001-AC4F-418D-AE19-62706E023703}">
                      <ahyp:hlinkClr xmlns:ahyp="http://schemas.microsoft.com/office/drawing/2018/hyperlinkcolor" val="tx"/>
                    </a:ext>
                  </a:extLst>
                </a:hlinkClick>
              </a:rPr>
              <a:t> </a:t>
            </a:r>
            <a:r>
              <a:rPr lang="en" sz="1100" u="sng" dirty="0">
                <a:solidFill>
                  <a:schemeClr val="hlink"/>
                </a:solidFill>
                <a:hlinkClick r:id="rId14"/>
              </a:rPr>
              <a:t>System R</a:t>
            </a:r>
            <a:endParaRPr sz="1100" dirty="0">
              <a:solidFill>
                <a:schemeClr val="dk1"/>
              </a:solidFill>
            </a:endParaRPr>
          </a:p>
          <a:p>
            <a:pPr marL="0" lvl="0" indent="0" algn="l" rtl="0">
              <a:lnSpc>
                <a:spcPct val="115000"/>
              </a:lnSpc>
              <a:spcBef>
                <a:spcPts val="1600"/>
              </a:spcBef>
              <a:spcAft>
                <a:spcPts val="0"/>
              </a:spcAft>
              <a:buNone/>
            </a:pPr>
            <a:r>
              <a:rPr lang="en" sz="1000" dirty="0">
                <a:solidFill>
                  <a:schemeClr val="dk1"/>
                </a:solidFill>
              </a:rPr>
              <a:t>SELECT </a:t>
            </a:r>
            <a:r>
              <a:rPr lang="en" sz="1000" dirty="0" err="1">
                <a:solidFill>
                  <a:schemeClr val="dk1"/>
                </a:solidFill>
              </a:rPr>
              <a:t>Book.title</a:t>
            </a:r>
            <a:r>
              <a:rPr lang="en" sz="1000" dirty="0">
                <a:solidFill>
                  <a:schemeClr val="dk1"/>
                </a:solidFill>
              </a:rPr>
              <a:t> AS Title,</a:t>
            </a:r>
            <a:br>
              <a:rPr lang="en" sz="1000" dirty="0">
                <a:solidFill>
                  <a:schemeClr val="dk1"/>
                </a:solidFill>
              </a:rPr>
            </a:br>
            <a:r>
              <a:rPr lang="en" sz="1000" dirty="0">
                <a:solidFill>
                  <a:schemeClr val="dk1"/>
                </a:solidFill>
              </a:rPr>
              <a:t>       COUNT(*) AS Authors</a:t>
            </a:r>
            <a:br>
              <a:rPr lang="en" sz="1000" dirty="0">
                <a:solidFill>
                  <a:schemeClr val="dk1"/>
                </a:solidFill>
              </a:rPr>
            </a:br>
            <a:r>
              <a:rPr lang="en" sz="1000" dirty="0">
                <a:solidFill>
                  <a:schemeClr val="dk1"/>
                </a:solidFill>
              </a:rPr>
              <a:t> FROM  Book</a:t>
            </a:r>
            <a:br>
              <a:rPr lang="en" sz="1000" dirty="0">
                <a:solidFill>
                  <a:schemeClr val="dk1"/>
                </a:solidFill>
              </a:rPr>
            </a:br>
            <a:r>
              <a:rPr lang="en" sz="1000" dirty="0">
                <a:solidFill>
                  <a:schemeClr val="dk1"/>
                </a:solidFill>
              </a:rPr>
              <a:t> JOIN  </a:t>
            </a:r>
            <a:r>
              <a:rPr lang="en" sz="1000" dirty="0" err="1">
                <a:solidFill>
                  <a:schemeClr val="dk1"/>
                </a:solidFill>
              </a:rPr>
              <a:t>Book_author</a:t>
            </a:r>
            <a:br>
              <a:rPr lang="en" sz="1000" dirty="0">
                <a:solidFill>
                  <a:schemeClr val="dk1"/>
                </a:solidFill>
              </a:rPr>
            </a:br>
            <a:r>
              <a:rPr lang="en" sz="1000" dirty="0">
                <a:solidFill>
                  <a:schemeClr val="dk1"/>
                </a:solidFill>
              </a:rPr>
              <a:t>   ON  </a:t>
            </a:r>
            <a:r>
              <a:rPr lang="en" sz="1000" dirty="0" err="1">
                <a:solidFill>
                  <a:schemeClr val="dk1"/>
                </a:solidFill>
              </a:rPr>
              <a:t>Book.isbn</a:t>
            </a:r>
            <a:r>
              <a:rPr lang="en" sz="1000" dirty="0">
                <a:solidFill>
                  <a:schemeClr val="dk1"/>
                </a:solidFill>
              </a:rPr>
              <a:t> = </a:t>
            </a:r>
            <a:r>
              <a:rPr lang="en" sz="1000" dirty="0" err="1">
                <a:solidFill>
                  <a:schemeClr val="dk1"/>
                </a:solidFill>
              </a:rPr>
              <a:t>Book_author.isbn</a:t>
            </a:r>
            <a:br>
              <a:rPr lang="en" sz="1000" dirty="0">
                <a:solidFill>
                  <a:schemeClr val="dk1"/>
                </a:solidFill>
              </a:rPr>
            </a:br>
            <a:r>
              <a:rPr lang="en" sz="1000" dirty="0">
                <a:solidFill>
                  <a:schemeClr val="dk1"/>
                </a:solidFill>
              </a:rPr>
              <a:t> GROUP BY </a:t>
            </a:r>
            <a:r>
              <a:rPr lang="en" sz="1000" dirty="0" err="1">
                <a:solidFill>
                  <a:schemeClr val="dk1"/>
                </a:solidFill>
              </a:rPr>
              <a:t>Book.title</a:t>
            </a:r>
            <a:r>
              <a:rPr lang="en" sz="1000" dirty="0">
                <a:solidFill>
                  <a:schemeClr val="dk1"/>
                </a:solidFill>
              </a:rPr>
              <a:t>;</a:t>
            </a:r>
            <a:endParaRPr sz="1000" dirty="0">
              <a:solidFill>
                <a:schemeClr val="dk1"/>
              </a:solidFill>
            </a:endParaRPr>
          </a:p>
          <a:p>
            <a:pPr marL="0" lvl="0" indent="0" algn="l" rtl="0">
              <a:lnSpc>
                <a:spcPct val="115000"/>
              </a:lnSpc>
              <a:spcBef>
                <a:spcPts val="1600"/>
              </a:spcBef>
              <a:spcAft>
                <a:spcPts val="0"/>
              </a:spcAft>
              <a:buNone/>
            </a:pPr>
            <a:r>
              <a:rPr lang="en" sz="1000" dirty="0">
                <a:solidFill>
                  <a:schemeClr val="dk1"/>
                </a:solidFill>
              </a:rPr>
              <a:t>output might resemble the following:</a:t>
            </a:r>
            <a:endParaRPr sz="1000" dirty="0">
              <a:solidFill>
                <a:schemeClr val="dk1"/>
              </a:solidFill>
            </a:endParaRPr>
          </a:p>
          <a:p>
            <a:pPr marL="0" lvl="0" indent="0" algn="l" rtl="0">
              <a:spcBef>
                <a:spcPts val="1600"/>
              </a:spcBef>
              <a:spcAft>
                <a:spcPts val="0"/>
              </a:spcAft>
              <a:buClr>
                <a:schemeClr val="dk1"/>
              </a:buClr>
              <a:buSzPts val="1100"/>
              <a:buFont typeface="Arial"/>
              <a:buNone/>
            </a:pPr>
            <a:r>
              <a:rPr lang="en" sz="1000" dirty="0">
                <a:solidFill>
                  <a:schemeClr val="dk1"/>
                </a:solidFill>
              </a:rPr>
              <a:t>Title                  Authors</a:t>
            </a:r>
            <a:br>
              <a:rPr lang="en" sz="1000" dirty="0">
                <a:solidFill>
                  <a:schemeClr val="dk1"/>
                </a:solidFill>
              </a:rPr>
            </a:br>
            <a:r>
              <a:rPr lang="en" sz="1000" dirty="0">
                <a:solidFill>
                  <a:schemeClr val="dk1"/>
                </a:solidFill>
              </a:rPr>
              <a:t>---------------------- -------</a:t>
            </a:r>
            <a:br>
              <a:rPr lang="en" sz="1000" dirty="0">
                <a:solidFill>
                  <a:schemeClr val="dk1"/>
                </a:solidFill>
              </a:rPr>
            </a:br>
            <a:r>
              <a:rPr lang="en" sz="1000" dirty="0">
                <a:solidFill>
                  <a:schemeClr val="dk1"/>
                </a:solidFill>
              </a:rPr>
              <a:t>SQL Examples and Guide 4</a:t>
            </a:r>
            <a:br>
              <a:rPr lang="en" sz="1000" dirty="0">
                <a:solidFill>
                  <a:schemeClr val="dk1"/>
                </a:solidFill>
              </a:rPr>
            </a:br>
            <a:r>
              <a:rPr lang="en" sz="1000" dirty="0">
                <a:solidFill>
                  <a:schemeClr val="dk1"/>
                </a:solidFill>
              </a:rPr>
              <a:t>The Joy of SQL         1</a:t>
            </a:r>
            <a:br>
              <a:rPr lang="en" sz="1000" dirty="0">
                <a:solidFill>
                  <a:schemeClr val="dk1"/>
                </a:solidFill>
              </a:rPr>
            </a:br>
            <a:r>
              <a:rPr lang="en" sz="1000" dirty="0">
                <a:solidFill>
                  <a:schemeClr val="dk1"/>
                </a:solidFill>
              </a:rPr>
              <a:t>An Introduction to SQL 2</a:t>
            </a:r>
            <a:br>
              <a:rPr lang="en" sz="1000" dirty="0">
                <a:solidFill>
                  <a:schemeClr val="dk1"/>
                </a:solidFill>
              </a:rPr>
            </a:br>
            <a:r>
              <a:rPr lang="en" sz="1000" dirty="0">
                <a:solidFill>
                  <a:schemeClr val="dk1"/>
                </a:solidFill>
              </a:rPr>
              <a:t>Pitfalls of SQL        1</a:t>
            </a:r>
            <a:br>
              <a:rPr lang="en" sz="1000" dirty="0">
                <a:solidFill>
                  <a:schemeClr val="dk1"/>
                </a:solidFill>
              </a:rPr>
            </a:br>
            <a:endParaRPr sz="1000" dirty="0">
              <a:solidFill>
                <a:schemeClr val="dk1"/>
              </a:solidFill>
            </a:endParaRPr>
          </a:p>
          <a:p>
            <a:pPr marL="0" lvl="0" indent="0" algn="l" rtl="0">
              <a:spcBef>
                <a:spcPts val="1600"/>
              </a:spcBef>
              <a:spcAft>
                <a:spcPts val="1600"/>
              </a:spcAft>
              <a:buNone/>
            </a:pPr>
            <a:endParaRPr sz="11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Impedance Mismatch</a:t>
            </a:r>
            <a:endParaRPr/>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...the difference between the relational model and the in-memory data structures.</a:t>
            </a:r>
            <a:endParaRPr/>
          </a:p>
          <a:p>
            <a:pPr marL="0" lvl="0" indent="0" algn="l" rtl="0">
              <a:spcBef>
                <a:spcPts val="1600"/>
              </a:spcBef>
              <a:spcAft>
                <a:spcPts val="0"/>
              </a:spcAft>
              <a:buClr>
                <a:schemeClr val="dk1"/>
              </a:buClr>
              <a:buSzPts val="1100"/>
              <a:buFont typeface="Arial"/>
              <a:buNone/>
            </a:pPr>
            <a:r>
              <a:rPr lang="en" sz="1400"/>
              <a:t>The relational data model organizes data into a structure of tables and rows, or more properly, relations and tuples. In the relational model , a tuple is a set of name-value pairs and a relation is a set of tuples.</a:t>
            </a:r>
            <a:endParaRPr/>
          </a:p>
          <a:p>
            <a:pPr marL="0" lvl="0" indent="0" algn="l" rtl="0">
              <a:spcBef>
                <a:spcPts val="1600"/>
              </a:spcBef>
              <a:spcAft>
                <a:spcPts val="0"/>
              </a:spcAft>
              <a:buClr>
                <a:schemeClr val="dk1"/>
              </a:buClr>
              <a:buSzPts val="1100"/>
              <a:buFont typeface="Arial"/>
              <a:buNone/>
            </a:pPr>
            <a:r>
              <a:rPr lang="en" sz="1400"/>
              <a:t>All operations in SQL consume and return relations, which leads to the mathematically elegant relational algebra.</a:t>
            </a:r>
            <a:endParaRPr sz="1400"/>
          </a:p>
          <a:p>
            <a:pPr marL="0" lvl="0" indent="0" algn="l" rtl="0">
              <a:spcBef>
                <a:spcPts val="1600"/>
              </a:spcBef>
              <a:spcAft>
                <a:spcPts val="0"/>
              </a:spcAft>
              <a:buClr>
                <a:schemeClr val="dk1"/>
              </a:buClr>
              <a:buSzPts val="1100"/>
              <a:buFont typeface="Arial"/>
              <a:buNone/>
            </a:pPr>
            <a:r>
              <a:rPr lang="en" sz="1400"/>
              <a:t>This foundation on relations provides a certain elegance and simplicity, but it also introduces limitations. In particular, the values in a relational tuple have to be simple— they cannot contain any structure , such as a nested record or a list. This limitation isn’t true for in-memory data structures, which can take on much richer structures than relations. As a result, if you want to use a richer in-memory data structure, you have to translate it to a relational representation to store it on disk.</a:t>
            </a: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ORM Frameworks</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Impedance mismatch has been made much easier to deal with by the wide availability of object-relational mapping frameworks, such as </a:t>
            </a:r>
            <a:endParaRPr/>
          </a:p>
          <a:p>
            <a:pPr marL="457200" lvl="0" indent="-342900" algn="l" rtl="0">
              <a:spcBef>
                <a:spcPts val="1600"/>
              </a:spcBef>
              <a:spcAft>
                <a:spcPts val="0"/>
              </a:spcAft>
              <a:buSzPts val="1800"/>
              <a:buChar char="-"/>
            </a:pPr>
            <a:r>
              <a:rPr lang="en"/>
              <a:t>Hibernate </a:t>
            </a:r>
            <a:endParaRPr/>
          </a:p>
          <a:p>
            <a:pPr marL="457200" lvl="0" indent="-342900" algn="l" rtl="0">
              <a:spcBef>
                <a:spcPts val="0"/>
              </a:spcBef>
              <a:spcAft>
                <a:spcPts val="0"/>
              </a:spcAft>
              <a:buSzPts val="1800"/>
              <a:buChar char="-"/>
            </a:pPr>
            <a:r>
              <a:rPr lang="en"/>
              <a:t>iBATIS </a:t>
            </a:r>
            <a:endParaRPr/>
          </a:p>
          <a:p>
            <a:pPr marL="0" lvl="0" indent="0" algn="l" rtl="0">
              <a:spcBef>
                <a:spcPts val="1600"/>
              </a:spcBef>
              <a:spcAft>
                <a:spcPts val="0"/>
              </a:spcAft>
              <a:buNone/>
            </a:pPr>
            <a:r>
              <a:rPr lang="en"/>
              <a:t>that implement well-known mapping patterns, but the mapping problem is still an issue. </a:t>
            </a:r>
            <a:endParaRPr/>
          </a:p>
          <a:p>
            <a:pPr marL="0" lvl="0" indent="0" algn="l" rtl="0">
              <a:spcBef>
                <a:spcPts val="1600"/>
              </a:spcBef>
              <a:spcAft>
                <a:spcPts val="0"/>
              </a:spcAft>
              <a:buNone/>
            </a:pPr>
            <a:r>
              <a:rPr lang="en"/>
              <a:t>Object-relational mapping frameworks remove a lot of grunt work, but can become a problem of their own when people try too hard to ignore the database and query performance suffers.</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Oriented Database?</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impedance mismatch is a major source of frustration to application developers, and in the 1990s many people believed that it would lead to relational databases being replaced with databases that replicate the in-memory data structures to disk. </a:t>
            </a:r>
            <a:endParaRPr/>
          </a:p>
          <a:p>
            <a:pPr marL="0" lvl="0" indent="0" algn="l" rtl="0">
              <a:spcBef>
                <a:spcPts val="1600"/>
              </a:spcBef>
              <a:spcAft>
                <a:spcPts val="0"/>
              </a:spcAft>
              <a:buNone/>
            </a:pPr>
            <a:endParaRPr/>
          </a:p>
          <a:p>
            <a:pPr marL="0" lvl="0" indent="0" algn="l" rtl="0">
              <a:spcBef>
                <a:spcPts val="1600"/>
              </a:spcBef>
              <a:spcAft>
                <a:spcPts val="0"/>
              </a:spcAft>
              <a:buNone/>
            </a:pPr>
            <a:r>
              <a:rPr lang="en"/>
              <a:t>That decade was marked with the growth of object-oriented programming languages, and with them came object-oriented databases— both looking to be the dominant environment for software development in the new millennium. However, while object-oriented languages succeeded in becoming the major force in programming, </a:t>
            </a:r>
            <a:r>
              <a:rPr lang="en" b="1"/>
              <a:t>object -oriented databases faded into obscurity</a:t>
            </a:r>
            <a:r>
              <a:rPr lang="en"/>
              <a:t>.</a:t>
            </a:r>
            <a:endParaRPr/>
          </a:p>
          <a:p>
            <a:pPr marL="0" lvl="0" indent="0" algn="l" rtl="0">
              <a:spcBef>
                <a:spcPts val="1600"/>
              </a:spcBef>
              <a:spcAft>
                <a:spcPts val="0"/>
              </a:spcAft>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0"/>
              </a:spcAft>
              <a:buClr>
                <a:schemeClr val="dk1"/>
              </a:buClr>
              <a:buSzPts val="1100"/>
              <a:buFont typeface="Arial"/>
              <a:buNone/>
            </a:pPr>
            <a:endParaRPr sz="1400"/>
          </a:p>
          <a:p>
            <a:pPr marL="0" lvl="0" indent="0" algn="l" rtl="0">
              <a:spcBef>
                <a:spcPts val="1600"/>
              </a:spcBef>
              <a:spcAft>
                <a:spcPts val="1600"/>
              </a:spcAft>
              <a:buNone/>
            </a:pPr>
            <a:endParaRPr sz="14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2256</Words>
  <Application>Microsoft Macintosh PowerPoint</Application>
  <PresentationFormat>On-screen Show (16:9)</PresentationFormat>
  <Paragraphs>187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Oswald</vt:lpstr>
      <vt:lpstr>Average</vt:lpstr>
      <vt:lpstr>Arial</vt:lpstr>
      <vt:lpstr>Slate</vt:lpstr>
      <vt:lpstr>Big Data - Lecture 3</vt:lpstr>
      <vt:lpstr>Relational Databases</vt:lpstr>
      <vt:lpstr>Codd invents a new model</vt:lpstr>
      <vt:lpstr>Terminology</vt:lpstr>
      <vt:lpstr>ACID</vt:lpstr>
      <vt:lpstr>SQL</vt:lpstr>
      <vt:lpstr>Impedance Mismatch</vt:lpstr>
      <vt:lpstr>ORM Frameworks</vt:lpstr>
      <vt:lpstr>Object Oriented Database?</vt:lpstr>
      <vt:lpstr>Databases for Integration</vt:lpstr>
      <vt:lpstr>Web Services </vt:lpstr>
      <vt:lpstr>Normalization</vt:lpstr>
      <vt:lpstr>1NF</vt:lpstr>
      <vt:lpstr>2NF</vt:lpstr>
      <vt:lpstr>3NF</vt:lpstr>
      <vt:lpstr>Example Relational Model</vt:lpstr>
      <vt:lpstr>Data at a new scale</vt:lpstr>
      <vt:lpstr>Clusters</vt:lpstr>
      <vt:lpstr>The Emergence of NoSQL</vt:lpstr>
      <vt:lpstr>Attributes of NoSQL DBs</vt:lpstr>
      <vt:lpstr>CAP Theorem</vt:lpstr>
      <vt:lpstr>CAP Theorem Visualized</vt:lpstr>
      <vt:lpstr>Polyglot Persistence</vt:lpstr>
      <vt:lpstr>Google &amp; Amazon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Lecture 3</dc:title>
  <cp:lastModifiedBy>Xingyu Chen</cp:lastModifiedBy>
  <cp:revision>2</cp:revision>
  <dcterms:modified xsi:type="dcterms:W3CDTF">2022-02-23T18:36:25Z</dcterms:modified>
</cp:coreProperties>
</file>