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regular.fntdata"/><Relationship Id="rId10" Type="http://schemas.openxmlformats.org/officeDocument/2006/relationships/slide" Target="slides/slide6.xml"/><Relationship Id="rId32" Type="http://schemas.openxmlformats.org/officeDocument/2006/relationships/font" Target="fonts/Average-regular.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Oswa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4d67e5f31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67e5f3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77964c7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77964c7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77964c7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77964c7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77964c7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77964c7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77964c7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77964c7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0b3fcae4_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0b3fcae4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77964c7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77964c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7964c7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7964c7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77964c7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77964c7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77964c7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77964c7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77964c7_1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77964c7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77964c7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77964c7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7964c7_1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7964c7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77964c7_1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77964c7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d67e5f3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d67e5f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77964c7_1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77964c7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4d67e5f31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d67e5f3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d67e5f31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d67e5f3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77964c7_1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77964c7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d68ecd9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68ecd9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d168e87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d168e87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7964a4_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77964a4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7964a4_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7964a4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77964c7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77964c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77964c7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77964c7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77964c7_1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77964c7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gif"/><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martinhilbert.net/WorldInfoCapacity.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techland.time.com/2012/05/01/the-collapse-of-moores-law-physicist-says-its-already-happening/#ixzz2qD6peJPK" TargetMode="External"/><Relationship Id="rId4" Type="http://schemas.openxmlformats.org/officeDocument/2006/relationships/hyperlink" Target="http://techland.time.com/2012/05/01/the-collapse-of-moores-law-physicist-says-its-already-happening/#ixzz2qD6peJPK" TargetMode="External"/><Relationship Id="rId5" Type="http://schemas.openxmlformats.org/officeDocument/2006/relationships/hyperlink" Target="http://techland.time.com/2012/05/01/the-collapse-of-moores-law-physicist-says-its-already-happening/#ixzz2qD6peJPK" TargetMode="External"/><Relationship Id="rId6" Type="http://schemas.openxmlformats.org/officeDocument/2006/relationships/hyperlink" Target="http://techland.time.com/2012/05/01/the-collapse-of-moores-law-physicist-says-its-already-happening/#ixzz2qD6peJP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en.wikipedia.org/wiki/United_States_Navy" TargetMode="External"/><Relationship Id="rId4" Type="http://schemas.openxmlformats.org/officeDocument/2006/relationships/hyperlink" Target="http://en.wikipedia.org/wiki/United_States_Navy" TargetMode="External"/><Relationship Id="rId11" Type="http://schemas.openxmlformats.org/officeDocument/2006/relationships/image" Target="../media/image6.jpg"/><Relationship Id="rId10" Type="http://schemas.openxmlformats.org/officeDocument/2006/relationships/hyperlink" Target="http://en.wikipedia.org/wiki/Cartographer" TargetMode="External"/><Relationship Id="rId9" Type="http://schemas.openxmlformats.org/officeDocument/2006/relationships/hyperlink" Target="http://en.wikipedia.org/wiki/Cartographer" TargetMode="External"/><Relationship Id="rId5" Type="http://schemas.openxmlformats.org/officeDocument/2006/relationships/hyperlink" Target="http://en.wikipedia.org/wiki/Oceanographer" TargetMode="External"/><Relationship Id="rId6" Type="http://schemas.openxmlformats.org/officeDocument/2006/relationships/hyperlink" Target="http://en.wikipedia.org/wiki/Oceanographer" TargetMode="External"/><Relationship Id="rId7" Type="http://schemas.openxmlformats.org/officeDocument/2006/relationships/hyperlink" Target="http://en.wikipedia.org/wiki/Meteorologist" TargetMode="External"/><Relationship Id="rId8" Type="http://schemas.openxmlformats.org/officeDocument/2006/relationships/hyperlink" Target="http://en.wikipedia.org/wiki/Meteorologi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us.pirelli.com/web/car-suv-van/technology-revolution/cyber-tyre/default.page" TargetMode="External"/><Relationship Id="rId4" Type="http://schemas.openxmlformats.org/officeDocument/2006/relationships/hyperlink" Target="http://www.us.pirelli.com/web/car-suv-van/technology-revolution/cyber-tyre/default.p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goodreads.com/author/show/9810.Albert_Einstein" TargetMode="External"/><Relationship Id="rId4" Type="http://schemas.openxmlformats.org/officeDocument/2006/relationships/hyperlink" Target="http://www.goodreads.com/author/show/9810.Albert_Einste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forbes.com/sites/kashmirhill/2012/02/16/how-target-figured-out-a-teen-girl-was-pregnant-before-her-father-di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youtube.com/watch?v=QAvE0bplL_Y" TargetMode="External"/><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gitready.com/" TargetMode="External"/><Relationship Id="rId4" Type="http://schemas.openxmlformats.org/officeDocument/2006/relationships/hyperlink" Target="http://www.vogella.com/tutorials/Git/article.html" TargetMode="External"/><Relationship Id="rId5" Type="http://schemas.openxmlformats.org/officeDocument/2006/relationships/hyperlink" Target="https://github.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gregorygreenstreet@colorado.edu" TargetMode="External"/><Relationship Id="rId4" Type="http://schemas.openxmlformats.org/officeDocument/2006/relationships/hyperlink" Target="mailto:greg@gni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inkedin.com/in/briannewsom/"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witter.com/BigDataCU" TargetMode="External"/><Relationship Id="rId4" Type="http://schemas.openxmlformats.org/officeDocument/2006/relationships/hyperlink" Target="https://github.com/organizations/CUBigDataClass" TargetMode="External"/><Relationship Id="rId5" Type="http://schemas.openxmlformats.org/officeDocument/2006/relationships/hyperlink" Target="https://www.pivotaltracker.com/" TargetMode="External"/><Relationship Id="rId6" Type="http://schemas.openxmlformats.org/officeDocument/2006/relationships/hyperlink" Target="https://cloud.goog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48000" y="820750"/>
            <a:ext cx="7801500" cy="123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Data - Lecture 1</a:t>
            </a:r>
            <a:endParaRPr/>
          </a:p>
        </p:txBody>
      </p:sp>
      <p:sp>
        <p:nvSpPr>
          <p:cNvPr id="60" name="Google Shape;60;p13"/>
          <p:cNvSpPr txBox="1"/>
          <p:nvPr>
            <p:ph idx="1" type="subTitle"/>
          </p:nvPr>
        </p:nvSpPr>
        <p:spPr>
          <a:xfrm>
            <a:off x="337700" y="3357990"/>
            <a:ext cx="8222100" cy="12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ATLS-4214 / ATLS-5214</a:t>
            </a:r>
            <a:endParaRPr/>
          </a:p>
          <a:p>
            <a:pPr indent="0" lvl="0" marL="0" rtl="0" algn="ctr">
              <a:spcBef>
                <a:spcPts val="0"/>
              </a:spcBef>
              <a:spcAft>
                <a:spcPts val="0"/>
              </a:spcAft>
              <a:buNone/>
            </a:pPr>
            <a:r>
              <a:rPr lang="en"/>
              <a:t>Course Overview</a:t>
            </a:r>
            <a:endParaRPr/>
          </a:p>
          <a:p>
            <a:pPr indent="0" lvl="0" marL="0" rtl="0" algn="ctr">
              <a:spcBef>
                <a:spcPts val="0"/>
              </a:spcBef>
              <a:spcAft>
                <a:spcPts val="0"/>
              </a:spcAft>
              <a:buNone/>
            </a:pPr>
            <a:r>
              <a:rPr lang="en"/>
              <a:t>Lecture 01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Mistake every semester</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u="sng"/>
              <a:t>NEVER CHECK-IN YOUR AWS CREDS INTO A PUBLIC REPOSITORY!!!</a:t>
            </a:r>
            <a:endParaRPr b="1" sz="2400" u="sng"/>
          </a:p>
        </p:txBody>
      </p:sp>
      <p:pic>
        <p:nvPicPr>
          <p:cNvPr id="118" name="Google Shape;118;p22"/>
          <p:cNvPicPr preferRelativeResize="0"/>
          <p:nvPr/>
        </p:nvPicPr>
        <p:blipFill>
          <a:blip r:embed="rId3">
            <a:alphaModFix/>
          </a:blip>
          <a:stretch>
            <a:fillRect/>
          </a:stretch>
        </p:blipFill>
        <p:spPr>
          <a:xfrm>
            <a:off x="1194450" y="1572523"/>
            <a:ext cx="6267450" cy="318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Big Data?</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a:p>
            <a:pPr indent="-342900" lvl="0" marL="457200" rtl="0" algn="l">
              <a:spcBef>
                <a:spcPts val="1600"/>
              </a:spcBef>
              <a:spcAft>
                <a:spcPts val="0"/>
              </a:spcAft>
              <a:buSzPts val="1800"/>
              <a:buChar char="●"/>
            </a:pPr>
            <a:r>
              <a:rPr lang="en"/>
              <a:t>2009 - Google able to predict spread of H1N1 virus better than CDC</a:t>
            </a:r>
            <a:endParaRPr/>
          </a:p>
          <a:p>
            <a:pPr indent="-317500" lvl="1" marL="914400" rtl="0" algn="l">
              <a:spcBef>
                <a:spcPts val="0"/>
              </a:spcBef>
              <a:spcAft>
                <a:spcPts val="0"/>
              </a:spcAft>
              <a:buSzPts val="1400"/>
              <a:buChar char="○"/>
            </a:pPr>
            <a:r>
              <a:rPr lang="en"/>
              <a:t>processed 450 million models against past data to find 45 search terms that predicted spread of virus</a:t>
            </a:r>
            <a:endParaRPr/>
          </a:p>
          <a:p>
            <a:pPr indent="-342900" lvl="0" marL="457200" rtl="0" algn="l">
              <a:spcBef>
                <a:spcPts val="0"/>
              </a:spcBef>
              <a:spcAft>
                <a:spcPts val="0"/>
              </a:spcAft>
              <a:buSzPts val="1800"/>
              <a:buChar char="●"/>
            </a:pPr>
            <a:r>
              <a:rPr lang="en"/>
              <a:t>Oren Etzioni founded Farecast to predict whether airline tickets prices would go up or down (http://homes.cs.washington.edu/~etzioni/)</a:t>
            </a:r>
            <a:endParaRPr/>
          </a:p>
          <a:p>
            <a:pPr indent="-317500" lvl="1" marL="914400" rtl="0" algn="l">
              <a:spcBef>
                <a:spcPts val="0"/>
              </a:spcBef>
              <a:spcAft>
                <a:spcPts val="0"/>
              </a:spcAft>
              <a:buSzPts val="1400"/>
              <a:buChar char="○"/>
            </a:pPr>
            <a:r>
              <a:rPr lang="en"/>
              <a:t>crunched 200 billion flight-price records</a:t>
            </a:r>
            <a:endParaRPr/>
          </a:p>
          <a:p>
            <a:pPr indent="-317500" lvl="1" marL="914400" rtl="0" algn="l">
              <a:spcBef>
                <a:spcPts val="0"/>
              </a:spcBef>
              <a:spcAft>
                <a:spcPts val="0"/>
              </a:spcAft>
              <a:buSzPts val="1400"/>
              <a:buChar char="○"/>
            </a:pPr>
            <a:r>
              <a:rPr lang="en"/>
              <a:t>by 2012 system made correct call 75% of the time / $50 ticket</a:t>
            </a:r>
            <a:endParaRPr/>
          </a:p>
          <a:p>
            <a:pPr indent="-317500" lvl="1" marL="914400" rtl="0" algn="l">
              <a:spcBef>
                <a:spcPts val="0"/>
              </a:spcBef>
              <a:spcAft>
                <a:spcPts val="0"/>
              </a:spcAft>
              <a:buSzPts val="1400"/>
              <a:buChar char="○"/>
            </a:pPr>
            <a:r>
              <a:rPr lang="en"/>
              <a:t>Microsoft bought for $110 M and integrated into Bing</a:t>
            </a:r>
            <a:endParaRPr/>
          </a:p>
          <a:p>
            <a:pPr indent="-342900" lvl="0" marL="457200" rtl="0" algn="l">
              <a:spcBef>
                <a:spcPts val="0"/>
              </a:spcBef>
              <a:spcAft>
                <a:spcPts val="0"/>
              </a:spcAft>
              <a:buSzPts val="1800"/>
              <a:buChar char="●"/>
            </a:pPr>
            <a:r>
              <a:rPr lang="en"/>
              <a:t>Gnip</a:t>
            </a:r>
            <a:endParaRPr/>
          </a:p>
          <a:p>
            <a:pPr indent="-317500" lvl="1" marL="914400" rtl="0" algn="l">
              <a:spcBef>
                <a:spcPts val="0"/>
              </a:spcBef>
              <a:spcAft>
                <a:spcPts val="0"/>
              </a:spcAft>
              <a:buSzPts val="1400"/>
              <a:buChar char="○"/>
            </a:pPr>
            <a:r>
              <a:rPr lang="en"/>
              <a:t>Took  entire firehose from Twitter, Tumblr, Disqus, FourSquare, etc.</a:t>
            </a:r>
            <a:endParaRPr/>
          </a:p>
          <a:p>
            <a:pPr indent="-317500" lvl="1" marL="914400" rtl="0" algn="l">
              <a:spcBef>
                <a:spcPts val="0"/>
              </a:spcBef>
              <a:spcAft>
                <a:spcPts val="0"/>
              </a:spcAft>
              <a:buSzPts val="1400"/>
              <a:buChar char="○"/>
            </a:pPr>
            <a:r>
              <a:rPr lang="en"/>
              <a:t>Serves 6B social media activities/day in 42 countries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Big is Big?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2000 - Sloan Digital Sky Survey Telescope amassed more data in its first few weeks than than the entire history of astronomy. (140 TB/2010)</a:t>
            </a:r>
            <a:endParaRPr/>
          </a:p>
          <a:p>
            <a:pPr indent="-317500" lvl="1" marL="914400" rtl="0" algn="l">
              <a:spcBef>
                <a:spcPts val="0"/>
              </a:spcBef>
              <a:spcAft>
                <a:spcPts val="0"/>
              </a:spcAft>
              <a:buSzPts val="1400"/>
              <a:buChar char="○"/>
            </a:pPr>
            <a:r>
              <a:rPr lang="en"/>
              <a:t>Its successor the Large Synoptic Telescope in Chile collects that amount every 5 days</a:t>
            </a:r>
            <a:endParaRPr/>
          </a:p>
          <a:p>
            <a:pPr indent="-342900" lvl="0" marL="457200" rtl="0" algn="l">
              <a:spcBef>
                <a:spcPts val="0"/>
              </a:spcBef>
              <a:spcAft>
                <a:spcPts val="0"/>
              </a:spcAft>
              <a:buSzPts val="1800"/>
              <a:buChar char="●"/>
            </a:pPr>
            <a:r>
              <a:rPr lang="en"/>
              <a:t>2003 - Human genome took a decade of intensive work to sequence the 3B base pairs</a:t>
            </a:r>
            <a:endParaRPr/>
          </a:p>
          <a:p>
            <a:pPr indent="-317500" lvl="1" marL="914400" rtl="0" algn="l">
              <a:spcBef>
                <a:spcPts val="0"/>
              </a:spcBef>
              <a:spcAft>
                <a:spcPts val="0"/>
              </a:spcAft>
              <a:buSzPts val="1400"/>
              <a:buChar char="○"/>
            </a:pPr>
            <a:r>
              <a:rPr lang="en"/>
              <a:t>Today a single facility can sequence than much DNA in a day</a:t>
            </a:r>
            <a:endParaRPr/>
          </a:p>
          <a:p>
            <a:pPr indent="-342900" lvl="0" marL="457200" rtl="0" algn="l">
              <a:spcBef>
                <a:spcPts val="0"/>
              </a:spcBef>
              <a:spcAft>
                <a:spcPts val="0"/>
              </a:spcAft>
              <a:buSzPts val="1800"/>
              <a:buChar char="●"/>
            </a:pPr>
            <a:r>
              <a:rPr lang="en"/>
              <a:t>In US equity markets, 7B shares change hands every day</a:t>
            </a:r>
            <a:endParaRPr/>
          </a:p>
          <a:p>
            <a:pPr indent="-317500" lvl="1" marL="914400" rtl="0" algn="l">
              <a:spcBef>
                <a:spcPts val="0"/>
              </a:spcBef>
              <a:spcAft>
                <a:spcPts val="0"/>
              </a:spcAft>
              <a:buSzPts val="1400"/>
              <a:buChar char="○"/>
            </a:pPr>
            <a:r>
              <a:rPr lang="en"/>
              <a:t>⅔ of trades are automated trades based on models</a:t>
            </a:r>
            <a:endParaRPr/>
          </a:p>
          <a:p>
            <a:pPr indent="-342900" lvl="0" marL="457200" rtl="0" algn="l">
              <a:spcBef>
                <a:spcPts val="0"/>
              </a:spcBef>
              <a:spcAft>
                <a:spcPts val="0"/>
              </a:spcAft>
              <a:buSzPts val="1800"/>
              <a:buChar char="●"/>
            </a:pPr>
            <a:r>
              <a:rPr lang="en"/>
              <a:t>Google processes more than 24 Petabytes / day</a:t>
            </a:r>
            <a:endParaRPr/>
          </a:p>
          <a:p>
            <a:pPr indent="-317500" lvl="1" marL="914400" rtl="0" algn="l">
              <a:spcBef>
                <a:spcPts val="0"/>
              </a:spcBef>
              <a:spcAft>
                <a:spcPts val="0"/>
              </a:spcAft>
              <a:buSzPts val="1400"/>
              <a:buChar char="○"/>
            </a:pPr>
            <a:r>
              <a:rPr lang="en"/>
              <a:t>1000’s of times more data than all US Library of Congress material</a:t>
            </a:r>
            <a:endParaRPr/>
          </a:p>
          <a:p>
            <a:pPr indent="-342900" lvl="0" marL="457200" rtl="0" algn="l">
              <a:spcBef>
                <a:spcPts val="0"/>
              </a:spcBef>
              <a:spcAft>
                <a:spcPts val="0"/>
              </a:spcAft>
              <a:buSzPts val="1800"/>
              <a:buChar char="●"/>
            </a:pPr>
            <a:r>
              <a:rPr lang="en"/>
              <a:t>Twitter grows 200% / year, now over 500M tweets/day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a:t>
            </a:r>
            <a:endParaRPr/>
          </a:p>
        </p:txBody>
      </p:sp>
      <p:pic>
        <p:nvPicPr>
          <p:cNvPr id="136" name="Google Shape;136;p25"/>
          <p:cNvPicPr preferRelativeResize="0"/>
          <p:nvPr/>
        </p:nvPicPr>
        <p:blipFill>
          <a:blip r:embed="rId3">
            <a:alphaModFix/>
          </a:blip>
          <a:stretch>
            <a:fillRect/>
          </a:stretch>
        </p:blipFill>
        <p:spPr>
          <a:xfrm>
            <a:off x="1392375" y="1307475"/>
            <a:ext cx="5080000" cy="3572400"/>
          </a:xfrm>
          <a:prstGeom prst="rect">
            <a:avLst/>
          </a:prstGeom>
          <a:noFill/>
          <a:ln>
            <a:noFill/>
          </a:ln>
        </p:spPr>
      </p:pic>
      <p:pic>
        <p:nvPicPr>
          <p:cNvPr id="137" name="Google Shape;137;p25"/>
          <p:cNvPicPr preferRelativeResize="0"/>
          <p:nvPr/>
        </p:nvPicPr>
        <p:blipFill>
          <a:blip r:embed="rId4">
            <a:alphaModFix/>
          </a:blip>
          <a:stretch>
            <a:fillRect/>
          </a:stretch>
        </p:blipFill>
        <p:spPr>
          <a:xfrm>
            <a:off x="6584600" y="2904725"/>
            <a:ext cx="2132225" cy="186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Data Exists?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Martin Hilbert (</a:t>
            </a:r>
            <a:r>
              <a:rPr lang="en" u="sng">
                <a:solidFill>
                  <a:schemeClr val="hlink"/>
                </a:solidFill>
                <a:hlinkClick r:id="rId3"/>
              </a:rPr>
              <a:t>http://www.martinhilbert.net/WorldInfoCapacity.html</a:t>
            </a:r>
            <a:r>
              <a:rPr lang="en"/>
              <a:t>)</a:t>
            </a:r>
            <a:endParaRPr/>
          </a:p>
          <a:p>
            <a:pPr indent="-342900" lvl="0" marL="457200" rtl="0" algn="l">
              <a:spcBef>
                <a:spcPts val="1600"/>
              </a:spcBef>
              <a:spcAft>
                <a:spcPts val="0"/>
              </a:spcAft>
              <a:buSzPts val="1800"/>
              <a:buChar char="●"/>
            </a:pPr>
            <a:r>
              <a:rPr lang="en"/>
              <a:t>Everything produced, stored, &amp; communicated</a:t>
            </a:r>
            <a:endParaRPr/>
          </a:p>
          <a:p>
            <a:pPr indent="-317500" lvl="1" marL="914400" rtl="0" algn="l">
              <a:spcBef>
                <a:spcPts val="0"/>
              </a:spcBef>
              <a:spcAft>
                <a:spcPts val="0"/>
              </a:spcAft>
              <a:buSzPts val="1400"/>
              <a:buChar char="○"/>
            </a:pPr>
            <a:r>
              <a:rPr lang="en"/>
              <a:t>2000 - only 1/4 of stored data was digital</a:t>
            </a:r>
            <a:endParaRPr/>
          </a:p>
          <a:p>
            <a:pPr indent="-317500" lvl="2" marL="1371600" rtl="0" algn="l">
              <a:spcBef>
                <a:spcPts val="0"/>
              </a:spcBef>
              <a:spcAft>
                <a:spcPts val="0"/>
              </a:spcAft>
              <a:buSzPts val="1400"/>
              <a:buChar char="■"/>
            </a:pPr>
            <a:r>
              <a:rPr lang="en"/>
              <a:t>other ¾ was paper, film, LPs, magnetic cassettes, etc.</a:t>
            </a:r>
            <a:endParaRPr/>
          </a:p>
          <a:p>
            <a:pPr indent="-317500" lvl="1" marL="914400" rtl="0" algn="l">
              <a:spcBef>
                <a:spcPts val="0"/>
              </a:spcBef>
              <a:spcAft>
                <a:spcPts val="0"/>
              </a:spcAft>
              <a:buSzPts val="1400"/>
              <a:buChar char="○"/>
            </a:pPr>
            <a:r>
              <a:rPr lang="en"/>
              <a:t>2007 - 300 Exabytes stored data</a:t>
            </a:r>
            <a:endParaRPr/>
          </a:p>
          <a:p>
            <a:pPr indent="-317500" lvl="2" marL="1371600" rtl="0" algn="l">
              <a:spcBef>
                <a:spcPts val="1600"/>
              </a:spcBef>
              <a:spcAft>
                <a:spcPts val="0"/>
              </a:spcAft>
              <a:buSzPts val="1400"/>
              <a:buChar char="■"/>
            </a:pPr>
            <a:r>
              <a:rPr lang="en"/>
              <a:t>Only 7% of data was analog</a:t>
            </a:r>
            <a:endParaRPr/>
          </a:p>
          <a:p>
            <a:pPr indent="-317500" lvl="1" marL="914400" rtl="0" algn="l">
              <a:spcBef>
                <a:spcPts val="1600"/>
              </a:spcBef>
              <a:spcAft>
                <a:spcPts val="0"/>
              </a:spcAft>
              <a:buSzPts val="1400"/>
              <a:buChar char="○"/>
            </a:pPr>
            <a:r>
              <a:rPr lang="en"/>
              <a:t>2013 - 1200 Exabytes of stored data</a:t>
            </a:r>
            <a:endParaRPr/>
          </a:p>
          <a:p>
            <a:pPr indent="-317500" lvl="2" marL="1371600" rtl="0" algn="l">
              <a:spcBef>
                <a:spcPts val="0"/>
              </a:spcBef>
              <a:spcAft>
                <a:spcPts val="0"/>
              </a:spcAft>
              <a:buSzPts val="1400"/>
              <a:buChar char="■"/>
            </a:pPr>
            <a:r>
              <a:rPr lang="en"/>
              <a:t>98% is digital</a:t>
            </a:r>
            <a:endParaRPr/>
          </a:p>
          <a:p>
            <a:pPr indent="-317500" lvl="2" marL="1371600" rtl="0" algn="l">
              <a:spcBef>
                <a:spcPts val="0"/>
              </a:spcBef>
              <a:spcAft>
                <a:spcPts val="0"/>
              </a:spcAft>
              <a:buSzPts val="1400"/>
              <a:buChar char="■"/>
            </a:pPr>
            <a:r>
              <a:rPr lang="en"/>
              <a:t>if in printed books would cover US 52 layers thick</a:t>
            </a:r>
            <a:endParaRPr/>
          </a:p>
          <a:p>
            <a:pPr indent="-317500" lvl="2" marL="1371600" rtl="0" algn="l">
              <a:spcBef>
                <a:spcPts val="0"/>
              </a:spcBef>
              <a:spcAft>
                <a:spcPts val="0"/>
              </a:spcAft>
              <a:buSzPts val="1400"/>
              <a:buChar char="■"/>
            </a:pPr>
            <a:r>
              <a:rPr lang="en"/>
              <a:t>on CD’s would form 5 piles to the moon</a:t>
            </a:r>
            <a:endParaRPr/>
          </a:p>
          <a:p>
            <a:pPr indent="-317500" lvl="2" marL="1371600" rtl="0" algn="l">
              <a:spcBef>
                <a:spcPts val="0"/>
              </a:spcBef>
              <a:spcAft>
                <a:spcPts val="0"/>
              </a:spcAft>
              <a:buSzPts val="1400"/>
              <a:buChar char="■"/>
            </a:pPr>
            <a:r>
              <a:rPr lang="en"/>
              <a:t>equivalent to every person on earth having 320x the information contained in the Library of Alexandria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Digital Age...</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0" name="Google Shape;150;p27"/>
          <p:cNvPicPr preferRelativeResize="0"/>
          <p:nvPr/>
        </p:nvPicPr>
        <p:blipFill>
          <a:blip r:embed="rId3">
            <a:alphaModFix/>
          </a:blip>
          <a:stretch>
            <a:fillRect/>
          </a:stretch>
        </p:blipFill>
        <p:spPr>
          <a:xfrm>
            <a:off x="159438" y="1314000"/>
            <a:ext cx="8186625" cy="376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4"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311688" y="1217063"/>
            <a:ext cx="7966525" cy="3703326"/>
          </a:xfrm>
          <a:prstGeom prst="rect">
            <a:avLst/>
          </a:prstGeom>
          <a:noFill/>
          <a:ln>
            <a:noFill/>
          </a:ln>
        </p:spPr>
      </p:pic>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Power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a:t>
            </a:r>
            <a:endParaRPr/>
          </a:p>
        </p:txBody>
      </p:sp>
      <p:sp>
        <p:nvSpPr>
          <p:cNvPr id="162" name="Google Shape;162;p29"/>
          <p:cNvSpPr txBox="1"/>
          <p:nvPr>
            <p:ph idx="1" type="body"/>
          </p:nvPr>
        </p:nvSpPr>
        <p:spPr>
          <a:xfrm>
            <a:off x="311700" y="1129250"/>
            <a:ext cx="8520600" cy="24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0" lvl="0" marL="0" rtl="0" algn="l">
              <a:spcBef>
                <a:spcPts val="1600"/>
              </a:spcBef>
              <a:spcAft>
                <a:spcPts val="0"/>
              </a:spcAft>
              <a:buNone/>
            </a:pPr>
            <a:r>
              <a:rPr lang="en" sz="1400">
                <a:solidFill>
                  <a:schemeClr val="dk1"/>
                </a:solidFill>
              </a:rPr>
              <a:t>‘…in about ten years or so, we will see the collapse of Moore’s Law. In fact, already, already we see a slowing down of Moore’s Law. Computer power simply cannot maintain its rapid exponential rise using standard silicon technology. Intel Corporation has admitted this.’</a:t>
            </a:r>
            <a:endParaRPr sz="1400">
              <a:solidFill>
                <a:schemeClr val="dk1"/>
              </a:solidFill>
            </a:endParaRPr>
          </a:p>
          <a:p>
            <a:pPr indent="0" lvl="0" marL="0" rtl="0" algn="l">
              <a:spcBef>
                <a:spcPts val="1600"/>
              </a:spcBef>
              <a:spcAft>
                <a:spcPts val="0"/>
              </a:spcAft>
              <a:buClr>
                <a:schemeClr val="dk1"/>
              </a:buClr>
              <a:buSzPts val="1100"/>
              <a:buFont typeface="Arial"/>
              <a:buNone/>
            </a:pPr>
            <a:r>
              <a:rPr lang="en" sz="1400">
                <a:solidFill>
                  <a:schemeClr val="dk1"/>
                </a:solidFill>
              </a:rPr>
              <a:t>“So there is an ultimate limit set by the laws of thermodynamics and set by the laws of quantum mechanics as to how much computing power you can do with silicon,” says Kaku, noting “That’s the reason why the age of silicon will eventually come to a close,” and arguing that Moore’s Law could “flatten out completely” by 2022.</a:t>
            </a:r>
            <a:endParaRPr sz="14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lang="en" sz="1100">
                <a:solidFill>
                  <a:schemeClr val="dk1"/>
                </a:solidFill>
                <a:highlight>
                  <a:srgbClr val="FFFFFF"/>
                </a:highlight>
              </a:rPr>
              <a:t>Read more:</a:t>
            </a:r>
            <a:r>
              <a:rPr lang="en" sz="1100">
                <a:solidFill>
                  <a:schemeClr val="dk1"/>
                </a:solidFill>
                <a:highlight>
                  <a:srgbClr val="FFFFFF"/>
                </a:highlight>
                <a:uFill>
                  <a:noFill/>
                </a:uFill>
                <a:hlinkClick r:id="rId3">
                  <a:extLst>
                    <a:ext uri="{A12FA001-AC4F-418D-AE19-62706E023703}">
                      <ahyp:hlinkClr val="tx"/>
                    </a:ext>
                  </a:extLst>
                </a:hlinkClick>
              </a:rPr>
              <a:t> </a:t>
            </a:r>
            <a:r>
              <a:rPr lang="en" sz="1100" u="sng">
                <a:solidFill>
                  <a:srgbClr val="003399"/>
                </a:solidFill>
                <a:highlight>
                  <a:srgbClr val="FFFFFF"/>
                </a:highlight>
                <a:hlinkClick r:id="rId4">
                  <a:extLst>
                    <a:ext uri="{A12FA001-AC4F-418D-AE19-62706E023703}">
                      <ahyp:hlinkClr val="tx"/>
                    </a:ext>
                  </a:extLst>
                </a:hlinkClick>
              </a:rPr>
              <a:t>The Collapse of Moore's Law: Physicist Says It's Already Happening | TIME.com</a:t>
            </a:r>
            <a:r>
              <a:rPr lang="en" sz="1100">
                <a:solidFill>
                  <a:schemeClr val="dk1"/>
                </a:solidFill>
                <a:highlight>
                  <a:srgbClr val="FFFFFF"/>
                </a:highlight>
                <a:uFill>
                  <a:noFill/>
                </a:uFill>
                <a:hlinkClick r:id="rId5">
                  <a:extLst>
                    <a:ext uri="{A12FA001-AC4F-418D-AE19-62706E023703}">
                      <ahyp:hlinkClr val="tx"/>
                    </a:ext>
                  </a:extLst>
                </a:hlinkClick>
              </a:rPr>
              <a:t> </a:t>
            </a:r>
            <a:r>
              <a:rPr lang="en" sz="1100" u="sng">
                <a:solidFill>
                  <a:srgbClr val="003399"/>
                </a:solidFill>
                <a:highlight>
                  <a:srgbClr val="FFFFFF"/>
                </a:highlight>
                <a:hlinkClick r:id="rId6">
                  <a:extLst>
                    <a:ext uri="{A12FA001-AC4F-418D-AE19-62706E023703}">
                      <ahyp:hlinkClr val="tx"/>
                    </a:ext>
                  </a:extLst>
                </a:hlinkClick>
              </a:rPr>
              <a:t>http://techland.time.com/2012/05/01/the-collapse-of-moores-law-physicist-says-its-already-happening/#ixzz2qD6peJPK</a:t>
            </a:r>
            <a:endParaRPr/>
          </a:p>
          <a:p>
            <a:pPr indent="-342900" lvl="0" marL="457200" rtl="0" algn="l">
              <a:spcBef>
                <a:spcPts val="1600"/>
              </a:spcBef>
              <a:spcAft>
                <a:spcPts val="0"/>
              </a:spcAft>
              <a:buSzPts val="1800"/>
              <a:buChar char="●"/>
            </a:pPr>
            <a:r>
              <a:rPr lang="en"/>
              <a:t>chip makers are now going wide with more cores on each chips</a:t>
            </a:r>
            <a:endParaRPr/>
          </a:p>
          <a:p>
            <a:pPr indent="-342900" lvl="0" marL="457200" rtl="0" algn="l">
              <a:spcBef>
                <a:spcPts val="0"/>
              </a:spcBef>
              <a:spcAft>
                <a:spcPts val="0"/>
              </a:spcAft>
              <a:buSzPts val="1800"/>
              <a:buChar char="●"/>
            </a:pPr>
            <a:r>
              <a:rPr lang="en"/>
              <a:t>more cores = more threads</a:t>
            </a:r>
            <a:endParaRPr/>
          </a:p>
          <a:p>
            <a:pPr indent="-342900" lvl="0" marL="457200" rtl="0" algn="l">
              <a:spcBef>
                <a:spcPts val="0"/>
              </a:spcBef>
              <a:spcAft>
                <a:spcPts val="0"/>
              </a:spcAft>
              <a:buSzPts val="1800"/>
              <a:buChar char="●"/>
            </a:pPr>
            <a:r>
              <a:rPr lang="en"/>
              <a:t>concurrency in software is now crucial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Datafication </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Matthew Fontaine Maury</a:t>
            </a:r>
            <a:r>
              <a:rPr lang="en" sz="1400">
                <a:solidFill>
                  <a:schemeClr val="dk1"/>
                </a:solidFill>
              </a:rPr>
              <a:t> </a:t>
            </a:r>
            <a:r>
              <a:rPr lang="en" sz="1100">
                <a:solidFill>
                  <a:schemeClr val="dk1"/>
                </a:solidFill>
              </a:rPr>
              <a:t>(January 14, 1806 – February 1, 1873),</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United States Navy</a:t>
            </a:r>
            <a:r>
              <a:rPr lang="en" sz="1100">
                <a:solidFill>
                  <a:schemeClr val="dk1"/>
                </a:solidFill>
              </a:rPr>
              <a:t>, was an American astronomer, historian,</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oceanographer</a:t>
            </a:r>
            <a:r>
              <a:rPr lang="en" sz="1100">
                <a:solidFill>
                  <a:schemeClr val="dk1"/>
                </a:solidFill>
              </a:rPr>
              <a:t>,</a:t>
            </a:r>
            <a:r>
              <a:rPr lang="en" sz="1100">
                <a:solidFill>
                  <a:schemeClr val="dk1"/>
                </a:solidFill>
                <a:uFill>
                  <a:noFill/>
                </a:uFill>
                <a:hlinkClick r:id="rId7">
                  <a:extLst>
                    <a:ext uri="{A12FA001-AC4F-418D-AE19-62706E023703}">
                      <ahyp:hlinkClr val="tx"/>
                    </a:ext>
                  </a:extLst>
                </a:hlinkClick>
              </a:rPr>
              <a:t> </a:t>
            </a:r>
            <a:r>
              <a:rPr lang="en" sz="1100" u="sng">
                <a:solidFill>
                  <a:schemeClr val="hlink"/>
                </a:solidFill>
                <a:hlinkClick r:id="rId8"/>
              </a:rPr>
              <a:t>meteorologist</a:t>
            </a:r>
            <a:r>
              <a:rPr lang="en" sz="1100">
                <a:solidFill>
                  <a:schemeClr val="dk1"/>
                </a:solidFill>
              </a:rPr>
              <a:t>,</a:t>
            </a:r>
            <a:r>
              <a:rPr lang="en" sz="1100">
                <a:solidFill>
                  <a:schemeClr val="dk1"/>
                </a:solidFill>
                <a:uFill>
                  <a:noFill/>
                </a:uFill>
                <a:hlinkClick r:id="rId9">
                  <a:extLst>
                    <a:ext uri="{A12FA001-AC4F-418D-AE19-62706E023703}">
                      <ahyp:hlinkClr val="tx"/>
                    </a:ext>
                  </a:extLst>
                </a:hlinkClick>
              </a:rPr>
              <a:t> </a:t>
            </a:r>
            <a:r>
              <a:rPr lang="en" sz="1100" u="sng">
                <a:solidFill>
                  <a:schemeClr val="hlink"/>
                </a:solidFill>
                <a:hlinkClick r:id="rId10"/>
              </a:rPr>
              <a:t>cartographer</a:t>
            </a:r>
            <a:r>
              <a:rPr lang="en" sz="1100">
                <a:solidFill>
                  <a:schemeClr val="dk1"/>
                </a:solidFill>
              </a:rPr>
              <a:t>, author, geologist, and educator.</a:t>
            </a:r>
            <a:endParaRPr sz="11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Injured in a stagecoach accident on his way to serve on the </a:t>
            </a:r>
            <a:r>
              <a:rPr i="1" lang="en" sz="1400">
                <a:solidFill>
                  <a:schemeClr val="dk1"/>
                </a:solidFill>
              </a:rPr>
              <a:t>Consort</a:t>
            </a:r>
            <a:r>
              <a:rPr lang="en" sz="1400">
                <a:solidFill>
                  <a:schemeClr val="dk1"/>
                </a:solidFill>
              </a:rPr>
              <a: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Ended up in a desk, Head of the Depot of Charts and Instruments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Mined crates full of old Captain’s log books from previous voyages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Used his dozen “computers” to extract and tabulate the data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Divided up data into 5 degree long/lat blocks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Noted temperature, speed &amp; direction of winds, waves, and month</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Created standard form for logs on all ships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From his data, natural sea lanes presented themselves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Cut long voyages by ⅓</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1855 published his magisterial work - </a:t>
            </a:r>
            <a:r>
              <a:rPr i="1" lang="en" sz="1400">
                <a:solidFill>
                  <a:schemeClr val="dk1"/>
                </a:solidFill>
              </a:rPr>
              <a:t>The Physical Geography of the Sea</a:t>
            </a:r>
            <a:endParaRPr i="1"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had plotted 1.2 M data points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His work was essential for laying the first transatlantic telegraph cable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At the dawn of the 21st century, pilot charts issued by the US Navy still bore his name</a:t>
            </a:r>
            <a:endParaRPr sz="1400">
              <a:solidFill>
                <a:schemeClr val="dk1"/>
              </a:solidFill>
            </a:endParaRPr>
          </a:p>
        </p:txBody>
      </p:sp>
      <p:pic>
        <p:nvPicPr>
          <p:cNvPr id="169" name="Google Shape;169;p30"/>
          <p:cNvPicPr preferRelativeResize="0"/>
          <p:nvPr/>
        </p:nvPicPr>
        <p:blipFill>
          <a:blip r:embed="rId11">
            <a:alphaModFix/>
          </a:blip>
          <a:stretch>
            <a:fillRect/>
          </a:stretch>
        </p:blipFill>
        <p:spPr>
          <a:xfrm>
            <a:off x="6622650" y="1630350"/>
            <a:ext cx="2016350" cy="2366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Examples	</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Google scanned and indexed 20M book titles (~15%) of written</a:t>
            </a:r>
            <a:r>
              <a:rPr lang="en" sz="1400"/>
              <a:t>: https://books.google.com/ngrams</a:t>
            </a:r>
            <a:r>
              <a:rPr lang="en"/>
              <a:t> text</a:t>
            </a:r>
            <a:endParaRPr/>
          </a:p>
          <a:p>
            <a:pPr indent="-317500" lvl="1" marL="914400" rtl="0" algn="l">
              <a:spcBef>
                <a:spcPts val="0"/>
              </a:spcBef>
              <a:spcAft>
                <a:spcPts val="0"/>
              </a:spcAft>
              <a:buSzPts val="1400"/>
              <a:buChar char="○"/>
            </a:pPr>
            <a:r>
              <a:rPr lang="en"/>
              <a:t>You can search terms/time at</a:t>
            </a:r>
            <a:endParaRPr/>
          </a:p>
          <a:p>
            <a:pPr indent="-342900" lvl="0" marL="457200" rtl="0" algn="l">
              <a:spcBef>
                <a:spcPts val="0"/>
              </a:spcBef>
              <a:spcAft>
                <a:spcPts val="0"/>
              </a:spcAft>
              <a:buSzPts val="1800"/>
              <a:buChar char="●"/>
            </a:pPr>
            <a:r>
              <a:rPr lang="en"/>
              <a:t>Location</a:t>
            </a:r>
            <a:endParaRPr/>
          </a:p>
          <a:p>
            <a:pPr indent="-317500" lvl="1" marL="914400" rtl="0" algn="l">
              <a:spcBef>
                <a:spcPts val="0"/>
              </a:spcBef>
              <a:spcAft>
                <a:spcPts val="0"/>
              </a:spcAft>
              <a:buSzPts val="1400"/>
              <a:buChar char="○"/>
            </a:pPr>
            <a:r>
              <a:rPr lang="en"/>
              <a:t>GPS - Based on satellite data opened to non military use (1980s)</a:t>
            </a:r>
            <a:endParaRPr/>
          </a:p>
          <a:p>
            <a:pPr indent="-317500" lvl="1" marL="914400" rtl="0" algn="l">
              <a:spcBef>
                <a:spcPts val="0"/>
              </a:spcBef>
              <a:spcAft>
                <a:spcPts val="0"/>
              </a:spcAft>
              <a:buSzPts val="1400"/>
              <a:buChar char="○"/>
            </a:pPr>
            <a:r>
              <a:rPr lang="en"/>
              <a:t>Smart phones collect and send back data based on wifi networks,etc.</a:t>
            </a:r>
            <a:endParaRPr/>
          </a:p>
          <a:p>
            <a:pPr indent="-342900" lvl="0" marL="457200" rtl="0" algn="l">
              <a:spcBef>
                <a:spcPts val="0"/>
              </a:spcBef>
              <a:spcAft>
                <a:spcPts val="0"/>
              </a:spcAft>
              <a:buSzPts val="1800"/>
              <a:buChar char="●"/>
            </a:pPr>
            <a:r>
              <a:rPr lang="en"/>
              <a:t>Social Media</a:t>
            </a:r>
            <a:endParaRPr/>
          </a:p>
          <a:p>
            <a:pPr indent="-317500" lvl="1" marL="914400" rtl="0" algn="l">
              <a:spcBef>
                <a:spcPts val="0"/>
              </a:spcBef>
              <a:spcAft>
                <a:spcPts val="0"/>
              </a:spcAft>
              <a:buSzPts val="1400"/>
              <a:buChar char="○"/>
            </a:pPr>
            <a:r>
              <a:rPr lang="en"/>
              <a:t>Facebook’s Social Graph</a:t>
            </a:r>
            <a:endParaRPr/>
          </a:p>
          <a:p>
            <a:pPr indent="-317500" lvl="1" marL="914400" rtl="0" algn="l">
              <a:spcBef>
                <a:spcPts val="0"/>
              </a:spcBef>
              <a:spcAft>
                <a:spcPts val="0"/>
              </a:spcAft>
              <a:buSzPts val="1400"/>
              <a:buChar char="○"/>
            </a:pPr>
            <a:r>
              <a:rPr lang="en"/>
              <a:t>Twitter real-time feed of what is happening in the world</a:t>
            </a:r>
            <a:endParaRPr/>
          </a:p>
          <a:p>
            <a:pPr indent="-342900" lvl="0" marL="457200" rtl="0" algn="l">
              <a:spcBef>
                <a:spcPts val="0"/>
              </a:spcBef>
              <a:spcAft>
                <a:spcPts val="0"/>
              </a:spcAft>
              <a:buSzPts val="1800"/>
              <a:buChar char="●"/>
            </a:pPr>
            <a:r>
              <a:rPr lang="en"/>
              <a:t>Fitbit</a:t>
            </a:r>
            <a:endParaRPr/>
          </a:p>
          <a:p>
            <a:pPr indent="-317500" lvl="1" marL="914400" rtl="0" algn="l">
              <a:spcBef>
                <a:spcPts val="0"/>
              </a:spcBef>
              <a:spcAft>
                <a:spcPts val="0"/>
              </a:spcAft>
              <a:buSzPts val="1400"/>
              <a:buChar char="○"/>
            </a:pPr>
            <a:r>
              <a:rPr lang="en"/>
              <a:t>Track sleep and exercise habits</a:t>
            </a:r>
            <a:endParaRPr/>
          </a:p>
          <a:p>
            <a:pPr indent="-342900" lvl="0" marL="457200" rtl="0" algn="l">
              <a:spcBef>
                <a:spcPts val="0"/>
              </a:spcBef>
              <a:spcAft>
                <a:spcPts val="0"/>
              </a:spcAft>
              <a:buSzPts val="1800"/>
              <a:buChar char="●"/>
            </a:pPr>
            <a:r>
              <a:rPr lang="en"/>
              <a:t>RFID</a:t>
            </a:r>
            <a:endParaRPr/>
          </a:p>
          <a:p>
            <a:pPr indent="-317500" lvl="1" marL="914400" rtl="0" algn="l">
              <a:spcBef>
                <a:spcPts val="0"/>
              </a:spcBef>
              <a:spcAft>
                <a:spcPts val="0"/>
              </a:spcAft>
              <a:buSzPts val="1400"/>
              <a:buChar char="○"/>
            </a:pPr>
            <a:r>
              <a:rPr lang="en">
                <a:solidFill>
                  <a:schemeClr val="dk1"/>
                </a:solidFill>
              </a:rPr>
              <a:t>A chip inside the new</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Cyber Tyre</a:t>
            </a:r>
            <a:r>
              <a:rPr lang="en">
                <a:solidFill>
                  <a:schemeClr val="dk1"/>
                </a:solidFill>
              </a:rPr>
              <a:t> transmits info on road conditions and friction coefficients to the car's computer.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subTitle"/>
          </p:nvPr>
        </p:nvSpPr>
        <p:spPr>
          <a:xfrm>
            <a:off x="723200" y="1213422"/>
            <a:ext cx="6400800" cy="196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a:p>
          <a:p>
            <a:pPr indent="0" lvl="0" marL="0" rtl="0" algn="ctr">
              <a:spcBef>
                <a:spcPts val="0"/>
              </a:spcBef>
              <a:spcAft>
                <a:spcPts val="0"/>
              </a:spcAft>
              <a:buNone/>
            </a:pPr>
            <a:r>
              <a:rPr lang="en">
                <a:solidFill>
                  <a:srgbClr val="EFEFEF"/>
                </a:solidFill>
              </a:rPr>
              <a:t>“Education is what remains after one has forgotten what one has learned in school.”</a:t>
            </a:r>
            <a:endParaRPr>
              <a:solidFill>
                <a:srgbClr val="EFEFEF"/>
              </a:solidFill>
            </a:endParaRPr>
          </a:p>
          <a:p>
            <a:pPr indent="0" lvl="0" marL="0" rtl="0" algn="ctr">
              <a:spcBef>
                <a:spcPts val="0"/>
              </a:spcBef>
              <a:spcAft>
                <a:spcPts val="0"/>
              </a:spcAft>
              <a:buNone/>
            </a:pPr>
            <a:r>
              <a:rPr lang="en">
                <a:solidFill>
                  <a:srgbClr val="EFEFEF"/>
                </a:solidFill>
              </a:rPr>
              <a:t>―</a:t>
            </a:r>
            <a:r>
              <a:rPr lang="en">
                <a:solidFill>
                  <a:srgbClr val="EFEFEF"/>
                </a:solidFill>
                <a:uFill>
                  <a:noFill/>
                </a:uFill>
                <a:hlinkClick r:id="rId3">
                  <a:extLst>
                    <a:ext uri="{A12FA001-AC4F-418D-AE19-62706E023703}">
                      <ahyp:hlinkClr val="tx"/>
                    </a:ext>
                  </a:extLst>
                </a:hlinkClick>
              </a:rPr>
              <a:t> </a:t>
            </a:r>
            <a:r>
              <a:rPr lang="en" u="sng">
                <a:solidFill>
                  <a:srgbClr val="EFEFEF"/>
                </a:solidFill>
                <a:hlinkClick r:id="rId4">
                  <a:extLst>
                    <a:ext uri="{A12FA001-AC4F-418D-AE19-62706E023703}">
                      <ahyp:hlinkClr val="tx"/>
                    </a:ext>
                  </a:extLst>
                </a:hlinkClick>
              </a:rPr>
              <a:t>Albert Einstein</a:t>
            </a:r>
            <a:endParaRPr>
              <a:solidFill>
                <a:srgbClr val="EFEFE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vs. Causality	</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Humanity has had to rely on theories and hypothesis to date</a:t>
            </a:r>
            <a:endParaRPr/>
          </a:p>
          <a:p>
            <a:pPr indent="-342900" lvl="0" marL="457200" rtl="0" algn="l">
              <a:spcBef>
                <a:spcPts val="0"/>
              </a:spcBef>
              <a:spcAft>
                <a:spcPts val="0"/>
              </a:spcAft>
              <a:buSzPts val="1800"/>
              <a:buChar char="●"/>
            </a:pPr>
            <a:r>
              <a:rPr lang="en"/>
              <a:t>Hypothesis were tested on sample data (often biased)</a:t>
            </a:r>
            <a:endParaRPr/>
          </a:p>
          <a:p>
            <a:pPr indent="-342900" lvl="0" marL="457200" rtl="0" algn="l">
              <a:spcBef>
                <a:spcPts val="0"/>
              </a:spcBef>
              <a:spcAft>
                <a:spcPts val="0"/>
              </a:spcAft>
              <a:buSzPts val="1800"/>
              <a:buChar char="●"/>
            </a:pPr>
            <a:r>
              <a:rPr lang="en"/>
              <a:t>Being able to collect process N=ALL allows us to focus on </a:t>
            </a:r>
            <a:r>
              <a:rPr i="1" lang="en"/>
              <a:t>What </a:t>
            </a:r>
            <a:r>
              <a:rPr lang="en"/>
              <a:t>not </a:t>
            </a:r>
            <a:r>
              <a:rPr i="1" lang="en"/>
              <a:t>Why</a:t>
            </a:r>
            <a:endParaRPr i="1"/>
          </a:p>
          <a:p>
            <a:pPr indent="-342900" lvl="0" marL="457200" rtl="0" algn="l">
              <a:spcBef>
                <a:spcPts val="0"/>
              </a:spcBef>
              <a:spcAft>
                <a:spcPts val="0"/>
              </a:spcAft>
              <a:buSzPts val="1800"/>
              <a:buChar char="●"/>
            </a:pPr>
            <a:r>
              <a:rPr lang="en"/>
              <a:t>What is often enough, and may actually suggest theories/hypothesis </a:t>
            </a:r>
            <a:endParaRPr/>
          </a:p>
          <a:p>
            <a:pPr indent="-342900" lvl="0" marL="457200" rtl="0" algn="l">
              <a:spcBef>
                <a:spcPts val="0"/>
              </a:spcBef>
              <a:spcAft>
                <a:spcPts val="0"/>
              </a:spcAft>
              <a:buSzPts val="1800"/>
              <a:buChar char="●"/>
            </a:pPr>
            <a:r>
              <a:rPr lang="en"/>
              <a:t>Sample data doesn’t allow drill down into subgroups</a:t>
            </a:r>
            <a:endParaRPr/>
          </a:p>
          <a:p>
            <a:pPr indent="0" lvl="0" marL="0" rtl="0" algn="l">
              <a:lnSpc>
                <a:spcPct val="115000"/>
              </a:lnSpc>
              <a:spcBef>
                <a:spcPts val="2400"/>
              </a:spcBef>
              <a:spcAft>
                <a:spcPts val="0"/>
              </a:spcAft>
              <a:buNone/>
            </a:pPr>
            <a:r>
              <a:rPr b="1" lang="en" sz="2300">
                <a:solidFill>
                  <a:schemeClr val="dk1"/>
                </a:solidFill>
              </a:rPr>
              <a:t>How Target Figured Out A Teen Girl Was Pregnant Before Her Father Did</a:t>
            </a:r>
            <a:endParaRPr/>
          </a:p>
          <a:p>
            <a:pPr indent="0" lvl="0" marL="0" rtl="0" algn="l">
              <a:spcBef>
                <a:spcPts val="600"/>
              </a:spcBef>
              <a:spcAft>
                <a:spcPts val="0"/>
              </a:spcAft>
              <a:buNone/>
            </a:pPr>
            <a:r>
              <a:rPr lang="en" u="sng">
                <a:solidFill>
                  <a:schemeClr val="hlink"/>
                </a:solidFill>
                <a:hlinkClick r:id="rId3"/>
              </a:rPr>
              <a:t>http://www.forbes.com/sites/kashmirhill/2012/02/16/how-target-figured-out-a-teen-girl-was-pregnant-before-her-father-did/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“My daughter got this in the mail!” he said. “She’s still in high school, and you’re sending her coupons for baby clothes and cribs? Are you trying to encourage her to get pregnant?”</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0"/>
              </a:spcAft>
              <a:buNone/>
            </a:pPr>
            <a:r>
              <a:rPr lang="en" sz="1400"/>
              <a:t>The manager didn’t have any idea what the man was talking about. He looked at the mailer. Sure enough, it was addressed to the man’s daughter and contained advertisements for maternity clothing, nursery furniture and pictures of smiling infants. The manager apologized and then called a few days later to apologize again.</a:t>
            </a:r>
            <a:endParaRPr sz="1400"/>
          </a:p>
          <a:p>
            <a:pPr indent="0" lvl="0" marL="0" rtl="0" algn="l">
              <a:spcBef>
                <a:spcPts val="1600"/>
              </a:spcBef>
              <a:spcAft>
                <a:spcPts val="0"/>
              </a:spcAft>
              <a:buNone/>
            </a:pPr>
            <a:r>
              <a:t/>
            </a:r>
            <a:endParaRPr sz="1400"/>
          </a:p>
          <a:p>
            <a:pPr indent="0" lvl="0" marL="0" rtl="0" algn="l">
              <a:spcBef>
                <a:spcPts val="1600"/>
              </a:spcBef>
              <a:spcAft>
                <a:spcPts val="0"/>
              </a:spcAft>
              <a:buClr>
                <a:schemeClr val="dk1"/>
              </a:buClr>
              <a:buSzPts val="1100"/>
              <a:buFont typeface="Arial"/>
              <a:buNone/>
            </a:pPr>
            <a:r>
              <a:rPr lang="en" sz="1400"/>
              <a:t>On the phone, though, the father was somewhat abashed. “I had a talk with my daughter,” he said. “It turns out there’s been some activities in my house I haven’t been completely aware of. She’s due in August. I owe you an apology.”</a:t>
            </a:r>
            <a:endParaRPr sz="1400"/>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Duhigg suggests that Target’s gangbusters revenue growth — $44 billion in 2002, when Pole was hired, to $67 billion in 2010 — is attributable to Pole’s helping the retail giant corner the baby-on-board market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2000 - 22 yr. old Luis von Ahn invents Captcha to combat spambots</a:t>
            </a:r>
            <a:endParaRPr/>
          </a:p>
          <a:p>
            <a:pPr indent="-317500" lvl="1" marL="914400" rtl="0" algn="l">
              <a:spcBef>
                <a:spcPts val="0"/>
              </a:spcBef>
              <a:spcAft>
                <a:spcPts val="0"/>
              </a:spcAft>
              <a:buSzPts val="1400"/>
              <a:buChar char="○"/>
            </a:pPr>
            <a:r>
              <a:rPr lang="en"/>
              <a:t>ReCaptcha followed, operating on real words text recognition algorithms couldn’t recognize - saves $1B/year</a:t>
            </a:r>
            <a:endParaRPr/>
          </a:p>
          <a:p>
            <a:pPr indent="-342900" lvl="0" marL="457200" rtl="0" algn="l">
              <a:spcBef>
                <a:spcPts val="0"/>
              </a:spcBef>
              <a:spcAft>
                <a:spcPts val="0"/>
              </a:spcAft>
              <a:buSzPts val="1800"/>
              <a:buChar char="●"/>
            </a:pPr>
            <a:r>
              <a:rPr lang="en"/>
              <a:t>Today ⅓ of all Amazon sales are generated by its recommendation systems</a:t>
            </a:r>
            <a:endParaRPr/>
          </a:p>
          <a:p>
            <a:pPr indent="-342900" lvl="0" marL="457200" rtl="0" algn="l">
              <a:spcBef>
                <a:spcPts val="0"/>
              </a:spcBef>
              <a:spcAft>
                <a:spcPts val="0"/>
              </a:spcAft>
              <a:buSzPts val="1800"/>
              <a:buChar char="●"/>
            </a:pPr>
            <a:r>
              <a:rPr lang="en"/>
              <a:t>Walmart, the largest retailer in the world at 450 B/year (a sum greater than the GDP of ⅘ of the world’s countries), uses its RetailLink system to force suppliers to take care of stockage themselves, effectively becoming a huge consignment shop.</a:t>
            </a:r>
            <a:endParaRPr/>
          </a:p>
          <a:p>
            <a:pPr indent="-342900" lvl="0" marL="457200" rtl="0" algn="l">
              <a:spcBef>
                <a:spcPts val="0"/>
              </a:spcBef>
              <a:spcAft>
                <a:spcPts val="0"/>
              </a:spcAft>
              <a:buSzPts val="1800"/>
              <a:buChar char="●"/>
            </a:pPr>
            <a:r>
              <a:rPr lang="en"/>
              <a:t>Data can be used over and over again for purposes not even imagined when it was collected.</a:t>
            </a:r>
            <a:endParaRPr/>
          </a:p>
          <a:p>
            <a:pPr indent="-342900" lvl="0" marL="457200" rtl="0" algn="l">
              <a:spcBef>
                <a:spcPts val="0"/>
              </a:spcBef>
              <a:spcAft>
                <a:spcPts val="0"/>
              </a:spcAft>
              <a:buSzPts val="1800"/>
              <a:buChar char="●"/>
            </a:pPr>
            <a:r>
              <a:rPr lang="en"/>
              <a:t>The companies who control the data have an advantage in the new economy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map visualization</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e original article presenting this video is here: http://0x0fff.com/open-source-data-co...&#10;&#10;Nodes of the graph represent open source data projects. Each node's area is representing the number of unique contributors to the specific open source project over the last 10 weeks, prior to the moment of visualization shown on the timeline on top of the video. Edges represent relations between the projects. Relation between 2 open source projects exist if there is at least a single person that has contributed to both projects within the 10 week time range. Usually people are contributing to the related projects, for example people contributing to Apache Hadoop would likely also contribute to Apache HBase and Apache Hive. Colors of the nodes does not have any particular meaning, they are just selected from the colormap at random. All the animation is done in Python with matplotlib and lots of manual code to make it work the way I want.&#10;&#10;Interesting insights from this video:&#10;1. Emerge of Spark didn't kill Hadoop - it is even more active than a couple of years ago&#10;2. Spark is clearly the leader of &quot;data&quot; open source community, followed by tensorflow (surprise!), elasticsearch, cassandra, mongo and percona (mysql)&#10;3. Flink, promised killer of Apache Spark, has times smaller community than Spark and not much positive dynamics in growing is observed&#10;4. Postgres community is isolated from all the other open source projects. Its community is mostly academical. In contrast, community of MySQL is much more cooperative&#10;5. MySQL forks are silently declining, the main ones still alive are Percona and MariaDB&#10;6. Docker + Kubernetes both have a strong backing by data specialists, as there is a growing trend for &quot;data in the cloud&quot;&#10;7. Within the last 10 years, open source community working on data tools has grown from tens of developers to thousands&#10;8. Big data open source community is becoming more and more fragmented. 10 years ago you were fine with knowing &quot;just Hadoop&quot;. Now it is Hadoop MR vs Spark vs Flink, YARN vs Mesos, Hive vs Impala vs HAWQ vs SparkSQL, Mahout vs Spark MLlib vs Tensorflow, and so on&#10;Enjoy!" id="200" name="Google Shape;200;p35" title="Open Source Data Community Visualization">
            <a:hlinkClick r:id="rId3"/>
          </p:cNvPr>
          <p:cNvPicPr preferRelativeResize="0"/>
          <p:nvPr/>
        </p:nvPicPr>
        <p:blipFill>
          <a:blip r:embed="rId4">
            <a:alphaModFix/>
          </a:blip>
          <a:stretch>
            <a:fillRect/>
          </a:stretch>
        </p:blipFill>
        <p:spPr>
          <a:xfrm>
            <a:off x="383150" y="1146175"/>
            <a:ext cx="7686224" cy="342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175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do...</a:t>
            </a:r>
            <a:endParaRPr/>
          </a:p>
        </p:txBody>
      </p:sp>
      <p:sp>
        <p:nvSpPr>
          <p:cNvPr id="206" name="Google Shape;206;p36"/>
          <p:cNvSpPr txBox="1"/>
          <p:nvPr>
            <p:ph idx="1" type="body"/>
          </p:nvPr>
        </p:nvSpPr>
        <p:spPr>
          <a:xfrm>
            <a:off x="311700" y="876925"/>
            <a:ext cx="8520600" cy="3692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Git</a:t>
            </a:r>
            <a:endParaRPr/>
          </a:p>
          <a:p>
            <a:pPr indent="-317500" lvl="1" marL="914400" rtl="0" algn="l">
              <a:lnSpc>
                <a:spcPct val="100000"/>
              </a:lnSpc>
              <a:spcBef>
                <a:spcPts val="0"/>
              </a:spcBef>
              <a:spcAft>
                <a:spcPts val="0"/>
              </a:spcAft>
              <a:buSzPts val="1400"/>
              <a:buChar char="○"/>
            </a:pPr>
            <a:r>
              <a:rPr lang="en" u="sng">
                <a:solidFill>
                  <a:schemeClr val="hlink"/>
                </a:solidFill>
                <a:hlinkClick r:id="rId3"/>
              </a:rPr>
              <a:t>http://gitready.com/</a:t>
            </a:r>
            <a:endParaRPr/>
          </a:p>
          <a:p>
            <a:pPr indent="-317500" lvl="1" marL="914400" rtl="0" algn="l">
              <a:lnSpc>
                <a:spcPct val="100000"/>
              </a:lnSpc>
              <a:spcBef>
                <a:spcPts val="0"/>
              </a:spcBef>
              <a:spcAft>
                <a:spcPts val="0"/>
              </a:spcAft>
              <a:buSzPts val="1400"/>
              <a:buChar char="○"/>
            </a:pPr>
            <a:r>
              <a:rPr lang="en" u="sng">
                <a:solidFill>
                  <a:schemeClr val="hlink"/>
                </a:solidFill>
                <a:hlinkClick r:id="rId4"/>
              </a:rPr>
              <a:t>http://www.vogella.com/tutorials/Git/article.html</a:t>
            </a:r>
            <a:endParaRPr/>
          </a:p>
          <a:p>
            <a:pPr indent="-317500" lvl="1" marL="914400" rtl="0" algn="l">
              <a:lnSpc>
                <a:spcPct val="100000"/>
              </a:lnSpc>
              <a:spcBef>
                <a:spcPts val="0"/>
              </a:spcBef>
              <a:spcAft>
                <a:spcPts val="0"/>
              </a:spcAft>
              <a:buSzPts val="1400"/>
              <a:buChar char="○"/>
            </a:pPr>
            <a:r>
              <a:rPr lang="en"/>
              <a:t>use Google - a thousand more….</a:t>
            </a:r>
            <a:endParaRPr/>
          </a:p>
          <a:p>
            <a:pPr indent="-342900" lvl="0" marL="457200" rtl="0" algn="l">
              <a:lnSpc>
                <a:spcPct val="100000"/>
              </a:lnSpc>
              <a:spcBef>
                <a:spcPts val="0"/>
              </a:spcBef>
              <a:spcAft>
                <a:spcPts val="0"/>
              </a:spcAft>
              <a:buSzPts val="1800"/>
              <a:buChar char="●"/>
            </a:pPr>
            <a:r>
              <a:rPr lang="en"/>
              <a:t>Github</a:t>
            </a:r>
            <a:endParaRPr/>
          </a:p>
          <a:p>
            <a:pPr indent="-317500" lvl="1" marL="914400" rtl="0" algn="l">
              <a:lnSpc>
                <a:spcPct val="100000"/>
              </a:lnSpc>
              <a:spcBef>
                <a:spcPts val="0"/>
              </a:spcBef>
              <a:spcAft>
                <a:spcPts val="0"/>
              </a:spcAft>
              <a:buSzPts val="1400"/>
              <a:buChar char="○"/>
            </a:pPr>
            <a:r>
              <a:rPr lang="en" u="sng">
                <a:solidFill>
                  <a:schemeClr val="hlink"/>
                </a:solidFill>
                <a:hlinkClick r:id="rId5"/>
              </a:rPr>
              <a:t>https://github.com/</a:t>
            </a:r>
            <a:endParaRPr/>
          </a:p>
          <a:p>
            <a:pPr indent="-317500" lvl="1" marL="914400" rtl="0" algn="l">
              <a:lnSpc>
                <a:spcPct val="100000"/>
              </a:lnSpc>
              <a:spcBef>
                <a:spcPts val="1800"/>
              </a:spcBef>
              <a:spcAft>
                <a:spcPts val="0"/>
              </a:spcAft>
              <a:buSzPts val="1400"/>
              <a:buChar char="○"/>
            </a:pPr>
            <a:r>
              <a:rPr lang="en"/>
              <a:t>I have created a private Github organization “CUBigDataClass”</a:t>
            </a:r>
            <a:endParaRPr/>
          </a:p>
          <a:p>
            <a:pPr indent="-317500" lvl="1" marL="914400" rtl="0" algn="l">
              <a:lnSpc>
                <a:spcPct val="100000"/>
              </a:lnSpc>
              <a:spcBef>
                <a:spcPts val="1800"/>
              </a:spcBef>
              <a:spcAft>
                <a:spcPts val="0"/>
              </a:spcAft>
              <a:buSzPts val="1400"/>
              <a:buChar char="○"/>
            </a:pPr>
            <a:r>
              <a:rPr lang="en"/>
              <a:t>If you don’t have a GitHub account Id’s, please create one</a:t>
            </a:r>
            <a:endParaRPr/>
          </a:p>
          <a:p>
            <a:pPr indent="-342900" lvl="0" marL="457200" rtl="0" algn="l">
              <a:lnSpc>
                <a:spcPct val="100000"/>
              </a:lnSpc>
              <a:spcBef>
                <a:spcPts val="1800"/>
              </a:spcBef>
              <a:spcAft>
                <a:spcPts val="0"/>
              </a:spcAft>
              <a:buSzPts val="1800"/>
              <a:buChar char="●"/>
            </a:pPr>
            <a:r>
              <a:rPr lang="en"/>
              <a:t>Project Groups</a:t>
            </a:r>
            <a:endParaRPr/>
          </a:p>
          <a:p>
            <a:pPr indent="-317500" lvl="1" marL="914400" rtl="0" algn="l">
              <a:lnSpc>
                <a:spcPct val="100000"/>
              </a:lnSpc>
              <a:spcBef>
                <a:spcPts val="1800"/>
              </a:spcBef>
              <a:spcAft>
                <a:spcPts val="0"/>
              </a:spcAft>
              <a:buSzPts val="1400"/>
              <a:buChar char="○"/>
            </a:pPr>
            <a:r>
              <a:rPr lang="en"/>
              <a:t>Self selection of groups (over the next few weeks)</a:t>
            </a:r>
            <a:endParaRPr/>
          </a:p>
          <a:p>
            <a:pPr indent="-317500" lvl="1" marL="914400" rtl="0" algn="l">
              <a:lnSpc>
                <a:spcPct val="100000"/>
              </a:lnSpc>
              <a:spcBef>
                <a:spcPts val="1800"/>
              </a:spcBef>
              <a:spcAft>
                <a:spcPts val="0"/>
              </a:spcAft>
              <a:buSzPts val="1400"/>
              <a:buChar char="○"/>
            </a:pPr>
            <a:r>
              <a:rPr lang="en"/>
              <a:t>Organize based on common interest and tech skills/stack (get diverse skill sets front/back end)</a:t>
            </a:r>
            <a:endParaRPr/>
          </a:p>
          <a:p>
            <a:pPr indent="0" lvl="0" marL="0" rtl="0" algn="l">
              <a:lnSpc>
                <a:spcPct val="115000"/>
              </a:lnSpc>
              <a:spcBef>
                <a:spcPts val="1800"/>
              </a:spcBef>
              <a:spcAft>
                <a:spcPts val="0"/>
              </a:spcAft>
              <a:buNone/>
            </a:pPr>
            <a:r>
              <a:t/>
            </a:r>
            <a:endParaRPr/>
          </a:p>
          <a:p>
            <a:pPr indent="0" lvl="0" marL="914400" rtl="0" algn="l">
              <a:lnSpc>
                <a:spcPct val="115000"/>
              </a:lnSpc>
              <a:spcBef>
                <a:spcPts val="1800"/>
              </a:spcBef>
              <a:spcAft>
                <a:spcPts val="4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get out of this course what you put into it...</a:t>
            </a:r>
            <a:endParaRPr/>
          </a:p>
        </p:txBody>
      </p:sp>
      <p:sp>
        <p:nvSpPr>
          <p:cNvPr id="212" name="Google Shape;21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will treat you like adults</a:t>
            </a:r>
            <a:endParaRPr/>
          </a:p>
          <a:p>
            <a:pPr indent="-342900" lvl="0" marL="457200" rtl="0" algn="l">
              <a:spcBef>
                <a:spcPts val="0"/>
              </a:spcBef>
              <a:spcAft>
                <a:spcPts val="0"/>
              </a:spcAft>
              <a:buSzPts val="1800"/>
              <a:buChar char="●"/>
            </a:pPr>
            <a:r>
              <a:rPr lang="en"/>
              <a:t>I will share all lectures with you via Google Docs</a:t>
            </a:r>
            <a:endParaRPr/>
          </a:p>
          <a:p>
            <a:pPr indent="-342900" lvl="0" marL="457200" rtl="0" algn="l">
              <a:spcBef>
                <a:spcPts val="0"/>
              </a:spcBef>
              <a:spcAft>
                <a:spcPts val="0"/>
              </a:spcAft>
              <a:buSzPts val="1800"/>
              <a:buChar char="●"/>
            </a:pPr>
            <a:r>
              <a:rPr lang="en"/>
              <a:t>I expect consistent effort &amp; professionalism </a:t>
            </a:r>
            <a:endParaRPr/>
          </a:p>
          <a:p>
            <a:pPr indent="-342900" lvl="0" marL="457200" rtl="0" algn="l">
              <a:spcBef>
                <a:spcPts val="0"/>
              </a:spcBef>
              <a:spcAft>
                <a:spcPts val="0"/>
              </a:spcAft>
              <a:buSzPts val="1800"/>
              <a:buChar char="●"/>
            </a:pPr>
            <a:r>
              <a:rPr lang="en"/>
              <a:t>It is easy to tell from Pivotal and Github who puts in the work</a:t>
            </a:r>
            <a:endParaRPr/>
          </a:p>
          <a:p>
            <a:pPr indent="-342900" lvl="0" marL="457200" rtl="0" algn="l">
              <a:spcBef>
                <a:spcPts val="0"/>
              </a:spcBef>
              <a:spcAft>
                <a:spcPts val="0"/>
              </a:spcAft>
              <a:buSzPts val="1800"/>
              <a:buChar char="●"/>
            </a:pPr>
            <a:r>
              <a:rPr lang="en"/>
              <a:t>Please help create a respectful and fun </a:t>
            </a:r>
            <a:r>
              <a:rPr lang="en"/>
              <a:t>environment</a:t>
            </a:r>
            <a:r>
              <a:rPr lang="en"/>
              <a:t> for your fellow students</a:t>
            </a:r>
            <a:endParaRPr/>
          </a:p>
          <a:p>
            <a:pPr indent="-342900" lvl="0" marL="457200" rtl="0" algn="l">
              <a:spcBef>
                <a:spcPts val="0"/>
              </a:spcBef>
              <a:spcAft>
                <a:spcPts val="0"/>
              </a:spcAft>
              <a:buSzPts val="1800"/>
              <a:buChar char="●"/>
            </a:pPr>
            <a:r>
              <a:rPr lang="en"/>
              <a:t>Don’t underestimate the quizzes - they often make the difference in grades.</a:t>
            </a:r>
            <a:endParaRPr/>
          </a:p>
          <a:p>
            <a:pPr indent="-342900" lvl="0" marL="457200" rtl="0" algn="l">
              <a:spcBef>
                <a:spcPts val="0"/>
              </a:spcBef>
              <a:spcAft>
                <a:spcPts val="0"/>
              </a:spcAft>
              <a:buSzPts val="1800"/>
              <a:buChar char="●"/>
            </a:pPr>
            <a:r>
              <a:rPr lang="en"/>
              <a:t>I will bring experts from industry from many companies - most will be looking for new graduates.</a:t>
            </a:r>
            <a:endParaRPr/>
          </a:p>
          <a:p>
            <a:pPr indent="-342900" lvl="0" marL="457200" rtl="0" algn="l">
              <a:spcBef>
                <a:spcPts val="0"/>
              </a:spcBef>
              <a:spcAft>
                <a:spcPts val="0"/>
              </a:spcAft>
              <a:buSzPts val="1800"/>
              <a:buChar char="●"/>
            </a:pPr>
            <a:r>
              <a:rPr lang="en"/>
              <a:t>This course is about you trying new things - so don’t be afraid to fail and bang your head against the wall a few times.</a:t>
            </a:r>
            <a:endParaRPr/>
          </a:p>
          <a:p>
            <a:pPr indent="-342900" lvl="0" marL="457200" rtl="0" algn="l">
              <a:spcBef>
                <a:spcPts val="0"/>
              </a:spcBef>
              <a:spcAft>
                <a:spcPts val="0"/>
              </a:spcAft>
              <a:buSzPts val="1800"/>
              <a:buChar char="●"/>
            </a:pPr>
            <a:r>
              <a:rPr lang="en"/>
              <a:t>Pick a project that interests you - the more you enjoy something, the better job you will do.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Boulder has more software jobs per capita than SF	</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do what I can do to help you find internships and jobs locally…</a:t>
            </a:r>
            <a:endParaRPr/>
          </a:p>
          <a:p>
            <a:pPr indent="0" lvl="0" marL="0" rtl="0" algn="l">
              <a:spcBef>
                <a:spcPts val="1600"/>
              </a:spcBef>
              <a:spcAft>
                <a:spcPts val="0"/>
              </a:spcAft>
              <a:buNone/>
            </a:pPr>
            <a:r>
              <a:rPr lang="en"/>
              <a:t> Public Companies w/ local presence:</a:t>
            </a:r>
            <a:endParaRPr/>
          </a:p>
          <a:p>
            <a:pPr indent="-317500" lvl="0" marL="457200" rtl="0" algn="l">
              <a:spcBef>
                <a:spcPts val="1600"/>
              </a:spcBef>
              <a:spcAft>
                <a:spcPts val="0"/>
              </a:spcAft>
              <a:buClr>
                <a:srgbClr val="ADADAD"/>
              </a:buClr>
              <a:buSzPts val="1400"/>
              <a:buFont typeface="Arial"/>
              <a:buChar char="●"/>
            </a:pPr>
            <a:r>
              <a:rPr lang="en" sz="1400">
                <a:solidFill>
                  <a:srgbClr val="ADADAD"/>
                </a:solidFill>
                <a:latin typeface="Arial"/>
                <a:ea typeface="Arial"/>
                <a:cs typeface="Arial"/>
                <a:sym typeface="Arial"/>
              </a:rPr>
              <a:t>Oracle (bought Sun Microsystems, Collective Intellect, and many more)</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Google (bought SketchUp originally in Boulder)</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Twitter (bought GNIP)</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Splunk (bought VictorOps) - Big Data Analytics</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Carbon Black - Security Threat Detection - bought by VM Ware</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NetApp (bought Solid Fire) - Storage</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Pandora (recently bought by Sirius FM)</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Slack (opening new office in Denver)</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Zayo - Fiber Optic Networking</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Twillio (just purchased SendGrid)</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Amazon (Ads play downtown)</a:t>
            </a:r>
            <a:endParaRPr sz="1400">
              <a:solidFill>
                <a:srgbClr val="ADADAD"/>
              </a:solidFill>
              <a:latin typeface="Arial"/>
              <a:ea typeface="Arial"/>
              <a:cs typeface="Arial"/>
              <a:sym typeface="Arial"/>
            </a:endParaRPr>
          </a:p>
          <a:p>
            <a:pPr indent="-317500" lvl="0" marL="457200" rtl="0" algn="l">
              <a:spcBef>
                <a:spcPts val="0"/>
              </a:spcBef>
              <a:spcAft>
                <a:spcPts val="0"/>
              </a:spcAft>
              <a:buClr>
                <a:srgbClr val="ADADAD"/>
              </a:buClr>
              <a:buSzPts val="1400"/>
              <a:buFont typeface="Arial"/>
              <a:buChar char="●"/>
            </a:pPr>
            <a:r>
              <a:rPr lang="en" sz="1400">
                <a:solidFill>
                  <a:srgbClr val="ADADAD"/>
                </a:solidFill>
                <a:latin typeface="Arial"/>
                <a:ea typeface="Arial"/>
                <a:cs typeface="Arial"/>
                <a:sym typeface="Arial"/>
              </a:rPr>
              <a:t>Uber (soon to be public)</a:t>
            </a:r>
            <a:endParaRPr sz="1400">
              <a:solidFill>
                <a:srgbClr val="ADADAD"/>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t/>
            </a:r>
            <a:endParaRPr>
              <a:solidFill>
                <a:srgbClr val="ADADAD"/>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24" name="Google Shape;224;p39"/>
          <p:cNvSpPr txBox="1"/>
          <p:nvPr>
            <p:ph idx="1" type="body"/>
          </p:nvPr>
        </p:nvSpPr>
        <p:spPr>
          <a:xfrm>
            <a:off x="311700" y="1152475"/>
            <a:ext cx="8520600" cy="36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contact info:</a:t>
            </a:r>
            <a:endParaRPr/>
          </a:p>
          <a:p>
            <a:pPr indent="-342900" lvl="0" marL="457200" rtl="0" algn="l">
              <a:spcBef>
                <a:spcPts val="1600"/>
              </a:spcBef>
              <a:spcAft>
                <a:spcPts val="0"/>
              </a:spcAft>
              <a:buSzPts val="1800"/>
              <a:buChar char="●"/>
            </a:pPr>
            <a:r>
              <a:rPr lang="en" u="sng">
                <a:solidFill>
                  <a:schemeClr val="hlink"/>
                </a:solidFill>
                <a:hlinkClick r:id="rId3"/>
              </a:rPr>
              <a:t>gregory.greenstreet@colorado.edu</a:t>
            </a:r>
            <a:r>
              <a:rPr lang="en"/>
              <a:t> (non-urgent)</a:t>
            </a:r>
            <a:endParaRPr/>
          </a:p>
          <a:p>
            <a:pPr indent="-342900" lvl="0" marL="457200" rtl="0" algn="l">
              <a:spcBef>
                <a:spcPts val="0"/>
              </a:spcBef>
              <a:spcAft>
                <a:spcPts val="0"/>
              </a:spcAft>
              <a:buSzPts val="1800"/>
              <a:buChar char="●"/>
            </a:pPr>
            <a:r>
              <a:rPr lang="en" u="sng">
                <a:solidFill>
                  <a:schemeClr val="hlink"/>
                </a:solidFill>
                <a:hlinkClick r:id="rId4"/>
              </a:rPr>
              <a:t>g</a:t>
            </a:r>
            <a:r>
              <a:rPr lang="en"/>
              <a:t>regory.greenstreet@gmail.com</a:t>
            </a:r>
            <a:r>
              <a:rPr lang="en"/>
              <a:t> (i need attention now!)</a:t>
            </a:r>
            <a:endParaRPr/>
          </a:p>
          <a:p>
            <a:pPr indent="-342900" lvl="0" marL="457200" rtl="0" algn="l">
              <a:spcBef>
                <a:spcPts val="0"/>
              </a:spcBef>
              <a:spcAft>
                <a:spcPts val="0"/>
              </a:spcAft>
              <a:buSzPts val="1800"/>
              <a:buChar char="●"/>
            </a:pPr>
            <a:r>
              <a:rPr lang="en"/>
              <a:t>@ggreenstreet (personal Twitter)</a:t>
            </a:r>
            <a:endParaRPr/>
          </a:p>
          <a:p>
            <a:pPr indent="-342900" lvl="0" marL="457200" rtl="0" algn="l">
              <a:spcBef>
                <a:spcPts val="0"/>
              </a:spcBef>
              <a:spcAft>
                <a:spcPts val="0"/>
              </a:spcAft>
              <a:buSzPts val="1800"/>
              <a:buChar char="●"/>
            </a:pPr>
            <a:r>
              <a:rPr lang="en"/>
              <a:t>@BigDataCU (general announcements for class)</a:t>
            </a:r>
            <a:endParaRPr/>
          </a:p>
          <a:p>
            <a:pPr indent="-342900" lvl="0" marL="457200" rtl="0" algn="l">
              <a:spcBef>
                <a:spcPts val="0"/>
              </a:spcBef>
              <a:spcAft>
                <a:spcPts val="0"/>
              </a:spcAft>
              <a:buSzPts val="1800"/>
              <a:buChar char="●"/>
            </a:pPr>
            <a:r>
              <a:rPr lang="en"/>
              <a:t>TA - Brian Newsom &lt;brian.newsom@colorado.edu&gt; </a:t>
            </a:r>
            <a:endParaRPr/>
          </a:p>
          <a:p>
            <a:pPr indent="-342900" lvl="0" marL="457200" rtl="0" algn="l">
              <a:spcBef>
                <a:spcPts val="0"/>
              </a:spcBef>
              <a:spcAft>
                <a:spcPts val="0"/>
              </a:spcAft>
              <a:buSzPts val="1800"/>
              <a:buChar char="●"/>
            </a:pPr>
            <a:r>
              <a:rPr lang="en"/>
              <a:t>@RealBrianNewsom (Brian’s personal Twitter)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am I?	</a:t>
            </a:r>
            <a:endParaRPr/>
          </a:p>
        </p:txBody>
      </p:sp>
      <p:sp>
        <p:nvSpPr>
          <p:cNvPr id="71" name="Google Shape;71;p15"/>
          <p:cNvSpPr txBox="1"/>
          <p:nvPr>
            <p:ph idx="1" type="body"/>
          </p:nvPr>
        </p:nvSpPr>
        <p:spPr>
          <a:xfrm>
            <a:off x="244275" y="1085050"/>
            <a:ext cx="8520600" cy="361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Married &amp; f</a:t>
            </a:r>
            <a:r>
              <a:rPr lang="en"/>
              <a:t>ather of 12 &amp; 15 year old (&amp; a fat cat)</a:t>
            </a:r>
            <a:endParaRPr/>
          </a:p>
          <a:p>
            <a:pPr indent="-342900" lvl="0" marL="457200" rtl="0" algn="l">
              <a:spcBef>
                <a:spcPts val="0"/>
              </a:spcBef>
              <a:spcAft>
                <a:spcPts val="0"/>
              </a:spcAft>
              <a:buSzPts val="1800"/>
              <a:buChar char="●"/>
            </a:pPr>
            <a:r>
              <a:rPr lang="en"/>
              <a:t>VP of Engineering - Splunk - Site Lead Boulder</a:t>
            </a:r>
            <a:endParaRPr/>
          </a:p>
          <a:p>
            <a:pPr indent="-342900" lvl="0" marL="457200" rtl="0" algn="l">
              <a:spcBef>
                <a:spcPts val="0"/>
              </a:spcBef>
              <a:spcAft>
                <a:spcPts val="0"/>
              </a:spcAft>
              <a:buSzPts val="1800"/>
              <a:buChar char="●"/>
            </a:pPr>
            <a:r>
              <a:rPr lang="en"/>
              <a:t>Adjunct Professor @ CU - Big Data Architecture </a:t>
            </a:r>
            <a:endParaRPr/>
          </a:p>
          <a:p>
            <a:pPr indent="-342900" lvl="0" marL="457200" rtl="0" algn="l">
              <a:spcBef>
                <a:spcPts val="0"/>
              </a:spcBef>
              <a:spcAft>
                <a:spcPts val="0"/>
              </a:spcAft>
              <a:buSzPts val="1800"/>
              <a:buChar char="●"/>
            </a:pPr>
            <a:r>
              <a:rPr lang="en"/>
              <a:t>CU Computer Science Advisory Board Member</a:t>
            </a:r>
            <a:endParaRPr/>
          </a:p>
          <a:p>
            <a:pPr indent="-342900" lvl="0" marL="457200" rtl="0" algn="l">
              <a:spcBef>
                <a:spcPts val="0"/>
              </a:spcBef>
              <a:spcAft>
                <a:spcPts val="0"/>
              </a:spcAft>
              <a:buSzPts val="1800"/>
              <a:buChar char="●"/>
            </a:pPr>
            <a:r>
              <a:rPr lang="en"/>
              <a:t>Mentor @ TechStars </a:t>
            </a:r>
            <a:endParaRPr/>
          </a:p>
          <a:p>
            <a:pPr indent="-342900" lvl="0" marL="457200" rtl="0" algn="l">
              <a:spcBef>
                <a:spcPts val="0"/>
              </a:spcBef>
              <a:spcAft>
                <a:spcPts val="0"/>
              </a:spcAft>
              <a:buSzPts val="1800"/>
              <a:buChar char="●"/>
            </a:pPr>
            <a:r>
              <a:rPr lang="en"/>
              <a:t>Past companies</a:t>
            </a:r>
            <a:endParaRPr/>
          </a:p>
          <a:p>
            <a:pPr indent="-317500" lvl="1" marL="914400" rtl="0" algn="l">
              <a:spcBef>
                <a:spcPts val="0"/>
              </a:spcBef>
              <a:spcAft>
                <a:spcPts val="0"/>
              </a:spcAft>
              <a:buSzPts val="1400"/>
              <a:buChar char="○"/>
            </a:pPr>
            <a:r>
              <a:rPr lang="en"/>
              <a:t>Twitter - Director of Engineering / Site Lead Boulder</a:t>
            </a:r>
            <a:endParaRPr/>
          </a:p>
          <a:p>
            <a:pPr indent="-317500" lvl="1" marL="914400" rtl="0" algn="l">
              <a:spcBef>
                <a:spcPts val="0"/>
              </a:spcBef>
              <a:spcAft>
                <a:spcPts val="0"/>
              </a:spcAft>
              <a:buSzPts val="1400"/>
              <a:buChar char="○"/>
            </a:pPr>
            <a:r>
              <a:rPr lang="en"/>
              <a:t>GNIP (exit to Twitter) - VP Eng</a:t>
            </a:r>
            <a:endParaRPr/>
          </a:p>
          <a:p>
            <a:pPr indent="-317500" lvl="1" marL="914400" rtl="0" algn="l">
              <a:spcBef>
                <a:spcPts val="0"/>
              </a:spcBef>
              <a:spcAft>
                <a:spcPts val="0"/>
              </a:spcAft>
              <a:buSzPts val="1400"/>
              <a:buChar char="○"/>
            </a:pPr>
            <a:r>
              <a:rPr lang="en"/>
              <a:t>Collective Intellect (exit to Oracle) - CTO</a:t>
            </a:r>
            <a:endParaRPr/>
          </a:p>
          <a:p>
            <a:pPr indent="-317500" lvl="1" marL="914400" rtl="0" algn="l">
              <a:spcBef>
                <a:spcPts val="0"/>
              </a:spcBef>
              <a:spcAft>
                <a:spcPts val="0"/>
              </a:spcAft>
              <a:buSzPts val="1400"/>
              <a:buChar char="○"/>
            </a:pPr>
            <a:r>
              <a:rPr lang="en"/>
              <a:t>CreekPath (exit to OpsWare/HP) - Staff Eng</a:t>
            </a:r>
            <a:endParaRPr/>
          </a:p>
          <a:p>
            <a:pPr indent="-317500" lvl="1" marL="914400" rtl="0" algn="l">
              <a:spcBef>
                <a:spcPts val="0"/>
              </a:spcBef>
              <a:spcAft>
                <a:spcPts val="0"/>
              </a:spcAft>
              <a:buSzPts val="1400"/>
              <a:buChar char="○"/>
            </a:pPr>
            <a:r>
              <a:rPr lang="en"/>
              <a:t>DigitalGlobe (IPO) - Architect</a:t>
            </a:r>
            <a:endParaRPr/>
          </a:p>
          <a:p>
            <a:pPr indent="-317500" lvl="1" marL="914400" rtl="0" algn="l">
              <a:spcBef>
                <a:spcPts val="0"/>
              </a:spcBef>
              <a:spcAft>
                <a:spcPts val="0"/>
              </a:spcAft>
              <a:buSzPts val="1400"/>
              <a:buChar char="○"/>
            </a:pPr>
            <a:r>
              <a:rPr lang="en"/>
              <a:t>6 startups &amp; 4 larger companies</a:t>
            </a:r>
            <a:endParaRPr/>
          </a:p>
          <a:p>
            <a:pPr indent="-342900" lvl="0" marL="457200" rtl="0" algn="l">
              <a:spcBef>
                <a:spcPts val="0"/>
              </a:spcBef>
              <a:spcAft>
                <a:spcPts val="0"/>
              </a:spcAft>
              <a:buSzPts val="1800"/>
              <a:buChar char="●"/>
            </a:pPr>
            <a:r>
              <a:rPr lang="en"/>
              <a:t>MS in Computer Science from CU in 1992 </a:t>
            </a:r>
            <a:endParaRPr/>
          </a:p>
          <a:p>
            <a:pPr indent="-342900" lvl="0" marL="457200" rtl="0" algn="l">
              <a:spcBef>
                <a:spcPts val="0"/>
              </a:spcBef>
              <a:spcAft>
                <a:spcPts val="0"/>
              </a:spcAft>
              <a:buSzPts val="1800"/>
              <a:buChar char="●"/>
            </a:pPr>
            <a:r>
              <a:rPr lang="en"/>
              <a:t>30+ years of commercial software experience </a:t>
            </a:r>
            <a:endParaRPr/>
          </a:p>
        </p:txBody>
      </p:sp>
      <p:pic>
        <p:nvPicPr>
          <p:cNvPr id="72" name="Google Shape;72;p15"/>
          <p:cNvPicPr preferRelativeResize="0"/>
          <p:nvPr/>
        </p:nvPicPr>
        <p:blipFill>
          <a:blip r:embed="rId3">
            <a:alphaModFix/>
          </a:blip>
          <a:stretch>
            <a:fillRect/>
          </a:stretch>
        </p:blipFill>
        <p:spPr>
          <a:xfrm>
            <a:off x="6088650" y="1270475"/>
            <a:ext cx="2942749" cy="3618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trusty TA… Brian Newsom</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Met Brian when he won the Twitter HackCU competition.</a:t>
            </a:r>
            <a:endParaRPr/>
          </a:p>
          <a:p>
            <a:pPr indent="-342900" lvl="0" marL="457200" rtl="0" algn="l">
              <a:spcBef>
                <a:spcPts val="0"/>
              </a:spcBef>
              <a:spcAft>
                <a:spcPts val="0"/>
              </a:spcAft>
              <a:buSzPts val="1800"/>
              <a:buChar char="●"/>
            </a:pPr>
            <a:r>
              <a:rPr lang="en"/>
              <a:t>Hired him at Twitter.</a:t>
            </a:r>
            <a:endParaRPr/>
          </a:p>
          <a:p>
            <a:pPr indent="-342900" lvl="0" marL="457200" rtl="0" algn="l">
              <a:spcBef>
                <a:spcPts val="0"/>
              </a:spcBef>
              <a:spcAft>
                <a:spcPts val="0"/>
              </a:spcAft>
              <a:buSzPts val="1800"/>
              <a:buChar char="●"/>
            </a:pPr>
            <a:r>
              <a:rPr lang="en"/>
              <a:t>He has gone on to great success and position at Twitter Boulder….</a:t>
            </a:r>
            <a:endParaRPr/>
          </a:p>
          <a:p>
            <a:pPr indent="-342900" lvl="0" marL="457200" rtl="0" algn="l">
              <a:spcBef>
                <a:spcPts val="0"/>
              </a:spcBef>
              <a:spcAft>
                <a:spcPts val="0"/>
              </a:spcAft>
              <a:buSzPts val="1800"/>
              <a:buChar char="●"/>
            </a:pPr>
            <a:r>
              <a:rPr lang="en" u="sng">
                <a:solidFill>
                  <a:schemeClr val="hlink"/>
                </a:solidFill>
                <a:hlinkClick r:id="rId3"/>
              </a:rPr>
              <a:t>https://www.linkedin.com/in/briannewsom/</a:t>
            </a:r>
            <a:endParaRPr/>
          </a:p>
          <a:p>
            <a:pPr indent="-342900" lvl="0" marL="457200" rtl="0" algn="l">
              <a:spcBef>
                <a:spcPts val="0"/>
              </a:spcBef>
              <a:spcAft>
                <a:spcPts val="0"/>
              </a:spcAft>
              <a:buSzPts val="1800"/>
              <a:buChar char="●"/>
            </a:pPr>
            <a:r>
              <a:rPr lang="en"/>
              <a:t>&lt;brian.newsom@colorado.edu&gt; </a:t>
            </a:r>
            <a:endParaRPr/>
          </a:p>
          <a:p>
            <a:pPr indent="-342900" lvl="0" marL="457200" rtl="0" algn="l">
              <a:spcBef>
                <a:spcPts val="0"/>
              </a:spcBef>
              <a:spcAft>
                <a:spcPts val="0"/>
              </a:spcAft>
              <a:buSzPts val="1800"/>
              <a:buChar char="●"/>
            </a:pPr>
            <a:r>
              <a:rPr lang="en"/>
              <a:t>@RealBrianNewsom </a:t>
            </a:r>
            <a:endParaRPr/>
          </a:p>
          <a:p>
            <a:pPr indent="0" lvl="0" marL="457200" rtl="0" algn="l">
              <a:spcBef>
                <a:spcPts val="1600"/>
              </a:spcBef>
              <a:spcAft>
                <a:spcPts val="1600"/>
              </a:spcAft>
              <a:buNone/>
            </a:pPr>
            <a:r>
              <a:t/>
            </a:r>
            <a:endParaRPr/>
          </a:p>
        </p:txBody>
      </p:sp>
      <p:pic>
        <p:nvPicPr>
          <p:cNvPr id="79" name="Google Shape;79;p16"/>
          <p:cNvPicPr preferRelativeResize="0"/>
          <p:nvPr/>
        </p:nvPicPr>
        <p:blipFill>
          <a:blip r:embed="rId4">
            <a:alphaModFix/>
          </a:blip>
          <a:stretch>
            <a:fillRect/>
          </a:stretch>
        </p:blipFill>
        <p:spPr>
          <a:xfrm>
            <a:off x="3295750" y="2859775"/>
            <a:ext cx="5705400" cy="219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Provide experiential learning using real world tools</a:t>
            </a:r>
            <a:endParaRPr/>
          </a:p>
          <a:p>
            <a:pPr indent="-317500" lvl="1" marL="914400" rtl="0" algn="l">
              <a:spcBef>
                <a:spcPts val="0"/>
              </a:spcBef>
              <a:spcAft>
                <a:spcPts val="0"/>
              </a:spcAft>
              <a:buSzPts val="1400"/>
              <a:buChar char="○"/>
            </a:pPr>
            <a:r>
              <a:rPr lang="en"/>
              <a:t>Skills I see missing in graduates….</a:t>
            </a:r>
            <a:endParaRPr/>
          </a:p>
          <a:p>
            <a:pPr indent="-342900" lvl="0" marL="457200" rtl="0" algn="l">
              <a:spcBef>
                <a:spcPts val="0"/>
              </a:spcBef>
              <a:spcAft>
                <a:spcPts val="0"/>
              </a:spcAft>
              <a:buSzPts val="1800"/>
              <a:buChar char="●"/>
            </a:pPr>
            <a:r>
              <a:rPr lang="en"/>
              <a:t>Bring in Guest Lecturers that are experts in their domain</a:t>
            </a:r>
            <a:endParaRPr/>
          </a:p>
          <a:p>
            <a:pPr indent="-342900" lvl="0" marL="457200" rtl="0" algn="l">
              <a:spcBef>
                <a:spcPts val="0"/>
              </a:spcBef>
              <a:spcAft>
                <a:spcPts val="0"/>
              </a:spcAft>
              <a:buSzPts val="1800"/>
              <a:buChar char="●"/>
            </a:pPr>
            <a:r>
              <a:rPr lang="en"/>
              <a:t>Create a map of technology you can use to solve problems</a:t>
            </a:r>
            <a:endParaRPr/>
          </a:p>
          <a:p>
            <a:pPr indent="-342900" lvl="0" marL="457200" rtl="0" algn="l">
              <a:spcBef>
                <a:spcPts val="0"/>
              </a:spcBef>
              <a:spcAft>
                <a:spcPts val="0"/>
              </a:spcAft>
              <a:buSzPts val="1800"/>
              <a:buChar char="●"/>
            </a:pPr>
            <a:r>
              <a:rPr lang="en"/>
              <a:t>Toolset</a:t>
            </a:r>
            <a:endParaRPr/>
          </a:p>
          <a:p>
            <a:pPr indent="-317500" lvl="1" marL="914400" rtl="0" algn="l">
              <a:spcBef>
                <a:spcPts val="0"/>
              </a:spcBef>
              <a:spcAft>
                <a:spcPts val="0"/>
              </a:spcAft>
              <a:buSzPts val="1400"/>
              <a:buChar char="○"/>
            </a:pPr>
            <a:r>
              <a:rPr lang="en"/>
              <a:t>Cloud computing (GCP or AWS)</a:t>
            </a:r>
            <a:endParaRPr/>
          </a:p>
          <a:p>
            <a:pPr indent="-317500" lvl="1" marL="914400" rtl="0" algn="l">
              <a:spcBef>
                <a:spcPts val="0"/>
              </a:spcBef>
              <a:spcAft>
                <a:spcPts val="0"/>
              </a:spcAft>
              <a:buSzPts val="1400"/>
              <a:buChar char="○"/>
            </a:pPr>
            <a:r>
              <a:rPr lang="en"/>
              <a:t>Git/GitHub (Source Control)</a:t>
            </a:r>
            <a:endParaRPr/>
          </a:p>
          <a:p>
            <a:pPr indent="-317500" lvl="1" marL="914400" rtl="0" algn="l">
              <a:spcBef>
                <a:spcPts val="0"/>
              </a:spcBef>
              <a:spcAft>
                <a:spcPts val="0"/>
              </a:spcAft>
              <a:buSzPts val="1400"/>
              <a:buChar char="○"/>
            </a:pPr>
            <a:r>
              <a:rPr lang="en"/>
              <a:t>Pivotal (Agile Project Mgmt)</a:t>
            </a:r>
            <a:endParaRPr/>
          </a:p>
          <a:p>
            <a:pPr indent="-317500" lvl="1" marL="914400" rtl="0" algn="l">
              <a:spcBef>
                <a:spcPts val="0"/>
              </a:spcBef>
              <a:spcAft>
                <a:spcPts val="0"/>
              </a:spcAft>
              <a:buSzPts val="1400"/>
              <a:buChar char="○"/>
            </a:pPr>
            <a:r>
              <a:rPr lang="en"/>
              <a:t>Google Apps (Lectures/Presentations)</a:t>
            </a:r>
            <a:endParaRPr/>
          </a:p>
          <a:p>
            <a:pPr indent="-317500" lvl="1" marL="914400" rtl="0" algn="l">
              <a:spcBef>
                <a:spcPts val="0"/>
              </a:spcBef>
              <a:spcAft>
                <a:spcPts val="0"/>
              </a:spcAft>
              <a:buSzPts val="1400"/>
              <a:buChar char="○"/>
            </a:pPr>
            <a:r>
              <a:rPr lang="en"/>
              <a:t>Twitter (Announcements)</a:t>
            </a:r>
            <a:endParaRPr/>
          </a:p>
          <a:p>
            <a:pPr indent="-342900" lvl="0" marL="457200" rtl="0" algn="l">
              <a:spcBef>
                <a:spcPts val="0"/>
              </a:spcBef>
              <a:spcAft>
                <a:spcPts val="0"/>
              </a:spcAft>
              <a:buSzPts val="1800"/>
              <a:buChar char="●"/>
            </a:pPr>
            <a:r>
              <a:rPr lang="en"/>
              <a:t>Definition of Big Data</a:t>
            </a:r>
            <a:endParaRPr/>
          </a:p>
          <a:p>
            <a:pPr indent="-317500" lvl="1" marL="914400" rtl="0" algn="l">
              <a:spcBef>
                <a:spcPts val="1600"/>
              </a:spcBef>
              <a:spcAft>
                <a:spcPts val="0"/>
              </a:spcAft>
              <a:buSzPts val="1400"/>
              <a:buChar char="○"/>
            </a:pPr>
            <a:r>
              <a:rPr lang="en"/>
              <a:t>Brief history of data growth and technology advancements</a:t>
            </a:r>
            <a:endParaRPr/>
          </a:p>
          <a:p>
            <a:pPr indent="-317500" lvl="1" marL="914400" rtl="0" algn="l">
              <a:spcBef>
                <a:spcPts val="1600"/>
              </a:spcBef>
              <a:spcAft>
                <a:spcPts val="0"/>
              </a:spcAft>
              <a:buSzPts val="1400"/>
              <a:buChar char="○"/>
            </a:pPr>
            <a:r>
              <a:rPr lang="en"/>
              <a:t>Datafication of our world, Correlation vs. Causality, Value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cont..</a:t>
            </a:r>
            <a:endParaRPr/>
          </a:p>
        </p:txBody>
      </p:sp>
      <p:sp>
        <p:nvSpPr>
          <p:cNvPr id="91" name="Google Shape;91;p18"/>
          <p:cNvSpPr txBox="1"/>
          <p:nvPr>
            <p:ph idx="1" type="body"/>
          </p:nvPr>
        </p:nvSpPr>
        <p:spPr>
          <a:xfrm>
            <a:off x="457200" y="1017716"/>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Storage</a:t>
            </a:r>
            <a:endParaRPr/>
          </a:p>
          <a:p>
            <a:pPr indent="-317500" lvl="1" marL="914400" rtl="0" algn="l">
              <a:spcBef>
                <a:spcPts val="0"/>
              </a:spcBef>
              <a:spcAft>
                <a:spcPts val="0"/>
              </a:spcAft>
              <a:buSzPts val="1400"/>
              <a:buChar char="○"/>
            </a:pPr>
            <a:r>
              <a:rPr lang="en"/>
              <a:t>Relational vs. NoSQL</a:t>
            </a:r>
            <a:endParaRPr/>
          </a:p>
          <a:p>
            <a:pPr indent="-317500" lvl="1" marL="914400" rtl="0" algn="l">
              <a:spcBef>
                <a:spcPts val="0"/>
              </a:spcBef>
              <a:spcAft>
                <a:spcPts val="0"/>
              </a:spcAft>
              <a:buSzPts val="1400"/>
              <a:buChar char="○"/>
            </a:pPr>
            <a:r>
              <a:rPr lang="en"/>
              <a:t>Origins - Big Table (Google) / Dynamo (Amazon)</a:t>
            </a:r>
            <a:endParaRPr/>
          </a:p>
          <a:p>
            <a:pPr indent="-317500" lvl="1" marL="914400" rtl="0" algn="l">
              <a:spcBef>
                <a:spcPts val="0"/>
              </a:spcBef>
              <a:spcAft>
                <a:spcPts val="0"/>
              </a:spcAft>
              <a:buSzPts val="1400"/>
              <a:buChar char="○"/>
            </a:pPr>
            <a:r>
              <a:rPr lang="en"/>
              <a:t>Survey of NoSQL stores &amp; how to choose</a:t>
            </a:r>
            <a:endParaRPr/>
          </a:p>
          <a:p>
            <a:pPr indent="-317500" lvl="1" marL="914400" rtl="0" algn="l">
              <a:spcBef>
                <a:spcPts val="0"/>
              </a:spcBef>
              <a:spcAft>
                <a:spcPts val="0"/>
              </a:spcAft>
              <a:buSzPts val="1400"/>
              <a:buChar char="○"/>
            </a:pPr>
            <a:r>
              <a:rPr lang="en"/>
              <a:t>Cloud options</a:t>
            </a:r>
            <a:endParaRPr/>
          </a:p>
          <a:p>
            <a:pPr indent="-342900" lvl="0" marL="457200" rtl="0" algn="l">
              <a:spcBef>
                <a:spcPts val="0"/>
              </a:spcBef>
              <a:spcAft>
                <a:spcPts val="0"/>
              </a:spcAft>
              <a:buSzPts val="1800"/>
              <a:buChar char="●"/>
            </a:pPr>
            <a:r>
              <a:rPr lang="en"/>
              <a:t>Processing</a:t>
            </a:r>
            <a:endParaRPr/>
          </a:p>
          <a:p>
            <a:pPr indent="-317500" lvl="1" marL="914400" rtl="0" algn="l">
              <a:spcBef>
                <a:spcPts val="0"/>
              </a:spcBef>
              <a:spcAft>
                <a:spcPts val="0"/>
              </a:spcAft>
              <a:buSzPts val="1400"/>
              <a:buChar char="○"/>
            </a:pPr>
            <a:r>
              <a:rPr lang="en"/>
              <a:t>Batch vs. Streaming</a:t>
            </a:r>
            <a:endParaRPr/>
          </a:p>
          <a:p>
            <a:pPr indent="-317500" lvl="1" marL="914400" rtl="0" algn="l">
              <a:spcBef>
                <a:spcPts val="0"/>
              </a:spcBef>
              <a:spcAft>
                <a:spcPts val="0"/>
              </a:spcAft>
              <a:buSzPts val="1400"/>
              <a:buChar char="○"/>
            </a:pPr>
            <a:r>
              <a:rPr lang="en"/>
              <a:t>Concurrency - going wide</a:t>
            </a:r>
            <a:endParaRPr/>
          </a:p>
          <a:p>
            <a:pPr indent="-317500" lvl="1" marL="914400" rtl="0" algn="l">
              <a:spcBef>
                <a:spcPts val="0"/>
              </a:spcBef>
              <a:spcAft>
                <a:spcPts val="0"/>
              </a:spcAft>
              <a:buSzPts val="1400"/>
              <a:buChar char="○"/>
            </a:pPr>
            <a:r>
              <a:rPr lang="en"/>
              <a:t>Open Source frameworks (e.g. Hadoop, Spark, Flnk, etc.)</a:t>
            </a:r>
            <a:endParaRPr/>
          </a:p>
          <a:p>
            <a:pPr indent="-317500" lvl="1" marL="914400" rtl="0" algn="l">
              <a:spcBef>
                <a:spcPts val="0"/>
              </a:spcBef>
              <a:spcAft>
                <a:spcPts val="0"/>
              </a:spcAft>
              <a:buSzPts val="1400"/>
              <a:buChar char="○"/>
            </a:pPr>
            <a:r>
              <a:rPr lang="en"/>
              <a:t>Distributed Architecture (Queueing, Search, Web Services, etc.)</a:t>
            </a:r>
            <a:endParaRPr/>
          </a:p>
          <a:p>
            <a:pPr indent="-342900" lvl="0" marL="457200" rtl="0" algn="l">
              <a:spcBef>
                <a:spcPts val="0"/>
              </a:spcBef>
              <a:spcAft>
                <a:spcPts val="0"/>
              </a:spcAft>
              <a:buSzPts val="1800"/>
              <a:buChar char="●"/>
            </a:pPr>
            <a:r>
              <a:rPr lang="en"/>
              <a:t>Analytics</a:t>
            </a:r>
            <a:endParaRPr/>
          </a:p>
          <a:p>
            <a:pPr indent="-317500" lvl="1" marL="914400" rtl="0" algn="l">
              <a:spcBef>
                <a:spcPts val="0"/>
              </a:spcBef>
              <a:spcAft>
                <a:spcPts val="0"/>
              </a:spcAft>
              <a:buSzPts val="1400"/>
              <a:buChar char="○"/>
            </a:pPr>
            <a:r>
              <a:rPr lang="en"/>
              <a:t>Machine Learning, Statistical Methods,, NLP, etc. (Tensor Flow)</a:t>
            </a:r>
            <a:endParaRPr/>
          </a:p>
          <a:p>
            <a:pPr indent="-317500" lvl="1" marL="914400" rtl="0" algn="l">
              <a:spcBef>
                <a:spcPts val="0"/>
              </a:spcBef>
              <a:spcAft>
                <a:spcPts val="0"/>
              </a:spcAft>
              <a:buSzPts val="1400"/>
              <a:buChar char="○"/>
            </a:pPr>
            <a:r>
              <a:rPr lang="en"/>
              <a:t>Performance</a:t>
            </a:r>
            <a:endParaRPr/>
          </a:p>
          <a:p>
            <a:pPr indent="-342900" lvl="0" marL="457200" rtl="0" algn="l">
              <a:spcBef>
                <a:spcPts val="0"/>
              </a:spcBef>
              <a:spcAft>
                <a:spcPts val="0"/>
              </a:spcAft>
              <a:buSzPts val="1800"/>
              <a:buChar char="●"/>
            </a:pPr>
            <a:r>
              <a:rPr lang="en"/>
              <a:t>Visualization / Data Science</a:t>
            </a:r>
            <a:endParaRPr/>
          </a:p>
          <a:p>
            <a:pPr indent="-342900" lvl="0" marL="457200" rtl="0" algn="l">
              <a:spcBef>
                <a:spcPts val="0"/>
              </a:spcBef>
              <a:spcAft>
                <a:spcPts val="0"/>
              </a:spcAft>
              <a:buSzPts val="1800"/>
              <a:buChar char="●"/>
            </a:pPr>
            <a:r>
              <a:rPr lang="en"/>
              <a:t>Prepare you for the real world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Toolset</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Twitter (announcements)</a:t>
            </a:r>
            <a:endParaRPr/>
          </a:p>
          <a:p>
            <a:pPr indent="-317500" lvl="1" marL="914400" rtl="0" algn="l">
              <a:spcBef>
                <a:spcPts val="0"/>
              </a:spcBef>
              <a:spcAft>
                <a:spcPts val="0"/>
              </a:spcAft>
              <a:buSzPts val="1400"/>
              <a:buChar char="○"/>
            </a:pPr>
            <a:r>
              <a:rPr lang="en"/>
              <a:t>You need a Twitter account (www.twitter.com)</a:t>
            </a:r>
            <a:endParaRPr/>
          </a:p>
          <a:p>
            <a:pPr indent="-317500" lvl="1" marL="914400" rtl="0" algn="l">
              <a:spcBef>
                <a:spcPts val="0"/>
              </a:spcBef>
              <a:spcAft>
                <a:spcPts val="0"/>
              </a:spcAft>
              <a:buSzPts val="1400"/>
              <a:buChar char="○"/>
            </a:pPr>
            <a:r>
              <a:rPr lang="en"/>
              <a:t>follow - </a:t>
            </a:r>
            <a:r>
              <a:rPr lang="en" u="sng">
                <a:solidFill>
                  <a:schemeClr val="hlink"/>
                </a:solidFill>
                <a:hlinkClick r:id="rId3"/>
              </a:rPr>
              <a:t>https://twitter.com/BigDataCU</a:t>
            </a:r>
            <a:endParaRPr/>
          </a:p>
          <a:p>
            <a:pPr indent="-342900" lvl="0" marL="457200" rtl="0" algn="l">
              <a:spcBef>
                <a:spcPts val="0"/>
              </a:spcBef>
              <a:spcAft>
                <a:spcPts val="0"/>
              </a:spcAft>
              <a:buSzPts val="1800"/>
              <a:buChar char="●"/>
            </a:pPr>
            <a:r>
              <a:rPr lang="en"/>
              <a:t>GoogleApps (notes, lectures, etc.)</a:t>
            </a:r>
            <a:endParaRPr/>
          </a:p>
          <a:p>
            <a:pPr indent="-317500" lvl="1" marL="914400" rtl="0" algn="l">
              <a:spcBef>
                <a:spcPts val="0"/>
              </a:spcBef>
              <a:spcAft>
                <a:spcPts val="0"/>
              </a:spcAft>
              <a:buSzPts val="1400"/>
              <a:buChar char="○"/>
            </a:pPr>
            <a:r>
              <a:rPr lang="en"/>
              <a:t>Getting this setup - using your existing colorado.edu gmail</a:t>
            </a:r>
            <a:endParaRPr/>
          </a:p>
          <a:p>
            <a:pPr indent="-342900" lvl="0" marL="457200" rtl="0" algn="l">
              <a:spcBef>
                <a:spcPts val="0"/>
              </a:spcBef>
              <a:spcAft>
                <a:spcPts val="0"/>
              </a:spcAft>
              <a:buSzPts val="1800"/>
              <a:buChar char="●"/>
            </a:pPr>
            <a:r>
              <a:rPr lang="en"/>
              <a:t>GitHub (source control)</a:t>
            </a:r>
            <a:endParaRPr/>
          </a:p>
          <a:p>
            <a:pPr indent="-317500" lvl="1" marL="914400" rtl="0" algn="l">
              <a:spcBef>
                <a:spcPts val="0"/>
              </a:spcBef>
              <a:spcAft>
                <a:spcPts val="0"/>
              </a:spcAft>
              <a:buSzPts val="1400"/>
              <a:buChar char="○"/>
            </a:pPr>
            <a:r>
              <a:rPr lang="en" u="sng">
                <a:solidFill>
                  <a:schemeClr val="hlink"/>
                </a:solidFill>
                <a:hlinkClick r:id="rId4"/>
              </a:rPr>
              <a:t>https://github.com/organizations/CUBigDataClass</a:t>
            </a:r>
            <a:endParaRPr/>
          </a:p>
          <a:p>
            <a:pPr indent="-342900" lvl="0" marL="457200" rtl="0" algn="l">
              <a:spcBef>
                <a:spcPts val="0"/>
              </a:spcBef>
              <a:spcAft>
                <a:spcPts val="0"/>
              </a:spcAft>
              <a:buSzPts val="1800"/>
              <a:buChar char="●"/>
            </a:pPr>
            <a:r>
              <a:rPr lang="en"/>
              <a:t>Pivotal (Agile Process)</a:t>
            </a:r>
            <a:endParaRPr/>
          </a:p>
          <a:p>
            <a:pPr indent="-317500" lvl="1" marL="914400" rtl="0" algn="l">
              <a:spcBef>
                <a:spcPts val="0"/>
              </a:spcBef>
              <a:spcAft>
                <a:spcPts val="0"/>
              </a:spcAft>
              <a:buSzPts val="1400"/>
              <a:buChar char="○"/>
            </a:pPr>
            <a:r>
              <a:rPr lang="en" u="sng">
                <a:solidFill>
                  <a:schemeClr val="hlink"/>
                </a:solidFill>
                <a:hlinkClick r:id="rId5"/>
              </a:rPr>
              <a:t>https://www.pivotaltracker.com/</a:t>
            </a:r>
            <a:endParaRPr/>
          </a:p>
          <a:p>
            <a:pPr indent="-317500" lvl="1" marL="914400" rtl="0" algn="l">
              <a:spcBef>
                <a:spcPts val="0"/>
              </a:spcBef>
              <a:spcAft>
                <a:spcPts val="0"/>
              </a:spcAft>
              <a:buSzPts val="1400"/>
              <a:buChar char="○"/>
            </a:pPr>
            <a:r>
              <a:rPr lang="en"/>
              <a:t>Getting accounts setup with Pivotal.</a:t>
            </a:r>
            <a:endParaRPr/>
          </a:p>
          <a:p>
            <a:pPr indent="-342900" lvl="0" marL="457200" rtl="0" algn="l">
              <a:spcBef>
                <a:spcPts val="0"/>
              </a:spcBef>
              <a:spcAft>
                <a:spcPts val="0"/>
              </a:spcAft>
              <a:buSzPts val="1800"/>
              <a:buChar char="●"/>
            </a:pPr>
            <a:r>
              <a:rPr lang="en"/>
              <a:t>GCP or AWS (Cloud Computing Resources)</a:t>
            </a:r>
            <a:endParaRPr/>
          </a:p>
          <a:p>
            <a:pPr indent="-317500" lvl="1" marL="914400" rtl="0" algn="l">
              <a:spcBef>
                <a:spcPts val="0"/>
              </a:spcBef>
              <a:spcAft>
                <a:spcPts val="0"/>
              </a:spcAft>
              <a:buSzPts val="1400"/>
              <a:buChar char="○"/>
            </a:pPr>
            <a:r>
              <a:rPr lang="en" sz="1100" u="sng">
                <a:solidFill>
                  <a:schemeClr val="hlink"/>
                </a:solidFill>
                <a:latin typeface="Arial"/>
                <a:ea typeface="Arial"/>
                <a:cs typeface="Arial"/>
                <a:sym typeface="Arial"/>
                <a:hlinkClick r:id="rId6"/>
              </a:rPr>
              <a:t>https://cloud.google.com/</a:t>
            </a:r>
            <a:r>
              <a:rPr lang="en"/>
              <a:t> </a:t>
            </a:r>
            <a:r>
              <a:rPr lang="en"/>
              <a:t>http://aws.amazon.com/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Format	</a:t>
            </a:r>
            <a:endParaRPr/>
          </a:p>
        </p:txBody>
      </p:sp>
      <p:sp>
        <p:nvSpPr>
          <p:cNvPr id="103" name="Google Shape;103;p20"/>
          <p:cNvSpPr txBox="1"/>
          <p:nvPr>
            <p:ph idx="1" type="body"/>
          </p:nvPr>
        </p:nvSpPr>
        <p:spPr>
          <a:xfrm>
            <a:off x="488875" y="1315141"/>
            <a:ext cx="8229600" cy="36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Semester Long Project   - </a:t>
            </a:r>
            <a:r>
              <a:rPr b="1" i="1" lang="en"/>
              <a:t>60% of grade</a:t>
            </a:r>
            <a:endParaRPr b="1" i="1"/>
          </a:p>
          <a:p>
            <a:pPr indent="-317500" lvl="1" marL="914400" rtl="0" algn="l">
              <a:spcBef>
                <a:spcPts val="0"/>
              </a:spcBef>
              <a:spcAft>
                <a:spcPts val="0"/>
              </a:spcAft>
              <a:buSzPts val="1400"/>
              <a:buChar char="○"/>
            </a:pPr>
            <a:r>
              <a:rPr lang="en"/>
              <a:t>Choose your own programming languages/frameworks</a:t>
            </a:r>
            <a:endParaRPr/>
          </a:p>
          <a:p>
            <a:pPr indent="-317500" lvl="1" marL="914400" rtl="0" algn="l">
              <a:spcBef>
                <a:spcPts val="0"/>
              </a:spcBef>
              <a:spcAft>
                <a:spcPts val="0"/>
              </a:spcAft>
              <a:buSzPts val="1400"/>
              <a:buChar char="○"/>
            </a:pPr>
            <a:r>
              <a:rPr lang="en"/>
              <a:t>Small groups (4-5)</a:t>
            </a:r>
            <a:endParaRPr/>
          </a:p>
          <a:p>
            <a:pPr indent="-317500" lvl="1" marL="914400" rtl="0" algn="l">
              <a:spcBef>
                <a:spcPts val="0"/>
              </a:spcBef>
              <a:spcAft>
                <a:spcPts val="0"/>
              </a:spcAft>
              <a:buSzPts val="1400"/>
              <a:buChar char="○"/>
            </a:pPr>
            <a:r>
              <a:rPr lang="en"/>
              <a:t>Mix of skills</a:t>
            </a:r>
            <a:endParaRPr/>
          </a:p>
          <a:p>
            <a:pPr indent="-317500" lvl="1" marL="914400" rtl="0" algn="l">
              <a:spcBef>
                <a:spcPts val="0"/>
              </a:spcBef>
              <a:spcAft>
                <a:spcPts val="0"/>
              </a:spcAft>
              <a:buSzPts val="1400"/>
              <a:buChar char="○"/>
            </a:pPr>
            <a:r>
              <a:rPr lang="en"/>
              <a:t>Graded upon process &amp; participation </a:t>
            </a:r>
            <a:endParaRPr/>
          </a:p>
          <a:p>
            <a:pPr indent="-317500" lvl="1" marL="914400" rtl="0" algn="l">
              <a:spcBef>
                <a:spcPts val="0"/>
              </a:spcBef>
              <a:spcAft>
                <a:spcPts val="0"/>
              </a:spcAft>
              <a:buSzPts val="1400"/>
              <a:buChar char="○"/>
            </a:pPr>
            <a:r>
              <a:rPr lang="en"/>
              <a:t>Result do matter, but only part of grade</a:t>
            </a:r>
            <a:endParaRPr/>
          </a:p>
          <a:p>
            <a:pPr indent="-317500" lvl="1" marL="914400" rtl="0" algn="l">
              <a:spcBef>
                <a:spcPts val="0"/>
              </a:spcBef>
              <a:spcAft>
                <a:spcPts val="0"/>
              </a:spcAft>
              <a:buSzPts val="1400"/>
              <a:buChar char="○"/>
            </a:pPr>
            <a:r>
              <a:rPr lang="en"/>
              <a:t>Don’t put off project until end of semester!</a:t>
            </a:r>
            <a:endParaRPr/>
          </a:p>
          <a:p>
            <a:pPr indent="-342900" lvl="0" marL="457200" rtl="0" algn="l">
              <a:spcBef>
                <a:spcPts val="0"/>
              </a:spcBef>
              <a:spcAft>
                <a:spcPts val="0"/>
              </a:spcAft>
              <a:buSzPts val="1800"/>
              <a:buChar char="●"/>
            </a:pPr>
            <a:r>
              <a:rPr lang="en"/>
              <a:t>Ongoing lectures on various topics</a:t>
            </a:r>
            <a:endParaRPr/>
          </a:p>
          <a:p>
            <a:pPr indent="-317500" lvl="1" marL="914400" rtl="0" algn="l">
              <a:spcBef>
                <a:spcPts val="0"/>
              </a:spcBef>
              <a:spcAft>
                <a:spcPts val="0"/>
              </a:spcAft>
              <a:buSzPts val="1400"/>
              <a:buChar char="○"/>
            </a:pPr>
            <a:r>
              <a:rPr lang="en"/>
              <a:t>Guest Lecturers</a:t>
            </a:r>
            <a:endParaRPr/>
          </a:p>
          <a:p>
            <a:pPr indent="-317500" lvl="1" marL="914400" rtl="0" algn="l">
              <a:spcBef>
                <a:spcPts val="0"/>
              </a:spcBef>
              <a:spcAft>
                <a:spcPts val="0"/>
              </a:spcAft>
              <a:buSzPts val="1400"/>
              <a:buChar char="○"/>
            </a:pPr>
            <a:r>
              <a:rPr lang="en"/>
              <a:t>Quizzes on Lecture Material - </a:t>
            </a:r>
            <a:r>
              <a:rPr b="1" i="1" lang="en"/>
              <a:t>40% of grade</a:t>
            </a:r>
            <a:endParaRPr b="1" i="1"/>
          </a:p>
          <a:p>
            <a:pPr indent="-342900" lvl="0" marL="457200" rtl="0" algn="l">
              <a:spcBef>
                <a:spcPts val="0"/>
              </a:spcBef>
              <a:spcAft>
                <a:spcPts val="0"/>
              </a:spcAft>
              <a:buSzPts val="1800"/>
              <a:buChar char="●"/>
            </a:pPr>
            <a:r>
              <a:rPr lang="en"/>
              <a:t>Expect consistent effort week in/out instead of cramming for tests/completing project the night before it is due, etc.</a:t>
            </a:r>
            <a:endParaRPr/>
          </a:p>
          <a:p>
            <a:pPr indent="0" lvl="0" marL="457200" rtl="0" algn="l">
              <a:spcBef>
                <a:spcPts val="1600"/>
              </a:spcBef>
              <a:spcAft>
                <a:spcPts val="0"/>
              </a:spcAft>
              <a:buNone/>
            </a:pPr>
            <a:r>
              <a:t/>
            </a:r>
            <a:endParaRPr b="1" i="1"/>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latin typeface="Arial"/>
                <a:ea typeface="Arial"/>
                <a:cs typeface="Arial"/>
                <a:sym typeface="Arial"/>
              </a:rPr>
              <a:t>Use your own laptops for development.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Deploy on a cloud platform (you are </a:t>
            </a:r>
            <a:r>
              <a:rPr lang="en" sz="1400">
                <a:latin typeface="Arial"/>
                <a:ea typeface="Arial"/>
                <a:cs typeface="Arial"/>
                <a:sym typeface="Arial"/>
              </a:rPr>
              <a:t>responsible</a:t>
            </a:r>
            <a:r>
              <a:rPr lang="en" sz="1400">
                <a:latin typeface="Arial"/>
                <a:ea typeface="Arial"/>
                <a:cs typeface="Arial"/>
                <a:sym typeface="Arial"/>
              </a:rPr>
              <a:t> for getting student account and pooling credits)</a:t>
            </a:r>
            <a:endParaRPr sz="1400">
              <a:latin typeface="Arial"/>
              <a:ea typeface="Arial"/>
              <a:cs typeface="Arial"/>
              <a:sym typeface="Arial"/>
            </a:endParaRPr>
          </a:p>
          <a:p>
            <a:pPr indent="0" lvl="0" marL="0" rtl="0" algn="l">
              <a:spcBef>
                <a:spcPts val="1600"/>
              </a:spcBef>
              <a:spcAft>
                <a:spcPts val="1600"/>
              </a:spcAft>
              <a:buNone/>
            </a:pPr>
            <a:r>
              <a:t/>
            </a:r>
            <a:endParaRPr sz="1400">
              <a:latin typeface="Arial"/>
              <a:ea typeface="Arial"/>
              <a:cs typeface="Arial"/>
              <a:sym typeface="Arial"/>
            </a:endParaRPr>
          </a:p>
        </p:txBody>
      </p:sp>
      <p:pic>
        <p:nvPicPr>
          <p:cNvPr id="110" name="Google Shape;110;p21"/>
          <p:cNvPicPr preferRelativeResize="0"/>
          <p:nvPr/>
        </p:nvPicPr>
        <p:blipFill>
          <a:blip r:embed="rId3">
            <a:alphaModFix/>
          </a:blip>
          <a:stretch>
            <a:fillRect/>
          </a:stretch>
        </p:blipFill>
        <p:spPr>
          <a:xfrm>
            <a:off x="503400" y="2169863"/>
            <a:ext cx="2800350" cy="1628775"/>
          </a:xfrm>
          <a:prstGeom prst="rect">
            <a:avLst/>
          </a:prstGeom>
          <a:noFill/>
          <a:ln>
            <a:noFill/>
          </a:ln>
        </p:spPr>
      </p:pic>
      <p:pic>
        <p:nvPicPr>
          <p:cNvPr id="111" name="Google Shape;111;p21"/>
          <p:cNvPicPr preferRelativeResize="0"/>
          <p:nvPr/>
        </p:nvPicPr>
        <p:blipFill>
          <a:blip r:embed="rId4">
            <a:alphaModFix/>
          </a:blip>
          <a:stretch>
            <a:fillRect/>
          </a:stretch>
        </p:blipFill>
        <p:spPr>
          <a:xfrm>
            <a:off x="4647550" y="2155588"/>
            <a:ext cx="2762250" cy="165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