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Average"/>
      <p:regular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22E8192-FD87-44DF-AFAA-B049A710FFBF}">
  <a:tblStyle styleId="{322E8192-FD87-44DF-AFAA-B049A710FFB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font" Target="fonts/Oswald-regular.fntdata"/><Relationship Id="rId25" Type="http://schemas.openxmlformats.org/officeDocument/2006/relationships/font" Target="fonts/Average-regular.fntdata"/><Relationship Id="rId27"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2987835_0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2987835_0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2987835_0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2987835_0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2987835_01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2987835_0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2987835_0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2987835_0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2987835_0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2987835_0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2987835_02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2987835_0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2987835_02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2987835_0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2987835_03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2987835_0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2987835_02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2987835_0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4d8f5e0fa1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d8f5e0fa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ef89c8d7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ef89c8d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4d8f5e0fa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d8f5e0f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a2987835_03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a2987835_0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a2987835_0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a2987835_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2987835_0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2987835_0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2987835_0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2987835_0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2987835_01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2987835_0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2987835_01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2987835_0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mashable.com/2013/07/17/big-data-projects/" TargetMode="External"/><Relationship Id="rId4" Type="http://schemas.openxmlformats.org/officeDocument/2006/relationships/hyperlink" Target="https://blog.twitter.com/2013/the-topography-of-tweets" TargetMode="External"/><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40" Type="http://schemas.openxmlformats.org/officeDocument/2006/relationships/hyperlink" Target="http://www.extremeprogramming.org/rules/sequential.html" TargetMode="External"/><Relationship Id="rId42" Type="http://schemas.openxmlformats.org/officeDocument/2006/relationships/hyperlink" Target="http://www.extremeprogramming.org/rules/integrateoften.html" TargetMode="External"/><Relationship Id="rId41" Type="http://schemas.openxmlformats.org/officeDocument/2006/relationships/hyperlink" Target="http://www.extremeprogramming.org/rules/sequential.html" TargetMode="External"/><Relationship Id="rId44" Type="http://schemas.openxmlformats.org/officeDocument/2006/relationships/hyperlink" Target="http://www.extremeprogramming.org/rules/dedicated.html" TargetMode="External"/><Relationship Id="rId43" Type="http://schemas.openxmlformats.org/officeDocument/2006/relationships/hyperlink" Target="http://www.extremeprogramming.org/rules/dedicated.html" TargetMode="External"/><Relationship Id="rId46" Type="http://schemas.openxmlformats.org/officeDocument/2006/relationships/hyperlink" Target="http://www.extremeprogramming.org/rules/collective.html" TargetMode="External"/><Relationship Id="rId45" Type="http://schemas.openxmlformats.org/officeDocument/2006/relationships/hyperlink" Target="http://www.extremeprogramming.org/rules/collective.html" TargetMode="External"/><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extremeprogramming.org/rules/userstories.html" TargetMode="External"/><Relationship Id="rId4" Type="http://schemas.openxmlformats.org/officeDocument/2006/relationships/hyperlink" Target="http://www.extremeprogramming.org/rules/planninggame.html" TargetMode="External"/><Relationship Id="rId9" Type="http://schemas.openxmlformats.org/officeDocument/2006/relationships/hyperlink" Target="http://www.extremeprogramming.org/rules/iterative.html" TargetMode="External"/><Relationship Id="rId48" Type="http://schemas.openxmlformats.org/officeDocument/2006/relationships/hyperlink" Target="http://www.extremeprogramming.org/rules/unittests.html" TargetMode="External"/><Relationship Id="rId47" Type="http://schemas.openxmlformats.org/officeDocument/2006/relationships/hyperlink" Target="http://www.extremeprogramming.org/rules/unittests.html" TargetMode="External"/><Relationship Id="rId49" Type="http://schemas.openxmlformats.org/officeDocument/2006/relationships/hyperlink" Target="http://www.extremeprogramming.org/rules/unittests.html" TargetMode="External"/><Relationship Id="rId5" Type="http://schemas.openxmlformats.org/officeDocument/2006/relationships/hyperlink" Target="http://www.extremeprogramming.org/rules/commit.html" TargetMode="External"/><Relationship Id="rId6" Type="http://schemas.openxmlformats.org/officeDocument/2006/relationships/hyperlink" Target="http://www.extremeprogramming.org/rules/commit.html" TargetMode="External"/><Relationship Id="rId7" Type="http://schemas.openxmlformats.org/officeDocument/2006/relationships/hyperlink" Target="http://www.extremeprogramming.org/rules/releaseoften.html" TargetMode="External"/><Relationship Id="rId8" Type="http://schemas.openxmlformats.org/officeDocument/2006/relationships/hyperlink" Target="http://www.extremeprogramming.org/rules/releaseoften.html" TargetMode="External"/><Relationship Id="rId31" Type="http://schemas.openxmlformats.org/officeDocument/2006/relationships/hyperlink" Target="http://www.extremeprogramming.org/rules/refactor.html" TargetMode="External"/><Relationship Id="rId30" Type="http://schemas.openxmlformats.org/officeDocument/2006/relationships/hyperlink" Target="http://www.extremeprogramming.org/rules/early.html" TargetMode="External"/><Relationship Id="rId33" Type="http://schemas.openxmlformats.org/officeDocument/2006/relationships/hyperlink" Target="http://www.extremeprogramming.org/rules/customer.html" TargetMode="External"/><Relationship Id="rId32" Type="http://schemas.openxmlformats.org/officeDocument/2006/relationships/hyperlink" Target="http://www.extremeprogramming.org/rules/customer.html" TargetMode="External"/><Relationship Id="rId35" Type="http://schemas.openxmlformats.org/officeDocument/2006/relationships/hyperlink" Target="http://www.extremeprogramming.org/rules/standards.html" TargetMode="External"/><Relationship Id="rId34" Type="http://schemas.openxmlformats.org/officeDocument/2006/relationships/hyperlink" Target="http://www.extremeprogramming.org/rules/standards.html" TargetMode="External"/><Relationship Id="rId37" Type="http://schemas.openxmlformats.org/officeDocument/2006/relationships/hyperlink" Target="http://www.extremeprogramming.org/rules/testfirst.html" TargetMode="External"/><Relationship Id="rId36" Type="http://schemas.openxmlformats.org/officeDocument/2006/relationships/hyperlink" Target="http://www.extremeprogramming.org/rules/testfirst.html" TargetMode="External"/><Relationship Id="rId39" Type="http://schemas.openxmlformats.org/officeDocument/2006/relationships/hyperlink" Target="http://www.extremeprogramming.org/rules/pair.html" TargetMode="External"/><Relationship Id="rId38" Type="http://schemas.openxmlformats.org/officeDocument/2006/relationships/hyperlink" Target="http://www.extremeprogramming.org/rules/pair.html" TargetMode="External"/><Relationship Id="rId20" Type="http://schemas.openxmlformats.org/officeDocument/2006/relationships/hyperlink" Target="http://www.extremeprogramming.org/rules/movepeople.html" TargetMode="External"/><Relationship Id="rId22" Type="http://schemas.openxmlformats.org/officeDocument/2006/relationships/hyperlink" Target="http://www.extremeprogramming.org/rules/simple.html" TargetMode="External"/><Relationship Id="rId21" Type="http://schemas.openxmlformats.org/officeDocument/2006/relationships/hyperlink" Target="http://www.extremeprogramming.org/rules/fixit.html" TargetMode="External"/><Relationship Id="rId24" Type="http://schemas.openxmlformats.org/officeDocument/2006/relationships/hyperlink" Target="http://www.extremeprogramming.org/rules/metaphor.html" TargetMode="External"/><Relationship Id="rId23" Type="http://schemas.openxmlformats.org/officeDocument/2006/relationships/hyperlink" Target="http://www.extremeprogramming.org/rules/metaphor.html" TargetMode="External"/><Relationship Id="rId26" Type="http://schemas.openxmlformats.org/officeDocument/2006/relationships/hyperlink" Target="http://www.extremeprogramming.org/rules/crccards.html" TargetMode="External"/><Relationship Id="rId25" Type="http://schemas.openxmlformats.org/officeDocument/2006/relationships/hyperlink" Target="http://www.extremeprogramming.org/rules/crccards.html" TargetMode="External"/><Relationship Id="rId28" Type="http://schemas.openxmlformats.org/officeDocument/2006/relationships/hyperlink" Target="http://www.extremeprogramming.org/rules/spike.html" TargetMode="External"/><Relationship Id="rId27" Type="http://schemas.openxmlformats.org/officeDocument/2006/relationships/hyperlink" Target="http://www.extremeprogramming.org/rules/spike.html" TargetMode="External"/><Relationship Id="rId29" Type="http://schemas.openxmlformats.org/officeDocument/2006/relationships/hyperlink" Target="http://www.extremeprogramming.org/rules/early.html" TargetMode="External"/><Relationship Id="rId51" Type="http://schemas.openxmlformats.org/officeDocument/2006/relationships/hyperlink" Target="http://www.extremeprogramming.org/rules/bugs.html" TargetMode="External"/><Relationship Id="rId50" Type="http://schemas.openxmlformats.org/officeDocument/2006/relationships/hyperlink" Target="http://www.extremeprogramming.org/rules/unittests.html" TargetMode="External"/><Relationship Id="rId53" Type="http://schemas.openxmlformats.org/officeDocument/2006/relationships/hyperlink" Target="http://www.extremeprogramming.org/rules/functionaltests.html" TargetMode="External"/><Relationship Id="rId52" Type="http://schemas.openxmlformats.org/officeDocument/2006/relationships/hyperlink" Target="http://www.extremeprogramming.org/rules/bugs.html" TargetMode="External"/><Relationship Id="rId11" Type="http://schemas.openxmlformats.org/officeDocument/2006/relationships/hyperlink" Target="http://www.extremeprogramming.org/rules/iterationplanning.html" TargetMode="External"/><Relationship Id="rId10" Type="http://schemas.openxmlformats.org/officeDocument/2006/relationships/hyperlink" Target="http://www.extremeprogramming.org/rules/iterative.html" TargetMode="External"/><Relationship Id="rId54" Type="http://schemas.openxmlformats.org/officeDocument/2006/relationships/image" Target="../media/image8.jpg"/><Relationship Id="rId13" Type="http://schemas.openxmlformats.org/officeDocument/2006/relationships/hyperlink" Target="http://www.extremeprogramming.org/rules/space.html" TargetMode="External"/><Relationship Id="rId12" Type="http://schemas.openxmlformats.org/officeDocument/2006/relationships/hyperlink" Target="http://www.extremeprogramming.org/rules/space.html" TargetMode="External"/><Relationship Id="rId15" Type="http://schemas.openxmlformats.org/officeDocument/2006/relationships/hyperlink" Target="http://www.extremeprogramming.org/rules/overtime.html" TargetMode="External"/><Relationship Id="rId14" Type="http://schemas.openxmlformats.org/officeDocument/2006/relationships/hyperlink" Target="http://www.extremeprogramming.org/rules/overtime.html" TargetMode="External"/><Relationship Id="rId17" Type="http://schemas.openxmlformats.org/officeDocument/2006/relationships/hyperlink" Target="http://www.extremeprogramming.org/rules/standupmeeting.html" TargetMode="External"/><Relationship Id="rId16" Type="http://schemas.openxmlformats.org/officeDocument/2006/relationships/hyperlink" Target="http://www.extremeprogramming.org/rules/standupmeeting.html" TargetMode="External"/><Relationship Id="rId19" Type="http://schemas.openxmlformats.org/officeDocument/2006/relationships/hyperlink" Target="http://www.extremeprogramming.org/rules/velocity.html" TargetMode="External"/><Relationship Id="rId18" Type="http://schemas.openxmlformats.org/officeDocument/2006/relationships/hyperlink" Target="http://www.extremeprogramming.org/rules/velocity.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pivotaltracker.com" TargetMode="Externa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martinfowler.com/articles/newMethodology.html" TargetMode="External"/><Relationship Id="rId4" Type="http://schemas.openxmlformats.org/officeDocument/2006/relationships/hyperlink" Target="https://www.youtube.com/watch?v=GE6lbPLEAzc" TargetMode="External"/><Relationship Id="rId5" Type="http://schemas.openxmlformats.org/officeDocument/2006/relationships/hyperlink" Target="http://c2.com/cgi/wiki?ExtremeProgramming" TargetMode="External"/><Relationship Id="rId6" Type="http://schemas.openxmlformats.org/officeDocument/2006/relationships/hyperlink" Target="http://c2.com/cgi/wiki?TestDrivenDevelopment" TargetMode="External"/><Relationship Id="rId7" Type="http://schemas.openxmlformats.org/officeDocument/2006/relationships/hyperlink" Target="http://martinfowler.com/articles/continuousIntegration.html" TargetMode="External"/><Relationship Id="rId8" Type="http://schemas.openxmlformats.org/officeDocument/2006/relationships/hyperlink" Target="http://jenkins-ci.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youtube.com/watch?v=aL4FOvIf7G8" TargetMode="Externa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hyperlink" Target="http://www.ted.com/talks/ken_robinson_says_schools_kill_creativity.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goodreads.com/author/show/3253.Pablo_Picasso" TargetMode="External"/><Relationship Id="rId4" Type="http://schemas.openxmlformats.org/officeDocument/2006/relationships/hyperlink" Target="http://www.goodreads.com/author/show/3253.Pablo_Picasso" TargetMode="External"/><Relationship Id="rId5"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paulgraham.com/hp.html" TargetMode="Externa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1" Type="http://schemas.openxmlformats.org/officeDocument/2006/relationships/hyperlink" Target="http://aws.amazon.com/datasets/2797" TargetMode="External"/><Relationship Id="rId10" Type="http://schemas.openxmlformats.org/officeDocument/2006/relationships/hyperlink" Target="http://aws.amazon.com/datasets/2797" TargetMode="External"/><Relationship Id="rId13" Type="http://schemas.openxmlformats.org/officeDocument/2006/relationships/hyperlink" Target="http://aws.amazon.com/datasets/6468931156960467" TargetMode="External"/><Relationship Id="rId12" Type="http://schemas.openxmlformats.org/officeDocument/2006/relationships/hyperlink" Target="http://aws.amazon.com/datasets/6468931156960467" TargetMode="External"/><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aws.amazon.com/datasets" TargetMode="External"/><Relationship Id="rId4" Type="http://schemas.openxmlformats.org/officeDocument/2006/relationships/hyperlink" Target="http://aws.amazon.com/datasets/1571164061367186" TargetMode="External"/><Relationship Id="rId9" Type="http://schemas.openxmlformats.org/officeDocument/2006/relationships/hyperlink" Target="http://aws.amazon.com/datasets/2285" TargetMode="External"/><Relationship Id="rId15" Type="http://schemas.openxmlformats.org/officeDocument/2006/relationships/hyperlink" Target="http://aws.amazon.com/datasets/5621954952932508" TargetMode="External"/><Relationship Id="rId14" Type="http://schemas.openxmlformats.org/officeDocument/2006/relationships/hyperlink" Target="http://aws.amazon.com/datasets/5621954952932508" TargetMode="External"/><Relationship Id="rId5" Type="http://schemas.openxmlformats.org/officeDocument/2006/relationships/hyperlink" Target="http://aws.amazon.com/datasets/1571164061367186" TargetMode="External"/><Relationship Id="rId6" Type="http://schemas.openxmlformats.org/officeDocument/2006/relationships/hyperlink" Target="http://aws.amazon.com/datasets/3841" TargetMode="External"/><Relationship Id="rId7" Type="http://schemas.openxmlformats.org/officeDocument/2006/relationships/hyperlink" Target="http://aws.amazon.com/datasets/3841" TargetMode="External"/><Relationship Id="rId8" Type="http://schemas.openxmlformats.org/officeDocument/2006/relationships/hyperlink" Target="http://aws.amazon.com/datasets/228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atamob.org/datasets" TargetMode="Externa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Big Data - Lecture 2</a:t>
            </a:r>
            <a:endParaRPr/>
          </a:p>
          <a:p>
            <a:pPr indent="0" lvl="0" marL="0" rtl="0" algn="l">
              <a:spcBef>
                <a:spcPts val="0"/>
              </a:spcBef>
              <a:spcAft>
                <a:spcPts val="0"/>
              </a:spcAft>
              <a:buNone/>
            </a:pPr>
            <a:r>
              <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Creativity / Projects / Agile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Ideas</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out this article:</a:t>
            </a:r>
            <a:endParaRPr/>
          </a:p>
          <a:p>
            <a:pPr indent="-342900" lvl="0" marL="457200" rtl="0" algn="l">
              <a:spcBef>
                <a:spcPts val="1600"/>
              </a:spcBef>
              <a:spcAft>
                <a:spcPts val="0"/>
              </a:spcAft>
              <a:buSzPts val="1800"/>
              <a:buChar char="●"/>
            </a:pPr>
            <a:r>
              <a:rPr lang="en" u="sng">
                <a:solidFill>
                  <a:schemeClr val="hlink"/>
                </a:solidFill>
                <a:hlinkClick r:id="rId3"/>
              </a:rPr>
              <a:t>http://mashable.com/2013/07/17/big-data-projects/</a:t>
            </a:r>
            <a:endParaRPr/>
          </a:p>
          <a:p>
            <a:pPr indent="0" lvl="0" marL="0" rtl="0" algn="l">
              <a:spcBef>
                <a:spcPts val="1600"/>
              </a:spcBef>
              <a:spcAft>
                <a:spcPts val="0"/>
              </a:spcAft>
              <a:buNone/>
            </a:pPr>
            <a:r>
              <a:rPr lang="en"/>
              <a:t>Topology of Tweets</a:t>
            </a:r>
            <a:endParaRPr/>
          </a:p>
          <a:p>
            <a:pPr indent="-342900" lvl="0" marL="457200" rtl="0" algn="l">
              <a:spcBef>
                <a:spcPts val="1600"/>
              </a:spcBef>
              <a:spcAft>
                <a:spcPts val="0"/>
              </a:spcAft>
              <a:buSzPts val="1800"/>
              <a:buChar char="●"/>
            </a:pPr>
            <a:r>
              <a:rPr lang="en" u="sng">
                <a:solidFill>
                  <a:schemeClr val="hlink"/>
                </a:solidFill>
                <a:hlinkClick r:id="rId4"/>
              </a:rPr>
              <a:t>https://blog.twitter.com/2013/the-topography-of-tweets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22" name="Google Shape;122;p22"/>
          <p:cNvPicPr preferRelativeResize="0"/>
          <p:nvPr/>
        </p:nvPicPr>
        <p:blipFill>
          <a:blip r:embed="rId5">
            <a:alphaModFix/>
          </a:blip>
          <a:stretch>
            <a:fillRect/>
          </a:stretch>
        </p:blipFill>
        <p:spPr>
          <a:xfrm>
            <a:off x="5051625" y="3247600"/>
            <a:ext cx="3949650" cy="20729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FFFFFF"/>
                </a:solidFill>
              </a:rPr>
              <a:t>Principles behind the Agile Manifesto</a:t>
            </a:r>
            <a:r>
              <a:rPr lang="en"/>
              <a:t>	</a:t>
            </a:r>
            <a:endParaRPr/>
          </a:p>
        </p:txBody>
      </p:sp>
      <p:sp>
        <p:nvSpPr>
          <p:cNvPr id="128" name="Google Shape;128;p23"/>
          <p:cNvSpPr txBox="1"/>
          <p:nvPr>
            <p:ph idx="1" type="body"/>
          </p:nvPr>
        </p:nvSpPr>
        <p:spPr>
          <a:xfrm>
            <a:off x="457200" y="1309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Our highest priority is to satisfy the customer through early and continuous delivery of valuable software. </a:t>
            </a:r>
            <a:endParaRPr sz="1400">
              <a:solidFill>
                <a:schemeClr val="dk1"/>
              </a:solidFill>
            </a:endParaRPr>
          </a:p>
          <a:p>
            <a:pPr indent="0" lvl="0" marL="0" rtl="0" algn="l">
              <a:spcBef>
                <a:spcPts val="1600"/>
              </a:spcBef>
              <a:spcAft>
                <a:spcPts val="0"/>
              </a:spcAft>
              <a:buNone/>
            </a:pPr>
            <a:r>
              <a:rPr lang="en" sz="1400">
                <a:solidFill>
                  <a:schemeClr val="dk1"/>
                </a:solidFill>
              </a:rPr>
              <a:t>Welcome changing requirements, even late in development. Agile processes harness change for the customer's competitive advantage. </a:t>
            </a:r>
            <a:endParaRPr sz="1400">
              <a:solidFill>
                <a:schemeClr val="dk1"/>
              </a:solidFill>
            </a:endParaRPr>
          </a:p>
          <a:p>
            <a:pPr indent="0" lvl="0" marL="0" rtl="0" algn="l">
              <a:spcBef>
                <a:spcPts val="1600"/>
              </a:spcBef>
              <a:spcAft>
                <a:spcPts val="0"/>
              </a:spcAft>
              <a:buNone/>
            </a:pPr>
            <a:r>
              <a:rPr lang="en" sz="1400">
                <a:solidFill>
                  <a:schemeClr val="dk1"/>
                </a:solidFill>
              </a:rPr>
              <a:t>Deliver working software frequently, from a couple of weeks to a couple of months, with a preference to the shorter timescale. </a:t>
            </a:r>
            <a:endParaRPr sz="1400">
              <a:solidFill>
                <a:schemeClr val="dk1"/>
              </a:solidFill>
            </a:endParaRPr>
          </a:p>
          <a:p>
            <a:pPr indent="0" lvl="0" marL="0" rtl="0" algn="l">
              <a:spcBef>
                <a:spcPts val="1600"/>
              </a:spcBef>
              <a:spcAft>
                <a:spcPts val="0"/>
              </a:spcAft>
              <a:buNone/>
            </a:pPr>
            <a:r>
              <a:rPr lang="en" sz="1400">
                <a:solidFill>
                  <a:schemeClr val="dk1"/>
                </a:solidFill>
              </a:rPr>
              <a:t>Business people and developers must work together daily throughout the project. </a:t>
            </a:r>
            <a:endParaRPr>
              <a:solidFill>
                <a:schemeClr val="dk1"/>
              </a:solidFill>
            </a:endParaRPr>
          </a:p>
          <a:p>
            <a:pPr indent="0" lvl="0" marL="0" rtl="0" algn="l">
              <a:spcBef>
                <a:spcPts val="1600"/>
              </a:spcBef>
              <a:spcAft>
                <a:spcPts val="0"/>
              </a:spcAft>
              <a:buNone/>
            </a:pPr>
            <a:r>
              <a:rPr lang="en" sz="1400">
                <a:solidFill>
                  <a:schemeClr val="dk1"/>
                </a:solidFill>
              </a:rPr>
              <a:t>Build projects around motivated individuals.</a:t>
            </a:r>
            <a:endParaRPr sz="14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Give them the environment and support they need, and trust them to get the job done.</a:t>
            </a:r>
            <a:endParaRPr sz="1400">
              <a:solidFill>
                <a:schemeClr val="dk1"/>
              </a:solidFill>
            </a:endParaRPr>
          </a:p>
          <a:p>
            <a:pPr indent="0" lvl="0" marL="0" rtl="0" algn="l">
              <a:spcBef>
                <a:spcPts val="1600"/>
              </a:spcBef>
              <a:spcAft>
                <a:spcPts val="0"/>
              </a:spcAft>
              <a:buClr>
                <a:schemeClr val="dk1"/>
              </a:buClr>
              <a:buSzPts val="1100"/>
              <a:buFont typeface="Arial"/>
              <a:buNone/>
            </a:pPr>
            <a:r>
              <a:t/>
            </a:r>
            <a:endParaRPr sz="1400">
              <a:solidFill>
                <a:schemeClr val="dk1"/>
              </a:solidFill>
            </a:endParaRPr>
          </a:p>
          <a:p>
            <a:pPr indent="0" lvl="0" marL="0" rtl="0" algn="l">
              <a:spcBef>
                <a:spcPts val="1600"/>
              </a:spcBef>
              <a:spcAft>
                <a:spcPts val="1600"/>
              </a:spcAft>
              <a:buNone/>
            </a:pPr>
            <a:r>
              <a:t/>
            </a:r>
            <a:endParaRPr b="1">
              <a:solidFill>
                <a:schemeClr val="dk1"/>
              </a:solidFill>
            </a:endParaRPr>
          </a:p>
        </p:txBody>
      </p:sp>
      <p:pic>
        <p:nvPicPr>
          <p:cNvPr id="129" name="Google Shape;129;p23"/>
          <p:cNvPicPr preferRelativeResize="0"/>
          <p:nvPr/>
        </p:nvPicPr>
        <p:blipFill>
          <a:blip r:embed="rId3">
            <a:alphaModFix/>
          </a:blip>
          <a:stretch>
            <a:fillRect/>
          </a:stretch>
        </p:blipFill>
        <p:spPr>
          <a:xfrm>
            <a:off x="7194100" y="3030300"/>
            <a:ext cx="1428750" cy="1771650"/>
          </a:xfrm>
          <a:prstGeom prst="rect">
            <a:avLst/>
          </a:prstGeom>
          <a:noFill/>
          <a:ln>
            <a:noFill/>
          </a:ln>
        </p:spPr>
      </p:pic>
      <p:sp>
        <p:nvSpPr>
          <p:cNvPr id="130" name="Google Shape;130;p23"/>
          <p:cNvSpPr txBox="1"/>
          <p:nvPr/>
        </p:nvSpPr>
        <p:spPr>
          <a:xfrm>
            <a:off x="6482100" y="4769300"/>
            <a:ext cx="3657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Martin Fowler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continued...</a:t>
            </a:r>
            <a:endParaRPr/>
          </a:p>
        </p:txBody>
      </p:sp>
      <p:sp>
        <p:nvSpPr>
          <p:cNvPr id="136" name="Google Shape;136;p24"/>
          <p:cNvSpPr txBox="1"/>
          <p:nvPr>
            <p:ph idx="1" type="body"/>
          </p:nvPr>
        </p:nvSpPr>
        <p:spPr>
          <a:xfrm>
            <a:off x="311700" y="11092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The most efficient and effective method of conveying information to and within a development team is face-to-face conversation.</a:t>
            </a:r>
            <a:endParaRPr sz="1400">
              <a:solidFill>
                <a:schemeClr val="dk1"/>
              </a:solidFill>
            </a:endParaRPr>
          </a:p>
          <a:p>
            <a:pPr indent="0" lvl="0" marL="0" rtl="0" algn="l">
              <a:spcBef>
                <a:spcPts val="1600"/>
              </a:spcBef>
              <a:spcAft>
                <a:spcPts val="0"/>
              </a:spcAft>
              <a:buNone/>
            </a:pPr>
            <a:r>
              <a:rPr lang="en" sz="1400">
                <a:solidFill>
                  <a:schemeClr val="dk1"/>
                </a:solidFill>
              </a:rPr>
              <a:t>Working software is the primary measure of progress.</a:t>
            </a:r>
            <a:endParaRPr sz="1400">
              <a:solidFill>
                <a:schemeClr val="dk1"/>
              </a:solidFill>
            </a:endParaRPr>
          </a:p>
          <a:p>
            <a:pPr indent="0" lvl="0" marL="0" rtl="0" algn="l">
              <a:spcBef>
                <a:spcPts val="1600"/>
              </a:spcBef>
              <a:spcAft>
                <a:spcPts val="0"/>
              </a:spcAft>
              <a:buNone/>
            </a:pPr>
            <a:r>
              <a:rPr lang="en" sz="1400">
                <a:solidFill>
                  <a:schemeClr val="dk1"/>
                </a:solidFill>
              </a:rPr>
              <a:t>Agile processes promote sustainable development. The sponsors, developers, and users should be able to maintain a constant pace indefinitely.</a:t>
            </a:r>
            <a:endParaRPr sz="1400">
              <a:solidFill>
                <a:schemeClr val="dk1"/>
              </a:solidFill>
            </a:endParaRPr>
          </a:p>
          <a:p>
            <a:pPr indent="0" lvl="0" marL="0" rtl="0" algn="l">
              <a:spcBef>
                <a:spcPts val="1600"/>
              </a:spcBef>
              <a:spcAft>
                <a:spcPts val="0"/>
              </a:spcAft>
              <a:buNone/>
            </a:pPr>
            <a:r>
              <a:rPr lang="en" sz="1400">
                <a:solidFill>
                  <a:schemeClr val="dk1"/>
                </a:solidFill>
              </a:rPr>
              <a:t>Continuous attention to technical excellence and good design enhances agility.</a:t>
            </a:r>
            <a:endParaRPr sz="1400">
              <a:solidFill>
                <a:schemeClr val="dk1"/>
              </a:solidFill>
            </a:endParaRPr>
          </a:p>
          <a:p>
            <a:pPr indent="0" lvl="0" marL="0" rtl="0" algn="l">
              <a:spcBef>
                <a:spcPts val="1600"/>
              </a:spcBef>
              <a:spcAft>
                <a:spcPts val="0"/>
              </a:spcAft>
              <a:buNone/>
            </a:pPr>
            <a:r>
              <a:rPr lang="en" sz="1400">
                <a:solidFill>
                  <a:schemeClr val="dk1"/>
                </a:solidFill>
              </a:rPr>
              <a:t>Simplicity--the art of maximizing the amount of work not done--is essential.</a:t>
            </a:r>
            <a:endParaRPr sz="1400">
              <a:solidFill>
                <a:schemeClr val="dk1"/>
              </a:solidFill>
            </a:endParaRPr>
          </a:p>
          <a:p>
            <a:pPr indent="0" lvl="0" marL="0" rtl="0" algn="l">
              <a:spcBef>
                <a:spcPts val="1600"/>
              </a:spcBef>
              <a:spcAft>
                <a:spcPts val="0"/>
              </a:spcAft>
              <a:buNone/>
            </a:pPr>
            <a:r>
              <a:rPr lang="en" sz="1400">
                <a:solidFill>
                  <a:schemeClr val="dk1"/>
                </a:solidFill>
              </a:rPr>
              <a:t>The best architectures, requirements, and designs emerge from self-organizing teams.</a:t>
            </a:r>
            <a:endParaRPr sz="1400">
              <a:solidFill>
                <a:schemeClr val="dk1"/>
              </a:solidFill>
            </a:endParaRPr>
          </a:p>
          <a:p>
            <a:pPr indent="0" lvl="0" marL="0" rtl="0" algn="l">
              <a:spcBef>
                <a:spcPts val="1600"/>
              </a:spcBef>
              <a:spcAft>
                <a:spcPts val="0"/>
              </a:spcAft>
              <a:buNone/>
            </a:pPr>
            <a:r>
              <a:rPr lang="en" sz="1400">
                <a:solidFill>
                  <a:schemeClr val="dk1"/>
                </a:solidFill>
              </a:rPr>
              <a:t>At regular intervals, the team reflects on how to become more effective, then tunes and adjusts its behavior accordingly (retrospectives)</a:t>
            </a:r>
            <a:endParaRPr sz="1400">
              <a:solidFill>
                <a:schemeClr val="dk1"/>
              </a:solidFill>
            </a:endParaRPr>
          </a:p>
          <a:p>
            <a:pPr indent="0" lvl="0" marL="0" rtl="0" algn="l">
              <a:spcBef>
                <a:spcPts val="1600"/>
              </a:spcBef>
              <a:spcAft>
                <a:spcPts val="0"/>
              </a:spcAft>
              <a:buNone/>
            </a:pPr>
            <a:r>
              <a:t/>
            </a:r>
            <a:endParaRPr b="1" sz="1400">
              <a:solidFill>
                <a:schemeClr val="dk1"/>
              </a:solidFill>
            </a:endParaRPr>
          </a:p>
          <a:p>
            <a:pPr indent="0" lvl="0" marL="0" rtl="0" algn="l">
              <a:spcBef>
                <a:spcPts val="1600"/>
              </a:spcBef>
              <a:spcAft>
                <a:spcPts val="0"/>
              </a:spcAft>
              <a:buClr>
                <a:schemeClr val="dk1"/>
              </a:buClr>
              <a:buSzPts val="1100"/>
              <a:buFont typeface="Arial"/>
              <a:buNone/>
            </a:pPr>
            <a:r>
              <a:t/>
            </a:r>
            <a:endParaRPr b="1" sz="1400">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Project Lifecycle</a:t>
            </a:r>
            <a:endParaRPr/>
          </a:p>
        </p:txBody>
      </p:sp>
      <p:pic>
        <p:nvPicPr>
          <p:cNvPr id="142" name="Google Shape;142;p25"/>
          <p:cNvPicPr preferRelativeResize="0"/>
          <p:nvPr/>
        </p:nvPicPr>
        <p:blipFill>
          <a:blip r:embed="rId3">
            <a:alphaModFix/>
          </a:blip>
          <a:stretch>
            <a:fillRect/>
          </a:stretch>
        </p:blipFill>
        <p:spPr>
          <a:xfrm>
            <a:off x="162875" y="1386950"/>
            <a:ext cx="8818249" cy="3517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Extreme Programming</a:t>
            </a:r>
            <a:endParaRPr/>
          </a:p>
        </p:txBody>
      </p:sp>
      <p:graphicFrame>
        <p:nvGraphicFramePr>
          <p:cNvPr id="148" name="Google Shape;148;p26"/>
          <p:cNvGraphicFramePr/>
          <p:nvPr/>
        </p:nvGraphicFramePr>
        <p:xfrm>
          <a:off x="105950" y="1044700"/>
          <a:ext cx="3000000" cy="3000000"/>
        </p:xfrm>
        <a:graphic>
          <a:graphicData uri="http://schemas.openxmlformats.org/drawingml/2006/table">
            <a:tbl>
              <a:tblPr>
                <a:noFill/>
                <a:tableStyleId>{322E8192-FD87-44DF-AFAA-B049A710FFBF}</a:tableStyleId>
              </a:tblPr>
              <a:tblGrid>
                <a:gridCol w="4009000"/>
                <a:gridCol w="4009000"/>
              </a:tblGrid>
              <a:tr h="4466725">
                <a:tc>
                  <a:txBody>
                    <a:bodyPr/>
                    <a:lstStyle/>
                    <a:p>
                      <a:pPr indent="0" lvl="0" marL="0" rtl="0" algn="ctr">
                        <a:lnSpc>
                          <a:spcPct val="115000"/>
                        </a:lnSpc>
                        <a:spcBef>
                          <a:spcPts val="1400"/>
                        </a:spcBef>
                        <a:spcAft>
                          <a:spcPts val="0"/>
                        </a:spcAft>
                        <a:buNone/>
                      </a:pPr>
                      <a:r>
                        <a:rPr b="1" lang="en" sz="1300"/>
                        <a:t>Planning</a:t>
                      </a:r>
                      <a:endParaRPr b="1" sz="1300"/>
                    </a:p>
                    <a:p>
                      <a:pPr indent="0" lvl="0" marL="0" rtl="0" algn="l">
                        <a:lnSpc>
                          <a:spcPct val="115000"/>
                        </a:lnSpc>
                        <a:spcBef>
                          <a:spcPts val="400"/>
                        </a:spcBef>
                        <a:spcAft>
                          <a:spcPts val="0"/>
                        </a:spcAft>
                        <a:buNone/>
                      </a:pPr>
                      <a:r>
                        <a:rPr lang="en" sz="1100" u="sng">
                          <a:solidFill>
                            <a:schemeClr val="hlink"/>
                          </a:solidFill>
                          <a:hlinkClick r:id="rId3"/>
                        </a:rPr>
                        <a:t>User stories</a:t>
                      </a:r>
                      <a:r>
                        <a:rPr lang="en" sz="1100"/>
                        <a:t> are written.</a:t>
                      </a:r>
                      <a:endParaRPr sz="1100"/>
                    </a:p>
                    <a:p>
                      <a:pPr indent="0" lvl="0" marL="0" rtl="0" algn="l">
                        <a:spcBef>
                          <a:spcPts val="0"/>
                        </a:spcBef>
                        <a:spcAft>
                          <a:spcPts val="0"/>
                        </a:spcAft>
                        <a:buNone/>
                      </a:pPr>
                      <a:r>
                        <a:rPr lang="en" sz="1100" u="sng">
                          <a:solidFill>
                            <a:schemeClr val="hlink"/>
                          </a:solidFill>
                          <a:hlinkClick r:id="rId4"/>
                        </a:rPr>
                        <a:t>Release planning</a:t>
                      </a:r>
                      <a:r>
                        <a:rPr lang="en" sz="1100"/>
                        <a:t> creates the</a:t>
                      </a:r>
                      <a:r>
                        <a:rPr lang="en" sz="1100">
                          <a:uFill>
                            <a:noFill/>
                          </a:uFill>
                          <a:hlinkClick r:id="rId5"/>
                        </a:rPr>
                        <a:t> </a:t>
                      </a:r>
                      <a:r>
                        <a:rPr lang="en" sz="1100" u="sng">
                          <a:solidFill>
                            <a:schemeClr val="hlink"/>
                          </a:solidFill>
                          <a:hlinkClick r:id="rId6"/>
                        </a:rPr>
                        <a:t>release schedule</a:t>
                      </a:r>
                      <a:r>
                        <a:rPr lang="en" sz="1100"/>
                        <a:t>.</a:t>
                      </a:r>
                      <a:endParaRPr sz="1100"/>
                    </a:p>
                    <a:p>
                      <a:pPr indent="0" lvl="0" marL="0" rtl="0" algn="l">
                        <a:spcBef>
                          <a:spcPts val="0"/>
                        </a:spcBef>
                        <a:spcAft>
                          <a:spcPts val="0"/>
                        </a:spcAft>
                        <a:buNone/>
                      </a:pPr>
                      <a:r>
                        <a:rPr lang="en" sz="1100"/>
                        <a:t>Make frequent</a:t>
                      </a:r>
                      <a:r>
                        <a:rPr lang="en" sz="1100">
                          <a:uFill>
                            <a:noFill/>
                          </a:uFill>
                          <a:hlinkClick r:id="rId7"/>
                        </a:rPr>
                        <a:t> </a:t>
                      </a:r>
                      <a:r>
                        <a:rPr lang="en" sz="1100" u="sng">
                          <a:solidFill>
                            <a:schemeClr val="hlink"/>
                          </a:solidFill>
                          <a:hlinkClick r:id="rId8"/>
                        </a:rPr>
                        <a:t>small releases</a:t>
                      </a:r>
                      <a:r>
                        <a:rPr lang="en" sz="1100"/>
                        <a:t>.</a:t>
                      </a:r>
                      <a:endParaRPr sz="1100"/>
                    </a:p>
                    <a:p>
                      <a:pPr indent="0" lvl="0" marL="0" rtl="0" algn="l">
                        <a:spcBef>
                          <a:spcPts val="0"/>
                        </a:spcBef>
                        <a:spcAft>
                          <a:spcPts val="0"/>
                        </a:spcAft>
                        <a:buNone/>
                      </a:pPr>
                      <a:r>
                        <a:rPr lang="en" sz="1100"/>
                        <a:t>The project is divided into</a:t>
                      </a:r>
                      <a:r>
                        <a:rPr lang="en" sz="1100">
                          <a:uFill>
                            <a:noFill/>
                          </a:uFill>
                          <a:hlinkClick r:id="rId9"/>
                        </a:rPr>
                        <a:t> </a:t>
                      </a:r>
                      <a:r>
                        <a:rPr lang="en" sz="1100" u="sng">
                          <a:solidFill>
                            <a:schemeClr val="hlink"/>
                          </a:solidFill>
                          <a:hlinkClick r:id="rId10"/>
                        </a:rPr>
                        <a:t>iterations</a:t>
                      </a:r>
                      <a:r>
                        <a:rPr lang="en" sz="1100"/>
                        <a:t>.</a:t>
                      </a:r>
                      <a:endParaRPr sz="1100"/>
                    </a:p>
                    <a:p>
                      <a:pPr indent="0" lvl="0" marL="0" rtl="0" algn="l">
                        <a:spcBef>
                          <a:spcPts val="0"/>
                        </a:spcBef>
                        <a:spcAft>
                          <a:spcPts val="0"/>
                        </a:spcAft>
                        <a:buNone/>
                      </a:pPr>
                      <a:r>
                        <a:rPr lang="en" sz="1100" u="sng">
                          <a:solidFill>
                            <a:schemeClr val="hlink"/>
                          </a:solidFill>
                          <a:hlinkClick r:id="rId11"/>
                        </a:rPr>
                        <a:t>Iteration planning</a:t>
                      </a:r>
                      <a:r>
                        <a:rPr lang="en" sz="1100"/>
                        <a:t> starts each iteration.</a:t>
                      </a:r>
                      <a:endParaRPr sz="1100"/>
                    </a:p>
                    <a:p>
                      <a:pPr indent="0" lvl="0" marL="0" rtl="0" algn="ctr">
                        <a:lnSpc>
                          <a:spcPct val="115000"/>
                        </a:lnSpc>
                        <a:spcBef>
                          <a:spcPts val="1400"/>
                        </a:spcBef>
                        <a:spcAft>
                          <a:spcPts val="0"/>
                        </a:spcAft>
                        <a:buNone/>
                      </a:pPr>
                      <a:r>
                        <a:rPr b="1" lang="en" sz="1300"/>
                        <a:t>Managing</a:t>
                      </a:r>
                      <a:endParaRPr b="1" sz="1300"/>
                    </a:p>
                    <a:p>
                      <a:pPr indent="0" lvl="0" marL="0" rtl="0" algn="l">
                        <a:lnSpc>
                          <a:spcPct val="115000"/>
                        </a:lnSpc>
                        <a:spcBef>
                          <a:spcPts val="400"/>
                        </a:spcBef>
                        <a:spcAft>
                          <a:spcPts val="0"/>
                        </a:spcAft>
                        <a:buNone/>
                      </a:pPr>
                      <a:r>
                        <a:rPr lang="en" sz="1100"/>
                        <a:t>Give the team a dedicated</a:t>
                      </a:r>
                      <a:r>
                        <a:rPr lang="en" sz="1100">
                          <a:uFill>
                            <a:noFill/>
                          </a:uFill>
                          <a:hlinkClick r:id="rId12"/>
                        </a:rPr>
                        <a:t> </a:t>
                      </a:r>
                      <a:r>
                        <a:rPr lang="en" sz="1100" u="sng">
                          <a:solidFill>
                            <a:schemeClr val="hlink"/>
                          </a:solidFill>
                          <a:hlinkClick r:id="rId13"/>
                        </a:rPr>
                        <a:t>open work space</a:t>
                      </a:r>
                      <a:r>
                        <a:rPr lang="en" sz="1100"/>
                        <a:t>.</a:t>
                      </a:r>
                      <a:endParaRPr sz="1100"/>
                    </a:p>
                    <a:p>
                      <a:pPr indent="0" lvl="0" marL="0" rtl="0" algn="l">
                        <a:spcBef>
                          <a:spcPts val="0"/>
                        </a:spcBef>
                        <a:spcAft>
                          <a:spcPts val="0"/>
                        </a:spcAft>
                        <a:buNone/>
                      </a:pPr>
                      <a:r>
                        <a:rPr lang="en" sz="1100"/>
                        <a:t>Set a</a:t>
                      </a:r>
                      <a:r>
                        <a:rPr lang="en" sz="1100">
                          <a:uFill>
                            <a:noFill/>
                          </a:uFill>
                          <a:hlinkClick r:id="rId14"/>
                        </a:rPr>
                        <a:t> </a:t>
                      </a:r>
                      <a:r>
                        <a:rPr lang="en" sz="1100" u="sng">
                          <a:solidFill>
                            <a:schemeClr val="hlink"/>
                          </a:solidFill>
                          <a:hlinkClick r:id="rId15"/>
                        </a:rPr>
                        <a:t>sustainable pace</a:t>
                      </a:r>
                      <a:r>
                        <a:rPr lang="en" sz="1100"/>
                        <a:t>.</a:t>
                      </a:r>
                      <a:endParaRPr sz="1100"/>
                    </a:p>
                    <a:p>
                      <a:pPr indent="0" lvl="0" marL="0" rtl="0" algn="l">
                        <a:spcBef>
                          <a:spcPts val="0"/>
                        </a:spcBef>
                        <a:spcAft>
                          <a:spcPts val="0"/>
                        </a:spcAft>
                        <a:buNone/>
                      </a:pPr>
                      <a:r>
                        <a:rPr lang="en" sz="1100"/>
                        <a:t>A</a:t>
                      </a:r>
                      <a:r>
                        <a:rPr lang="en" sz="1100">
                          <a:uFill>
                            <a:noFill/>
                          </a:uFill>
                          <a:hlinkClick r:id="rId16"/>
                        </a:rPr>
                        <a:t> </a:t>
                      </a:r>
                      <a:r>
                        <a:rPr lang="en" sz="1100" u="sng">
                          <a:solidFill>
                            <a:schemeClr val="hlink"/>
                          </a:solidFill>
                          <a:hlinkClick r:id="rId17"/>
                        </a:rPr>
                        <a:t>stand up meeting</a:t>
                      </a:r>
                      <a:r>
                        <a:rPr lang="en" sz="1100"/>
                        <a:t> starts each day.</a:t>
                      </a:r>
                      <a:endParaRPr sz="1100"/>
                    </a:p>
                    <a:p>
                      <a:pPr indent="0" lvl="0" marL="0" rtl="0" algn="l">
                        <a:spcBef>
                          <a:spcPts val="0"/>
                        </a:spcBef>
                        <a:spcAft>
                          <a:spcPts val="0"/>
                        </a:spcAft>
                        <a:buNone/>
                      </a:pPr>
                      <a:r>
                        <a:rPr lang="en" sz="1100"/>
                        <a:t>The</a:t>
                      </a:r>
                      <a:r>
                        <a:rPr lang="en" sz="1100">
                          <a:uFill>
                            <a:noFill/>
                          </a:uFill>
                          <a:hlinkClick r:id="rId18"/>
                        </a:rPr>
                        <a:t> </a:t>
                      </a:r>
                      <a:r>
                        <a:rPr lang="en" sz="1100" u="sng">
                          <a:solidFill>
                            <a:schemeClr val="hlink"/>
                          </a:solidFill>
                          <a:hlinkClick r:id="rId19"/>
                        </a:rPr>
                        <a:t>Project Velocity</a:t>
                      </a:r>
                      <a:r>
                        <a:rPr lang="en" sz="1100"/>
                        <a:t> is measured.</a:t>
                      </a:r>
                      <a:endParaRPr sz="1100"/>
                    </a:p>
                    <a:p>
                      <a:pPr indent="0" lvl="0" marL="0" rtl="0" algn="l">
                        <a:spcBef>
                          <a:spcPts val="0"/>
                        </a:spcBef>
                        <a:spcAft>
                          <a:spcPts val="0"/>
                        </a:spcAft>
                        <a:buNone/>
                      </a:pPr>
                      <a:r>
                        <a:rPr lang="en" sz="1100" u="sng">
                          <a:solidFill>
                            <a:schemeClr val="hlink"/>
                          </a:solidFill>
                          <a:hlinkClick r:id="rId20"/>
                        </a:rPr>
                        <a:t>Move people around</a:t>
                      </a:r>
                      <a:r>
                        <a:rPr lang="en" sz="1100"/>
                        <a:t>.</a:t>
                      </a:r>
                      <a:endParaRPr sz="1100"/>
                    </a:p>
                    <a:p>
                      <a:pPr indent="0" lvl="0" marL="0" rtl="0" algn="l">
                        <a:spcBef>
                          <a:spcPts val="0"/>
                        </a:spcBef>
                        <a:spcAft>
                          <a:spcPts val="0"/>
                        </a:spcAft>
                        <a:buNone/>
                      </a:pPr>
                      <a:r>
                        <a:rPr lang="en" sz="1100" u="sng">
                          <a:solidFill>
                            <a:schemeClr val="hlink"/>
                          </a:solidFill>
                          <a:hlinkClick r:id="rId21"/>
                        </a:rPr>
                        <a:t>Fix XP</a:t>
                      </a:r>
                      <a:r>
                        <a:rPr lang="en" sz="1100"/>
                        <a:t> when it breaks.</a:t>
                      </a:r>
                      <a:endParaRPr sz="1100"/>
                    </a:p>
                    <a:p>
                      <a:pPr indent="0" lvl="0" marL="0" rtl="0" algn="ctr">
                        <a:lnSpc>
                          <a:spcPct val="115000"/>
                        </a:lnSpc>
                        <a:spcBef>
                          <a:spcPts val="1400"/>
                        </a:spcBef>
                        <a:spcAft>
                          <a:spcPts val="0"/>
                        </a:spcAft>
                        <a:buNone/>
                      </a:pPr>
                      <a:r>
                        <a:rPr b="1" lang="en" sz="1300"/>
                        <a:t>Designing</a:t>
                      </a:r>
                      <a:endParaRPr b="1" sz="1300"/>
                    </a:p>
                    <a:p>
                      <a:pPr indent="0" lvl="0" marL="0" rtl="0" algn="l">
                        <a:lnSpc>
                          <a:spcPct val="115000"/>
                        </a:lnSpc>
                        <a:spcBef>
                          <a:spcPts val="400"/>
                        </a:spcBef>
                        <a:spcAft>
                          <a:spcPts val="0"/>
                        </a:spcAft>
                        <a:buNone/>
                      </a:pPr>
                      <a:r>
                        <a:rPr lang="en" sz="1100" u="sng">
                          <a:solidFill>
                            <a:schemeClr val="hlink"/>
                          </a:solidFill>
                          <a:hlinkClick r:id="rId22"/>
                        </a:rPr>
                        <a:t>Simplicity</a:t>
                      </a:r>
                      <a:r>
                        <a:rPr lang="en" sz="1100"/>
                        <a:t>.</a:t>
                      </a:r>
                      <a:endParaRPr sz="1100"/>
                    </a:p>
                    <a:p>
                      <a:pPr indent="0" lvl="0" marL="0" rtl="0" algn="l">
                        <a:spcBef>
                          <a:spcPts val="0"/>
                        </a:spcBef>
                        <a:spcAft>
                          <a:spcPts val="0"/>
                        </a:spcAft>
                        <a:buNone/>
                      </a:pPr>
                      <a:r>
                        <a:rPr lang="en" sz="1100"/>
                        <a:t>Choose a</a:t>
                      </a:r>
                      <a:r>
                        <a:rPr lang="en" sz="1100">
                          <a:uFill>
                            <a:noFill/>
                          </a:uFill>
                          <a:hlinkClick r:id="rId23"/>
                        </a:rPr>
                        <a:t> </a:t>
                      </a:r>
                      <a:r>
                        <a:rPr lang="en" sz="1100" u="sng">
                          <a:solidFill>
                            <a:schemeClr val="hlink"/>
                          </a:solidFill>
                          <a:hlinkClick r:id="rId24"/>
                        </a:rPr>
                        <a:t>system metaphor</a:t>
                      </a:r>
                      <a:r>
                        <a:rPr lang="en" sz="1100"/>
                        <a:t>.</a:t>
                      </a:r>
                      <a:endParaRPr sz="1100"/>
                    </a:p>
                    <a:p>
                      <a:pPr indent="0" lvl="0" marL="0" rtl="0" algn="l">
                        <a:spcBef>
                          <a:spcPts val="0"/>
                        </a:spcBef>
                        <a:spcAft>
                          <a:spcPts val="0"/>
                        </a:spcAft>
                        <a:buNone/>
                      </a:pPr>
                      <a:r>
                        <a:rPr lang="en" sz="1100"/>
                        <a:t>Use</a:t>
                      </a:r>
                      <a:r>
                        <a:rPr lang="en" sz="1100">
                          <a:uFill>
                            <a:noFill/>
                          </a:uFill>
                          <a:hlinkClick r:id="rId25"/>
                        </a:rPr>
                        <a:t> </a:t>
                      </a:r>
                      <a:r>
                        <a:rPr lang="en" sz="1100" u="sng">
                          <a:solidFill>
                            <a:schemeClr val="hlink"/>
                          </a:solidFill>
                          <a:hlinkClick r:id="rId26"/>
                        </a:rPr>
                        <a:t>CRC cards</a:t>
                      </a:r>
                      <a:r>
                        <a:rPr lang="en" sz="1100"/>
                        <a:t> for design sessions.</a:t>
                      </a:r>
                      <a:endParaRPr sz="1100"/>
                    </a:p>
                    <a:p>
                      <a:pPr indent="0" lvl="0" marL="0" rtl="0" algn="l">
                        <a:spcBef>
                          <a:spcPts val="0"/>
                        </a:spcBef>
                        <a:spcAft>
                          <a:spcPts val="0"/>
                        </a:spcAft>
                        <a:buNone/>
                      </a:pPr>
                      <a:r>
                        <a:rPr lang="en" sz="1100"/>
                        <a:t>Create</a:t>
                      </a:r>
                      <a:r>
                        <a:rPr lang="en" sz="1100">
                          <a:uFill>
                            <a:noFill/>
                          </a:uFill>
                          <a:hlinkClick r:id="rId27"/>
                        </a:rPr>
                        <a:t> </a:t>
                      </a:r>
                      <a:r>
                        <a:rPr lang="en" sz="1100" u="sng">
                          <a:solidFill>
                            <a:schemeClr val="hlink"/>
                          </a:solidFill>
                          <a:hlinkClick r:id="rId28"/>
                        </a:rPr>
                        <a:t>spike solution</a:t>
                      </a:r>
                      <a:r>
                        <a:rPr lang="en" sz="1100"/>
                        <a:t>s to reduce risk.</a:t>
                      </a:r>
                      <a:endParaRPr sz="1100"/>
                    </a:p>
                    <a:p>
                      <a:pPr indent="0" lvl="0" marL="0" rtl="0" algn="l">
                        <a:spcBef>
                          <a:spcPts val="0"/>
                        </a:spcBef>
                        <a:spcAft>
                          <a:spcPts val="0"/>
                        </a:spcAft>
                        <a:buNone/>
                      </a:pPr>
                      <a:r>
                        <a:rPr lang="en" sz="1100"/>
                        <a:t>No functionality is</a:t>
                      </a:r>
                      <a:r>
                        <a:rPr lang="en" sz="1100">
                          <a:uFill>
                            <a:noFill/>
                          </a:uFill>
                          <a:hlinkClick r:id="rId29"/>
                        </a:rPr>
                        <a:t> </a:t>
                      </a:r>
                      <a:r>
                        <a:rPr lang="en" sz="1100" u="sng">
                          <a:solidFill>
                            <a:schemeClr val="hlink"/>
                          </a:solidFill>
                          <a:hlinkClick r:id="rId30"/>
                        </a:rPr>
                        <a:t>added early</a:t>
                      </a:r>
                      <a:r>
                        <a:rPr lang="en" sz="1100"/>
                        <a:t>.</a:t>
                      </a:r>
                      <a:endParaRPr sz="1100"/>
                    </a:p>
                    <a:p>
                      <a:pPr indent="0" lvl="0" marL="0" rtl="0" algn="l">
                        <a:spcBef>
                          <a:spcPts val="0"/>
                        </a:spcBef>
                        <a:spcAft>
                          <a:spcPts val="0"/>
                        </a:spcAft>
                        <a:buNone/>
                      </a:pPr>
                      <a:r>
                        <a:rPr lang="en" sz="1100" u="sng">
                          <a:solidFill>
                            <a:schemeClr val="hlink"/>
                          </a:solidFill>
                          <a:hlinkClick r:id="rId31"/>
                        </a:rPr>
                        <a:t>Refactor</a:t>
                      </a:r>
                      <a:r>
                        <a:rPr lang="en" sz="1100"/>
                        <a:t> whenever and wherever possible.</a:t>
                      </a:r>
                      <a:endParaRPr sz="1100"/>
                    </a:p>
                  </a:txBody>
                  <a:tcPr marT="91425" marB="91425" marR="91425" marL="91425"/>
                </a:tc>
                <a:tc>
                  <a:txBody>
                    <a:bodyPr/>
                    <a:lstStyle/>
                    <a:p>
                      <a:pPr indent="0" lvl="0" marL="0" rtl="0" algn="l">
                        <a:spcBef>
                          <a:spcPts val="0"/>
                        </a:spcBef>
                        <a:spcAft>
                          <a:spcPts val="0"/>
                        </a:spcAft>
                        <a:buNone/>
                      </a:pPr>
                      <a:r>
                        <a:t/>
                      </a:r>
                      <a:endParaRPr/>
                    </a:p>
                    <a:p>
                      <a:pPr indent="0" lvl="0" marL="0" rtl="0" algn="ctr">
                        <a:lnSpc>
                          <a:spcPct val="115000"/>
                        </a:lnSpc>
                        <a:spcBef>
                          <a:spcPts val="1400"/>
                        </a:spcBef>
                        <a:spcAft>
                          <a:spcPts val="0"/>
                        </a:spcAft>
                        <a:buNone/>
                      </a:pPr>
                      <a:r>
                        <a:rPr b="1" lang="en" sz="1300"/>
                        <a:t>Coding</a:t>
                      </a:r>
                      <a:endParaRPr b="1" sz="1300"/>
                    </a:p>
                    <a:p>
                      <a:pPr indent="0" lvl="0" marL="0" rtl="0" algn="l">
                        <a:lnSpc>
                          <a:spcPct val="115000"/>
                        </a:lnSpc>
                        <a:spcBef>
                          <a:spcPts val="400"/>
                        </a:spcBef>
                        <a:spcAft>
                          <a:spcPts val="0"/>
                        </a:spcAft>
                        <a:buNone/>
                      </a:pPr>
                      <a:r>
                        <a:rPr lang="en" sz="1100"/>
                        <a:t>The customer is</a:t>
                      </a:r>
                      <a:r>
                        <a:rPr lang="en" sz="1100">
                          <a:uFill>
                            <a:noFill/>
                          </a:uFill>
                          <a:hlinkClick r:id="rId32"/>
                        </a:rPr>
                        <a:t> </a:t>
                      </a:r>
                      <a:r>
                        <a:rPr lang="en" sz="1100" u="sng">
                          <a:solidFill>
                            <a:schemeClr val="hlink"/>
                          </a:solidFill>
                          <a:hlinkClick r:id="rId33"/>
                        </a:rPr>
                        <a:t>always available</a:t>
                      </a:r>
                      <a:r>
                        <a:rPr lang="en" sz="1100"/>
                        <a:t>.</a:t>
                      </a:r>
                      <a:endParaRPr sz="1100"/>
                    </a:p>
                    <a:p>
                      <a:pPr indent="0" lvl="0" marL="0" rtl="0" algn="l">
                        <a:spcBef>
                          <a:spcPts val="0"/>
                        </a:spcBef>
                        <a:spcAft>
                          <a:spcPts val="0"/>
                        </a:spcAft>
                        <a:buNone/>
                      </a:pPr>
                      <a:r>
                        <a:rPr lang="en" sz="1100"/>
                        <a:t>Code must be written to agreed</a:t>
                      </a:r>
                      <a:r>
                        <a:rPr lang="en" sz="1100">
                          <a:uFill>
                            <a:noFill/>
                          </a:uFill>
                          <a:hlinkClick r:id="rId34"/>
                        </a:rPr>
                        <a:t> </a:t>
                      </a:r>
                      <a:r>
                        <a:rPr lang="en" sz="1100" u="sng">
                          <a:solidFill>
                            <a:schemeClr val="hlink"/>
                          </a:solidFill>
                          <a:hlinkClick r:id="rId35"/>
                        </a:rPr>
                        <a:t>standards</a:t>
                      </a:r>
                      <a:r>
                        <a:rPr lang="en" sz="1100"/>
                        <a:t>.</a:t>
                      </a:r>
                      <a:endParaRPr sz="1100"/>
                    </a:p>
                    <a:p>
                      <a:pPr indent="0" lvl="0" marL="0" rtl="0" algn="l">
                        <a:spcBef>
                          <a:spcPts val="0"/>
                        </a:spcBef>
                        <a:spcAft>
                          <a:spcPts val="0"/>
                        </a:spcAft>
                        <a:buNone/>
                      </a:pPr>
                      <a:r>
                        <a:rPr lang="en" sz="1100"/>
                        <a:t>Code the</a:t>
                      </a:r>
                      <a:r>
                        <a:rPr lang="en" sz="1100">
                          <a:uFill>
                            <a:noFill/>
                          </a:uFill>
                          <a:hlinkClick r:id="rId36"/>
                        </a:rPr>
                        <a:t> </a:t>
                      </a:r>
                      <a:r>
                        <a:rPr lang="en" sz="1100" u="sng">
                          <a:solidFill>
                            <a:schemeClr val="hlink"/>
                          </a:solidFill>
                          <a:hlinkClick r:id="rId37"/>
                        </a:rPr>
                        <a:t>unit test first</a:t>
                      </a:r>
                      <a:r>
                        <a:rPr lang="en" sz="1100"/>
                        <a:t>.</a:t>
                      </a:r>
                      <a:endParaRPr sz="1100"/>
                    </a:p>
                    <a:p>
                      <a:pPr indent="0" lvl="0" marL="0" rtl="0" algn="l">
                        <a:spcBef>
                          <a:spcPts val="0"/>
                        </a:spcBef>
                        <a:spcAft>
                          <a:spcPts val="0"/>
                        </a:spcAft>
                        <a:buNone/>
                      </a:pPr>
                      <a:r>
                        <a:rPr lang="en" sz="1100"/>
                        <a:t>All production code is</a:t>
                      </a:r>
                      <a:r>
                        <a:rPr lang="en" sz="1100">
                          <a:uFill>
                            <a:noFill/>
                          </a:uFill>
                          <a:hlinkClick r:id="rId38"/>
                        </a:rPr>
                        <a:t> </a:t>
                      </a:r>
                      <a:r>
                        <a:rPr lang="en" sz="1100" u="sng">
                          <a:solidFill>
                            <a:schemeClr val="hlink"/>
                          </a:solidFill>
                          <a:hlinkClick r:id="rId39"/>
                        </a:rPr>
                        <a:t>pair programmed</a:t>
                      </a:r>
                      <a:r>
                        <a:rPr lang="en" sz="1100"/>
                        <a:t>.</a:t>
                      </a:r>
                      <a:endParaRPr sz="1100"/>
                    </a:p>
                    <a:p>
                      <a:pPr indent="0" lvl="0" marL="0" rtl="0" algn="l">
                        <a:spcBef>
                          <a:spcPts val="0"/>
                        </a:spcBef>
                        <a:spcAft>
                          <a:spcPts val="0"/>
                        </a:spcAft>
                        <a:buNone/>
                      </a:pPr>
                      <a:r>
                        <a:rPr lang="en" sz="1100"/>
                        <a:t>Only one pair</a:t>
                      </a:r>
                      <a:r>
                        <a:rPr lang="en" sz="1100">
                          <a:uFill>
                            <a:noFill/>
                          </a:uFill>
                          <a:hlinkClick r:id="rId40"/>
                        </a:rPr>
                        <a:t> </a:t>
                      </a:r>
                      <a:r>
                        <a:rPr lang="en" sz="1100" u="sng">
                          <a:solidFill>
                            <a:schemeClr val="hlink"/>
                          </a:solidFill>
                          <a:hlinkClick r:id="rId41"/>
                        </a:rPr>
                        <a:t>integrates code at a time</a:t>
                      </a:r>
                      <a:r>
                        <a:rPr lang="en" sz="1100"/>
                        <a:t>.</a:t>
                      </a:r>
                      <a:endParaRPr sz="1100"/>
                    </a:p>
                    <a:p>
                      <a:pPr indent="0" lvl="0" marL="0" rtl="0" algn="l">
                        <a:spcBef>
                          <a:spcPts val="0"/>
                        </a:spcBef>
                        <a:spcAft>
                          <a:spcPts val="0"/>
                        </a:spcAft>
                        <a:buNone/>
                      </a:pPr>
                      <a:r>
                        <a:rPr lang="en" sz="1100" u="sng">
                          <a:solidFill>
                            <a:schemeClr val="hlink"/>
                          </a:solidFill>
                          <a:hlinkClick r:id="rId42"/>
                        </a:rPr>
                        <a:t>Integrate often</a:t>
                      </a:r>
                      <a:r>
                        <a:rPr lang="en" sz="1100"/>
                        <a:t>.</a:t>
                      </a:r>
                      <a:endParaRPr sz="1100"/>
                    </a:p>
                    <a:p>
                      <a:pPr indent="0" lvl="0" marL="0" rtl="0" algn="l">
                        <a:spcBef>
                          <a:spcPts val="0"/>
                        </a:spcBef>
                        <a:spcAft>
                          <a:spcPts val="0"/>
                        </a:spcAft>
                        <a:buNone/>
                      </a:pPr>
                      <a:r>
                        <a:rPr lang="en" sz="1100"/>
                        <a:t>Set up a dedicated</a:t>
                      </a:r>
                      <a:r>
                        <a:rPr lang="en" sz="1100">
                          <a:uFill>
                            <a:noFill/>
                          </a:uFill>
                          <a:hlinkClick r:id="rId43"/>
                        </a:rPr>
                        <a:t> </a:t>
                      </a:r>
                      <a:r>
                        <a:rPr lang="en" sz="1100" u="sng">
                          <a:solidFill>
                            <a:schemeClr val="hlink"/>
                          </a:solidFill>
                          <a:hlinkClick r:id="rId44"/>
                        </a:rPr>
                        <a:t>integration computer</a:t>
                      </a:r>
                      <a:r>
                        <a:rPr lang="en" sz="1100"/>
                        <a:t>.</a:t>
                      </a:r>
                      <a:endParaRPr sz="1100"/>
                    </a:p>
                    <a:p>
                      <a:pPr indent="0" lvl="0" marL="0" rtl="0" algn="l">
                        <a:spcBef>
                          <a:spcPts val="0"/>
                        </a:spcBef>
                        <a:spcAft>
                          <a:spcPts val="0"/>
                        </a:spcAft>
                        <a:buNone/>
                      </a:pPr>
                      <a:r>
                        <a:rPr lang="en" sz="1100"/>
                        <a:t>Use</a:t>
                      </a:r>
                      <a:r>
                        <a:rPr lang="en" sz="1100">
                          <a:uFill>
                            <a:noFill/>
                          </a:uFill>
                          <a:hlinkClick r:id="rId45"/>
                        </a:rPr>
                        <a:t> </a:t>
                      </a:r>
                      <a:r>
                        <a:rPr lang="en" sz="1100" u="sng">
                          <a:solidFill>
                            <a:schemeClr val="hlink"/>
                          </a:solidFill>
                          <a:hlinkClick r:id="rId46"/>
                        </a:rPr>
                        <a:t>collective ownership</a:t>
                      </a:r>
                      <a:r>
                        <a:rPr lang="en" sz="1100"/>
                        <a:t>.</a:t>
                      </a:r>
                      <a:endParaRPr sz="1100"/>
                    </a:p>
                    <a:p>
                      <a:pPr indent="0" lvl="0" marL="0" rtl="0" algn="ctr">
                        <a:lnSpc>
                          <a:spcPct val="115000"/>
                        </a:lnSpc>
                        <a:spcBef>
                          <a:spcPts val="1400"/>
                        </a:spcBef>
                        <a:spcAft>
                          <a:spcPts val="0"/>
                        </a:spcAft>
                        <a:buNone/>
                      </a:pPr>
                      <a:r>
                        <a:rPr b="1" lang="en" sz="1300"/>
                        <a:t>Testing</a:t>
                      </a:r>
                      <a:endParaRPr b="1" sz="1300"/>
                    </a:p>
                    <a:p>
                      <a:pPr indent="0" lvl="0" marL="0" rtl="0" algn="l">
                        <a:lnSpc>
                          <a:spcPct val="115000"/>
                        </a:lnSpc>
                        <a:spcBef>
                          <a:spcPts val="400"/>
                        </a:spcBef>
                        <a:spcAft>
                          <a:spcPts val="0"/>
                        </a:spcAft>
                        <a:buNone/>
                      </a:pPr>
                      <a:r>
                        <a:rPr lang="en" sz="1100"/>
                        <a:t>All code must have</a:t>
                      </a:r>
                      <a:r>
                        <a:rPr lang="en" sz="1100">
                          <a:uFill>
                            <a:noFill/>
                          </a:uFill>
                          <a:hlinkClick r:id="rId47"/>
                        </a:rPr>
                        <a:t> </a:t>
                      </a:r>
                      <a:r>
                        <a:rPr lang="en" sz="1100" u="sng">
                          <a:solidFill>
                            <a:schemeClr val="hlink"/>
                          </a:solidFill>
                          <a:hlinkClick r:id="rId48"/>
                        </a:rPr>
                        <a:t>unit tests</a:t>
                      </a:r>
                      <a:r>
                        <a:rPr lang="en" sz="1100"/>
                        <a:t>.</a:t>
                      </a:r>
                      <a:endParaRPr sz="1100"/>
                    </a:p>
                    <a:p>
                      <a:pPr indent="0" lvl="0" marL="0" rtl="0" algn="l">
                        <a:spcBef>
                          <a:spcPts val="0"/>
                        </a:spcBef>
                        <a:spcAft>
                          <a:spcPts val="0"/>
                        </a:spcAft>
                        <a:buNone/>
                      </a:pPr>
                      <a:r>
                        <a:rPr lang="en" sz="1100"/>
                        <a:t>All code must pass all</a:t>
                      </a:r>
                      <a:r>
                        <a:rPr lang="en" sz="1100">
                          <a:uFill>
                            <a:noFill/>
                          </a:uFill>
                          <a:hlinkClick r:id="rId49"/>
                        </a:rPr>
                        <a:t> </a:t>
                      </a:r>
                      <a:r>
                        <a:rPr lang="en" sz="1100" u="sng">
                          <a:solidFill>
                            <a:schemeClr val="hlink"/>
                          </a:solidFill>
                          <a:hlinkClick r:id="rId50"/>
                        </a:rPr>
                        <a:t>unit tests</a:t>
                      </a:r>
                      <a:r>
                        <a:rPr lang="en" sz="1100"/>
                        <a:t> before it  can</a:t>
                      </a:r>
                      <a:endParaRPr sz="1100"/>
                    </a:p>
                    <a:p>
                      <a:pPr indent="0" lvl="0" marL="0" rtl="0" algn="l">
                        <a:spcBef>
                          <a:spcPts val="0"/>
                        </a:spcBef>
                        <a:spcAft>
                          <a:spcPts val="0"/>
                        </a:spcAft>
                        <a:buNone/>
                      </a:pPr>
                      <a:r>
                        <a:rPr lang="en" sz="1100"/>
                        <a:t>be released.</a:t>
                      </a:r>
                      <a:endParaRPr sz="1100"/>
                    </a:p>
                    <a:p>
                      <a:pPr indent="0" lvl="0" marL="0" rtl="0" algn="l">
                        <a:spcBef>
                          <a:spcPts val="0"/>
                        </a:spcBef>
                        <a:spcAft>
                          <a:spcPts val="0"/>
                        </a:spcAft>
                        <a:buNone/>
                      </a:pPr>
                      <a:r>
                        <a:rPr lang="en" sz="1100"/>
                        <a:t>When</a:t>
                      </a:r>
                      <a:r>
                        <a:rPr lang="en" sz="1100">
                          <a:uFill>
                            <a:noFill/>
                          </a:uFill>
                          <a:hlinkClick r:id="rId51"/>
                        </a:rPr>
                        <a:t> </a:t>
                      </a:r>
                      <a:r>
                        <a:rPr lang="en" sz="1100" u="sng">
                          <a:solidFill>
                            <a:schemeClr val="hlink"/>
                          </a:solidFill>
                          <a:hlinkClick r:id="rId52"/>
                        </a:rPr>
                        <a:t>a bug is found</a:t>
                      </a:r>
                      <a:r>
                        <a:rPr lang="en" sz="1100"/>
                        <a:t> tests are created.</a:t>
                      </a:r>
                      <a:endParaRPr sz="1100"/>
                    </a:p>
                    <a:p>
                      <a:pPr indent="0" lvl="0" marL="0" rtl="0" algn="l">
                        <a:spcBef>
                          <a:spcPts val="0"/>
                        </a:spcBef>
                        <a:spcAft>
                          <a:spcPts val="0"/>
                        </a:spcAft>
                        <a:buNone/>
                      </a:pPr>
                      <a:r>
                        <a:rPr lang="en" sz="1100" u="sng">
                          <a:solidFill>
                            <a:schemeClr val="hlink"/>
                          </a:solidFill>
                          <a:hlinkClick r:id="rId53"/>
                        </a:rPr>
                        <a:t>Acceptance tests</a:t>
                      </a:r>
                      <a:r>
                        <a:rPr lang="en" sz="1100"/>
                        <a:t> are run often and the score</a:t>
                      </a:r>
                      <a:endParaRPr sz="1100"/>
                    </a:p>
                    <a:p>
                      <a:pPr indent="0" lvl="0" marL="0" rtl="0" algn="l">
                        <a:spcBef>
                          <a:spcPts val="0"/>
                        </a:spcBef>
                        <a:spcAft>
                          <a:spcPts val="0"/>
                        </a:spcAft>
                        <a:buNone/>
                      </a:pPr>
                      <a:r>
                        <a:rPr lang="en" sz="1100"/>
                        <a:t>is published.</a:t>
                      </a:r>
                      <a:endParaRPr sz="1100"/>
                    </a:p>
                  </a:txBody>
                  <a:tcPr marT="91425" marB="91425" marR="91425" marL="91425"/>
                </a:tc>
              </a:tr>
            </a:tbl>
          </a:graphicData>
        </a:graphic>
      </p:graphicFrame>
      <p:pic>
        <p:nvPicPr>
          <p:cNvPr id="149" name="Google Shape;149;p26"/>
          <p:cNvPicPr preferRelativeResize="0"/>
          <p:nvPr/>
        </p:nvPicPr>
        <p:blipFill>
          <a:blip r:embed="rId54">
            <a:alphaModFix/>
          </a:blip>
          <a:stretch>
            <a:fillRect/>
          </a:stretch>
        </p:blipFill>
        <p:spPr>
          <a:xfrm>
            <a:off x="7541075" y="1407650"/>
            <a:ext cx="1209675" cy="1257300"/>
          </a:xfrm>
          <a:prstGeom prst="rect">
            <a:avLst/>
          </a:prstGeom>
          <a:noFill/>
          <a:ln>
            <a:noFill/>
          </a:ln>
        </p:spPr>
      </p:pic>
      <p:sp>
        <p:nvSpPr>
          <p:cNvPr id="150" name="Google Shape;150;p26"/>
          <p:cNvSpPr txBox="1"/>
          <p:nvPr/>
        </p:nvSpPr>
        <p:spPr>
          <a:xfrm>
            <a:off x="7696525" y="2718025"/>
            <a:ext cx="3657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Kent Beck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Driven Development</a:t>
            </a:r>
            <a:endParaRPr/>
          </a:p>
        </p:txBody>
      </p:sp>
      <p:pic>
        <p:nvPicPr>
          <p:cNvPr id="156" name="Google Shape;156;p27"/>
          <p:cNvPicPr preferRelativeResize="0"/>
          <p:nvPr/>
        </p:nvPicPr>
        <p:blipFill>
          <a:blip r:embed="rId3">
            <a:alphaModFix/>
          </a:blip>
          <a:stretch>
            <a:fillRect/>
          </a:stretch>
        </p:blipFill>
        <p:spPr>
          <a:xfrm>
            <a:off x="152400" y="1258650"/>
            <a:ext cx="7829900" cy="3561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Continuous Integration	</a:t>
            </a:r>
            <a:endParaRPr/>
          </a:p>
        </p:txBody>
      </p:sp>
      <p:pic>
        <p:nvPicPr>
          <p:cNvPr id="162" name="Google Shape;162;p28"/>
          <p:cNvPicPr preferRelativeResize="0"/>
          <p:nvPr/>
        </p:nvPicPr>
        <p:blipFill>
          <a:blip r:embed="rId3">
            <a:alphaModFix/>
          </a:blip>
          <a:stretch>
            <a:fillRect/>
          </a:stretch>
        </p:blipFill>
        <p:spPr>
          <a:xfrm>
            <a:off x="562975" y="1411725"/>
            <a:ext cx="6990674" cy="3602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Pivotal Tracker</a:t>
            </a:r>
            <a:endParaRPr/>
          </a:p>
        </p:txBody>
      </p:sp>
      <p:sp>
        <p:nvSpPr>
          <p:cNvPr id="168" name="Google Shape;16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solidFill>
                  <a:schemeClr val="hlink"/>
                </a:solidFill>
                <a:hlinkClick r:id="rId3"/>
              </a:rPr>
              <a:t>https://www.pivotaltracker.com</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9" name="Google Shape;169;p29"/>
          <p:cNvPicPr preferRelativeResize="0"/>
          <p:nvPr/>
        </p:nvPicPr>
        <p:blipFill>
          <a:blip r:embed="rId4">
            <a:alphaModFix/>
          </a:blip>
          <a:stretch>
            <a:fillRect/>
          </a:stretch>
        </p:blipFill>
        <p:spPr>
          <a:xfrm>
            <a:off x="920175" y="1791050"/>
            <a:ext cx="5804250" cy="31586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	</a:t>
            </a:r>
            <a:endParaRPr/>
          </a:p>
        </p:txBody>
      </p:sp>
      <p:sp>
        <p:nvSpPr>
          <p:cNvPr id="175" name="Google Shape;17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Agile (Martin Fowler)</a:t>
            </a:r>
            <a:endParaRPr sz="1400"/>
          </a:p>
          <a:p>
            <a:pPr indent="-317500" lvl="1" marL="914400" rtl="0" algn="l">
              <a:spcBef>
                <a:spcPts val="0"/>
              </a:spcBef>
              <a:spcAft>
                <a:spcPts val="0"/>
              </a:spcAft>
              <a:buSzPts val="1400"/>
              <a:buChar char="○"/>
            </a:pPr>
            <a:r>
              <a:rPr lang="en" sz="1400" u="sng">
                <a:solidFill>
                  <a:schemeClr val="hlink"/>
                </a:solidFill>
                <a:hlinkClick r:id="rId3"/>
              </a:rPr>
              <a:t>http://martinfowler.com/articles/newMethodology.html</a:t>
            </a:r>
            <a:endParaRPr/>
          </a:p>
          <a:p>
            <a:pPr indent="-317500" lvl="1" marL="914400" rtl="0" algn="l">
              <a:spcBef>
                <a:spcPts val="0"/>
              </a:spcBef>
              <a:spcAft>
                <a:spcPts val="0"/>
              </a:spcAft>
              <a:buSzPts val="1400"/>
              <a:buChar char="○"/>
            </a:pPr>
            <a:r>
              <a:rPr lang="en"/>
              <a:t>Lecture: </a:t>
            </a:r>
            <a:r>
              <a:rPr lang="en" u="sng">
                <a:solidFill>
                  <a:schemeClr val="hlink"/>
                </a:solidFill>
                <a:hlinkClick r:id="rId4"/>
              </a:rPr>
              <a:t>https://www.youtube.com/watch?v=GE6lbPLEAzc</a:t>
            </a:r>
            <a:endParaRPr/>
          </a:p>
          <a:p>
            <a:pPr indent="-317500" lvl="0" marL="457200" rtl="0" algn="l">
              <a:spcBef>
                <a:spcPts val="0"/>
              </a:spcBef>
              <a:spcAft>
                <a:spcPts val="0"/>
              </a:spcAft>
              <a:buSzPts val="1400"/>
              <a:buChar char="●"/>
            </a:pPr>
            <a:r>
              <a:rPr lang="en" sz="1400"/>
              <a:t>Extreme Programming (Kent Beck)</a:t>
            </a:r>
            <a:endParaRPr sz="1400"/>
          </a:p>
          <a:p>
            <a:pPr indent="-317500" lvl="1" marL="914400" rtl="0" algn="l">
              <a:spcBef>
                <a:spcPts val="0"/>
              </a:spcBef>
              <a:spcAft>
                <a:spcPts val="0"/>
              </a:spcAft>
              <a:buSzPts val="1400"/>
              <a:buChar char="○"/>
            </a:pPr>
            <a:r>
              <a:rPr lang="en" sz="1400" u="sng">
                <a:solidFill>
                  <a:schemeClr val="hlink"/>
                </a:solidFill>
                <a:hlinkClick r:id="rId5"/>
              </a:rPr>
              <a:t>http://c2.com/cgi/wiki?ExtremeProgramming</a:t>
            </a:r>
            <a:endParaRPr sz="1400"/>
          </a:p>
          <a:p>
            <a:pPr indent="-317500" lvl="1" marL="914400" rtl="0" algn="l">
              <a:spcBef>
                <a:spcPts val="0"/>
              </a:spcBef>
              <a:spcAft>
                <a:spcPts val="0"/>
              </a:spcAft>
              <a:buSzPts val="1400"/>
              <a:buChar char="○"/>
            </a:pPr>
            <a:r>
              <a:rPr lang="en" sz="1400"/>
              <a:t>http://www.amazon.com/Extreme-Programming-Explained-Embrace-Edition/dp/0321278658</a:t>
            </a:r>
            <a:endParaRPr sz="1400"/>
          </a:p>
          <a:p>
            <a:pPr indent="-317500" lvl="0" marL="457200" rtl="0" algn="l">
              <a:spcBef>
                <a:spcPts val="0"/>
              </a:spcBef>
              <a:spcAft>
                <a:spcPts val="0"/>
              </a:spcAft>
              <a:buSzPts val="1400"/>
              <a:buChar char="●"/>
            </a:pPr>
            <a:r>
              <a:rPr lang="en" sz="1400"/>
              <a:t>Test Driven Development </a:t>
            </a:r>
            <a:endParaRPr sz="1400"/>
          </a:p>
          <a:p>
            <a:pPr indent="-317500" lvl="1" marL="914400" rtl="0" algn="l">
              <a:spcBef>
                <a:spcPts val="0"/>
              </a:spcBef>
              <a:spcAft>
                <a:spcPts val="0"/>
              </a:spcAft>
              <a:buSzPts val="1400"/>
              <a:buChar char="○"/>
            </a:pPr>
            <a:r>
              <a:rPr lang="en" sz="1400" u="sng">
                <a:solidFill>
                  <a:schemeClr val="hlink"/>
                </a:solidFill>
                <a:hlinkClick r:id="rId6"/>
              </a:rPr>
              <a:t>http://c2.com/cgi/wiki?TestDrivenDevelopment</a:t>
            </a:r>
            <a:endParaRPr sz="1400"/>
          </a:p>
          <a:p>
            <a:pPr indent="-317500" lvl="0" marL="457200" rtl="0" algn="l">
              <a:spcBef>
                <a:spcPts val="0"/>
              </a:spcBef>
              <a:spcAft>
                <a:spcPts val="0"/>
              </a:spcAft>
              <a:buSzPts val="1400"/>
              <a:buChar char="●"/>
            </a:pPr>
            <a:r>
              <a:rPr lang="en" sz="1400"/>
              <a:t>Continuous Integration</a:t>
            </a:r>
            <a:endParaRPr sz="1400"/>
          </a:p>
          <a:p>
            <a:pPr indent="-317500" lvl="1" marL="914400" rtl="0" algn="l">
              <a:spcBef>
                <a:spcPts val="0"/>
              </a:spcBef>
              <a:spcAft>
                <a:spcPts val="0"/>
              </a:spcAft>
              <a:buSzPts val="1400"/>
              <a:buChar char="○"/>
            </a:pPr>
            <a:r>
              <a:rPr lang="en" sz="1400" u="sng">
                <a:solidFill>
                  <a:schemeClr val="hlink"/>
                </a:solidFill>
                <a:hlinkClick r:id="rId7"/>
              </a:rPr>
              <a:t>http://martinfowler.com/articles/continuousIntegration.html</a:t>
            </a:r>
            <a:endParaRPr sz="1400"/>
          </a:p>
          <a:p>
            <a:pPr indent="-317500" lvl="2" marL="1371600" rtl="0" algn="l">
              <a:spcBef>
                <a:spcPts val="0"/>
              </a:spcBef>
              <a:spcAft>
                <a:spcPts val="0"/>
              </a:spcAft>
              <a:buSzPts val="1400"/>
              <a:buChar char="■"/>
            </a:pPr>
            <a:r>
              <a:rPr lang="en" sz="1400" u="sng">
                <a:solidFill>
                  <a:schemeClr val="hlink"/>
                </a:solidFill>
                <a:hlinkClick r:id="rId8"/>
              </a:rPr>
              <a:t>http://jenkins-ci.org/</a:t>
            </a:r>
            <a:endParaRPr sz="1400"/>
          </a:p>
          <a:p>
            <a:pPr indent="-317500" lvl="2" marL="1371600" rtl="0" algn="l">
              <a:spcBef>
                <a:spcPts val="0"/>
              </a:spcBef>
              <a:spcAft>
                <a:spcPts val="0"/>
              </a:spcAft>
              <a:buSzPts val="1400"/>
              <a:buChar char="■"/>
            </a:pPr>
            <a:r>
              <a:rPr lang="en" sz="1400"/>
              <a:t>http://cruisecontrol.sourceforge.net/</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MLK</a:t>
            </a:r>
            <a:endParaRPr/>
          </a:p>
        </p:txBody>
      </p:sp>
      <p:sp>
        <p:nvSpPr>
          <p:cNvPr id="181" name="Google Shape;181;p31"/>
          <p:cNvSpPr txBox="1"/>
          <p:nvPr/>
        </p:nvSpPr>
        <p:spPr>
          <a:xfrm>
            <a:off x="1583525" y="3616100"/>
            <a:ext cx="53781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https://www.youtube.com/watch?v=aL4FOvIf7G8</a:t>
            </a:r>
            <a:endParaRPr/>
          </a:p>
        </p:txBody>
      </p:sp>
      <p:pic>
        <p:nvPicPr>
          <p:cNvPr id="182" name="Google Shape;182;p31"/>
          <p:cNvPicPr preferRelativeResize="0"/>
          <p:nvPr/>
        </p:nvPicPr>
        <p:blipFill>
          <a:blip r:embed="rId4">
            <a:alphaModFix/>
          </a:blip>
          <a:stretch>
            <a:fillRect/>
          </a:stretch>
        </p:blipFill>
        <p:spPr>
          <a:xfrm>
            <a:off x="457200" y="1499500"/>
            <a:ext cx="1866900" cy="1866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671250" y="990800"/>
            <a:ext cx="7801500" cy="58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Happy Birthday Brian!!</a:t>
            </a:r>
            <a:endParaRPr/>
          </a:p>
        </p:txBody>
      </p:sp>
      <p:sp>
        <p:nvSpPr>
          <p:cNvPr id="66" name="Google Shape;66;p14"/>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67" name="Google Shape;67;p14"/>
          <p:cNvPicPr preferRelativeResize="0"/>
          <p:nvPr/>
        </p:nvPicPr>
        <p:blipFill>
          <a:blip r:embed="rId3">
            <a:alphaModFix/>
          </a:blip>
          <a:stretch>
            <a:fillRect/>
          </a:stretch>
        </p:blipFill>
        <p:spPr>
          <a:xfrm>
            <a:off x="3427950" y="1469575"/>
            <a:ext cx="2407124" cy="31984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TED talk on creativity</a:t>
            </a:r>
            <a:endParaRPr/>
          </a:p>
        </p:txBody>
      </p:sp>
      <p:pic>
        <p:nvPicPr>
          <p:cNvPr id="73" name="Google Shape;73;p15"/>
          <p:cNvPicPr preferRelativeResize="0"/>
          <p:nvPr/>
        </p:nvPicPr>
        <p:blipFill>
          <a:blip r:embed="rId3">
            <a:alphaModFix/>
          </a:blip>
          <a:stretch>
            <a:fillRect/>
          </a:stretch>
        </p:blipFill>
        <p:spPr>
          <a:xfrm>
            <a:off x="674125" y="1798075"/>
            <a:ext cx="3048000" cy="2286000"/>
          </a:xfrm>
          <a:prstGeom prst="rect">
            <a:avLst/>
          </a:prstGeom>
          <a:noFill/>
          <a:ln>
            <a:noFill/>
          </a:ln>
        </p:spPr>
      </p:pic>
      <p:sp>
        <p:nvSpPr>
          <p:cNvPr id="74" name="Google Shape;74;p15"/>
          <p:cNvSpPr txBox="1"/>
          <p:nvPr/>
        </p:nvSpPr>
        <p:spPr>
          <a:xfrm>
            <a:off x="717575" y="4271625"/>
            <a:ext cx="6135000" cy="4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http://www.ted.com/talks/ken_robinson_says_schools_kill_creativity.html</a:t>
            </a:r>
            <a:endParaRPr/>
          </a:p>
        </p:txBody>
      </p:sp>
      <p:sp>
        <p:nvSpPr>
          <p:cNvPr id="75" name="Google Shape;75;p15"/>
          <p:cNvSpPr txBox="1"/>
          <p:nvPr/>
        </p:nvSpPr>
        <p:spPr>
          <a:xfrm>
            <a:off x="4430825" y="2013850"/>
            <a:ext cx="3657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Sir Ken Robinson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Notes:	</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Starting next week bring your machines to class for quizzes &amp; access to notes.</a:t>
            </a:r>
            <a:endParaRPr/>
          </a:p>
          <a:p>
            <a:pPr indent="-342900" lvl="0" marL="457200" rtl="0" algn="l">
              <a:spcBef>
                <a:spcPts val="0"/>
              </a:spcBef>
              <a:spcAft>
                <a:spcPts val="0"/>
              </a:spcAft>
              <a:buSzPts val="1800"/>
              <a:buChar char="●"/>
            </a:pPr>
            <a:r>
              <a:rPr lang="en"/>
              <a:t>Start forming teams (Brian to post spreadsheet)</a:t>
            </a:r>
            <a:endParaRPr/>
          </a:p>
          <a:p>
            <a:pPr indent="-342900" lvl="0" marL="457200" rtl="0" algn="l">
              <a:spcBef>
                <a:spcPts val="0"/>
              </a:spcBef>
              <a:spcAft>
                <a:spcPts val="0"/>
              </a:spcAft>
              <a:buSzPts val="1800"/>
              <a:buChar char="●"/>
            </a:pPr>
            <a:r>
              <a:rPr lang="en"/>
              <a:t>We will get Pivotal &amp; Github  set up as teams form.</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Creativity</a:t>
            </a:r>
            <a:endParaRPr/>
          </a:p>
        </p:txBody>
      </p:sp>
      <p:sp>
        <p:nvSpPr>
          <p:cNvPr id="87" name="Google Shape;87;p17"/>
          <p:cNvSpPr txBox="1"/>
          <p:nvPr/>
        </p:nvSpPr>
        <p:spPr>
          <a:xfrm>
            <a:off x="260975" y="1271325"/>
            <a:ext cx="3199800" cy="2343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t>cre·a·tiv·i·ty</a:t>
            </a:r>
            <a:endParaRPr sz="1800"/>
          </a:p>
          <a:p>
            <a:pPr indent="0" lvl="0" marL="0" rtl="0" algn="l">
              <a:lnSpc>
                <a:spcPct val="115000"/>
              </a:lnSpc>
              <a:spcBef>
                <a:spcPts val="0"/>
              </a:spcBef>
              <a:spcAft>
                <a:spcPts val="0"/>
              </a:spcAft>
              <a:buNone/>
            </a:pPr>
            <a:r>
              <a:rPr lang="en" sz="1100"/>
              <a:t>ˌkrē-āˈtivitē/</a:t>
            </a:r>
            <a:endParaRPr sz="1100"/>
          </a:p>
          <a:p>
            <a:pPr indent="0" lvl="0" marL="0" rtl="0" algn="l">
              <a:spcBef>
                <a:spcPts val="0"/>
              </a:spcBef>
              <a:spcAft>
                <a:spcPts val="0"/>
              </a:spcAft>
              <a:buNone/>
            </a:pPr>
            <a:r>
              <a:rPr i="1" lang="en" sz="1100"/>
              <a:t>noun</a:t>
            </a:r>
            <a:endParaRPr i="1" sz="1100"/>
          </a:p>
          <a:p>
            <a:pPr indent="0" lvl="0" marL="0" rtl="0" algn="l">
              <a:spcBef>
                <a:spcPts val="0"/>
              </a:spcBef>
              <a:spcAft>
                <a:spcPts val="0"/>
              </a:spcAft>
              <a:buNone/>
            </a:pPr>
            <a:r>
              <a:rPr lang="en" sz="1100"/>
              <a:t>noun: </a:t>
            </a:r>
            <a:r>
              <a:rPr b="1" lang="en" sz="1100"/>
              <a:t>creativity</a:t>
            </a:r>
            <a:endParaRPr b="1" sz="1100"/>
          </a:p>
          <a:p>
            <a:pPr indent="0" lvl="0" marL="0" rtl="0" algn="l">
              <a:spcBef>
                <a:spcPts val="0"/>
              </a:spcBef>
              <a:spcAft>
                <a:spcPts val="0"/>
              </a:spcAft>
              <a:buNone/>
            </a:pPr>
            <a:r>
              <a:rPr b="1" lang="en" sz="1100"/>
              <a:t>1</a:t>
            </a:r>
            <a:r>
              <a:rPr lang="en" sz="1100"/>
              <a:t>.</a:t>
            </a:r>
            <a:endParaRPr sz="1100"/>
          </a:p>
          <a:p>
            <a:pPr indent="0" lvl="0" marL="0" rtl="0" algn="l">
              <a:spcBef>
                <a:spcPts val="0"/>
              </a:spcBef>
              <a:spcAft>
                <a:spcPts val="0"/>
              </a:spcAft>
              <a:buNone/>
            </a:pPr>
            <a:r>
              <a:rPr lang="en" sz="1100"/>
              <a:t>the use of the imagination or original ideas, esp. in the production of an artistic work.</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88" name="Google Shape;88;p17"/>
          <p:cNvSpPr txBox="1"/>
          <p:nvPr/>
        </p:nvSpPr>
        <p:spPr>
          <a:xfrm>
            <a:off x="1396050" y="3504800"/>
            <a:ext cx="3657600" cy="8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a:solidFill>
                  <a:schemeClr val="dk1"/>
                </a:solidFill>
              </a:rPr>
              <a:t>“Others have seen what is and asked why. I have seen what could be and asked why not. ”</a:t>
            </a:r>
            <a:endParaRPr i="1">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t>
            </a:r>
            <a:r>
              <a:rPr lang="en" sz="1100">
                <a:solidFill>
                  <a:schemeClr val="dk1"/>
                </a:solidFill>
                <a:uFill>
                  <a:noFill/>
                </a:uFill>
                <a:hlinkClick r:id="rId3">
                  <a:extLst>
                    <a:ext uri="{A12FA001-AC4F-418D-AE19-62706E023703}">
                      <ahyp:hlinkClr val="tx"/>
                    </a:ext>
                  </a:extLst>
                </a:hlinkClick>
              </a:rPr>
              <a:t> </a:t>
            </a:r>
            <a:r>
              <a:rPr lang="en" sz="1100" u="sng">
                <a:solidFill>
                  <a:schemeClr val="hlink"/>
                </a:solidFill>
                <a:hlinkClick r:id="rId4"/>
              </a:rPr>
              <a:t>Pablo Picasso</a:t>
            </a:r>
            <a:endParaRPr/>
          </a:p>
        </p:txBody>
      </p:sp>
      <p:pic>
        <p:nvPicPr>
          <p:cNvPr id="89" name="Google Shape;89;p17"/>
          <p:cNvPicPr preferRelativeResize="0"/>
          <p:nvPr/>
        </p:nvPicPr>
        <p:blipFill>
          <a:blip r:embed="rId5">
            <a:alphaModFix/>
          </a:blip>
          <a:stretch>
            <a:fillRect/>
          </a:stretch>
        </p:blipFill>
        <p:spPr>
          <a:xfrm>
            <a:off x="5096925" y="1377100"/>
            <a:ext cx="3199800" cy="2964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Hackers &amp; Painters</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Verdana"/>
                <a:ea typeface="Verdana"/>
                <a:cs typeface="Verdana"/>
                <a:sym typeface="Verdana"/>
              </a:rPr>
              <a:t>from </a:t>
            </a:r>
            <a:r>
              <a:rPr b="1" i="1" lang="en" sz="1400">
                <a:solidFill>
                  <a:schemeClr val="dk1"/>
                </a:solidFill>
                <a:latin typeface="Verdana"/>
                <a:ea typeface="Verdana"/>
                <a:cs typeface="Verdana"/>
                <a:sym typeface="Verdana"/>
              </a:rPr>
              <a:t>Hackers &amp; Painters</a:t>
            </a:r>
            <a:r>
              <a:rPr lang="en" sz="1400">
                <a:solidFill>
                  <a:schemeClr val="dk1"/>
                </a:solidFill>
                <a:latin typeface="Verdana"/>
                <a:ea typeface="Verdana"/>
                <a:cs typeface="Verdana"/>
                <a:sym typeface="Verdana"/>
              </a:rPr>
              <a:t> by Paul Graham (</a:t>
            </a:r>
            <a:r>
              <a:rPr lang="en" sz="1400" u="sng">
                <a:solidFill>
                  <a:schemeClr val="hlink"/>
                </a:solidFill>
                <a:latin typeface="Verdana"/>
                <a:ea typeface="Verdana"/>
                <a:cs typeface="Verdana"/>
                <a:sym typeface="Verdana"/>
                <a:hlinkClick r:id="rId3"/>
              </a:rPr>
              <a:t>http://paulgraham.com/hp.html</a:t>
            </a:r>
            <a:r>
              <a:rPr lang="en" sz="1400">
                <a:solidFill>
                  <a:schemeClr val="dk1"/>
                </a:solidFill>
                <a:latin typeface="Verdana"/>
                <a:ea typeface="Verdana"/>
                <a:cs typeface="Verdana"/>
                <a:sym typeface="Verdana"/>
              </a:rPr>
              <a:t>)</a:t>
            </a:r>
            <a:endParaRPr sz="1400">
              <a:solidFill>
                <a:schemeClr val="dk1"/>
              </a:solidFill>
              <a:latin typeface="Verdana"/>
              <a:ea typeface="Verdana"/>
              <a:cs typeface="Verdana"/>
              <a:sym typeface="Verdana"/>
            </a:endParaRPr>
          </a:p>
          <a:p>
            <a:pPr indent="0" lvl="0" marL="0" rtl="0" algn="l">
              <a:spcBef>
                <a:spcPts val="1600"/>
              </a:spcBef>
              <a:spcAft>
                <a:spcPts val="0"/>
              </a:spcAft>
              <a:buNone/>
            </a:pPr>
            <a:r>
              <a:rPr lang="en" sz="1400">
                <a:solidFill>
                  <a:schemeClr val="dk1"/>
                </a:solidFill>
                <a:latin typeface="Verdana"/>
                <a:ea typeface="Verdana"/>
                <a:cs typeface="Verdana"/>
                <a:sym typeface="Verdana"/>
              </a:rPr>
              <a:t>What hackers and painters have in common is that they're both makers. Along with composers, architects, and writers, what hackers and painters are trying to do is make good things. They're not doing research per se, though if in the course of trying to make good things they discover some new technique, so much the better.</a:t>
            </a:r>
            <a:endParaRPr sz="1400">
              <a:solidFill>
                <a:schemeClr val="dk1"/>
              </a:solidFill>
              <a:latin typeface="Verdana"/>
              <a:ea typeface="Verdana"/>
              <a:cs typeface="Verdana"/>
              <a:sym typeface="Verdana"/>
            </a:endParaRPr>
          </a:p>
          <a:p>
            <a:pPr indent="0" lvl="0" marL="0" rtl="0" algn="l">
              <a:spcBef>
                <a:spcPts val="1600"/>
              </a:spcBef>
              <a:spcAft>
                <a:spcPts val="0"/>
              </a:spcAft>
              <a:buNone/>
            </a:pPr>
            <a:r>
              <a:rPr lang="en" sz="1400">
                <a:solidFill>
                  <a:schemeClr val="dk1"/>
                </a:solidFill>
                <a:latin typeface="Verdana"/>
                <a:ea typeface="Verdana"/>
                <a:cs typeface="Verdana"/>
                <a:sym typeface="Verdana"/>
              </a:rPr>
              <a:t>I've never liked the term "computer science." The main reason I don't like it is that there's no such thing. Computer science is a grab bag of tenuously related areas thrown together by an accident of history, like Yugoslavia. </a:t>
            </a:r>
            <a:endParaRPr sz="1400">
              <a:solidFill>
                <a:schemeClr val="dk1"/>
              </a:solidFill>
              <a:latin typeface="Verdana"/>
              <a:ea typeface="Verdana"/>
              <a:cs typeface="Verdana"/>
              <a:sym typeface="Verdana"/>
            </a:endParaRPr>
          </a:p>
          <a:p>
            <a:pPr indent="0" lvl="0" marL="0" rtl="0" algn="l">
              <a:spcBef>
                <a:spcPts val="1600"/>
              </a:spcBef>
              <a:spcAft>
                <a:spcPts val="1600"/>
              </a:spcAft>
              <a:buNone/>
            </a:pPr>
            <a:r>
              <a:t/>
            </a:r>
            <a:endParaRPr sz="1400">
              <a:solidFill>
                <a:schemeClr val="dk1"/>
              </a:solidFill>
              <a:latin typeface="Verdana"/>
              <a:ea typeface="Verdana"/>
              <a:cs typeface="Verdana"/>
              <a:sym typeface="Verdana"/>
            </a:endParaRPr>
          </a:p>
        </p:txBody>
      </p:sp>
      <p:pic>
        <p:nvPicPr>
          <p:cNvPr id="96" name="Google Shape;96;p18"/>
          <p:cNvPicPr preferRelativeResize="0"/>
          <p:nvPr/>
        </p:nvPicPr>
        <p:blipFill>
          <a:blip r:embed="rId4">
            <a:alphaModFix/>
          </a:blip>
          <a:stretch>
            <a:fillRect/>
          </a:stretch>
        </p:blipFill>
        <p:spPr>
          <a:xfrm>
            <a:off x="7432275" y="64225"/>
            <a:ext cx="1625000" cy="1675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Sets</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Free Public Data Sets on AWS (on EBS or S3) - 55 datasets</a:t>
            </a:r>
            <a:endParaRPr/>
          </a:p>
          <a:p>
            <a:pPr indent="0" lvl="0" marL="0" rtl="0" algn="l">
              <a:spcBef>
                <a:spcPts val="1600"/>
              </a:spcBef>
              <a:spcAft>
                <a:spcPts val="0"/>
              </a:spcAft>
              <a:buNone/>
            </a:pPr>
            <a:r>
              <a:rPr lang="en"/>
              <a:t>	</a:t>
            </a:r>
            <a:r>
              <a:rPr lang="en" u="sng">
                <a:solidFill>
                  <a:schemeClr val="hlink"/>
                </a:solidFill>
                <a:hlinkClick r:id="rId3"/>
              </a:rPr>
              <a:t>http://aws.amazon.com/datasets</a:t>
            </a:r>
            <a:endParaRPr/>
          </a:p>
          <a:p>
            <a:pPr indent="-298450" lvl="0" marL="457200" rtl="0" algn="l">
              <a:spcBef>
                <a:spcPts val="1600"/>
              </a:spcBef>
              <a:spcAft>
                <a:spcPts val="0"/>
              </a:spcAft>
              <a:buSzPts val="1100"/>
              <a:buChar char="●"/>
            </a:pPr>
            <a:r>
              <a:rPr lang="en" sz="1100" u="sng">
                <a:solidFill>
                  <a:schemeClr val="hlink"/>
                </a:solidFill>
                <a:hlinkClick r:id="rId4"/>
              </a:rPr>
              <a:t>NASA NEX</a:t>
            </a:r>
            <a:endParaRPr sz="1100" u="sng">
              <a:solidFill>
                <a:schemeClr val="hlink"/>
              </a:solidFill>
              <a:hlinkClick r:id="rId5"/>
            </a:endParaRPr>
          </a:p>
          <a:p>
            <a:pPr indent="-298450" lvl="2" marL="1371600" rtl="0" algn="l">
              <a:spcBef>
                <a:spcPts val="0"/>
              </a:spcBef>
              <a:spcAft>
                <a:spcPts val="0"/>
              </a:spcAft>
              <a:buClr>
                <a:schemeClr val="dk1"/>
              </a:buClr>
              <a:buSzPts val="1100"/>
              <a:buChar char="■"/>
            </a:pPr>
            <a:r>
              <a:rPr lang="en" sz="1100">
                <a:solidFill>
                  <a:schemeClr val="dk1"/>
                </a:solidFill>
              </a:rPr>
              <a:t>Three NASA NEX datasets are now available, including climate projections and satellite images of Earth.</a:t>
            </a:r>
            <a:endParaRPr sz="1100">
              <a:solidFill>
                <a:schemeClr val="dk1"/>
              </a:solidFill>
            </a:endParaRPr>
          </a:p>
          <a:p>
            <a:pPr indent="-298450" lvl="0" marL="457200" rtl="0" algn="l">
              <a:spcBef>
                <a:spcPts val="0"/>
              </a:spcBef>
              <a:spcAft>
                <a:spcPts val="0"/>
              </a:spcAft>
              <a:buSzPts val="1100"/>
              <a:buChar char="●"/>
            </a:pPr>
            <a:r>
              <a:rPr lang="en" sz="1100" u="sng">
                <a:solidFill>
                  <a:schemeClr val="hlink"/>
                </a:solidFill>
                <a:hlinkClick r:id="rId6"/>
              </a:rPr>
              <a:t>Ensembl Annotated Human Genome Data (FASTA Release 73)</a:t>
            </a:r>
            <a:endParaRPr sz="1100" u="sng">
              <a:solidFill>
                <a:schemeClr val="hlink"/>
              </a:solidFill>
              <a:hlinkClick r:id="rId7"/>
            </a:endParaRPr>
          </a:p>
          <a:p>
            <a:pPr indent="-298450" lvl="2" marL="1371600" rtl="0" algn="l">
              <a:spcBef>
                <a:spcPts val="0"/>
              </a:spcBef>
              <a:spcAft>
                <a:spcPts val="0"/>
              </a:spcAft>
              <a:buClr>
                <a:schemeClr val="dk1"/>
              </a:buClr>
              <a:buSzPts val="1100"/>
              <a:buChar char="■"/>
            </a:pPr>
            <a:r>
              <a:rPr lang="en" sz="1100">
                <a:solidFill>
                  <a:schemeClr val="dk1"/>
                </a:solidFill>
              </a:rPr>
              <a:t>The Ensembl project produces genome databases for human as well as over 50 other species, and makes this information freely available.</a:t>
            </a:r>
            <a:endParaRPr sz="1100">
              <a:solidFill>
                <a:schemeClr val="dk1"/>
              </a:solidFill>
            </a:endParaRPr>
          </a:p>
          <a:p>
            <a:pPr indent="-298450" lvl="0" marL="457200" rtl="0" algn="l">
              <a:spcBef>
                <a:spcPts val="0"/>
              </a:spcBef>
              <a:spcAft>
                <a:spcPts val="0"/>
              </a:spcAft>
              <a:buSzPts val="1100"/>
              <a:buChar char="●"/>
            </a:pPr>
            <a:r>
              <a:rPr lang="en" sz="1100" u="sng">
                <a:solidFill>
                  <a:schemeClr val="hlink"/>
                </a:solidFill>
                <a:hlinkClick r:id="rId8"/>
              </a:rPr>
              <a:t>Japan Census Data</a:t>
            </a:r>
            <a:endParaRPr sz="1100" u="sng">
              <a:solidFill>
                <a:schemeClr val="hlink"/>
              </a:solidFill>
              <a:hlinkClick r:id="rId9"/>
            </a:endParaRPr>
          </a:p>
          <a:p>
            <a:pPr indent="-298450" lvl="2" marL="1371600" rtl="0" algn="l">
              <a:spcBef>
                <a:spcPts val="0"/>
              </a:spcBef>
              <a:spcAft>
                <a:spcPts val="0"/>
              </a:spcAft>
              <a:buClr>
                <a:schemeClr val="dk1"/>
              </a:buClr>
              <a:buSzPts val="1100"/>
              <a:buChar char="■"/>
            </a:pPr>
            <a:r>
              <a:rPr lang="en" sz="1100">
                <a:solidFill>
                  <a:schemeClr val="dk1"/>
                </a:solidFill>
              </a:rPr>
              <a:t>Multiple data sets including: (1) Population Census of Japan (1995, 2000, 2005, 2010), (2) Establishment and Enterprise Census of Japan (1999, 2001, 2004, 2006), and (3) Economic Census of Japan (2009).</a:t>
            </a:r>
            <a:endParaRPr sz="1100">
              <a:solidFill>
                <a:schemeClr val="dk1"/>
              </a:solidFill>
            </a:endParaRPr>
          </a:p>
          <a:p>
            <a:pPr indent="-298450" lvl="0" marL="457200" rtl="0" algn="l">
              <a:spcBef>
                <a:spcPts val="0"/>
              </a:spcBef>
              <a:spcAft>
                <a:spcPts val="0"/>
              </a:spcAft>
              <a:buSzPts val="1100"/>
              <a:buChar char="●"/>
            </a:pPr>
            <a:r>
              <a:rPr lang="en" sz="1100" u="sng">
                <a:solidFill>
                  <a:schemeClr val="hlink"/>
                </a:solidFill>
                <a:hlinkClick r:id="rId10"/>
              </a:rPr>
              <a:t>Sloan Digital Sky Survey DR6 Subset</a:t>
            </a:r>
            <a:endParaRPr sz="1100" u="sng">
              <a:solidFill>
                <a:schemeClr val="hlink"/>
              </a:solidFill>
              <a:hlinkClick r:id="rId11"/>
            </a:endParaRPr>
          </a:p>
          <a:p>
            <a:pPr indent="-298450" lvl="2" marL="1371600" rtl="0" algn="l">
              <a:spcBef>
                <a:spcPts val="0"/>
              </a:spcBef>
              <a:spcAft>
                <a:spcPts val="0"/>
              </a:spcAft>
              <a:buClr>
                <a:schemeClr val="dk1"/>
              </a:buClr>
              <a:buSzPts val="1100"/>
              <a:buChar char="■"/>
            </a:pPr>
            <a:r>
              <a:rPr lang="en" sz="1100">
                <a:solidFill>
                  <a:schemeClr val="dk1"/>
                </a:solidFill>
              </a:rPr>
              <a:t>The Sloan Digital Sky Survey is the most ambitious astronomical survey ever undertaken.</a:t>
            </a:r>
            <a:endParaRPr sz="1100">
              <a:solidFill>
                <a:schemeClr val="dk1"/>
              </a:solidFill>
            </a:endParaRPr>
          </a:p>
          <a:p>
            <a:pPr indent="-298450" lvl="0" marL="457200" rtl="0" algn="l">
              <a:spcBef>
                <a:spcPts val="0"/>
              </a:spcBef>
              <a:spcAft>
                <a:spcPts val="0"/>
              </a:spcAft>
              <a:buSzPts val="1100"/>
              <a:buChar char="●"/>
            </a:pPr>
            <a:r>
              <a:rPr lang="en" sz="1100" u="sng">
                <a:solidFill>
                  <a:schemeClr val="hlink"/>
                </a:solidFill>
                <a:hlinkClick r:id="rId12"/>
              </a:rPr>
              <a:t>Million Song Dataset</a:t>
            </a:r>
            <a:endParaRPr sz="1100" u="sng">
              <a:solidFill>
                <a:schemeClr val="hlink"/>
              </a:solidFill>
              <a:hlinkClick r:id="rId13"/>
            </a:endParaRPr>
          </a:p>
          <a:p>
            <a:pPr indent="-298450" lvl="2" marL="1371600" rtl="0" algn="l">
              <a:spcBef>
                <a:spcPts val="0"/>
              </a:spcBef>
              <a:spcAft>
                <a:spcPts val="0"/>
              </a:spcAft>
              <a:buClr>
                <a:schemeClr val="dk1"/>
              </a:buClr>
              <a:buSzPts val="1100"/>
              <a:buChar char="■"/>
            </a:pPr>
            <a:r>
              <a:rPr lang="en" sz="1100">
                <a:solidFill>
                  <a:schemeClr val="dk1"/>
                </a:solidFill>
              </a:rPr>
              <a:t>The Million Songs Collection is a collection of 28 datasets containing audio features and metadata for a million contemporary popular music tracks.</a:t>
            </a:r>
            <a:endParaRPr sz="1100">
              <a:solidFill>
                <a:schemeClr val="dk1"/>
              </a:solidFill>
            </a:endParaRPr>
          </a:p>
          <a:p>
            <a:pPr indent="-298450" lvl="0" marL="457200" rtl="0" algn="l">
              <a:spcBef>
                <a:spcPts val="0"/>
              </a:spcBef>
              <a:spcAft>
                <a:spcPts val="0"/>
              </a:spcAft>
              <a:buSzPts val="1100"/>
              <a:buChar char="●"/>
            </a:pPr>
            <a:r>
              <a:rPr lang="en" sz="1100" u="sng">
                <a:solidFill>
                  <a:schemeClr val="hlink"/>
                </a:solidFill>
                <a:hlinkClick r:id="rId14"/>
              </a:rPr>
              <a:t>Marvel Universe Social Graph</a:t>
            </a:r>
            <a:endParaRPr sz="1100" u="sng">
              <a:solidFill>
                <a:schemeClr val="hlink"/>
              </a:solidFill>
              <a:hlinkClick r:id="rId15"/>
            </a:endParaRPr>
          </a:p>
          <a:p>
            <a:pPr indent="-298450" lvl="2" marL="1371600" rtl="0" algn="l">
              <a:spcBef>
                <a:spcPts val="0"/>
              </a:spcBef>
              <a:spcAft>
                <a:spcPts val="0"/>
              </a:spcAft>
              <a:buClr>
                <a:schemeClr val="dk1"/>
              </a:buClr>
              <a:buSzPts val="1100"/>
              <a:buChar char="■"/>
            </a:pPr>
            <a:r>
              <a:rPr lang="en" sz="1100">
                <a:solidFill>
                  <a:schemeClr val="dk1"/>
                </a:solidFill>
              </a:rPr>
              <a:t>This dataset is an example of a social collaboration network based on the characters in The Marvel Universe, that is, the artificial world that takes place in the universe of the Marvel comic books.</a:t>
            </a:r>
            <a:endParaRPr sz="1100">
              <a:solidFill>
                <a:schemeClr val="dk1"/>
              </a:solidFill>
            </a:endParaRPr>
          </a:p>
          <a:p>
            <a:pPr indent="0" lvl="0" marL="0" rtl="0" algn="l">
              <a:spcBef>
                <a:spcPts val="1600"/>
              </a:spcBef>
              <a:spcAft>
                <a:spcPts val="0"/>
              </a:spcAft>
              <a:buNone/>
            </a:pPr>
            <a:r>
              <a:t/>
            </a:r>
            <a:endParaRPr sz="1100">
              <a:solidFill>
                <a:schemeClr val="dk1"/>
              </a:solidFill>
            </a:endParaRPr>
          </a:p>
          <a:p>
            <a:pPr indent="0" lvl="0" marL="0" rtl="0" algn="l">
              <a:spcBef>
                <a:spcPts val="1600"/>
              </a:spcBef>
              <a:spcAft>
                <a:spcPts val="0"/>
              </a:spcAft>
              <a:buNone/>
            </a:pPr>
            <a:r>
              <a:t/>
            </a:r>
            <a:endParaRPr sz="1100">
              <a:solidFill>
                <a:schemeClr val="dk1"/>
              </a:solidFill>
            </a:endParaRPr>
          </a:p>
          <a:p>
            <a:pPr indent="0" lvl="0" marL="0" rtl="0" algn="l">
              <a:spcBef>
                <a:spcPts val="1600"/>
              </a:spcBef>
              <a:spcAft>
                <a:spcPts val="0"/>
              </a:spcAft>
              <a:buNone/>
            </a:pPr>
            <a:r>
              <a:t/>
            </a:r>
            <a:endParaRPr sz="1100">
              <a:solidFill>
                <a:schemeClr val="dk1"/>
              </a:solidFill>
            </a:endParaRPr>
          </a:p>
          <a:p>
            <a:pPr indent="0" lvl="0" marL="0" rtl="0" algn="l">
              <a:spcBef>
                <a:spcPts val="1600"/>
              </a:spcBef>
              <a:spcAft>
                <a:spcPts val="0"/>
              </a:spcAft>
              <a:buNone/>
            </a:pPr>
            <a:r>
              <a:t/>
            </a:r>
            <a:endParaRPr sz="1100">
              <a:solidFill>
                <a:schemeClr val="dk1"/>
              </a:solidFill>
            </a:endParaRPr>
          </a:p>
          <a:p>
            <a:pPr indent="0" lvl="0" marL="0" rtl="0" algn="l">
              <a:spcBef>
                <a:spcPts val="1600"/>
              </a:spcBef>
              <a:spcAft>
                <a:spcPts val="0"/>
              </a:spcAft>
              <a:buNone/>
            </a:pPr>
            <a:r>
              <a:t/>
            </a:r>
            <a:endParaRPr sz="1100">
              <a:solidFill>
                <a:schemeClr val="dk1"/>
              </a:solidFill>
            </a:endParaRPr>
          </a:p>
          <a:p>
            <a:pPr indent="0" lvl="0" marL="0" rtl="0" algn="l">
              <a:spcBef>
                <a:spcPts val="1600"/>
              </a:spcBef>
              <a:spcAft>
                <a:spcPts val="1600"/>
              </a:spcAft>
              <a:buNone/>
            </a:pPr>
            <a:r>
              <a:t/>
            </a:r>
            <a:endParaRPr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Mob</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http://datamob.org/datasets</a:t>
            </a:r>
            <a:endParaRPr/>
          </a:p>
          <a:p>
            <a:pPr indent="0" lvl="0" marL="0" rtl="0" algn="l">
              <a:spcBef>
                <a:spcPts val="1600"/>
              </a:spcBef>
              <a:spcAft>
                <a:spcPts val="1600"/>
              </a:spcAft>
              <a:buNone/>
            </a:pPr>
            <a:r>
              <a:t/>
            </a:r>
            <a:endParaRPr/>
          </a:p>
        </p:txBody>
      </p:sp>
      <p:pic>
        <p:nvPicPr>
          <p:cNvPr id="109" name="Google Shape;109;p20"/>
          <p:cNvPicPr preferRelativeResize="0"/>
          <p:nvPr/>
        </p:nvPicPr>
        <p:blipFill>
          <a:blip r:embed="rId4">
            <a:alphaModFix/>
          </a:blip>
          <a:stretch>
            <a:fillRect/>
          </a:stretch>
        </p:blipFill>
        <p:spPr>
          <a:xfrm>
            <a:off x="414875" y="1655975"/>
            <a:ext cx="7632600" cy="34186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datasets…..</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http://theinfo.org/</a:t>
            </a:r>
            <a:br>
              <a:rPr lang="en" sz="1400"/>
            </a:br>
            <a:r>
              <a:rPr lang="en" sz="1400"/>
              <a:t>    http://infochimps.org/datasets</a:t>
            </a:r>
            <a:br>
              <a:rPr lang="en" sz="1400"/>
            </a:br>
            <a:r>
              <a:rPr lang="en" sz="1400"/>
              <a:t>    http://ckan.org [Comprehensive Knowledge Archive Network]</a:t>
            </a:r>
            <a:br>
              <a:rPr lang="en" sz="1400"/>
            </a:br>
            <a:r>
              <a:rPr lang="en" sz="1400"/>
              <a:t>    http://www.datawrangling.com/some-datasets-available-on-the-web.html</a:t>
            </a:r>
            <a:br>
              <a:rPr lang="en" sz="1400"/>
            </a:br>
            <a:r>
              <a:rPr lang="en" sz="1400"/>
              <a:t>    http://del.icio.us/pskomoroch/dataset</a:t>
            </a:r>
            <a:br>
              <a:rPr lang="en" sz="1400"/>
            </a:br>
            <a:r>
              <a:rPr lang="en" sz="1400"/>
              <a:t>    http://www.reddit.com/r/datasets/</a:t>
            </a:r>
            <a:br>
              <a:rPr lang="en" sz="1400"/>
            </a:br>
            <a:r>
              <a:rPr lang="en" sz="1400"/>
              <a:t>    http://news.ycombinator.com/item?id=1242029</a:t>
            </a:r>
            <a:br>
              <a:rPr lang="en" sz="1400"/>
            </a:br>
            <a:r>
              <a:rPr lang="en" sz="1400"/>
              <a:t>    http://www.reddit.com/r/opendata</a:t>
            </a:r>
            <a:br>
              <a:rPr lang="en" sz="1400"/>
            </a:br>
            <a:r>
              <a:rPr lang="en" sz="1400"/>
              <a:t>    http://www.trustlet.org/wiki/Repositories_of_datasets</a:t>
            </a:r>
            <a:br>
              <a:rPr lang="en" sz="1400"/>
            </a:br>
            <a:r>
              <a:rPr lang="en" sz="1400"/>
              <a:t>    http://www.daniel-lemire.com/blog/data-for-data-mining/</a:t>
            </a:r>
            <a:br>
              <a:rPr lang="en" sz="1400"/>
            </a:br>
            <a:r>
              <a:rPr lang="en" sz="1400"/>
              <a:t>    http://www.quantlet.org/mdbase/</a:t>
            </a:r>
            <a:br>
              <a:rPr lang="en" sz="1400"/>
            </a:br>
            <a:r>
              <a:rPr lang="en" sz="1400"/>
              <a:t>    http://datamob.org/</a:t>
            </a:r>
            <a:br>
              <a:rPr lang="en" sz="1400"/>
            </a:br>
            <a:r>
              <a:rPr lang="en" sz="1400"/>
              <a:t>    http://freebase.com/</a:t>
            </a:r>
            <a:br>
              <a:rPr lang="en" sz="1400"/>
            </a:br>
            <a:r>
              <a:rPr lang="en" sz="1400"/>
              <a:t>    http://infochimp.info/ics/data/ripd/www-personal.umich.edu/~mejn/netdata/</a:t>
            </a:r>
            <a:br>
              <a:rPr lang="en" sz="1400"/>
            </a:br>
            <a:r>
              <a:rPr lang="en" sz="1400"/>
              <a:t>    http://www.archive-it.org/public/all_collections</a:t>
            </a:r>
            <a:endParaRPr sz="1400"/>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