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Average" panose="02000503040000020003" pitchFamily="2" charset="77"/>
      <p:regular r:id="rId33"/>
    </p:embeddedFont>
    <p:embeddedFont>
      <p:font typeface="Oswald" pitchFamily="2" charset="77"/>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4"/>
    <p:restoredTop sz="94687"/>
  </p:normalViewPr>
  <p:slideViewPr>
    <p:cSldViewPr snapToGrid="0" snapToObjects="1">
      <p:cViewPr varScale="1">
        <p:scale>
          <a:sx n="139" d="100"/>
          <a:sy n="139"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c5b23dc0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c5b23dc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1c5b23dc0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1c5b23dc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1c5b23dc0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1c5b23dc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1c5b23dc0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1c5b23dc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1c5b23dc0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1c5b23dc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1c5b23dc0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1c5b23dc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1c5b23dc0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1c5b23dc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1c5b23dc0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1c5b23dc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1c5b23dc0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1c5b23dc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1c5b23dc0_0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1c5b23dc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2987835_0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987835_0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1c5b23dc0_0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1c5b23dc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1c5b23dc0_0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1c5b23dc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c5b23dc0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c5b23dc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c36dad81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2c36dad8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1c5b23dc0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1c5b23dc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2c36dad81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2c36dad8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1c5b23dc0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1c5b23dc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1c5b23dc0_0_1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1c5b23dc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2c36dad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2c36dad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c36dad8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c36dad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1c5b23dc0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1c5b23dc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2c36dad8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2c36dad8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c5b23dc0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1c5b23dc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1c5b23dc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1c5b23dc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quiz</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1c5b23dc0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1c5b23dc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1c5b23dc0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1c5b23dc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1c5b23dc0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1c5b23dc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1c5b23dc0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1c5b23dc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Big Data - Streaming</a:t>
            </a:r>
            <a:endParaRPr/>
          </a:p>
          <a:p>
            <a:pPr marL="0" lvl="0" indent="0" algn="l" rtl="0">
              <a:spcBef>
                <a:spcPts val="0"/>
              </a:spcBef>
              <a:spcAft>
                <a:spcPts val="0"/>
              </a:spcAft>
              <a:buNone/>
            </a:pP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Streaming 101</a:t>
            </a:r>
            <a:endParaRPr sz="300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 Patterns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5" name="Google Shape;115;p22"/>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now look at the core types of usage patterns common across </a:t>
            </a:r>
            <a:r>
              <a:rPr lang="en" i="1"/>
              <a:t>bounded and unbounded</a:t>
            </a:r>
            <a:r>
              <a:rPr lang="en"/>
              <a:t> data processing today. </a:t>
            </a:r>
            <a:endParaRPr/>
          </a:p>
          <a:p>
            <a:pPr marL="0" lvl="0" indent="0" algn="l" rtl="0">
              <a:spcBef>
                <a:spcPts val="1600"/>
              </a:spcBef>
              <a:spcAft>
                <a:spcPts val="0"/>
              </a:spcAft>
              <a:buNone/>
            </a:pPr>
            <a:endParaRPr/>
          </a:p>
          <a:p>
            <a:pPr marL="0" lvl="0" indent="0" algn="l" rtl="0">
              <a:spcBef>
                <a:spcPts val="1600"/>
              </a:spcBef>
              <a:spcAft>
                <a:spcPts val="0"/>
              </a:spcAft>
              <a:buNone/>
            </a:pPr>
            <a:r>
              <a:rPr lang="en"/>
              <a:t>We will look at both types of processing and, where relevant, within the context of the two main types of engines we care about:</a:t>
            </a:r>
            <a:endParaRPr/>
          </a:p>
          <a:p>
            <a:pPr marL="457200" lvl="0" indent="-342900" algn="l" rtl="0">
              <a:spcBef>
                <a:spcPts val="1600"/>
              </a:spcBef>
              <a:spcAft>
                <a:spcPts val="0"/>
              </a:spcAft>
              <a:buSzPts val="1800"/>
              <a:buChar char="●"/>
            </a:pPr>
            <a:r>
              <a:rPr lang="en"/>
              <a:t>Batch</a:t>
            </a:r>
            <a:endParaRPr/>
          </a:p>
          <a:p>
            <a:pPr marL="457200" lvl="0" indent="-342900" algn="l" rtl="0">
              <a:spcBef>
                <a:spcPts val="0"/>
              </a:spcBef>
              <a:spcAft>
                <a:spcPts val="0"/>
              </a:spcAft>
              <a:buSzPts val="1800"/>
              <a:buChar char="●"/>
            </a:pPr>
            <a:r>
              <a:rPr lang="en"/>
              <a:t>Streaming - lumping microbatch in with streaming because the differences between the two aren’t terribly important.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Bounded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1" name="Google Shape;121;p23"/>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Bounded data processing with a classic batch engine. A finite pool of unstructured data on the left is run through a data processing engine, resulting in corresponding structured data on the right.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2" name="Google Shape;122;p23"/>
          <p:cNvPicPr preferRelativeResize="0"/>
          <p:nvPr/>
        </p:nvPicPr>
        <p:blipFill>
          <a:blip r:embed="rId3">
            <a:alphaModFix/>
          </a:blip>
          <a:stretch>
            <a:fillRect/>
          </a:stretch>
        </p:blipFill>
        <p:spPr>
          <a:xfrm>
            <a:off x="1651925" y="2388425"/>
            <a:ext cx="5085376" cy="220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Unbounded Data: Batch - Fixed Windows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 name="Google Shape;128;p24"/>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Unbounded data processing via ad hoc fixed windows with a classic batch engine. An unbounded dataset is collected up front into finite, fixed-size windows of bounded data that are then processed via successive runs a of classic batch engine.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9" name="Google Shape;129;p24"/>
          <p:cNvPicPr preferRelativeResize="0"/>
          <p:nvPr/>
        </p:nvPicPr>
        <p:blipFill>
          <a:blip r:embed="rId3">
            <a:alphaModFix/>
          </a:blip>
          <a:stretch>
            <a:fillRect/>
          </a:stretch>
        </p:blipFill>
        <p:spPr>
          <a:xfrm>
            <a:off x="805850" y="2767725"/>
            <a:ext cx="7239000" cy="224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Unbounded Data: Batch - Sessions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5" name="Google Shape;135;p25"/>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Unbounded data processing into sessions via ad hoc fixed windows with a classic batch engine. An unbounded dataset is collected up front into finite, fixed-size windows of bounded data that are then subdivided into dynamic session windows via successive runs a of classic batch engine.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6" name="Google Shape;136;p25"/>
          <p:cNvPicPr preferRelativeResize="0"/>
          <p:nvPr/>
        </p:nvPicPr>
        <p:blipFill>
          <a:blip r:embed="rId3">
            <a:alphaModFix/>
          </a:blip>
          <a:stretch>
            <a:fillRect/>
          </a:stretch>
        </p:blipFill>
        <p:spPr>
          <a:xfrm>
            <a:off x="742975" y="2751575"/>
            <a:ext cx="7239000" cy="192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Unbounded Data: Streaming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2" name="Google Shape;142;p26"/>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Contrary to the ad hoc nature of most batch-based unbounded data processing approaches, streaming systems are built for unbounded data. As we learned earlier, for many real-world, distributed input sources, you not only find yourself dealing with unbounded data, but also data such as the following: </a:t>
            </a:r>
            <a:endParaRPr/>
          </a:p>
          <a:p>
            <a:pPr marL="457200" lvl="0" indent="-342900" algn="l" rtl="0">
              <a:spcBef>
                <a:spcPts val="1600"/>
              </a:spcBef>
              <a:spcAft>
                <a:spcPts val="0"/>
              </a:spcAft>
              <a:buSzPts val="1800"/>
              <a:buChar char="●"/>
            </a:pPr>
            <a:r>
              <a:rPr lang="en" i="1"/>
              <a:t>Highly unordered with respect to event times, meaning that you need some sort of time-based shuffle in your pipeline if you want to analyze the data in the context in which they occurred.</a:t>
            </a:r>
            <a:endParaRPr i="1"/>
          </a:p>
          <a:p>
            <a:pPr marL="457200" lvl="0" indent="-342900" algn="l" rtl="0">
              <a:spcBef>
                <a:spcPts val="0"/>
              </a:spcBef>
              <a:spcAft>
                <a:spcPts val="0"/>
              </a:spcAft>
              <a:buSzPts val="1800"/>
              <a:buChar char="●"/>
            </a:pPr>
            <a:r>
              <a:rPr lang="en" i="1"/>
              <a:t>Of varying event-time skew, meaning that you can’t just assume you’ll always see most of the data for a given event time X within some constant epsilon of time Y .</a:t>
            </a:r>
            <a:endParaRPr i="1"/>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Unbounded Data: Streaming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8" name="Google Shape;148;p27"/>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a handful of approaches that you can take when dealing with data that have these characteristics. </a:t>
            </a:r>
            <a:endParaRPr dirty="0"/>
          </a:p>
          <a:p>
            <a:pPr marL="0" lvl="0" indent="0" algn="l" rtl="0">
              <a:spcBef>
                <a:spcPts val="1600"/>
              </a:spcBef>
              <a:spcAft>
                <a:spcPts val="0"/>
              </a:spcAft>
              <a:buNone/>
            </a:pPr>
            <a:r>
              <a:rPr lang="en" dirty="0"/>
              <a:t>You can categorize these approaches into four groups: </a:t>
            </a:r>
            <a:endParaRPr dirty="0"/>
          </a:p>
          <a:p>
            <a:pPr marL="457200" lvl="0" indent="-342900" algn="l" rtl="0">
              <a:spcBef>
                <a:spcPts val="1600"/>
              </a:spcBef>
              <a:spcAft>
                <a:spcPts val="0"/>
              </a:spcAft>
              <a:buSzPts val="1800"/>
              <a:buChar char="●"/>
            </a:pPr>
            <a:r>
              <a:rPr lang="en" dirty="0"/>
              <a:t>Time-agnostic</a:t>
            </a:r>
            <a:endParaRPr dirty="0"/>
          </a:p>
          <a:p>
            <a:pPr marL="457200" lvl="0" indent="-342900" algn="l" rtl="0">
              <a:spcBef>
                <a:spcPts val="0"/>
              </a:spcBef>
              <a:spcAft>
                <a:spcPts val="0"/>
              </a:spcAft>
              <a:buSzPts val="1800"/>
              <a:buChar char="●"/>
            </a:pPr>
            <a:r>
              <a:rPr lang="en" dirty="0"/>
              <a:t>Approximation</a:t>
            </a:r>
            <a:endParaRPr dirty="0"/>
          </a:p>
          <a:p>
            <a:pPr marL="457200" lvl="0" indent="-342900" algn="l" rtl="0">
              <a:spcBef>
                <a:spcPts val="0"/>
              </a:spcBef>
              <a:spcAft>
                <a:spcPts val="0"/>
              </a:spcAft>
              <a:buSzPts val="1800"/>
              <a:buChar char="●"/>
            </a:pPr>
            <a:r>
              <a:rPr lang="en" dirty="0"/>
              <a:t>Windowing by processing time</a:t>
            </a:r>
            <a:endParaRPr dirty="0"/>
          </a:p>
          <a:p>
            <a:pPr marL="457200" lvl="0" indent="-342900" algn="l" rtl="0">
              <a:spcBef>
                <a:spcPts val="0"/>
              </a:spcBef>
              <a:spcAft>
                <a:spcPts val="0"/>
              </a:spcAft>
              <a:buSzPts val="1800"/>
              <a:buChar char="●"/>
            </a:pPr>
            <a:r>
              <a:rPr lang="en" dirty="0"/>
              <a:t>Windowing by event time. </a:t>
            </a: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r>
              <a:rPr lang="en" dirty="0"/>
              <a:t> </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Agnostic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4" name="Google Shape;154;p28"/>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Time-agnostic processing is used for cases in which time is essentially irrelevant; that is, all relevant logic is data driven. Because everything about such use cases is dictated by the arrival of more data, there’s really nothing special a streaming engine has to support other than basic data delivery.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Agnostic : Filtering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0" name="Google Shape;160;p29"/>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Filtering unbounded data. A collection of data (flowing left to right) of varying types is filtered into a homogeneous collection containing a single type.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1" name="Google Shape;161;p29"/>
          <p:cNvPicPr preferRelativeResize="0"/>
          <p:nvPr/>
        </p:nvPicPr>
        <p:blipFill>
          <a:blip r:embed="rId3">
            <a:alphaModFix/>
          </a:blip>
          <a:stretch>
            <a:fillRect/>
          </a:stretch>
        </p:blipFill>
        <p:spPr>
          <a:xfrm>
            <a:off x="884900" y="2402600"/>
            <a:ext cx="7143750" cy="186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Approximation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7" name="Google Shape;167;p30"/>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second major category of approaches is approximation algorithms, such as approximate Top-N , streaming k-means , and so on. </a:t>
            </a:r>
            <a:endParaRPr/>
          </a:p>
          <a:p>
            <a:pPr marL="0" lvl="0" indent="0" algn="l" rtl="0">
              <a:spcBef>
                <a:spcPts val="1600"/>
              </a:spcBef>
              <a:spcAft>
                <a:spcPts val="0"/>
              </a:spcAft>
              <a:buNone/>
            </a:pPr>
            <a:r>
              <a:rPr lang="en"/>
              <a:t>Computing approximations on unbounded data. Data are run through a complex algorithm, yielding output data that look more or less like the desired result on the other side.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8" name="Google Shape;168;p30"/>
          <p:cNvPicPr preferRelativeResize="0"/>
          <p:nvPr/>
        </p:nvPicPr>
        <p:blipFill>
          <a:blip r:embed="rId3">
            <a:alphaModFix/>
          </a:blip>
          <a:stretch>
            <a:fillRect/>
          </a:stretch>
        </p:blipFill>
        <p:spPr>
          <a:xfrm>
            <a:off x="824875" y="3015875"/>
            <a:ext cx="7200900" cy="192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p31"/>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is simply the notion of taking a data source (either unbounded or bounded), and chopping it up along temporal boundaries into finite chunks for processing.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5" name="Google Shape;175;p31"/>
          <p:cNvPicPr preferRelativeResize="0"/>
          <p:nvPr/>
        </p:nvPicPr>
        <p:blipFill>
          <a:blip r:embed="rId3">
            <a:alphaModFix/>
          </a:blip>
          <a:stretch>
            <a:fillRect/>
          </a:stretch>
        </p:blipFill>
        <p:spPr>
          <a:xfrm>
            <a:off x="887725" y="2289575"/>
            <a:ext cx="7038500" cy="260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Steaming?</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Streaming data processing is a big deal in big data these days, and for good reasons;</a:t>
            </a:r>
            <a:endParaRPr dirty="0"/>
          </a:p>
          <a:p>
            <a:pPr marL="457200" lvl="0" indent="-342900" algn="l" rtl="0">
              <a:spcBef>
                <a:spcPts val="1600"/>
              </a:spcBef>
              <a:spcAft>
                <a:spcPts val="0"/>
              </a:spcAft>
              <a:buSzPts val="1800"/>
              <a:buChar char="●"/>
            </a:pPr>
            <a:r>
              <a:rPr lang="en" dirty="0"/>
              <a:t>Businesses crave ever-more timely insights into their data, and switching to streaming is a good way to achieve lower latency</a:t>
            </a:r>
            <a:endParaRPr dirty="0"/>
          </a:p>
          <a:p>
            <a:pPr marL="457200" lvl="0" indent="-342900" algn="l" rtl="0">
              <a:spcBef>
                <a:spcPts val="0"/>
              </a:spcBef>
              <a:spcAft>
                <a:spcPts val="0"/>
              </a:spcAft>
              <a:buSzPts val="1800"/>
              <a:buChar char="●"/>
            </a:pPr>
            <a:r>
              <a:rPr lang="en" dirty="0"/>
              <a:t>The massive, unbounded datasets that are increasingly common in modern business are more easily tamed using a system designed for such never-ending volumes of data.</a:t>
            </a:r>
            <a:endParaRPr dirty="0"/>
          </a:p>
          <a:p>
            <a:pPr marL="457200" lvl="0" indent="-342900" algn="l" rtl="0">
              <a:spcBef>
                <a:spcPts val="0"/>
              </a:spcBef>
              <a:spcAft>
                <a:spcPts val="0"/>
              </a:spcAft>
              <a:buSzPts val="1800"/>
              <a:buChar char="●"/>
            </a:pPr>
            <a:r>
              <a:rPr lang="en" dirty="0"/>
              <a:t>Processing data as they arrive spreads workloads out more evenly over time, yielding more consistent and predictable consumption of resources.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Fixed Windows </a:t>
            </a:r>
            <a:r>
              <a:rPr lang="en" sz="1800">
                <a:solidFill>
                  <a:schemeClr val="accent3"/>
                </a:solidFill>
                <a:latin typeface="Average"/>
                <a:ea typeface="Average"/>
                <a:cs typeface="Average"/>
                <a:sym typeface="Average"/>
              </a:rPr>
              <a:t>(aka tumbling windows)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1" name="Google Shape;181;p32"/>
          <p:cNvSpPr txBox="1">
            <a:spLocks noGrp="1"/>
          </p:cNvSpPr>
          <p:nvPr>
            <p:ph type="body" idx="1"/>
          </p:nvPr>
        </p:nvSpPr>
        <p:spPr>
          <a:xfrm>
            <a:off x="227900" y="10686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windows slice time into segments with a fixed-size temporal length. Typically the segments for fixed windows are applied uniformly across the entire dataset, which is an example of aligned windows. In some cases, it’s desirable to phase-shift the windows for different subsets of the data (e.g., per key) to spread window completion load more evenly over time, which instead is an example of unaligned windows because they vary across the data.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Sliding Windows </a:t>
            </a:r>
            <a:r>
              <a:rPr lang="en" sz="1800">
                <a:solidFill>
                  <a:schemeClr val="accent3"/>
                </a:solidFill>
                <a:latin typeface="Average"/>
                <a:ea typeface="Average"/>
                <a:cs typeface="Average"/>
                <a:sym typeface="Average"/>
              </a:rPr>
              <a:t>(aka hopping windows)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7" name="Google Shape;187;p33"/>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generalization of fixed windows, sliding windows are defined by a fixed length and a fixed period. If the period is less than the length, the windows overlap. If the period equals the length, you have fixed windows. And if the period is greater than the length, you have a weird sort of sampling window that looks only at subsets of the data over time. As with fixed windows, sliding windows are typically aligned, though they can be unaligned as a performance optimization in certain use cases.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Sessions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3" name="Google Shape;193;p34"/>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Sessions are commonly used for analyzing user behavior over time, by grouping together a series of temporally related events (e.g., a sequence of videos viewed in one sitting). Sessions are interesting because their lengths cannot be defined a priori; they are dependent upon the actual data involved. They’re also the canonical example of unaligned windows because sessions are practically never identical across different subsets of data (e.g., different users).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200245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Windowing by</a:t>
            </a:r>
            <a:endParaRPr sz="3600"/>
          </a:p>
          <a:p>
            <a:pPr marL="0" lvl="0" indent="0" algn="ctr" rtl="0">
              <a:spcBef>
                <a:spcPts val="0"/>
              </a:spcBef>
              <a:spcAft>
                <a:spcPts val="0"/>
              </a:spcAft>
              <a:buNone/>
            </a:pPr>
            <a:r>
              <a:rPr lang="en" sz="3600"/>
              <a:t>Processing Time</a:t>
            </a:r>
            <a:endParaRPr sz="36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Fixed Windows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4" name="Google Shape;204;p36"/>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into fixed windows by processing time. Data are collected into windows based on the order they arrive in the pipeline.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05" name="Google Shape;205;p36"/>
          <p:cNvPicPr preferRelativeResize="0"/>
          <p:nvPr/>
        </p:nvPicPr>
        <p:blipFill>
          <a:blip r:embed="rId3">
            <a:alphaModFix/>
          </a:blip>
          <a:stretch>
            <a:fillRect/>
          </a:stretch>
        </p:blipFill>
        <p:spPr>
          <a:xfrm>
            <a:off x="956325" y="2488275"/>
            <a:ext cx="7105650" cy="209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311700" y="2015550"/>
            <a:ext cx="8520600" cy="137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Windowing by</a:t>
            </a:r>
            <a:endParaRPr sz="3600"/>
          </a:p>
          <a:p>
            <a:pPr marL="0" lvl="0" indent="0" algn="ctr" rtl="0">
              <a:spcBef>
                <a:spcPts val="0"/>
              </a:spcBef>
              <a:spcAft>
                <a:spcPts val="0"/>
              </a:spcAft>
              <a:buNone/>
            </a:pPr>
            <a:r>
              <a:rPr lang="en" sz="3600"/>
              <a:t>Event Time</a:t>
            </a:r>
            <a:endParaRPr sz="36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Fixed Windows : Event Time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6" name="Google Shape;216;p38"/>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into fixed windows by event time. Data are collected into windows based on the times at which they occurred. The black arrows call out example data that arrived in processing-time windows that differed from the event-time windows to which they belonged.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17" name="Google Shape;217;p38"/>
          <p:cNvPicPr preferRelativeResize="0"/>
          <p:nvPr/>
        </p:nvPicPr>
        <p:blipFill>
          <a:blip r:embed="rId3">
            <a:alphaModFix/>
          </a:blip>
          <a:stretch>
            <a:fillRect/>
          </a:stretch>
        </p:blipFill>
        <p:spPr>
          <a:xfrm>
            <a:off x="763950" y="2653925"/>
            <a:ext cx="7239000" cy="2286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Sessions - Event Time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3" name="Google Shape;223;p39"/>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Windowing into session windows by event time. Data are collected into session windows capturing bursts of activity based on the times that the corresponding events occurred. The black arrows again call out the temporal shuffle necessary to put the data into their correct event-time locations.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24" name="Google Shape;224;p39"/>
          <p:cNvPicPr preferRelativeResize="0"/>
          <p:nvPr/>
        </p:nvPicPr>
        <p:blipFill>
          <a:blip r:embed="rId3">
            <a:alphaModFix/>
          </a:blip>
          <a:stretch>
            <a:fillRect/>
          </a:stretch>
        </p:blipFill>
        <p:spPr>
          <a:xfrm>
            <a:off x="952500" y="2586775"/>
            <a:ext cx="7239000" cy="219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Time Drawbacks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0" name="Google Shape;230;p40"/>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course, powerful semantics rarely come for free, and event-time windows are no exception. Event-time windows have two notable drawbacks due to the fact that windows must often live longer (in processing time) than the actual length of the window itself: </a:t>
            </a:r>
            <a:endParaRPr/>
          </a:p>
          <a:p>
            <a:pPr marL="457200" lvl="0" indent="-342900" algn="l" rtl="0">
              <a:spcBef>
                <a:spcPts val="1600"/>
              </a:spcBef>
              <a:spcAft>
                <a:spcPts val="0"/>
              </a:spcAft>
              <a:buSzPts val="1800"/>
              <a:buChar char="●"/>
            </a:pPr>
            <a:r>
              <a:rPr lang="en"/>
              <a:t>Buffering</a:t>
            </a:r>
            <a:endParaRPr/>
          </a:p>
          <a:p>
            <a:pPr marL="457200" lvl="0" indent="-342900" algn="l" rtl="0">
              <a:spcBef>
                <a:spcPts val="0"/>
              </a:spcBef>
              <a:spcAft>
                <a:spcPts val="0"/>
              </a:spcAft>
              <a:buSzPts val="1800"/>
              <a:buChar char="●"/>
            </a:pPr>
            <a:r>
              <a:rPr lang="en"/>
              <a:t>Completeness</a:t>
            </a:r>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Time Drawbacks : Buffering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6" name="Google Shape;236;p41"/>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Buffering:</a:t>
            </a:r>
            <a:endParaRPr b="1"/>
          </a:p>
          <a:p>
            <a:pPr marL="0" lvl="0" indent="0" algn="l" rtl="0">
              <a:spcBef>
                <a:spcPts val="1600"/>
              </a:spcBef>
              <a:spcAft>
                <a:spcPts val="0"/>
              </a:spcAft>
              <a:buNone/>
            </a:pPr>
            <a:r>
              <a:rPr lang="en"/>
              <a:t>Due to extended window lifetimes, more buffering of data is required. Thankfully, persistent storage is generally the cheapest of the resource types most data processing systems depend on (the others being primarily CPU, network bandwidth, and RAM). As such, this problem is typically much less of a concern than you might think when using any well-designed data processing system with strongly consistent persistent state and a decent in-memory caching layer. Also, many useful aggregations do not require the entire input set to be buffered (e.g., sum or average), but instead can be performed incrementally, with a much smaller, intermediate aggregate stored in persistent state.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Terminology: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Streaming system</a:t>
            </a:r>
            <a:r>
              <a:rPr lang="en"/>
              <a:t>:  </a:t>
            </a:r>
            <a:r>
              <a:rPr lang="en" i="1"/>
              <a:t>A type of data processing engine that is designed with infinite datasets in mind. </a:t>
            </a:r>
            <a:endParaRPr i="1"/>
          </a:p>
          <a:p>
            <a:pPr marL="457200" lvl="0" indent="-342900" algn="l" rtl="0">
              <a:spcBef>
                <a:spcPts val="0"/>
              </a:spcBef>
              <a:spcAft>
                <a:spcPts val="0"/>
              </a:spcAft>
              <a:buSzPts val="1800"/>
              <a:buChar char="●"/>
            </a:pPr>
            <a:r>
              <a:rPr lang="en"/>
              <a:t>There are two important (and orthogonal) dimensions that define the shape of a given dataset: </a:t>
            </a:r>
            <a:r>
              <a:rPr lang="en" i="1"/>
              <a:t>cardinality and constitution</a:t>
            </a:r>
            <a:r>
              <a:rPr lang="en"/>
              <a:t> .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Time Drawbacks : Completeness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2" name="Google Shape;242;p42"/>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Completeness:</a:t>
            </a:r>
            <a:endParaRPr b="1"/>
          </a:p>
          <a:p>
            <a:pPr marL="0" lvl="0" indent="0" algn="l" rtl="0">
              <a:spcBef>
                <a:spcPts val="1600"/>
              </a:spcBef>
              <a:spcAft>
                <a:spcPts val="0"/>
              </a:spcAft>
              <a:buNone/>
            </a:pPr>
            <a:r>
              <a:rPr lang="en"/>
              <a:t>Given that we often have no good way of knowing when we’ve seen all of the data for a given window, how do we know when the results for the window are ready to materialize? In truth, we simply don’t. For many types of inputs, the system can give a reasonably accurate heuristic estimate of window completion via something like the watermarks found in MillWheel, Cloud Dataflow, and Flink . But for cases in which absolute correctness is paramount (again, think billing), the only real option is to provide a way for the pipeline builder to express when they want results for windows to be materialized and how those results should be refined over time.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Cardinality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524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cardinality of a dataset dictates its size, with the most salient aspect of cardinality being whether a given dataset is finite or infinite. </a:t>
            </a:r>
            <a:endParaRPr/>
          </a:p>
          <a:p>
            <a:pPr marL="457200" lvl="0" indent="-342900" algn="l" rtl="0">
              <a:spcBef>
                <a:spcPts val="1600"/>
              </a:spcBef>
              <a:spcAft>
                <a:spcPts val="0"/>
              </a:spcAft>
              <a:buSzPts val="1800"/>
              <a:buChar char="●"/>
            </a:pPr>
            <a:r>
              <a:rPr lang="en" b="1"/>
              <a:t>Bounded data</a:t>
            </a:r>
            <a:r>
              <a:rPr lang="en"/>
              <a:t>:  </a:t>
            </a:r>
            <a:r>
              <a:rPr lang="en" i="1"/>
              <a:t>A type of dataset that is finite in size. </a:t>
            </a:r>
            <a:endParaRPr i="1"/>
          </a:p>
          <a:p>
            <a:pPr marL="457200" lvl="0" indent="-342900" algn="l" rtl="0">
              <a:spcBef>
                <a:spcPts val="0"/>
              </a:spcBef>
              <a:spcAft>
                <a:spcPts val="0"/>
              </a:spcAft>
              <a:buSzPts val="1800"/>
              <a:buChar char="●"/>
            </a:pPr>
            <a:r>
              <a:rPr lang="en" b="1"/>
              <a:t>Unbounded data</a:t>
            </a:r>
            <a:r>
              <a:rPr lang="en"/>
              <a:t>:  </a:t>
            </a:r>
            <a:r>
              <a:rPr lang="en" i="1"/>
              <a:t>A type of dataset that is infinite in size (at least theoretically)</a:t>
            </a:r>
            <a:r>
              <a:rPr lang="en"/>
              <a:t>. </a:t>
            </a:r>
            <a:endParaRPr/>
          </a:p>
          <a:p>
            <a:pPr marL="0" lvl="0" indent="0" algn="l" rtl="0">
              <a:spcBef>
                <a:spcPts val="1600"/>
              </a:spcBef>
              <a:spcAft>
                <a:spcPts val="0"/>
              </a:spcAft>
              <a:buNone/>
            </a:pPr>
            <a:r>
              <a:rPr lang="en"/>
              <a:t>Cardinality is important because the unbounded nature of infinite datasets imposes additional burdens on data processing frameworks that consume them.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Constitution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1524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constitution of a dataset, on the other hand, dictates its physical manifestation. As a result, the constitution defines the ways one can interact with the data in question. </a:t>
            </a:r>
            <a:endParaRPr/>
          </a:p>
          <a:p>
            <a:pPr marL="0" lvl="0" indent="0" algn="l" rtl="0">
              <a:spcBef>
                <a:spcPts val="1600"/>
              </a:spcBef>
              <a:spcAft>
                <a:spcPts val="0"/>
              </a:spcAft>
              <a:buNone/>
            </a:pPr>
            <a:r>
              <a:rPr lang="en"/>
              <a:t>There are two primary constitutions of importance: </a:t>
            </a:r>
            <a:endParaRPr/>
          </a:p>
          <a:p>
            <a:pPr marL="457200" lvl="0" indent="-342900" algn="l" rtl="0">
              <a:spcBef>
                <a:spcPts val="1600"/>
              </a:spcBef>
              <a:spcAft>
                <a:spcPts val="0"/>
              </a:spcAft>
              <a:buSzPts val="1800"/>
              <a:buChar char="●"/>
            </a:pPr>
            <a:r>
              <a:rPr lang="en" b="1"/>
              <a:t>Table</a:t>
            </a:r>
            <a:r>
              <a:rPr lang="en"/>
              <a:t>:   </a:t>
            </a:r>
            <a:r>
              <a:rPr lang="en" i="1"/>
              <a:t>A holistic view of a dataset at a specific point in time. SQL systems have traditionally dealt in tables. </a:t>
            </a:r>
            <a:endParaRPr i="1"/>
          </a:p>
          <a:p>
            <a:pPr marL="457200" lvl="0" indent="-342900" algn="l" rtl="0">
              <a:spcBef>
                <a:spcPts val="0"/>
              </a:spcBef>
              <a:spcAft>
                <a:spcPts val="0"/>
              </a:spcAft>
              <a:buSzPts val="1800"/>
              <a:buChar char="●"/>
            </a:pPr>
            <a:r>
              <a:rPr lang="en" b="1"/>
              <a:t>Stream</a:t>
            </a:r>
            <a:r>
              <a:rPr lang="en"/>
              <a:t>:  </a:t>
            </a:r>
            <a:r>
              <a:rPr lang="en" i="1"/>
              <a:t>An element-by-element view of the evolution of a dataset over time. The MapReduce lineage of data processing systems have traditionally dealt in streams. </a:t>
            </a:r>
            <a:endParaRPr i="1"/>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Lambda Architecture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2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The basic idea is that you run a streaming system alongside a batch system, both performing essentially the same calculation. The streaming system gives you low-latency, inaccurate results (either because of the use of an approximation algorithm, or because the streaming system itself does not provide correctness), and some time later a batch system rolls along and provides you with correct output.  </a:t>
            </a:r>
            <a:r>
              <a:rPr lang="en" b="1" i="1"/>
              <a:t>(only needed  because initial streaming systems couldn’t give both)</a:t>
            </a:r>
            <a:endParaRPr b="1" i="1"/>
          </a:p>
          <a:p>
            <a:pPr marL="457200" lvl="0" indent="0" algn="l" rtl="0">
              <a:spcBef>
                <a:spcPts val="1600"/>
              </a:spcBef>
              <a:spcAft>
                <a:spcPts val="0"/>
              </a:spcAft>
              <a:buNone/>
            </a:pPr>
            <a:r>
              <a:rPr lang="en"/>
              <a:t>Unfortunately, maintaining a Lambda system is a hassle: you need to build, provision, and maintain two independent versions of your pipeline and then also somehow merge the results from the two pipelines at the end. </a:t>
            </a: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Time vs. Processing Time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any data processing system, there are typically two domains of time that we care about: </a:t>
            </a:r>
            <a:endParaRPr/>
          </a:p>
          <a:p>
            <a:pPr marL="457200" lvl="0" indent="-342900" algn="l" rtl="0">
              <a:spcBef>
                <a:spcPts val="1600"/>
              </a:spcBef>
              <a:spcAft>
                <a:spcPts val="0"/>
              </a:spcAft>
              <a:buSzPts val="1800"/>
              <a:buChar char="●"/>
            </a:pPr>
            <a:r>
              <a:rPr lang="en" b="1"/>
              <a:t>Event time</a:t>
            </a:r>
            <a:r>
              <a:rPr lang="en"/>
              <a:t>:  </a:t>
            </a:r>
            <a:r>
              <a:rPr lang="en" i="1"/>
              <a:t>This is the time at which events actually occurred.</a:t>
            </a:r>
            <a:r>
              <a:rPr lang="en"/>
              <a:t> </a:t>
            </a:r>
            <a:endParaRPr/>
          </a:p>
          <a:p>
            <a:pPr marL="457200" lvl="0" indent="-342900" algn="l" rtl="0">
              <a:spcBef>
                <a:spcPts val="0"/>
              </a:spcBef>
              <a:spcAft>
                <a:spcPts val="0"/>
              </a:spcAft>
              <a:buSzPts val="1800"/>
              <a:buChar char="●"/>
            </a:pPr>
            <a:r>
              <a:rPr lang="en" b="1"/>
              <a:t>Processing time</a:t>
            </a:r>
            <a:r>
              <a:rPr lang="en"/>
              <a:t>: </a:t>
            </a:r>
            <a:r>
              <a:rPr lang="en" i="1"/>
              <a:t>This is the time at which events are observed in the system.</a:t>
            </a:r>
            <a:r>
              <a:rPr lang="en"/>
              <a:t> </a:t>
            </a:r>
            <a:endParaRPr/>
          </a:p>
          <a:p>
            <a:pPr marL="0" lvl="0" indent="0" algn="l" rtl="0">
              <a:spcBef>
                <a:spcPts val="1600"/>
              </a:spcBef>
              <a:spcAft>
                <a:spcPts val="0"/>
              </a:spcAft>
              <a:buNone/>
            </a:pPr>
            <a:r>
              <a:rPr lang="en"/>
              <a:t> Not all use cases care about event times, but many do. Examples include characterizing user behavior over time, most billing applications, and many types of anomaly detection, to name a few. In an ideal world, event time and processing time would always be equal, with events being processed immediately as they occur. Reality is not so kind, however, and the skew between event time and processing time is not only nonzero, but often a highly variable. </a:t>
            </a: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Time vs. Processing Time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1053450"/>
            <a:ext cx="8520600" cy="3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x-axis represents event-time completeness in the system; that is, the time X in event time up to which all data with event times less than X have been observed. The y-axis  represents the progress of processing time; that is, normal clock time as observed by the data processing system as it executes. </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3" name="Google Shape;103;p20"/>
          <p:cNvPicPr preferRelativeResize="0"/>
          <p:nvPr/>
        </p:nvPicPr>
        <p:blipFill>
          <a:blip r:embed="rId3">
            <a:alphaModFix/>
          </a:blip>
          <a:stretch>
            <a:fillRect/>
          </a:stretch>
        </p:blipFill>
        <p:spPr>
          <a:xfrm>
            <a:off x="2425300" y="2446700"/>
            <a:ext cx="3451451" cy="2639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Time vs. Processing Time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21"/>
          <p:cNvSpPr txBox="1">
            <a:spLocks noGrp="1"/>
          </p:cNvSpPr>
          <p:nvPr>
            <p:ph type="body" idx="1"/>
          </p:nvPr>
        </p:nvSpPr>
        <p:spPr>
          <a:xfrm>
            <a:off x="311700" y="115242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first glance, there are two types of skew visible in this diagram, each in different time domains: </a:t>
            </a:r>
            <a:endParaRPr/>
          </a:p>
          <a:p>
            <a:pPr marL="457200" lvl="0" indent="-342900" algn="l" rtl="0">
              <a:spcBef>
                <a:spcPts val="1600"/>
              </a:spcBef>
              <a:spcAft>
                <a:spcPts val="0"/>
              </a:spcAft>
              <a:buSzPts val="1800"/>
              <a:buChar char="●"/>
            </a:pPr>
            <a:r>
              <a:rPr lang="en" b="1"/>
              <a:t>Processing time</a:t>
            </a:r>
            <a:r>
              <a:rPr lang="en"/>
              <a:t>:  </a:t>
            </a:r>
            <a:r>
              <a:rPr lang="en" i="1"/>
              <a:t>The vertical distance between the ideal and the red line is the lag in the processing-time domain. That distance tells you how much delay is observed (in processing time) between when the events for a given time occurred and when they were processed. This is the perhaps the more natural and intuitive of the two skews.</a:t>
            </a:r>
            <a:r>
              <a:rPr lang="en"/>
              <a:t> </a:t>
            </a:r>
            <a:endParaRPr/>
          </a:p>
          <a:p>
            <a:pPr marL="457200" lvl="0" indent="-342900" algn="l" rtl="0">
              <a:spcBef>
                <a:spcPts val="0"/>
              </a:spcBef>
              <a:spcAft>
                <a:spcPts val="0"/>
              </a:spcAft>
              <a:buSzPts val="1800"/>
              <a:buChar char="●"/>
            </a:pPr>
            <a:r>
              <a:rPr lang="en" b="1"/>
              <a:t>Event Time:</a:t>
            </a:r>
            <a:r>
              <a:rPr lang="en"/>
              <a:t> </a:t>
            </a:r>
            <a:r>
              <a:rPr lang="en" i="1"/>
              <a:t>The horizontal distance between the ideal and the red line is the amount of event-time skew in the pipeline at that moment. It tells you how far behind the ideal (in event time) the pipeline is currently</a:t>
            </a:r>
            <a:r>
              <a:rPr lang="en"/>
              <a:t>. </a:t>
            </a: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r>
              <a:rPr lang="en"/>
              <a:t>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2107</Words>
  <Application>Microsoft Macintosh PowerPoint</Application>
  <PresentationFormat>On-screen Show (16:9)</PresentationFormat>
  <Paragraphs>679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Average</vt:lpstr>
      <vt:lpstr>Oswald</vt:lpstr>
      <vt:lpstr>Slate</vt:lpstr>
      <vt:lpstr> Big Data - Streaming </vt:lpstr>
      <vt:lpstr>Why Steaming?</vt:lpstr>
      <vt:lpstr>Terminology:   </vt:lpstr>
      <vt:lpstr>Cardinality  </vt:lpstr>
      <vt:lpstr>Constitution  </vt:lpstr>
      <vt:lpstr>The Lambda Architecture  </vt:lpstr>
      <vt:lpstr>Event Time vs. Processing Time  </vt:lpstr>
      <vt:lpstr>Event Time vs. Processing Time  </vt:lpstr>
      <vt:lpstr>Event Time vs. Processing Time  </vt:lpstr>
      <vt:lpstr>Data Processing Patterns  </vt:lpstr>
      <vt:lpstr>Bounded Data  </vt:lpstr>
      <vt:lpstr>Unbounded Data: Batch - Fixed Windows  </vt:lpstr>
      <vt:lpstr>Unbounded Data: Batch - Sessions  </vt:lpstr>
      <vt:lpstr>Unbounded Data: Streaming  </vt:lpstr>
      <vt:lpstr>Unbounded Data: Streaming  </vt:lpstr>
      <vt:lpstr>Time Agnostic  </vt:lpstr>
      <vt:lpstr>Time Agnostic : Filtering  </vt:lpstr>
      <vt:lpstr>Approximation  </vt:lpstr>
      <vt:lpstr>Windowing  </vt:lpstr>
      <vt:lpstr>Windowing: Fixed Windows (aka tumbling windows)   </vt:lpstr>
      <vt:lpstr>Windowing: Sliding Windows (aka hopping windows)  </vt:lpstr>
      <vt:lpstr>Windowing: Sessions  </vt:lpstr>
      <vt:lpstr>Windowing by Processing Time  </vt:lpstr>
      <vt:lpstr>Windowing: Fixed Windows  </vt:lpstr>
      <vt:lpstr>Windowing by Event Time  </vt:lpstr>
      <vt:lpstr>Windowing: Fixed Windows : Event Time  </vt:lpstr>
      <vt:lpstr>Windowing: Sessions - Event Time  </vt:lpstr>
      <vt:lpstr>Event Time Drawbacks  </vt:lpstr>
      <vt:lpstr>Event Time Drawbacks : Buffering   </vt:lpstr>
      <vt:lpstr>Event Time Drawbacks : Completeness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Data - Streaming </dc:title>
  <cp:lastModifiedBy>Xingyu Chen</cp:lastModifiedBy>
  <cp:revision>1</cp:revision>
  <dcterms:modified xsi:type="dcterms:W3CDTF">2022-04-04T22:58:03Z</dcterms:modified>
</cp:coreProperties>
</file>