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6745a90_0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6745a90_0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6745a90_0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6745a90_0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Schema can be difficult to maintain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ce54626a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ce54626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ce54626a2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e54626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ce54626a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ce54626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6745a90_0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6745a90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6745a90_0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6745a90_0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6745a90_02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6745a90_0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6745a90_0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6745a90_0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6745a90_0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6745a90_0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745a90_0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745a90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ce54626a2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ce54626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6745a90_0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6745a90_0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6745a90_0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6745a90_0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e7f3bb99_0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e7f3bb99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e7f3bb99_0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7f3bb99_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6745a90_0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6745a90_0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6745a90_0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6745a90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6745a90_0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6745a90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6745a90_0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6745a90_0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745a90_02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745a90_0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6745a90_0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6745a90_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6745a90_0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6745a90_0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ce54626a2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ce54626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de38915b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de38915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6745a90_0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6745a90_0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6745a90_0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6745a90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6745a90_0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6745a90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745a90_0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745a90_0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745a90_0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745a90_0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ce54626a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e5462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ocs.mongodb.org/manual/reference/glossary/#term-bson" TargetMode="External"/><Relationship Id="rId4" Type="http://schemas.openxmlformats.org/officeDocument/2006/relationships/hyperlink" Target="http://docs.mongodb.org/manual/reference/glossary/#term-bson" TargetMode="External"/><Relationship Id="rId5" Type="http://schemas.openxmlformats.org/officeDocument/2006/relationships/hyperlink" Target="http://docs.mongodb.org/manual/reference/glossary/#term-json" TargetMode="External"/><Relationship Id="rId6" Type="http://schemas.openxmlformats.org/officeDocument/2006/relationships/hyperlink" Target="http://docs.mongodb.org/manual/reference/glossary/#term-json" TargetMode="External"/><Relationship Id="rId7" Type="http://schemas.openxmlformats.org/officeDocument/2006/relationships/image" Target="../media/image16.png"/><Relationship Id="rId8"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cs.mongodb.org/manual/reference/glossary/#term-collection" TargetMode="External"/><Relationship Id="rId4" Type="http://schemas.openxmlformats.org/officeDocument/2006/relationships/hyperlink" Target="http://docs.mongodb.org/manual/reference/glossary/#term-collection" TargetMode="External"/><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ocs.mongodb.org/manual/reference/glossary/#term-collection" TargetMode="External"/><Relationship Id="rId4" Type="http://schemas.openxmlformats.org/officeDocument/2006/relationships/hyperlink" Target="http://docs.mongodb.org/manual/reference/glossary/#term-collection" TargetMode="External"/><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20" Type="http://schemas.openxmlformats.org/officeDocument/2006/relationships/hyperlink" Target="http://docs.mongodb.org/manual/aggregation/" TargetMode="External"/><Relationship Id="rId11" Type="http://schemas.openxmlformats.org/officeDocument/2006/relationships/hyperlink" Target="http://docs.mongodb.org/manual/core/index-text/" TargetMode="External"/><Relationship Id="rId22" Type="http://schemas.openxmlformats.org/officeDocument/2006/relationships/hyperlink" Target="http://www.mongodb.com/" TargetMode="External"/><Relationship Id="rId10" Type="http://schemas.openxmlformats.org/officeDocument/2006/relationships/hyperlink" Target="http://docs.mongodb.org/manual/core/index-text/" TargetMode="External"/><Relationship Id="rId21" Type="http://schemas.openxmlformats.org/officeDocument/2006/relationships/hyperlink" Target="http://docs.mongodb.org/manual/aggregation/" TargetMode="External"/><Relationship Id="rId13" Type="http://schemas.openxmlformats.org/officeDocument/2006/relationships/hyperlink" Target="http://docs.mongodb.org/manual/core/read-preference/" TargetMode="External"/><Relationship Id="rId12" Type="http://schemas.openxmlformats.org/officeDocument/2006/relationships/hyperlink" Target="http://docs.mongodb.org/manual/core/read-preference/"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cs.mongodb.org/manual/indexes/" TargetMode="External"/><Relationship Id="rId4" Type="http://schemas.openxmlformats.org/officeDocument/2006/relationships/hyperlink" Target="http://docs.mongodb.org/manual/indexes/" TargetMode="External"/><Relationship Id="rId9" Type="http://schemas.openxmlformats.org/officeDocument/2006/relationships/hyperlink" Target="http://docs.mongodb.org/manual/applications/geospatial-indexes/" TargetMode="External"/><Relationship Id="rId15" Type="http://schemas.openxmlformats.org/officeDocument/2006/relationships/hyperlink" Target="http://docs.mongodb.org/manual/core/read-preference/#replica-set-read-preference" TargetMode="External"/><Relationship Id="rId14" Type="http://schemas.openxmlformats.org/officeDocument/2006/relationships/hyperlink" Target="http://docs.mongodb.org/manual/core/read-preference/#replica-set-read-preference" TargetMode="External"/><Relationship Id="rId17" Type="http://schemas.openxmlformats.org/officeDocument/2006/relationships/hyperlink" Target="http://docs.mongodb.org/manual/core/write-concern/" TargetMode="External"/><Relationship Id="rId16" Type="http://schemas.openxmlformats.org/officeDocument/2006/relationships/hyperlink" Target="http://docs.mongodb.org/manual/core/write-concern/" TargetMode="External"/><Relationship Id="rId5" Type="http://schemas.openxmlformats.org/officeDocument/2006/relationships/hyperlink" Target="http://docs.mongodb.org/manual/indexes/" TargetMode="External"/><Relationship Id="rId19" Type="http://schemas.openxmlformats.org/officeDocument/2006/relationships/hyperlink" Target="http://docs.mongodb.org/manual/core/write-concern/#write-concern" TargetMode="External"/><Relationship Id="rId6" Type="http://schemas.openxmlformats.org/officeDocument/2006/relationships/hyperlink" Target="http://docs.mongodb.org/manual/core/index-unique/#index-type-unique" TargetMode="External"/><Relationship Id="rId18" Type="http://schemas.openxmlformats.org/officeDocument/2006/relationships/hyperlink" Target="http://docs.mongodb.org/manual/core/write-concern/#write-concern" TargetMode="External"/><Relationship Id="rId7" Type="http://schemas.openxmlformats.org/officeDocument/2006/relationships/hyperlink" Target="http://docs.mongodb.org/manual/core/index-unique/#index-type-unique" TargetMode="External"/><Relationship Id="rId8" Type="http://schemas.openxmlformats.org/officeDocument/2006/relationships/hyperlink" Target="http://docs.mongodb.org/manual/applications/geospatial-index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youtube.com/watch?v=JX9A85jKPag" TargetMode="Externa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sarahmei.com/blog/2013/11/11/why-you-should-never-use-mongod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Data - Lecture 4</a:t>
            </a:r>
            <a:endParaRPr/>
          </a:p>
        </p:txBody>
      </p:sp>
      <p:sp>
        <p:nvSpPr>
          <p:cNvPr id="94" name="Google Shape;94;p8"/>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 Data Models/Stores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Key-Value Models</a:t>
            </a:r>
            <a:endParaRPr/>
          </a:p>
        </p:txBody>
      </p:sp>
      <p:sp>
        <p:nvSpPr>
          <p:cNvPr id="151" name="Google Shape;151;p1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In a key-value database,</a:t>
            </a:r>
            <a:r>
              <a:rPr b="1" lang="en" sz="1400"/>
              <a:t> the aggregate is opaque to the database— just some big blob of mostly meaningless bits.</a:t>
            </a:r>
            <a:endParaRPr b="1"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400"/>
              <a:t>The advantage of opacity is that we can store whatever we like in the aggregate. The database may impose some general size limit, but other than that we have complete freedom.</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With a key-value store, we can only access an aggregate by lookup based on its key.</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Databases classified as key-value databases may allow you structures for data beyond just an opaque aggregate, but the ability to query the aggregate is often limited.</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Redis	</a:t>
            </a:r>
            <a:endParaRPr/>
          </a:p>
        </p:txBody>
      </p:sp>
      <p:sp>
        <p:nvSpPr>
          <p:cNvPr id="157" name="Google Shape;157;p18"/>
          <p:cNvSpPr txBox="1"/>
          <p:nvPr>
            <p:ph idx="1" type="body"/>
          </p:nvPr>
        </p:nvSpPr>
        <p:spPr>
          <a:xfrm>
            <a:off x="457200" y="1278525"/>
            <a:ext cx="49200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Redis is a </a:t>
            </a:r>
            <a:r>
              <a:rPr b="1" lang="en" sz="1400"/>
              <a:t>in-memory</a:t>
            </a:r>
            <a:r>
              <a:rPr lang="en" sz="1400"/>
              <a:t> data structure store</a:t>
            </a:r>
            <a:endParaRPr sz="1400"/>
          </a:p>
          <a:p>
            <a:pPr indent="-317500" lvl="0" marL="457200" rtl="0" algn="l">
              <a:lnSpc>
                <a:spcPct val="115000"/>
              </a:lnSpc>
              <a:spcBef>
                <a:spcPts val="0"/>
              </a:spcBef>
              <a:spcAft>
                <a:spcPts val="0"/>
              </a:spcAft>
              <a:buSzPts val="1400"/>
              <a:buChar char="●"/>
            </a:pPr>
            <a:r>
              <a:rPr lang="en" sz="1400"/>
              <a:t>Supports common data structures such as strings, hashes, lists, sets, and sorted sets</a:t>
            </a:r>
            <a:endParaRPr sz="1400"/>
          </a:p>
          <a:p>
            <a:pPr indent="-317500" lvl="0" marL="457200" rtl="0" algn="l">
              <a:lnSpc>
                <a:spcPct val="115000"/>
              </a:lnSpc>
              <a:spcBef>
                <a:spcPts val="0"/>
              </a:spcBef>
              <a:spcAft>
                <a:spcPts val="0"/>
              </a:spcAft>
              <a:buSzPts val="1400"/>
              <a:buChar char="●"/>
            </a:pPr>
            <a:r>
              <a:rPr lang="en" sz="1400"/>
              <a:t>You can think of Redis as a giant dictionary </a:t>
            </a:r>
            <a:endParaRPr sz="1400"/>
          </a:p>
          <a:p>
            <a:pPr indent="-317500" lvl="0" marL="457200" rtl="0" algn="l">
              <a:lnSpc>
                <a:spcPct val="115000"/>
              </a:lnSpc>
              <a:spcBef>
                <a:spcPts val="0"/>
              </a:spcBef>
              <a:spcAft>
                <a:spcPts val="0"/>
              </a:spcAft>
              <a:buSzPts val="1400"/>
              <a:buChar char="●"/>
            </a:pPr>
            <a:r>
              <a:rPr lang="en" sz="1400"/>
              <a:t>Highly performant reads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Natively Redis only offers primary key access meaning queries are typically limited to simple sets/gets with the primary key. Redis doesn’t make it easy to query the data structures stored as values.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It is possible to create secondary indexes in redis with sorted sets and range queries. It is considered an advanced topic and should be used with caution. </a:t>
            </a:r>
            <a:endParaRPr sz="1400"/>
          </a:p>
          <a:p>
            <a:pPr indent="0" lvl="0" marL="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pic>
        <p:nvPicPr>
          <p:cNvPr id="158" name="Google Shape;158;p18"/>
          <p:cNvPicPr preferRelativeResize="0"/>
          <p:nvPr/>
        </p:nvPicPr>
        <p:blipFill>
          <a:blip r:embed="rId3">
            <a:alphaModFix/>
          </a:blip>
          <a:stretch>
            <a:fillRect/>
          </a:stretch>
        </p:blipFill>
        <p:spPr>
          <a:xfrm>
            <a:off x="8053800" y="101100"/>
            <a:ext cx="1014000" cy="1014000"/>
          </a:xfrm>
          <a:prstGeom prst="rect">
            <a:avLst/>
          </a:prstGeom>
          <a:noFill/>
          <a:ln>
            <a:noFill/>
          </a:ln>
        </p:spPr>
      </p:pic>
      <p:sp>
        <p:nvSpPr>
          <p:cNvPr id="159" name="Google Shape;159;p18"/>
          <p:cNvSpPr txBox="1"/>
          <p:nvPr/>
        </p:nvSpPr>
        <p:spPr>
          <a:xfrm>
            <a:off x="5306150" y="1195025"/>
            <a:ext cx="3761700" cy="3948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6F8FA"/>
                </a:highlight>
                <a:latin typeface="Courier New"/>
                <a:ea typeface="Courier New"/>
                <a:cs typeface="Courier New"/>
                <a:sym typeface="Courier New"/>
              </a:rPr>
              <a:t>// Example using redis-py</a:t>
            </a:r>
            <a:endParaRPr>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D73A49"/>
                </a:solidFill>
                <a:highlight>
                  <a:srgbClr val="F6F8FA"/>
                </a:highlight>
                <a:latin typeface="Courier New"/>
                <a:ea typeface="Courier New"/>
                <a:cs typeface="Courier New"/>
                <a:sym typeface="Courier New"/>
              </a:rPr>
              <a:t>import</a:t>
            </a:r>
            <a:r>
              <a:rPr lang="en">
                <a:solidFill>
                  <a:srgbClr val="24292E"/>
                </a:solidFill>
                <a:highlight>
                  <a:srgbClr val="F6F8FA"/>
                </a:highlight>
                <a:latin typeface="Courier New"/>
                <a:ea typeface="Courier New"/>
                <a:cs typeface="Courier New"/>
                <a:sym typeface="Courier New"/>
              </a:rPr>
              <a:t> redis</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r </a:t>
            </a:r>
            <a:r>
              <a:rPr lang="en">
                <a:solidFill>
                  <a:srgbClr val="D73A49"/>
                </a:solidFill>
                <a:highlight>
                  <a:srgbClr val="F6F8FA"/>
                </a:highlight>
                <a:latin typeface="Courier New"/>
                <a:ea typeface="Courier New"/>
                <a:cs typeface="Courier New"/>
                <a:sym typeface="Courier New"/>
              </a:rPr>
              <a:t>=</a:t>
            </a:r>
            <a:r>
              <a:rPr lang="en">
                <a:solidFill>
                  <a:srgbClr val="24292E"/>
                </a:solidFill>
                <a:highlight>
                  <a:srgbClr val="F6F8FA"/>
                </a:highlight>
                <a:latin typeface="Courier New"/>
                <a:ea typeface="Courier New"/>
                <a:cs typeface="Courier New"/>
                <a:sym typeface="Courier New"/>
              </a:rPr>
              <a:t> redis.Redis(</a:t>
            </a:r>
            <a:r>
              <a:rPr lang="en">
                <a:solidFill>
                  <a:srgbClr val="E36209"/>
                </a:solidFill>
                <a:highlight>
                  <a:srgbClr val="F6F8FA"/>
                </a:highlight>
                <a:latin typeface="Courier New"/>
                <a:ea typeface="Courier New"/>
                <a:cs typeface="Courier New"/>
                <a:sym typeface="Courier New"/>
              </a:rPr>
              <a:t>host</a:t>
            </a:r>
            <a:r>
              <a:rPr lang="en">
                <a:solidFill>
                  <a:srgbClr val="D73A49"/>
                </a:solidFill>
                <a:highlight>
                  <a:srgbClr val="F6F8FA"/>
                </a:highlight>
                <a:latin typeface="Courier New"/>
                <a:ea typeface="Courier New"/>
                <a:cs typeface="Courier New"/>
                <a:sym typeface="Courier New"/>
              </a:rPr>
              <a:t>=</a:t>
            </a:r>
            <a:r>
              <a:rPr lang="en">
                <a:solidFill>
                  <a:srgbClr val="032F62"/>
                </a:solidFill>
                <a:highlight>
                  <a:srgbClr val="F6F8FA"/>
                </a:highlight>
                <a:latin typeface="Courier New"/>
                <a:ea typeface="Courier New"/>
                <a:cs typeface="Courier New"/>
                <a:sym typeface="Courier New"/>
              </a:rPr>
              <a:t>'localhost'</a:t>
            </a:r>
            <a:r>
              <a:rPr lang="en">
                <a:solidFill>
                  <a:srgbClr val="24292E"/>
                </a:solidFill>
                <a:highlight>
                  <a:srgbClr val="F6F8FA"/>
                </a:highlight>
                <a:latin typeface="Courier New"/>
                <a:ea typeface="Courier New"/>
                <a:cs typeface="Courier New"/>
                <a:sym typeface="Courier New"/>
              </a:rPr>
              <a:t>, </a:t>
            </a:r>
            <a:r>
              <a:rPr lang="en">
                <a:solidFill>
                  <a:srgbClr val="E36209"/>
                </a:solidFill>
                <a:highlight>
                  <a:srgbClr val="F6F8FA"/>
                </a:highlight>
                <a:latin typeface="Courier New"/>
                <a:ea typeface="Courier New"/>
                <a:cs typeface="Courier New"/>
                <a:sym typeface="Courier New"/>
              </a:rPr>
              <a:t>port</a:t>
            </a:r>
            <a:r>
              <a:rPr lang="en">
                <a:solidFill>
                  <a:srgbClr val="D73A49"/>
                </a:solidFill>
                <a:highlight>
                  <a:srgbClr val="F6F8FA"/>
                </a:highlight>
                <a:latin typeface="Courier New"/>
                <a:ea typeface="Courier New"/>
                <a:cs typeface="Courier New"/>
                <a:sym typeface="Courier New"/>
              </a:rPr>
              <a:t>=</a:t>
            </a:r>
            <a:r>
              <a:rPr lang="en">
                <a:solidFill>
                  <a:srgbClr val="005CC5"/>
                </a:solidFill>
                <a:highlight>
                  <a:srgbClr val="F6F8FA"/>
                </a:highlight>
                <a:latin typeface="Courier New"/>
                <a:ea typeface="Courier New"/>
                <a:cs typeface="Courier New"/>
                <a:sym typeface="Courier New"/>
              </a:rPr>
              <a:t>6379</a:t>
            </a:r>
            <a:r>
              <a:rPr lang="en">
                <a:solidFill>
                  <a:srgbClr val="24292E"/>
                </a:solidFill>
                <a:highlight>
                  <a:srgbClr val="F6F8FA"/>
                </a:highlight>
                <a:latin typeface="Courier New"/>
                <a:ea typeface="Courier New"/>
                <a:cs typeface="Courier New"/>
                <a:sym typeface="Courier New"/>
              </a:rPr>
              <a:t>, </a:t>
            </a:r>
            <a:r>
              <a:rPr lang="en">
                <a:solidFill>
                  <a:srgbClr val="E36209"/>
                </a:solidFill>
                <a:highlight>
                  <a:srgbClr val="F6F8FA"/>
                </a:highlight>
                <a:latin typeface="Courier New"/>
                <a:ea typeface="Courier New"/>
                <a:cs typeface="Courier New"/>
                <a:sym typeface="Courier New"/>
              </a:rPr>
              <a:t>db</a:t>
            </a:r>
            <a:r>
              <a:rPr lang="en">
                <a:solidFill>
                  <a:srgbClr val="D73A49"/>
                </a:solidFill>
                <a:highlight>
                  <a:srgbClr val="F6F8FA"/>
                </a:highlight>
                <a:latin typeface="Courier New"/>
                <a:ea typeface="Courier New"/>
                <a:cs typeface="Courier New"/>
                <a:sym typeface="Courier New"/>
              </a:rPr>
              <a:t>=</a:t>
            </a:r>
            <a:r>
              <a:rPr lang="en">
                <a:solidFill>
                  <a:srgbClr val="005CC5"/>
                </a:solidFill>
                <a:highlight>
                  <a:srgbClr val="F6F8FA"/>
                </a:highlight>
                <a:latin typeface="Courier New"/>
                <a:ea typeface="Courier New"/>
                <a:cs typeface="Courier New"/>
                <a:sym typeface="Courier New"/>
              </a:rPr>
              <a:t>0</a:t>
            </a:r>
            <a:r>
              <a:rPr lang="en">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 Recommended key structure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 object-type:id</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r.set(</a:t>
            </a:r>
            <a:r>
              <a:rPr lang="en">
                <a:solidFill>
                  <a:srgbClr val="032F62"/>
                </a:solidFill>
                <a:highlight>
                  <a:srgbClr val="F6F8FA"/>
                </a:highlight>
                <a:latin typeface="Courier New"/>
                <a:ea typeface="Courier New"/>
                <a:cs typeface="Courier New"/>
                <a:sym typeface="Courier New"/>
              </a:rPr>
              <a:t>'order:8372'</a:t>
            </a:r>
            <a:r>
              <a:rPr lang="en">
                <a:solidFill>
                  <a:srgbClr val="24292E"/>
                </a:solidFill>
                <a:highlight>
                  <a:srgbClr val="F6F8FA"/>
                </a:highlight>
                <a:latin typeface="Courier New"/>
                <a:ea typeface="Courier New"/>
                <a:cs typeface="Courier New"/>
                <a:sym typeface="Courier New"/>
              </a:rPr>
              <a:t>,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032F62"/>
                </a:solidFill>
                <a:highlight>
                  <a:srgbClr val="F6F8FA"/>
                </a:highlight>
                <a:latin typeface="Courier New"/>
                <a:ea typeface="Courier New"/>
                <a:cs typeface="Courier New"/>
                <a:sym typeface="Courier New"/>
              </a:rPr>
              <a:t>“lineitems”: [</a:t>
            </a:r>
            <a:endParaRPr>
              <a:solidFill>
                <a:srgbClr val="032F62"/>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032F62"/>
                </a:solidFill>
                <a:highlight>
                  <a:srgbClr val="F6F8FA"/>
                </a:highlight>
                <a:latin typeface="Courier New"/>
                <a:ea typeface="Courier New"/>
                <a:cs typeface="Courier New"/>
                <a:sym typeface="Courier New"/>
              </a:rPr>
              <a:t>  { </a:t>
            </a:r>
            <a:endParaRPr>
              <a:solidFill>
                <a:srgbClr val="032F62"/>
              </a:solidFill>
              <a:highlight>
                <a:srgbClr val="F6F8FA"/>
              </a:highlight>
              <a:latin typeface="Courier New"/>
              <a:ea typeface="Courier New"/>
              <a:cs typeface="Courier New"/>
              <a:sym typeface="Courier New"/>
            </a:endParaRPr>
          </a:p>
          <a:p>
            <a:pPr indent="457200" lvl="0" marL="0" rtl="0" algn="l">
              <a:spcBef>
                <a:spcPts val="0"/>
              </a:spcBef>
              <a:spcAft>
                <a:spcPts val="0"/>
              </a:spcAft>
              <a:buNone/>
            </a:pPr>
            <a:r>
              <a:rPr lang="en">
                <a:solidFill>
                  <a:srgbClr val="032F62"/>
                </a:solidFill>
                <a:highlight>
                  <a:srgbClr val="F6F8FA"/>
                </a:highlight>
                <a:latin typeface="Courier New"/>
                <a:ea typeface="Courier New"/>
                <a:cs typeface="Courier New"/>
                <a:sym typeface="Courier New"/>
              </a:rPr>
              <a:t>“description”: “The Pragmatic  Programmer”, </a:t>
            </a:r>
            <a:endParaRPr>
              <a:solidFill>
                <a:srgbClr val="032F62"/>
              </a:solidFill>
              <a:highlight>
                <a:srgbClr val="F6F8FA"/>
              </a:highlight>
              <a:latin typeface="Courier New"/>
              <a:ea typeface="Courier New"/>
              <a:cs typeface="Courier New"/>
              <a:sym typeface="Courier New"/>
            </a:endParaRPr>
          </a:p>
          <a:p>
            <a:pPr indent="457200" lvl="0" marL="0" rtl="0" algn="l">
              <a:spcBef>
                <a:spcPts val="0"/>
              </a:spcBef>
              <a:spcAft>
                <a:spcPts val="0"/>
              </a:spcAft>
              <a:buNone/>
            </a:pPr>
            <a:r>
              <a:rPr lang="en">
                <a:solidFill>
                  <a:srgbClr val="032F62"/>
                </a:solidFill>
                <a:highlight>
                  <a:srgbClr val="F6F8FA"/>
                </a:highlight>
                <a:latin typeface="Courier New"/>
                <a:ea typeface="Courier New"/>
                <a:cs typeface="Courier New"/>
                <a:sym typeface="Courier New"/>
              </a:rPr>
              <a:t>“price”: 34.99</a:t>
            </a:r>
            <a:endParaRPr>
              <a:solidFill>
                <a:srgbClr val="032F62"/>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032F62"/>
                </a:solidFill>
                <a:highlight>
                  <a:srgbClr val="F6F8FA"/>
                </a:highlight>
                <a:latin typeface="Courier New"/>
                <a:ea typeface="Courier New"/>
                <a:cs typeface="Courier New"/>
                <a:sym typeface="Courier New"/>
              </a:rPr>
              <a:t>  }</a:t>
            </a:r>
            <a:endParaRPr>
              <a:solidFill>
                <a:srgbClr val="032F62"/>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6F8FA"/>
                </a:highlight>
                <a:latin typeface="Courier New"/>
                <a:ea typeface="Courier New"/>
                <a:cs typeface="Courier New"/>
                <a:sym typeface="Courier New"/>
              </a:rPr>
              <a:t>r.get(</a:t>
            </a:r>
            <a:r>
              <a:rPr lang="en">
                <a:solidFill>
                  <a:srgbClr val="032F62"/>
                </a:solidFill>
                <a:highlight>
                  <a:srgbClr val="F6F8FA"/>
                </a:highlight>
                <a:latin typeface="Courier New"/>
                <a:ea typeface="Courier New"/>
                <a:cs typeface="Courier New"/>
                <a:sym typeface="Courier New"/>
              </a:rPr>
              <a:t>'order:8372'</a:t>
            </a:r>
            <a:r>
              <a:rPr lang="en">
                <a:solidFill>
                  <a:srgbClr val="24292E"/>
                </a:solidFill>
                <a:highlight>
                  <a:srgbClr val="F6F8FA"/>
                </a:highlight>
                <a:latin typeface="Courier New"/>
                <a:ea typeface="Courier New"/>
                <a:cs typeface="Courier New"/>
                <a:sym typeface="Courier New"/>
              </a:rPr>
              <a:t>)</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t/>
            </a:r>
            <a:endParaRPr sz="1800">
              <a:solidFill>
                <a:srgbClr val="032F62"/>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Redis Persistence</a:t>
            </a:r>
            <a:endParaRPr/>
          </a:p>
        </p:txBody>
      </p:sp>
      <p:sp>
        <p:nvSpPr>
          <p:cNvPr id="165" name="Google Shape;165;p19"/>
          <p:cNvSpPr txBox="1"/>
          <p:nvPr>
            <p:ph idx="1" type="body"/>
          </p:nvPr>
        </p:nvSpPr>
        <p:spPr>
          <a:xfrm>
            <a:off x="457200" y="1202325"/>
            <a:ext cx="7596600" cy="363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Redis Database File (RDB) Persistence</a:t>
            </a:r>
            <a:endParaRPr sz="1400"/>
          </a:p>
          <a:p>
            <a:pPr indent="-317500" lvl="0" marL="457200" rtl="0" algn="l">
              <a:lnSpc>
                <a:spcPct val="115000"/>
              </a:lnSpc>
              <a:spcBef>
                <a:spcPts val="0"/>
              </a:spcBef>
              <a:spcAft>
                <a:spcPts val="0"/>
              </a:spcAft>
              <a:buSzPts val="1400"/>
              <a:buChar char="●"/>
            </a:pPr>
            <a:r>
              <a:rPr lang="en" sz="1400"/>
              <a:t>Point in time snapshot of your dataset at a specified interval </a:t>
            </a:r>
            <a:endParaRPr sz="1400"/>
          </a:p>
          <a:p>
            <a:pPr indent="-317500" lvl="0" marL="457200" rtl="0" algn="l">
              <a:lnSpc>
                <a:spcPct val="115000"/>
              </a:lnSpc>
              <a:spcBef>
                <a:spcPts val="0"/>
              </a:spcBef>
              <a:spcAft>
                <a:spcPts val="0"/>
              </a:spcAft>
              <a:buSzPts val="1400"/>
              <a:buChar char="●"/>
            </a:pPr>
            <a:r>
              <a:rPr lang="en" sz="1400"/>
              <a:t>Commonly used for data backups and is very useful in disaster recovery</a:t>
            </a:r>
            <a:endParaRPr sz="1400"/>
          </a:p>
          <a:p>
            <a:pPr indent="-317500" lvl="0" marL="457200" rtl="0" algn="l">
              <a:lnSpc>
                <a:spcPct val="115000"/>
              </a:lnSpc>
              <a:spcBef>
                <a:spcPts val="0"/>
              </a:spcBef>
              <a:spcAft>
                <a:spcPts val="0"/>
              </a:spcAft>
              <a:buSzPts val="1400"/>
              <a:buChar char="●"/>
            </a:pPr>
            <a:r>
              <a:rPr lang="en" sz="1400"/>
              <a:t>NOT good if you need to minimize the chance of data loss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Append Only File (AOF) Persistence</a:t>
            </a:r>
            <a:endParaRPr sz="1400"/>
          </a:p>
          <a:p>
            <a:pPr indent="-317500" lvl="0" marL="457200" rtl="0" algn="l">
              <a:lnSpc>
                <a:spcPct val="115000"/>
              </a:lnSpc>
              <a:spcBef>
                <a:spcPts val="0"/>
              </a:spcBef>
              <a:spcAft>
                <a:spcPts val="0"/>
              </a:spcAft>
              <a:buSzPts val="1400"/>
              <a:buChar char="●"/>
            </a:pPr>
            <a:r>
              <a:rPr lang="en" sz="1400"/>
              <a:t>Redis can be configured to create a append only change-log that can be used to reconstruct the data store in the event of a failure</a:t>
            </a:r>
            <a:endParaRPr sz="1400"/>
          </a:p>
          <a:p>
            <a:pPr indent="-317500" lvl="0" marL="457200" rtl="0" algn="l">
              <a:lnSpc>
                <a:spcPct val="115000"/>
              </a:lnSpc>
              <a:spcBef>
                <a:spcPts val="0"/>
              </a:spcBef>
              <a:spcAft>
                <a:spcPts val="0"/>
              </a:spcAft>
              <a:buSzPts val="1400"/>
              <a:buChar char="●"/>
            </a:pPr>
            <a:r>
              <a:rPr lang="en" sz="1400"/>
              <a:t>AOF can be slower than RDB as it has to frequently sync changes with the change-log which can become very large if there are a significant amount of writes.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Persistence is entirely optional with Redis</a:t>
            </a:r>
            <a:endParaRPr sz="1400"/>
          </a:p>
          <a:p>
            <a:pPr indent="-317500" lvl="0" marL="457200" rtl="0" algn="l">
              <a:lnSpc>
                <a:spcPct val="115000"/>
              </a:lnSpc>
              <a:spcBef>
                <a:spcPts val="0"/>
              </a:spcBef>
              <a:spcAft>
                <a:spcPts val="0"/>
              </a:spcAft>
              <a:buSzPts val="1400"/>
              <a:buChar char="●"/>
            </a:pPr>
            <a:r>
              <a:rPr lang="en" sz="1400"/>
              <a:t>Many people use Redis as a feature rich caching system and treat it as an ephemeral data source that can fall down and be reconstructed from a persistent data store ex. Postgres.</a:t>
            </a:r>
            <a:endParaRPr sz="1400"/>
          </a:p>
          <a:p>
            <a:pPr indent="0" lvl="0" marL="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pic>
        <p:nvPicPr>
          <p:cNvPr id="166" name="Google Shape;166;p19"/>
          <p:cNvPicPr preferRelativeResize="0"/>
          <p:nvPr/>
        </p:nvPicPr>
        <p:blipFill>
          <a:blip r:embed="rId3">
            <a:alphaModFix/>
          </a:blip>
          <a:stretch>
            <a:fillRect/>
          </a:stretch>
        </p:blipFill>
        <p:spPr>
          <a:xfrm>
            <a:off x="8053800" y="101100"/>
            <a:ext cx="1014000" cy="101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457200" y="1202325"/>
            <a:ext cx="7596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Job Queues/Message Broker</a:t>
            </a:r>
            <a:endParaRPr sz="1400"/>
          </a:p>
          <a:p>
            <a:pPr indent="-317500" lvl="0" marL="457200" rtl="0" algn="l">
              <a:spcBef>
                <a:spcPts val="0"/>
              </a:spcBef>
              <a:spcAft>
                <a:spcPts val="0"/>
              </a:spcAft>
              <a:buSzPts val="1400"/>
              <a:buChar char="●"/>
            </a:pPr>
            <a:r>
              <a:rPr lang="en" sz="1400"/>
              <a:t>Redis is really good at storing temporary state like a queue of jobs that are constantly being worked</a:t>
            </a:r>
            <a:endParaRPr sz="1400"/>
          </a:p>
          <a:p>
            <a:pPr indent="-317500" lvl="0" marL="457200" rtl="0" algn="l">
              <a:spcBef>
                <a:spcPts val="0"/>
              </a:spcBef>
              <a:spcAft>
                <a:spcPts val="0"/>
              </a:spcAft>
              <a:buSzPts val="1400"/>
              <a:buChar char="●"/>
            </a:pPr>
            <a:r>
              <a:rPr lang="en" sz="1400"/>
              <a:t>Very popular with queueing libraries ex. Celery, RQ, etc.</a:t>
            </a:r>
            <a:endParaRPr sz="1400"/>
          </a:p>
          <a:p>
            <a:pPr indent="-317500" lvl="0" marL="457200" rtl="0" algn="l">
              <a:spcBef>
                <a:spcPts val="0"/>
              </a:spcBef>
              <a:spcAft>
                <a:spcPts val="0"/>
              </a:spcAft>
              <a:buSzPts val="1400"/>
              <a:buChar char="●"/>
            </a:pPr>
            <a:r>
              <a:rPr lang="en" sz="1400"/>
              <a:t>Primarily used in job queues that don’t require/rely on persistence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Game Leaderboards</a:t>
            </a:r>
            <a:endParaRPr sz="1400"/>
          </a:p>
          <a:p>
            <a:pPr indent="-317500" lvl="0" marL="457200" rtl="0" algn="l">
              <a:spcBef>
                <a:spcPts val="0"/>
              </a:spcBef>
              <a:spcAft>
                <a:spcPts val="0"/>
              </a:spcAft>
              <a:buSzPts val="1400"/>
              <a:buChar char="●"/>
            </a:pPr>
            <a:r>
              <a:rPr lang="en" sz="1400"/>
              <a:t>Can use a sorted-set in redis to keep track of real-time leaderboards which provides uniqueness of elements while maintaining the list sorted by users’ scores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Publication/Subscriber</a:t>
            </a:r>
            <a:endParaRPr sz="1400"/>
          </a:p>
          <a:p>
            <a:pPr indent="-317500" lvl="0" marL="457200" rtl="0" algn="l">
              <a:spcBef>
                <a:spcPts val="0"/>
              </a:spcBef>
              <a:spcAft>
                <a:spcPts val="0"/>
              </a:spcAft>
              <a:buSzPts val="1400"/>
              <a:buChar char="●"/>
            </a:pPr>
            <a:r>
              <a:rPr lang="en" sz="1400"/>
              <a:t>Redis has built in support for publishing channels and notifying subscribers of events. It can be used to handle high rates of real-time data. For example, Redis is used in Realie a real-time collaborative code editor to help keep the two editors in sync.</a:t>
            </a:r>
            <a:endParaRPr sz="1400"/>
          </a:p>
          <a:p>
            <a:pPr indent="0" lvl="0" marL="0" rtl="0" algn="l">
              <a:spcBef>
                <a:spcPts val="0"/>
              </a:spcBef>
              <a:spcAft>
                <a:spcPts val="0"/>
              </a:spcAft>
              <a:buNone/>
            </a:pPr>
            <a:r>
              <a:t/>
            </a:r>
            <a:endParaRPr sz="1400"/>
          </a:p>
        </p:txBody>
      </p:sp>
      <p:sp>
        <p:nvSpPr>
          <p:cNvPr id="172" name="Google Shape;172;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Redis Use Cases</a:t>
            </a:r>
            <a:endParaRPr/>
          </a:p>
        </p:txBody>
      </p:sp>
      <p:pic>
        <p:nvPicPr>
          <p:cNvPr id="173" name="Google Shape;173;p20"/>
          <p:cNvPicPr preferRelativeResize="0"/>
          <p:nvPr/>
        </p:nvPicPr>
        <p:blipFill>
          <a:blip r:embed="rId3">
            <a:alphaModFix/>
          </a:blip>
          <a:stretch>
            <a:fillRect/>
          </a:stretch>
        </p:blipFill>
        <p:spPr>
          <a:xfrm>
            <a:off x="8053800" y="101100"/>
            <a:ext cx="1014000" cy="101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Redis Tradeoffs</a:t>
            </a:r>
            <a:endParaRPr/>
          </a:p>
        </p:txBody>
      </p:sp>
      <p:sp>
        <p:nvSpPr>
          <p:cNvPr id="179" name="Google Shape;179;p21"/>
          <p:cNvSpPr txBox="1"/>
          <p:nvPr>
            <p:ph idx="1" type="body"/>
          </p:nvPr>
        </p:nvSpPr>
        <p:spPr>
          <a:xfrm>
            <a:off x="457200" y="1202325"/>
            <a:ext cx="37512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Pros</a:t>
            </a:r>
            <a:endParaRPr sz="1400"/>
          </a:p>
          <a:p>
            <a:pPr indent="-317500" lvl="0" marL="457200" rtl="0" algn="l">
              <a:lnSpc>
                <a:spcPct val="115000"/>
              </a:lnSpc>
              <a:spcBef>
                <a:spcPts val="0"/>
              </a:spcBef>
              <a:spcAft>
                <a:spcPts val="0"/>
              </a:spcAft>
              <a:buSzPts val="1400"/>
              <a:buChar char="●"/>
            </a:pPr>
            <a:r>
              <a:rPr lang="en" sz="1400"/>
              <a:t>Really easy to use</a:t>
            </a:r>
            <a:endParaRPr sz="1400"/>
          </a:p>
          <a:p>
            <a:pPr indent="-317500" lvl="0" marL="457200" rtl="0" algn="l">
              <a:lnSpc>
                <a:spcPct val="115000"/>
              </a:lnSpc>
              <a:spcBef>
                <a:spcPts val="0"/>
              </a:spcBef>
              <a:spcAft>
                <a:spcPts val="0"/>
              </a:spcAft>
              <a:buSzPts val="1400"/>
              <a:buChar char="●"/>
            </a:pPr>
            <a:r>
              <a:rPr lang="en" sz="1400"/>
              <a:t>Highly scalable</a:t>
            </a:r>
            <a:endParaRPr sz="1400"/>
          </a:p>
          <a:p>
            <a:pPr indent="-317500" lvl="0" marL="457200" rtl="0" algn="l">
              <a:lnSpc>
                <a:spcPct val="115000"/>
              </a:lnSpc>
              <a:spcBef>
                <a:spcPts val="0"/>
              </a:spcBef>
              <a:spcAft>
                <a:spcPts val="0"/>
              </a:spcAft>
              <a:buSzPts val="1400"/>
              <a:buChar char="●"/>
            </a:pPr>
            <a:r>
              <a:rPr lang="en" sz="1400"/>
              <a:t>Fast!</a:t>
            </a:r>
            <a:endParaRPr sz="1400"/>
          </a:p>
          <a:p>
            <a:pPr indent="-317500" lvl="0" marL="457200" rtl="0" algn="l">
              <a:lnSpc>
                <a:spcPct val="115000"/>
              </a:lnSpc>
              <a:spcBef>
                <a:spcPts val="0"/>
              </a:spcBef>
              <a:spcAft>
                <a:spcPts val="0"/>
              </a:spcAft>
              <a:buSzPts val="1400"/>
              <a:buChar char="●"/>
            </a:pPr>
            <a:r>
              <a:rPr lang="en" sz="1400"/>
              <a:t>Supports commonly used data structures and nesting</a:t>
            </a:r>
            <a:endParaRPr sz="1400"/>
          </a:p>
          <a:p>
            <a:pPr indent="-317500" lvl="0" marL="457200" rtl="0" algn="l">
              <a:lnSpc>
                <a:spcPct val="115000"/>
              </a:lnSpc>
              <a:spcBef>
                <a:spcPts val="0"/>
              </a:spcBef>
              <a:spcAft>
                <a:spcPts val="0"/>
              </a:spcAft>
              <a:buSzPts val="1400"/>
              <a:buChar char="●"/>
            </a:pPr>
            <a:r>
              <a:rPr lang="en" sz="1400"/>
              <a:t>The Redis community is very active and there are a lot of add-ons/features to Redis that support things like full-text search, pub/sub, geospatial data, keys with limited time-to-live, etc. </a:t>
            </a:r>
            <a:endParaRPr sz="1400"/>
          </a:p>
        </p:txBody>
      </p:sp>
      <p:pic>
        <p:nvPicPr>
          <p:cNvPr id="180" name="Google Shape;180;p21"/>
          <p:cNvPicPr preferRelativeResize="0"/>
          <p:nvPr/>
        </p:nvPicPr>
        <p:blipFill>
          <a:blip r:embed="rId3">
            <a:alphaModFix/>
          </a:blip>
          <a:stretch>
            <a:fillRect/>
          </a:stretch>
        </p:blipFill>
        <p:spPr>
          <a:xfrm>
            <a:off x="8053800" y="101100"/>
            <a:ext cx="1014000" cy="1014000"/>
          </a:xfrm>
          <a:prstGeom prst="rect">
            <a:avLst/>
          </a:prstGeom>
          <a:noFill/>
          <a:ln>
            <a:noFill/>
          </a:ln>
        </p:spPr>
      </p:pic>
      <p:sp>
        <p:nvSpPr>
          <p:cNvPr id="181" name="Google Shape;181;p21"/>
          <p:cNvSpPr txBox="1"/>
          <p:nvPr>
            <p:ph idx="1" type="body"/>
          </p:nvPr>
        </p:nvSpPr>
        <p:spPr>
          <a:xfrm>
            <a:off x="4302600" y="1202325"/>
            <a:ext cx="43782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Cons</a:t>
            </a:r>
            <a:endParaRPr sz="1400"/>
          </a:p>
          <a:p>
            <a:pPr indent="-317500" lvl="0" marL="457200" rtl="0" algn="l">
              <a:spcBef>
                <a:spcPts val="0"/>
              </a:spcBef>
              <a:spcAft>
                <a:spcPts val="0"/>
              </a:spcAft>
              <a:buSzPts val="1400"/>
              <a:buChar char="●"/>
            </a:pPr>
            <a:r>
              <a:rPr lang="en" sz="1400"/>
              <a:t>Primary key access</a:t>
            </a:r>
            <a:endParaRPr sz="1400"/>
          </a:p>
          <a:p>
            <a:pPr indent="-317500" lvl="1" marL="914400" rtl="0" algn="l">
              <a:spcBef>
                <a:spcPts val="0"/>
              </a:spcBef>
              <a:spcAft>
                <a:spcPts val="0"/>
              </a:spcAft>
              <a:buSzPts val="1400"/>
              <a:buChar char="○"/>
            </a:pPr>
            <a:r>
              <a:rPr lang="en" sz="1400"/>
              <a:t>Querying data structures is limited </a:t>
            </a:r>
            <a:endParaRPr sz="1400"/>
          </a:p>
          <a:p>
            <a:pPr indent="-317500" lvl="0" marL="457200" rtl="0" algn="l">
              <a:spcBef>
                <a:spcPts val="0"/>
              </a:spcBef>
              <a:spcAft>
                <a:spcPts val="0"/>
              </a:spcAft>
              <a:buSzPts val="1400"/>
              <a:buChar char="●"/>
            </a:pPr>
            <a:r>
              <a:rPr lang="en" sz="1400"/>
              <a:t>Secondary indexes is really only recommended for advance use</a:t>
            </a:r>
            <a:endParaRPr sz="1400"/>
          </a:p>
          <a:p>
            <a:pPr indent="-317500" lvl="0" marL="457200" rtl="0" algn="l">
              <a:spcBef>
                <a:spcPts val="0"/>
              </a:spcBef>
              <a:spcAft>
                <a:spcPts val="0"/>
              </a:spcAft>
              <a:buSzPts val="1400"/>
              <a:buChar char="●"/>
            </a:pPr>
            <a:r>
              <a:rPr lang="en" sz="1400"/>
              <a:t>Does not support the rollback of a transactions so making updates of a large data set can be risky</a:t>
            </a:r>
            <a:endParaRPr sz="1400"/>
          </a:p>
          <a:p>
            <a:pPr indent="-317500" lvl="0" marL="457200" rtl="0" algn="l">
              <a:spcBef>
                <a:spcPts val="0"/>
              </a:spcBef>
              <a:spcAft>
                <a:spcPts val="0"/>
              </a:spcAft>
              <a:buSzPts val="1400"/>
              <a:buChar char="●"/>
            </a:pPr>
            <a:r>
              <a:rPr lang="en" sz="1400"/>
              <a:t>Since Redis is an in-memory data store persistence must be managed and is not recommended if your system is not tolerant to data loss</a:t>
            </a:r>
            <a:endParaRPr sz="1400"/>
          </a:p>
          <a:p>
            <a:pPr indent="-317500" lvl="0" marL="457200" rtl="0" algn="l">
              <a:spcBef>
                <a:spcPts val="0"/>
              </a:spcBef>
              <a:spcAft>
                <a:spcPts val="0"/>
              </a:spcAft>
              <a:buSzPts val="1400"/>
              <a:buChar char="●"/>
            </a:pPr>
            <a:r>
              <a:rPr lang="en" sz="1400"/>
              <a:t>The data structures stored in Redis are incredibly flexible, but that can also make them difficult to deal in code as the data structure may change over time ex. Adding new fields. </a:t>
            </a:r>
            <a:endParaRPr sz="1400"/>
          </a:p>
          <a:p>
            <a:pPr indent="0" lvl="0" marL="45720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 Models</a:t>
            </a:r>
            <a:endParaRPr/>
          </a:p>
        </p:txBody>
      </p:sp>
      <p:sp>
        <p:nvSpPr>
          <p:cNvPr id="187" name="Google Shape;187;p2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 document database is able to see a structure in the aggregate.</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400"/>
              <a:t>A document database imposes limits on what we can place in it, defining allowable structures and types.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With a </a:t>
            </a:r>
            <a:r>
              <a:rPr b="1" lang="en" sz="1400"/>
              <a:t>document database, we can submit queries to the database based on the fields in the aggregate</a:t>
            </a:r>
            <a:r>
              <a:rPr lang="en" sz="1400"/>
              <a:t>, we can retrieve part of the aggregate rather than the whole thing, and database can create indexes based on the contents of the aggregate.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People often put an ID field in a document database to do a key-value style lookup.</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MongoDB</a:t>
            </a:r>
            <a:endParaRPr/>
          </a:p>
        </p:txBody>
      </p:sp>
      <p:sp>
        <p:nvSpPr>
          <p:cNvPr id="193" name="Google Shape;193;p23"/>
          <p:cNvSpPr txBox="1"/>
          <p:nvPr>
            <p:ph idx="1" type="body"/>
          </p:nvPr>
        </p:nvSpPr>
        <p:spPr>
          <a:xfrm>
            <a:off x="399125" y="1220441"/>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MongoDB stores data in the form of </a:t>
            </a:r>
            <a:r>
              <a:rPr i="1" lang="en" sz="1400">
                <a:solidFill>
                  <a:schemeClr val="dk1"/>
                </a:solidFill>
              </a:rPr>
              <a:t>documents</a:t>
            </a:r>
            <a:r>
              <a:rPr lang="en" sz="1400">
                <a:solidFill>
                  <a:schemeClr val="dk1"/>
                </a:solidFill>
              </a:rPr>
              <a:t>, which are JSON-like field and value pairs.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Documents are analogous to structures in programming languages that associate keys with values, where keys may hold other pairs of keys and values (e.g. dictionaries, hashes, maps, and associative arrays).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Normally, MongoDB documents are</a:t>
            </a:r>
            <a:r>
              <a:rPr lang="en" sz="1400">
                <a:solidFill>
                  <a:schemeClr val="dk1"/>
                </a:solidFill>
                <a:uFill>
                  <a:noFill/>
                </a:uFill>
                <a:hlinkClick r:id="rId3">
                  <a:extLst>
                    <a:ext uri="{A12FA001-AC4F-418D-AE19-62706E023703}">
                      <ahyp:hlinkClr val="tx"/>
                    </a:ext>
                  </a:extLst>
                </a:hlinkClick>
              </a:rPr>
              <a:t> </a:t>
            </a:r>
            <a:r>
              <a:rPr i="1" lang="en" sz="1400" u="sng">
                <a:solidFill>
                  <a:schemeClr val="hlink"/>
                </a:solidFill>
                <a:hlinkClick r:id="rId4"/>
              </a:rPr>
              <a:t>BSON</a:t>
            </a:r>
            <a:r>
              <a:rPr lang="en" sz="1400">
                <a:solidFill>
                  <a:schemeClr val="dk1"/>
                </a:solidFill>
              </a:rPr>
              <a:t> documents, which is a binary representation of</a:t>
            </a:r>
            <a:r>
              <a:rPr lang="en" sz="1400">
                <a:solidFill>
                  <a:schemeClr val="dk1"/>
                </a:solidFill>
                <a:uFill>
                  <a:noFill/>
                </a:uFill>
                <a:hlinkClick r:id="rId5">
                  <a:extLst>
                    <a:ext uri="{A12FA001-AC4F-418D-AE19-62706E023703}">
                      <ahyp:hlinkClr val="tx"/>
                    </a:ext>
                  </a:extLst>
                </a:hlinkClick>
              </a:rPr>
              <a:t> </a:t>
            </a:r>
            <a:r>
              <a:rPr i="1" lang="en" sz="1400" u="sng">
                <a:solidFill>
                  <a:schemeClr val="hlink"/>
                </a:solidFill>
                <a:hlinkClick r:id="rId6"/>
              </a:rPr>
              <a:t>JSON</a:t>
            </a:r>
            <a:r>
              <a:rPr lang="en" sz="1400">
                <a:solidFill>
                  <a:schemeClr val="dk1"/>
                </a:solidFill>
              </a:rPr>
              <a:t> with additional type information.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pic>
        <p:nvPicPr>
          <p:cNvPr id="194" name="Google Shape;194;p23"/>
          <p:cNvPicPr preferRelativeResize="0"/>
          <p:nvPr/>
        </p:nvPicPr>
        <p:blipFill>
          <a:blip r:embed="rId7">
            <a:alphaModFix/>
          </a:blip>
          <a:stretch>
            <a:fillRect/>
          </a:stretch>
        </p:blipFill>
        <p:spPr>
          <a:xfrm>
            <a:off x="692025" y="3338650"/>
            <a:ext cx="6191849" cy="1512100"/>
          </a:xfrm>
          <a:prstGeom prst="rect">
            <a:avLst/>
          </a:prstGeom>
          <a:noFill/>
          <a:ln>
            <a:noFill/>
          </a:ln>
        </p:spPr>
      </p:pic>
      <p:pic>
        <p:nvPicPr>
          <p:cNvPr id="195" name="Google Shape;195;p23"/>
          <p:cNvPicPr preferRelativeResize="0"/>
          <p:nvPr/>
        </p:nvPicPr>
        <p:blipFill rotWithShape="1">
          <a:blip r:embed="rId8">
            <a:alphaModFix/>
          </a:blip>
          <a:srcRect b="22528" l="24946" r="23274" t="19764"/>
          <a:stretch/>
        </p:blipFill>
        <p:spPr>
          <a:xfrm>
            <a:off x="7868010" y="-13811"/>
            <a:ext cx="1291200" cy="14390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Collections</a:t>
            </a:r>
            <a:endParaRPr/>
          </a:p>
        </p:txBody>
      </p:sp>
      <p:sp>
        <p:nvSpPr>
          <p:cNvPr id="201" name="Google Shape;201;p2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MongoDB stores all documents in</a:t>
            </a:r>
            <a:r>
              <a:rPr lang="en" sz="1400">
                <a:solidFill>
                  <a:schemeClr val="dk1"/>
                </a:solidFill>
                <a:uFill>
                  <a:noFill/>
                </a:uFill>
                <a:hlinkClick r:id="rId3">
                  <a:extLst>
                    <a:ext uri="{A12FA001-AC4F-418D-AE19-62706E023703}">
                      <ahyp:hlinkClr val="tx"/>
                    </a:ext>
                  </a:extLst>
                </a:hlinkClick>
              </a:rPr>
              <a:t> </a:t>
            </a:r>
            <a:r>
              <a:rPr i="1" lang="en" sz="1400" u="sng">
                <a:solidFill>
                  <a:schemeClr val="hlink"/>
                </a:solidFill>
                <a:hlinkClick r:id="rId4"/>
              </a:rPr>
              <a:t>collections</a:t>
            </a:r>
            <a:r>
              <a:rPr lang="en" sz="1400">
                <a:solidFill>
                  <a:schemeClr val="dk1"/>
                </a:solidFill>
              </a:rPr>
              <a:t>. A collection is a group of related documents that have a set of shared common indexes. Collections are analogous to a table in relational databases.</a:t>
            </a:r>
            <a:endParaRPr sz="1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02" name="Google Shape;202;p24"/>
          <p:cNvPicPr preferRelativeResize="0"/>
          <p:nvPr/>
        </p:nvPicPr>
        <p:blipFill>
          <a:blip r:embed="rId5">
            <a:alphaModFix/>
          </a:blip>
          <a:stretch>
            <a:fillRect/>
          </a:stretch>
        </p:blipFill>
        <p:spPr>
          <a:xfrm>
            <a:off x="559000" y="2050250"/>
            <a:ext cx="6943124" cy="2767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208" name="Google Shape;208;p2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MongoDB a query targets a specific collection of documents. Queries specify criteria, or conditions, that identify the documents that MongoDB returns to the clients.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 query may include a </a:t>
            </a:r>
            <a:r>
              <a:rPr i="1" lang="en" sz="1400">
                <a:solidFill>
                  <a:schemeClr val="dk1"/>
                </a:solidFill>
              </a:rPr>
              <a:t>projection</a:t>
            </a:r>
            <a:r>
              <a:rPr lang="en" sz="1400">
                <a:solidFill>
                  <a:schemeClr val="dk1"/>
                </a:solidFill>
              </a:rPr>
              <a:t> that specifies the fields from the matching documents to return. You can optionally modify queries to impose limits, skips, and sort orders.</a:t>
            </a:r>
            <a:endParaRPr sz="14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209" name="Google Shape;209;p25"/>
          <p:cNvPicPr preferRelativeResize="0"/>
          <p:nvPr/>
        </p:nvPicPr>
        <p:blipFill>
          <a:blip r:embed="rId3">
            <a:alphaModFix/>
          </a:blip>
          <a:stretch>
            <a:fillRect/>
          </a:stretch>
        </p:blipFill>
        <p:spPr>
          <a:xfrm>
            <a:off x="597550" y="2446025"/>
            <a:ext cx="7034801" cy="269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Modification	</a:t>
            </a:r>
            <a:endParaRPr/>
          </a:p>
        </p:txBody>
      </p:sp>
      <p:sp>
        <p:nvSpPr>
          <p:cNvPr id="215" name="Google Shape;215;p26"/>
          <p:cNvSpPr txBox="1"/>
          <p:nvPr>
            <p:ph idx="1" type="body"/>
          </p:nvPr>
        </p:nvSpPr>
        <p:spPr>
          <a:xfrm>
            <a:off x="457200" y="122046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Data modification refers to operations that create, update, or delete data. In MongoDB, these operations modify the data of a single</a:t>
            </a:r>
            <a:r>
              <a:rPr lang="en" sz="1400">
                <a:solidFill>
                  <a:schemeClr val="dk1"/>
                </a:solidFill>
                <a:uFill>
                  <a:noFill/>
                </a:uFill>
                <a:hlinkClick r:id="rId3">
                  <a:extLst>
                    <a:ext uri="{A12FA001-AC4F-418D-AE19-62706E023703}">
                      <ahyp:hlinkClr val="tx"/>
                    </a:ext>
                  </a:extLst>
                </a:hlinkClick>
              </a:rPr>
              <a:t> </a:t>
            </a:r>
            <a:r>
              <a:rPr i="1" lang="en" sz="1400" u="sng">
                <a:solidFill>
                  <a:schemeClr val="hlink"/>
                </a:solidFill>
                <a:hlinkClick r:id="rId4"/>
              </a:rPr>
              <a:t>collection</a:t>
            </a:r>
            <a:r>
              <a:rPr lang="en" sz="1400">
                <a:solidFill>
                  <a:schemeClr val="dk1"/>
                </a:solidFill>
              </a:rPr>
              <a:t>. For the update and delete operations, you can specify the criteria to select the documents to update or remove.</a:t>
            </a:r>
            <a:endParaRPr sz="1400"/>
          </a:p>
        </p:txBody>
      </p:sp>
      <p:pic>
        <p:nvPicPr>
          <p:cNvPr id="216" name="Google Shape;216;p26"/>
          <p:cNvPicPr preferRelativeResize="0"/>
          <p:nvPr/>
        </p:nvPicPr>
        <p:blipFill>
          <a:blip r:embed="rId5">
            <a:alphaModFix/>
          </a:blip>
          <a:stretch>
            <a:fillRect/>
          </a:stretch>
        </p:blipFill>
        <p:spPr>
          <a:xfrm>
            <a:off x="457200" y="1953800"/>
            <a:ext cx="7939674" cy="314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Relational Model	</a:t>
            </a:r>
            <a:endParaRPr/>
          </a:p>
        </p:txBody>
      </p:sp>
      <p:sp>
        <p:nvSpPr>
          <p:cNvPr id="100" name="Google Shape;100;p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relational model takes the information that we want to store and divides it into tuples (rows). A tuple is a limited data structure: It captures a set of values, so you cannot nest one tuple within another to get nested records, nor can you put a list of values or tuples within another. This simplicity underpins the relational model —it allows us to think of all operations as operating on and returning tuples.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Schema Versioning Pattern</a:t>
            </a:r>
            <a:endParaRPr/>
          </a:p>
        </p:txBody>
      </p:sp>
      <p:sp>
        <p:nvSpPr>
          <p:cNvPr id="222" name="Google Shape;222;p27"/>
          <p:cNvSpPr txBox="1"/>
          <p:nvPr>
            <p:ph idx="1" type="body"/>
          </p:nvPr>
        </p:nvSpPr>
        <p:spPr>
          <a:xfrm>
            <a:off x="457200" y="1220469"/>
            <a:ext cx="8274600" cy="12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By default MongoDB does not require documents in a collection to have the same schema.</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schema versioning patterns simply asks you to add a schema_version number to your document that can be incremented as the document structure changes over time. By looking at the schema_version in your code you can anticipate the shape of the document and add in support for legacy document versions as well as identify any deprecated versions. </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23" name="Google Shape;223;p27"/>
          <p:cNvPicPr preferRelativeResize="0"/>
          <p:nvPr/>
        </p:nvPicPr>
        <p:blipFill>
          <a:blip r:embed="rId3">
            <a:alphaModFix/>
          </a:blip>
          <a:stretch>
            <a:fillRect/>
          </a:stretch>
        </p:blipFill>
        <p:spPr>
          <a:xfrm>
            <a:off x="238775" y="2991262"/>
            <a:ext cx="2448726" cy="1185500"/>
          </a:xfrm>
          <a:prstGeom prst="rect">
            <a:avLst/>
          </a:prstGeom>
          <a:noFill/>
          <a:ln>
            <a:noFill/>
          </a:ln>
        </p:spPr>
      </p:pic>
      <p:pic>
        <p:nvPicPr>
          <p:cNvPr id="224" name="Google Shape;224;p27"/>
          <p:cNvPicPr preferRelativeResize="0"/>
          <p:nvPr/>
        </p:nvPicPr>
        <p:blipFill>
          <a:blip r:embed="rId4">
            <a:alphaModFix/>
          </a:blip>
          <a:stretch>
            <a:fillRect/>
          </a:stretch>
        </p:blipFill>
        <p:spPr>
          <a:xfrm>
            <a:off x="2885175" y="2991250"/>
            <a:ext cx="2322550" cy="1423175"/>
          </a:xfrm>
          <a:prstGeom prst="rect">
            <a:avLst/>
          </a:prstGeom>
          <a:noFill/>
          <a:ln>
            <a:noFill/>
          </a:ln>
        </p:spPr>
      </p:pic>
      <p:pic>
        <p:nvPicPr>
          <p:cNvPr id="225" name="Google Shape;225;p27"/>
          <p:cNvPicPr preferRelativeResize="0"/>
          <p:nvPr/>
        </p:nvPicPr>
        <p:blipFill>
          <a:blip r:embed="rId5">
            <a:alphaModFix/>
          </a:blip>
          <a:stretch>
            <a:fillRect/>
          </a:stretch>
        </p:blipFill>
        <p:spPr>
          <a:xfrm>
            <a:off x="5528300" y="2979520"/>
            <a:ext cx="3350800" cy="2031975"/>
          </a:xfrm>
          <a:prstGeom prst="rect">
            <a:avLst/>
          </a:prstGeom>
          <a:noFill/>
          <a:ln>
            <a:noFill/>
          </a:ln>
        </p:spPr>
      </p:pic>
      <p:sp>
        <p:nvSpPr>
          <p:cNvPr id="226" name="Google Shape;226;p27"/>
          <p:cNvSpPr txBox="1"/>
          <p:nvPr/>
        </p:nvSpPr>
        <p:spPr>
          <a:xfrm>
            <a:off x="5895550" y="2658050"/>
            <a:ext cx="27141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schema_version</a:t>
            </a:r>
            <a:endParaRPr/>
          </a:p>
        </p:txBody>
      </p:sp>
      <p:sp>
        <p:nvSpPr>
          <p:cNvPr id="227" name="Google Shape;227;p27"/>
          <p:cNvSpPr txBox="1"/>
          <p:nvPr/>
        </p:nvSpPr>
        <p:spPr>
          <a:xfrm>
            <a:off x="238775" y="4767600"/>
            <a:ext cx="50673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pattern can be used in most aggregate stores ex. Redis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Features	</a:t>
            </a:r>
            <a:endParaRPr/>
          </a:p>
        </p:txBody>
      </p:sp>
      <p:sp>
        <p:nvSpPr>
          <p:cNvPr id="233" name="Google Shape;233;p28"/>
          <p:cNvSpPr txBox="1"/>
          <p:nvPr>
            <p:ph idx="1" type="body"/>
          </p:nvPr>
        </p:nvSpPr>
        <p:spPr>
          <a:xfrm>
            <a:off x="76800" y="1210950"/>
            <a:ext cx="8926200" cy="3405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i="1" lang="en" sz="1200" u="sng">
                <a:solidFill>
                  <a:schemeClr val="hlink"/>
                </a:solidFill>
                <a:hlinkClick r:id="rId3"/>
              </a:rPr>
              <a:t>I</a:t>
            </a:r>
            <a:r>
              <a:rPr b="1" i="1" lang="en" sz="1000" u="sng">
                <a:solidFill>
                  <a:schemeClr val="hlink"/>
                </a:solidFill>
                <a:hlinkClick r:id="rId4"/>
              </a:rPr>
              <a:t>ndexes</a:t>
            </a:r>
            <a:endParaRPr b="1" i="1" sz="1000" u="sng">
              <a:solidFill>
                <a:schemeClr val="hlink"/>
              </a:solidFill>
              <a:hlinkClick r:id="rId5"/>
            </a:endParaRPr>
          </a:p>
          <a:p>
            <a:pPr indent="0" lvl="0" marL="0" rtl="0" algn="l">
              <a:lnSpc>
                <a:spcPct val="115000"/>
              </a:lnSpc>
              <a:spcBef>
                <a:spcPts val="400"/>
              </a:spcBef>
              <a:spcAft>
                <a:spcPts val="0"/>
              </a:spcAft>
              <a:buClr>
                <a:schemeClr val="dk1"/>
              </a:buClr>
              <a:buSzPts val="1100"/>
              <a:buFont typeface="Arial"/>
              <a:buNone/>
            </a:pPr>
            <a:r>
              <a:rPr lang="en" sz="1000">
                <a:solidFill>
                  <a:schemeClr val="dk1"/>
                </a:solidFill>
              </a:rPr>
              <a:t>To enhance the performance of common queries and updates, MongoDB has full support for secondary indexes. These indexes allow applications to store a </a:t>
            </a:r>
            <a:r>
              <a:rPr i="1" lang="en" sz="1000">
                <a:solidFill>
                  <a:schemeClr val="dk1"/>
                </a:solidFill>
              </a:rPr>
              <a:t>view</a:t>
            </a:r>
            <a:r>
              <a:rPr lang="en" sz="1000">
                <a:solidFill>
                  <a:schemeClr val="dk1"/>
                </a:solidFill>
              </a:rPr>
              <a:t> of a portion of the collection in an efficient data structure. Most indexes store an ordered representation of all values of a field or a group of fields. Indexes may also</a:t>
            </a:r>
            <a:r>
              <a:rPr lang="en" sz="1000">
                <a:solidFill>
                  <a:schemeClr val="dk1"/>
                </a:solidFill>
                <a:uFill>
                  <a:noFill/>
                </a:uFill>
                <a:hlinkClick r:id="rId6">
                  <a:extLst>
                    <a:ext uri="{A12FA001-AC4F-418D-AE19-62706E023703}">
                      <ahyp:hlinkClr val="tx"/>
                    </a:ext>
                  </a:extLst>
                </a:hlinkClick>
              </a:rPr>
              <a:t> </a:t>
            </a:r>
            <a:r>
              <a:rPr i="1" lang="en" sz="1000" u="sng">
                <a:solidFill>
                  <a:schemeClr val="hlink"/>
                </a:solidFill>
                <a:hlinkClick r:id="rId7"/>
              </a:rPr>
              <a:t>enforce uniqueness</a:t>
            </a:r>
            <a:r>
              <a:rPr lang="en" sz="1000">
                <a:solidFill>
                  <a:schemeClr val="dk1"/>
                </a:solidFill>
              </a:rPr>
              <a:t>, store objects in a</a:t>
            </a:r>
            <a:r>
              <a:rPr lang="en" sz="1000">
                <a:solidFill>
                  <a:schemeClr val="dk1"/>
                </a:solidFill>
                <a:uFill>
                  <a:noFill/>
                </a:uFill>
                <a:hlinkClick r:id="rId8">
                  <a:extLst>
                    <a:ext uri="{A12FA001-AC4F-418D-AE19-62706E023703}">
                      <ahyp:hlinkClr val="tx"/>
                    </a:ext>
                  </a:extLst>
                </a:hlinkClick>
              </a:rPr>
              <a:t> </a:t>
            </a:r>
            <a:r>
              <a:rPr i="1" lang="en" sz="1000" u="sng">
                <a:solidFill>
                  <a:schemeClr val="hlink"/>
                </a:solidFill>
                <a:hlinkClick r:id="rId9"/>
              </a:rPr>
              <a:t>geospatial representation</a:t>
            </a:r>
            <a:r>
              <a:rPr lang="en" sz="1000">
                <a:solidFill>
                  <a:schemeClr val="dk1"/>
                </a:solidFill>
              </a:rPr>
              <a:t>, and facilitate</a:t>
            </a:r>
            <a:r>
              <a:rPr lang="en" sz="1000">
                <a:solidFill>
                  <a:schemeClr val="dk1"/>
                </a:solidFill>
                <a:uFill>
                  <a:noFill/>
                </a:uFill>
                <a:hlinkClick r:id="rId10">
                  <a:extLst>
                    <a:ext uri="{A12FA001-AC4F-418D-AE19-62706E023703}">
                      <ahyp:hlinkClr val="tx"/>
                    </a:ext>
                  </a:extLst>
                </a:hlinkClick>
              </a:rPr>
              <a:t> </a:t>
            </a:r>
            <a:r>
              <a:rPr i="1" lang="en" sz="1000" u="sng">
                <a:solidFill>
                  <a:schemeClr val="hlink"/>
                </a:solidFill>
                <a:hlinkClick r:id="rId11"/>
              </a:rPr>
              <a:t>text search</a:t>
            </a:r>
            <a:r>
              <a:rPr lang="en" sz="1000">
                <a:solidFill>
                  <a:schemeClr val="dk1"/>
                </a:solidFill>
              </a:rPr>
              <a:t>.</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i="1" lang="en" sz="1000" u="sng">
                <a:solidFill>
                  <a:schemeClr val="hlink"/>
                </a:solidFill>
                <a:hlinkClick r:id="rId12"/>
              </a:rPr>
              <a:t>Read Preference</a:t>
            </a:r>
            <a:endParaRPr b="1" i="1" sz="1000" u="sng">
              <a:solidFill>
                <a:schemeClr val="hlink"/>
              </a:solidFill>
              <a:hlinkClick r:id="rId13"/>
            </a:endParaRPr>
          </a:p>
          <a:p>
            <a:pPr indent="0" lvl="0" marL="0" rtl="0" algn="l">
              <a:lnSpc>
                <a:spcPct val="115000"/>
              </a:lnSpc>
              <a:spcBef>
                <a:spcPts val="400"/>
              </a:spcBef>
              <a:spcAft>
                <a:spcPts val="0"/>
              </a:spcAft>
              <a:buClr>
                <a:schemeClr val="dk1"/>
              </a:buClr>
              <a:buSzPts val="1100"/>
              <a:buFont typeface="Arial"/>
              <a:buNone/>
            </a:pPr>
            <a:r>
              <a:rPr lang="en" sz="1000">
                <a:solidFill>
                  <a:schemeClr val="dk1"/>
                </a:solidFill>
              </a:rPr>
              <a:t>For replica sets and sharded clusters with replica set components, applications specify</a:t>
            </a:r>
            <a:r>
              <a:rPr lang="en" sz="1000">
                <a:solidFill>
                  <a:schemeClr val="dk1"/>
                </a:solidFill>
                <a:uFill>
                  <a:noFill/>
                </a:uFill>
                <a:hlinkClick r:id="rId14">
                  <a:extLst>
                    <a:ext uri="{A12FA001-AC4F-418D-AE19-62706E023703}">
                      <ahyp:hlinkClr val="tx"/>
                    </a:ext>
                  </a:extLst>
                </a:hlinkClick>
              </a:rPr>
              <a:t> </a:t>
            </a:r>
            <a:r>
              <a:rPr i="1" lang="en" sz="1000" u="sng">
                <a:solidFill>
                  <a:schemeClr val="hlink"/>
                </a:solidFill>
                <a:hlinkClick r:id="rId15"/>
              </a:rPr>
              <a:t>read preferences</a:t>
            </a:r>
            <a:r>
              <a:rPr lang="en" sz="1000">
                <a:solidFill>
                  <a:schemeClr val="dk1"/>
                </a:solidFill>
              </a:rPr>
              <a:t>. A read preference determines how the client direct read operations to the set.</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i="1" lang="en" sz="1000" u="sng">
                <a:solidFill>
                  <a:schemeClr val="hlink"/>
                </a:solidFill>
                <a:hlinkClick r:id="rId16"/>
              </a:rPr>
              <a:t>Write Concern</a:t>
            </a:r>
            <a:endParaRPr b="1" i="1" sz="1000" u="sng">
              <a:solidFill>
                <a:schemeClr val="hlink"/>
              </a:solidFill>
              <a:hlinkClick r:id="rId17"/>
            </a:endParaRPr>
          </a:p>
          <a:p>
            <a:pPr indent="0" lvl="0" marL="0" rtl="0" algn="l">
              <a:lnSpc>
                <a:spcPct val="115000"/>
              </a:lnSpc>
              <a:spcBef>
                <a:spcPts val="400"/>
              </a:spcBef>
              <a:spcAft>
                <a:spcPts val="0"/>
              </a:spcAft>
              <a:buClr>
                <a:schemeClr val="dk1"/>
              </a:buClr>
              <a:buSzPts val="1100"/>
              <a:buFont typeface="Arial"/>
              <a:buNone/>
            </a:pPr>
            <a:r>
              <a:rPr lang="en" sz="1000">
                <a:solidFill>
                  <a:schemeClr val="dk1"/>
                </a:solidFill>
              </a:rPr>
              <a:t>Applications can also control the behavior of write operations using</a:t>
            </a:r>
            <a:r>
              <a:rPr lang="en" sz="1000">
                <a:solidFill>
                  <a:schemeClr val="dk1"/>
                </a:solidFill>
                <a:uFill>
                  <a:noFill/>
                </a:uFill>
                <a:hlinkClick r:id="rId18">
                  <a:extLst>
                    <a:ext uri="{A12FA001-AC4F-418D-AE19-62706E023703}">
                      <ahyp:hlinkClr val="tx"/>
                    </a:ext>
                  </a:extLst>
                </a:hlinkClick>
              </a:rPr>
              <a:t> </a:t>
            </a:r>
            <a:r>
              <a:rPr i="1" lang="en" sz="1000" u="sng">
                <a:solidFill>
                  <a:schemeClr val="hlink"/>
                </a:solidFill>
                <a:hlinkClick r:id="rId19"/>
              </a:rPr>
              <a:t>write concern</a:t>
            </a:r>
            <a:r>
              <a:rPr lang="en" sz="1000">
                <a:solidFill>
                  <a:schemeClr val="dk1"/>
                </a:solidFill>
              </a:rPr>
              <a:t>. Particularly useful for deployments with replica sets, the write concern semantics allow clients to specify the assurance that MongoDB provides when reporting on the success of a write operation.</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i="1" lang="en" sz="1000" u="sng">
                <a:solidFill>
                  <a:schemeClr val="hlink"/>
                </a:solidFill>
                <a:hlinkClick r:id="rId20"/>
              </a:rPr>
              <a:t>Aggregation</a:t>
            </a:r>
            <a:endParaRPr b="1" i="1" sz="1000" u="sng">
              <a:solidFill>
                <a:schemeClr val="hlink"/>
              </a:solidFill>
              <a:hlinkClick r:id="rId21"/>
            </a:endParaRPr>
          </a:p>
          <a:p>
            <a:pPr indent="0" lvl="0" marL="0" rtl="0" algn="l">
              <a:lnSpc>
                <a:spcPct val="115000"/>
              </a:lnSpc>
              <a:spcBef>
                <a:spcPts val="400"/>
              </a:spcBef>
              <a:spcAft>
                <a:spcPts val="0"/>
              </a:spcAft>
              <a:buClr>
                <a:schemeClr val="dk1"/>
              </a:buClr>
              <a:buSzPts val="1100"/>
              <a:buFont typeface="Arial"/>
              <a:buNone/>
            </a:pPr>
            <a:r>
              <a:rPr lang="en" sz="1000">
                <a:solidFill>
                  <a:schemeClr val="dk1"/>
                </a:solidFill>
              </a:rPr>
              <a:t>In addition to the basic queries, MongoDB provides several data aggregation features. For example, MongoDB can return counts of the number of documents that match a query, or return the number of distinct values for a field, or process a collection of documents using a versatile stage-based data processing pipeline or map-reduce operations.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More at: </a:t>
            </a:r>
            <a:r>
              <a:rPr lang="en" sz="1000" u="sng">
                <a:solidFill>
                  <a:schemeClr val="hlink"/>
                </a:solidFill>
                <a:hlinkClick r:id="rId22"/>
              </a:rPr>
              <a:t>http://www.mongodb.com/</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Column Stores</a:t>
            </a:r>
            <a:endParaRPr/>
          </a:p>
        </p:txBody>
      </p:sp>
      <p:sp>
        <p:nvSpPr>
          <p:cNvPr id="239" name="Google Shape;239;p2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Databases with a bigtable-style data model are often referred to as column stores, but that name has been around for a while to describe a different animal.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Pre-NoSQL column stores, such as C-Store [C-Store] , were happy with SQL and the relational model. The thing that made them different was the way in which they physically stored data.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Most databases have a row as a unit of storage which, in particular, helps write performance. However, there are many scenarios where writes are rare, but you often need to read a few columns of many rows at once. In this situation, it’s better to store groups of columns for all rows as the basic storage unit— which is why these databases are called column stores.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Bigtable and its offspring follow this notion of storing groups of columns (column families) together, but part company with C-Store and friends by abandoning the relational model and SQL.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We refer to this class of databases as column-family databases.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column family?</a:t>
            </a:r>
            <a:endParaRPr/>
          </a:p>
        </p:txBody>
      </p:sp>
      <p:sp>
        <p:nvSpPr>
          <p:cNvPr id="245" name="Google Shape;245;p30"/>
          <p:cNvSpPr txBox="1"/>
          <p:nvPr>
            <p:ph idx="1" type="body"/>
          </p:nvPr>
        </p:nvSpPr>
        <p:spPr>
          <a:xfrm>
            <a:off x="457200" y="125926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Perhaps the best way to think of the column-family model is as a two-level aggregate structure . As with key-value stores, the first key is often described as a row identifier, picking up the aggregate of interest.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difference with column-family structures is that this row aggregate is itself formed of a map of more detailed values. These second-level values are referred to as columns.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As well as accessing the row as a whole, operations also allow picking out a particular column, so to get a particular customer’s name from the example you could do something like get(' 1234', 'name').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Column-family databases organize their columns into column families. Each column has to be part of a single column family, and the column acts as unit for access, with the assumption that data for a particular column family will be usually accessed together.</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Column Family Data Model</a:t>
            </a:r>
            <a:endParaRPr/>
          </a:p>
        </p:txBody>
      </p:sp>
      <p:sp>
        <p:nvSpPr>
          <p:cNvPr id="251" name="Google Shape;251;p31"/>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1"/>
          <p:cNvPicPr preferRelativeResize="0"/>
          <p:nvPr/>
        </p:nvPicPr>
        <p:blipFill>
          <a:blip r:embed="rId3">
            <a:alphaModFix/>
          </a:blip>
          <a:stretch>
            <a:fillRect/>
          </a:stretch>
        </p:blipFill>
        <p:spPr>
          <a:xfrm>
            <a:off x="1333950" y="1584675"/>
            <a:ext cx="6191250" cy="284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Column-Family Models</a:t>
            </a:r>
            <a:endParaRPr/>
          </a:p>
        </p:txBody>
      </p:sp>
      <p:sp>
        <p:nvSpPr>
          <p:cNvPr id="258" name="Google Shape;258;p3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One of the early and influential NoSQL databases was Google’s BigTable [Chang etc.] . Its name conjured up a tabular structure which it realized with sparse columns and no schema.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doesn’t help to think of this structure as a table; rather, it is </a:t>
            </a:r>
            <a:r>
              <a:rPr b="1" lang="en" sz="1400"/>
              <a:t>a two-level map</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It has been a model that influenced later databases such as HBase and Cassandra.</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The best way to think of the column-family model is as a two-level aggregate structure . As with key-value stores, the first key is often described as a row identifier, picking up the aggregate of interest.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The difference with column-family structures is </a:t>
            </a:r>
            <a:r>
              <a:rPr b="1" lang="en" sz="1400"/>
              <a:t>that this row aggregate is itself formed of a map of more detailed values</a:t>
            </a:r>
            <a:r>
              <a:rPr lang="en" sz="1400"/>
              <a:t>. These second-level values are referred to as </a:t>
            </a:r>
            <a:r>
              <a:rPr b="1" lang="en" sz="1400"/>
              <a:t>columns</a:t>
            </a:r>
            <a:r>
              <a:rPr lang="en" sz="1400"/>
              <a:t>.</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264" name="Google Shape;264;p33"/>
          <p:cNvPicPr preferRelativeResize="0"/>
          <p:nvPr/>
        </p:nvPicPr>
        <p:blipFill>
          <a:blip r:embed="rId3">
            <a:alphaModFix/>
          </a:blip>
          <a:stretch>
            <a:fillRect/>
          </a:stretch>
        </p:blipFill>
        <p:spPr>
          <a:xfrm>
            <a:off x="333975" y="1289425"/>
            <a:ext cx="7222327" cy="3804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Row vs. Column view</a:t>
            </a:r>
            <a:endParaRPr/>
          </a:p>
        </p:txBody>
      </p:sp>
      <p:sp>
        <p:nvSpPr>
          <p:cNvPr id="270" name="Google Shape;270;p3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also gives you a couple of ways to think about how the data is structured: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 </a:t>
            </a:r>
            <a:r>
              <a:rPr b="1" lang="en" sz="1400"/>
              <a:t>Row-oriented:</a:t>
            </a:r>
            <a:r>
              <a:rPr lang="en" sz="1400"/>
              <a:t> Each row is an aggregate (for example, customer with the ID of 1234) with column families representing useful chunks of data (profile, order history) within that aggregate.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 </a:t>
            </a:r>
            <a:r>
              <a:rPr b="1" lang="en" sz="1400"/>
              <a:t>Column-oriented:</a:t>
            </a:r>
            <a:r>
              <a:rPr lang="en" sz="1400"/>
              <a:t> Each column family defines a record type (e.g., customer profiles) with rows for each of the records. You then think of a row as the join of records in all column families.</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Wide vs. Skinny rows</a:t>
            </a:r>
            <a:endParaRPr/>
          </a:p>
        </p:txBody>
      </p:sp>
      <p:sp>
        <p:nvSpPr>
          <p:cNvPr id="276" name="Google Shape;276;p3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Cassandra uses the terms “wide” and “skinny.”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Skinny</a:t>
            </a:r>
            <a:r>
              <a:rPr lang="en" sz="1400"/>
              <a:t> rows have few columns with the same columns used across the many different rows. In this case, the column family defines a record type, each row is a record, and each column is a field.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A </a:t>
            </a:r>
            <a:r>
              <a:rPr b="1" lang="en" sz="1400"/>
              <a:t>wide</a:t>
            </a:r>
            <a:r>
              <a:rPr lang="en" sz="1400"/>
              <a:t> row has many columns (perhaps thousands), with rows having very different columns. A wide column family models a list, with each column being one element in that list.</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pic>
        <p:nvPicPr>
          <p:cNvPr descr="../../_images/static_column_family.png" id="277" name="Google Shape;277;p35"/>
          <p:cNvPicPr preferRelativeResize="0"/>
          <p:nvPr/>
        </p:nvPicPr>
        <p:blipFill>
          <a:blip r:embed="rId3">
            <a:alphaModFix/>
          </a:blip>
          <a:stretch>
            <a:fillRect/>
          </a:stretch>
        </p:blipFill>
        <p:spPr>
          <a:xfrm>
            <a:off x="2557975" y="2273100"/>
            <a:ext cx="3238500" cy="1065400"/>
          </a:xfrm>
          <a:prstGeom prst="rect">
            <a:avLst/>
          </a:prstGeom>
          <a:noFill/>
          <a:ln>
            <a:noFill/>
          </a:ln>
        </p:spPr>
      </p:pic>
      <p:pic>
        <p:nvPicPr>
          <p:cNvPr descr="../../_images/dynamic_column_family.png" id="278" name="Google Shape;278;p35"/>
          <p:cNvPicPr preferRelativeResize="0"/>
          <p:nvPr/>
        </p:nvPicPr>
        <p:blipFill>
          <a:blip r:embed="rId4">
            <a:alphaModFix/>
          </a:blip>
          <a:stretch>
            <a:fillRect/>
          </a:stretch>
        </p:blipFill>
        <p:spPr>
          <a:xfrm>
            <a:off x="2505225" y="3869775"/>
            <a:ext cx="3219450" cy="116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Cassandra</a:t>
            </a:r>
            <a:endParaRPr/>
          </a:p>
        </p:txBody>
      </p:sp>
      <p:sp>
        <p:nvSpPr>
          <p:cNvPr id="284" name="Google Shape;284;p3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Apache Cassandra™ is a massively scalable open source NoSQL database. Cassandra is perfect for managing large amounts of structured, semi-structured, and unstructured data across multiple data centers and the cloud. Cassandra delivers continuous availability, linear scalability, and operational simplicity across many commodity servers with no single point of failure, along with a powerful dynamic data model designed for maximum flexibility and fast response times.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Cassandra supplies linear scalability, meaning that capacity may be easily added simply by adding new nodes online. For example, if 2 nodes can handle 100,000 transactions per second, 4 nodes will support 200,000 transactions/sec and 8 nodes will tackle 400,000 transactions/sec:</a:t>
            </a:r>
            <a:endParaRPr sz="1400"/>
          </a:p>
        </p:txBody>
      </p:sp>
      <p:pic>
        <p:nvPicPr>
          <p:cNvPr id="285" name="Google Shape;285;p36"/>
          <p:cNvPicPr preferRelativeResize="0"/>
          <p:nvPr/>
        </p:nvPicPr>
        <p:blipFill>
          <a:blip r:embed="rId3">
            <a:alphaModFix/>
          </a:blip>
          <a:stretch>
            <a:fillRect/>
          </a:stretch>
        </p:blipFill>
        <p:spPr>
          <a:xfrm>
            <a:off x="1284013" y="3248375"/>
            <a:ext cx="5661874" cy="1810025"/>
          </a:xfrm>
          <a:prstGeom prst="rect">
            <a:avLst/>
          </a:prstGeom>
          <a:noFill/>
          <a:ln>
            <a:noFill/>
          </a:ln>
        </p:spPr>
      </p:pic>
      <p:pic>
        <p:nvPicPr>
          <p:cNvPr id="286" name="Google Shape;286;p36"/>
          <p:cNvPicPr preferRelativeResize="0"/>
          <p:nvPr/>
        </p:nvPicPr>
        <p:blipFill>
          <a:blip r:embed="rId4">
            <a:alphaModFix/>
          </a:blip>
          <a:stretch>
            <a:fillRect/>
          </a:stretch>
        </p:blipFill>
        <p:spPr>
          <a:xfrm>
            <a:off x="8128226" y="294775"/>
            <a:ext cx="1015775" cy="681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Aggregates</a:t>
            </a:r>
            <a:endParaRPr/>
          </a:p>
        </p:txBody>
      </p:sp>
      <p:sp>
        <p:nvSpPr>
          <p:cNvPr id="106" name="Google Shape;106;p10"/>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Aggregate orientation takes a different approach. It recognizes that often, you want to operate on data in units that have a more complex structure than a set of tuples.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can be handy to think in terms of a complex record that allows lists and other record structures to be nested inside it.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Key-value, document, and column-family databases all make use of this more complex record.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Aggregates are also often easier for application programmers to work with, since they often manipulate data through aggregate structures.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 Data Model example</a:t>
            </a:r>
            <a:endParaRPr/>
          </a:p>
        </p:txBody>
      </p:sp>
      <p:pic>
        <p:nvPicPr>
          <p:cNvPr id="292" name="Google Shape;292;p37"/>
          <p:cNvPicPr preferRelativeResize="0"/>
          <p:nvPr/>
        </p:nvPicPr>
        <p:blipFill>
          <a:blip r:embed="rId3">
            <a:alphaModFix/>
          </a:blip>
          <a:stretch>
            <a:fillRect/>
          </a:stretch>
        </p:blipFill>
        <p:spPr>
          <a:xfrm>
            <a:off x="152400" y="1391900"/>
            <a:ext cx="6997700" cy="359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idx="1" type="body"/>
          </p:nvPr>
        </p:nvSpPr>
        <p:spPr>
          <a:xfrm>
            <a:off x="457200" y="1278525"/>
            <a:ext cx="18288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Benchmarking Cassandra Scalability on AWS — Over a million writes per second</a:t>
            </a:r>
            <a:endParaRPr/>
          </a:p>
          <a:p>
            <a:pPr indent="-342900" lvl="0" marL="457200" rtl="0" algn="l">
              <a:spcBef>
                <a:spcPts val="0"/>
              </a:spcBef>
              <a:spcAft>
                <a:spcPts val="0"/>
              </a:spcAft>
              <a:buSzPts val="1800"/>
              <a:buChar char="-"/>
            </a:pPr>
            <a:r>
              <a:rPr lang="en"/>
              <a:t>Netflix</a:t>
            </a:r>
            <a:endParaRPr/>
          </a:p>
          <a:p>
            <a:pPr indent="0" lvl="0" marL="0" rtl="0" algn="l">
              <a:spcBef>
                <a:spcPts val="0"/>
              </a:spcBef>
              <a:spcAft>
                <a:spcPts val="0"/>
              </a:spcAft>
              <a:buNone/>
            </a:pPr>
            <a:r>
              <a:t/>
            </a:r>
            <a:endParaRPr/>
          </a:p>
        </p:txBody>
      </p:sp>
      <p:pic>
        <p:nvPicPr>
          <p:cNvPr id="298" name="Google Shape;298;p38"/>
          <p:cNvPicPr preferRelativeResize="0"/>
          <p:nvPr/>
        </p:nvPicPr>
        <p:blipFill>
          <a:blip r:embed="rId3">
            <a:alphaModFix/>
          </a:blip>
          <a:stretch>
            <a:fillRect/>
          </a:stretch>
        </p:blipFill>
        <p:spPr>
          <a:xfrm>
            <a:off x="2285990" y="0"/>
            <a:ext cx="6858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Jonathan Ellis from C*</a:t>
            </a:r>
            <a:endParaRPr/>
          </a:p>
        </p:txBody>
      </p:sp>
      <p:sp>
        <p:nvSpPr>
          <p:cNvPr id="304" name="Google Shape;304;p3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https://www.youtube.com/watch?v=JX9A85jKPag</a:t>
            </a:r>
            <a:endParaRPr/>
          </a:p>
        </p:txBody>
      </p:sp>
      <p:pic>
        <p:nvPicPr>
          <p:cNvPr id="305" name="Google Shape;305;p39"/>
          <p:cNvPicPr preferRelativeResize="0"/>
          <p:nvPr/>
        </p:nvPicPr>
        <p:blipFill>
          <a:blip r:embed="rId4">
            <a:alphaModFix/>
          </a:blip>
          <a:stretch>
            <a:fillRect/>
          </a:stretch>
        </p:blipFill>
        <p:spPr>
          <a:xfrm>
            <a:off x="1231736" y="1749375"/>
            <a:ext cx="5766424" cy="3245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Relational vs. Aggregate</a:t>
            </a:r>
            <a:endParaRPr/>
          </a:p>
        </p:txBody>
      </p:sp>
      <p:pic>
        <p:nvPicPr>
          <p:cNvPr id="112" name="Google Shape;112;p11"/>
          <p:cNvPicPr preferRelativeResize="0"/>
          <p:nvPr/>
        </p:nvPicPr>
        <p:blipFill>
          <a:blip r:embed="rId3">
            <a:alphaModFix/>
          </a:blip>
          <a:stretch>
            <a:fillRect/>
          </a:stretch>
        </p:blipFill>
        <p:spPr>
          <a:xfrm>
            <a:off x="542925" y="1278725"/>
            <a:ext cx="3627250" cy="3611175"/>
          </a:xfrm>
          <a:prstGeom prst="rect">
            <a:avLst/>
          </a:prstGeom>
          <a:noFill/>
          <a:ln>
            <a:noFill/>
          </a:ln>
        </p:spPr>
      </p:pic>
      <p:pic>
        <p:nvPicPr>
          <p:cNvPr id="113" name="Google Shape;113;p11"/>
          <p:cNvPicPr preferRelativeResize="0"/>
          <p:nvPr/>
        </p:nvPicPr>
        <p:blipFill>
          <a:blip r:embed="rId4">
            <a:alphaModFix/>
          </a:blip>
          <a:stretch>
            <a:fillRect/>
          </a:stretch>
        </p:blipFill>
        <p:spPr>
          <a:xfrm>
            <a:off x="4357700" y="1278725"/>
            <a:ext cx="3980850" cy="361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a:t>
            </a:r>
            <a:endParaRPr/>
          </a:p>
        </p:txBody>
      </p:sp>
      <p:sp>
        <p:nvSpPr>
          <p:cNvPr id="119" name="Google Shape;119;p1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model, we have two main aggregates: customer and order.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customer contains a list of billing addresses; the order contains a list of order items, a shipping address, and payments. The payment itself contains a billing address for that payment.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 single logical address record </a:t>
            </a:r>
            <a:r>
              <a:rPr b="1" lang="en" sz="1400"/>
              <a:t>appears three times</a:t>
            </a:r>
            <a:r>
              <a:rPr lang="en" sz="1400"/>
              <a:t> in the example data, but instead of using IDs it’s treated as a value and </a:t>
            </a:r>
            <a:r>
              <a:rPr b="1" lang="en" sz="1400"/>
              <a:t>copied each time</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a relational database, we would ensure that the address rows aren’t updated for this case, making a new row instead. With aggregates, we can copy the whole address structure into the aggregate as we need to.</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The link between the customer and the order isn’t within either aggregate— it’s a relationship between aggregates.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you access data?</a:t>
            </a:r>
            <a:endParaRPr/>
          </a:p>
        </p:txBody>
      </p:sp>
      <p:sp>
        <p:nvSpPr>
          <p:cNvPr id="125" name="Google Shape;125;p1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important thing to notice here isn’t the particular way we’ve drawn the aggregate boundary so much as the fact that you have to think about accessing that data— and make that part of your thinking when developing the application data model. Indeed we could draw our aggregate boundaries differently, putting all the orders for a customer into the customer aggregate.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Like most things in modeling , there’s no universal answer for how to draw your aggregate boundaries. It depends entirely on how you tend to manipulate your data.</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sz="1400"/>
              <a:t>If you tend to access a customer together with all of that customer’s orders at once, then you would prefer a single aggregate. However, if you tend to focus on accessing a single order at a time, then you should prefer having separate aggregates for each order.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Naturally, this is very context-specific; some applications will prefer one or the other, even within a single system, </a:t>
            </a:r>
            <a:r>
              <a:rPr b="1" lang="en" sz="1400"/>
              <a:t>which is exactly why many people prefer aggregate ignorance</a:t>
            </a:r>
            <a:r>
              <a:rPr lang="en" sz="1400"/>
              <a:t>.</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Consequences </a:t>
            </a:r>
            <a:endParaRPr/>
          </a:p>
        </p:txBody>
      </p:sp>
      <p:sp>
        <p:nvSpPr>
          <p:cNvPr id="131" name="Google Shape;131;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It’s often difficult to draw aggregate boundaries well, particularly if the same data is used in many different contexts. An order makes a good aggregate when a customer is making and reviewing orders, and when the retailer is processing orders. However, if a retailer wants to analyze its product sales over the last few months, then an order aggregate becomes a trouble.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An aggregate-ignorant model allows you to easily look at the data in different ways, so it is a better choice when you don’t have a primary structure for manipulating your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The clinching reason for aggregate orientation is that it helps greatly with running on a cluster, which is the killer argument for the rise of NoSQL. If we’re running on a cluster, we need to minimize how many nodes we need to query when we are gathering data</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By explicitly including aggregates, we give the database important information about which bits of data will be manipulated together, and thus should live on the same node.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This article by Sarah Mei give a great example of how changing customer requirements can really mess with your data store design -&gt; </a:t>
            </a:r>
            <a:r>
              <a:rPr lang="en" sz="1400" u="sng">
                <a:solidFill>
                  <a:schemeClr val="hlink"/>
                </a:solidFill>
                <a:hlinkClick r:id="rId3"/>
              </a:rPr>
              <a:t>Why you should never use MongoDB - Sarah Mei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Transactions</a:t>
            </a:r>
            <a:endParaRPr/>
          </a:p>
        </p:txBody>
      </p:sp>
      <p:sp>
        <p:nvSpPr>
          <p:cNvPr id="137" name="Google Shape;137;p1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Aggregates have an important consequence for transactions. Relational databases allow you to manipulate any combination of rows from any tables in a single transaction (ACID).</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Many rows spanning many tables are updated as a single operation . This operation either succeeds or fails in its entirety, and concurrent operations are isolated from each other so they cannot see a partial update.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In general, it’s true that aggregate-oriented databases don’t have ACID transactions that span multiple aggregates . Instead , they support atomic manipulation of a single aggregate at a time. This means that if we need to manipulate multiple aggregates in an atomic way, we have to manage that ourselves in the application code.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43" name="Google Shape;143;p16"/>
          <p:cNvSpPr txBox="1"/>
          <p:nvPr>
            <p:ph idx="1" type="body"/>
          </p:nvPr>
        </p:nvSpPr>
        <p:spPr>
          <a:xfrm>
            <a:off x="2892350" y="1278525"/>
            <a:ext cx="3402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High Availability</a:t>
            </a:r>
            <a:endParaRPr b="1" sz="1400"/>
          </a:p>
          <a:p>
            <a:pPr indent="-317500" lvl="0" marL="457200" rtl="0" algn="l">
              <a:spcBef>
                <a:spcPts val="0"/>
              </a:spcBef>
              <a:spcAft>
                <a:spcPts val="0"/>
              </a:spcAft>
              <a:buSzPts val="1400"/>
              <a:buChar char="●"/>
            </a:pPr>
            <a:r>
              <a:rPr lang="en" sz="1400"/>
              <a:t>By having multiple nodes with replicated data available to serve a request clusters can provide a very high level of availability aka. uptime.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b="1" lang="en" sz="1400"/>
              <a:t>Eventual Consistency</a:t>
            </a:r>
            <a:endParaRPr b="1" sz="1400"/>
          </a:p>
          <a:p>
            <a:pPr indent="-317500" lvl="0" marL="457200" rtl="0" algn="l">
              <a:spcBef>
                <a:spcPts val="0"/>
              </a:spcBef>
              <a:spcAft>
                <a:spcPts val="0"/>
              </a:spcAft>
              <a:buSzPts val="1400"/>
              <a:buChar char="●"/>
            </a:pPr>
            <a:r>
              <a:rPr lang="en" sz="1400"/>
              <a:t>Updates to any data will eventually </a:t>
            </a:r>
            <a:r>
              <a:rPr lang="en" sz="1400"/>
              <a:t>propagated</a:t>
            </a:r>
            <a:r>
              <a:rPr lang="en" sz="1400"/>
              <a:t> to all replicated items</a:t>
            </a:r>
            <a:endParaRPr sz="1400"/>
          </a:p>
          <a:p>
            <a:pPr indent="-317500" lvl="0" marL="457200" rtl="0" algn="l">
              <a:spcBef>
                <a:spcPts val="0"/>
              </a:spcBef>
              <a:spcAft>
                <a:spcPts val="0"/>
              </a:spcAft>
              <a:buSzPts val="1400"/>
              <a:buChar char="●"/>
            </a:pPr>
            <a:r>
              <a:rPr lang="en" sz="1400"/>
              <a:t>Some systems allow you to configure the number of nodes that have acknowledged the update prior to completing the transactions. For example requiring at least ⅖ nodes to acknowledge the update.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4" name="Google Shape;144;p16"/>
          <p:cNvSpPr txBox="1"/>
          <p:nvPr>
            <p:ph idx="1" type="body"/>
          </p:nvPr>
        </p:nvSpPr>
        <p:spPr>
          <a:xfrm>
            <a:off x="101575" y="1278525"/>
            <a:ext cx="29277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Fault Tolerant</a:t>
            </a:r>
            <a:endParaRPr b="1"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Self Healing</a:t>
            </a:r>
            <a:endParaRPr sz="1400"/>
          </a:p>
          <a:p>
            <a:pPr indent="-317500" lvl="0" marL="457200" rtl="0" algn="l">
              <a:spcBef>
                <a:spcPts val="0"/>
              </a:spcBef>
              <a:spcAft>
                <a:spcPts val="0"/>
              </a:spcAft>
              <a:buSzPts val="1400"/>
              <a:buChar char="●"/>
            </a:pPr>
            <a:r>
              <a:rPr lang="en" sz="1400"/>
              <a:t>Failed nodes can be replaced with no downtime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Data Replication</a:t>
            </a:r>
            <a:endParaRPr sz="1400"/>
          </a:p>
          <a:p>
            <a:pPr indent="-317500" lvl="0" marL="457200" rtl="0" algn="l">
              <a:spcBef>
                <a:spcPts val="0"/>
              </a:spcBef>
              <a:spcAft>
                <a:spcPts val="0"/>
              </a:spcAft>
              <a:buSzPts val="1400"/>
              <a:buChar char="●"/>
            </a:pPr>
            <a:r>
              <a:rPr lang="en" sz="1400"/>
              <a:t>For a cluster to be fault tolerant the data must be replicated across multiple nodes often configurable with a replication factor ex. RF=2 meaning there are two copies of each value</a:t>
            </a:r>
            <a:endParaRPr sz="1400"/>
          </a:p>
          <a:p>
            <a:pPr indent="0" lvl="0" marL="45720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45" name="Google Shape;145;p16"/>
          <p:cNvPicPr preferRelativeResize="0"/>
          <p:nvPr/>
        </p:nvPicPr>
        <p:blipFill>
          <a:blip r:embed="rId3">
            <a:alphaModFix/>
          </a:blip>
          <a:stretch>
            <a:fillRect/>
          </a:stretch>
        </p:blipFill>
        <p:spPr>
          <a:xfrm>
            <a:off x="6447350" y="1267501"/>
            <a:ext cx="2544250" cy="2648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