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B7C4B3-8D33-4963-90B3-9F2DD67872C3}">
  <a:tblStyle styleId="{79B7C4B3-8D33-4963-90B3-9F2DD67872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14f922506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14f9225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14f92250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14f9225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8820098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8820098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14f922506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14f92250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8200986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882009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88200986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882009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88200986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882009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88200986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882009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88200986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882009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88200986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8820098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274338c1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274338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88200986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8820098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88200986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8820098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8200986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8820098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88200986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8820098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88200986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8820098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88200986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882009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88200986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8820098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88200986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882009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8200986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820098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da65c3c1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da65c3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14f922506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14f9225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da65c3c1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da65c3c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da65c3c1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da65c3c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9fdbeae0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9fdbea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14f922506_2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14f92250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c2565d_0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3c2565d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14f92250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14f9225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3c2565d_0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3c2565d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14f922506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14f9225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14f922506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14f9225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14f922506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14f9225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w3.org/Protocols/rfc2616/rfc2616.html" TargetMode="External"/><Relationship Id="rId4" Type="http://schemas.openxmlformats.org/officeDocument/2006/relationships/hyperlink" Target="http://www.w3.org/Protocols/rfc2616/rfc2616.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brian.newsom@colorado.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en.wikipedia.org/wiki/List_of_HTTP_status_codes" TargetMode="External"/><Relationship Id="rId4" Type="http://schemas.openxmlformats.org/officeDocument/2006/relationships/image" Target="../media/image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myservice/Persons?id=1" TargetMode="External"/><Relationship Id="rId4" Type="http://schemas.openxmlformats.org/officeDocument/2006/relationships/hyperlink" Target="http://myservice/Persons/1?format=compa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Data ‘22 - Lecture 15</a:t>
            </a:r>
            <a:endParaRPr/>
          </a:p>
        </p:txBody>
      </p:sp>
      <p:sp>
        <p:nvSpPr>
          <p:cNvPr id="94" name="Google Shape;94;p8"/>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Layered System</a:t>
            </a:r>
            <a:endParaRPr sz="3600"/>
          </a:p>
        </p:txBody>
      </p:sp>
      <p:sp>
        <p:nvSpPr>
          <p:cNvPr id="162" name="Google Shape;162;p1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If the server authenticates requests, stores data, and hosts APIs on different services, the client should be agnostic of those underlying concerns.</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Why?</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Furthers our ability to separate concerns in our server</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Allows us to introduce proxies, caches, load balancers, and other focused systems without interrupting the </a:t>
            </a:r>
            <a:r>
              <a:rPr lang="en" sz="1400">
                <a:latin typeface="Verdana"/>
                <a:ea typeface="Verdana"/>
                <a:cs typeface="Verdana"/>
                <a:sym typeface="Verdana"/>
              </a:rPr>
              <a:t>client-server relationship.</a:t>
            </a:r>
            <a:endParaRPr sz="14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Uniform Interface (this is a big one)</a:t>
            </a:r>
            <a:endParaRPr sz="3600"/>
          </a:p>
        </p:txBody>
      </p:sp>
      <p:sp>
        <p:nvSpPr>
          <p:cNvPr id="168" name="Google Shape;168;p1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A server </a:t>
            </a:r>
            <a:r>
              <a:rPr lang="en" sz="1400">
                <a:latin typeface="Verdana"/>
                <a:ea typeface="Verdana"/>
                <a:cs typeface="Verdana"/>
                <a:sym typeface="Verdana"/>
              </a:rPr>
              <a:t>should have a uniform way of interacting with all of its clients.</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b="1" lang="en" sz="1400">
                <a:latin typeface="Verdana"/>
                <a:ea typeface="Verdana"/>
                <a:cs typeface="Verdana"/>
                <a:sym typeface="Verdana"/>
              </a:rPr>
              <a:t>Resources</a:t>
            </a:r>
            <a:r>
              <a:rPr lang="en" sz="1400">
                <a:latin typeface="Verdana"/>
                <a:ea typeface="Verdana"/>
                <a:cs typeface="Verdana"/>
                <a:sym typeface="Verdana"/>
              </a:rPr>
              <a:t>: The unit of data requested</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Akin to an object in OOP</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Example: A Twitter User.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b="1" lang="en" sz="1400">
                <a:latin typeface="Verdana"/>
                <a:ea typeface="Verdana"/>
                <a:cs typeface="Verdana"/>
                <a:sym typeface="Verdana"/>
              </a:rPr>
              <a:t>Representations</a:t>
            </a:r>
            <a:r>
              <a:rPr lang="en" sz="1400">
                <a:latin typeface="Verdana"/>
                <a:ea typeface="Verdana"/>
                <a:cs typeface="Verdana"/>
                <a:sym typeface="Verdana"/>
              </a:rPr>
              <a:t>: A grouping of information about the resource that the server exposes.</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Usually (and intentionally) not the same as the database representation</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Could be XML, JSON, or something else. REST is not prescriptive, but JSON is most common.</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Why?</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Consistency, discoverability, predictability, ...</a:t>
            </a:r>
            <a:endParaRPr sz="14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Resources and Representations</a:t>
            </a:r>
            <a:endParaRPr sz="3600"/>
          </a:p>
        </p:txBody>
      </p:sp>
      <p:sp>
        <p:nvSpPr>
          <p:cNvPr id="174" name="Google Shape;174;p1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For example a resource called "</a:t>
            </a:r>
            <a:r>
              <a:rPr lang="en" sz="1100">
                <a:solidFill>
                  <a:schemeClr val="dk1"/>
                </a:solidFill>
                <a:latin typeface="Verdana"/>
                <a:ea typeface="Verdana"/>
                <a:cs typeface="Verdana"/>
                <a:sym typeface="Verdana"/>
              </a:rPr>
              <a:t>Person</a:t>
            </a:r>
            <a:r>
              <a:rPr lang="en" sz="1100">
                <a:solidFill>
                  <a:schemeClr val="dk1"/>
                </a:solidFill>
                <a:latin typeface="Verdana"/>
                <a:ea typeface="Verdana"/>
                <a:cs typeface="Verdana"/>
                <a:sym typeface="Verdana"/>
              </a:rPr>
              <a:t>" can be represented as:</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aphicFrame>
        <p:nvGraphicFramePr>
          <p:cNvPr id="175" name="Google Shape;175;p19"/>
          <p:cNvGraphicFramePr/>
          <p:nvPr/>
        </p:nvGraphicFramePr>
        <p:xfrm>
          <a:off x="513850" y="1919775"/>
          <a:ext cx="3000000" cy="3000000"/>
        </p:xfrm>
        <a:graphic>
          <a:graphicData uri="http://schemas.openxmlformats.org/drawingml/2006/table">
            <a:tbl>
              <a:tblPr>
                <a:noFill/>
                <a:tableStyleId>{79B7C4B3-8D33-4963-90B3-9F2DD67872C3}</a:tableStyleId>
              </a:tblPr>
              <a:tblGrid>
                <a:gridCol w="295275"/>
                <a:gridCol w="5753100"/>
              </a:tblGrid>
              <a:tr h="628650">
                <a:tc>
                  <a:txBody>
                    <a:bodyPr/>
                    <a:lstStyle/>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1</a:t>
                      </a:r>
                      <a:endParaRPr sz="900">
                        <a:highlight>
                          <a:srgbClr val="F9FAFC"/>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2</a:t>
                      </a:r>
                      <a:endParaRPr sz="900">
                        <a:highlight>
                          <a:srgbClr val="F9FAFC"/>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3</a:t>
                      </a:r>
                      <a:endParaRPr sz="900">
                        <a:highlight>
                          <a:srgbClr val="F9FAFC"/>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4</a:t>
                      </a:r>
                      <a:endParaRPr sz="900">
                        <a:highlight>
                          <a:srgbClr val="F9FAFC"/>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5</a:t>
                      </a:r>
                      <a:endParaRPr sz="900">
                        <a:highlight>
                          <a:srgbClr val="F9FAFC"/>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9FAFC"/>
                          </a:highlight>
                          <a:latin typeface="Consolas"/>
                          <a:ea typeface="Consolas"/>
                          <a:cs typeface="Consolas"/>
                          <a:sym typeface="Consolas"/>
                        </a:rPr>
                        <a:t>6</a:t>
                      </a:r>
                      <a:endParaRPr sz="900">
                        <a:highlight>
                          <a:srgbClr val="F9FAFC"/>
                        </a:highlight>
                        <a:latin typeface="Consolas"/>
                        <a:ea typeface="Consolas"/>
                        <a:cs typeface="Consolas"/>
                        <a:sym typeface="Consolas"/>
                      </a:endParaRPr>
                    </a:p>
                  </a:txBody>
                  <a:tcPr marT="91425" marB="91425" marR="91425" marL="914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"ID": "1",</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"Name": "G Greenstreet",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"Email": "Gregory.Greenstreet@gmail.com",</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"Country": "United States"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txBody>
                  <a:tcPr marT="91425" marB="91425" marR="91425" marL="914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How this looks in practice</a:t>
            </a:r>
            <a:endParaRPr sz="3600"/>
          </a:p>
        </p:txBody>
      </p:sp>
      <p:sp>
        <p:nvSpPr>
          <p:cNvPr id="181" name="Google Shape;181;p2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Again: REST is an architectural style, it isn’t a library to import or specific implementation.</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RESTful services are most often implemented in HTTP</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Many many libraries to help you with building HTTP RESTful services</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We’ll spend some time looking at what this looks like</a:t>
            </a:r>
            <a:endParaRPr sz="14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Request</a:t>
            </a:r>
            <a:endParaRPr sz="3600"/>
          </a:p>
        </p:txBody>
      </p:sp>
      <p:sp>
        <p:nvSpPr>
          <p:cNvPr id="187" name="Google Shape;187;p2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The client and server talk to each other via messages. Clients send a request to the server, and the server replies with a response. Apart from the actual data, these messages also contain some metadata about the message. It is important to have some background about the HTTP 1.1 request and response formats for designing RESTful Web services.</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HTTP Request</a:t>
            </a:r>
            <a:endParaRPr b="1" sz="1100">
              <a:solidFill>
                <a:schemeClr val="dk1"/>
              </a:solidFill>
              <a:latin typeface="Verdana"/>
              <a:ea typeface="Verdana"/>
              <a:cs typeface="Verdana"/>
              <a:sym typeface="Verdana"/>
            </a:endParaRPr>
          </a:p>
          <a:p>
            <a:pPr indent="0" lvl="0" marL="0" rtl="0" algn="l">
              <a:spcBef>
                <a:spcPts val="2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descr="REST" id="188" name="Google Shape;188;p21" title="REST"/>
          <p:cNvPicPr preferRelativeResize="0"/>
          <p:nvPr/>
        </p:nvPicPr>
        <p:blipFill>
          <a:blip r:embed="rId3">
            <a:alphaModFix/>
          </a:blip>
          <a:stretch>
            <a:fillRect/>
          </a:stretch>
        </p:blipFill>
        <p:spPr>
          <a:xfrm>
            <a:off x="537575" y="2724150"/>
            <a:ext cx="3756225" cy="147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Request</a:t>
            </a:r>
            <a:r>
              <a:rPr lang="en" sz="3600"/>
              <a:t> cont...</a:t>
            </a:r>
            <a:endParaRPr sz="3600"/>
          </a:p>
        </p:txBody>
      </p:sp>
      <p:sp>
        <p:nvSpPr>
          <p:cNvPr id="194" name="Google Shape;194;p22"/>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&lt;VERB&gt; is one of the HTTP methods like GET, PUT, POST, DELETE, OPTIONS, etc</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&lt;URI&gt; is the Uniform Resource Identifier (URI) of the resource on which the operation is going to be performed. We’ll talk more about this in a bit.</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&lt;HTTP Version&gt; is the version of HTTP, generally "HTTP v2" .</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&lt;Request Header&gt; contains the metadata as a collection of key-value pairs of headers and their values. These settings contain information about the message and its sender like client type, the formats client supports, format type of the message body, cache settings for the response, and a lot more information.</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&lt;Request Body&gt; is the actual message content. In a RESTful service, that's where the </a:t>
            </a:r>
            <a:r>
              <a:rPr b="1" lang="en" sz="1100">
                <a:solidFill>
                  <a:schemeClr val="dk1"/>
                </a:solidFill>
                <a:latin typeface="Verdana"/>
                <a:ea typeface="Verdana"/>
                <a:cs typeface="Verdana"/>
                <a:sym typeface="Verdana"/>
              </a:rPr>
              <a:t>representations of resources</a:t>
            </a:r>
            <a:r>
              <a:rPr lang="en" sz="1100">
                <a:solidFill>
                  <a:schemeClr val="dk1"/>
                </a:solidFill>
                <a:latin typeface="Verdana"/>
                <a:ea typeface="Verdana"/>
                <a:cs typeface="Verdana"/>
                <a:sym typeface="Verdana"/>
              </a:rPr>
              <a:t> sit in a message.</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t/>
            </a:r>
            <a:endParaRPr sz="1400"/>
          </a:p>
          <a:p>
            <a:pPr indent="0" lvl="0" marL="0" rtl="0" algn="l">
              <a:spcBef>
                <a:spcPts val="2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descr="REST" id="195" name="Google Shape;195;p22" title="REST"/>
          <p:cNvPicPr preferRelativeResize="0"/>
          <p:nvPr/>
        </p:nvPicPr>
        <p:blipFill>
          <a:blip r:embed="rId3">
            <a:alphaModFix/>
          </a:blip>
          <a:stretch>
            <a:fillRect/>
          </a:stretch>
        </p:blipFill>
        <p:spPr>
          <a:xfrm>
            <a:off x="3020275" y="3559700"/>
            <a:ext cx="3756225" cy="147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Get</a:t>
            </a:r>
            <a:endParaRPr sz="3600"/>
          </a:p>
        </p:txBody>
      </p:sp>
      <p:sp>
        <p:nvSpPr>
          <p:cNvPr id="201" name="Google Shape;201;p23"/>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sz="1100">
                <a:solidFill>
                  <a:schemeClr val="dk1"/>
                </a:solidFill>
                <a:latin typeface="Verdana"/>
                <a:ea typeface="Verdana"/>
                <a:cs typeface="Verdana"/>
                <a:sym typeface="Verdana"/>
              </a:rPr>
              <a:t>This is the </a:t>
            </a:r>
            <a:r>
              <a:rPr lang="en" sz="1100">
                <a:solidFill>
                  <a:schemeClr val="dk1"/>
                </a:solidFill>
              </a:rPr>
              <a:t>GET</a:t>
            </a:r>
            <a:r>
              <a:rPr lang="en" sz="1100">
                <a:solidFill>
                  <a:schemeClr val="dk1"/>
                </a:solidFill>
                <a:latin typeface="Verdana"/>
                <a:ea typeface="Verdana"/>
                <a:cs typeface="Verdana"/>
                <a:sym typeface="Verdana"/>
              </a:rPr>
              <a:t> request that was created by my browser when I tried to visit the HTTP 1.1 specifications on w3.org:</a:t>
            </a:r>
            <a:endParaRPr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GET</a:t>
            </a:r>
            <a:r>
              <a:rPr b="1" lang="en" sz="1000">
                <a:solidFill>
                  <a:schemeClr val="dk1"/>
                </a:solidFill>
                <a:uFill>
                  <a:noFill/>
                </a:uFill>
                <a:latin typeface="Consolas"/>
                <a:ea typeface="Consolas"/>
                <a:cs typeface="Consolas"/>
                <a:sym typeface="Consolas"/>
                <a:hlinkClick r:id="rId3">
                  <a:extLst>
                    <a:ext uri="{A12FA001-AC4F-418D-AE19-62706E023703}">
                      <ahyp:hlinkClr val="tx"/>
                    </a:ext>
                  </a:extLst>
                </a:hlinkClick>
              </a:rPr>
              <a:t> </a:t>
            </a:r>
            <a:r>
              <a:rPr b="1" lang="en" sz="1000" u="sng">
                <a:solidFill>
                  <a:schemeClr val="hlink"/>
                </a:solidFill>
                <a:latin typeface="Consolas"/>
                <a:ea typeface="Consolas"/>
                <a:cs typeface="Consolas"/>
                <a:sym typeface="Consolas"/>
                <a:hlinkClick r:id="rId4"/>
              </a:rPr>
              <a:t>http://www.w3.org/Protocols/rfc2616/rfc2616.html</a:t>
            </a:r>
            <a:r>
              <a:rPr b="1" lang="en" sz="1000">
                <a:solidFill>
                  <a:schemeClr val="dk1"/>
                </a:solidFill>
                <a:latin typeface="Consolas"/>
                <a:ea typeface="Consolas"/>
                <a:cs typeface="Consolas"/>
                <a:sym typeface="Consolas"/>
              </a:rPr>
              <a:t> HTTP/1.1</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Host: www.w3.org</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Accept: text/html,application/xhtml+xml,application/xml; …</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User-Agent: Mozilla/5.0 (Windows NT 6.3; WOW64) AppleWebKit/537.36 …</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Accept-Encoding: gzip,deflate,sdch</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Accept-Language: en-US,en;q=0.8,hi;q=0.6</a:t>
            </a:r>
            <a:endParaRPr b="1"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en" sz="1100">
                <a:solidFill>
                  <a:schemeClr val="dk1"/>
                </a:solidFill>
                <a:latin typeface="Verdana"/>
                <a:ea typeface="Verdana"/>
                <a:cs typeface="Verdana"/>
                <a:sym typeface="Verdana"/>
              </a:rPr>
              <a:t>There is no message body in this request. The </a:t>
            </a:r>
            <a:r>
              <a:rPr lang="en" sz="1100">
                <a:solidFill>
                  <a:schemeClr val="dk1"/>
                </a:solidFill>
              </a:rPr>
              <a:t>Accept</a:t>
            </a:r>
            <a:r>
              <a:rPr lang="en" sz="1100">
                <a:solidFill>
                  <a:schemeClr val="dk1"/>
                </a:solidFill>
                <a:latin typeface="Verdana"/>
                <a:ea typeface="Verdana"/>
                <a:cs typeface="Verdana"/>
                <a:sym typeface="Verdana"/>
              </a:rPr>
              <a:t> header tells the server about the various presentation formats this client supports. A server, if it supports more than one representation format, it can decide the representation format for a response at runtime depending on the value of the </a:t>
            </a:r>
            <a:r>
              <a:rPr lang="en" sz="1100">
                <a:solidFill>
                  <a:schemeClr val="dk1"/>
                </a:solidFill>
              </a:rPr>
              <a:t>Accept</a:t>
            </a:r>
            <a:r>
              <a:rPr lang="en" sz="1100">
                <a:solidFill>
                  <a:schemeClr val="dk1"/>
                </a:solidFill>
                <a:latin typeface="Verdana"/>
                <a:ea typeface="Verdana"/>
                <a:cs typeface="Verdana"/>
                <a:sym typeface="Verdana"/>
              </a:rPr>
              <a:t> header. </a:t>
            </a:r>
            <a:r>
              <a:rPr lang="en" sz="1100">
                <a:solidFill>
                  <a:schemeClr val="dk1"/>
                </a:solidFill>
              </a:rPr>
              <a:t>User-Agent</a:t>
            </a:r>
            <a:r>
              <a:rPr lang="en" sz="1100">
                <a:solidFill>
                  <a:schemeClr val="dk1"/>
                </a:solidFill>
                <a:latin typeface="Verdana"/>
                <a:ea typeface="Verdana"/>
                <a:cs typeface="Verdana"/>
                <a:sym typeface="Verdana"/>
              </a:rPr>
              <a:t> contains information about the type of client who made this request. </a:t>
            </a:r>
            <a:r>
              <a:rPr lang="en" sz="1100">
                <a:solidFill>
                  <a:schemeClr val="dk1"/>
                </a:solidFill>
              </a:rPr>
              <a:t>Accept-Encoding/Language</a:t>
            </a:r>
            <a:r>
              <a:rPr lang="en" sz="1100">
                <a:solidFill>
                  <a:schemeClr val="dk1"/>
                </a:solidFill>
                <a:latin typeface="Verdana"/>
                <a:ea typeface="Verdana"/>
                <a:cs typeface="Verdana"/>
                <a:sym typeface="Verdana"/>
              </a:rPr>
              <a:t> tells about the encoding and language this client supports.</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t/>
            </a:r>
            <a:endParaRPr sz="1400"/>
          </a:p>
          <a:p>
            <a:pPr indent="0" lvl="0" marL="0" rtl="0" algn="l">
              <a:spcBef>
                <a:spcPts val="2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Post</a:t>
            </a:r>
            <a:endParaRPr sz="3600"/>
          </a:p>
        </p:txBody>
      </p:sp>
      <p:sp>
        <p:nvSpPr>
          <p:cNvPr id="207" name="Google Shape;207;p24"/>
          <p:cNvSpPr txBox="1"/>
          <p:nvPr>
            <p:ph idx="1" type="body"/>
          </p:nvPr>
        </p:nvSpPr>
        <p:spPr>
          <a:xfrm>
            <a:off x="457200" y="1068150"/>
            <a:ext cx="8229600" cy="35553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sz="1100">
                <a:solidFill>
                  <a:schemeClr val="dk1"/>
                </a:solidFill>
                <a:latin typeface="Verdana"/>
                <a:ea typeface="Verdana"/>
                <a:cs typeface="Verdana"/>
                <a:sym typeface="Verdana"/>
              </a:rPr>
              <a:t>A POST</a:t>
            </a:r>
            <a:r>
              <a:rPr lang="en" sz="1100">
                <a:solidFill>
                  <a:schemeClr val="dk1"/>
                </a:solidFill>
                <a:latin typeface="Verdana"/>
                <a:ea typeface="Verdana"/>
                <a:cs typeface="Verdana"/>
                <a:sym typeface="Verdana"/>
              </a:rPr>
              <a:t> request message, which is supposed to insert a new resource Person.</a:t>
            </a:r>
            <a:endParaRPr sz="1100">
              <a:solidFill>
                <a:schemeClr val="dk1"/>
              </a:solidFill>
              <a:latin typeface="Verdana"/>
              <a:ea typeface="Verdana"/>
              <a:cs typeface="Verdana"/>
              <a:sym typeface="Verdana"/>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POST http://MyService/Person/</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Host: MyService</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Content-Type:</a:t>
            </a:r>
            <a:r>
              <a:rPr b="1" lang="en" sz="1000">
                <a:solidFill>
                  <a:schemeClr val="dk1"/>
                </a:solidFill>
                <a:latin typeface="Consolas"/>
                <a:ea typeface="Consolas"/>
                <a:cs typeface="Consolas"/>
                <a:sym typeface="Consolas"/>
              </a:rPr>
              <a:t> application</a:t>
            </a:r>
            <a:r>
              <a:rPr b="1" lang="en" sz="1000">
                <a:solidFill>
                  <a:schemeClr val="dk1"/>
                </a:solidFill>
                <a:latin typeface="Consolas"/>
                <a:ea typeface="Consolas"/>
                <a:cs typeface="Consolas"/>
                <a:sym typeface="Consolas"/>
              </a:rPr>
              <a:t>/json; charset=utf-8</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Content-Length: 123</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  “Id”: “1”,</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  “Name”: “Newsom”,</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  “Email”: “</a:t>
            </a:r>
            <a:r>
              <a:rPr b="1" lang="en" sz="1000" u="sng">
                <a:solidFill>
                  <a:schemeClr val="hlink"/>
                </a:solidFill>
                <a:latin typeface="Consolas"/>
                <a:ea typeface="Consolas"/>
                <a:cs typeface="Consolas"/>
                <a:sym typeface="Consolas"/>
                <a:hlinkClick r:id="rId3"/>
              </a:rPr>
              <a:t>brian.newsom@colorado.edu</a:t>
            </a:r>
            <a:r>
              <a:rPr b="1" lang="en" sz="1000">
                <a:solidFill>
                  <a:schemeClr val="dk1"/>
                </a:solidFill>
                <a:latin typeface="Consolas"/>
                <a:ea typeface="Consolas"/>
                <a:cs typeface="Consolas"/>
                <a:sym typeface="Consolas"/>
              </a:rPr>
              <a:t>”,</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  “Country”: “United states”</a:t>
            </a:r>
            <a:endParaRPr b="1" sz="1000">
              <a:solidFill>
                <a:schemeClr val="dk1"/>
              </a:solidFill>
              <a:latin typeface="Consolas"/>
              <a:ea typeface="Consolas"/>
              <a:cs typeface="Consolas"/>
              <a:sym typeface="Consolas"/>
            </a:endParaRPr>
          </a:p>
          <a:p>
            <a:pPr indent="0" lvl="0" marL="0" rtl="0" algn="l">
              <a:lnSpc>
                <a:spcPct val="100000"/>
              </a:lnSpc>
              <a:spcBef>
                <a:spcPts val="1100"/>
              </a:spcBef>
              <a:spcAft>
                <a:spcPts val="0"/>
              </a:spcAft>
              <a:buNone/>
            </a:pPr>
            <a:r>
              <a:rPr b="1" lang="en" sz="1000">
                <a:solidFill>
                  <a:schemeClr val="dk1"/>
                </a:solidFill>
                <a:latin typeface="Consolas"/>
                <a:ea typeface="Consolas"/>
                <a:cs typeface="Consolas"/>
                <a:sym typeface="Consolas"/>
              </a:rPr>
              <a:t>}</a:t>
            </a:r>
            <a:endParaRPr sz="1400"/>
          </a:p>
          <a:p>
            <a:pPr indent="0" lvl="0" marL="0" rtl="0" algn="l">
              <a:spcBef>
                <a:spcPts val="2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Response</a:t>
            </a:r>
            <a:endParaRPr sz="3600"/>
          </a:p>
        </p:txBody>
      </p:sp>
      <p:sp>
        <p:nvSpPr>
          <p:cNvPr id="213" name="Google Shape;213;p25"/>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b="1" lang="en" sz="1100">
                <a:solidFill>
                  <a:schemeClr val="dk1"/>
                </a:solidFill>
                <a:latin typeface="Verdana"/>
                <a:ea typeface="Verdana"/>
                <a:cs typeface="Verdana"/>
                <a:sym typeface="Verdana"/>
              </a:rPr>
              <a:t>HTTP response format.</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The server returns &lt;response code&gt;, which contains the status of the request. This response code is generally the </a:t>
            </a:r>
            <a:r>
              <a:rPr lang="en" sz="1100" u="sng">
                <a:solidFill>
                  <a:srgbClr val="003BB0"/>
                </a:solidFill>
                <a:latin typeface="Verdana"/>
                <a:ea typeface="Verdana"/>
                <a:cs typeface="Verdana"/>
                <a:sym typeface="Verdana"/>
                <a:hlinkClick r:id="rId3">
                  <a:extLst>
                    <a:ext uri="{A12FA001-AC4F-418D-AE19-62706E023703}">
                      <ahyp:hlinkClr val="tx"/>
                    </a:ext>
                  </a:extLst>
                </a:hlinkClick>
              </a:rPr>
              <a:t>3-digit HTTP status code</a:t>
            </a:r>
            <a:r>
              <a:rPr lang="en"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&lt;Response Header&gt; contains the metadata and settings about the response message.</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&lt;Response Body&gt; contains the representation if the request was successful.</a:t>
            </a:r>
            <a:endParaRPr sz="11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900">
              <a:solidFill>
                <a:schemeClr val="dk1"/>
              </a:solidFill>
              <a:highlight>
                <a:srgbClr val="F9FAFC"/>
              </a:highlight>
              <a:latin typeface="Verdana"/>
              <a:ea typeface="Verdana"/>
              <a:cs typeface="Verdana"/>
              <a:sym typeface="Verdana"/>
            </a:endParaRPr>
          </a:p>
        </p:txBody>
      </p:sp>
      <p:pic>
        <p:nvPicPr>
          <p:cNvPr descr="REST" id="214" name="Google Shape;214;p25" title="REST"/>
          <p:cNvPicPr preferRelativeResize="0"/>
          <p:nvPr/>
        </p:nvPicPr>
        <p:blipFill>
          <a:blip r:embed="rId4">
            <a:alphaModFix/>
          </a:blip>
          <a:stretch>
            <a:fillRect/>
          </a:stretch>
        </p:blipFill>
        <p:spPr>
          <a:xfrm>
            <a:off x="457200" y="1477925"/>
            <a:ext cx="3757300" cy="141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Response</a:t>
            </a:r>
            <a:endParaRPr sz="3600"/>
          </a:p>
        </p:txBody>
      </p:sp>
      <p:sp>
        <p:nvSpPr>
          <p:cNvPr id="220" name="Google Shape;220;p26"/>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b="1" lang="en" sz="1100">
                <a:solidFill>
                  <a:schemeClr val="dk1"/>
                </a:solidFill>
                <a:latin typeface="Verdana"/>
                <a:ea typeface="Verdana"/>
                <a:cs typeface="Verdana"/>
                <a:sym typeface="Verdana"/>
              </a:rPr>
              <a:t>An actual response to a GET request.</a:t>
            </a:r>
            <a:r>
              <a:rPr lang="en" sz="1100">
                <a:solidFill>
                  <a:schemeClr val="dk1"/>
                </a:solidFill>
                <a:latin typeface="Verdana"/>
                <a:ea typeface="Verdana"/>
                <a:cs typeface="Verdana"/>
                <a:sym typeface="Verdana"/>
              </a:rPr>
              <a:t>.</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HTTP/1.1 200 OK</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Date: Sat, 23 Aug 2014 18:31:04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Server: Apache/2</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Last-Modified: Wed, 01 Sep 2004 13:24:52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Accept-Ranges: bytes</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Content-Length: 32859</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Cache-Control: max-age=21600, must-revalidate</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Expires: Sun, 24 Aug 2014 00:31:04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Content-Type: text/html; charset=iso-8859-1</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&lt;!DOCTYPE html PUBLIC "-//W3C//DTD XHTML 1.0 Strict//EN" "</a:t>
            </a:r>
            <a:r>
              <a:rPr b="1" lang="en" sz="1000" u="sng">
                <a:solidFill>
                  <a:schemeClr val="hlink"/>
                </a:solidFill>
                <a:latin typeface="Consolas"/>
                <a:ea typeface="Consolas"/>
                <a:cs typeface="Consolas"/>
                <a:sym typeface="Consolas"/>
                <a:hlinkClick r:id="rId3"/>
              </a:rPr>
              <a:t>http://www.w3.org/TR/xhtml1/DTD/xhtml1-strict.dtd</a:t>
            </a:r>
            <a:r>
              <a:rPr b="1" lang="en" sz="1000">
                <a:solidFill>
                  <a:schemeClr val="dk1"/>
                </a:solidFill>
                <a:latin typeface="Consolas"/>
                <a:ea typeface="Consolas"/>
                <a:cs typeface="Consolas"/>
                <a:sym typeface="Consolas"/>
              </a:rPr>
              <a:t>"&gt;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&lt;html xmlns='</a:t>
            </a:r>
            <a:r>
              <a:rPr b="1" lang="en" sz="1000" u="sng">
                <a:solidFill>
                  <a:schemeClr val="hlink"/>
                </a:solidFill>
                <a:latin typeface="Consolas"/>
                <a:ea typeface="Consolas"/>
                <a:cs typeface="Consolas"/>
                <a:sym typeface="Consolas"/>
                <a:hlinkClick r:id="rId4"/>
              </a:rPr>
              <a:t>http://www.w3.org/1999/xhtml</a:t>
            </a:r>
            <a:r>
              <a:rPr b="1" lang="en" sz="1000">
                <a:solidFill>
                  <a:schemeClr val="dk1"/>
                </a:solidFill>
                <a:latin typeface="Consolas"/>
                <a:ea typeface="Consolas"/>
                <a:cs typeface="Consolas"/>
                <a:sym typeface="Consolas"/>
              </a:rPr>
              <a:t>'&gt;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&lt;head&gt;&lt;title&gt;Hypertext Transfer Protocol -- HTTP/1.1&lt;/title&gt;&lt;/head&gt;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&lt;body&gt;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There will be a quiz Wednesday</a:t>
            </a:r>
            <a:endParaRPr/>
          </a:p>
        </p:txBody>
      </p:sp>
      <p:sp>
        <p:nvSpPr>
          <p:cNvPr id="100" name="Google Shape;100;p9"/>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Data Stack =&gt; REST will be included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HTTP Response</a:t>
            </a:r>
            <a:endParaRPr sz="3600"/>
          </a:p>
        </p:txBody>
      </p:sp>
      <p:sp>
        <p:nvSpPr>
          <p:cNvPr id="226" name="Google Shape;226;p27"/>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b="1" lang="en" sz="1100">
                <a:solidFill>
                  <a:schemeClr val="dk1"/>
                </a:solidFill>
                <a:latin typeface="Verdana"/>
                <a:ea typeface="Verdana"/>
                <a:cs typeface="Verdana"/>
                <a:sym typeface="Verdana"/>
              </a:rPr>
              <a:t>An actual response to a GET request.</a:t>
            </a:r>
            <a:r>
              <a:rPr lang="en" sz="1100">
                <a:solidFill>
                  <a:schemeClr val="dk1"/>
                </a:solidFill>
                <a:latin typeface="Verdana"/>
                <a:ea typeface="Verdana"/>
                <a:cs typeface="Verdana"/>
                <a:sym typeface="Verdana"/>
              </a:rPr>
              <a:t>.</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HTTP/1.1 200 OK</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Date: Sat, 23 Aug 2014 18:31:04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Server: Apache/2</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Last-Modified: Wed, 01 Sep 2004 13:24:52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Accept-Ranges: bytes</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Content-Length: 32859</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Cache-Control: max-age=21600, must-revalidate</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Expires: Sun, 24 Aug 2014 00:31:04 GMT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Content-Type: text/html; charset=iso-8859-1</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&lt;!DOCTYPE html PUBLIC "-//W3C//DTD XHTML 1.0 Strict//EN" "</a:t>
            </a:r>
            <a:r>
              <a:rPr b="1" lang="en" sz="1000" u="sng">
                <a:solidFill>
                  <a:schemeClr val="hlink"/>
                </a:solidFill>
                <a:latin typeface="Consolas"/>
                <a:ea typeface="Consolas"/>
                <a:cs typeface="Consolas"/>
                <a:sym typeface="Consolas"/>
                <a:hlinkClick r:id="rId3"/>
              </a:rPr>
              <a:t>http://www.w3.org/TR/xhtml1/DTD/xhtml1-strict.dtd</a:t>
            </a:r>
            <a:r>
              <a:rPr b="1" lang="en" sz="1000">
                <a:solidFill>
                  <a:schemeClr val="dk1"/>
                </a:solidFill>
                <a:latin typeface="Consolas"/>
                <a:ea typeface="Consolas"/>
                <a:cs typeface="Consolas"/>
                <a:sym typeface="Consolas"/>
              </a:rPr>
              <a:t>"&gt;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&lt;html xmlns='</a:t>
            </a:r>
            <a:r>
              <a:rPr b="1" lang="en" sz="1000" u="sng">
                <a:solidFill>
                  <a:schemeClr val="hlink"/>
                </a:solidFill>
                <a:latin typeface="Consolas"/>
                <a:ea typeface="Consolas"/>
                <a:cs typeface="Consolas"/>
                <a:sym typeface="Consolas"/>
                <a:hlinkClick r:id="rId4"/>
              </a:rPr>
              <a:t>http://www.w3.org/1999/xhtml</a:t>
            </a:r>
            <a:r>
              <a:rPr b="1" lang="en" sz="1000">
                <a:solidFill>
                  <a:schemeClr val="dk1"/>
                </a:solidFill>
                <a:latin typeface="Consolas"/>
                <a:ea typeface="Consolas"/>
                <a:cs typeface="Consolas"/>
                <a:sym typeface="Consolas"/>
              </a:rPr>
              <a:t>'&gt;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&lt;head&gt;&lt;title&gt;Hypertext Transfer Protocol -- HTTP/1.1&lt;/title&gt;&lt;/head&gt;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&lt;body&gt;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rPr b="1" lang="en" sz="1000">
                <a:solidFill>
                  <a:schemeClr val="dk1"/>
                </a:solidFill>
                <a:latin typeface="Consolas"/>
                <a:ea typeface="Consolas"/>
                <a:cs typeface="Consolas"/>
                <a:sym typeface="Consolas"/>
              </a:rPr>
              <a:t>...</a:t>
            </a:r>
            <a:endParaRPr b="1" sz="10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The response code </a:t>
            </a:r>
            <a:r>
              <a:rPr lang="en" sz="1100">
                <a:solidFill>
                  <a:schemeClr val="dk1"/>
                </a:solidFill>
              </a:rPr>
              <a:t>200 OK</a:t>
            </a:r>
            <a:r>
              <a:rPr lang="en" sz="1100">
                <a:solidFill>
                  <a:schemeClr val="dk1"/>
                </a:solidFill>
                <a:latin typeface="Verdana"/>
                <a:ea typeface="Verdana"/>
                <a:cs typeface="Verdana"/>
                <a:sym typeface="Verdana"/>
              </a:rPr>
              <a:t> means that everything went well and the response message body contains a valid representation of the resource I requested. In this case, the representation is an HTML document that is declared by </a:t>
            </a:r>
            <a:r>
              <a:rPr lang="en" sz="1100">
                <a:solidFill>
                  <a:schemeClr val="dk1"/>
                </a:solidFill>
              </a:rPr>
              <a:t>Content-Type</a:t>
            </a:r>
            <a:r>
              <a:rPr lang="en" sz="1100">
                <a:solidFill>
                  <a:schemeClr val="dk1"/>
                </a:solidFill>
                <a:latin typeface="Verdana"/>
                <a:ea typeface="Verdana"/>
                <a:cs typeface="Verdana"/>
                <a:sym typeface="Verdana"/>
              </a:rPr>
              <a:t> header in the response header.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Addressing Resources</a:t>
            </a:r>
            <a:endParaRPr sz="3600"/>
          </a:p>
        </p:txBody>
      </p:sp>
      <p:sp>
        <p:nvSpPr>
          <p:cNvPr id="232" name="Google Shape;232;p28"/>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b="1" sz="1100">
              <a:solidFill>
                <a:schemeClr val="dk1"/>
              </a:solidFill>
              <a:latin typeface="Verdana"/>
              <a:ea typeface="Verdana"/>
              <a:cs typeface="Verdana"/>
              <a:sym typeface="Verdana"/>
            </a:endParaRPr>
          </a:p>
          <a:p>
            <a:pPr indent="0" lvl="0" marL="0" rtl="0" algn="l">
              <a:lnSpc>
                <a:spcPct val="115000"/>
              </a:lnSpc>
              <a:spcBef>
                <a:spcPts val="200"/>
              </a:spcBef>
              <a:spcAft>
                <a:spcPts val="0"/>
              </a:spcAft>
              <a:buNone/>
            </a:pPr>
            <a:r>
              <a:rPr lang="en" sz="1100">
                <a:solidFill>
                  <a:schemeClr val="dk1"/>
                </a:solidFill>
                <a:latin typeface="Verdana"/>
                <a:ea typeface="Verdana"/>
                <a:cs typeface="Verdana"/>
                <a:sym typeface="Verdana"/>
              </a:rPr>
              <a:t>REST requires each resource to have at least one URI. A RESTful service uses a directory hierarchy like human readable URIs to address its resources.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The job of a URI is to identify a resource or a collection of resources. The actual operation is determined by an HTTP verb. The URI should not say anything about the operation or action. This enables us to call the same URI with different HTTP verbs to perform different operations.</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Suppose we have a database of persons and we wish to expose it to the outer world through a service. A resource person can be addressed like this:</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rPr b="1" lang="en" sz="1100">
                <a:solidFill>
                  <a:schemeClr val="dk1"/>
                </a:solidFill>
                <a:latin typeface="Verdana"/>
                <a:ea typeface="Verdana"/>
                <a:cs typeface="Verdana"/>
                <a:sym typeface="Verdana"/>
              </a:rPr>
              <a:t>http://MyService/Persons/1</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Addressing Resources</a:t>
            </a:r>
            <a:endParaRPr sz="3600"/>
          </a:p>
        </p:txBody>
      </p:sp>
      <p:sp>
        <p:nvSpPr>
          <p:cNvPr id="238" name="Google Shape;238;p29"/>
          <p:cNvSpPr txBox="1"/>
          <p:nvPr>
            <p:ph idx="1" type="body"/>
          </p:nvPr>
        </p:nvSpPr>
        <p:spPr>
          <a:xfrm>
            <a:off x="457200" y="1267191"/>
            <a:ext cx="8229600" cy="363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Verdana"/>
                <a:ea typeface="Verdana"/>
                <a:cs typeface="Verdana"/>
                <a:sym typeface="Verdana"/>
              </a:rPr>
              <a:t>This URL has following format: </a:t>
            </a:r>
            <a:r>
              <a:rPr b="1" lang="en" sz="1100">
                <a:solidFill>
                  <a:schemeClr val="dk1"/>
                </a:solidFill>
                <a:latin typeface="Verdana"/>
                <a:ea typeface="Verdana"/>
                <a:cs typeface="Verdana"/>
                <a:sym typeface="Verdana"/>
              </a:rPr>
              <a:t>Protocol://ServiceName/ResourceType/ResourceID</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Here are some important recommendations for well-structured URIs:</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Use plural nouns for naming your resources.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Avoid using spaces. Use an _ (underscore) or – (hyphen) instead.</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A URI is case insensitive.</a:t>
            </a:r>
            <a:r>
              <a:rPr lang="en" sz="1100">
                <a:solidFill>
                  <a:schemeClr val="dk1"/>
                </a:solidFill>
                <a:latin typeface="Verdana"/>
                <a:ea typeface="Verdana"/>
                <a:cs typeface="Verdana"/>
                <a:sym typeface="Verdana"/>
              </a:rPr>
              <a:t> camelCase or kebab-case are usually good options.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 sz="1100">
                <a:solidFill>
                  <a:schemeClr val="dk1"/>
                </a:solidFill>
                <a:latin typeface="Verdana"/>
                <a:ea typeface="Verdana"/>
                <a:cs typeface="Verdana"/>
                <a:sym typeface="Verdana"/>
              </a:rPr>
              <a:t>Versioning</a:t>
            </a:r>
            <a:r>
              <a:rPr lang="en" sz="1100">
                <a:solidFill>
                  <a:schemeClr val="dk1"/>
                </a:solidFill>
                <a:latin typeface="Verdana"/>
                <a:ea typeface="Verdana"/>
                <a:cs typeface="Verdana"/>
                <a:sym typeface="Verdana"/>
              </a:rPr>
              <a:t> will make your life easier</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Can be done in the URI, or in HTTP headers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 sz="1100">
                <a:solidFill>
                  <a:schemeClr val="dk1"/>
                </a:solidFill>
                <a:latin typeface="Verdana"/>
                <a:ea typeface="Verdana"/>
                <a:cs typeface="Verdana"/>
                <a:sym typeface="Verdana"/>
              </a:rPr>
              <a:t>Consistency</a:t>
            </a:r>
            <a:r>
              <a:rPr lang="en" sz="1100">
                <a:solidFill>
                  <a:schemeClr val="dk1"/>
                </a:solidFill>
                <a:latin typeface="Verdana"/>
                <a:ea typeface="Verdana"/>
                <a:cs typeface="Verdana"/>
                <a:sym typeface="Verdana"/>
              </a:rPr>
              <a:t> is key.</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Verdana"/>
                <a:ea typeface="Verdana"/>
                <a:cs typeface="Verdana"/>
                <a:sym typeface="Verdana"/>
              </a:rPr>
              <a:t>It becomes easier for your clients to construct the URIs programmatically if they are aware of the resource hierarchy and the URI convention you follow.</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Be thoughtful about your initial URI design and any </a:t>
            </a:r>
            <a:r>
              <a:rPr b="1" lang="en" sz="1100">
                <a:solidFill>
                  <a:schemeClr val="dk1"/>
                </a:solidFill>
                <a:latin typeface="Verdana"/>
                <a:ea typeface="Verdana"/>
                <a:cs typeface="Verdana"/>
                <a:sym typeface="Verdana"/>
              </a:rPr>
              <a:t>changes</a:t>
            </a:r>
            <a:r>
              <a:rPr lang="en" sz="1100">
                <a:solidFill>
                  <a:schemeClr val="dk1"/>
                </a:solidFill>
                <a:latin typeface="Verdana"/>
                <a:ea typeface="Verdana"/>
                <a:cs typeface="Verdana"/>
                <a:sym typeface="Verdana"/>
              </a:rPr>
              <a:t> you make.</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Verdana"/>
                <a:ea typeface="Verdana"/>
                <a:cs typeface="Verdana"/>
                <a:sym typeface="Verdana"/>
              </a:rPr>
              <a:t>Removing an old URI will break the interface for clients. If you need to change the location of a resource, do not discard the old URI. If a request comes for the old URI, use status code 300 and redirect the client to the new location.</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 sz="1100">
                <a:solidFill>
                  <a:schemeClr val="dk1"/>
                </a:solidFill>
                <a:latin typeface="Verdana"/>
                <a:ea typeface="Verdana"/>
                <a:cs typeface="Verdana"/>
                <a:sym typeface="Verdana"/>
              </a:rPr>
              <a:t>Avoid verbs</a:t>
            </a:r>
            <a:r>
              <a:rPr lang="en" sz="1100">
                <a:solidFill>
                  <a:schemeClr val="dk1"/>
                </a:solidFill>
                <a:latin typeface="Verdana"/>
                <a:ea typeface="Verdana"/>
                <a:cs typeface="Verdana"/>
                <a:sym typeface="Verdana"/>
              </a:rPr>
              <a:t> for your resource names until your resource is actually an operation or a process. Verbs are more suitable for the names of operations. For example, a RESTful service should not have the URIs http://MyService/FetchPerson/1 or http://MyService/DeletePerson?id=1.</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Query Parameters</a:t>
            </a:r>
            <a:endParaRPr sz="3600"/>
          </a:p>
        </p:txBody>
      </p:sp>
      <p:sp>
        <p:nvSpPr>
          <p:cNvPr id="244" name="Google Shape;244;p30"/>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The preceding URI is constructed with the help of a query parameter: </a:t>
            </a:r>
            <a:r>
              <a:rPr lang="en" sz="1100" u="sng">
                <a:solidFill>
                  <a:schemeClr val="hlink"/>
                </a:solidFill>
                <a:latin typeface="Verdana"/>
                <a:ea typeface="Verdana"/>
                <a:cs typeface="Verdana"/>
                <a:sym typeface="Verdana"/>
                <a:hlinkClick r:id="rId3"/>
              </a:rPr>
              <a:t>http://MyService/Persons?id=1</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The query parameter approach works just fine and REST does not stop you from using query parameters. However, this approach has a few disadvantages.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Increased complexity and reduced readability, which will increase if you have more parameters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Search-engine crawlers and indexers like Google ignore URIs with query parameters. If you are developing for the Web, this would be a great disadvantage as a portion of your Web service will be hidden from the search engines.</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The basic purpose of query parameters is to provide </a:t>
            </a:r>
            <a:r>
              <a:rPr b="1" lang="en" sz="1100">
                <a:solidFill>
                  <a:schemeClr val="dk1"/>
                </a:solidFill>
                <a:latin typeface="Verdana"/>
                <a:ea typeface="Verdana"/>
                <a:cs typeface="Verdana"/>
                <a:sym typeface="Verdana"/>
              </a:rPr>
              <a:t>parameters</a:t>
            </a:r>
            <a:r>
              <a:rPr lang="en" sz="1100">
                <a:solidFill>
                  <a:schemeClr val="dk1"/>
                </a:solidFill>
                <a:latin typeface="Verdana"/>
                <a:ea typeface="Verdana"/>
                <a:cs typeface="Verdana"/>
                <a:sym typeface="Verdana"/>
              </a:rPr>
              <a:t> to an operation that needs the data items. For example, if you want the format of the presentation to be decided by the client. You can achieve that through a parameter like this:</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rPr lang="en" sz="1100" u="sng">
                <a:solidFill>
                  <a:schemeClr val="hlink"/>
                </a:solidFill>
                <a:latin typeface="Verdana"/>
                <a:ea typeface="Verdana"/>
                <a:cs typeface="Verdana"/>
                <a:sym typeface="Verdana"/>
                <a:hlinkClick r:id="rId4"/>
              </a:rPr>
              <a:t>http://MyService/Persons/1?format=compact</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Including the parameters format and encoding her</a:t>
            </a:r>
            <a:r>
              <a:rPr lang="en" sz="1100">
                <a:solidFill>
                  <a:schemeClr val="dk1"/>
                </a:solidFill>
                <a:latin typeface="Verdana"/>
                <a:ea typeface="Verdana"/>
                <a:cs typeface="Verdana"/>
                <a:sym typeface="Verdana"/>
              </a:rPr>
              <a:t>e in the main URI in a parent-child hierarchy will not be logically correct as they have no such relation:</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http://MyService/Persons/1/json/UTF8</a:t>
            </a:r>
            <a:endParaRPr sz="1100">
              <a:solidFill>
                <a:schemeClr val="dk1"/>
              </a:solidFill>
              <a:latin typeface="Verdana"/>
              <a:ea typeface="Verdana"/>
              <a:cs typeface="Verdana"/>
              <a:sym typeface="Verdana"/>
            </a:endParaRPr>
          </a:p>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Query parameters also allow optional parameters. This is not otherwise possible in a URI. You should use query parameters only for the use they are intended for: providing parameter values to a process.</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Uniform Interfaces in HTTP</a:t>
            </a:r>
            <a:endParaRPr sz="3600"/>
          </a:p>
        </p:txBody>
      </p:sp>
      <p:sp>
        <p:nvSpPr>
          <p:cNvPr id="250" name="Google Shape;250;p31"/>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000000"/>
              </a:buClr>
              <a:buSzPts val="1100"/>
              <a:buFont typeface="Arial"/>
              <a:buNone/>
            </a:pPr>
            <a:r>
              <a:rPr lang="en" sz="1100">
                <a:solidFill>
                  <a:schemeClr val="dk1"/>
                </a:solidFill>
                <a:latin typeface="Verdana"/>
                <a:ea typeface="Verdana"/>
                <a:cs typeface="Verdana"/>
                <a:sym typeface="Verdana"/>
              </a:rPr>
              <a:t>Reminder: RESTful systems should have a uniform interface. HTTP 1.1 provides a set of methods, called verbs, for this purpose. Among these the more important verbs are:</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pic>
        <p:nvPicPr>
          <p:cNvPr id="251" name="Google Shape;251;p31"/>
          <p:cNvPicPr preferRelativeResize="0"/>
          <p:nvPr/>
        </p:nvPicPr>
        <p:blipFill>
          <a:blip r:embed="rId3">
            <a:alphaModFix/>
          </a:blip>
          <a:stretch>
            <a:fillRect/>
          </a:stretch>
        </p:blipFill>
        <p:spPr>
          <a:xfrm>
            <a:off x="351650" y="1790025"/>
            <a:ext cx="5596249" cy="2934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Difference between Put and Post</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Difference between Put and Post</a:t>
            </a:r>
            <a:endParaRPr sz="3600"/>
          </a:p>
        </p:txBody>
      </p:sp>
      <p:sp>
        <p:nvSpPr>
          <p:cNvPr id="262" name="Google Shape;262;p33"/>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latin typeface="Verdana"/>
                <a:ea typeface="Verdana"/>
                <a:cs typeface="Verdana"/>
                <a:sym typeface="Verdana"/>
              </a:rPr>
              <a:t>Most commonly a POST is used for creation and a PUT is used for an update</a:t>
            </a:r>
            <a:endParaRPr b="1"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Formally: </a:t>
            </a:r>
            <a:r>
              <a:rPr lang="en" sz="1100">
                <a:solidFill>
                  <a:schemeClr val="dk1"/>
                </a:solidFill>
                <a:latin typeface="Verdana"/>
                <a:ea typeface="Verdana"/>
                <a:cs typeface="Verdana"/>
                <a:sym typeface="Verdana"/>
              </a:rPr>
              <a:t>The key difference between PUT and POST is that PUT is idempotent while POST is not.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No matter how many times you send a PUT request, the results will be same.</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Another difference is that, with PUT, you must always specify the complete URI of the resource. This implies that the client should be able to construct the URI of a resource even if it does not yet exist on the server.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This is possible when it is the client's job to choose a unique name or ID for the resource, just like creating a user on the server requires the client to choose a user ID. If a client is not able to guess the complete URI of the resource, then you have no option but to use POST.</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900">
              <a:solidFill>
                <a:schemeClr val="dk1"/>
              </a:solidFill>
              <a:highlight>
                <a:srgbClr val="F9FAFC"/>
              </a:highlight>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pic>
        <p:nvPicPr>
          <p:cNvPr id="263" name="Google Shape;263;p33"/>
          <p:cNvPicPr preferRelativeResize="0"/>
          <p:nvPr/>
        </p:nvPicPr>
        <p:blipFill>
          <a:blip r:embed="rId3">
            <a:alphaModFix/>
          </a:blip>
          <a:stretch>
            <a:fillRect/>
          </a:stretch>
        </p:blipFill>
        <p:spPr>
          <a:xfrm>
            <a:off x="4410800" y="3507125"/>
            <a:ext cx="4584049" cy="151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Documenting a Restful Service</a:t>
            </a:r>
            <a:endParaRPr sz="3600"/>
          </a:p>
        </p:txBody>
      </p:sp>
      <p:sp>
        <p:nvSpPr>
          <p:cNvPr id="269" name="Google Shape;269;p34"/>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RESTful services do not necessarily require a document to help clients discover them.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Due to URIs, links, and a uniform interface, it is usually simple to discover RESTful services at runtime. A client can simply know the base address of the service and from there it can discover the service on its own by traversing through the resources using links. The method OPTION can be used effectively in the process of discovering a service.</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This does not mean that RESTful services require no documentation at all. There is no excuse for not documenting your service. You should document every resource and URI for client developers. You can use any format for structuring your document, but it should contain enough information about resources, URIs, Available Methods, and any other information required for accessing your service.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900">
              <a:solidFill>
                <a:schemeClr val="dk1"/>
              </a:solidFill>
              <a:highlight>
                <a:srgbClr val="F9FAFC"/>
              </a:highlight>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Documenting a Restful Service</a:t>
            </a:r>
            <a:endParaRPr sz="3600"/>
          </a:p>
        </p:txBody>
      </p:sp>
      <p:sp>
        <p:nvSpPr>
          <p:cNvPr id="275" name="Google Shape;275;p35"/>
          <p:cNvSpPr txBox="1"/>
          <p:nvPr>
            <p:ph idx="1" type="body"/>
          </p:nvPr>
        </p:nvSpPr>
        <p:spPr>
          <a:xfrm>
            <a:off x="457200" y="1267191"/>
            <a:ext cx="8229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1"/>
                </a:solidFill>
                <a:latin typeface="Verdana"/>
                <a:ea typeface="Verdana"/>
                <a:cs typeface="Verdana"/>
                <a:sym typeface="Verdana"/>
              </a:rPr>
              <a:t>The Table below is a sample documentation of MyService. This is a simple and short document that contains all the aspects of MyService and should be sufficient for developing a client.</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 sz="1100">
                <a:solidFill>
                  <a:schemeClr val="dk1"/>
                </a:solidFill>
                <a:latin typeface="Verdana"/>
                <a:ea typeface="Verdana"/>
                <a:cs typeface="Verdana"/>
                <a:sym typeface="Verdana"/>
              </a:rPr>
              <a:t>Service Name: MyService</a:t>
            </a:r>
            <a:endParaRPr b="1"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 sz="1100">
                <a:solidFill>
                  <a:schemeClr val="dk1"/>
                </a:solidFill>
                <a:latin typeface="Verdana"/>
                <a:ea typeface="Verdana"/>
                <a:cs typeface="Verdana"/>
                <a:sym typeface="Verdana"/>
              </a:rPr>
              <a:t>Address: http://MyService/</a:t>
            </a:r>
            <a:endParaRPr b="1"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900">
              <a:solidFill>
                <a:schemeClr val="dk1"/>
              </a:solidFill>
              <a:highlight>
                <a:srgbClr val="F9FAFC"/>
              </a:highlight>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b="1" sz="900">
              <a:solidFill>
                <a:schemeClr val="dk1"/>
              </a:solidFill>
              <a:highlight>
                <a:srgbClr val="F9FAFC"/>
              </a:highlight>
              <a:latin typeface="Verdana"/>
              <a:ea typeface="Verdana"/>
              <a:cs typeface="Verdana"/>
              <a:sym typeface="Verdana"/>
            </a:endParaRPr>
          </a:p>
        </p:txBody>
      </p:sp>
      <p:pic>
        <p:nvPicPr>
          <p:cNvPr id="276" name="Google Shape;276;p35"/>
          <p:cNvPicPr preferRelativeResize="0"/>
          <p:nvPr/>
        </p:nvPicPr>
        <p:blipFill>
          <a:blip r:embed="rId3">
            <a:alphaModFix/>
          </a:blip>
          <a:stretch>
            <a:fillRect/>
          </a:stretch>
        </p:blipFill>
        <p:spPr>
          <a:xfrm>
            <a:off x="3289325" y="1998200"/>
            <a:ext cx="5219926" cy="309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Are there other options?</a:t>
            </a:r>
            <a:endParaRPr sz="3600"/>
          </a:p>
        </p:txBody>
      </p:sp>
      <p:sp>
        <p:nvSpPr>
          <p:cNvPr id="282" name="Google Shape;282;p36"/>
          <p:cNvSpPr txBox="1"/>
          <p:nvPr>
            <p:ph idx="1" type="body"/>
          </p:nvPr>
        </p:nvSpPr>
        <p:spPr>
          <a:xfrm>
            <a:off x="457200" y="1267200"/>
            <a:ext cx="55140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rgbClr val="F9FAFC"/>
              </a:highlight>
              <a:latin typeface="Verdana"/>
              <a:ea typeface="Verdana"/>
              <a:cs typeface="Verdana"/>
              <a:sym typeface="Verdana"/>
            </a:endParaRPr>
          </a:p>
          <a:p>
            <a:pPr indent="0" lvl="0" marL="0" rtl="0" algn="l">
              <a:lnSpc>
                <a:spcPct val="115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t/>
            </a:r>
            <a:endParaRPr b="1">
              <a:solidFill>
                <a:schemeClr val="dk1"/>
              </a:solidFill>
              <a:highlight>
                <a:srgbClr val="F9FAFC"/>
              </a:highlight>
              <a:latin typeface="Verdana"/>
              <a:ea typeface="Verdana"/>
              <a:cs typeface="Verdana"/>
              <a:sym typeface="Verdana"/>
            </a:endParaRPr>
          </a:p>
        </p:txBody>
      </p:sp>
      <p:pic>
        <p:nvPicPr>
          <p:cNvPr id="283" name="Google Shape;283;p36"/>
          <p:cNvPicPr preferRelativeResize="0"/>
          <p:nvPr/>
        </p:nvPicPr>
        <p:blipFill>
          <a:blip r:embed="rId3">
            <a:alphaModFix/>
          </a:blip>
          <a:stretch>
            <a:fillRect/>
          </a:stretch>
        </p:blipFill>
        <p:spPr>
          <a:xfrm>
            <a:off x="3400575" y="1857375"/>
            <a:ext cx="1428750"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You </a:t>
            </a:r>
            <a:r>
              <a:rPr lang="en" sz="2700"/>
              <a:t>have</a:t>
            </a:r>
            <a:r>
              <a:rPr lang="en" sz="2700"/>
              <a:t> two systems - how do they communicate?</a:t>
            </a:r>
            <a:endParaRPr sz="2700"/>
          </a:p>
        </p:txBody>
      </p:sp>
      <p:sp>
        <p:nvSpPr>
          <p:cNvPr id="106" name="Google Shape;106;p10"/>
          <p:cNvSpPr/>
          <p:nvPr/>
        </p:nvSpPr>
        <p:spPr>
          <a:xfrm>
            <a:off x="579975" y="1434675"/>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nvSpPr>
        <p:spPr>
          <a:xfrm>
            <a:off x="599175" y="1787925"/>
            <a:ext cx="106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Web client</a:t>
            </a:r>
            <a:endParaRPr/>
          </a:p>
        </p:txBody>
      </p:sp>
      <p:sp>
        <p:nvSpPr>
          <p:cNvPr id="108" name="Google Shape;108;p10"/>
          <p:cNvSpPr/>
          <p:nvPr/>
        </p:nvSpPr>
        <p:spPr>
          <a:xfrm>
            <a:off x="2425975" y="1434675"/>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txBox="1"/>
          <p:nvPr/>
        </p:nvSpPr>
        <p:spPr>
          <a:xfrm>
            <a:off x="2445175" y="1680225"/>
            <a:ext cx="106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Web Server</a:t>
            </a:r>
            <a:endParaRPr/>
          </a:p>
        </p:txBody>
      </p:sp>
      <p:cxnSp>
        <p:nvCxnSpPr>
          <p:cNvPr id="110" name="Google Shape;110;p10"/>
          <p:cNvCxnSpPr>
            <a:stCxn id="107" idx="3"/>
            <a:endCxn id="109" idx="1"/>
          </p:cNvCxnSpPr>
          <p:nvPr/>
        </p:nvCxnSpPr>
        <p:spPr>
          <a:xfrm>
            <a:off x="1667475" y="1988025"/>
            <a:ext cx="7776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0"/>
          <p:cNvSpPr/>
          <p:nvPr/>
        </p:nvSpPr>
        <p:spPr>
          <a:xfrm>
            <a:off x="579925" y="2860950"/>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nvSpPr>
        <p:spPr>
          <a:xfrm>
            <a:off x="618225" y="3106500"/>
            <a:ext cx="106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Android client </a:t>
            </a:r>
            <a:endParaRPr/>
          </a:p>
        </p:txBody>
      </p:sp>
      <p:sp>
        <p:nvSpPr>
          <p:cNvPr id="113" name="Google Shape;113;p10"/>
          <p:cNvSpPr/>
          <p:nvPr/>
        </p:nvSpPr>
        <p:spPr>
          <a:xfrm>
            <a:off x="2425925" y="2860950"/>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txBox="1"/>
          <p:nvPr/>
        </p:nvSpPr>
        <p:spPr>
          <a:xfrm>
            <a:off x="2445125" y="3214200"/>
            <a:ext cx="106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Twitter API</a:t>
            </a:r>
            <a:endParaRPr/>
          </a:p>
        </p:txBody>
      </p:sp>
      <p:cxnSp>
        <p:nvCxnSpPr>
          <p:cNvPr id="115" name="Google Shape;115;p10"/>
          <p:cNvCxnSpPr>
            <a:stCxn id="111" idx="3"/>
            <a:endCxn id="114" idx="1"/>
          </p:cNvCxnSpPr>
          <p:nvPr/>
        </p:nvCxnSpPr>
        <p:spPr>
          <a:xfrm>
            <a:off x="1686625" y="3414300"/>
            <a:ext cx="758400" cy="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0"/>
          <p:cNvSpPr/>
          <p:nvPr/>
        </p:nvSpPr>
        <p:spPr>
          <a:xfrm>
            <a:off x="4516175" y="2107500"/>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txBox="1"/>
          <p:nvPr/>
        </p:nvSpPr>
        <p:spPr>
          <a:xfrm>
            <a:off x="4535375" y="2353050"/>
            <a:ext cx="106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Micro</a:t>
            </a:r>
            <a:endParaRPr/>
          </a:p>
          <a:p>
            <a:pPr indent="0" lvl="0" marL="0" rtl="0" algn="ctr">
              <a:spcBef>
                <a:spcPts val="0"/>
              </a:spcBef>
              <a:spcAft>
                <a:spcPts val="0"/>
              </a:spcAft>
              <a:buNone/>
            </a:pPr>
            <a:r>
              <a:rPr lang="en"/>
              <a:t>Service #1</a:t>
            </a:r>
            <a:endParaRPr/>
          </a:p>
        </p:txBody>
      </p:sp>
      <p:sp>
        <p:nvSpPr>
          <p:cNvPr id="118" name="Google Shape;118;p10"/>
          <p:cNvSpPr/>
          <p:nvPr/>
        </p:nvSpPr>
        <p:spPr>
          <a:xfrm>
            <a:off x="6419675" y="2107500"/>
            <a:ext cx="1106700" cy="110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nvSpPr>
        <p:spPr>
          <a:xfrm>
            <a:off x="6438875" y="2353050"/>
            <a:ext cx="106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Micro</a:t>
            </a:r>
            <a:endParaRPr/>
          </a:p>
          <a:p>
            <a:pPr indent="0" lvl="0" marL="0" rtl="0" algn="ctr">
              <a:spcBef>
                <a:spcPts val="0"/>
              </a:spcBef>
              <a:spcAft>
                <a:spcPts val="0"/>
              </a:spcAft>
              <a:buNone/>
            </a:pPr>
            <a:r>
              <a:rPr lang="en"/>
              <a:t>Service #2</a:t>
            </a:r>
            <a:endParaRPr/>
          </a:p>
        </p:txBody>
      </p:sp>
      <p:cxnSp>
        <p:nvCxnSpPr>
          <p:cNvPr id="120" name="Google Shape;120;p10"/>
          <p:cNvCxnSpPr>
            <a:endCxn id="118" idx="1"/>
          </p:cNvCxnSpPr>
          <p:nvPr/>
        </p:nvCxnSpPr>
        <p:spPr>
          <a:xfrm>
            <a:off x="5622875" y="2660850"/>
            <a:ext cx="796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Alternatives: GraphQL</a:t>
            </a:r>
            <a:endParaRPr sz="3600"/>
          </a:p>
        </p:txBody>
      </p:sp>
      <p:sp>
        <p:nvSpPr>
          <p:cNvPr id="289" name="Google Shape;289;p37"/>
          <p:cNvSpPr txBox="1"/>
          <p:nvPr>
            <p:ph idx="1" type="body"/>
          </p:nvPr>
        </p:nvSpPr>
        <p:spPr>
          <a:xfrm>
            <a:off x="457200" y="1267200"/>
            <a:ext cx="5514000" cy="3630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You often don’t need all the data in the server’s representation</a:t>
            </a:r>
            <a:endParaRPr sz="1400">
              <a:solidFill>
                <a:schemeClr val="dk1"/>
              </a:solidFill>
              <a:latin typeface="Verdana"/>
              <a:ea typeface="Verdana"/>
              <a:cs typeface="Verdana"/>
              <a:sym typeface="Verdana"/>
            </a:endParaRPr>
          </a:p>
          <a:p>
            <a:pPr indent="-317500" lvl="0" marL="4572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if we could ask only for the data we care about?</a:t>
            </a:r>
            <a:endParaRPr sz="1400">
              <a:solidFill>
                <a:schemeClr val="dk1"/>
              </a:solidFill>
              <a:latin typeface="Verdana"/>
              <a:ea typeface="Verdana"/>
              <a:cs typeface="Verdana"/>
              <a:sym typeface="Verdana"/>
            </a:endParaRPr>
          </a:p>
          <a:p>
            <a:pPr indent="-317500" lvl="0" marL="4572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if we could retrieve multiple resources in a single HTTP request?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p:txBody>
      </p:sp>
      <p:pic>
        <p:nvPicPr>
          <p:cNvPr id="290" name="Google Shape;290;p37"/>
          <p:cNvPicPr preferRelativeResize="0"/>
          <p:nvPr/>
        </p:nvPicPr>
        <p:blipFill>
          <a:blip r:embed="rId3">
            <a:alphaModFix/>
          </a:blip>
          <a:stretch>
            <a:fillRect/>
          </a:stretch>
        </p:blipFill>
        <p:spPr>
          <a:xfrm>
            <a:off x="6549850" y="2129750"/>
            <a:ext cx="1428750" cy="1428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Alternatives: GraphQL</a:t>
            </a:r>
            <a:endParaRPr sz="3600"/>
          </a:p>
        </p:txBody>
      </p:sp>
      <p:sp>
        <p:nvSpPr>
          <p:cNvPr id="296" name="Google Shape;296;p38"/>
          <p:cNvSpPr txBox="1"/>
          <p:nvPr>
            <p:ph idx="1" type="body"/>
          </p:nvPr>
        </p:nvSpPr>
        <p:spPr>
          <a:xfrm>
            <a:off x="457200" y="1267200"/>
            <a:ext cx="5514000" cy="3630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Advantages</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Send and receive less </a:t>
            </a:r>
            <a:r>
              <a:rPr lang="en" sz="1400">
                <a:solidFill>
                  <a:schemeClr val="dk1"/>
                </a:solidFill>
                <a:latin typeface="Verdana"/>
                <a:ea typeface="Verdana"/>
                <a:cs typeface="Verdana"/>
                <a:sym typeface="Verdana"/>
              </a:rPr>
              <a:t>unused</a:t>
            </a:r>
            <a:r>
              <a:rPr lang="en" sz="1400">
                <a:solidFill>
                  <a:schemeClr val="dk1"/>
                </a:solidFill>
                <a:latin typeface="Verdana"/>
                <a:ea typeface="Verdana"/>
                <a:cs typeface="Verdana"/>
                <a:sym typeface="Verdana"/>
              </a:rPr>
              <a:t> data over the network</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Simplify client transformations of data</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Get </a:t>
            </a:r>
            <a:r>
              <a:rPr b="1" lang="en" sz="1400">
                <a:solidFill>
                  <a:schemeClr val="dk1"/>
                </a:solidFill>
                <a:latin typeface="Verdana"/>
                <a:ea typeface="Verdana"/>
                <a:cs typeface="Verdana"/>
                <a:sym typeface="Verdana"/>
              </a:rPr>
              <a:t>many</a:t>
            </a:r>
            <a:r>
              <a:rPr lang="en" sz="1400">
                <a:solidFill>
                  <a:schemeClr val="dk1"/>
                </a:solidFill>
                <a:latin typeface="Verdana"/>
                <a:ea typeface="Verdana"/>
                <a:cs typeface="Verdana"/>
                <a:sym typeface="Verdana"/>
              </a:rPr>
              <a:t> resources in a single request</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Evolve API with less hassle / versioning</a:t>
            </a:r>
            <a:endParaRPr sz="1400">
              <a:solidFill>
                <a:schemeClr val="dk1"/>
              </a:solidFill>
              <a:latin typeface="Verdana"/>
              <a:ea typeface="Verdana"/>
              <a:cs typeface="Verdana"/>
              <a:sym typeface="Verdana"/>
            </a:endParaRPr>
          </a:p>
          <a:p>
            <a:pPr indent="-317500" lvl="0" marL="4572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Disadvantages</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Pushes complexity to the server</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Queries can be unexpectedly expensive</a:t>
            </a:r>
            <a:endParaRPr sz="1400">
              <a:solidFill>
                <a:schemeClr val="dk1"/>
              </a:solidFill>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Error handling can be more difficult</a:t>
            </a:r>
            <a:endParaRPr sz="1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highlight>
                <a:srgbClr val="F9FAFC"/>
              </a:highlight>
              <a:latin typeface="Verdana"/>
              <a:ea typeface="Verdana"/>
              <a:cs typeface="Verdana"/>
              <a:sym typeface="Verdana"/>
            </a:endParaRPr>
          </a:p>
        </p:txBody>
      </p:sp>
      <p:pic>
        <p:nvPicPr>
          <p:cNvPr id="297" name="Google Shape;297;p38"/>
          <p:cNvPicPr preferRelativeResize="0"/>
          <p:nvPr/>
        </p:nvPicPr>
        <p:blipFill>
          <a:blip r:embed="rId3">
            <a:alphaModFix/>
          </a:blip>
          <a:stretch>
            <a:fillRect/>
          </a:stretch>
        </p:blipFill>
        <p:spPr>
          <a:xfrm>
            <a:off x="6549850" y="2129750"/>
            <a:ext cx="1428750" cy="1428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457200" y="6712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GraphQL example</a:t>
            </a:r>
            <a:endParaRPr sz="3600"/>
          </a:p>
        </p:txBody>
      </p:sp>
      <p:sp>
        <p:nvSpPr>
          <p:cNvPr id="303" name="Google Shape;303;p39"/>
          <p:cNvSpPr/>
          <p:nvPr/>
        </p:nvSpPr>
        <p:spPr>
          <a:xfrm>
            <a:off x="622000" y="1244000"/>
            <a:ext cx="1830300" cy="3838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Client</a:t>
            </a:r>
            <a:endParaRPr/>
          </a:p>
        </p:txBody>
      </p:sp>
      <p:sp>
        <p:nvSpPr>
          <p:cNvPr id="304" name="Google Shape;304;p39"/>
          <p:cNvSpPr/>
          <p:nvPr/>
        </p:nvSpPr>
        <p:spPr>
          <a:xfrm>
            <a:off x="6545650" y="1283875"/>
            <a:ext cx="1787700" cy="3798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Server</a:t>
            </a:r>
            <a:endParaRPr b="1"/>
          </a:p>
          <a:p>
            <a:pPr indent="0" lvl="0" marL="101600" marR="101600" rtl="0" algn="l">
              <a:spcBef>
                <a:spcPts val="1100"/>
              </a:spcBef>
              <a:spcAft>
                <a:spcPts val="0"/>
              </a:spcAft>
              <a:buClr>
                <a:schemeClr val="dk1"/>
              </a:buClr>
              <a:buSzPts val="1100"/>
              <a:buFont typeface="Arial"/>
              <a:buNone/>
            </a:pPr>
            <a:r>
              <a:rPr lang="en" sz="1000">
                <a:solidFill>
                  <a:srgbClr val="B11A04"/>
                </a:solidFill>
                <a:latin typeface="Roboto Mono"/>
                <a:ea typeface="Roboto Mono"/>
                <a:cs typeface="Roboto Mono"/>
                <a:sym typeface="Roboto Mono"/>
              </a:rPr>
              <a:t>type</a:t>
            </a:r>
            <a:r>
              <a:rPr lang="en" sz="1000">
                <a:solidFill>
                  <a:srgbClr val="202020"/>
                </a:solidFill>
                <a:latin typeface="Roboto Mono"/>
                <a:ea typeface="Roboto Mono"/>
                <a:cs typeface="Roboto Mono"/>
                <a:sym typeface="Roboto Mono"/>
              </a:rPr>
              <a:t> User </a:t>
            </a:r>
            <a:r>
              <a:rPr lang="en" sz="1000">
                <a:solidFill>
                  <a:srgbClr val="555555"/>
                </a:solidFill>
                <a:latin typeface="Roboto Mono"/>
                <a:ea typeface="Roboto Mono"/>
                <a:cs typeface="Roboto Mono"/>
                <a:sym typeface="Roboto Mono"/>
              </a:rPr>
              <a:t>{</a:t>
            </a:r>
            <a:endParaRPr sz="1000">
              <a:solidFill>
                <a:srgbClr val="555555"/>
              </a:solidFill>
              <a:latin typeface="Roboto Mono"/>
              <a:ea typeface="Roboto Mono"/>
              <a:cs typeface="Roboto Mono"/>
              <a:sym typeface="Roboto Mono"/>
            </a:endParaRPr>
          </a:p>
          <a:p>
            <a:pPr indent="0" lvl="0" marL="101600" marR="101600" rtl="0" algn="l">
              <a:spcBef>
                <a:spcPts val="1100"/>
              </a:spcBef>
              <a:spcAft>
                <a:spcPts val="0"/>
              </a:spcAft>
              <a:buClr>
                <a:schemeClr val="dk1"/>
              </a:buClr>
              <a:buSzPts val="1100"/>
              <a:buFont typeface="Arial"/>
              <a:buNone/>
            </a:pPr>
            <a:r>
              <a:rPr lang="en" sz="1000">
                <a:solidFill>
                  <a:srgbClr val="202020"/>
                </a:solidFill>
                <a:latin typeface="Roboto Mono"/>
                <a:ea typeface="Roboto Mono"/>
                <a:cs typeface="Roboto Mono"/>
                <a:sym typeface="Roboto Mono"/>
              </a:rPr>
              <a:t> </a:t>
            </a:r>
            <a:r>
              <a:rPr lang="en" sz="1000">
                <a:solidFill>
                  <a:srgbClr val="1F61A0"/>
                </a:solidFill>
                <a:latin typeface="Roboto Mono"/>
                <a:ea typeface="Roboto Mono"/>
                <a:cs typeface="Roboto Mono"/>
                <a:sym typeface="Roboto Mono"/>
              </a:rPr>
              <a:t>id</a:t>
            </a:r>
            <a:r>
              <a:rPr lang="en" sz="1000">
                <a:solidFill>
                  <a:srgbClr val="555555"/>
                </a:solidFill>
                <a:latin typeface="Roboto Mono"/>
                <a:ea typeface="Roboto Mono"/>
                <a:cs typeface="Roboto Mono"/>
                <a:sym typeface="Roboto Mono"/>
              </a:rPr>
              <a:t>:</a:t>
            </a:r>
            <a:r>
              <a:rPr lang="en" sz="1000">
                <a:solidFill>
                  <a:srgbClr val="202020"/>
                </a:solidFill>
                <a:latin typeface="Roboto Mono"/>
                <a:ea typeface="Roboto Mono"/>
                <a:cs typeface="Roboto Mono"/>
                <a:sym typeface="Roboto Mono"/>
              </a:rPr>
              <a:t> </a:t>
            </a:r>
            <a:r>
              <a:rPr lang="en" sz="1000">
                <a:solidFill>
                  <a:srgbClr val="CA9800"/>
                </a:solidFill>
                <a:latin typeface="Roboto Mono"/>
                <a:ea typeface="Roboto Mono"/>
                <a:cs typeface="Roboto Mono"/>
                <a:sym typeface="Roboto Mono"/>
              </a:rPr>
              <a:t>ID</a:t>
            </a:r>
            <a:endParaRPr sz="1000">
              <a:solidFill>
                <a:srgbClr val="CA9800"/>
              </a:solidFill>
              <a:latin typeface="Roboto Mono"/>
              <a:ea typeface="Roboto Mono"/>
              <a:cs typeface="Roboto Mono"/>
              <a:sym typeface="Roboto Mono"/>
            </a:endParaRPr>
          </a:p>
          <a:p>
            <a:pPr indent="0" lvl="0" marL="101600" marR="101600" rtl="0" algn="l">
              <a:spcBef>
                <a:spcPts val="1100"/>
              </a:spcBef>
              <a:spcAft>
                <a:spcPts val="0"/>
              </a:spcAft>
              <a:buClr>
                <a:schemeClr val="dk1"/>
              </a:buClr>
              <a:buSzPts val="1100"/>
              <a:buFont typeface="Arial"/>
              <a:buNone/>
            </a:pPr>
            <a:r>
              <a:rPr lang="en" sz="1000">
                <a:solidFill>
                  <a:srgbClr val="202020"/>
                </a:solidFill>
                <a:latin typeface="Roboto Mono"/>
                <a:ea typeface="Roboto Mono"/>
                <a:cs typeface="Roboto Mono"/>
                <a:sym typeface="Roboto Mono"/>
              </a:rPr>
              <a:t> </a:t>
            </a:r>
            <a:r>
              <a:rPr lang="en" sz="1000">
                <a:solidFill>
                  <a:srgbClr val="1F61A0"/>
                </a:solidFill>
                <a:latin typeface="Roboto Mono"/>
                <a:ea typeface="Roboto Mono"/>
                <a:cs typeface="Roboto Mono"/>
                <a:sym typeface="Roboto Mono"/>
              </a:rPr>
              <a:t>name</a:t>
            </a:r>
            <a:r>
              <a:rPr lang="en" sz="1000">
                <a:solidFill>
                  <a:srgbClr val="555555"/>
                </a:solidFill>
                <a:latin typeface="Roboto Mono"/>
                <a:ea typeface="Roboto Mono"/>
                <a:cs typeface="Roboto Mono"/>
                <a:sym typeface="Roboto Mono"/>
              </a:rPr>
              <a:t>:</a:t>
            </a:r>
            <a:r>
              <a:rPr lang="en" sz="1000">
                <a:solidFill>
                  <a:srgbClr val="202020"/>
                </a:solidFill>
                <a:latin typeface="Roboto Mono"/>
                <a:ea typeface="Roboto Mono"/>
                <a:cs typeface="Roboto Mono"/>
                <a:sym typeface="Roboto Mono"/>
              </a:rPr>
              <a:t> </a:t>
            </a:r>
            <a:r>
              <a:rPr lang="en" sz="1000">
                <a:solidFill>
                  <a:srgbClr val="CA9800"/>
                </a:solidFill>
                <a:latin typeface="Roboto Mono"/>
                <a:ea typeface="Roboto Mono"/>
                <a:cs typeface="Roboto Mono"/>
                <a:sym typeface="Roboto Mono"/>
              </a:rPr>
              <a:t>String</a:t>
            </a:r>
            <a:endParaRPr sz="1000">
              <a:solidFill>
                <a:srgbClr val="CA9800"/>
              </a:solidFill>
              <a:latin typeface="Roboto Mono"/>
              <a:ea typeface="Roboto Mono"/>
              <a:cs typeface="Roboto Mono"/>
              <a:sym typeface="Roboto Mono"/>
            </a:endParaRPr>
          </a:p>
          <a:p>
            <a:pPr indent="0" lvl="0" marL="101600" marR="101600" rtl="0" algn="l">
              <a:spcBef>
                <a:spcPts val="1100"/>
              </a:spcBef>
              <a:spcAft>
                <a:spcPts val="0"/>
              </a:spcAft>
              <a:buClr>
                <a:schemeClr val="dk1"/>
              </a:buClr>
              <a:buSzPts val="1100"/>
              <a:buFont typeface="Arial"/>
              <a:buNone/>
            </a:pPr>
            <a:r>
              <a:rPr lang="en" sz="1000">
                <a:solidFill>
                  <a:srgbClr val="CA9800"/>
                </a:solidFill>
                <a:latin typeface="Roboto Mono"/>
                <a:ea typeface="Roboto Mono"/>
                <a:cs typeface="Roboto Mono"/>
                <a:sym typeface="Roboto Mono"/>
              </a:rPr>
              <a:t> </a:t>
            </a:r>
            <a:r>
              <a:rPr lang="en" sz="1000">
                <a:solidFill>
                  <a:srgbClr val="1F61A0"/>
                </a:solidFill>
                <a:latin typeface="Roboto Mono"/>
                <a:ea typeface="Roboto Mono"/>
                <a:cs typeface="Roboto Mono"/>
                <a:sym typeface="Roboto Mono"/>
              </a:rPr>
              <a:t>address</a:t>
            </a:r>
            <a:r>
              <a:rPr lang="en" sz="1000">
                <a:solidFill>
                  <a:srgbClr val="555555"/>
                </a:solidFill>
                <a:latin typeface="Roboto Mono"/>
                <a:ea typeface="Roboto Mono"/>
                <a:cs typeface="Roboto Mono"/>
                <a:sym typeface="Roboto Mono"/>
              </a:rPr>
              <a:t>:</a:t>
            </a:r>
            <a:r>
              <a:rPr lang="en" sz="1000">
                <a:solidFill>
                  <a:srgbClr val="202020"/>
                </a:solidFill>
                <a:latin typeface="Roboto Mono"/>
                <a:ea typeface="Roboto Mono"/>
                <a:cs typeface="Roboto Mono"/>
                <a:sym typeface="Roboto Mono"/>
              </a:rPr>
              <a:t> </a:t>
            </a:r>
            <a:r>
              <a:rPr lang="en" sz="1000">
                <a:solidFill>
                  <a:srgbClr val="CA9800"/>
                </a:solidFill>
                <a:latin typeface="Roboto Mono"/>
                <a:ea typeface="Roboto Mono"/>
                <a:cs typeface="Roboto Mono"/>
                <a:sym typeface="Roboto Mono"/>
              </a:rPr>
              <a:t>Address</a:t>
            </a:r>
            <a:endParaRPr sz="1000">
              <a:solidFill>
                <a:srgbClr val="CA9800"/>
              </a:solidFill>
              <a:latin typeface="Roboto Mono"/>
              <a:ea typeface="Roboto Mono"/>
              <a:cs typeface="Roboto Mono"/>
              <a:sym typeface="Roboto Mono"/>
            </a:endParaRPr>
          </a:p>
          <a:p>
            <a:pPr indent="0" lvl="0" marL="101600" marR="101600" rtl="0" algn="l">
              <a:spcBef>
                <a:spcPts val="1100"/>
              </a:spcBef>
              <a:spcAft>
                <a:spcPts val="0"/>
              </a:spcAft>
              <a:buClr>
                <a:schemeClr val="dk1"/>
              </a:buClr>
              <a:buSzPts val="1100"/>
              <a:buFont typeface="Arial"/>
              <a:buNone/>
            </a:pPr>
            <a:r>
              <a:rPr lang="en" sz="1000">
                <a:solidFill>
                  <a:srgbClr val="555555"/>
                </a:solidFill>
                <a:latin typeface="Roboto Mono"/>
                <a:ea typeface="Roboto Mono"/>
                <a:cs typeface="Roboto Mono"/>
                <a:sym typeface="Roboto Mono"/>
              </a:rPr>
              <a:t>}</a:t>
            </a:r>
            <a:endParaRPr b="1" sz="1800">
              <a:solidFill>
                <a:schemeClr val="dk1"/>
              </a:solidFill>
              <a:latin typeface="Verdana"/>
              <a:ea typeface="Verdana"/>
              <a:cs typeface="Verdana"/>
              <a:sym typeface="Verdana"/>
            </a:endParaRPr>
          </a:p>
          <a:p>
            <a:pPr indent="0" lvl="0" marL="0" rtl="0" algn="ctr">
              <a:spcBef>
                <a:spcPts val="1100"/>
              </a:spcBef>
              <a:spcAft>
                <a:spcPts val="0"/>
              </a:spcAft>
              <a:buNone/>
            </a:pPr>
            <a:r>
              <a:t/>
            </a:r>
            <a:endParaRPr b="1"/>
          </a:p>
        </p:txBody>
      </p:sp>
      <p:cxnSp>
        <p:nvCxnSpPr>
          <p:cNvPr id="305" name="Google Shape;305;p39"/>
          <p:cNvCxnSpPr/>
          <p:nvPr/>
        </p:nvCxnSpPr>
        <p:spPr>
          <a:xfrm>
            <a:off x="2472075" y="1342350"/>
            <a:ext cx="4019100" cy="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39"/>
          <p:cNvSpPr txBox="1"/>
          <p:nvPr/>
        </p:nvSpPr>
        <p:spPr>
          <a:xfrm>
            <a:off x="2480200" y="1342350"/>
            <a:ext cx="406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Query GET /graphql?query=”</a:t>
            </a:r>
            <a:endParaRPr b="1">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  me {</a:t>
            </a:r>
            <a:endParaRPr>
              <a:solidFill>
                <a:schemeClr val="dk1"/>
              </a:solidFill>
            </a:endParaRPr>
          </a:p>
          <a:p>
            <a:pPr indent="0" lvl="0" marL="0" rtl="0" algn="l">
              <a:spcBef>
                <a:spcPts val="0"/>
              </a:spcBef>
              <a:spcAft>
                <a:spcPts val="0"/>
              </a:spcAft>
              <a:buNone/>
            </a:pPr>
            <a:r>
              <a:rPr lang="en">
                <a:solidFill>
                  <a:schemeClr val="dk1"/>
                </a:solidFill>
              </a:rPr>
              <a:t>    name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t>
            </a:r>
            <a:endParaRPr/>
          </a:p>
        </p:txBody>
      </p:sp>
      <p:cxnSp>
        <p:nvCxnSpPr>
          <p:cNvPr id="307" name="Google Shape;307;p39"/>
          <p:cNvCxnSpPr/>
          <p:nvPr/>
        </p:nvCxnSpPr>
        <p:spPr>
          <a:xfrm rot="10800000">
            <a:off x="2480200" y="3492800"/>
            <a:ext cx="4066800" cy="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39"/>
          <p:cNvSpPr txBox="1"/>
          <p:nvPr/>
        </p:nvSpPr>
        <p:spPr>
          <a:xfrm>
            <a:off x="2480200" y="3492800"/>
            <a:ext cx="401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Response</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  "me": {</a:t>
            </a:r>
            <a:endParaRPr/>
          </a:p>
          <a:p>
            <a:pPr indent="0" lvl="0" marL="0" rtl="0" algn="l">
              <a:spcBef>
                <a:spcPts val="0"/>
              </a:spcBef>
              <a:spcAft>
                <a:spcPts val="0"/>
              </a:spcAft>
              <a:buNone/>
            </a:pPr>
            <a:r>
              <a:rPr lang="en"/>
              <a:t>    "name": "Luke Skywalker"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Recap</a:t>
            </a:r>
            <a:endParaRPr sz="3600"/>
          </a:p>
        </p:txBody>
      </p:sp>
      <p:sp>
        <p:nvSpPr>
          <p:cNvPr id="314" name="Google Shape;314;p40"/>
          <p:cNvSpPr txBox="1"/>
          <p:nvPr>
            <p:ph idx="1" type="body"/>
          </p:nvPr>
        </p:nvSpPr>
        <p:spPr>
          <a:xfrm>
            <a:off x="299950" y="123356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REST is an extremely common software architecture pattern that you will use</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REST defines a set of constraints that make systems easier to build and scale</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You will probably build a RESTful web server for your Project, and you will almost certainly interact with one as a client</a:t>
            </a:r>
            <a:endParaRPr sz="1400">
              <a:solidFill>
                <a:schemeClr val="dk1"/>
              </a:solidFill>
              <a:latin typeface="Verdana"/>
              <a:ea typeface="Verdana"/>
              <a:cs typeface="Verdana"/>
              <a:sym typeface="Verdana"/>
            </a:endParaRPr>
          </a:p>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REST is usually implemented in HTTP and includes operating on a set of resources with HTTP Verbs: GET, PUT, POST, and DELETE</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We’ll talk more about API design later on this semeste</a:t>
            </a:r>
            <a:r>
              <a:rPr lang="en" sz="1400">
                <a:solidFill>
                  <a:schemeClr val="dk1"/>
                </a:solidFill>
                <a:latin typeface="Verdana"/>
                <a:ea typeface="Verdana"/>
                <a:cs typeface="Verdana"/>
                <a:sym typeface="Verdana"/>
              </a:rPr>
              <a:t>r</a:t>
            </a:r>
            <a:endParaRPr sz="1400">
              <a:solidFill>
                <a:schemeClr val="dk1"/>
              </a:solidFill>
              <a:latin typeface="Verdana"/>
              <a:ea typeface="Verdana"/>
              <a:cs typeface="Verdana"/>
              <a:sym typeface="Verdana"/>
            </a:endParaRPr>
          </a:p>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GraphQL is a growing alternative to REST, but REST isn’t going anywhere soon</a:t>
            </a:r>
            <a:endParaRPr sz="1400">
              <a:solidFill>
                <a:schemeClr val="dk1"/>
              </a:solidFill>
              <a:latin typeface="Verdana"/>
              <a:ea typeface="Verdana"/>
              <a:cs typeface="Verdana"/>
              <a:sym typeface="Verdana"/>
            </a:endParaRPr>
          </a:p>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Questions?</a:t>
            </a:r>
            <a:endParaRPr sz="14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Well...</a:t>
            </a:r>
            <a:endParaRPr sz="3600"/>
          </a:p>
        </p:txBody>
      </p:sp>
      <p:sp>
        <p:nvSpPr>
          <p:cNvPr id="126" name="Google Shape;126;p11"/>
          <p:cNvSpPr txBox="1"/>
          <p:nvPr>
            <p:ph idx="1" type="body"/>
          </p:nvPr>
        </p:nvSpPr>
        <p:spPr>
          <a:xfrm>
            <a:off x="299950" y="123356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At first, this might seem like an easy problem. You may have solved it before. But..</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“language” do they speak to each other?</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should each system know about the other system?</a:t>
            </a:r>
            <a:endParaRPr sz="1400">
              <a:solidFill>
                <a:schemeClr val="dk1"/>
              </a:solidFill>
              <a:latin typeface="Verdana"/>
              <a:ea typeface="Verdana"/>
              <a:cs typeface="Verdana"/>
              <a:sym typeface="Verdana"/>
            </a:endParaRPr>
          </a:p>
          <a:p>
            <a:pPr indent="-317500" lvl="2" marL="13716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How do we define what each system does?</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is the unit of communication?</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How often should I check back to get new information?</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What happens when we </a:t>
            </a:r>
            <a:r>
              <a:rPr lang="en" sz="1400">
                <a:solidFill>
                  <a:schemeClr val="dk1"/>
                </a:solidFill>
                <a:latin typeface="Verdana"/>
                <a:ea typeface="Verdana"/>
                <a:cs typeface="Verdana"/>
                <a:sym typeface="Verdana"/>
              </a:rPr>
              <a:t>have</a:t>
            </a:r>
            <a:r>
              <a:rPr lang="en" sz="1400">
                <a:solidFill>
                  <a:schemeClr val="dk1"/>
                </a:solidFill>
                <a:latin typeface="Verdana"/>
                <a:ea typeface="Verdana"/>
                <a:cs typeface="Verdana"/>
                <a:sym typeface="Verdana"/>
              </a:rPr>
              <a:t> more than one client to our service?</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Do we have to define this every time we build something new?</a:t>
            </a:r>
            <a:endParaRPr sz="14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Enter REST (in 2000)</a:t>
            </a:r>
            <a:endParaRPr sz="3600"/>
          </a:p>
        </p:txBody>
      </p:sp>
      <p:sp>
        <p:nvSpPr>
          <p:cNvPr id="132" name="Google Shape;132;p12"/>
          <p:cNvSpPr txBox="1"/>
          <p:nvPr>
            <p:ph idx="1" type="body"/>
          </p:nvPr>
        </p:nvSpPr>
        <p:spPr>
          <a:xfrm>
            <a:off x="299950" y="123356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REST Stands for Representational State Transfer, which is an architectural style for web services. A service based on REST is called a RESTful service. </a:t>
            </a:r>
            <a:endParaRPr sz="1400">
              <a:solidFill>
                <a:schemeClr val="dk1"/>
              </a:solidFill>
              <a:latin typeface="Verdana"/>
              <a:ea typeface="Verdana"/>
              <a:cs typeface="Verdana"/>
              <a:sym typeface="Verdana"/>
            </a:endParaRPr>
          </a:p>
          <a:p>
            <a:pPr indent="-317500" lvl="1" marL="914400" rtl="0" algn="l">
              <a:lnSpc>
                <a:spcPct val="150000"/>
              </a:lnSpc>
              <a:spcBef>
                <a:spcPts val="0"/>
              </a:spcBef>
              <a:spcAft>
                <a:spcPts val="0"/>
              </a:spcAft>
              <a:buClr>
                <a:schemeClr val="dk1"/>
              </a:buClr>
              <a:buSzPts val="1400"/>
              <a:buFont typeface="Verdana"/>
              <a:buChar char="○"/>
            </a:pPr>
            <a:r>
              <a:rPr i="1" lang="en" sz="1400">
                <a:solidFill>
                  <a:schemeClr val="dk1"/>
                </a:solidFill>
                <a:latin typeface="Verdana"/>
                <a:ea typeface="Verdana"/>
                <a:cs typeface="Verdana"/>
                <a:sym typeface="Verdana"/>
              </a:rPr>
              <a:t>REST is not</a:t>
            </a:r>
            <a:r>
              <a:rPr lang="en" sz="1400">
                <a:solidFill>
                  <a:schemeClr val="dk1"/>
                </a:solidFill>
                <a:latin typeface="Verdana"/>
                <a:ea typeface="Verdana"/>
                <a:cs typeface="Verdana"/>
                <a:sym typeface="Verdana"/>
              </a:rPr>
              <a:t>: An application, framework, library, or the same as HTTP</a:t>
            </a:r>
            <a:endParaRPr sz="1400">
              <a:solidFill>
                <a:schemeClr val="dk1"/>
              </a:solidFill>
              <a:latin typeface="Verdana"/>
              <a:ea typeface="Verdana"/>
              <a:cs typeface="Verdana"/>
              <a:sym typeface="Verdana"/>
            </a:endParaRPr>
          </a:p>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REST is primarily used to build Web services that are lightweight, maintainable, and scalable.</a:t>
            </a:r>
            <a:endParaRPr sz="1400">
              <a:solidFill>
                <a:schemeClr val="dk1"/>
              </a:solidFill>
              <a:latin typeface="Verdana"/>
              <a:ea typeface="Verdana"/>
              <a:cs typeface="Verdana"/>
              <a:sym typeface="Verdana"/>
            </a:endParaRPr>
          </a:p>
          <a:p>
            <a:pPr indent="-317500" lvl="0" marL="457200" rtl="0" algn="l">
              <a:lnSpc>
                <a:spcPct val="150000"/>
              </a:lnSpc>
              <a:spcBef>
                <a:spcPts val="1000"/>
              </a:spcBef>
              <a:spcAft>
                <a:spcPts val="0"/>
              </a:spcAft>
              <a:buClr>
                <a:schemeClr val="dk1"/>
              </a:buClr>
              <a:buSzPts val="1400"/>
              <a:buFont typeface="Verdana"/>
              <a:buChar char="●"/>
            </a:pPr>
            <a:r>
              <a:rPr b="1" lang="en" sz="1400">
                <a:solidFill>
                  <a:schemeClr val="dk1"/>
                </a:solidFill>
                <a:latin typeface="Verdana"/>
                <a:ea typeface="Verdana"/>
                <a:cs typeface="Verdana"/>
                <a:sym typeface="Verdana"/>
              </a:rPr>
              <a:t>Why should you care? </a:t>
            </a:r>
            <a:r>
              <a:rPr lang="en" sz="1400">
                <a:solidFill>
                  <a:schemeClr val="dk1"/>
                </a:solidFill>
                <a:latin typeface="Verdana"/>
                <a:ea typeface="Verdana"/>
                <a:cs typeface="Verdana"/>
                <a:sym typeface="Verdana"/>
              </a:rPr>
              <a:t>Every major development language now includes frameworks for building RESTful Web services. It is imperative for developers to have a clear understanding of REST and RESTful services. </a:t>
            </a:r>
            <a:endParaRPr sz="1400">
              <a:solidFill>
                <a:schemeClr val="dk1"/>
              </a:solidFill>
              <a:latin typeface="Verdana"/>
              <a:ea typeface="Verdana"/>
              <a:cs typeface="Verdana"/>
              <a:sym typeface="Verdana"/>
            </a:endParaRPr>
          </a:p>
          <a:p>
            <a:pPr indent="-317500" lvl="1" marL="914400" rtl="0" algn="l">
              <a:lnSpc>
                <a:spcPct val="150000"/>
              </a:lnSpc>
              <a:spcBef>
                <a:spcPts val="1000"/>
              </a:spcBef>
              <a:spcAft>
                <a:spcPts val="1000"/>
              </a:spcAft>
              <a:buClr>
                <a:schemeClr val="dk1"/>
              </a:buClr>
              <a:buSzPts val="1400"/>
              <a:buFont typeface="Verdana"/>
              <a:buChar char="○"/>
            </a:pPr>
            <a:r>
              <a:rPr lang="en" sz="1400">
                <a:solidFill>
                  <a:schemeClr val="dk1"/>
                </a:solidFill>
                <a:latin typeface="Verdana"/>
                <a:ea typeface="Verdana"/>
                <a:cs typeface="Verdana"/>
                <a:sym typeface="Verdana"/>
              </a:rPr>
              <a:t>Examples: Express (JS), Sinatra (Ruby), Flask (Python), Finatra (Scala), Spring (Java), …</a:t>
            </a:r>
            <a:endParaRPr sz="14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What makes a RESTful service?</a:t>
            </a:r>
            <a:endParaRPr sz="3600"/>
          </a:p>
        </p:txBody>
      </p:sp>
      <p:sp>
        <p:nvSpPr>
          <p:cNvPr id="138" name="Google Shape;138;p1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A set of constraints that predictably help service achieve benefits such as performance, scalability, simplicity, modifiability, visibility, portability, and reliability.</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Client–server architecture</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Statelessness</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Cacheability</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Layered system</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Uniform interface</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We’ll talk about each in more detail.</a:t>
            </a:r>
            <a:endParaRPr sz="1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Client-Server Architecture</a:t>
            </a:r>
            <a:endParaRPr sz="3600"/>
          </a:p>
        </p:txBody>
      </p:sp>
      <p:sp>
        <p:nvSpPr>
          <p:cNvPr id="144" name="Google Shape;144;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The Client application and the Server application must be able to evolve independently.</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The Client doesn’t need to know about the internals of the server.</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Definitions</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Client: the service making the request.</a:t>
            </a:r>
            <a:r>
              <a:rPr lang="en" sz="1400">
                <a:latin typeface="Verdana"/>
                <a:ea typeface="Verdana"/>
                <a:cs typeface="Verdana"/>
                <a:sym typeface="Verdana"/>
              </a:rPr>
              <a:t> This might be </a:t>
            </a:r>
            <a:r>
              <a:rPr lang="en" sz="1400">
                <a:latin typeface="Verdana"/>
                <a:ea typeface="Verdana"/>
                <a:cs typeface="Verdana"/>
                <a:sym typeface="Verdana"/>
              </a:rPr>
              <a:t>a web or mobile client, </a:t>
            </a:r>
            <a:r>
              <a:rPr lang="en" sz="1400">
                <a:latin typeface="Verdana"/>
                <a:ea typeface="Verdana"/>
                <a:cs typeface="Verdana"/>
                <a:sym typeface="Verdana"/>
              </a:rPr>
              <a:t>or may be another server application.</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Server: The service fulfilling the request and responsible for </a:t>
            </a:r>
            <a:r>
              <a:rPr lang="en" sz="1400">
                <a:latin typeface="Verdana"/>
                <a:ea typeface="Verdana"/>
                <a:cs typeface="Verdana"/>
                <a:sym typeface="Verdana"/>
              </a:rPr>
              <a:t>the resources. This might be a server you own, or this might be the Twitter API.</a:t>
            </a:r>
            <a:endParaRPr sz="14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Statelessness</a:t>
            </a:r>
            <a:endParaRPr sz="3600"/>
          </a:p>
        </p:txBody>
      </p:sp>
      <p:sp>
        <p:nvSpPr>
          <p:cNvPr id="150" name="Google Shape;150;p1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The server cannot maintain the application state for any client</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A request cannot be dependent on a past request and a service treats each request independently</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An example of a </a:t>
            </a:r>
            <a:r>
              <a:rPr i="1" lang="en" sz="1400">
                <a:latin typeface="Verdana"/>
                <a:ea typeface="Verdana"/>
                <a:cs typeface="Verdana"/>
                <a:sym typeface="Verdana"/>
              </a:rPr>
              <a:t>stateful</a:t>
            </a:r>
            <a:r>
              <a:rPr lang="en" sz="1400">
                <a:latin typeface="Verdana"/>
                <a:ea typeface="Verdana"/>
                <a:cs typeface="Verdana"/>
                <a:sym typeface="Verdana"/>
              </a:rPr>
              <a:t> service:</a:t>
            </a:r>
            <a:endParaRPr sz="1400">
              <a:latin typeface="Verdana"/>
              <a:ea typeface="Verdana"/>
              <a:cs typeface="Verdana"/>
              <a:sym typeface="Verdana"/>
            </a:endParaRPr>
          </a:p>
          <a:p>
            <a:pPr indent="-317500" lvl="2" marL="1371600" rtl="0" algn="l">
              <a:lnSpc>
                <a:spcPct val="150000"/>
              </a:lnSpc>
              <a:spcBef>
                <a:spcPts val="0"/>
              </a:spcBef>
              <a:spcAft>
                <a:spcPts val="0"/>
              </a:spcAft>
              <a:buSzPts val="1400"/>
              <a:buFont typeface="Verdana"/>
              <a:buAutoNum type="romanLcPeriod"/>
            </a:pPr>
            <a:r>
              <a:rPr lang="en" sz="1400">
                <a:latin typeface="Verdana"/>
                <a:ea typeface="Verdana"/>
                <a:cs typeface="Verdana"/>
                <a:sym typeface="Verdana"/>
              </a:rPr>
              <a:t>Request 1: Return the first user</a:t>
            </a:r>
            <a:endParaRPr sz="1400">
              <a:latin typeface="Verdana"/>
              <a:ea typeface="Verdana"/>
              <a:cs typeface="Verdana"/>
              <a:sym typeface="Verdana"/>
            </a:endParaRPr>
          </a:p>
          <a:p>
            <a:pPr indent="-317500" lvl="2" marL="1371600" rtl="0" algn="l">
              <a:lnSpc>
                <a:spcPct val="150000"/>
              </a:lnSpc>
              <a:spcBef>
                <a:spcPts val="0"/>
              </a:spcBef>
              <a:spcAft>
                <a:spcPts val="0"/>
              </a:spcAft>
              <a:buSzPts val="1400"/>
              <a:buFont typeface="Verdana"/>
              <a:buAutoNum type="romanLcPeriod"/>
            </a:pPr>
            <a:r>
              <a:rPr lang="en" sz="1400">
                <a:latin typeface="Verdana"/>
                <a:ea typeface="Verdana"/>
                <a:cs typeface="Verdana"/>
                <a:sym typeface="Verdana"/>
              </a:rPr>
              <a:t>Request 2: Return the second user</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Why?</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Stateless services are easier to maintain and scale, since the server doesn’t have to keep track of N client’s </a:t>
            </a:r>
            <a:r>
              <a:rPr lang="en" sz="1400">
                <a:latin typeface="Verdana"/>
                <a:ea typeface="Verdana"/>
                <a:cs typeface="Verdana"/>
                <a:sym typeface="Verdana"/>
              </a:rPr>
              <a:t>application</a:t>
            </a:r>
            <a:r>
              <a:rPr lang="en" sz="1400">
                <a:latin typeface="Verdana"/>
                <a:ea typeface="Verdana"/>
                <a:cs typeface="Verdana"/>
                <a:sym typeface="Verdana"/>
              </a:rPr>
              <a:t> state.</a:t>
            </a:r>
            <a:endParaRPr sz="14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Cacheability</a:t>
            </a:r>
            <a:endParaRPr sz="3600"/>
          </a:p>
        </p:txBody>
      </p:sp>
      <p:sp>
        <p:nvSpPr>
          <p:cNvPr id="156" name="Google Shape;156;p1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Each response should include whether the response is cacheable or not and for how long the response should be cached by the client</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Why?</a:t>
            </a:r>
            <a:endParaRPr sz="1400">
              <a:latin typeface="Verdana"/>
              <a:ea typeface="Verdana"/>
              <a:cs typeface="Verdana"/>
              <a:sym typeface="Verdana"/>
            </a:endParaRPr>
          </a:p>
          <a:p>
            <a:pPr indent="-317500" lvl="1" marL="914400" rtl="0" algn="l">
              <a:lnSpc>
                <a:spcPct val="150000"/>
              </a:lnSpc>
              <a:spcBef>
                <a:spcPts val="0"/>
              </a:spcBef>
              <a:spcAft>
                <a:spcPts val="0"/>
              </a:spcAft>
              <a:buSzPts val="1400"/>
              <a:buFont typeface="Verdana"/>
              <a:buChar char="○"/>
            </a:pPr>
            <a:r>
              <a:rPr lang="en" sz="1400">
                <a:latin typeface="Verdana"/>
                <a:ea typeface="Verdana"/>
                <a:cs typeface="Verdana"/>
                <a:sym typeface="Verdana"/>
              </a:rPr>
              <a:t>This allows us to entirely eliminate some portion of the client-server interactions, further improving performance.</a:t>
            </a:r>
            <a:endParaRPr sz="14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