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fe09a8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fe09a8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fe09a84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fe09a8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fe09a8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fe09a8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 theorem?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fe09a8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fe09a8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picture of newton’s method (gradient descent)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fe09a84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fe09a84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 of logistic/ReLU activation functions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fe09a84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fe09a84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fe09a84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fe09a84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fe09a84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fe09a84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8c3391f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8c3391f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fe09a84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fe09a84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example code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fe09a8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fe09a8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fe09a8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cfe09a8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2db04c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2db04c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8c3391f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8c3391f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fe09a84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cfe09a84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2db04c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2db04c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cfe09a84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cfe09a84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2db04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2db04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e09a8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e09a8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2db04c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2db04c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fe09a8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fe09a8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fe09a8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fe09a8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fe09a84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fe09a84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fe09a84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fe09a84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overfitting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2db04c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2db04c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42647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willstanton/cnn-mnist-digit-recognizer-demo/edit" TargetMode="External"/><Relationship Id="rId4" Type="http://schemas.openxmlformats.org/officeDocument/2006/relationships/hyperlink" Target="https://www.kaggle.com" TargetMode="External"/><Relationship Id="rId5" Type="http://schemas.openxmlformats.org/officeDocument/2006/relationships/hyperlink" Target="https://colab.research.google.com/?utm_source=scs-index" TargetMode="External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yborg.tenso.r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s.cmu.edu/~dst/test/Word2VecDemo/" TargetMode="External"/><Relationship Id="rId4" Type="http://schemas.openxmlformats.org/officeDocument/2006/relationships/hyperlink" Target="https://affinelayer.com/pixsrv/" TargetMode="External"/><Relationship Id="rId5" Type="http://schemas.openxmlformats.org/officeDocument/2006/relationships/hyperlink" Target="https://www.afiniti.com/corporate/rock-paper-scissors" TargetMode="External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Stanton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Machine Learning Algorithms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Regression: not exactly ML, but shares some characteristics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Regression: like linear regression for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Nearest Neighbors Classifier: look for the </a:t>
            </a:r>
            <a:r>
              <a:rPr i="1" lang="en"/>
              <a:t>k</a:t>
            </a:r>
            <a:r>
              <a:rPr lang="en"/>
              <a:t> training examples that are closest to the new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Trees (and Random Forest): greedily generate a tree (or many trees) that represent the patterns in the training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Means Clustering: a simple, fast, scalable clustering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Neural Network: fits the data according to a network of artificial “neurons”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2779800" cy="25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Deep Learning</a:t>
            </a:r>
            <a:r>
              <a:rPr lang="en"/>
              <a:t> is the use of Artificial Neural Networks (ANNs) with many 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Loosely modeled on how the human brain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of the art for machine translation, image recognition, speech recognition tasks (and more)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25" y="1625250"/>
            <a:ext cx="23431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020" y="3501248"/>
            <a:ext cx="1684401" cy="106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925" y="2571750"/>
            <a:ext cx="1897474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 Learning Algorithm Hypothesis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One Learning Algorithm Hypothesis: </a:t>
            </a:r>
            <a:r>
              <a:rPr lang="en"/>
              <a:t>The theory that the brain uses the same neural learning architecture and algorithm to learn a variety of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know?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Experiments “rewiring” the vision and sound centers of animal brains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humans: “seeing” with your tongue, feeling the direction North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neural nets perform well on image recognition, speech recognition, text processing, language translation, sequence prediction,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Generic deep learning algorithms can outperform “traditional” specialized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a big reason why deep learning is hyped so much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Andrew Ng (Stanford, Coursera, Google Brain, Baidu) lecture notes: </a:t>
            </a:r>
            <a:r>
              <a:rPr lang="en"/>
              <a:t>http://cs229.stanford.edu/materials/CS229-DeepLearning.pdf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Neural Network Works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778075" y="1774075"/>
            <a:ext cx="363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Inputs enter first hidden layer “neurons”, and </a:t>
            </a:r>
            <a:r>
              <a:rPr b="1" lang="en"/>
              <a:t>are transformed by activation function</a:t>
            </a:r>
            <a:r>
              <a:rPr lang="en"/>
              <a:t>, then passed to second hidden layer, and transformed again by activation function, then passed to output layer (like function composition)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Cost function </a:t>
            </a:r>
            <a:r>
              <a:rPr lang="en"/>
              <a:t>calculated based on 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Parameters of </a:t>
            </a:r>
            <a:r>
              <a:rPr b="1" lang="en"/>
              <a:t>activation function </a:t>
            </a:r>
            <a:r>
              <a:rPr lang="en"/>
              <a:t>adjusted to reduce value of cost function. This is called </a:t>
            </a:r>
            <a:r>
              <a:rPr b="1" lang="en"/>
              <a:t>gradient descent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Process repeated until gradient reaches small enough tolerance (ie. cost function stabilizes)</a:t>
            </a:r>
            <a:br>
              <a:rPr lang="en"/>
            </a:b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89626" y="2817088"/>
            <a:ext cx="569400" cy="540000"/>
          </a:xfrm>
          <a:prstGeom prst="ellipse">
            <a:avLst/>
          </a:prstGeom>
          <a:solidFill>
            <a:srgbClr val="980000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857149" y="3606450"/>
            <a:ext cx="569400" cy="540000"/>
          </a:xfrm>
          <a:prstGeom prst="ellipse">
            <a:avLst/>
          </a:prstGeom>
          <a:solidFill>
            <a:srgbClr val="228AFF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857149" y="2817088"/>
            <a:ext cx="569400" cy="540000"/>
          </a:xfrm>
          <a:prstGeom prst="ellipse">
            <a:avLst/>
          </a:prstGeom>
          <a:solidFill>
            <a:srgbClr val="228AFF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857149" y="2027725"/>
            <a:ext cx="569400" cy="540000"/>
          </a:xfrm>
          <a:prstGeom prst="ellipse">
            <a:avLst/>
          </a:prstGeom>
          <a:solidFill>
            <a:srgbClr val="228AFF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824672" y="3302849"/>
            <a:ext cx="569400" cy="540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824672" y="2574207"/>
            <a:ext cx="569400" cy="540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731725" y="2938528"/>
            <a:ext cx="569400" cy="5400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B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889626" y="3940411"/>
            <a:ext cx="799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 Layer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804535" y="4114185"/>
            <a:ext cx="674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First Hidden Layer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824672" y="3972186"/>
            <a:ext cx="674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 Hidden Layer</a:t>
            </a:r>
            <a:endParaRPr sz="1100"/>
          </a:p>
        </p:txBody>
      </p:sp>
      <p:sp>
        <p:nvSpPr>
          <p:cNvPr id="175" name="Google Shape;175;p25"/>
          <p:cNvSpPr txBox="1"/>
          <p:nvPr/>
        </p:nvSpPr>
        <p:spPr>
          <a:xfrm>
            <a:off x="3726825" y="3617450"/>
            <a:ext cx="718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Output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Layer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25"/>
          <p:cNvCxnSpPr>
            <a:stCxn id="165" idx="5"/>
            <a:endCxn id="166" idx="1"/>
          </p:cNvCxnSpPr>
          <p:nvPr/>
        </p:nvCxnSpPr>
        <p:spPr>
          <a:xfrm>
            <a:off x="1375640" y="3278006"/>
            <a:ext cx="564900" cy="407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65" idx="7"/>
            <a:endCxn id="168" idx="3"/>
          </p:cNvCxnSpPr>
          <p:nvPr/>
        </p:nvCxnSpPr>
        <p:spPr>
          <a:xfrm flipH="1" rot="10800000">
            <a:off x="1375640" y="2488769"/>
            <a:ext cx="564900" cy="407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65" idx="6"/>
            <a:endCxn id="167" idx="2"/>
          </p:cNvCxnSpPr>
          <p:nvPr/>
        </p:nvCxnSpPr>
        <p:spPr>
          <a:xfrm>
            <a:off x="1459026" y="3087088"/>
            <a:ext cx="398100" cy="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stCxn id="168" idx="6"/>
            <a:endCxn id="170" idx="1"/>
          </p:cNvCxnSpPr>
          <p:nvPr/>
        </p:nvCxnSpPr>
        <p:spPr>
          <a:xfrm>
            <a:off x="2426549" y="2297725"/>
            <a:ext cx="481500" cy="3555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68" idx="5"/>
            <a:endCxn id="169" idx="1"/>
          </p:cNvCxnSpPr>
          <p:nvPr/>
        </p:nvCxnSpPr>
        <p:spPr>
          <a:xfrm>
            <a:off x="2343163" y="2488644"/>
            <a:ext cx="564900" cy="893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stCxn id="167" idx="7"/>
            <a:endCxn id="170" idx="2"/>
          </p:cNvCxnSpPr>
          <p:nvPr/>
        </p:nvCxnSpPr>
        <p:spPr>
          <a:xfrm flipH="1" rot="10800000">
            <a:off x="2343163" y="2844269"/>
            <a:ext cx="481500" cy="519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>
            <a:stCxn id="167" idx="6"/>
            <a:endCxn id="169" idx="2"/>
          </p:cNvCxnSpPr>
          <p:nvPr/>
        </p:nvCxnSpPr>
        <p:spPr>
          <a:xfrm>
            <a:off x="2426549" y="3087088"/>
            <a:ext cx="398100" cy="4857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>
            <a:stCxn id="166" idx="7"/>
            <a:endCxn id="170" idx="3"/>
          </p:cNvCxnSpPr>
          <p:nvPr/>
        </p:nvCxnSpPr>
        <p:spPr>
          <a:xfrm flipH="1" rot="10800000">
            <a:off x="2343163" y="3035131"/>
            <a:ext cx="564900" cy="650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>
            <a:stCxn id="166" idx="6"/>
            <a:endCxn id="169" idx="3"/>
          </p:cNvCxnSpPr>
          <p:nvPr/>
        </p:nvCxnSpPr>
        <p:spPr>
          <a:xfrm flipH="1" rot="10800000">
            <a:off x="2426549" y="3763650"/>
            <a:ext cx="481500" cy="1128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5"/>
          <p:cNvCxnSpPr>
            <a:stCxn id="170" idx="6"/>
            <a:endCxn id="171" idx="1"/>
          </p:cNvCxnSpPr>
          <p:nvPr/>
        </p:nvCxnSpPr>
        <p:spPr>
          <a:xfrm>
            <a:off x="3394072" y="2844207"/>
            <a:ext cx="420900" cy="173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5"/>
          <p:cNvCxnSpPr>
            <a:stCxn id="169" idx="6"/>
            <a:endCxn id="171" idx="3"/>
          </p:cNvCxnSpPr>
          <p:nvPr/>
        </p:nvCxnSpPr>
        <p:spPr>
          <a:xfrm flipH="1" rot="10800000">
            <a:off x="3394072" y="3399449"/>
            <a:ext cx="420900" cy="173400"/>
          </a:xfrm>
          <a:prstGeom prst="straightConnector1">
            <a:avLst/>
          </a:prstGeom>
          <a:noFill/>
          <a:ln cap="flat" cmpd="sng" w="19050">
            <a:solidFill>
              <a:srgbClr val="5B595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5"/>
          <p:cNvSpPr txBox="1"/>
          <p:nvPr/>
        </p:nvSpPr>
        <p:spPr>
          <a:xfrm>
            <a:off x="578225" y="2327425"/>
            <a:ext cx="1110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x = (x1, x2, x3)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768975" y="2473650"/>
            <a:ext cx="71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Output 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and Cost Functions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29450" y="2078875"/>
            <a:ext cx="76887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 (one at each node of each hidden layer):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logistic function</a:t>
            </a:r>
            <a:r>
              <a:rPr lang="en"/>
              <a:t>: f(x) = 1/(1 + exp(-x))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x = w_1 x_1 + w_2 x_2 + … + w_n x_n (weighted sum of inputs from previous layer)</a:t>
            </a:r>
            <a:br>
              <a:rPr lang="en"/>
            </a:br>
            <a:r>
              <a:rPr lang="en"/>
              <a:t>parameters: w_1, …, w_n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ReLU</a:t>
            </a:r>
            <a:r>
              <a:rPr lang="en"/>
              <a:t> (rectified linear units): approx. linear combo of logistic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prevents “problem of vanishing gradient” in gradient descent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Function: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function that </a:t>
            </a:r>
            <a:r>
              <a:rPr b="1" lang="en"/>
              <a:t>measures how “bad” the algorithm is </a:t>
            </a:r>
            <a:r>
              <a:rPr lang="en"/>
              <a:t>with a certain set of parameters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Appropriate cost function depends on the problem and the particulars of the the neural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supervised learning, often </a:t>
            </a:r>
            <a:r>
              <a:rPr i="1" lang="en"/>
              <a:t>Root Mean Squared Error</a:t>
            </a:r>
            <a:r>
              <a:rPr lang="en"/>
              <a:t> (RMSE) = sqrt(mean((outputs - labels)^2))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Gradient Descent</a:t>
            </a:r>
            <a:r>
              <a:rPr lang="en"/>
              <a:t> is a method that attempts to minimize the cost function using the gradient of the cost function with respect to the parameters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975" y="945450"/>
            <a:ext cx="1708799" cy="12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075" y="2252499"/>
            <a:ext cx="1931699" cy="8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neural network is about minimizing the cost function*</a:t>
            </a:r>
            <a:br>
              <a:rPr lang="en"/>
            </a:b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711875" y="4476000"/>
            <a:ext cx="6075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*There are lots of ways to do this, and lots of ways for it to go wrong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Different Types of Neural Network Architecture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TensorFlow Playground</a:t>
            </a:r>
            <a:r>
              <a:rPr b="1" lang="en"/>
              <a:t> (playground.tensorflow.org)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Class Participation!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Frameworks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729450" y="2078875"/>
            <a:ext cx="47250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TensorFlow: Probably the most popular. Integrated with Google Cloud. Capable of </a:t>
            </a:r>
            <a:r>
              <a:rPr lang="en"/>
              <a:t>running on many different platforms, including on phones and in webpages (Tensorflow.js)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Keras: High level Python package for neural </a:t>
            </a:r>
            <a:r>
              <a:rPr lang="en"/>
              <a:t>networks</a:t>
            </a:r>
            <a:r>
              <a:rPr lang="en"/>
              <a:t>. Can use TensorFlow or Theano as the underlying computational system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Tensorflow 2.0 incorporates Keras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PyTorch: Also extremely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others: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Caffe, Cognitive Toolkit, Chainer, MXNet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075" y="894425"/>
            <a:ext cx="1655025" cy="10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800" y="1161425"/>
            <a:ext cx="1263625" cy="12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288" y="2076362"/>
            <a:ext cx="101458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700" y="2746626"/>
            <a:ext cx="1429875" cy="7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2.0 Demo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729450" y="2078875"/>
            <a:ext cx="47250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not too hard to get started!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Demo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MNIST handwritten digit recognition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train a neural network to recognize which digit the person wrote automatically?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to get started with datasets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Kaggle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Kaggle has data science competitions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Hosted Jupyter notebooks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Great ML tutorials for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option: </a:t>
            </a:r>
            <a:r>
              <a:rPr lang="en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Hosted Jupyter notebooks with dependencies, pre-installed, sample notebooks, and </a:t>
            </a:r>
            <a:r>
              <a:rPr b="1" lang="en"/>
              <a:t>free</a:t>
            </a:r>
            <a:r>
              <a:rPr lang="en"/>
              <a:t> GPU support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850" y="2006250"/>
            <a:ext cx="3384750" cy="205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5735775" y="4215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https://en.wikipedia.org/wiki/MNIST_database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Keras: Simple Deep Learning in Python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 is a library for deep learning with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Tensorflow or Theano for underlying neural network computations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place to start if you know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https://keras.io/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50" y="3762128"/>
            <a:ext cx="2874600" cy="8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am 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Machine Learning?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of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Deep Learning?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One Learning Algorithm Hypothesis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Deep Learning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ML 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 and Deep Learning in the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Started on Your Own ML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 and 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and ML in the Cloud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781400" y="1853850"/>
            <a:ext cx="54759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major cloud providers offer a few different options for deep learning and ML in the cloud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Roll your own: </a:t>
            </a:r>
            <a:r>
              <a:rPr lang="en"/>
              <a:t>Virtual machines for computation: GPU and/or CPU (e.g. AWS EC2 or Google Compute Engine)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Cloud Provider ML Platforms: </a:t>
            </a:r>
            <a:r>
              <a:rPr b="1" lang="en"/>
              <a:t> </a:t>
            </a:r>
            <a:r>
              <a:rPr lang="en"/>
              <a:t>Runtimes that integrate with existing frameworks and offer “easy” creation of API endpoints, serialization of models, high availability configuration (e.g. AWS Sagemaker or Google Cloud ML Engine)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AutoML / Point and Click:</a:t>
            </a:r>
            <a:r>
              <a:rPr lang="en"/>
              <a:t> Drag and drop interface, limited model flexibility, super easy training and deployment. (e.g. Amazon Machine Learning or Google Cloud AutoML Vision).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ML as a Service:</a:t>
            </a:r>
            <a:r>
              <a:rPr lang="en"/>
              <a:t> Pretrained models, limited customizability. Just call an API. </a:t>
            </a:r>
            <a:r>
              <a:rPr i="1" lang="en"/>
              <a:t>Can be expensive! </a:t>
            </a:r>
            <a:r>
              <a:rPr lang="en"/>
              <a:t>(e.g. AWS Rekognition or Google Cloud Vision API)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SaaS Vendors</a:t>
            </a:r>
            <a:r>
              <a:rPr lang="en"/>
              <a:t>: Provide </a:t>
            </a:r>
            <a:r>
              <a:rPr lang="en"/>
              <a:t>platforms and/or services for ML. E.g. DataRobot, Databricks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250" y="1155687"/>
            <a:ext cx="1675575" cy="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450" y="2356258"/>
            <a:ext cx="861125" cy="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9025" y="3556827"/>
            <a:ext cx="1125325" cy="11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ML Frameworks	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is not the (only) answer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/>
              <a:t>Sometimes, simpler techniques are easier to implement, easier to interpret, and could even perform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Especially non-”deep” tasks. Deep learning might overfit!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few other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</a:t>
            </a:r>
            <a:r>
              <a:rPr i="1" lang="en"/>
              <a:t>scikit-learn</a:t>
            </a:r>
            <a:r>
              <a:rPr lang="en"/>
              <a:t>: general purpose, easy to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Spark.ml or Spark MLLib: integrated with Apache Spark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</a:t>
            </a:r>
            <a:r>
              <a:rPr i="1" lang="en"/>
              <a:t>gensim</a:t>
            </a:r>
            <a:r>
              <a:rPr lang="en"/>
              <a:t>: topic modeling, document similarity (also does </a:t>
            </a:r>
            <a:r>
              <a:rPr i="1" lang="en"/>
              <a:t>word embeddings</a:t>
            </a:r>
            <a:r>
              <a:rPr lang="en"/>
              <a:t> like word2vec, so you can make a computer solve analogies!)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ML Framework to Use?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you’re going to learn </a:t>
            </a:r>
            <a:r>
              <a:rPr i="1" lang="en"/>
              <a:t>one</a:t>
            </a:r>
            <a:r>
              <a:rPr lang="en"/>
              <a:t>, learn TensorFlow or PyTorch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Probably doesn’t matter which one you start with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need to learn some of the Python Scientific Stack for data manipulation and helper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Scikit-learn, pandas, 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Courses to 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Coursera Deep Learning (deeplearning.ai) for Tensorflow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Fast.ai for PyTorch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3814275"/>
            <a:ext cx="1655025" cy="10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25" y="3814275"/>
            <a:ext cx="1263625" cy="1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about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data do I have?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value am I trying to provide?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approaches using different cloud services: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Simplest</a:t>
            </a:r>
            <a:r>
              <a:rPr lang="en"/>
              <a:t>: Use a canned machine learning as a service system e.g. Google Cloud Vision (just send an image to a REST API endpoint and get info back)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In-between solution</a:t>
            </a:r>
            <a:r>
              <a:rPr lang="en"/>
              <a:t>: Use Sagemaker or Google Cloud ML Engine. Requires you to create training and validation datasets, but makes deployment in production relatively easy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For people who like installing Linux dependencies</a:t>
            </a:r>
            <a:r>
              <a:rPr lang="en"/>
              <a:t>: Create training and validation datasets, write code using TensowFlow or similar,  test a few different models, deploy it yourself. (Use Flask or another API framework to create an API)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on Your Own ML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demo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sentence completion in the style of famous people: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https://cyborg.tenso.rs/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any other software, ML provides the most value when you deploy it!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Stanton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Machine Learning Engineer at Acorns (Formerly at Splunk, VictorOps, </a:t>
            </a:r>
            <a:r>
              <a:rPr lang="en"/>
              <a:t>ReturnPath)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Masters in Math from CU Boulder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live here in Boulder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started with Data Analytics, then to Data Science / ML, now focused on ML Engineering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Cool Demos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41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demo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https://www.cs.cmu.edu/~dst/test/Word2VecDemo/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a computer generate pictures of cats?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https://affinelayer.com/pixsrv/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a computer learn to win at rock-paper-scissors?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https://www.afiniti.com/corporate/rock-paper-scissors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playground (mess around with neural networks)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525" y="1919963"/>
            <a:ext cx="19621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Machine Learning</a:t>
            </a:r>
            <a:r>
              <a:rPr lang="en"/>
              <a:t> </a:t>
            </a:r>
            <a:r>
              <a:rPr i="1" lang="en"/>
              <a:t>(ML) </a:t>
            </a:r>
            <a:r>
              <a:rPr lang="en"/>
              <a:t>is the “the scientific study of algorithms and statistical models that computer systems use to effectively perform a specific task </a:t>
            </a:r>
            <a:r>
              <a:rPr b="1" lang="en"/>
              <a:t>without using explicit instructions</a:t>
            </a:r>
            <a:r>
              <a:rPr lang="en"/>
              <a:t>, relying on patterns and inference instead” (Wikipedia)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from most algorithms, in which the steps are explicitly programmed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ML algorithms “learn” from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is ML different from Artificial Intelligence (AI)?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ML is considered a (limited) form of AI	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the tech industry, ML and AI are often used interchangeably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48" y="3499175"/>
            <a:ext cx="2744876" cy="15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Machine Learning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Chatbots (Google Assistant, Siri, Alexa)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Recommender Systems (“Customers Like you Bought This”, Netflix Movie Recommendations)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Forecasting (“You Should Buy This Stock”, “You Should Not Buy This Cryptocurrency”)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Reinforcement Learning (</a:t>
            </a:r>
            <a:r>
              <a:rPr i="1" lang="en"/>
              <a:t>AlphaGo, </a:t>
            </a:r>
            <a:r>
              <a:rPr lang="en"/>
              <a:t>Self-Driving Cars)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Recognition (“This Picture Contains a Cat”)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Language Translation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Security Breach Detection and Remediation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Law Enforcement and National Security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Cell Phone Battery Life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...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everywhere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11875" y="4476000"/>
            <a:ext cx="6075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Someone is doing machine learning using you and your data </a:t>
            </a: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right now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Concepts of ML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</a:t>
            </a:r>
            <a:r>
              <a:rPr lang="en"/>
              <a:t>: the algorithm itself (e.g. “Logistic Regression”) or the object you get after training a 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Training vs. Inference: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Training</a:t>
            </a:r>
            <a:r>
              <a:rPr lang="en"/>
              <a:t> a model is applying the learning algorithm of the model to a set of data. For example, you could train an “Is this a dog” image recognition model on a labeled </a:t>
            </a:r>
            <a:r>
              <a:rPr i="1" lang="en"/>
              <a:t>training set</a:t>
            </a:r>
            <a:r>
              <a:rPr lang="en"/>
              <a:t> of 1000 images.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Inference</a:t>
            </a:r>
            <a:r>
              <a:rPr lang="en"/>
              <a:t> is applying a trained model to a new observation. For example, you could apply your trained image recognition to an </a:t>
            </a:r>
            <a:r>
              <a:rPr i="1" lang="en"/>
              <a:t>unlabeled</a:t>
            </a:r>
            <a:r>
              <a:rPr lang="en"/>
              <a:t> image, and the model returns “This is a dog.”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ML Evaluation: </a:t>
            </a:r>
            <a:r>
              <a:rPr lang="en"/>
              <a:t>Measuring how well a model is performing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Typically requires splitting data into </a:t>
            </a:r>
            <a:r>
              <a:rPr i="1" lang="en"/>
              <a:t>training data</a:t>
            </a:r>
            <a:r>
              <a:rPr lang="en"/>
              <a:t>, </a:t>
            </a:r>
            <a:r>
              <a:rPr i="1" lang="en"/>
              <a:t>test data</a:t>
            </a:r>
            <a:r>
              <a:rPr lang="en"/>
              <a:t>, and </a:t>
            </a:r>
            <a:r>
              <a:rPr i="1" lang="en"/>
              <a:t>validation data</a:t>
            </a:r>
            <a:r>
              <a:rPr lang="en"/>
              <a:t>. Often involves </a:t>
            </a:r>
            <a:r>
              <a:rPr i="1" lang="en"/>
              <a:t>cross-validation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Overfitting</a:t>
            </a:r>
            <a:r>
              <a:rPr lang="en"/>
              <a:t>: Inadvertently learning patterns that do </a:t>
            </a:r>
            <a:r>
              <a:rPr i="1" lang="en"/>
              <a:t>not</a:t>
            </a:r>
            <a:r>
              <a:rPr lang="en"/>
              <a:t> generali</a:t>
            </a:r>
            <a:r>
              <a:rPr lang="en"/>
              <a:t>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Features</a:t>
            </a:r>
            <a:r>
              <a:rPr lang="en"/>
              <a:t>: The inputs to the model (akin to “independent variables” in linear regression)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Classes of ML Models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Supervised Learning:</a:t>
            </a:r>
            <a:r>
              <a:rPr lang="en"/>
              <a:t> Training a model to predict a label or a value, based on a labeled training set (Classification and Regression are most common types of Supervised Learning)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Unsupervised Learning:</a:t>
            </a:r>
            <a:r>
              <a:rPr lang="en"/>
              <a:t> Training a model without labels (Clustering and Dimensionality Reduction are examples)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Reinforcement Learning: </a:t>
            </a:r>
            <a:r>
              <a:rPr lang="en"/>
              <a:t>Training a model to maximize some “reward” by taking actions in some environment (AlphaGo is an example)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