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rm.incubator.apache.org/apidocs/backtype/storm/tuple/Tuple.html" TargetMode="External"/><Relationship Id="rId3" Type="http://schemas.openxmlformats.org/officeDocument/2006/relationships/hyperlink" Target="http://storm.incubator.apache.org/apidocs/backtype/storm/tuple/Tuple.html" TargetMode="External"/><Relationship Id="rId4" Type="http://schemas.openxmlformats.org/officeDocument/2006/relationships/hyperlink" Target="http://storm.incubator.apache.org/documentation/Local-mode.html" TargetMode="External"/><Relationship Id="rId5" Type="http://schemas.openxmlformats.org/officeDocument/2006/relationships/hyperlink" Target="http://storm.incubator.apache.org/documentation/Local-mode.html"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rm.incubator.apache.org/apidocs/backtype/storm/topology/IRichSpout.html" TargetMode="External"/><Relationship Id="rId3" Type="http://schemas.openxmlformats.org/officeDocument/2006/relationships/hyperlink" Target="http://storm.incubator.apache.org/apidocs/backtype/storm/topology/IRichSpout.html" TargetMode="External"/><Relationship Id="rId4" Type="http://schemas.openxmlformats.org/officeDocument/2006/relationships/hyperlink" Target="http://storm.incubator.apache.org/apidocs/backtype/storm/topology/IRichBolt.html" TargetMode="External"/><Relationship Id="rId5" Type="http://schemas.openxmlformats.org/officeDocument/2006/relationships/hyperlink" Target="http://storm.incubator.apache.org/apidocs/backtype/storm/topology/IRichBolt.html" TargetMode="External"/><Relationship Id="rId6" Type="http://schemas.openxmlformats.org/officeDocument/2006/relationships/hyperlink" Target="http://storm.incubator.apache.org/apidocs/backtype/storm/topology/InputDeclarer.html" TargetMode="External"/><Relationship Id="rId7" Type="http://schemas.openxmlformats.org/officeDocument/2006/relationships/hyperlink" Target="http://storm.incubator.apache.org/apidocs/backtype/storm/topology/InputDeclarer.html"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bb1de538_01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bb1de538_0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bb1de538_01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bb1de538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bb1de538_01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bb1de538_0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bb1de538_01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bb1de538_0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bb1de538_01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bb1de538_0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bb1de538_01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bb1de538_0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bb1de538_02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bb1de538_0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prepare method provides the bolt with an OutputCollector that is used for emitting tuples from this bolt. Tuples can be emitted at anytime from the bolt -- in the prepare, execute, or cleanup methods, or even asynchronously in another thread. This prepare implementation simply saves the OutputCollector as an instance variable to be used later on in the execute method.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execute method receives a tuple from one of the bolt's inputs. The ExclamationBolt grabs the first field from the tuple and emits a new tuple with the string "!!!" appended to it. If you implement a bolt that subscribes to multiple input sources, you can find out which component the</a:t>
            </a:r>
            <a:r>
              <a:rPr lang="en">
                <a:solidFill>
                  <a:schemeClr val="dk1"/>
                </a:solidFill>
                <a:uFill>
                  <a:noFill/>
                </a:uFill>
                <a:hlinkClick r:id="rId2">
                  <a:extLst>
                    <a:ext uri="{A12FA001-AC4F-418D-AE19-62706E023703}">
                      <ahyp:hlinkClr val="tx"/>
                    </a:ext>
                  </a:extLst>
                </a:hlinkClick>
              </a:rPr>
              <a:t> </a:t>
            </a:r>
            <a:r>
              <a:rPr lang="en" u="sng">
                <a:solidFill>
                  <a:schemeClr val="hlink"/>
                </a:solidFill>
                <a:hlinkClick r:id="rId3"/>
              </a:rPr>
              <a:t>Tuple</a:t>
            </a:r>
            <a:r>
              <a:rPr lang="en">
                <a:solidFill>
                  <a:schemeClr val="dk1"/>
                </a:solidFill>
              </a:rPr>
              <a:t> came from by using the Tuple#getSourceComponent method.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There's a few other things going in in the execute method, namely that the input tuple is passed as the first argument to emit and the input tuple is acked on the final line. These are part of Storm's reliability API for guaranteeing no data loss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cleanup method is called when a Bolt is being shutdown and should cleanup any resources that were opened. There's no guarantee that this method will be called on the cluster: for example, if the machine the task is running on blows up, there's no way to invoke the method. The cleanup method is intended for when you run topologies in</a:t>
            </a:r>
            <a:r>
              <a:rPr lang="en">
                <a:solidFill>
                  <a:schemeClr val="dk1"/>
                </a:solidFill>
                <a:uFill>
                  <a:noFill/>
                </a:uFill>
                <a:hlinkClick r:id="rId4">
                  <a:extLst>
                    <a:ext uri="{A12FA001-AC4F-418D-AE19-62706E023703}">
                      <ahyp:hlinkClr val="tx"/>
                    </a:ext>
                  </a:extLst>
                </a:hlinkClick>
              </a:rPr>
              <a:t> </a:t>
            </a:r>
            <a:r>
              <a:rPr lang="en" u="sng">
                <a:solidFill>
                  <a:schemeClr val="hlink"/>
                </a:solidFill>
                <a:hlinkClick r:id="rId5"/>
              </a:rPr>
              <a:t>local mode</a:t>
            </a:r>
            <a:r>
              <a:rPr lang="en">
                <a:solidFill>
                  <a:schemeClr val="dk1"/>
                </a:solidFill>
              </a:rPr>
              <a:t> (where a Storm cluster is simulated in process), and you want to be able to run and kill many topologies without suffering any resource leaks.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declareOutputFields method declares that the ExclamationBolt emits 1-tuples with one field called "word".</a:t>
            </a:r>
            <a:endParaRPr>
              <a:solidFill>
                <a:schemeClr val="dk1"/>
              </a:solidFill>
            </a:endParaRPr>
          </a:p>
          <a:p>
            <a:pPr indent="0" lvl="0" marL="0" rtl="0" algn="l">
              <a:spcBef>
                <a:spcPts val="0"/>
              </a:spcBef>
              <a:spcAft>
                <a:spcPts val="0"/>
              </a:spcAft>
              <a:buNone/>
            </a:pPr>
            <a:r>
              <a:rPr lang="en">
                <a:solidFill>
                  <a:schemeClr val="dk1"/>
                </a:solidFill>
              </a:rPr>
              <a:t>The getComponentConfiguration method allows you to configure various aspects of how this component runs.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bb1de538_01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bb1de538_0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bb1de538_01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bb1de538_0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This code defines the nodes using the setSpout and setBolt methods. These methods take as input a user-specified id, an object containing the processing logic, and the amount of parallelism you want for the node. In this example, the spout is given id "words" and the bolts are given ids "exclaim1" and "exclaim2".</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object containing the processing logic implements the</a:t>
            </a:r>
            <a:r>
              <a:rPr lang="en">
                <a:solidFill>
                  <a:schemeClr val="dk1"/>
                </a:solidFill>
                <a:uFill>
                  <a:noFill/>
                </a:uFill>
                <a:hlinkClick r:id="rId2">
                  <a:extLst>
                    <a:ext uri="{A12FA001-AC4F-418D-AE19-62706E023703}">
                      <ahyp:hlinkClr val="tx"/>
                    </a:ext>
                  </a:extLst>
                </a:hlinkClick>
              </a:rPr>
              <a:t> </a:t>
            </a:r>
            <a:r>
              <a:rPr lang="en" u="sng">
                <a:solidFill>
                  <a:schemeClr val="hlink"/>
                </a:solidFill>
                <a:hlinkClick r:id="rId3"/>
              </a:rPr>
              <a:t>IRichSpout</a:t>
            </a:r>
            <a:r>
              <a:rPr lang="en">
                <a:solidFill>
                  <a:schemeClr val="dk1"/>
                </a:solidFill>
              </a:rPr>
              <a:t> interface for spouts and the</a:t>
            </a:r>
            <a:r>
              <a:rPr lang="en">
                <a:solidFill>
                  <a:schemeClr val="dk1"/>
                </a:solidFill>
                <a:uFill>
                  <a:noFill/>
                </a:uFill>
                <a:hlinkClick r:id="rId4">
                  <a:extLst>
                    <a:ext uri="{A12FA001-AC4F-418D-AE19-62706E023703}">
                      <ahyp:hlinkClr val="tx"/>
                    </a:ext>
                  </a:extLst>
                </a:hlinkClick>
              </a:rPr>
              <a:t> </a:t>
            </a:r>
            <a:r>
              <a:rPr lang="en" u="sng">
                <a:solidFill>
                  <a:schemeClr val="hlink"/>
                </a:solidFill>
                <a:hlinkClick r:id="rId5"/>
              </a:rPr>
              <a:t>IRichBolt</a:t>
            </a:r>
            <a:r>
              <a:rPr lang="en">
                <a:solidFill>
                  <a:schemeClr val="dk1"/>
                </a:solidFill>
              </a:rPr>
              <a:t> interface for bolts.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last parameter, how much parallelism you want for the node, is optional. It indicates how many threads should execute that component across the cluster. If you omit it, Storm will only allocate one thread for that node.</a:t>
            </a:r>
            <a:endParaRPr>
              <a:solidFill>
                <a:schemeClr val="dk1"/>
              </a:solidFill>
            </a:endParaRPr>
          </a:p>
          <a:p>
            <a:pPr indent="0" lvl="0" marL="0" rtl="0" algn="l">
              <a:spcBef>
                <a:spcPts val="0"/>
              </a:spcBef>
              <a:spcAft>
                <a:spcPts val="0"/>
              </a:spcAft>
              <a:buNone/>
            </a:pPr>
            <a:r>
              <a:rPr lang="en">
                <a:solidFill>
                  <a:schemeClr val="dk1"/>
                </a:solidFill>
              </a:rPr>
              <a:t>setBolt returns an</a:t>
            </a:r>
            <a:r>
              <a:rPr lang="en">
                <a:solidFill>
                  <a:schemeClr val="dk1"/>
                </a:solidFill>
                <a:uFill>
                  <a:noFill/>
                </a:uFill>
                <a:hlinkClick r:id="rId6">
                  <a:extLst>
                    <a:ext uri="{A12FA001-AC4F-418D-AE19-62706E023703}">
                      <ahyp:hlinkClr val="tx"/>
                    </a:ext>
                  </a:extLst>
                </a:hlinkClick>
              </a:rPr>
              <a:t> </a:t>
            </a:r>
            <a:r>
              <a:rPr lang="en" u="sng">
                <a:solidFill>
                  <a:schemeClr val="hlink"/>
                </a:solidFill>
                <a:hlinkClick r:id="rId7"/>
              </a:rPr>
              <a:t>InputDeclarer</a:t>
            </a:r>
            <a:r>
              <a:rPr lang="en">
                <a:solidFill>
                  <a:schemeClr val="dk1"/>
                </a:solidFill>
              </a:rPr>
              <a:t> object that is used to define the inputs to the Bolt. Here, component "exclaim1" declares that it wants to read all the tuples emitted by component "words" using a shuffle grouping, and component "exclaim2" declares that it wants to read all the tuples emitted by component "exclaim1" using a shuffle grouping. "shuffle grouping" means that tuples should be randomly distributed from the input tasks to the bolt's tasks. There are many ways to group data between components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bb1de538_01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bb1de538_0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bb1de538_02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bb1de538_0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bb1de538_02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bb1de538_0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bb1de538_02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bb1de538_0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bb1de538_02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bb1de538_0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bb1de538_01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bb1de538_0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bb1de538_01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bb1de538_0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bb1de538_02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bb1de538_0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bb1de538_02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bb1de538_0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bb1de538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bb1de538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bb1de538_010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bb1de538_0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bb1de538_0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bb1de538_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bb1de538_0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bb1de538_0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bb1de538_0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bb1de538_0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bb1de538_01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bb1de538_0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e6d9b09_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be6d9b09_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bb1de538_01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bb1de538_0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grpSp>
        <p:nvGrpSpPr>
          <p:cNvPr id="61" name="Google Shape;61;p2"/>
          <p:cNvGrpSpPr/>
          <p:nvPr/>
        </p:nvGrpSpPr>
        <p:grpSpPr>
          <a:xfrm>
            <a:off x="-11" y="1000670"/>
            <a:ext cx="7314320" cy="3087225"/>
            <a:chOff x="-11" y="1378677"/>
            <a:chExt cx="7314320" cy="4116300"/>
          </a:xfrm>
        </p:grpSpPr>
        <p:sp>
          <p:nvSpPr>
            <p:cNvPr id="62" name="Google Shape;62;p2"/>
            <p:cNvSpPr/>
            <p:nvPr/>
          </p:nvSpPr>
          <p:spPr>
            <a:xfrm flipH="1">
              <a:off x="-11" y="1378677"/>
              <a:ext cx="187800" cy="4116300"/>
            </a:xfrm>
            <a:prstGeom prst="rect">
              <a:avLst/>
            </a:prstGeom>
            <a:solidFill>
              <a:schemeClr val="accent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p2"/>
            <p:cNvSpPr/>
            <p:nvPr/>
          </p:nvSpPr>
          <p:spPr>
            <a:xfrm flipH="1">
              <a:off x="187809" y="1378677"/>
              <a:ext cx="7126500" cy="4116300"/>
            </a:xfrm>
            <a:prstGeom prst="rect">
              <a:avLst/>
            </a:prstGeom>
            <a:solidFill>
              <a:srgbClr val="0F243E"/>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sp>
        <p:nvSpPr>
          <p:cNvPr id="64" name="Google Shape;64;p2"/>
          <p:cNvSpPr txBox="1"/>
          <p:nvPr>
            <p:ph type="ctrTitle"/>
          </p:nvPr>
        </p:nvSpPr>
        <p:spPr>
          <a:xfrm>
            <a:off x="685800" y="1699932"/>
            <a:ext cx="6400800" cy="1000500"/>
          </a:xfrm>
          <a:prstGeom prst="rect">
            <a:avLst/>
          </a:prstGeom>
        </p:spPr>
        <p:txBody>
          <a:bodyPr anchorCtr="0" anchor="b" bIns="91425" lIns="91425" spcFirstLastPara="1" rIns="91425" wrap="square" tIns="91425">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p:txBody>
      </p:sp>
      <p:sp>
        <p:nvSpPr>
          <p:cNvPr id="65" name="Google Shape;65;p2"/>
          <p:cNvSpPr txBox="1"/>
          <p:nvPr>
            <p:ph idx="1" type="subTitle"/>
          </p:nvPr>
        </p:nvSpPr>
        <p:spPr>
          <a:xfrm>
            <a:off x="685800" y="2700338"/>
            <a:ext cx="6400800" cy="67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sz="2400">
                <a:solidFill>
                  <a:schemeClr val="lt1"/>
                </a:solidFill>
              </a:defRPr>
            </a:lvl1pPr>
            <a:lvl2pPr lvl="1">
              <a:spcBef>
                <a:spcPts val="0"/>
              </a:spcBef>
              <a:spcAft>
                <a:spcPts val="0"/>
              </a:spcAft>
              <a:buClr>
                <a:schemeClr val="lt1"/>
              </a:buClr>
              <a:buSzPts val="2400"/>
              <a:buNone/>
              <a:defRPr sz="2400">
                <a:solidFill>
                  <a:schemeClr val="lt1"/>
                </a:solidFill>
              </a:defRPr>
            </a:lvl2pPr>
            <a:lvl3pPr lvl="2">
              <a:spcBef>
                <a:spcPts val="0"/>
              </a:spcBef>
              <a:spcAft>
                <a:spcPts val="0"/>
              </a:spcAft>
              <a:buClr>
                <a:schemeClr val="lt1"/>
              </a:buClr>
              <a:buSzPts val="2400"/>
              <a:buNone/>
              <a:defRPr sz="2400">
                <a:solidFill>
                  <a:schemeClr val="lt1"/>
                </a:solidFill>
              </a:defRPr>
            </a:lvl3pPr>
            <a:lvl4pPr lvl="3">
              <a:spcBef>
                <a:spcPts val="0"/>
              </a:spcBef>
              <a:spcAft>
                <a:spcPts val="0"/>
              </a:spcAft>
              <a:buClr>
                <a:schemeClr val="lt1"/>
              </a:buClr>
              <a:buSzPts val="2400"/>
              <a:buNone/>
              <a:defRPr sz="2400">
                <a:solidFill>
                  <a:schemeClr val="lt1"/>
                </a:solidFill>
              </a:defRPr>
            </a:lvl4pPr>
            <a:lvl5pPr lvl="4">
              <a:spcBef>
                <a:spcPts val="0"/>
              </a:spcBef>
              <a:spcAft>
                <a:spcPts val="0"/>
              </a:spcAft>
              <a:buClr>
                <a:schemeClr val="lt1"/>
              </a:buClr>
              <a:buSzPts val="2400"/>
              <a:buNone/>
              <a:defRPr sz="2400">
                <a:solidFill>
                  <a:schemeClr val="lt1"/>
                </a:solidFill>
              </a:defRPr>
            </a:lvl5pPr>
            <a:lvl6pPr lvl="5">
              <a:spcBef>
                <a:spcPts val="0"/>
              </a:spcBef>
              <a:spcAft>
                <a:spcPts val="0"/>
              </a:spcAft>
              <a:buClr>
                <a:schemeClr val="lt1"/>
              </a:buClr>
              <a:buSzPts val="2400"/>
              <a:buNone/>
              <a:defRPr sz="2400">
                <a:solidFill>
                  <a:schemeClr val="lt1"/>
                </a:solidFill>
              </a:defRPr>
            </a:lvl6pPr>
            <a:lvl7pPr lvl="6">
              <a:spcBef>
                <a:spcPts val="0"/>
              </a:spcBef>
              <a:spcAft>
                <a:spcPts val="0"/>
              </a:spcAft>
              <a:buClr>
                <a:schemeClr val="lt1"/>
              </a:buClr>
              <a:buSzPts val="2400"/>
              <a:buNone/>
              <a:defRPr sz="2400">
                <a:solidFill>
                  <a:schemeClr val="lt1"/>
                </a:solidFill>
              </a:defRPr>
            </a:lvl7pPr>
            <a:lvl8pPr lvl="7">
              <a:spcBef>
                <a:spcPts val="0"/>
              </a:spcBef>
              <a:spcAft>
                <a:spcPts val="0"/>
              </a:spcAft>
              <a:buClr>
                <a:schemeClr val="lt1"/>
              </a:buClr>
              <a:buSzPts val="2400"/>
              <a:buNone/>
              <a:defRPr sz="2400">
                <a:solidFill>
                  <a:schemeClr val="lt1"/>
                </a:solidFill>
              </a:defRPr>
            </a:lvl8pPr>
            <a:lvl9pPr lvl="8">
              <a:spcBef>
                <a:spcPts val="0"/>
              </a:spcBef>
              <a:spcAft>
                <a:spcPts val="0"/>
              </a:spcAft>
              <a:buClr>
                <a:schemeClr val="lt1"/>
              </a:buClr>
              <a:buSzPts val="2400"/>
              <a:buNone/>
              <a:defRPr sz="2400">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 name="Shape 66"/>
        <p:cNvGrpSpPr/>
        <p:nvPr/>
      </p:nvGrpSpPr>
      <p:grpSpPr>
        <a:xfrm>
          <a:off x="0" y="0"/>
          <a:ext cx="0" cy="0"/>
          <a:chOff x="0" y="0"/>
          <a:chExt cx="0" cy="0"/>
        </a:xfrm>
      </p:grpSpPr>
      <p:grpSp>
        <p:nvGrpSpPr>
          <p:cNvPr id="67" name="Google Shape;67;p3"/>
          <p:cNvGrpSpPr/>
          <p:nvPr/>
        </p:nvGrpSpPr>
        <p:grpSpPr>
          <a:xfrm>
            <a:off x="-13" y="-9141"/>
            <a:ext cx="8005728" cy="1209422"/>
            <a:chOff x="-13" y="-12188"/>
            <a:chExt cx="8005728" cy="1161900"/>
          </a:xfrm>
        </p:grpSpPr>
        <p:sp>
          <p:nvSpPr>
            <p:cNvPr id="68" name="Google Shape;68;p3"/>
            <p:cNvSpPr/>
            <p:nvPr/>
          </p:nvSpPr>
          <p:spPr>
            <a:xfrm flipH="1">
              <a:off x="-13" y="-12188"/>
              <a:ext cx="187800" cy="1161900"/>
            </a:xfrm>
            <a:prstGeom prst="rect">
              <a:avLst/>
            </a:prstGeom>
            <a:solidFill>
              <a:schemeClr val="accent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3"/>
            <p:cNvSpPr/>
            <p:nvPr/>
          </p:nvSpPr>
          <p:spPr>
            <a:xfrm flipH="1">
              <a:off x="187715" y="-12188"/>
              <a:ext cx="7818000" cy="1161900"/>
            </a:xfrm>
            <a:prstGeom prst="rect">
              <a:avLst/>
            </a:prstGeom>
            <a:solidFill>
              <a:srgbClr val="0F243E"/>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sp>
        <p:nvSpPr>
          <p:cNvPr id="70" name="Google Shape;70;p3"/>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p:txBody>
      </p:sp>
      <p:sp>
        <p:nvSpPr>
          <p:cNvPr id="71" name="Google Shape;71;p3"/>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2" name="Shape 72"/>
        <p:cNvGrpSpPr/>
        <p:nvPr/>
      </p:nvGrpSpPr>
      <p:grpSpPr>
        <a:xfrm>
          <a:off x="0" y="0"/>
          <a:ext cx="0" cy="0"/>
          <a:chOff x="0" y="0"/>
          <a:chExt cx="0" cy="0"/>
        </a:xfrm>
      </p:grpSpPr>
      <p:sp>
        <p:nvSpPr>
          <p:cNvPr id="73" name="Google Shape;73;p4"/>
          <p:cNvSpPr txBox="1"/>
          <p:nvPr>
            <p:ph idx="1" type="body"/>
          </p:nvPr>
        </p:nvSpPr>
        <p:spPr>
          <a:xfrm>
            <a:off x="456245" y="1278514"/>
            <a:ext cx="4038600" cy="36303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74" name="Google Shape;74;p4"/>
          <p:cNvSpPr txBox="1"/>
          <p:nvPr>
            <p:ph idx="2" type="body"/>
          </p:nvPr>
        </p:nvSpPr>
        <p:spPr>
          <a:xfrm>
            <a:off x="4648200" y="1278514"/>
            <a:ext cx="4038600" cy="36303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grpSp>
        <p:nvGrpSpPr>
          <p:cNvPr id="75" name="Google Shape;75;p4"/>
          <p:cNvGrpSpPr/>
          <p:nvPr/>
        </p:nvGrpSpPr>
        <p:grpSpPr>
          <a:xfrm>
            <a:off x="-13" y="-9141"/>
            <a:ext cx="8005728" cy="1209422"/>
            <a:chOff x="-13" y="-12188"/>
            <a:chExt cx="8005728" cy="1161900"/>
          </a:xfrm>
        </p:grpSpPr>
        <p:sp>
          <p:nvSpPr>
            <p:cNvPr id="76" name="Google Shape;76;p4"/>
            <p:cNvSpPr/>
            <p:nvPr/>
          </p:nvSpPr>
          <p:spPr>
            <a:xfrm flipH="1">
              <a:off x="-13" y="-12188"/>
              <a:ext cx="187800" cy="1161900"/>
            </a:xfrm>
            <a:prstGeom prst="rect">
              <a:avLst/>
            </a:prstGeom>
            <a:solidFill>
              <a:srgbClr val="AB010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4"/>
            <p:cNvSpPr/>
            <p:nvPr/>
          </p:nvSpPr>
          <p:spPr>
            <a:xfrm flipH="1">
              <a:off x="187715" y="-12188"/>
              <a:ext cx="7818000" cy="1161900"/>
            </a:xfrm>
            <a:prstGeom prst="rect">
              <a:avLst/>
            </a:prstGeom>
            <a:solidFill>
              <a:srgbClr val="0F243E"/>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sp>
        <p:nvSpPr>
          <p:cNvPr id="78" name="Google Shape;78;p4"/>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grpSp>
        <p:nvGrpSpPr>
          <p:cNvPr id="80" name="Google Shape;80;p5"/>
          <p:cNvGrpSpPr/>
          <p:nvPr/>
        </p:nvGrpSpPr>
        <p:grpSpPr>
          <a:xfrm>
            <a:off x="-13" y="-9141"/>
            <a:ext cx="8005728" cy="1209422"/>
            <a:chOff x="-13" y="-12188"/>
            <a:chExt cx="8005728" cy="1161900"/>
          </a:xfrm>
        </p:grpSpPr>
        <p:sp>
          <p:nvSpPr>
            <p:cNvPr id="81" name="Google Shape;81;p5"/>
            <p:cNvSpPr/>
            <p:nvPr/>
          </p:nvSpPr>
          <p:spPr>
            <a:xfrm flipH="1">
              <a:off x="-13" y="-12188"/>
              <a:ext cx="187800" cy="1161900"/>
            </a:xfrm>
            <a:prstGeom prst="rect">
              <a:avLst/>
            </a:prstGeom>
            <a:solidFill>
              <a:srgbClr val="AB010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5"/>
            <p:cNvSpPr/>
            <p:nvPr/>
          </p:nvSpPr>
          <p:spPr>
            <a:xfrm flipH="1">
              <a:off x="187715" y="-12188"/>
              <a:ext cx="7818000" cy="1161900"/>
            </a:xfrm>
            <a:prstGeom prst="rect">
              <a:avLst/>
            </a:prstGeom>
            <a:solidFill>
              <a:srgbClr val="0F243E"/>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sp>
        <p:nvSpPr>
          <p:cNvPr id="83" name="Google Shape;83;p5"/>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4" name="Shape 84"/>
        <p:cNvGrpSpPr/>
        <p:nvPr/>
      </p:nvGrpSpPr>
      <p:grpSpPr>
        <a:xfrm>
          <a:off x="0" y="0"/>
          <a:ext cx="0" cy="0"/>
          <a:chOff x="0" y="0"/>
          <a:chExt cx="0" cy="0"/>
        </a:xfrm>
      </p:grpSpPr>
      <p:sp>
        <p:nvSpPr>
          <p:cNvPr id="85" name="Google Shape;85;p6"/>
          <p:cNvSpPr/>
          <p:nvPr/>
        </p:nvSpPr>
        <p:spPr>
          <a:xfrm flipH="1">
            <a:off x="8964666" y="4623761"/>
            <a:ext cx="187800" cy="521400"/>
          </a:xfrm>
          <a:prstGeom prst="rect">
            <a:avLst/>
          </a:prstGeom>
          <a:solidFill>
            <a:srgbClr val="AB010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6"/>
          <p:cNvSpPr/>
          <p:nvPr/>
        </p:nvSpPr>
        <p:spPr>
          <a:xfrm flipH="1">
            <a:off x="3866778" y="4623761"/>
            <a:ext cx="5097900" cy="521400"/>
          </a:xfrm>
          <a:prstGeom prst="rect">
            <a:avLst/>
          </a:prstGeom>
          <a:solidFill>
            <a:srgbClr val="0F243E"/>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6"/>
          <p:cNvSpPr txBox="1"/>
          <p:nvPr>
            <p:ph idx="1" type="body"/>
          </p:nvPr>
        </p:nvSpPr>
        <p:spPr>
          <a:xfrm>
            <a:off x="3866813" y="4623761"/>
            <a:ext cx="5097900" cy="521400"/>
          </a:xfrm>
          <a:prstGeom prst="rect">
            <a:avLst/>
          </a:prstGeom>
        </p:spPr>
        <p:txBody>
          <a:bodyPr anchorCtr="0" anchor="t" bIns="91425" lIns="91425" spcFirstLastPara="1" rIns="91425" wrap="square" tIns="91425">
            <a:noAutofit/>
          </a:bodyPr>
          <a:lstStyle>
            <a:lvl1pPr indent="-228600" lvl="0" marL="457200">
              <a:spcBef>
                <a:spcPts val="0"/>
              </a:spcBef>
              <a:spcAft>
                <a:spcPts val="0"/>
              </a:spcAft>
              <a:buClr>
                <a:schemeClr val="lt1"/>
              </a:buClr>
              <a:buSzPts val="1400"/>
              <a:buNone/>
              <a:defRPr sz="1400">
                <a:solidFill>
                  <a:schemeClr val="lt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esson-plan">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33868" y="-71"/>
            <a:ext cx="3409813" cy="2107677"/>
            <a:chOff x="0" y="1494"/>
            <a:chExt cx="3409813" cy="2810236"/>
          </a:xfrm>
        </p:grpSpPr>
        <p:cxnSp>
          <p:nvCxnSpPr>
            <p:cNvPr id="7" name="Google Shape;7;p1"/>
            <p:cNvCxnSpPr/>
            <p:nvPr/>
          </p:nvCxnSpPr>
          <p:spPr>
            <a:xfrm>
              <a:off x="0" y="245543"/>
              <a:ext cx="32511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8" name="Google Shape;8;p1"/>
            <p:cNvCxnSpPr/>
            <p:nvPr/>
          </p:nvCxnSpPr>
          <p:spPr>
            <a:xfrm rot="-5400000">
              <a:off x="-1212177" y="1407880"/>
              <a:ext cx="2806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9" name="Google Shape;9;p1"/>
            <p:cNvCxnSpPr/>
            <p:nvPr/>
          </p:nvCxnSpPr>
          <p:spPr>
            <a:xfrm>
              <a:off x="0" y="474143"/>
              <a:ext cx="26670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0" name="Google Shape;10;p1"/>
            <p:cNvCxnSpPr/>
            <p:nvPr/>
          </p:nvCxnSpPr>
          <p:spPr>
            <a:xfrm>
              <a:off x="0" y="702743"/>
              <a:ext cx="2167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1" name="Google Shape;11;p1"/>
            <p:cNvCxnSpPr/>
            <p:nvPr/>
          </p:nvCxnSpPr>
          <p:spPr>
            <a:xfrm>
              <a:off x="0" y="931343"/>
              <a:ext cx="18627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2" name="Google Shape;12;p1"/>
            <p:cNvCxnSpPr/>
            <p:nvPr/>
          </p:nvCxnSpPr>
          <p:spPr>
            <a:xfrm>
              <a:off x="0" y="1159943"/>
              <a:ext cx="14901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3" name="Google Shape;13;p1"/>
            <p:cNvCxnSpPr/>
            <p:nvPr/>
          </p:nvCxnSpPr>
          <p:spPr>
            <a:xfrm>
              <a:off x="0" y="1388543"/>
              <a:ext cx="1219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4" name="Google Shape;14;p1"/>
            <p:cNvCxnSpPr/>
            <p:nvPr/>
          </p:nvCxnSpPr>
          <p:spPr>
            <a:xfrm>
              <a:off x="0" y="1617143"/>
              <a:ext cx="9906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5" name="Google Shape;15;p1"/>
            <p:cNvCxnSpPr/>
            <p:nvPr/>
          </p:nvCxnSpPr>
          <p:spPr>
            <a:xfrm>
              <a:off x="0" y="1845743"/>
              <a:ext cx="745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6" name="Google Shape;16;p1"/>
            <p:cNvCxnSpPr/>
            <p:nvPr/>
          </p:nvCxnSpPr>
          <p:spPr>
            <a:xfrm>
              <a:off x="0" y="2074343"/>
              <a:ext cx="5334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7" name="Google Shape;17;p1"/>
            <p:cNvCxnSpPr/>
            <p:nvPr/>
          </p:nvCxnSpPr>
          <p:spPr>
            <a:xfrm>
              <a:off x="0" y="2302944"/>
              <a:ext cx="262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8" name="Google Shape;18;p1"/>
            <p:cNvCxnSpPr/>
            <p:nvPr/>
          </p:nvCxnSpPr>
          <p:spPr>
            <a:xfrm rot="-5400000">
              <a:off x="-814261" y="1238115"/>
              <a:ext cx="24684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9" name="Google Shape;19;p1"/>
            <p:cNvCxnSpPr/>
            <p:nvPr/>
          </p:nvCxnSpPr>
          <p:spPr>
            <a:xfrm rot="-5400000">
              <a:off x="-357712" y="1014528"/>
              <a:ext cx="20181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0" name="Google Shape;20;p1"/>
            <p:cNvCxnSpPr/>
            <p:nvPr/>
          </p:nvCxnSpPr>
          <p:spPr>
            <a:xfrm rot="-5400000">
              <a:off x="-853" y="887577"/>
              <a:ext cx="17640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1" name="Google Shape;21;p1"/>
            <p:cNvCxnSpPr/>
            <p:nvPr/>
          </p:nvCxnSpPr>
          <p:spPr>
            <a:xfrm rot="-5400000">
              <a:off x="326307" y="790194"/>
              <a:ext cx="15693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2" name="Google Shape;22;p1"/>
            <p:cNvCxnSpPr/>
            <p:nvPr/>
          </p:nvCxnSpPr>
          <p:spPr>
            <a:xfrm rot="-5400000">
              <a:off x="636517" y="709727"/>
              <a:ext cx="1408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3" name="Google Shape;23;p1"/>
            <p:cNvCxnSpPr/>
            <p:nvPr/>
          </p:nvCxnSpPr>
          <p:spPr>
            <a:xfrm rot="-5400000">
              <a:off x="972229" y="603962"/>
              <a:ext cx="11967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4" name="Google Shape;24;p1"/>
            <p:cNvCxnSpPr/>
            <p:nvPr/>
          </p:nvCxnSpPr>
          <p:spPr>
            <a:xfrm rot="-5400000">
              <a:off x="1278237" y="527761"/>
              <a:ext cx="10443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5" name="Google Shape;25;p1"/>
            <p:cNvCxnSpPr/>
            <p:nvPr/>
          </p:nvCxnSpPr>
          <p:spPr>
            <a:xfrm rot="-5400000">
              <a:off x="1590398" y="440777"/>
              <a:ext cx="8796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6" name="Google Shape;26;p1"/>
            <p:cNvCxnSpPr/>
            <p:nvPr/>
          </p:nvCxnSpPr>
          <p:spPr>
            <a:xfrm rot="-5400000">
              <a:off x="1883657" y="377227"/>
              <a:ext cx="7527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7" name="Google Shape;27;p1"/>
            <p:cNvCxnSpPr/>
            <p:nvPr/>
          </p:nvCxnSpPr>
          <p:spPr>
            <a:xfrm rot="-5400000">
              <a:off x="2198067" y="292494"/>
              <a:ext cx="583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8" name="Google Shape;28;p1"/>
            <p:cNvCxnSpPr/>
            <p:nvPr/>
          </p:nvCxnSpPr>
          <p:spPr>
            <a:xfrm rot="-5400000">
              <a:off x="2521028" y="199377"/>
              <a:ext cx="397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9" name="Google Shape;29;p1"/>
            <p:cNvCxnSpPr/>
            <p:nvPr/>
          </p:nvCxnSpPr>
          <p:spPr>
            <a:xfrm rot="-5400000">
              <a:off x="2801688" y="148627"/>
              <a:ext cx="295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30" name="Google Shape;30;p1"/>
            <p:cNvCxnSpPr/>
            <p:nvPr/>
          </p:nvCxnSpPr>
          <p:spPr>
            <a:xfrm rot="-5400000">
              <a:off x="3079243" y="102444"/>
              <a:ext cx="2016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31" name="Google Shape;31;p1"/>
            <p:cNvCxnSpPr/>
            <p:nvPr/>
          </p:nvCxnSpPr>
          <p:spPr>
            <a:xfrm rot="-5400000">
              <a:off x="3324763" y="85077"/>
              <a:ext cx="168600" cy="1500"/>
            </a:xfrm>
            <a:prstGeom prst="straightConnector1">
              <a:avLst/>
            </a:prstGeom>
            <a:noFill/>
            <a:ln cap="flat" cmpd="sng" w="12700">
              <a:solidFill>
                <a:srgbClr val="B7CCE4">
                  <a:alpha val="53725"/>
                </a:srgbClr>
              </a:solidFill>
              <a:prstDash val="solid"/>
              <a:round/>
              <a:headEnd len="sm" w="sm" type="none"/>
              <a:tailEnd len="sm" w="sm" type="none"/>
            </a:ln>
          </p:spPr>
        </p:cxnSp>
      </p:grpSp>
      <p:sp>
        <p:nvSpPr>
          <p:cNvPr id="32" name="Google Shape;32;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4400"/>
              <a:buNone/>
              <a:defRPr sz="4400">
                <a:solidFill>
                  <a:schemeClr val="lt1"/>
                </a:solidFill>
              </a:defRPr>
            </a:lvl1pPr>
            <a:lvl2pPr lvl="1">
              <a:spcBef>
                <a:spcPts val="0"/>
              </a:spcBef>
              <a:spcAft>
                <a:spcPts val="0"/>
              </a:spcAft>
              <a:buClr>
                <a:schemeClr val="lt1"/>
              </a:buClr>
              <a:buSzPts val="4400"/>
              <a:buNone/>
              <a:defRPr sz="4400">
                <a:solidFill>
                  <a:schemeClr val="lt1"/>
                </a:solidFill>
              </a:defRPr>
            </a:lvl2pPr>
            <a:lvl3pPr lvl="2">
              <a:spcBef>
                <a:spcPts val="0"/>
              </a:spcBef>
              <a:spcAft>
                <a:spcPts val="0"/>
              </a:spcAft>
              <a:buClr>
                <a:schemeClr val="lt1"/>
              </a:buClr>
              <a:buSzPts val="4400"/>
              <a:buNone/>
              <a:defRPr sz="4400">
                <a:solidFill>
                  <a:schemeClr val="lt1"/>
                </a:solidFill>
              </a:defRPr>
            </a:lvl3pPr>
            <a:lvl4pPr lvl="3">
              <a:spcBef>
                <a:spcPts val="0"/>
              </a:spcBef>
              <a:spcAft>
                <a:spcPts val="0"/>
              </a:spcAft>
              <a:buClr>
                <a:schemeClr val="lt1"/>
              </a:buClr>
              <a:buSzPts val="4400"/>
              <a:buNone/>
              <a:defRPr sz="4400">
                <a:solidFill>
                  <a:schemeClr val="lt1"/>
                </a:solidFill>
              </a:defRPr>
            </a:lvl4pPr>
            <a:lvl5pPr lvl="4">
              <a:spcBef>
                <a:spcPts val="0"/>
              </a:spcBef>
              <a:spcAft>
                <a:spcPts val="0"/>
              </a:spcAft>
              <a:buClr>
                <a:schemeClr val="lt1"/>
              </a:buClr>
              <a:buSzPts val="4400"/>
              <a:buNone/>
              <a:defRPr sz="4400">
                <a:solidFill>
                  <a:schemeClr val="lt1"/>
                </a:solidFill>
              </a:defRPr>
            </a:lvl5pPr>
            <a:lvl6pPr lvl="5">
              <a:spcBef>
                <a:spcPts val="0"/>
              </a:spcBef>
              <a:spcAft>
                <a:spcPts val="0"/>
              </a:spcAft>
              <a:buClr>
                <a:schemeClr val="lt1"/>
              </a:buClr>
              <a:buSzPts val="4400"/>
              <a:buNone/>
              <a:defRPr sz="4400">
                <a:solidFill>
                  <a:schemeClr val="lt1"/>
                </a:solidFill>
              </a:defRPr>
            </a:lvl6pPr>
            <a:lvl7pPr lvl="6">
              <a:spcBef>
                <a:spcPts val="0"/>
              </a:spcBef>
              <a:spcAft>
                <a:spcPts val="0"/>
              </a:spcAft>
              <a:buClr>
                <a:schemeClr val="lt1"/>
              </a:buClr>
              <a:buSzPts val="4400"/>
              <a:buNone/>
              <a:defRPr sz="4400">
                <a:solidFill>
                  <a:schemeClr val="lt1"/>
                </a:solidFill>
              </a:defRPr>
            </a:lvl7pPr>
            <a:lvl8pPr lvl="7">
              <a:spcBef>
                <a:spcPts val="0"/>
              </a:spcBef>
              <a:spcAft>
                <a:spcPts val="0"/>
              </a:spcAft>
              <a:buClr>
                <a:schemeClr val="lt1"/>
              </a:buClr>
              <a:buSzPts val="4400"/>
              <a:buNone/>
              <a:defRPr sz="4400">
                <a:solidFill>
                  <a:schemeClr val="lt1"/>
                </a:solidFill>
              </a:defRPr>
            </a:lvl8pPr>
            <a:lvl9pPr lvl="8">
              <a:spcBef>
                <a:spcPts val="0"/>
              </a:spcBef>
              <a:spcAft>
                <a:spcPts val="0"/>
              </a:spcAft>
              <a:buClr>
                <a:schemeClr val="lt1"/>
              </a:buClr>
              <a:buSzPts val="4400"/>
              <a:buNone/>
              <a:defRPr sz="4400">
                <a:solidFill>
                  <a:schemeClr val="lt1"/>
                </a:solidFill>
              </a:defRPr>
            </a:lvl9pPr>
          </a:lstStyle>
          <a:p/>
        </p:txBody>
      </p:sp>
      <p:sp>
        <p:nvSpPr>
          <p:cNvPr id="33" name="Google Shape;33;p1"/>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342900" lvl="0" marL="457200">
              <a:spcBef>
                <a:spcPts val="0"/>
              </a:spcBef>
              <a:spcAft>
                <a:spcPts val="0"/>
              </a:spcAft>
              <a:buClr>
                <a:schemeClr val="dk2"/>
              </a:buClr>
              <a:buSzPts val="1800"/>
              <a:buChar char="●"/>
              <a:defRPr sz="1800">
                <a:solidFill>
                  <a:schemeClr val="dk2"/>
                </a:solidFill>
              </a:defRPr>
            </a:lvl1pPr>
            <a:lvl2pPr indent="-342900" lvl="1" marL="914400">
              <a:spcBef>
                <a:spcPts val="0"/>
              </a:spcBef>
              <a:spcAft>
                <a:spcPts val="0"/>
              </a:spcAft>
              <a:buClr>
                <a:schemeClr val="dk2"/>
              </a:buClr>
              <a:buSzPts val="1800"/>
              <a:buChar char="○"/>
              <a:defRPr sz="1800">
                <a:solidFill>
                  <a:schemeClr val="dk2"/>
                </a:solidFill>
              </a:defRPr>
            </a:lvl2pPr>
            <a:lvl3pPr indent="-342900" lvl="2" marL="1371600">
              <a:spcBef>
                <a:spcPts val="0"/>
              </a:spcBef>
              <a:spcAft>
                <a:spcPts val="0"/>
              </a:spcAft>
              <a:buClr>
                <a:schemeClr val="dk2"/>
              </a:buClr>
              <a:buSzPts val="1800"/>
              <a:buChar char="■"/>
              <a:defRPr sz="1800">
                <a:solidFill>
                  <a:schemeClr val="dk2"/>
                </a:solidFill>
              </a:defRPr>
            </a:lvl3pPr>
            <a:lvl4pPr indent="-342900" lvl="3" marL="1828800">
              <a:spcBef>
                <a:spcPts val="0"/>
              </a:spcBef>
              <a:spcAft>
                <a:spcPts val="0"/>
              </a:spcAft>
              <a:buClr>
                <a:schemeClr val="dk2"/>
              </a:buClr>
              <a:buSzPts val="1800"/>
              <a:buChar char="●"/>
              <a:defRPr sz="1800">
                <a:solidFill>
                  <a:schemeClr val="dk2"/>
                </a:solidFill>
              </a:defRPr>
            </a:lvl4pPr>
            <a:lvl5pPr indent="-342900" lvl="4" marL="2286000">
              <a:spcBef>
                <a:spcPts val="0"/>
              </a:spcBef>
              <a:spcAft>
                <a:spcPts val="0"/>
              </a:spcAft>
              <a:buClr>
                <a:schemeClr val="dk2"/>
              </a:buClr>
              <a:buSzPts val="1800"/>
              <a:buChar char="○"/>
              <a:defRPr sz="1800">
                <a:solidFill>
                  <a:schemeClr val="dk2"/>
                </a:solidFill>
              </a:defRPr>
            </a:lvl5pPr>
            <a:lvl6pPr indent="-342900" lvl="5" marL="2743200">
              <a:spcBef>
                <a:spcPts val="0"/>
              </a:spcBef>
              <a:spcAft>
                <a:spcPts val="0"/>
              </a:spcAft>
              <a:buClr>
                <a:schemeClr val="dk2"/>
              </a:buClr>
              <a:buSzPts val="1800"/>
              <a:buChar char="■"/>
              <a:defRPr sz="1800">
                <a:solidFill>
                  <a:schemeClr val="dk2"/>
                </a:solidFill>
              </a:defRPr>
            </a:lvl6pPr>
            <a:lvl7pPr indent="-342900" lvl="6" marL="3200400">
              <a:spcBef>
                <a:spcPts val="0"/>
              </a:spcBef>
              <a:spcAft>
                <a:spcPts val="0"/>
              </a:spcAft>
              <a:buClr>
                <a:schemeClr val="dk2"/>
              </a:buClr>
              <a:buSzPts val="1800"/>
              <a:buChar char="●"/>
              <a:defRPr sz="1800">
                <a:solidFill>
                  <a:schemeClr val="dk2"/>
                </a:solidFill>
              </a:defRPr>
            </a:lvl7pPr>
            <a:lvl8pPr indent="-342900" lvl="7" marL="3657600">
              <a:spcBef>
                <a:spcPts val="0"/>
              </a:spcBef>
              <a:spcAft>
                <a:spcPts val="0"/>
              </a:spcAft>
              <a:buClr>
                <a:schemeClr val="dk2"/>
              </a:buClr>
              <a:buSzPts val="1800"/>
              <a:buChar char="○"/>
              <a:defRPr sz="1800">
                <a:solidFill>
                  <a:schemeClr val="dk2"/>
                </a:solidFill>
              </a:defRPr>
            </a:lvl8pPr>
            <a:lvl9pPr indent="-342900" lvl="8" marL="4114800">
              <a:spcBef>
                <a:spcPts val="0"/>
              </a:spcBef>
              <a:spcAft>
                <a:spcPts val="0"/>
              </a:spcAft>
              <a:buClr>
                <a:schemeClr val="dk2"/>
              </a:buClr>
              <a:buSzPts val="1800"/>
              <a:buChar char="■"/>
              <a:defRPr sz="1800">
                <a:solidFill>
                  <a:schemeClr val="dk2"/>
                </a:solidFill>
              </a:defRPr>
            </a:lvl9pPr>
          </a:lstStyle>
          <a:p/>
        </p:txBody>
      </p:sp>
      <p:grpSp>
        <p:nvGrpSpPr>
          <p:cNvPr id="34" name="Google Shape;34;p1"/>
          <p:cNvGrpSpPr/>
          <p:nvPr/>
        </p:nvGrpSpPr>
        <p:grpSpPr>
          <a:xfrm rot="10800000">
            <a:off x="5734187" y="3035894"/>
            <a:ext cx="3409813" cy="2107677"/>
            <a:chOff x="0" y="1494"/>
            <a:chExt cx="3409813" cy="2810236"/>
          </a:xfrm>
        </p:grpSpPr>
        <p:cxnSp>
          <p:nvCxnSpPr>
            <p:cNvPr id="35" name="Google Shape;35;p1"/>
            <p:cNvCxnSpPr/>
            <p:nvPr/>
          </p:nvCxnSpPr>
          <p:spPr>
            <a:xfrm>
              <a:off x="0" y="245543"/>
              <a:ext cx="32511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36" name="Google Shape;36;p1"/>
            <p:cNvCxnSpPr/>
            <p:nvPr/>
          </p:nvCxnSpPr>
          <p:spPr>
            <a:xfrm rot="-5400000">
              <a:off x="-1212177" y="1407880"/>
              <a:ext cx="2806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37" name="Google Shape;37;p1"/>
            <p:cNvCxnSpPr/>
            <p:nvPr/>
          </p:nvCxnSpPr>
          <p:spPr>
            <a:xfrm>
              <a:off x="0" y="474143"/>
              <a:ext cx="26670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38" name="Google Shape;38;p1"/>
            <p:cNvCxnSpPr/>
            <p:nvPr/>
          </p:nvCxnSpPr>
          <p:spPr>
            <a:xfrm>
              <a:off x="0" y="702743"/>
              <a:ext cx="2167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39" name="Google Shape;39;p1"/>
            <p:cNvCxnSpPr/>
            <p:nvPr/>
          </p:nvCxnSpPr>
          <p:spPr>
            <a:xfrm>
              <a:off x="0" y="931343"/>
              <a:ext cx="18627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0" name="Google Shape;40;p1"/>
            <p:cNvCxnSpPr/>
            <p:nvPr/>
          </p:nvCxnSpPr>
          <p:spPr>
            <a:xfrm>
              <a:off x="0" y="1159943"/>
              <a:ext cx="14901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1" name="Google Shape;41;p1"/>
            <p:cNvCxnSpPr/>
            <p:nvPr/>
          </p:nvCxnSpPr>
          <p:spPr>
            <a:xfrm>
              <a:off x="0" y="1388543"/>
              <a:ext cx="1219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2" name="Google Shape;42;p1"/>
            <p:cNvCxnSpPr/>
            <p:nvPr/>
          </p:nvCxnSpPr>
          <p:spPr>
            <a:xfrm>
              <a:off x="0" y="1617143"/>
              <a:ext cx="9906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3" name="Google Shape;43;p1"/>
            <p:cNvCxnSpPr/>
            <p:nvPr/>
          </p:nvCxnSpPr>
          <p:spPr>
            <a:xfrm>
              <a:off x="0" y="1845743"/>
              <a:ext cx="745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4" name="Google Shape;44;p1"/>
            <p:cNvCxnSpPr/>
            <p:nvPr/>
          </p:nvCxnSpPr>
          <p:spPr>
            <a:xfrm>
              <a:off x="0" y="2074343"/>
              <a:ext cx="5334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5" name="Google Shape;45;p1"/>
            <p:cNvCxnSpPr/>
            <p:nvPr/>
          </p:nvCxnSpPr>
          <p:spPr>
            <a:xfrm>
              <a:off x="0" y="2302944"/>
              <a:ext cx="262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6" name="Google Shape;46;p1"/>
            <p:cNvCxnSpPr/>
            <p:nvPr/>
          </p:nvCxnSpPr>
          <p:spPr>
            <a:xfrm rot="-5400000">
              <a:off x="-814261" y="1238115"/>
              <a:ext cx="24684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7" name="Google Shape;47;p1"/>
            <p:cNvCxnSpPr/>
            <p:nvPr/>
          </p:nvCxnSpPr>
          <p:spPr>
            <a:xfrm rot="-5400000">
              <a:off x="-357712" y="1014528"/>
              <a:ext cx="20181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8" name="Google Shape;48;p1"/>
            <p:cNvCxnSpPr/>
            <p:nvPr/>
          </p:nvCxnSpPr>
          <p:spPr>
            <a:xfrm rot="-5400000">
              <a:off x="-853" y="887577"/>
              <a:ext cx="17640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9" name="Google Shape;49;p1"/>
            <p:cNvCxnSpPr/>
            <p:nvPr/>
          </p:nvCxnSpPr>
          <p:spPr>
            <a:xfrm rot="-5400000">
              <a:off x="326307" y="790194"/>
              <a:ext cx="15693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0" name="Google Shape;50;p1"/>
            <p:cNvCxnSpPr/>
            <p:nvPr/>
          </p:nvCxnSpPr>
          <p:spPr>
            <a:xfrm rot="-5400000">
              <a:off x="636517" y="709727"/>
              <a:ext cx="1408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1" name="Google Shape;51;p1"/>
            <p:cNvCxnSpPr/>
            <p:nvPr/>
          </p:nvCxnSpPr>
          <p:spPr>
            <a:xfrm rot="-5400000">
              <a:off x="972229" y="603962"/>
              <a:ext cx="11967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2" name="Google Shape;52;p1"/>
            <p:cNvCxnSpPr/>
            <p:nvPr/>
          </p:nvCxnSpPr>
          <p:spPr>
            <a:xfrm rot="-5400000">
              <a:off x="1278237" y="527761"/>
              <a:ext cx="10443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3" name="Google Shape;53;p1"/>
            <p:cNvCxnSpPr/>
            <p:nvPr/>
          </p:nvCxnSpPr>
          <p:spPr>
            <a:xfrm rot="-5400000">
              <a:off x="1590398" y="440777"/>
              <a:ext cx="8796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4" name="Google Shape;54;p1"/>
            <p:cNvCxnSpPr/>
            <p:nvPr/>
          </p:nvCxnSpPr>
          <p:spPr>
            <a:xfrm rot="-5400000">
              <a:off x="1883657" y="377227"/>
              <a:ext cx="7527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5" name="Google Shape;55;p1"/>
            <p:cNvCxnSpPr/>
            <p:nvPr/>
          </p:nvCxnSpPr>
          <p:spPr>
            <a:xfrm rot="-5400000">
              <a:off x="2198067" y="292494"/>
              <a:ext cx="583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6" name="Google Shape;56;p1"/>
            <p:cNvCxnSpPr/>
            <p:nvPr/>
          </p:nvCxnSpPr>
          <p:spPr>
            <a:xfrm rot="-5400000">
              <a:off x="2521028" y="199377"/>
              <a:ext cx="397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7" name="Google Shape;57;p1"/>
            <p:cNvCxnSpPr/>
            <p:nvPr/>
          </p:nvCxnSpPr>
          <p:spPr>
            <a:xfrm rot="-5400000">
              <a:off x="2801688" y="148627"/>
              <a:ext cx="295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8" name="Google Shape;58;p1"/>
            <p:cNvCxnSpPr/>
            <p:nvPr/>
          </p:nvCxnSpPr>
          <p:spPr>
            <a:xfrm rot="-5400000">
              <a:off x="3079243" y="102444"/>
              <a:ext cx="2016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9" name="Google Shape;59;p1"/>
            <p:cNvCxnSpPr/>
            <p:nvPr/>
          </p:nvCxnSpPr>
          <p:spPr>
            <a:xfrm rot="-5400000">
              <a:off x="3324763" y="85077"/>
              <a:ext cx="168600" cy="1500"/>
            </a:xfrm>
            <a:prstGeom prst="straightConnector1">
              <a:avLst/>
            </a:prstGeom>
            <a:noFill/>
            <a:ln cap="flat" cmpd="sng" w="12700">
              <a:solidFill>
                <a:srgbClr val="B7CCE4">
                  <a:alpha val="53725"/>
                </a:srgbClr>
              </a:solidFill>
              <a:prstDash val="solid"/>
              <a:round/>
              <a:headEnd len="sm" w="sm" type="none"/>
              <a:tailEnd len="sm" w="sm" type="none"/>
            </a:ln>
          </p:spPr>
        </p:cxn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torm.incubator.apache.org/documentation/Guaranteeing-message-processing.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torm.apache.org/" TargetMode="External"/><Relationship Id="rId4" Type="http://schemas.openxmlformats.org/officeDocument/2006/relationships/hyperlink" Target="http://nathanmarz.com/" TargetMode="External"/><Relationship Id="rId5" Type="http://schemas.openxmlformats.org/officeDocument/2006/relationships/hyperlink" Target="http://aws.amazon.com/kinesis/" TargetMode="External"/><Relationship Id="rId6" Type="http://schemas.openxmlformats.org/officeDocument/2006/relationships/hyperlink" Target="https://twitter.github.io/heron/" TargetMode="External"/><Relationship Id="rId7" Type="http://schemas.openxmlformats.org/officeDocument/2006/relationships/hyperlink" Target="https://flink.apache.org/" TargetMode="External"/><Relationship Id="rId8" Type="http://schemas.openxmlformats.org/officeDocument/2006/relationships/hyperlink" Target="https://kafka.apache.org/documentation/stream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en.wikipedia.org/wiki/Computer_science" TargetMode="External"/><Relationship Id="rId4" Type="http://schemas.openxmlformats.org/officeDocument/2006/relationships/hyperlink" Target="http://en.wikipedia.org/wiki/Computer_science" TargetMode="External"/><Relationship Id="rId9" Type="http://schemas.openxmlformats.org/officeDocument/2006/relationships/hyperlink" Target="http://www.youtube.com/watch?v=TWfph3iNC-k" TargetMode="External"/><Relationship Id="rId5" Type="http://schemas.openxmlformats.org/officeDocument/2006/relationships/hyperlink" Target="http://en.wikipedia.org/wiki/Computer_hardware" TargetMode="External"/><Relationship Id="rId6" Type="http://schemas.openxmlformats.org/officeDocument/2006/relationships/hyperlink" Target="http://en.wikipedia.org/wiki/Computer_hardware" TargetMode="External"/><Relationship Id="rId7" Type="http://schemas.openxmlformats.org/officeDocument/2006/relationships/hyperlink" Target="http://en.wikipedia.org/wiki/Computer_software" TargetMode="External"/><Relationship Id="rId8" Type="http://schemas.openxmlformats.org/officeDocument/2006/relationships/hyperlink" Target="http://en.wikipedia.org/wiki/Computer_softwar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www.youtube.com/watch?v=bdps8tE0gYo" TargetMode="Externa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en.wikipedia.org/wiki/Clojur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8"/>
          <p:cNvSpPr txBox="1"/>
          <p:nvPr>
            <p:ph type="ctrTitle"/>
          </p:nvPr>
        </p:nvSpPr>
        <p:spPr>
          <a:xfrm>
            <a:off x="685800" y="1699932"/>
            <a:ext cx="6400800" cy="100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Big Data - Lecture 19</a:t>
            </a:r>
            <a:endParaRPr/>
          </a:p>
        </p:txBody>
      </p:sp>
      <p:sp>
        <p:nvSpPr>
          <p:cNvPr id="94" name="Google Shape;94;p8"/>
          <p:cNvSpPr txBox="1"/>
          <p:nvPr>
            <p:ph idx="1" type="subTitle"/>
          </p:nvPr>
        </p:nvSpPr>
        <p:spPr>
          <a:xfrm>
            <a:off x="685800" y="2700338"/>
            <a:ext cx="6400800" cy="67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Realtime (Streaming) Processing / Storm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7"/>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Storm’s key properties</a:t>
            </a:r>
            <a:endParaRPr/>
          </a:p>
        </p:txBody>
      </p:sp>
      <p:sp>
        <p:nvSpPr>
          <p:cNvPr id="149" name="Google Shape;149;p17"/>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AutoNum type="arabicPeriod"/>
            </a:pPr>
            <a:r>
              <a:rPr b="1" lang="en" sz="1100">
                <a:solidFill>
                  <a:schemeClr val="dk1"/>
                </a:solidFill>
              </a:rPr>
              <a:t>Extremely broad set of use cases</a:t>
            </a:r>
            <a:r>
              <a:rPr lang="en" sz="1100">
                <a:solidFill>
                  <a:schemeClr val="dk1"/>
                </a:solidFill>
              </a:rPr>
              <a:t>: Storm can be used for processing messages and updating databases (stream processing), doing a continuous query on data streams and streaming the results into clients (continuous computation), parallelizing an intense query like a search query on the fly (distributed RPC), and more. Storm's small set of primitives satisfy a stunning number of use cases.</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sz="1100">
                <a:solidFill>
                  <a:schemeClr val="dk1"/>
                </a:solidFill>
              </a:rPr>
              <a:t>Scalable</a:t>
            </a:r>
            <a:r>
              <a:rPr lang="en" sz="1100">
                <a:solidFill>
                  <a:schemeClr val="dk1"/>
                </a:solidFill>
              </a:rPr>
              <a:t>: Storm scales to massive numbers of messages per second. To scale a topology, all you have to do is add machines and increase the parallelism settings of the topology. As an example of Storm's scale, one of Storm's initial applications processed 1,000,000 messages per second on a 10 node cluster, including hundreds of database calls per second as part of the topology. Storm's usage of Zookeeper for cluster coordination makes it scale to much larger cluster sizes.</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sz="1100">
                <a:solidFill>
                  <a:schemeClr val="dk1"/>
                </a:solidFill>
              </a:rPr>
              <a:t>Guarantees no data loss</a:t>
            </a:r>
            <a:r>
              <a:rPr lang="en" sz="1100">
                <a:solidFill>
                  <a:schemeClr val="dk1"/>
                </a:solidFill>
              </a:rPr>
              <a:t>: A realtime system must have strong guarantees about data being successfully processed. A system that drops data has a very limited set of use cases. Storm guarantees that every message will be processed.</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sz="1100">
                <a:solidFill>
                  <a:schemeClr val="dk1"/>
                </a:solidFill>
              </a:rPr>
              <a:t>Extremely robust</a:t>
            </a:r>
            <a:r>
              <a:rPr lang="en" sz="1100">
                <a:solidFill>
                  <a:schemeClr val="dk1"/>
                </a:solidFill>
              </a:rPr>
              <a:t>: Unlike systems like Hadoop, which are notorious for being difficult to manage, Storm clusters just work. It is an explicit goal of the Storm project to make the user experience of managing Storm clusters as painless as possible.</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sz="1100">
                <a:solidFill>
                  <a:schemeClr val="dk1"/>
                </a:solidFill>
              </a:rPr>
              <a:t>Fault-tolerant</a:t>
            </a:r>
            <a:r>
              <a:rPr lang="en" sz="1100">
                <a:solidFill>
                  <a:schemeClr val="dk1"/>
                </a:solidFill>
              </a:rPr>
              <a:t>: If there are faults during execution of your computation, Storm will reassign tasks as necessary. Storm makes sure that a computation can run forever (or until you kill the computation).</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sz="1100">
                <a:solidFill>
                  <a:schemeClr val="dk1"/>
                </a:solidFill>
              </a:rPr>
              <a:t>Programming language agnostic</a:t>
            </a:r>
            <a:r>
              <a:rPr lang="en" sz="1100">
                <a:solidFill>
                  <a:schemeClr val="dk1"/>
                </a:solidFill>
              </a:rPr>
              <a:t>: Robust and scalable realtime processing shouldn't be limited to a single platform. Storm topologies and processing components can be defined in any language, making Storm accessible to nearly anyone.</a:t>
            </a:r>
            <a:endParaRPr sz="1100">
              <a:solidFill>
                <a:schemeClr val="dk1"/>
              </a:solidFill>
            </a:endParaRPr>
          </a:p>
          <a:p>
            <a:pPr indent="0" lvl="0" marL="0" rtl="0" algn="l">
              <a:spcBef>
                <a:spcPts val="0"/>
              </a:spcBef>
              <a:spcAft>
                <a:spcPts val="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8"/>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Storm Clusters</a:t>
            </a:r>
            <a:endParaRPr/>
          </a:p>
        </p:txBody>
      </p:sp>
      <p:sp>
        <p:nvSpPr>
          <p:cNvPr id="155" name="Google Shape;155;p18"/>
          <p:cNvSpPr txBox="1"/>
          <p:nvPr>
            <p:ph idx="1" type="body"/>
          </p:nvPr>
        </p:nvSpPr>
        <p:spPr>
          <a:xfrm>
            <a:off x="0" y="1278525"/>
            <a:ext cx="5222700" cy="3630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A Storm cluster is superficially similar to a Hadoop cluster. Whereas on Hadoop you run "MapReduce jobs", on Storm you run "topologies".</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There are two kinds of nodes on a Storm cluster: the </a:t>
            </a:r>
            <a:r>
              <a:rPr b="1" lang="en" sz="1200"/>
              <a:t>master</a:t>
            </a:r>
            <a:r>
              <a:rPr lang="en" sz="1200"/>
              <a:t> node and the </a:t>
            </a:r>
            <a:r>
              <a:rPr b="1" lang="en" sz="1200"/>
              <a:t>worker</a:t>
            </a:r>
            <a:r>
              <a:rPr lang="en" sz="1200"/>
              <a:t> nodes. </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The master node runs a daemon called "Nimbus" that is similar to Hadoop's "JobTracker". Nimbus is responsible for distributing code around the cluster, assigning tasks to machines, and monitoring for failures.</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Each worker node runs a </a:t>
            </a:r>
            <a:r>
              <a:rPr b="1" lang="en" sz="1200"/>
              <a:t>daemon called the "Supervisor"</a:t>
            </a:r>
            <a:r>
              <a:rPr lang="en" sz="1200"/>
              <a:t>. The supervisor listens for work assigned to its machine and starts and stops worker processes as necessary based on what Nimbus has assigned to it. </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Each worker process executes a subset of a topology; a running topology consists of many worker processes spread across many machines.</a:t>
            </a:r>
            <a:endParaRPr sz="1200"/>
          </a:p>
          <a:p>
            <a:pPr indent="0" lvl="0" marL="0" rtl="0" algn="l">
              <a:spcBef>
                <a:spcPts val="0"/>
              </a:spcBef>
              <a:spcAft>
                <a:spcPts val="0"/>
              </a:spcAft>
              <a:buNone/>
            </a:pPr>
            <a:r>
              <a:t/>
            </a:r>
            <a:endParaRPr sz="1400"/>
          </a:p>
        </p:txBody>
      </p:sp>
      <p:pic>
        <p:nvPicPr>
          <p:cNvPr id="156" name="Google Shape;156;p18"/>
          <p:cNvPicPr preferRelativeResize="0"/>
          <p:nvPr/>
        </p:nvPicPr>
        <p:blipFill>
          <a:blip r:embed="rId3">
            <a:alphaModFix/>
          </a:blip>
          <a:stretch>
            <a:fillRect/>
          </a:stretch>
        </p:blipFill>
        <p:spPr>
          <a:xfrm>
            <a:off x="5222600" y="1547650"/>
            <a:ext cx="3226850" cy="3279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9"/>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Streams</a:t>
            </a:r>
            <a:endParaRPr/>
          </a:p>
        </p:txBody>
      </p:sp>
      <p:sp>
        <p:nvSpPr>
          <p:cNvPr id="162" name="Google Shape;162;p19"/>
          <p:cNvSpPr txBox="1"/>
          <p:nvPr>
            <p:ph idx="1" type="body"/>
          </p:nvPr>
        </p:nvSpPr>
        <p:spPr>
          <a:xfrm>
            <a:off x="457200" y="1226716"/>
            <a:ext cx="8229600" cy="36303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solidFill>
                  <a:schemeClr val="dk1"/>
                </a:solidFill>
              </a:rPr>
              <a:t>The core abstraction in Storm is the </a:t>
            </a:r>
            <a:r>
              <a:rPr b="1" lang="en" sz="1100">
                <a:solidFill>
                  <a:schemeClr val="dk1"/>
                </a:solidFill>
              </a:rPr>
              <a:t>"stream"</a:t>
            </a:r>
            <a:r>
              <a:rPr lang="en" sz="1100">
                <a:solidFill>
                  <a:schemeClr val="dk1"/>
                </a:solidFill>
              </a:rPr>
              <a:t>-  an </a:t>
            </a:r>
            <a:r>
              <a:rPr b="1" lang="en" sz="1100">
                <a:solidFill>
                  <a:schemeClr val="dk1"/>
                </a:solidFill>
              </a:rPr>
              <a:t>unbounded sequence of tuples</a:t>
            </a:r>
            <a:r>
              <a:rPr lang="en" sz="1100">
                <a:solidFill>
                  <a:schemeClr val="dk1"/>
                </a:solidFill>
              </a:rPr>
              <a:t>.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298450" lvl="0" marL="457200" rtl="0" algn="l">
              <a:spcBef>
                <a:spcPts val="0"/>
              </a:spcBef>
              <a:spcAft>
                <a:spcPts val="0"/>
              </a:spcAft>
              <a:buSzPts val="1100"/>
              <a:buChar char="●"/>
            </a:pPr>
            <a:r>
              <a:rPr lang="en" sz="1100">
                <a:solidFill>
                  <a:schemeClr val="dk1"/>
                </a:solidFill>
              </a:rPr>
              <a:t>Storm provides the primitives for transforming a stream into a new stream in a distributed and reliable way. For example, you may transform a stream of tweets into a stream of trending topics.</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298450" lvl="0" marL="457200" rtl="0" algn="l">
              <a:spcBef>
                <a:spcPts val="0"/>
              </a:spcBef>
              <a:spcAft>
                <a:spcPts val="0"/>
              </a:spcAft>
              <a:buSzPts val="1100"/>
              <a:buChar char="●"/>
            </a:pPr>
            <a:r>
              <a:rPr lang="en" sz="1100">
                <a:solidFill>
                  <a:schemeClr val="dk1"/>
                </a:solidFill>
              </a:rPr>
              <a:t>The basic primitives Storm provides for doing stream transformations are </a:t>
            </a:r>
            <a:endParaRPr sz="1100">
              <a:solidFill>
                <a:schemeClr val="dk1"/>
              </a:solidFill>
            </a:endParaRPr>
          </a:p>
          <a:p>
            <a:pPr indent="-298450" lvl="1" marL="914400" rtl="0" algn="l">
              <a:spcBef>
                <a:spcPts val="0"/>
              </a:spcBef>
              <a:spcAft>
                <a:spcPts val="0"/>
              </a:spcAft>
              <a:buSzPts val="1100"/>
              <a:buChar char="○"/>
            </a:pPr>
            <a:r>
              <a:rPr b="1" lang="en" sz="1100">
                <a:solidFill>
                  <a:schemeClr val="dk1"/>
                </a:solidFill>
              </a:rPr>
              <a:t>"spouts"</a:t>
            </a:r>
            <a:r>
              <a:rPr lang="en" sz="1100">
                <a:solidFill>
                  <a:schemeClr val="dk1"/>
                </a:solidFill>
              </a:rPr>
              <a:t> and </a:t>
            </a:r>
            <a:endParaRPr sz="1100">
              <a:solidFill>
                <a:schemeClr val="dk1"/>
              </a:solidFill>
            </a:endParaRPr>
          </a:p>
          <a:p>
            <a:pPr indent="-298450" lvl="1" marL="914400" rtl="0" algn="l">
              <a:spcBef>
                <a:spcPts val="0"/>
              </a:spcBef>
              <a:spcAft>
                <a:spcPts val="0"/>
              </a:spcAft>
              <a:buSzPts val="1100"/>
              <a:buChar char="○"/>
            </a:pPr>
            <a:r>
              <a:rPr b="1" lang="en" sz="1100">
                <a:solidFill>
                  <a:schemeClr val="dk1"/>
                </a:solidFill>
              </a:rPr>
              <a:t>"bolts"</a:t>
            </a:r>
            <a:r>
              <a:rPr lang="en" sz="1100">
                <a:solidFill>
                  <a:schemeClr val="dk1"/>
                </a:solidFill>
              </a:rPr>
              <a:t>. </a:t>
            </a:r>
            <a:endParaRPr sz="1100">
              <a:solidFill>
                <a:schemeClr val="dk1"/>
              </a:solidFill>
            </a:endParaRPr>
          </a:p>
          <a:p>
            <a:pPr indent="45720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a:p>
        </p:txBody>
      </p:sp>
      <p:pic>
        <p:nvPicPr>
          <p:cNvPr id="163" name="Google Shape;163;p19"/>
          <p:cNvPicPr preferRelativeResize="0"/>
          <p:nvPr/>
        </p:nvPicPr>
        <p:blipFill>
          <a:blip r:embed="rId3">
            <a:alphaModFix/>
          </a:blip>
          <a:stretch>
            <a:fillRect/>
          </a:stretch>
        </p:blipFill>
        <p:spPr>
          <a:xfrm>
            <a:off x="782400" y="2768175"/>
            <a:ext cx="6858000" cy="2088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0"/>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a Tuple (again)?</a:t>
            </a:r>
            <a:endParaRPr/>
          </a:p>
        </p:txBody>
      </p:sp>
      <p:sp>
        <p:nvSpPr>
          <p:cNvPr id="169" name="Google Shape;169;p20"/>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solidFill>
                  <a:schemeClr val="dk1"/>
                </a:solidFill>
              </a:rPr>
              <a:t>Storm uses tuples as its data model.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317500" lvl="0" marL="457200" rtl="0" algn="l">
              <a:spcBef>
                <a:spcPts val="0"/>
              </a:spcBef>
              <a:spcAft>
                <a:spcPts val="0"/>
              </a:spcAft>
              <a:buSzPts val="1400"/>
              <a:buChar char="●"/>
            </a:pPr>
            <a:r>
              <a:rPr b="1" lang="en" sz="1400">
                <a:solidFill>
                  <a:schemeClr val="dk1"/>
                </a:solidFill>
              </a:rPr>
              <a:t>A tuple is a named list of values</a:t>
            </a:r>
            <a:r>
              <a:rPr lang="en" sz="1400">
                <a:solidFill>
                  <a:schemeClr val="dk1"/>
                </a:solidFill>
              </a:rPr>
              <a:t>, and a field in a tuple can be an </a:t>
            </a:r>
            <a:r>
              <a:rPr b="1" lang="en" sz="1400">
                <a:solidFill>
                  <a:schemeClr val="dk1"/>
                </a:solidFill>
              </a:rPr>
              <a:t>object of any type</a:t>
            </a:r>
            <a:r>
              <a:rPr lang="en" sz="1400">
                <a:solidFill>
                  <a:schemeClr val="dk1"/>
                </a:solidFill>
              </a:rPr>
              <a:t>.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317500" lvl="0" marL="457200" rtl="0" algn="l">
              <a:spcBef>
                <a:spcPts val="0"/>
              </a:spcBef>
              <a:spcAft>
                <a:spcPts val="0"/>
              </a:spcAft>
              <a:buSzPts val="1400"/>
              <a:buChar char="●"/>
            </a:pPr>
            <a:r>
              <a:rPr lang="en" sz="1400">
                <a:solidFill>
                  <a:schemeClr val="dk1"/>
                </a:solidFill>
              </a:rPr>
              <a:t>Out of the box, Storm supports all the primitive types, strings, and byte arrays as tuple field values. To use an object of another type, you just need to implement a serializer for the type.</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317500" lvl="0" marL="457200" rtl="0" algn="l">
              <a:spcBef>
                <a:spcPts val="0"/>
              </a:spcBef>
              <a:spcAft>
                <a:spcPts val="0"/>
              </a:spcAft>
              <a:buSzPts val="1400"/>
              <a:buChar char="●"/>
            </a:pPr>
            <a:r>
              <a:rPr lang="en" sz="1400">
                <a:solidFill>
                  <a:schemeClr val="dk1"/>
                </a:solidFill>
              </a:rPr>
              <a:t>Every node in a topology must declare the output fields for the tuples it emits.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Spouts</a:t>
            </a:r>
            <a:endParaRPr/>
          </a:p>
        </p:txBody>
      </p:sp>
      <p:sp>
        <p:nvSpPr>
          <p:cNvPr id="175" name="Google Shape;175;p21"/>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solidFill>
                  <a:schemeClr val="dk1"/>
                </a:solidFill>
              </a:rPr>
              <a:t>Spouts and bolts have interfaces that you implement to run your application-specific logic.</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298450" lvl="0" marL="457200" rtl="0" algn="l">
              <a:spcBef>
                <a:spcPts val="0"/>
              </a:spcBef>
              <a:spcAft>
                <a:spcPts val="0"/>
              </a:spcAft>
              <a:buSzPts val="1100"/>
              <a:buChar char="●"/>
            </a:pPr>
            <a:r>
              <a:rPr lang="en" sz="1100">
                <a:solidFill>
                  <a:schemeClr val="dk1"/>
                </a:solidFill>
              </a:rPr>
              <a:t>A spout is a source of streams. For example, a spout may read tuples off of a Kestrel queue and emit them as a stream. Or a spout may connect to the Twitter API and emit a stream of tweets.</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Example: Word Spout</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Clr>
                <a:srgbClr val="000000"/>
              </a:buClr>
              <a:buSzPts val="1100"/>
              <a:buFont typeface="Arial"/>
              <a:buNone/>
            </a:pPr>
            <a:r>
              <a:rPr lang="en" sz="1100">
                <a:solidFill>
                  <a:schemeClr val="dk1"/>
                </a:solidFill>
                <a:latin typeface="Courier New"/>
                <a:ea typeface="Courier New"/>
                <a:cs typeface="Courier New"/>
                <a:sym typeface="Courier New"/>
              </a:rPr>
              <a:t>public void nextTuple() {</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Utils.sleep(100);</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final String[] words = new String[] {"nathan", "mike", "jackson", "golda", "bertels"};</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final Random rand = new Random();</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final String word = words[rand.nextInt(words.length)];</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_collector.emit(new Values(word));</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a:t>
            </a:r>
            <a:br>
              <a:rPr lang="en" sz="1100">
                <a:solidFill>
                  <a:schemeClr val="dk1"/>
                </a:solidFill>
                <a:latin typeface="Courier New"/>
                <a:ea typeface="Courier New"/>
                <a:cs typeface="Courier New"/>
                <a:sym typeface="Courier New"/>
              </a:rPr>
            </a:b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Bolts</a:t>
            </a:r>
            <a:endParaRPr/>
          </a:p>
        </p:txBody>
      </p:sp>
      <p:sp>
        <p:nvSpPr>
          <p:cNvPr id="181" name="Google Shape;181;p22"/>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solidFill>
                  <a:schemeClr val="dk1"/>
                </a:solidFill>
              </a:rPr>
              <a:t>A bolt consumes any number of input streams, does some processing, and possibly emits new streams.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298450" lvl="0" marL="457200" rtl="0" algn="l">
              <a:spcBef>
                <a:spcPts val="0"/>
              </a:spcBef>
              <a:spcAft>
                <a:spcPts val="0"/>
              </a:spcAft>
              <a:buSzPts val="1100"/>
              <a:buChar char="●"/>
            </a:pPr>
            <a:r>
              <a:rPr lang="en" sz="1100">
                <a:solidFill>
                  <a:schemeClr val="dk1"/>
                </a:solidFill>
              </a:rPr>
              <a:t>Complex stream transformations, like computing a stream of trending topics from a stream of tweets, require multiple steps and thus multiple bolts.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298450" lvl="0" marL="457200" rtl="0" algn="l">
              <a:spcBef>
                <a:spcPts val="0"/>
              </a:spcBef>
              <a:spcAft>
                <a:spcPts val="0"/>
              </a:spcAft>
              <a:buSzPts val="1100"/>
              <a:buChar char="●"/>
            </a:pPr>
            <a:r>
              <a:rPr lang="en" sz="1100">
                <a:solidFill>
                  <a:schemeClr val="dk1"/>
                </a:solidFill>
              </a:rPr>
              <a:t>Bolts can do anything from run functions, filter tuples, do streaming aggregations, do streaming joins, talk to databases, and more.</a:t>
            </a:r>
            <a:endParaRPr sz="1100">
              <a:solidFill>
                <a:schemeClr val="dk1"/>
              </a:solidFill>
            </a:endParaRPr>
          </a:p>
          <a:p>
            <a:pPr indent="0" lvl="0" marL="137160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3"/>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Bolt (!!!)</a:t>
            </a:r>
            <a:endParaRPr/>
          </a:p>
        </p:txBody>
      </p:sp>
      <p:sp>
        <p:nvSpPr>
          <p:cNvPr id="187" name="Google Shape;187;p23"/>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latin typeface="Courier New"/>
                <a:ea typeface="Courier New"/>
                <a:cs typeface="Courier New"/>
                <a:sym typeface="Courier New"/>
              </a:rPr>
              <a:t>public static class ExclamationBolt extends BaseRichBolt {</a:t>
            </a:r>
            <a:br>
              <a:rPr lang="en" sz="1100">
                <a:latin typeface="Courier New"/>
                <a:ea typeface="Courier New"/>
                <a:cs typeface="Courier New"/>
                <a:sym typeface="Courier New"/>
              </a:rPr>
            </a:br>
            <a:r>
              <a:rPr lang="en" sz="1100">
                <a:latin typeface="Courier New"/>
                <a:ea typeface="Courier New"/>
                <a:cs typeface="Courier New"/>
                <a:sym typeface="Courier New"/>
              </a:rPr>
              <a:t>    OutputCollector _collector;</a:t>
            </a:r>
            <a:br>
              <a:rPr lang="en" sz="1100">
                <a:latin typeface="Courier New"/>
                <a:ea typeface="Courier New"/>
                <a:cs typeface="Courier New"/>
                <a:sym typeface="Courier New"/>
              </a:rPr>
            </a:br>
            <a:br>
              <a:rPr lang="en" sz="1100">
                <a:latin typeface="Courier New"/>
                <a:ea typeface="Courier New"/>
                <a:cs typeface="Courier New"/>
                <a:sym typeface="Courier New"/>
              </a:rPr>
            </a:br>
            <a:r>
              <a:rPr lang="en" sz="1100">
                <a:latin typeface="Courier New"/>
                <a:ea typeface="Courier New"/>
                <a:cs typeface="Courier New"/>
                <a:sym typeface="Courier New"/>
              </a:rPr>
              <a:t>    public void prepare(Map conf, TopologyContext context, OutputCollector collector) {</a:t>
            </a:r>
            <a:br>
              <a:rPr lang="en" sz="1100">
                <a:latin typeface="Courier New"/>
                <a:ea typeface="Courier New"/>
                <a:cs typeface="Courier New"/>
                <a:sym typeface="Courier New"/>
              </a:rPr>
            </a:br>
            <a:r>
              <a:rPr lang="en" sz="1100">
                <a:latin typeface="Courier New"/>
                <a:ea typeface="Courier New"/>
                <a:cs typeface="Courier New"/>
                <a:sym typeface="Courier New"/>
              </a:rPr>
              <a:t>        _collector = collector;</a:t>
            </a:r>
            <a:br>
              <a:rPr lang="en" sz="1100">
                <a:latin typeface="Courier New"/>
                <a:ea typeface="Courier New"/>
                <a:cs typeface="Courier New"/>
                <a:sym typeface="Courier New"/>
              </a:rPr>
            </a:br>
            <a:r>
              <a:rPr lang="en" sz="1100">
                <a:latin typeface="Courier New"/>
                <a:ea typeface="Courier New"/>
                <a:cs typeface="Courier New"/>
                <a:sym typeface="Courier New"/>
              </a:rPr>
              <a:t>    }</a:t>
            </a:r>
            <a:br>
              <a:rPr lang="en" sz="1100">
                <a:latin typeface="Courier New"/>
                <a:ea typeface="Courier New"/>
                <a:cs typeface="Courier New"/>
                <a:sym typeface="Courier New"/>
              </a:rPr>
            </a:br>
            <a:br>
              <a:rPr lang="en" sz="1100">
                <a:latin typeface="Courier New"/>
                <a:ea typeface="Courier New"/>
                <a:cs typeface="Courier New"/>
                <a:sym typeface="Courier New"/>
              </a:rPr>
            </a:br>
            <a:r>
              <a:rPr lang="en" sz="1100">
                <a:latin typeface="Courier New"/>
                <a:ea typeface="Courier New"/>
                <a:cs typeface="Courier New"/>
                <a:sym typeface="Courier New"/>
              </a:rPr>
              <a:t>    public void execute(Tuple tuple) {</a:t>
            </a:r>
            <a:br>
              <a:rPr lang="en" sz="1100">
                <a:latin typeface="Courier New"/>
                <a:ea typeface="Courier New"/>
                <a:cs typeface="Courier New"/>
                <a:sym typeface="Courier New"/>
              </a:rPr>
            </a:br>
            <a:r>
              <a:rPr lang="en" sz="1100">
                <a:latin typeface="Courier New"/>
                <a:ea typeface="Courier New"/>
                <a:cs typeface="Courier New"/>
                <a:sym typeface="Courier New"/>
              </a:rPr>
              <a:t>        _collector.emit(tuple, new Values(tuple.getString(0) + "!!!"));</a:t>
            </a:r>
            <a:br>
              <a:rPr lang="en" sz="1100">
                <a:latin typeface="Courier New"/>
                <a:ea typeface="Courier New"/>
                <a:cs typeface="Courier New"/>
                <a:sym typeface="Courier New"/>
              </a:rPr>
            </a:br>
            <a:r>
              <a:rPr lang="en" sz="1100">
                <a:latin typeface="Courier New"/>
                <a:ea typeface="Courier New"/>
                <a:cs typeface="Courier New"/>
                <a:sym typeface="Courier New"/>
              </a:rPr>
              <a:t>        _collector.ack(tuple);</a:t>
            </a:r>
            <a:br>
              <a:rPr lang="en" sz="1100">
                <a:latin typeface="Courier New"/>
                <a:ea typeface="Courier New"/>
                <a:cs typeface="Courier New"/>
                <a:sym typeface="Courier New"/>
              </a:rPr>
            </a:br>
            <a:r>
              <a:rPr lang="en" sz="1100">
                <a:latin typeface="Courier New"/>
                <a:ea typeface="Courier New"/>
                <a:cs typeface="Courier New"/>
                <a:sym typeface="Courier New"/>
              </a:rPr>
              <a:t>    }</a:t>
            </a:r>
            <a:br>
              <a:rPr lang="en" sz="1100">
                <a:latin typeface="Courier New"/>
                <a:ea typeface="Courier New"/>
                <a:cs typeface="Courier New"/>
                <a:sym typeface="Courier New"/>
              </a:rPr>
            </a:br>
            <a:br>
              <a:rPr lang="en" sz="1100">
                <a:latin typeface="Courier New"/>
                <a:ea typeface="Courier New"/>
                <a:cs typeface="Courier New"/>
                <a:sym typeface="Courier New"/>
              </a:rPr>
            </a:br>
            <a:r>
              <a:rPr lang="en" sz="1100">
                <a:latin typeface="Courier New"/>
                <a:ea typeface="Courier New"/>
                <a:cs typeface="Courier New"/>
                <a:sym typeface="Courier New"/>
              </a:rPr>
              <a:t>    public void declareOutputFields(OutputFieldsDeclarer declarer) {</a:t>
            </a:r>
            <a:br>
              <a:rPr lang="en" sz="1100">
                <a:latin typeface="Courier New"/>
                <a:ea typeface="Courier New"/>
                <a:cs typeface="Courier New"/>
                <a:sym typeface="Courier New"/>
              </a:rPr>
            </a:br>
            <a:r>
              <a:rPr lang="en" sz="1100">
                <a:latin typeface="Courier New"/>
                <a:ea typeface="Courier New"/>
                <a:cs typeface="Courier New"/>
                <a:sym typeface="Courier New"/>
              </a:rPr>
              <a:t>        declarer.declare(new Fields("word"));</a:t>
            </a:r>
            <a:br>
              <a:rPr lang="en" sz="1100">
                <a:latin typeface="Courier New"/>
                <a:ea typeface="Courier New"/>
                <a:cs typeface="Courier New"/>
                <a:sym typeface="Courier New"/>
              </a:rPr>
            </a:br>
            <a:r>
              <a:rPr lang="en" sz="1100">
                <a:latin typeface="Courier New"/>
                <a:ea typeface="Courier New"/>
                <a:cs typeface="Courier New"/>
                <a:sym typeface="Courier New"/>
              </a:rPr>
              <a:t>    }    </a:t>
            </a:r>
            <a:br>
              <a:rPr lang="en" sz="1100">
                <a:latin typeface="Courier New"/>
                <a:ea typeface="Courier New"/>
                <a:cs typeface="Courier New"/>
                <a:sym typeface="Courier New"/>
              </a:rPr>
            </a:br>
            <a:r>
              <a:rPr lang="en" sz="1100">
                <a:latin typeface="Courier New"/>
                <a:ea typeface="Courier New"/>
                <a:cs typeface="Courier New"/>
                <a:sym typeface="Courier New"/>
              </a:rPr>
              <a:t>}</a:t>
            </a:r>
            <a:br>
              <a:rPr lang="en" sz="1100">
                <a:latin typeface="Courier New"/>
                <a:ea typeface="Courier New"/>
                <a:cs typeface="Courier New"/>
                <a:sym typeface="Courier New"/>
              </a:rPr>
            </a:br>
            <a:endParaRPr sz="1100">
              <a:latin typeface="Courier New"/>
              <a:ea typeface="Courier New"/>
              <a:cs typeface="Courier New"/>
              <a:sym typeface="Courier New"/>
            </a:endParaRPr>
          </a:p>
          <a:p>
            <a:pPr indent="0" lvl="0" marL="0" rtl="0" algn="l">
              <a:lnSpc>
                <a:spcPct val="115000"/>
              </a:lnSpc>
              <a:spcBef>
                <a:spcPts val="1800"/>
              </a:spcBef>
              <a:spcAft>
                <a:spcPts val="0"/>
              </a:spcAft>
              <a:buClr>
                <a:schemeClr val="dk1"/>
              </a:buClr>
              <a:buSzPts val="1100"/>
              <a:buFont typeface="Arial"/>
              <a:buNone/>
            </a:pPr>
            <a:r>
              <a:t/>
            </a:r>
            <a:endParaRPr sz="1100">
              <a:latin typeface="Courier New"/>
              <a:ea typeface="Courier New"/>
              <a:cs typeface="Courier New"/>
              <a:sym typeface="Courier New"/>
            </a:endParaRPr>
          </a:p>
          <a:p>
            <a:pPr indent="0" lvl="0" marL="0" rtl="0" algn="l">
              <a:spcBef>
                <a:spcPts val="400"/>
              </a:spcBef>
              <a:spcAft>
                <a:spcPts val="0"/>
              </a:spcAft>
              <a:buClr>
                <a:schemeClr val="dk1"/>
              </a:buClr>
              <a:buSzPts val="1100"/>
              <a:buFont typeface="Arial"/>
              <a:buNone/>
            </a:pPr>
            <a:r>
              <a:t/>
            </a:r>
            <a:endParaRPr sz="1100">
              <a:latin typeface="Courier New"/>
              <a:ea typeface="Courier New"/>
              <a:cs typeface="Courier New"/>
              <a:sym typeface="Courier New"/>
            </a:endParaRPr>
          </a:p>
          <a:p>
            <a:pPr indent="0" lvl="0" marL="0" rtl="0" algn="l">
              <a:spcBef>
                <a:spcPts val="0"/>
              </a:spcBef>
              <a:spcAft>
                <a:spcPts val="0"/>
              </a:spcAft>
              <a:buNone/>
            </a:pPr>
            <a:r>
              <a:t/>
            </a:r>
            <a:endParaRPr sz="1100">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Topology</a:t>
            </a:r>
            <a:endParaRPr/>
          </a:p>
        </p:txBody>
      </p:sp>
      <p:sp>
        <p:nvSpPr>
          <p:cNvPr id="193" name="Google Shape;193;p24"/>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Networks of spouts and bolts are packaged into a "topology" which is the top-level abstraction that you submit to Storm clusters for execution. </a:t>
            </a:r>
            <a:endParaRPr sz="1100"/>
          </a:p>
          <a:p>
            <a:pPr indent="0" lvl="0" marL="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A topology is a graph of stream transformations where each node is a spout or bolt. </a:t>
            </a:r>
            <a:endParaRPr sz="1100"/>
          </a:p>
          <a:p>
            <a:pPr indent="0" lvl="0" marL="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Edges in the graph indicate which bolts are subscribing to which streams. </a:t>
            </a:r>
            <a:endParaRPr sz="1100"/>
          </a:p>
          <a:p>
            <a:pPr indent="0" lvl="0" marL="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When a spout or bolt emits a tuple to a stream, it sends the tuple to every bolt that subscribed to that stream.</a:t>
            </a:r>
            <a:endParaRPr sz="1100"/>
          </a:p>
          <a:p>
            <a:pPr indent="0" lvl="0" marL="0" rtl="0" algn="l">
              <a:spcBef>
                <a:spcPts val="0"/>
              </a:spcBef>
              <a:spcAft>
                <a:spcPts val="0"/>
              </a:spcAft>
              <a:buNone/>
            </a:pPr>
            <a:r>
              <a:t/>
            </a:r>
            <a:endParaRPr sz="1100"/>
          </a:p>
        </p:txBody>
      </p:sp>
      <p:pic>
        <p:nvPicPr>
          <p:cNvPr id="194" name="Google Shape;194;p24"/>
          <p:cNvPicPr preferRelativeResize="0"/>
          <p:nvPr/>
        </p:nvPicPr>
        <p:blipFill>
          <a:blip r:embed="rId3">
            <a:alphaModFix/>
          </a:blip>
          <a:stretch>
            <a:fillRect/>
          </a:stretch>
        </p:blipFill>
        <p:spPr>
          <a:xfrm>
            <a:off x="782400" y="2768175"/>
            <a:ext cx="6858000" cy="2088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200" name="Google Shape;200;p25"/>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TopologyBuilder builder = new TopologyBuilder();        </a:t>
            </a: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builder.setSpout("words", new TestWordSpout(), 10);        </a:t>
            </a: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builder.setBolt("exclaim1", new ExclamationBolt(), 3).shuffleGrouping("words");</a:t>
            </a: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builder.setBolt("exclaim2", new ExclamationBolt(), 2).shuffleGrouping("exclaim1");</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200"/>
          </a:p>
          <a:p>
            <a:pPr indent="0" lvl="0" marL="0" rtl="0" algn="l">
              <a:spcBef>
                <a:spcPts val="0"/>
              </a:spcBef>
              <a:spcAft>
                <a:spcPts val="0"/>
              </a:spcAft>
              <a:buNone/>
            </a:pPr>
            <a:r>
              <a:rPr lang="en" sz="1200"/>
              <a:t>This topology contains a spout and two bolts.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 spout emits words, and each bolt appends the string "!!!" to its input.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 nodes are arranged in a line: the spout emits to the first bolt which then emits to the second bolt.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If the spout emits the tuples ["bob"] and ["john"], then the second bolt will emit the words ["bob!!!!!!"] and ["john!!!!!!"].</a:t>
            </a:r>
            <a:endParaRPr sz="1200"/>
          </a:p>
        </p:txBody>
      </p:sp>
      <p:pic>
        <p:nvPicPr>
          <p:cNvPr id="201" name="Google Shape;201;p25"/>
          <p:cNvPicPr preferRelativeResize="0"/>
          <p:nvPr/>
        </p:nvPicPr>
        <p:blipFill>
          <a:blip r:embed="rId3">
            <a:alphaModFix/>
          </a:blip>
          <a:stretch>
            <a:fillRect/>
          </a:stretch>
        </p:blipFill>
        <p:spPr>
          <a:xfrm>
            <a:off x="561550" y="2531850"/>
            <a:ext cx="7754150" cy="1123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Multiple inputs</a:t>
            </a:r>
            <a:endParaRPr/>
          </a:p>
        </p:txBody>
      </p:sp>
      <p:sp>
        <p:nvSpPr>
          <p:cNvPr id="207" name="Google Shape;207;p26"/>
          <p:cNvSpPr txBox="1"/>
          <p:nvPr>
            <p:ph idx="1" type="body"/>
          </p:nvPr>
        </p:nvSpPr>
        <p:spPr>
          <a:xfrm>
            <a:off x="457200" y="1268941"/>
            <a:ext cx="82296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If you wanted component "exclaim2" to read all the tuples emitted by both component "words" and component "exclaim1", you would write component "exclaim2"'s definition like this:</a:t>
            </a:r>
            <a:endParaRPr sz="1400"/>
          </a:p>
          <a:p>
            <a:pPr indent="0" lvl="0" marL="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 sz="1400">
                <a:latin typeface="Courier New"/>
                <a:ea typeface="Courier New"/>
                <a:cs typeface="Courier New"/>
                <a:sym typeface="Courier New"/>
              </a:rPr>
              <a:t>builder.setBolt("exclaim2", new ExclamationBolt(), 5)</a:t>
            </a:r>
            <a:br>
              <a:rPr lang="en" sz="1400">
                <a:latin typeface="Courier New"/>
                <a:ea typeface="Courier New"/>
                <a:cs typeface="Courier New"/>
                <a:sym typeface="Courier New"/>
              </a:rPr>
            </a:br>
            <a:r>
              <a:rPr lang="en" sz="1400">
                <a:latin typeface="Courier New"/>
                <a:ea typeface="Courier New"/>
                <a:cs typeface="Courier New"/>
                <a:sym typeface="Courier New"/>
              </a:rPr>
              <a:t>            .shuffleGrouping("words")</a:t>
            </a:r>
            <a:br>
              <a:rPr lang="en" sz="1400">
                <a:latin typeface="Courier New"/>
                <a:ea typeface="Courier New"/>
                <a:cs typeface="Courier New"/>
                <a:sym typeface="Courier New"/>
              </a:rPr>
            </a:br>
            <a:r>
              <a:rPr lang="en" sz="1400">
                <a:latin typeface="Courier New"/>
                <a:ea typeface="Courier New"/>
                <a:cs typeface="Courier New"/>
                <a:sym typeface="Courier New"/>
              </a:rPr>
              <a:t>            .shuffleGrouping("exclaim1");</a:t>
            </a:r>
            <a:br>
              <a:rPr lang="en" sz="1400">
                <a:latin typeface="Courier New"/>
                <a:ea typeface="Courier New"/>
                <a:cs typeface="Courier New"/>
                <a:sym typeface="Courier New"/>
              </a:rPr>
            </a:br>
            <a:endParaRPr sz="14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400"/>
              <a:t>As you can see, input declarations can be chained to specify multiple sources for the Bolt.</a:t>
            </a:r>
            <a:endParaRPr sz="1400"/>
          </a:p>
          <a:p>
            <a:pPr indent="0" lvl="0" marL="0" rtl="0" algn="l">
              <a:spcBef>
                <a:spcPts val="0"/>
              </a:spcBef>
              <a:spcAft>
                <a:spcPts val="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9"/>
          <p:cNvSpPr txBox="1"/>
          <p:nvPr>
            <p:ph type="ctrTitle"/>
          </p:nvPr>
        </p:nvSpPr>
        <p:spPr>
          <a:xfrm>
            <a:off x="666650" y="2447032"/>
            <a:ext cx="6400800" cy="100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The only reason for time is so that everything doesn’t happen at once.</a:t>
            </a:r>
            <a:endParaRPr sz="3000"/>
          </a:p>
          <a:p>
            <a:pPr indent="0" lvl="0" marL="0" rtl="0" algn="l">
              <a:spcBef>
                <a:spcPts val="0"/>
              </a:spcBef>
              <a:spcAft>
                <a:spcPts val="0"/>
              </a:spcAft>
              <a:buNone/>
            </a:pPr>
            <a:r>
              <a:rPr lang="en" sz="3000"/>
              <a:t>						</a:t>
            </a:r>
            <a:r>
              <a:rPr lang="en" sz="2400"/>
              <a:t>	~Albert Einstein</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Stream Groupings</a:t>
            </a:r>
            <a:endParaRPr/>
          </a:p>
        </p:txBody>
      </p:sp>
      <p:sp>
        <p:nvSpPr>
          <p:cNvPr id="213" name="Google Shape;213;p27"/>
          <p:cNvSpPr txBox="1"/>
          <p:nvPr>
            <p:ph idx="1" type="body"/>
          </p:nvPr>
        </p:nvSpPr>
        <p:spPr>
          <a:xfrm>
            <a:off x="457200" y="1278526"/>
            <a:ext cx="8229600" cy="39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 stream grouping tells a topology how to send tuples between two components. Remember, spouts and bolts execute in parallel as many tasks across the cluster.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If you look at how a topology is executing at the task level, it looks something like this: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When a task for Bolt A emits a tuple to Bolt B, which task should it send the tuple to?</a:t>
            </a:r>
            <a:endParaRPr sz="1100"/>
          </a:p>
          <a:p>
            <a:pPr indent="0" lvl="0" marL="0" rtl="0" algn="l">
              <a:spcBef>
                <a:spcPts val="0"/>
              </a:spcBef>
              <a:spcAft>
                <a:spcPts val="0"/>
              </a:spcAft>
              <a:buNone/>
            </a:pPr>
            <a:r>
              <a:t/>
            </a:r>
            <a:endParaRPr sz="1100"/>
          </a:p>
        </p:txBody>
      </p:sp>
      <p:pic>
        <p:nvPicPr>
          <p:cNvPr id="214" name="Google Shape;214;p27"/>
          <p:cNvPicPr preferRelativeResize="0"/>
          <p:nvPr/>
        </p:nvPicPr>
        <p:blipFill>
          <a:blip r:embed="rId3">
            <a:alphaModFix/>
          </a:blip>
          <a:stretch>
            <a:fillRect/>
          </a:stretch>
        </p:blipFill>
        <p:spPr>
          <a:xfrm>
            <a:off x="794125" y="2110425"/>
            <a:ext cx="5768524" cy="2606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Shuffle Grouping</a:t>
            </a:r>
            <a:endParaRPr/>
          </a:p>
        </p:txBody>
      </p:sp>
      <p:sp>
        <p:nvSpPr>
          <p:cNvPr id="220" name="Google Shape;220;p28"/>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simplest kind of grouping is called a "shuffle grouping" which sends the tuple to a random task. </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It has the effect of evenly distributing the work of processing the tuples across all of a bolt's tasks.</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9"/>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Fields Grouping</a:t>
            </a:r>
            <a:endParaRPr/>
          </a:p>
        </p:txBody>
      </p:sp>
      <p:sp>
        <p:nvSpPr>
          <p:cNvPr id="226" name="Google Shape;226;p29"/>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 more interesting kind of grouping is the "fields grouping".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A fields grouping is used between the SplitSentence bolt and the WordCount bolt.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It is critical for the functioning of the WordCount bolt that the same word always go to the same task. Otherwise, more than one task will see the same word, and they'll each emit incorrect values for the count since each has incomplete information.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A fields grouping lets you group a stream by a subset of its fields. This causes equal values for that subset of fields to go to the same task. Since WordCount subscribes to SplitSentence's output stream using a fields grouping on the "word" field, the same word always goes to the same task and the bolt produces the correct output.</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100"/>
              <a:t>Fields groupings are the basis of implementing streaming joins and streaming aggregations as well as a plethora of other use cases. Underneath the hood, fields groupings are implemented using mod hashing.</a:t>
            </a:r>
            <a:endParaRPr sz="1100"/>
          </a:p>
          <a:p>
            <a:pPr indent="0" lvl="0" marL="0" rtl="0" algn="l">
              <a:spcBef>
                <a:spcPts val="0"/>
              </a:spcBef>
              <a:spcAft>
                <a:spcPts val="0"/>
              </a:spcAft>
              <a:buNone/>
            </a:pPr>
            <a:r>
              <a:t/>
            </a:r>
            <a:endParaRPr sz="1100"/>
          </a:p>
        </p:txBody>
      </p:sp>
      <p:pic>
        <p:nvPicPr>
          <p:cNvPr id="227" name="Google Shape;227;p29"/>
          <p:cNvPicPr preferRelativeResize="0"/>
          <p:nvPr/>
        </p:nvPicPr>
        <p:blipFill>
          <a:blip r:embed="rId3">
            <a:alphaModFix/>
          </a:blip>
          <a:stretch>
            <a:fillRect/>
          </a:stretch>
        </p:blipFill>
        <p:spPr>
          <a:xfrm>
            <a:off x="457200" y="1583625"/>
            <a:ext cx="8058150" cy="1283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0"/>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Topologies implemented</a:t>
            </a:r>
            <a:endParaRPr/>
          </a:p>
        </p:txBody>
      </p:sp>
      <p:sp>
        <p:nvSpPr>
          <p:cNvPr id="233" name="Google Shape;233;p30"/>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solidFill>
                  <a:schemeClr val="dk1"/>
                </a:solidFill>
              </a:rPr>
              <a:t>To do realtime computation on Storm, you create what are called "topologies". </a:t>
            </a:r>
            <a:r>
              <a:rPr b="1" lang="en" sz="1100">
                <a:solidFill>
                  <a:schemeClr val="dk1"/>
                </a:solidFill>
              </a:rPr>
              <a:t>A topology is a graph of computation</a:t>
            </a:r>
            <a:r>
              <a:rPr lang="en" sz="1100">
                <a:solidFill>
                  <a:schemeClr val="dk1"/>
                </a:solidFill>
              </a:rPr>
              <a:t>. Each node in a topology contains processing logic, and links between nodes indicate how data should be passed around between nodes.</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298450" lvl="0" marL="457200" rtl="0" algn="l">
              <a:spcBef>
                <a:spcPts val="0"/>
              </a:spcBef>
              <a:spcAft>
                <a:spcPts val="0"/>
              </a:spcAft>
              <a:buSzPts val="1100"/>
              <a:buChar char="●"/>
            </a:pPr>
            <a:r>
              <a:rPr lang="en" sz="1100">
                <a:solidFill>
                  <a:schemeClr val="dk1"/>
                </a:solidFill>
              </a:rPr>
              <a:t>Running a topology is straightforward. First, you package all your code and dependencies into a single jar. Then, you run a command like the following:</a:t>
            </a:r>
            <a:endParaRPr sz="1100">
              <a:solidFill>
                <a:schemeClr val="dk1"/>
              </a:solidFill>
            </a:endParaRPr>
          </a:p>
          <a:p>
            <a:pPr indent="457200" lvl="0" marL="457200" rtl="0" algn="l">
              <a:spcBef>
                <a:spcPts val="0"/>
              </a:spcBef>
              <a:spcAft>
                <a:spcPts val="0"/>
              </a:spcAft>
              <a:buNone/>
            </a:pPr>
            <a:r>
              <a:rPr lang="en" sz="1100">
                <a:solidFill>
                  <a:srgbClr val="0000FF"/>
                </a:solidFill>
              </a:rPr>
              <a:t>storm jar all-my-code.jar backtype.storm.MyTopology arg1 arg2</a:t>
            </a:r>
            <a:br>
              <a:rPr lang="en" sz="1100">
                <a:solidFill>
                  <a:srgbClr val="0000FF"/>
                </a:solidFill>
              </a:rPr>
            </a:br>
            <a:endParaRPr sz="1100">
              <a:solidFill>
                <a:srgbClr val="0000FF"/>
              </a:solidFill>
            </a:endParaRPr>
          </a:p>
          <a:p>
            <a:pPr indent="-298450" lvl="0" marL="457200" rtl="0" algn="l">
              <a:spcBef>
                <a:spcPts val="0"/>
              </a:spcBef>
              <a:spcAft>
                <a:spcPts val="0"/>
              </a:spcAft>
              <a:buSzPts val="1100"/>
              <a:buChar char="●"/>
            </a:pPr>
            <a:r>
              <a:rPr lang="en" sz="1100">
                <a:solidFill>
                  <a:schemeClr val="dk1"/>
                </a:solidFill>
              </a:rPr>
              <a:t>This runs the class backtype.storm.MyTopology with the arguments arg1 and arg2.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298450" lvl="0" marL="457200" rtl="0" algn="l">
              <a:spcBef>
                <a:spcPts val="0"/>
              </a:spcBef>
              <a:spcAft>
                <a:spcPts val="0"/>
              </a:spcAft>
              <a:buSzPts val="1100"/>
              <a:buChar char="●"/>
            </a:pPr>
            <a:r>
              <a:rPr lang="en" sz="1100">
                <a:solidFill>
                  <a:schemeClr val="dk1"/>
                </a:solidFill>
              </a:rPr>
              <a:t>The main function of the class defines the topology and submits it to Nimbus. The storm jar part takes care of connecting to Nimbus and uploading the jar.</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298450" lvl="0" marL="457200" rtl="0" algn="l">
              <a:spcBef>
                <a:spcPts val="0"/>
              </a:spcBef>
              <a:spcAft>
                <a:spcPts val="0"/>
              </a:spcAft>
              <a:buSzPts val="1100"/>
              <a:buChar char="●"/>
            </a:pPr>
            <a:r>
              <a:rPr lang="en" sz="1100">
                <a:solidFill>
                  <a:schemeClr val="dk1"/>
                </a:solidFill>
              </a:rPr>
              <a:t>Since topology definitions are just Thrift structs, and Nimbus is a Thrift service, </a:t>
            </a:r>
            <a:r>
              <a:rPr b="1" lang="en" sz="1100">
                <a:solidFill>
                  <a:schemeClr val="dk1"/>
                </a:solidFill>
              </a:rPr>
              <a:t>you can create and submit topologies using any programming language</a:t>
            </a:r>
            <a:r>
              <a:rPr lang="en" sz="1100">
                <a:solidFill>
                  <a:schemeClr val="dk1"/>
                </a:solidFill>
              </a:rPr>
              <a:t>. </a:t>
            </a:r>
            <a:endParaRPr sz="1100">
              <a:solidFill>
                <a:schemeClr val="dk1"/>
              </a:solidFill>
            </a:endParaRPr>
          </a:p>
          <a:p>
            <a:pPr indent="0" lvl="0" marL="0" rtl="0" algn="l">
              <a:spcBef>
                <a:spcPts val="0"/>
              </a:spcBef>
              <a:spcAft>
                <a:spcPts val="0"/>
              </a:spcAft>
              <a:buNone/>
            </a:pPr>
            <a:r>
              <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Local vs. Distributed Mode</a:t>
            </a:r>
            <a:endParaRPr/>
          </a:p>
        </p:txBody>
      </p:sp>
      <p:sp>
        <p:nvSpPr>
          <p:cNvPr id="239" name="Google Shape;239;p31"/>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solidFill>
                  <a:schemeClr val="dk1"/>
                </a:solidFill>
              </a:rPr>
              <a:t>Storm has two modes of operation: </a:t>
            </a:r>
            <a:endParaRPr sz="1400">
              <a:solidFill>
                <a:schemeClr val="dk1"/>
              </a:solidFill>
            </a:endParaRPr>
          </a:p>
          <a:p>
            <a:pPr indent="-317500" lvl="1" marL="914400" rtl="0" algn="l">
              <a:spcBef>
                <a:spcPts val="0"/>
              </a:spcBef>
              <a:spcAft>
                <a:spcPts val="0"/>
              </a:spcAft>
              <a:buSzPts val="1400"/>
              <a:buChar char="○"/>
            </a:pPr>
            <a:r>
              <a:rPr lang="en" sz="1400">
                <a:solidFill>
                  <a:schemeClr val="dk1"/>
                </a:solidFill>
              </a:rPr>
              <a:t>local mode and </a:t>
            </a:r>
            <a:endParaRPr sz="1400">
              <a:solidFill>
                <a:schemeClr val="dk1"/>
              </a:solidFill>
            </a:endParaRPr>
          </a:p>
          <a:p>
            <a:pPr indent="-317500" lvl="1" marL="914400" rtl="0" algn="l">
              <a:spcBef>
                <a:spcPts val="0"/>
              </a:spcBef>
              <a:spcAft>
                <a:spcPts val="0"/>
              </a:spcAft>
              <a:buSzPts val="1400"/>
              <a:buChar char="○"/>
            </a:pPr>
            <a:r>
              <a:rPr lang="en" sz="1400">
                <a:solidFill>
                  <a:schemeClr val="dk1"/>
                </a:solidFill>
              </a:rPr>
              <a:t>distributed mode.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317500" lvl="0" marL="457200" rtl="0" algn="l">
              <a:spcBef>
                <a:spcPts val="0"/>
              </a:spcBef>
              <a:spcAft>
                <a:spcPts val="0"/>
              </a:spcAft>
              <a:buSzPts val="1400"/>
              <a:buChar char="●"/>
            </a:pPr>
            <a:r>
              <a:rPr lang="en" sz="1400">
                <a:solidFill>
                  <a:schemeClr val="dk1"/>
                </a:solidFill>
              </a:rPr>
              <a:t>In local mode, Storm executes completely in process by simulating worker nodes with threads. Local mode is useful for testing and development of topologies.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317500" lvl="0" marL="457200" rtl="0" algn="l">
              <a:spcBef>
                <a:spcPts val="0"/>
              </a:spcBef>
              <a:spcAft>
                <a:spcPts val="0"/>
              </a:spcAft>
              <a:buSzPts val="1400"/>
              <a:buChar char="●"/>
            </a:pPr>
            <a:r>
              <a:rPr lang="en" sz="1400">
                <a:solidFill>
                  <a:schemeClr val="dk1"/>
                </a:solidFill>
              </a:rPr>
              <a:t>In distributed mode, Storm operates as a cluster of machines. When you submit a topology to the master, you also submit all the code necessary to run the topology. The master will take care of distributing your code and allocating workers to run your topology. If workers go down, the master will reassign them somewhere else. </a:t>
            </a: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2"/>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Guaranteed Message Processing</a:t>
            </a:r>
            <a:endParaRPr sz="3600"/>
          </a:p>
        </p:txBody>
      </p:sp>
      <p:sp>
        <p:nvSpPr>
          <p:cNvPr id="245" name="Google Shape;245;p32"/>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Storm's reliability API: how Storm guarantees that every message coming off a spout will be fully processed.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Lenghty discussion of why here: </a:t>
            </a:r>
            <a:r>
              <a:rPr lang="en" u="sng">
                <a:solidFill>
                  <a:schemeClr val="hlink"/>
                </a:solidFill>
                <a:hlinkClick r:id="rId3"/>
              </a:rPr>
              <a:t>http://storm.incubator.apache.org/documentation/Guaranteeing-message-processing.html</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3"/>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Transactional Topologies</a:t>
            </a:r>
            <a:endParaRPr/>
          </a:p>
        </p:txBody>
      </p:sp>
      <p:sp>
        <p:nvSpPr>
          <p:cNvPr id="251" name="Google Shape;251;p33"/>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Storm guarantees that every message will be played through the topology at least once. </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A common question asked is "how do you do things like counting on top of Storm? Won't you overcount?" </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Storm has a feature called transactional topologies that let you achieve exactly-once messaging semantics for most computations.</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Detailed explanation here: http://storm.apache.org/documentation/Transactional-topologies.html</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4"/>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257" name="Google Shape;257;p34"/>
          <p:cNvSpPr txBox="1"/>
          <p:nvPr>
            <p:ph idx="1" type="body"/>
          </p:nvPr>
        </p:nvSpPr>
        <p:spPr>
          <a:xfrm>
            <a:off x="457200" y="1268241"/>
            <a:ext cx="8229600" cy="3630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3"/>
              </a:rPr>
              <a:t>http://storm.apache.org/</a:t>
            </a:r>
            <a:endParaRPr/>
          </a:p>
          <a:p>
            <a:pPr indent="-342900" lvl="0" marL="457200" rtl="0" algn="l">
              <a:spcBef>
                <a:spcPts val="0"/>
              </a:spcBef>
              <a:spcAft>
                <a:spcPts val="0"/>
              </a:spcAft>
              <a:buSzPts val="1800"/>
              <a:buChar char="●"/>
            </a:pPr>
            <a:r>
              <a:rPr lang="en"/>
              <a:t>Heron (next gen Storm at Twitter): https://twitter.github.io/heron/</a:t>
            </a:r>
            <a:endParaRPr/>
          </a:p>
          <a:p>
            <a:pPr indent="-342900" lvl="0" marL="457200" rtl="0" algn="l">
              <a:spcBef>
                <a:spcPts val="0"/>
              </a:spcBef>
              <a:spcAft>
                <a:spcPts val="0"/>
              </a:spcAft>
              <a:buSzPts val="1800"/>
              <a:buChar char="●"/>
            </a:pPr>
            <a:r>
              <a:rPr lang="en" u="sng">
                <a:solidFill>
                  <a:schemeClr val="hlink"/>
                </a:solidFill>
                <a:hlinkClick r:id="rId4"/>
              </a:rPr>
              <a:t>http://nathanmarz.com/</a:t>
            </a:r>
            <a:r>
              <a:rPr lang="en"/>
              <a:t> (author of Storm)</a:t>
            </a:r>
            <a:endParaRPr/>
          </a:p>
          <a:p>
            <a:pPr indent="-342900" lvl="0" marL="457200" rtl="0" algn="l">
              <a:spcBef>
                <a:spcPts val="0"/>
              </a:spcBef>
              <a:spcAft>
                <a:spcPts val="0"/>
              </a:spcAft>
              <a:buSzPts val="1800"/>
              <a:buChar char="●"/>
            </a:pPr>
            <a:r>
              <a:rPr lang="en"/>
              <a:t>Nathan’s Youtube video from class: http://www.youtube.com/watch?v=bdps8tE0gYo</a:t>
            </a:r>
            <a:endParaRPr/>
          </a:p>
          <a:p>
            <a:pPr indent="-342900" lvl="0" marL="457200" rtl="0" algn="l">
              <a:spcBef>
                <a:spcPts val="0"/>
              </a:spcBef>
              <a:spcAft>
                <a:spcPts val="0"/>
              </a:spcAft>
              <a:buSzPts val="1800"/>
              <a:buChar char="●"/>
            </a:pPr>
            <a:r>
              <a:rPr lang="en" u="sng">
                <a:solidFill>
                  <a:schemeClr val="hlink"/>
                </a:solidFill>
                <a:hlinkClick r:id="rId5"/>
              </a:rPr>
              <a:t>http://aws.amazon.com/kinesis/</a:t>
            </a:r>
            <a:r>
              <a:rPr lang="en"/>
              <a:t> (Amazon’s entry in realtime)</a:t>
            </a:r>
            <a:endParaRPr/>
          </a:p>
          <a:p>
            <a:pPr indent="-342900" lvl="0" marL="457200" rtl="0" algn="l">
              <a:spcBef>
                <a:spcPts val="0"/>
              </a:spcBef>
              <a:spcAft>
                <a:spcPts val="0"/>
              </a:spcAft>
              <a:buSzPts val="1800"/>
              <a:buChar char="●"/>
            </a:pPr>
            <a:r>
              <a:rPr lang="en"/>
              <a:t>Heron (successor to Storm): </a:t>
            </a:r>
            <a:r>
              <a:rPr lang="en" u="sng">
                <a:solidFill>
                  <a:schemeClr val="hlink"/>
                </a:solidFill>
                <a:hlinkClick r:id="rId6"/>
              </a:rPr>
              <a:t>https://twitter.github.io/heron/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Other Realtime Frameworks:</a:t>
            </a:r>
            <a:endParaRPr/>
          </a:p>
          <a:p>
            <a:pPr indent="-342900" lvl="0" marL="457200" rtl="0" algn="l">
              <a:spcBef>
                <a:spcPts val="0"/>
              </a:spcBef>
              <a:spcAft>
                <a:spcPts val="0"/>
              </a:spcAft>
              <a:buSzPts val="1800"/>
              <a:buChar char="●"/>
            </a:pPr>
            <a:r>
              <a:rPr lang="en"/>
              <a:t>Apache Flink: </a:t>
            </a:r>
            <a:r>
              <a:rPr lang="en" u="sng">
                <a:solidFill>
                  <a:schemeClr val="hlink"/>
                </a:solidFill>
                <a:hlinkClick r:id="rId7"/>
              </a:rPr>
              <a:t>https://flink.apache.org/</a:t>
            </a:r>
            <a:endParaRPr/>
          </a:p>
          <a:p>
            <a:pPr indent="-342900" lvl="0" marL="457200" rtl="0" algn="l">
              <a:spcBef>
                <a:spcPts val="0"/>
              </a:spcBef>
              <a:spcAft>
                <a:spcPts val="0"/>
              </a:spcAft>
              <a:buSzPts val="1800"/>
              <a:buChar char="●"/>
            </a:pPr>
            <a:r>
              <a:rPr lang="en"/>
              <a:t>Kafka Streams: </a:t>
            </a:r>
            <a:r>
              <a:rPr lang="en" u="sng">
                <a:solidFill>
                  <a:schemeClr val="hlink"/>
                </a:solidFill>
                <a:hlinkClick r:id="rId8"/>
              </a:rPr>
              <a:t>https://kafka.apache.org/documentation/streams/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0"/>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real-time?</a:t>
            </a:r>
            <a:endParaRPr/>
          </a:p>
        </p:txBody>
      </p:sp>
      <p:sp>
        <p:nvSpPr>
          <p:cNvPr id="105" name="Google Shape;105;p10"/>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From Wikipedia…</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298450" lvl="0" marL="457200" rtl="0" algn="l">
              <a:spcBef>
                <a:spcPts val="0"/>
              </a:spcBef>
              <a:spcAft>
                <a:spcPts val="0"/>
              </a:spcAft>
              <a:buSzPts val="1100"/>
              <a:buChar char="●"/>
            </a:pPr>
            <a:r>
              <a:rPr lang="en" sz="1100">
                <a:solidFill>
                  <a:schemeClr val="dk1"/>
                </a:solidFill>
              </a:rPr>
              <a:t>In</a:t>
            </a:r>
            <a:r>
              <a:rPr lang="en" sz="1100">
                <a:solidFill>
                  <a:schemeClr val="dk1"/>
                </a:solidFill>
                <a:uFill>
                  <a:noFill/>
                </a:uFill>
                <a:hlinkClick r:id="rId3">
                  <a:extLst>
                    <a:ext uri="{A12FA001-AC4F-418D-AE19-62706E023703}">
                      <ahyp:hlinkClr val="tx"/>
                    </a:ext>
                  </a:extLst>
                </a:hlinkClick>
              </a:rPr>
              <a:t> </a:t>
            </a:r>
            <a:r>
              <a:rPr lang="en" sz="1100" u="sng">
                <a:solidFill>
                  <a:schemeClr val="hlink"/>
                </a:solidFill>
                <a:hlinkClick r:id="rId4"/>
              </a:rPr>
              <a:t>computer science</a:t>
            </a:r>
            <a:r>
              <a:rPr lang="en" sz="1100">
                <a:solidFill>
                  <a:schemeClr val="dk1"/>
                </a:solidFill>
              </a:rPr>
              <a:t>, </a:t>
            </a:r>
            <a:r>
              <a:rPr b="1" lang="en" sz="1100">
                <a:solidFill>
                  <a:schemeClr val="dk1"/>
                </a:solidFill>
              </a:rPr>
              <a:t>real-time computing</a:t>
            </a:r>
            <a:r>
              <a:rPr lang="en" sz="1100">
                <a:solidFill>
                  <a:schemeClr val="dk1"/>
                </a:solidFill>
              </a:rPr>
              <a:t> (</a:t>
            </a:r>
            <a:r>
              <a:rPr b="1" lang="en" sz="1100">
                <a:solidFill>
                  <a:schemeClr val="dk1"/>
                </a:solidFill>
              </a:rPr>
              <a:t>RTC</a:t>
            </a:r>
            <a:r>
              <a:rPr lang="en" sz="1100">
                <a:solidFill>
                  <a:schemeClr val="dk1"/>
                </a:solidFill>
              </a:rPr>
              <a:t>), or </a:t>
            </a:r>
            <a:r>
              <a:rPr b="1" lang="en" sz="1100">
                <a:solidFill>
                  <a:schemeClr val="dk1"/>
                </a:solidFill>
              </a:rPr>
              <a:t>reactive computing</a:t>
            </a:r>
            <a:r>
              <a:rPr lang="en" sz="1100">
                <a:solidFill>
                  <a:schemeClr val="dk1"/>
                </a:solidFill>
              </a:rPr>
              <a:t>, is the study of</a:t>
            </a:r>
            <a:r>
              <a:rPr lang="en" sz="1100">
                <a:solidFill>
                  <a:schemeClr val="dk1"/>
                </a:solidFill>
                <a:uFill>
                  <a:noFill/>
                </a:uFill>
                <a:hlinkClick r:id="rId5">
                  <a:extLst>
                    <a:ext uri="{A12FA001-AC4F-418D-AE19-62706E023703}">
                      <ahyp:hlinkClr val="tx"/>
                    </a:ext>
                  </a:extLst>
                </a:hlinkClick>
              </a:rPr>
              <a:t> </a:t>
            </a:r>
            <a:r>
              <a:rPr lang="en" sz="1100" u="sng">
                <a:solidFill>
                  <a:schemeClr val="hlink"/>
                </a:solidFill>
                <a:hlinkClick r:id="rId6"/>
              </a:rPr>
              <a:t>hardware</a:t>
            </a:r>
            <a:r>
              <a:rPr lang="en" sz="1100">
                <a:solidFill>
                  <a:schemeClr val="dk1"/>
                </a:solidFill>
              </a:rPr>
              <a:t> and</a:t>
            </a:r>
            <a:r>
              <a:rPr lang="en" sz="1100">
                <a:solidFill>
                  <a:schemeClr val="dk1"/>
                </a:solidFill>
                <a:uFill>
                  <a:noFill/>
                </a:uFill>
                <a:hlinkClick r:id="rId7">
                  <a:extLst>
                    <a:ext uri="{A12FA001-AC4F-418D-AE19-62706E023703}">
                      <ahyp:hlinkClr val="tx"/>
                    </a:ext>
                  </a:extLst>
                </a:hlinkClick>
              </a:rPr>
              <a:t> </a:t>
            </a:r>
            <a:r>
              <a:rPr lang="en" sz="1100" u="sng">
                <a:solidFill>
                  <a:schemeClr val="hlink"/>
                </a:solidFill>
                <a:hlinkClick r:id="rId8"/>
              </a:rPr>
              <a:t>software</a:t>
            </a:r>
            <a:r>
              <a:rPr lang="en" sz="1100">
                <a:solidFill>
                  <a:schemeClr val="dk1"/>
                </a:solidFill>
              </a:rPr>
              <a:t> systems that are subject to a "real-time constraint"— e.g. operational deadlines from event to system response.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298450" lvl="0" marL="457200" rtl="0" algn="l">
              <a:spcBef>
                <a:spcPts val="0"/>
              </a:spcBef>
              <a:spcAft>
                <a:spcPts val="0"/>
              </a:spcAft>
              <a:buSzPts val="1100"/>
              <a:buChar char="●"/>
            </a:pPr>
            <a:r>
              <a:rPr lang="en" sz="1100">
                <a:solidFill>
                  <a:schemeClr val="dk1"/>
                </a:solidFill>
              </a:rPr>
              <a:t>Real-time programs must guarantee response within strict time constraints, often referred to as "deadlines".</a:t>
            </a:r>
            <a:endParaRPr baseline="30000" sz="1100">
              <a:solidFill>
                <a:schemeClr val="dk1"/>
              </a:solidFill>
            </a:endParaRPr>
          </a:p>
          <a:p>
            <a:pPr indent="0" lvl="0" marL="0" rtl="0" algn="l">
              <a:spcBef>
                <a:spcPts val="0"/>
              </a:spcBef>
              <a:spcAft>
                <a:spcPts val="0"/>
              </a:spcAft>
              <a:buNone/>
            </a:pPr>
            <a:r>
              <a:t/>
            </a:r>
            <a:endParaRPr baseline="30000" sz="1100">
              <a:solidFill>
                <a:schemeClr val="dk1"/>
              </a:solidFill>
            </a:endParaRPr>
          </a:p>
          <a:p>
            <a:pPr indent="-298450" lvl="0" marL="457200" rtl="0" algn="l">
              <a:spcBef>
                <a:spcPts val="0"/>
              </a:spcBef>
              <a:spcAft>
                <a:spcPts val="0"/>
              </a:spcAft>
              <a:buSzPts val="1100"/>
              <a:buChar char="●"/>
            </a:pPr>
            <a:r>
              <a:rPr lang="en" sz="1100">
                <a:solidFill>
                  <a:schemeClr val="dk1"/>
                </a:solidFill>
              </a:rPr>
              <a:t>Real-time responses are often </a:t>
            </a:r>
            <a:r>
              <a:rPr b="1" lang="en" sz="1100">
                <a:solidFill>
                  <a:schemeClr val="dk1"/>
                </a:solidFill>
              </a:rPr>
              <a:t>understood to be in the order of milliseconds, and sometimes microseconds</a:t>
            </a:r>
            <a:r>
              <a:rPr lang="en" sz="1100">
                <a:solidFill>
                  <a:schemeClr val="dk1"/>
                </a:solidFill>
              </a:rPr>
              <a:t>. Conversely, a system without real-time facilities, cannot </a:t>
            </a:r>
            <a:r>
              <a:rPr i="1" lang="en" sz="1100">
                <a:solidFill>
                  <a:schemeClr val="dk1"/>
                </a:solidFill>
              </a:rPr>
              <a:t>guarantee</a:t>
            </a:r>
            <a:r>
              <a:rPr lang="en" sz="1100">
                <a:solidFill>
                  <a:schemeClr val="dk1"/>
                </a:solidFill>
              </a:rPr>
              <a:t> a response within any timeframe (regardless of </a:t>
            </a:r>
            <a:r>
              <a:rPr i="1" lang="en" sz="1100">
                <a:solidFill>
                  <a:schemeClr val="dk1"/>
                </a:solidFill>
              </a:rPr>
              <a:t>actual</a:t>
            </a:r>
            <a:r>
              <a:rPr lang="en" sz="1100">
                <a:solidFill>
                  <a:schemeClr val="dk1"/>
                </a:solidFill>
              </a:rPr>
              <a:t> or </a:t>
            </a:r>
            <a:r>
              <a:rPr i="1" lang="en" sz="1100">
                <a:solidFill>
                  <a:schemeClr val="dk1"/>
                </a:solidFill>
              </a:rPr>
              <a:t>expected</a:t>
            </a:r>
            <a:r>
              <a:rPr lang="en" sz="1100">
                <a:solidFill>
                  <a:schemeClr val="dk1"/>
                </a:solidFill>
              </a:rPr>
              <a:t> response times).</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Jeb Corlis: </a:t>
            </a:r>
            <a:r>
              <a:rPr lang="en" sz="1100" u="sng">
                <a:solidFill>
                  <a:schemeClr val="hlink"/>
                </a:solidFill>
                <a:hlinkClick r:id="rId9"/>
              </a:rPr>
              <a:t>http://www.youtube.com/watch?v=TWfph3iNC-k</a:t>
            </a:r>
            <a:endParaRPr sz="1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1"/>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Realtime vs. Batch</a:t>
            </a:r>
            <a:endParaRPr/>
          </a:p>
        </p:txBody>
      </p:sp>
      <p:sp>
        <p:nvSpPr>
          <p:cNvPr id="111" name="Google Shape;111;p11"/>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past decade has seen a revolution in data processing. </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MapReduce, Hadoop, and related technologies have made it possible to store and process data at scales previously unthinkable. </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Unfortunately, these data processing technologies are </a:t>
            </a:r>
            <a:r>
              <a:rPr b="1" lang="en" sz="1400"/>
              <a:t>not realtime systems, nor are they meant to be</a:t>
            </a:r>
            <a:r>
              <a:rPr lang="en" sz="1400"/>
              <a:t>.</a:t>
            </a:r>
            <a:endParaRPr sz="1400"/>
          </a:p>
          <a:p>
            <a:pPr indent="0" lvl="0" marL="0" rtl="0" algn="l">
              <a:spcBef>
                <a:spcPts val="0"/>
              </a:spcBef>
              <a:spcAft>
                <a:spcPts val="0"/>
              </a:spcAft>
              <a:buNone/>
            </a:pPr>
            <a:r>
              <a:rPr lang="en" sz="1400"/>
              <a:t> </a:t>
            </a:r>
            <a:endParaRPr sz="1400"/>
          </a:p>
          <a:p>
            <a:pPr indent="-317500" lvl="0" marL="457200" rtl="0" algn="l">
              <a:spcBef>
                <a:spcPts val="0"/>
              </a:spcBef>
              <a:spcAft>
                <a:spcPts val="0"/>
              </a:spcAft>
              <a:buSzPts val="1400"/>
              <a:buChar char="●"/>
            </a:pPr>
            <a:r>
              <a:rPr lang="en" sz="1400"/>
              <a:t>There's no hack that will turn Hadoop into a real-time system; realtime data processing has a fundamentally different set of requirements than batch processing.</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However, real-time data processing at massive scale is becoming more and more of a requirement for businesses. The lack of a "Hadoop of realtime" has become the biggest hole in the data processing ecosystem.</a:t>
            </a:r>
            <a:endParaRPr sz="1400"/>
          </a:p>
          <a:p>
            <a:pPr indent="0" lvl="0" marL="0" rtl="0" algn="l">
              <a:spcBef>
                <a:spcPts val="0"/>
              </a:spcBef>
              <a:spcAft>
                <a:spcPts val="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2"/>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Previously...</a:t>
            </a:r>
            <a:endParaRPr/>
          </a:p>
        </p:txBody>
      </p:sp>
      <p:sp>
        <p:nvSpPr>
          <p:cNvPr id="117" name="Google Shape;117;p12"/>
          <p:cNvSpPr txBox="1"/>
          <p:nvPr>
            <p:ph idx="1" type="body"/>
          </p:nvPr>
        </p:nvSpPr>
        <p:spPr>
          <a:xfrm>
            <a:off x="457200" y="1269891"/>
            <a:ext cx="82296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Before Storm, you would typically have to manually build a network of queues and workers to do real-time processing.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Workers would process messages off a queue, update databases, and send new messages to other queues for further processing.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Disadvantages:</a:t>
            </a:r>
            <a:endParaRPr sz="1400"/>
          </a:p>
          <a:p>
            <a:pPr indent="0" lvl="0" marL="0" rtl="0" algn="l">
              <a:spcBef>
                <a:spcPts val="0"/>
              </a:spcBef>
              <a:spcAft>
                <a:spcPts val="0"/>
              </a:spcAft>
              <a:buNone/>
            </a:pPr>
            <a:r>
              <a:t/>
            </a:r>
            <a:endParaRPr sz="1400"/>
          </a:p>
          <a:p>
            <a:pPr indent="-304800" lvl="0" marL="457200" rtl="0" algn="l">
              <a:lnSpc>
                <a:spcPct val="115000"/>
              </a:lnSpc>
              <a:spcBef>
                <a:spcPts val="0"/>
              </a:spcBef>
              <a:spcAft>
                <a:spcPts val="0"/>
              </a:spcAft>
              <a:buClr>
                <a:schemeClr val="dk1"/>
              </a:buClr>
              <a:buSzPts val="1200"/>
              <a:buAutoNum type="arabicPeriod"/>
            </a:pPr>
            <a:r>
              <a:rPr b="1" lang="en" sz="1200">
                <a:solidFill>
                  <a:schemeClr val="dk1"/>
                </a:solidFill>
              </a:rPr>
              <a:t>Tedious</a:t>
            </a:r>
            <a:r>
              <a:rPr lang="en" sz="1200">
                <a:solidFill>
                  <a:schemeClr val="dk1"/>
                </a:solidFill>
              </a:rPr>
              <a:t>: You spend most of your development time configuring where to send messages, deploying workers, and deploying intermediate queues. The real-time processing logic that you care about corresponds to a relatively small percentage of your codebase.</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b="1" lang="en" sz="1200">
                <a:solidFill>
                  <a:schemeClr val="dk1"/>
                </a:solidFill>
              </a:rPr>
              <a:t>Brittle</a:t>
            </a:r>
            <a:r>
              <a:rPr lang="en" sz="1200">
                <a:solidFill>
                  <a:schemeClr val="dk1"/>
                </a:solidFill>
              </a:rPr>
              <a:t>: There's little fault-tolerance. You're responsible for keeping each worker and queue up.</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b="1" lang="en" sz="1200">
                <a:solidFill>
                  <a:schemeClr val="dk1"/>
                </a:solidFill>
              </a:rPr>
              <a:t>Painful to scale</a:t>
            </a:r>
            <a:r>
              <a:rPr lang="en" sz="1200">
                <a:solidFill>
                  <a:schemeClr val="dk1"/>
                </a:solidFill>
              </a:rPr>
              <a:t>: When the message throughput get too high for a single worker or queue, you need to partition how the data is spread around. You need to reconfigure the other workers to know the new locations to send messages. This introduces moving parts and new pieces that can fail.</a:t>
            </a:r>
            <a:endParaRPr sz="1200">
              <a:solidFill>
                <a:schemeClr val="dk1"/>
              </a:solidFill>
            </a:endParaRPr>
          </a:p>
          <a:p>
            <a:pPr indent="0" lvl="0" marL="0" rtl="0" algn="l">
              <a:spcBef>
                <a:spcPts val="0"/>
              </a:spcBef>
              <a:spcAft>
                <a:spcPts val="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3"/>
          <p:cNvSpPr txBox="1"/>
          <p:nvPr>
            <p:ph type="title"/>
          </p:nvPr>
        </p:nvSpPr>
        <p:spPr>
          <a:xfrm>
            <a:off x="379525" y="192750"/>
            <a:ext cx="7315500" cy="78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Queue &amp; Workers Design</a:t>
            </a:r>
            <a:endParaRPr/>
          </a:p>
        </p:txBody>
      </p:sp>
      <p:pic>
        <p:nvPicPr>
          <p:cNvPr id="123" name="Google Shape;123;p13"/>
          <p:cNvPicPr preferRelativeResize="0"/>
          <p:nvPr/>
        </p:nvPicPr>
        <p:blipFill>
          <a:blip r:embed="rId3">
            <a:alphaModFix/>
          </a:blip>
          <a:stretch>
            <a:fillRect/>
          </a:stretch>
        </p:blipFill>
        <p:spPr>
          <a:xfrm>
            <a:off x="214750" y="1487250"/>
            <a:ext cx="7886700" cy="3570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4"/>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Message processing </a:t>
            </a:r>
            <a:endParaRPr/>
          </a:p>
        </p:txBody>
      </p:sp>
      <p:sp>
        <p:nvSpPr>
          <p:cNvPr id="129" name="Google Shape;129;p14"/>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Although the queues and workers paradigm breaks down for large numbers of messages, </a:t>
            </a:r>
            <a:r>
              <a:rPr b="1" lang="en" sz="1400"/>
              <a:t>message processing is clearly the fundamental paradigm for real-time computation</a:t>
            </a:r>
            <a:r>
              <a:rPr lang="en" sz="1400"/>
              <a:t>. </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The question is: how do you do it in a way that doesn't lose data, scales to huge volumes of messages, and is dead-simple to use and operate?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5"/>
          <p:cNvSpPr txBox="1"/>
          <p:nvPr>
            <p:ph type="ctrTitle"/>
          </p:nvPr>
        </p:nvSpPr>
        <p:spPr>
          <a:xfrm>
            <a:off x="685800" y="1640682"/>
            <a:ext cx="6400800" cy="100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Storm</a:t>
            </a:r>
            <a:endParaRPr/>
          </a:p>
        </p:txBody>
      </p:sp>
      <p:sp>
        <p:nvSpPr>
          <p:cNvPr id="135" name="Google Shape;135;p15"/>
          <p:cNvSpPr txBox="1"/>
          <p:nvPr>
            <p:ph idx="1" type="subTitle"/>
          </p:nvPr>
        </p:nvSpPr>
        <p:spPr>
          <a:xfrm>
            <a:off x="685800" y="2700338"/>
            <a:ext cx="6400800" cy="67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Heron - the successor by Twitter.</a:t>
            </a:r>
            <a:endParaRPr/>
          </a:p>
        </p:txBody>
      </p:sp>
      <p:sp>
        <p:nvSpPr>
          <p:cNvPr id="136" name="Google Shape;136;p15"/>
          <p:cNvSpPr txBox="1"/>
          <p:nvPr/>
        </p:nvSpPr>
        <p:spPr>
          <a:xfrm>
            <a:off x="1058250" y="4476550"/>
            <a:ext cx="60285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Nathan Marz on Storm: </a:t>
            </a:r>
            <a:r>
              <a:rPr lang="en" u="sng">
                <a:solidFill>
                  <a:schemeClr val="hlink"/>
                </a:solidFill>
                <a:hlinkClick r:id="rId3"/>
              </a:rPr>
              <a:t>http://www.youtube.com/watch?v=bdps8tE0gYo</a:t>
            </a:r>
            <a:endParaRPr/>
          </a:p>
        </p:txBody>
      </p:sp>
      <p:pic>
        <p:nvPicPr>
          <p:cNvPr id="137" name="Google Shape;137;p15"/>
          <p:cNvPicPr preferRelativeResize="0"/>
          <p:nvPr/>
        </p:nvPicPr>
        <p:blipFill>
          <a:blip r:embed="rId4">
            <a:alphaModFix/>
          </a:blip>
          <a:stretch>
            <a:fillRect/>
          </a:stretch>
        </p:blipFill>
        <p:spPr>
          <a:xfrm>
            <a:off x="3766550" y="220525"/>
            <a:ext cx="5053226" cy="1842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6"/>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Storm</a:t>
            </a:r>
            <a:endParaRPr/>
          </a:p>
        </p:txBody>
      </p:sp>
      <p:sp>
        <p:nvSpPr>
          <p:cNvPr id="143" name="Google Shape;143;p16"/>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solidFill>
                <a:schemeClr val="dk1"/>
              </a:solidFill>
            </a:endParaRPr>
          </a:p>
          <a:p>
            <a:pPr indent="0" lvl="0" marL="0" rtl="0" algn="l">
              <a:spcBef>
                <a:spcPts val="0"/>
              </a:spcBef>
              <a:spcAft>
                <a:spcPts val="0"/>
              </a:spcAft>
              <a:buNone/>
            </a:pPr>
            <a:r>
              <a:t/>
            </a:r>
            <a:endParaRPr b="1" sz="1400">
              <a:solidFill>
                <a:schemeClr val="dk1"/>
              </a:solidFill>
            </a:endParaRPr>
          </a:p>
          <a:p>
            <a:pPr indent="0" lvl="0" marL="0" rtl="0" algn="l">
              <a:spcBef>
                <a:spcPts val="0"/>
              </a:spcBef>
              <a:spcAft>
                <a:spcPts val="0"/>
              </a:spcAft>
              <a:buNone/>
            </a:pPr>
            <a:r>
              <a:t/>
            </a:r>
            <a:endParaRPr b="1" sz="1400">
              <a:solidFill>
                <a:schemeClr val="dk1"/>
              </a:solidFill>
            </a:endParaRPr>
          </a:p>
          <a:p>
            <a:pPr indent="-317500" lvl="0" marL="457200" rtl="0" algn="l">
              <a:spcBef>
                <a:spcPts val="0"/>
              </a:spcBef>
              <a:spcAft>
                <a:spcPts val="0"/>
              </a:spcAft>
              <a:buSzPts val="1400"/>
              <a:buChar char="●"/>
            </a:pPr>
            <a:r>
              <a:rPr b="1" lang="en" sz="1400">
                <a:solidFill>
                  <a:schemeClr val="dk1"/>
                </a:solidFill>
              </a:rPr>
              <a:t>Storm</a:t>
            </a:r>
            <a:r>
              <a:rPr lang="en" sz="1400">
                <a:solidFill>
                  <a:schemeClr val="dk1"/>
                </a:solidFill>
              </a:rPr>
              <a:t> is a distributed computation framework written predominantly in the</a:t>
            </a:r>
            <a:r>
              <a:rPr lang="en" sz="1400">
                <a:solidFill>
                  <a:schemeClr val="dk1"/>
                </a:solidFill>
                <a:uFill>
                  <a:noFill/>
                </a:uFill>
                <a:hlinkClick r:id="rId3">
                  <a:extLst>
                    <a:ext uri="{A12FA001-AC4F-418D-AE19-62706E023703}">
                      <ahyp:hlinkClr val="tx"/>
                    </a:ext>
                  </a:extLst>
                </a:hlinkClick>
              </a:rPr>
              <a:t> </a:t>
            </a:r>
            <a:r>
              <a:rPr lang="en" sz="1400"/>
              <a:t>Clojure</a:t>
            </a:r>
            <a:r>
              <a:rPr lang="en" sz="1400">
                <a:solidFill>
                  <a:schemeClr val="dk1"/>
                </a:solidFill>
              </a:rPr>
              <a:t> programming language. Originally created by Nathan Marz</a:t>
            </a:r>
            <a:r>
              <a:rPr baseline="30000" lang="en" sz="1400">
                <a:solidFill>
                  <a:schemeClr val="dk1"/>
                </a:solidFill>
              </a:rPr>
              <a:t> </a:t>
            </a:r>
            <a:r>
              <a:rPr lang="en" sz="1400">
                <a:solidFill>
                  <a:schemeClr val="dk1"/>
                </a:solidFill>
              </a:rPr>
              <a:t>and team at BackType, the project was open sourced after being acquired by Twitter.</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317500" lvl="0" marL="457200" rtl="0" algn="l">
              <a:spcBef>
                <a:spcPts val="0"/>
              </a:spcBef>
              <a:spcAft>
                <a:spcPts val="0"/>
              </a:spcAft>
              <a:buSzPts val="1400"/>
              <a:buChar char="●"/>
            </a:pPr>
            <a:r>
              <a:rPr lang="en" sz="1400">
                <a:solidFill>
                  <a:schemeClr val="dk1"/>
                </a:solidFill>
              </a:rPr>
              <a:t>Storm exposes a set of primitives for doing realtime computation. Like how MapReduce greatly eases the writing of parallel batch processing, Storm's primitives greatly ease the writing of parallel realtime computation.</a:t>
            </a:r>
            <a:endParaRPr sz="14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Lesson Plan">
  <a:themeElements>
    <a:clrScheme name="Custom 501">
      <a:dk1>
        <a:srgbClr val="000000"/>
      </a:dk1>
      <a:lt1>
        <a:srgbClr val="EFEDE2"/>
      </a:lt1>
      <a:dk2>
        <a:srgbClr val="1F497D"/>
      </a:dk2>
      <a:lt2>
        <a:srgbClr val="FDFFFF"/>
      </a:lt2>
      <a:accent1>
        <a:srgbClr val="4F81BD"/>
      </a:accent1>
      <a:accent2>
        <a:srgbClr val="AB0101"/>
      </a:accent2>
      <a:accent3>
        <a:srgbClr val="86B060"/>
      </a:accent3>
      <a:accent4>
        <a:srgbClr val="7760A0"/>
      </a:accent4>
      <a:accent5>
        <a:srgbClr val="739395"/>
      </a:accent5>
      <a:accent6>
        <a:srgbClr val="968B52"/>
      </a:accent6>
      <a:hlink>
        <a:srgbClr val="336699"/>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