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a98ca2a_0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a98ca2a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a98ca2a_0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a98ca2a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a98ca2a_0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a98ca2a_0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a98ca2a_0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a98ca2a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a98ca2a_0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a98ca2a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a98ca2a_0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a98ca2a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a98ca2a_0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a98ca2a_0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a98ca2a_0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a98ca2a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a98ca2a_0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a98ca2a_0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a98ca2a_0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a98ca2a_0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033c67_0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e033c67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e033c67_0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e033c67_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f3a3a7b_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f3a3a7b_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f3a3a7b_0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3a3a7b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d3b1bee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d3b1b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edbfad743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dbfad74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e033c67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e033c6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a98ca2a_0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a98ca2a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a98ca2a_0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a98ca2a_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a98ca2a_0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a98ca2a_0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a98ca2a_0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a98ca2a_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2"/>
          <p:cNvGrpSpPr/>
          <p:nvPr/>
        </p:nvGrpSpPr>
        <p:grpSpPr>
          <a:xfrm>
            <a:off x="-11" y="1000670"/>
            <a:ext cx="7314320" cy="3087225"/>
            <a:chOff x="-11" y="1378677"/>
            <a:chExt cx="7314320" cy="4116300"/>
          </a:xfrm>
        </p:grpSpPr>
        <p:sp>
          <p:nvSpPr>
            <p:cNvPr id="62" name="Google Shape;62;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5" name="Google Shape;65;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grpSp>
        <p:nvGrpSpPr>
          <p:cNvPr id="67" name="Google Shape;67;p3"/>
          <p:cNvGrpSpPr/>
          <p:nvPr/>
        </p:nvGrpSpPr>
        <p:grpSpPr>
          <a:xfrm>
            <a:off x="-13" y="-9141"/>
            <a:ext cx="8005728" cy="1209422"/>
            <a:chOff x="-13" y="-12188"/>
            <a:chExt cx="8005728" cy="1161900"/>
          </a:xfrm>
        </p:grpSpPr>
        <p:sp>
          <p:nvSpPr>
            <p:cNvPr id="68" name="Google Shape;68;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1" name="Google Shape;71;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5" name="Google Shape;75;p4"/>
          <p:cNvGrpSpPr/>
          <p:nvPr/>
        </p:nvGrpSpPr>
        <p:grpSpPr>
          <a:xfrm>
            <a:off x="-13" y="-9141"/>
            <a:ext cx="8005728" cy="1209422"/>
            <a:chOff x="-13" y="-12188"/>
            <a:chExt cx="8005728" cy="1161900"/>
          </a:xfrm>
        </p:grpSpPr>
        <p:sp>
          <p:nvSpPr>
            <p:cNvPr id="76" name="Google Shape;76;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5"/>
          <p:cNvGrpSpPr/>
          <p:nvPr/>
        </p:nvGrpSpPr>
        <p:grpSpPr>
          <a:xfrm>
            <a:off x="-13" y="-9141"/>
            <a:ext cx="8005728" cy="1209422"/>
            <a:chOff x="-13" y="-12188"/>
            <a:chExt cx="8005728" cy="1161900"/>
          </a:xfrm>
        </p:grpSpPr>
        <p:sp>
          <p:nvSpPr>
            <p:cNvPr id="81" name="Google Shape;81;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0"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hadoop.apache.org/" TargetMode="External"/><Relationship Id="rId4" Type="http://schemas.openxmlformats.org/officeDocument/2006/relationships/hyperlink" Target="http://www.mapr.com/" TargetMode="External"/><Relationship Id="rId9" Type="http://schemas.openxmlformats.org/officeDocument/2006/relationships/hyperlink" Target="https://ctovision.com/deep-insights-future-hadoop-cutting-cloudera/" TargetMode="External"/><Relationship Id="rId5" Type="http://schemas.openxmlformats.org/officeDocument/2006/relationships/hyperlink" Target="http://www.cloudera.com" TargetMode="External"/><Relationship Id="rId6" Type="http://schemas.openxmlformats.org/officeDocument/2006/relationships/hyperlink" Target="http://www.cloudera.com/content/cloudera/en/why-cloudera/hadoop-and-big-data.html" TargetMode="External"/><Relationship Id="rId7" Type="http://schemas.openxmlformats.org/officeDocument/2006/relationships/hyperlink" Target="http://pig.apache.org/" TargetMode="External"/><Relationship Id="rId8" Type="http://schemas.openxmlformats.org/officeDocument/2006/relationships/hyperlink" Target="https://hive.apache.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aws.amazon.com/elasticmapreduce/"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park.apache.org/"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NXCIItzkn3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hyperlink" Target="http://en.wikipedia.org/wiki/MapReduce#cite_note-1" TargetMode="External"/><Relationship Id="rId10" Type="http://schemas.openxmlformats.org/officeDocument/2006/relationships/hyperlink" Target="http://en.wikipedia.org/wiki/Cluster_%28computing%29" TargetMode="External"/><Relationship Id="rId13" Type="http://schemas.openxmlformats.org/officeDocument/2006/relationships/hyperlink" Target="http://en.wikipedia.org/wiki/Marshalling_%28computer_science%29" TargetMode="External"/><Relationship Id="rId12" Type="http://schemas.openxmlformats.org/officeDocument/2006/relationships/hyperlink" Target="http://en.wikipedia.org/wiki/MapReduce#cite_note-1"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Programming_model" TargetMode="External"/><Relationship Id="rId4" Type="http://schemas.openxmlformats.org/officeDocument/2006/relationships/hyperlink" Target="http://en.wikipedia.org/wiki/Programming_model" TargetMode="External"/><Relationship Id="rId9" Type="http://schemas.openxmlformats.org/officeDocument/2006/relationships/hyperlink" Target="http://en.wikipedia.org/wiki/Cluster_%28computing%29" TargetMode="External"/><Relationship Id="rId15" Type="http://schemas.openxmlformats.org/officeDocument/2006/relationships/hyperlink" Target="http://en.wikipedia.org/wiki/Redundancy_%28engineering%29" TargetMode="External"/><Relationship Id="rId14" Type="http://schemas.openxmlformats.org/officeDocument/2006/relationships/hyperlink" Target="http://en.wikipedia.org/wiki/Marshalling_%28computer_science%29" TargetMode="External"/><Relationship Id="rId17" Type="http://schemas.openxmlformats.org/officeDocument/2006/relationships/hyperlink" Target="http://en.wikipedia.org/wiki/Fault-tolerant_computer_system" TargetMode="External"/><Relationship Id="rId16" Type="http://schemas.openxmlformats.org/officeDocument/2006/relationships/hyperlink" Target="http://en.wikipedia.org/wiki/Redundancy_%28engineering%29" TargetMode="External"/><Relationship Id="rId5" Type="http://schemas.openxmlformats.org/officeDocument/2006/relationships/hyperlink" Target="http://en.wikipedia.org/wiki/Parallel_computing" TargetMode="External"/><Relationship Id="rId6" Type="http://schemas.openxmlformats.org/officeDocument/2006/relationships/hyperlink" Target="http://en.wikipedia.org/wiki/Parallel_computing" TargetMode="External"/><Relationship Id="rId18" Type="http://schemas.openxmlformats.org/officeDocument/2006/relationships/hyperlink" Target="http://en.wikipedia.org/wiki/Fault-tolerant_computer_system" TargetMode="External"/><Relationship Id="rId7" Type="http://schemas.openxmlformats.org/officeDocument/2006/relationships/hyperlink" Target="http://en.wikipedia.org/wiki/Distributed_computing" TargetMode="External"/><Relationship Id="rId8" Type="http://schemas.openxmlformats.org/officeDocument/2006/relationships/hyperlink" Target="http://en.wikipedia.org/wiki/Distributed_compu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Data - Lecture 13		</a:t>
            </a:r>
            <a:endParaRPr/>
          </a:p>
        </p:txBody>
      </p:sp>
      <p:sp>
        <p:nvSpPr>
          <p:cNvPr id="94" name="Google Shape;94;p8"/>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Reduce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Reduce	</a:t>
            </a:r>
            <a:endParaRPr/>
          </a:p>
        </p:txBody>
      </p:sp>
      <p:sp>
        <p:nvSpPr>
          <p:cNvPr id="148" name="Google Shape;148;p1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the map function is limited to working only on data from a single aggregate, the reduce function can use all values emitted for a single key.</a:t>
            </a:r>
            <a:endParaRPr/>
          </a:p>
          <a:p>
            <a:pPr indent="-342900" lvl="0" marL="457200" rtl="0" algn="l">
              <a:spcBef>
                <a:spcPts val="0"/>
              </a:spcBef>
              <a:spcAft>
                <a:spcPts val="0"/>
              </a:spcAft>
              <a:buSzPts val="1800"/>
              <a:buChar char="●"/>
            </a:pPr>
            <a:r>
              <a:rPr lang="en"/>
              <a:t>The map-reduce framework arranges for the map tasks to be run on the correct nodes to process all the documents and for data to be moved to the reduce function.</a:t>
            </a:r>
            <a:endParaRPr/>
          </a:p>
          <a:p>
            <a:pPr indent="-342900" lvl="0" marL="457200" rtl="0" algn="l">
              <a:spcBef>
                <a:spcPts val="0"/>
              </a:spcBef>
              <a:spcAft>
                <a:spcPts val="0"/>
              </a:spcAft>
              <a:buSzPts val="1800"/>
              <a:buChar char="●"/>
            </a:pPr>
            <a:r>
              <a:rPr lang="en"/>
              <a:t>The framework collects all the values for a single pair and calls the reduce function once with the key and the collection of all the values for that key.</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Reduce Example</a:t>
            </a:r>
            <a:endParaRPr/>
          </a:p>
        </p:txBody>
      </p:sp>
      <p:sp>
        <p:nvSpPr>
          <p:cNvPr id="154" name="Google Shape;154;p1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reduce function takes several key-value pairs with the same key and aggregates them into one.</a:t>
            </a:r>
            <a:endParaRPr/>
          </a:p>
        </p:txBody>
      </p:sp>
      <p:pic>
        <p:nvPicPr>
          <p:cNvPr id="155" name="Google Shape;155;p18"/>
          <p:cNvPicPr preferRelativeResize="0"/>
          <p:nvPr/>
        </p:nvPicPr>
        <p:blipFill>
          <a:blip r:embed="rId3">
            <a:alphaModFix/>
          </a:blip>
          <a:stretch>
            <a:fillRect/>
          </a:stretch>
        </p:blipFill>
        <p:spPr>
          <a:xfrm>
            <a:off x="271475" y="2079850"/>
            <a:ext cx="7833200" cy="272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Partitioning </a:t>
            </a:r>
            <a:endParaRPr/>
          </a:p>
        </p:txBody>
      </p:sp>
      <p:sp>
        <p:nvSpPr>
          <p:cNvPr id="161" name="Google Shape;161;p19"/>
          <p:cNvSpPr txBox="1"/>
          <p:nvPr>
            <p:ph idx="1" type="body"/>
          </p:nvPr>
        </p:nvSpPr>
        <p:spPr>
          <a:xfrm>
            <a:off x="247375" y="1284725"/>
            <a:ext cx="8229600" cy="4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(aka ‘Shuffling’) allows reduce functions to run in parallel on different keys.</a:t>
            </a:r>
            <a:endParaRPr/>
          </a:p>
        </p:txBody>
      </p:sp>
      <p:pic>
        <p:nvPicPr>
          <p:cNvPr id="162" name="Google Shape;162;p19"/>
          <p:cNvPicPr preferRelativeResize="0"/>
          <p:nvPr/>
        </p:nvPicPr>
        <p:blipFill>
          <a:blip r:embed="rId3">
            <a:alphaModFix/>
          </a:blip>
          <a:stretch>
            <a:fillRect/>
          </a:stretch>
        </p:blipFill>
        <p:spPr>
          <a:xfrm>
            <a:off x="132750" y="1921750"/>
            <a:ext cx="8878499" cy="333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 Reducers</a:t>
            </a:r>
            <a:endParaRPr/>
          </a:p>
        </p:txBody>
      </p:sp>
      <p:sp>
        <p:nvSpPr>
          <p:cNvPr id="168" name="Google Shape;168;p20"/>
          <p:cNvSpPr txBox="1"/>
          <p:nvPr>
            <p:ph idx="1" type="body"/>
          </p:nvPr>
        </p:nvSpPr>
        <p:spPr>
          <a:xfrm>
            <a:off x="457200" y="1278525"/>
            <a:ext cx="8229600" cy="10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reduces data before sending it across the network.</a:t>
            </a:r>
            <a:endParaRPr/>
          </a:p>
          <a:p>
            <a:pPr indent="-342900" lvl="0" marL="457200" rtl="0" algn="l">
              <a:spcBef>
                <a:spcPts val="0"/>
              </a:spcBef>
              <a:spcAft>
                <a:spcPts val="0"/>
              </a:spcAft>
              <a:buSzPts val="1800"/>
              <a:buChar char="●"/>
            </a:pPr>
            <a:r>
              <a:rPr lang="en"/>
              <a:t>The reduce function needs a special shape for this to work. Its output must match its input - a </a:t>
            </a:r>
            <a:r>
              <a:rPr b="1" lang="en"/>
              <a:t>combinable reducer</a:t>
            </a:r>
            <a:r>
              <a:rPr lang="en"/>
              <a:t>.</a:t>
            </a:r>
            <a:endParaRPr/>
          </a:p>
        </p:txBody>
      </p:sp>
      <p:pic>
        <p:nvPicPr>
          <p:cNvPr id="169" name="Google Shape;169;p20"/>
          <p:cNvPicPr preferRelativeResize="0"/>
          <p:nvPr/>
        </p:nvPicPr>
        <p:blipFill>
          <a:blip r:embed="rId3">
            <a:alphaModFix/>
          </a:blip>
          <a:stretch>
            <a:fillRect/>
          </a:stretch>
        </p:blipFill>
        <p:spPr>
          <a:xfrm>
            <a:off x="228250" y="2216300"/>
            <a:ext cx="8687500" cy="2822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 all are combinable</a:t>
            </a:r>
            <a:endParaRPr/>
          </a:p>
        </p:txBody>
      </p:sp>
      <p:sp>
        <p:nvSpPr>
          <p:cNvPr id="175" name="Google Shape;175;p21"/>
          <p:cNvSpPr txBox="1"/>
          <p:nvPr>
            <p:ph idx="1" type="body"/>
          </p:nvPr>
        </p:nvSpPr>
        <p:spPr>
          <a:xfrm>
            <a:off x="457200" y="1278518"/>
            <a:ext cx="8229600" cy="8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reduce function, which counts how many unique customers order a particular tea, is </a:t>
            </a:r>
            <a:r>
              <a:rPr b="1" lang="en"/>
              <a:t>NOT </a:t>
            </a:r>
            <a:r>
              <a:rPr lang="en"/>
              <a:t>combinable. Input != Output.</a:t>
            </a:r>
            <a:endParaRPr/>
          </a:p>
        </p:txBody>
      </p:sp>
      <p:pic>
        <p:nvPicPr>
          <p:cNvPr id="176" name="Google Shape;176;p21"/>
          <p:cNvPicPr preferRelativeResize="0"/>
          <p:nvPr/>
        </p:nvPicPr>
        <p:blipFill>
          <a:blip r:embed="rId3">
            <a:alphaModFix/>
          </a:blip>
          <a:stretch>
            <a:fillRect/>
          </a:stretch>
        </p:blipFill>
        <p:spPr>
          <a:xfrm>
            <a:off x="152400" y="2028125"/>
            <a:ext cx="8534401" cy="299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Composing Map-Reduce 	</a:t>
            </a:r>
            <a:endParaRPr/>
          </a:p>
        </p:txBody>
      </p:sp>
      <p:sp>
        <p:nvSpPr>
          <p:cNvPr id="182" name="Google Shape;182;p2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 is a way of thinking about concurrent processing that trades off flexibility in how you structure your computation for a relatively straightforward model for parallelization.</a:t>
            </a:r>
            <a:endParaRPr sz="1400"/>
          </a:p>
          <a:p>
            <a:pPr indent="-317500" lvl="0" marL="457200" rtl="0" algn="l">
              <a:spcBef>
                <a:spcPts val="0"/>
              </a:spcBef>
              <a:spcAft>
                <a:spcPts val="0"/>
              </a:spcAft>
              <a:buSzPts val="1400"/>
              <a:buChar char="●"/>
            </a:pPr>
            <a:r>
              <a:rPr lang="en" sz="1400"/>
              <a:t>Within a map task, you can only operate on a single aggregate.</a:t>
            </a:r>
            <a:endParaRPr sz="1400"/>
          </a:p>
          <a:p>
            <a:pPr indent="-317500" lvl="0" marL="457200" rtl="0" algn="l">
              <a:spcBef>
                <a:spcPts val="0"/>
              </a:spcBef>
              <a:spcAft>
                <a:spcPts val="0"/>
              </a:spcAft>
              <a:buSzPts val="1400"/>
              <a:buChar char="●"/>
            </a:pPr>
            <a:r>
              <a:rPr lang="en" sz="1400"/>
              <a:t>You have to structure your calculations around operations that fit in well with the notion of a reduce operation.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Example: Averages: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 important property of averages is that they are not composable - that is, if I take two groups of orders, I can’t combine their averages alone. Instead, I need to take total amount and the count of orders from each group, combine those, and then calculate the average from the combined sum and count.</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can be combined?</a:t>
            </a:r>
            <a:endParaRPr/>
          </a:p>
        </p:txBody>
      </p:sp>
      <p:sp>
        <p:nvSpPr>
          <p:cNvPr id="188" name="Google Shape;188;p23"/>
          <p:cNvSpPr txBox="1"/>
          <p:nvPr>
            <p:ph idx="1" type="body"/>
          </p:nvPr>
        </p:nvSpPr>
        <p:spPr>
          <a:xfrm>
            <a:off x="65350" y="1278525"/>
            <a:ext cx="86214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calculating averages, the sum and count can be combined in the reduce calculation,but the average must be calculated from the combined sum &amp; count.</a:t>
            </a:r>
            <a:endParaRPr/>
          </a:p>
        </p:txBody>
      </p:sp>
      <p:pic>
        <p:nvPicPr>
          <p:cNvPr id="189" name="Google Shape;189;p23"/>
          <p:cNvPicPr preferRelativeResize="0"/>
          <p:nvPr/>
        </p:nvPicPr>
        <p:blipFill>
          <a:blip r:embed="rId3">
            <a:alphaModFix/>
          </a:blip>
          <a:stretch>
            <a:fillRect/>
          </a:stretch>
        </p:blipFill>
        <p:spPr>
          <a:xfrm>
            <a:off x="347600" y="2043825"/>
            <a:ext cx="8339200" cy="2979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Stage Map-Reduce</a:t>
            </a:r>
            <a:endParaRPr/>
          </a:p>
        </p:txBody>
      </p:sp>
      <p:sp>
        <p:nvSpPr>
          <p:cNvPr id="195" name="Google Shape;195;p24"/>
          <p:cNvSpPr txBox="1"/>
          <p:nvPr>
            <p:ph idx="1" type="body"/>
          </p:nvPr>
        </p:nvSpPr>
        <p:spPr>
          <a:xfrm>
            <a:off x="457200" y="1278518"/>
            <a:ext cx="8229600" cy="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As map-reduce calculations get more complex, it’s useful to break them down into stages using a pipes-and-filters approach, with the the output of one stage serving as input to the next, like the pipelines in UNIX.</a:t>
            </a:r>
            <a:endParaRPr sz="1400"/>
          </a:p>
        </p:txBody>
      </p:sp>
      <p:pic>
        <p:nvPicPr>
          <p:cNvPr id="196" name="Google Shape;196;p24"/>
          <p:cNvPicPr preferRelativeResize="0"/>
          <p:nvPr/>
        </p:nvPicPr>
        <p:blipFill>
          <a:blip r:embed="rId3">
            <a:alphaModFix/>
          </a:blip>
          <a:stretch>
            <a:fillRect/>
          </a:stretch>
        </p:blipFill>
        <p:spPr>
          <a:xfrm>
            <a:off x="0" y="2043725"/>
            <a:ext cx="8799877" cy="3010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t>
            </a:r>
            <a:endParaRPr/>
          </a:p>
        </p:txBody>
      </p:sp>
      <p:sp>
        <p:nvSpPr>
          <p:cNvPr id="202" name="Google Shape;202;p2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Decomposing this report into multiple map-reduce steps makes it easier to write.</a:t>
            </a:r>
            <a:endParaRPr/>
          </a:p>
          <a:p>
            <a:pPr indent="-342900" lvl="0" marL="457200" rtl="0" algn="l">
              <a:spcBef>
                <a:spcPts val="0"/>
              </a:spcBef>
              <a:spcAft>
                <a:spcPts val="0"/>
              </a:spcAft>
              <a:buSzPts val="1800"/>
              <a:buChar char="●"/>
            </a:pPr>
            <a:r>
              <a:rPr lang="en"/>
              <a:t>Like many transformation examples, once you’ve found a transformation framework that makes it easy to compose steps, it’s easier to compose many small steps together than try to cram heaps of logic into a single step.</a:t>
            </a:r>
            <a:endParaRPr/>
          </a:p>
          <a:p>
            <a:pPr indent="-342900" lvl="0" marL="457200" rtl="0" algn="l">
              <a:spcBef>
                <a:spcPts val="0"/>
              </a:spcBef>
              <a:spcAft>
                <a:spcPts val="0"/>
              </a:spcAft>
              <a:buSzPts val="1800"/>
              <a:buChar char="●"/>
            </a:pPr>
            <a:r>
              <a:rPr lang="en"/>
              <a:t>Another advantage is that the intermediate output may be useful for different outputs too, so you can get some reuse.</a:t>
            </a:r>
            <a:endParaRPr/>
          </a:p>
          <a:p>
            <a:pPr indent="-342900" lvl="0" marL="457200" rtl="0" algn="l">
              <a:spcBef>
                <a:spcPts val="0"/>
              </a:spcBef>
              <a:spcAft>
                <a:spcPts val="0"/>
              </a:spcAft>
              <a:buSzPts val="1800"/>
              <a:buChar char="●"/>
            </a:pPr>
            <a:r>
              <a:rPr lang="en"/>
              <a:t>Reduce operations are particularly valuable to save since they often represent the heaviest amount of data access.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	</a:t>
            </a:r>
            <a:endParaRPr/>
          </a:p>
        </p:txBody>
      </p:sp>
      <p:sp>
        <p:nvSpPr>
          <p:cNvPr id="208" name="Google Shape;208;p26"/>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Map-reduce is a batch pattern to allow computations to be parallelized over a cluster.</a:t>
            </a:r>
            <a:endParaRPr sz="1400"/>
          </a:p>
          <a:p>
            <a:pPr indent="-317500" lvl="0" marL="457200" rtl="0" algn="l">
              <a:spcBef>
                <a:spcPts val="0"/>
              </a:spcBef>
              <a:spcAft>
                <a:spcPts val="0"/>
              </a:spcAft>
              <a:buSzPts val="1400"/>
              <a:buChar char="●"/>
            </a:pPr>
            <a:r>
              <a:rPr lang="en" sz="1400"/>
              <a:t>The map task reads data from an aggregate and boils it down to relevant key-value pairs. Maps only read a single record at a time and can thus be parallelized and run on the node that stores the record.</a:t>
            </a:r>
            <a:endParaRPr sz="1400"/>
          </a:p>
          <a:p>
            <a:pPr indent="-317500" lvl="0" marL="457200" rtl="0" algn="l">
              <a:spcBef>
                <a:spcPts val="0"/>
              </a:spcBef>
              <a:spcAft>
                <a:spcPts val="0"/>
              </a:spcAft>
              <a:buSzPts val="1400"/>
              <a:buChar char="●"/>
            </a:pPr>
            <a:r>
              <a:rPr lang="en" sz="1400"/>
              <a:t>Reduce tasks take many values for a single key output from map tasks and summarize them into a single output.</a:t>
            </a:r>
            <a:endParaRPr sz="1400"/>
          </a:p>
          <a:p>
            <a:pPr indent="-317500" lvl="0" marL="457200" rtl="0" algn="l">
              <a:spcBef>
                <a:spcPts val="0"/>
              </a:spcBef>
              <a:spcAft>
                <a:spcPts val="0"/>
              </a:spcAft>
              <a:buSzPts val="1400"/>
              <a:buChar char="●"/>
            </a:pPr>
            <a:r>
              <a:rPr lang="en" sz="1400"/>
              <a:t>Reducers that have the same form for input and output can be combined into pipelines. This improves parallelism and reduces the amount of data to be transferred.</a:t>
            </a:r>
            <a:endParaRPr sz="1400"/>
          </a:p>
          <a:p>
            <a:pPr indent="-317500" lvl="0" marL="457200" rtl="0" algn="l">
              <a:spcBef>
                <a:spcPts val="0"/>
              </a:spcBef>
              <a:spcAft>
                <a:spcPts val="0"/>
              </a:spcAft>
              <a:buSzPts val="1400"/>
              <a:buChar char="●"/>
            </a:pPr>
            <a:r>
              <a:rPr lang="en" sz="1400"/>
              <a:t>Map-reduce operations can be composed into pipelines where the output of one reduce is the input to another operation’s map.</a:t>
            </a:r>
            <a:endParaRPr sz="1400"/>
          </a:p>
          <a:p>
            <a:pPr indent="-317500" lvl="0" marL="457200" rtl="0" algn="l">
              <a:spcBef>
                <a:spcPts val="0"/>
              </a:spcBef>
              <a:spcAft>
                <a:spcPts val="0"/>
              </a:spcAft>
              <a:buSzPts val="1400"/>
              <a:buChar char="●"/>
            </a:pPr>
            <a:r>
              <a:rPr lang="en" sz="1400"/>
              <a:t>If the result of a map-reduce computation is widely used, it can be stored as a materialized view for reuse.</a:t>
            </a:r>
            <a:endParaRPr sz="1400"/>
          </a:p>
          <a:p>
            <a:pPr indent="-317500" lvl="0" marL="457200" rtl="0" algn="l">
              <a:spcBef>
                <a:spcPts val="0"/>
              </a:spcBef>
              <a:spcAft>
                <a:spcPts val="0"/>
              </a:spcAft>
              <a:buSzPts val="1400"/>
              <a:buChar char="●"/>
            </a:pPr>
            <a:r>
              <a:rPr lang="en" sz="1400"/>
              <a:t>Materialized views can be updated through incremental map-reduce operations that only compute changes to the view instead of recomputing everything from scratch.</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ctrTitle"/>
          </p:nvPr>
        </p:nvSpPr>
        <p:spPr>
          <a:xfrm>
            <a:off x="685800" y="1488651"/>
            <a:ext cx="6400800" cy="231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rPr>
              <a:t>“If you can't explain it to a six year old, you don't understand it yourself.”</a:t>
            </a:r>
            <a:endParaRPr sz="2400">
              <a:solidFill>
                <a:srgbClr val="FFFFFF"/>
              </a:solidFill>
            </a:endParaRPr>
          </a:p>
          <a:p>
            <a:pPr indent="0" lvl="0" marL="0" rtl="0" algn="l">
              <a:spcBef>
                <a:spcPts val="0"/>
              </a:spcBef>
              <a:spcAft>
                <a:spcPts val="0"/>
              </a:spcAft>
              <a:buClr>
                <a:schemeClr val="dk1"/>
              </a:buClr>
              <a:buSzPts val="1100"/>
              <a:buFont typeface="Arial"/>
              <a:buNone/>
            </a:pPr>
            <a:r>
              <a:rPr lang="en" sz="2400">
                <a:solidFill>
                  <a:srgbClr val="FFFFFF"/>
                </a:solidFill>
              </a:rPr>
              <a:t>― Albert Einstein</a:t>
            </a:r>
            <a:endParaRPr sz="24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a:t>
            </a:r>
            <a:endParaRPr/>
          </a:p>
        </p:txBody>
      </p:sp>
      <p:sp>
        <p:nvSpPr>
          <p:cNvPr id="214" name="Google Shape;214;p27"/>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open-source distributed file system + map-reduce framework.</a:t>
            </a:r>
            <a:endParaRPr/>
          </a:p>
          <a:p>
            <a:pPr indent="-342900" lvl="0" marL="457200" rtl="0" algn="l">
              <a:spcBef>
                <a:spcPts val="0"/>
              </a:spcBef>
              <a:spcAft>
                <a:spcPts val="0"/>
              </a:spcAft>
              <a:buSzPts val="1800"/>
              <a:buChar char="●"/>
            </a:pPr>
            <a:r>
              <a:rPr lang="en"/>
              <a:t>Created by Doug Cutting (named after his son’s toy elephant)</a:t>
            </a:r>
            <a:endParaRPr/>
          </a:p>
          <a:p>
            <a:pPr indent="-342900" lvl="0" marL="457200" rtl="0" algn="l">
              <a:spcBef>
                <a:spcPts val="0"/>
              </a:spcBef>
              <a:spcAft>
                <a:spcPts val="0"/>
              </a:spcAft>
              <a:buSzPts val="1800"/>
              <a:buChar char="●"/>
            </a:pPr>
            <a:r>
              <a:rPr lang="en"/>
              <a:t>Resources</a:t>
            </a:r>
            <a:endParaRPr/>
          </a:p>
          <a:p>
            <a:pPr indent="-342900" lvl="1" marL="914400" rtl="0" algn="l">
              <a:spcBef>
                <a:spcPts val="0"/>
              </a:spcBef>
              <a:spcAft>
                <a:spcPts val="0"/>
              </a:spcAft>
              <a:buSzPts val="1800"/>
              <a:buChar char="○"/>
            </a:pPr>
            <a:r>
              <a:rPr lang="en"/>
              <a:t>Apache project - </a:t>
            </a:r>
            <a:r>
              <a:rPr lang="en" u="sng">
                <a:solidFill>
                  <a:schemeClr val="hlink"/>
                </a:solidFill>
                <a:hlinkClick r:id="rId3"/>
              </a:rPr>
              <a:t>http://hadoop.apache.org/</a:t>
            </a:r>
            <a:endParaRPr/>
          </a:p>
          <a:p>
            <a:pPr indent="-342900" lvl="1" marL="914400" rtl="0" algn="l">
              <a:spcBef>
                <a:spcPts val="0"/>
              </a:spcBef>
              <a:spcAft>
                <a:spcPts val="0"/>
              </a:spcAft>
              <a:buSzPts val="1800"/>
              <a:buChar char="○"/>
            </a:pPr>
            <a:r>
              <a:rPr lang="en"/>
              <a:t>MapR - </a:t>
            </a:r>
            <a:r>
              <a:rPr lang="en" u="sng">
                <a:solidFill>
                  <a:schemeClr val="hlink"/>
                </a:solidFill>
                <a:hlinkClick r:id="rId4"/>
              </a:rPr>
              <a:t>http://www.mapr.com/</a:t>
            </a:r>
            <a:endParaRPr/>
          </a:p>
          <a:p>
            <a:pPr indent="-342900" lvl="2" marL="1371600" rtl="0" algn="l">
              <a:spcBef>
                <a:spcPts val="0"/>
              </a:spcBef>
              <a:spcAft>
                <a:spcPts val="0"/>
              </a:spcAft>
              <a:buSzPts val="1800"/>
              <a:buChar char="■"/>
            </a:pPr>
            <a:r>
              <a:rPr lang="en"/>
              <a:t>https://www.youtube.com/watch?v=HFplUBeBhcM</a:t>
            </a:r>
            <a:endParaRPr/>
          </a:p>
          <a:p>
            <a:pPr indent="-342900" lvl="1" marL="914400" rtl="0" algn="l">
              <a:spcBef>
                <a:spcPts val="0"/>
              </a:spcBef>
              <a:spcAft>
                <a:spcPts val="0"/>
              </a:spcAft>
              <a:buSzPts val="1800"/>
              <a:buChar char="○"/>
            </a:pPr>
            <a:r>
              <a:rPr lang="en"/>
              <a:t>Cloudera - </a:t>
            </a:r>
            <a:r>
              <a:rPr lang="en" u="sng">
                <a:solidFill>
                  <a:schemeClr val="hlink"/>
                </a:solidFill>
                <a:hlinkClick r:id="rId5"/>
              </a:rPr>
              <a:t>http://www.cloudera.com</a:t>
            </a:r>
            <a:endParaRPr/>
          </a:p>
          <a:p>
            <a:pPr indent="-342900" lvl="2" marL="1371600" rtl="0" algn="l">
              <a:spcBef>
                <a:spcPts val="0"/>
              </a:spcBef>
              <a:spcAft>
                <a:spcPts val="0"/>
              </a:spcAft>
              <a:buSzPts val="1800"/>
              <a:buChar char="■"/>
            </a:pPr>
            <a:r>
              <a:rPr lang="en" u="sng">
                <a:solidFill>
                  <a:schemeClr val="hlink"/>
                </a:solidFill>
                <a:hlinkClick r:id="rId6"/>
              </a:rPr>
              <a:t>http://www.cloudera.com/content/cloudera/en/why-cloudera/hadoop-and-big-data.html</a:t>
            </a:r>
            <a:endParaRPr/>
          </a:p>
          <a:p>
            <a:pPr indent="-342900" lvl="1" marL="914400" rtl="0" algn="l">
              <a:spcBef>
                <a:spcPts val="0"/>
              </a:spcBef>
              <a:spcAft>
                <a:spcPts val="0"/>
              </a:spcAft>
              <a:buSzPts val="1800"/>
              <a:buChar char="○"/>
            </a:pPr>
            <a:r>
              <a:rPr lang="en"/>
              <a:t>Pig - </a:t>
            </a:r>
            <a:r>
              <a:rPr lang="en" u="sng">
                <a:solidFill>
                  <a:schemeClr val="hlink"/>
                </a:solidFill>
                <a:hlinkClick r:id="rId7"/>
              </a:rPr>
              <a:t>http://pig.apache.org/</a:t>
            </a:r>
            <a:r>
              <a:rPr lang="en"/>
              <a:t> (script lanaguage producing MapReduce tasks)</a:t>
            </a:r>
            <a:endParaRPr/>
          </a:p>
          <a:p>
            <a:pPr indent="-342900" lvl="1" marL="914400" rtl="0" algn="l">
              <a:spcBef>
                <a:spcPts val="0"/>
              </a:spcBef>
              <a:spcAft>
                <a:spcPts val="0"/>
              </a:spcAft>
              <a:buSzPts val="1800"/>
              <a:buChar char="○"/>
            </a:pPr>
            <a:r>
              <a:rPr lang="en"/>
              <a:t>Hive - </a:t>
            </a:r>
            <a:r>
              <a:rPr lang="en" u="sng">
                <a:solidFill>
                  <a:schemeClr val="hlink"/>
                </a:solidFill>
                <a:hlinkClick r:id="rId8"/>
              </a:rPr>
              <a:t>https://hive.apache.org/</a:t>
            </a:r>
            <a:r>
              <a:rPr lang="en"/>
              <a:t> (subset of SQL on dist. data)</a:t>
            </a:r>
            <a:endParaRPr/>
          </a:p>
          <a:p>
            <a:pPr indent="-317500" lvl="1" marL="914400" rtl="0" algn="l">
              <a:spcBef>
                <a:spcPts val="0"/>
              </a:spcBef>
              <a:spcAft>
                <a:spcPts val="0"/>
              </a:spcAft>
              <a:buSzPts val="1400"/>
              <a:buChar char="○"/>
            </a:pPr>
            <a:r>
              <a:rPr lang="en"/>
              <a:t>Doug Cutting: </a:t>
            </a:r>
            <a:r>
              <a:rPr lang="en" sz="1400" u="sng">
                <a:solidFill>
                  <a:schemeClr val="hlink"/>
                </a:solidFill>
                <a:hlinkClick r:id="rId9"/>
              </a:rPr>
              <a:t>https://ctovision.com/deep-insights-future-hadoop-cutting-cloudera/</a:t>
            </a:r>
            <a:endParaRPr sz="1400"/>
          </a:p>
          <a:p>
            <a:pPr indent="0" lvl="0" marL="0" rtl="0" algn="l">
              <a:spcBef>
                <a:spcPts val="0"/>
              </a:spcBef>
              <a:spcAft>
                <a:spcPts val="0"/>
              </a:spcAft>
              <a:buNone/>
            </a:pPr>
            <a:r>
              <a:t/>
            </a:r>
            <a:endParaRPr/>
          </a:p>
        </p:txBody>
      </p:sp>
      <p:pic>
        <p:nvPicPr>
          <p:cNvPr id="215" name="Google Shape;215;p27"/>
          <p:cNvPicPr preferRelativeResize="0"/>
          <p:nvPr/>
        </p:nvPicPr>
        <p:blipFill>
          <a:blip r:embed="rId10">
            <a:alphaModFix/>
          </a:blip>
          <a:stretch>
            <a:fillRect/>
          </a:stretch>
        </p:blipFill>
        <p:spPr>
          <a:xfrm>
            <a:off x="6651975" y="101100"/>
            <a:ext cx="1261850" cy="101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 EMR</a:t>
            </a:r>
            <a:endParaRPr/>
          </a:p>
        </p:txBody>
      </p:sp>
      <p:sp>
        <p:nvSpPr>
          <p:cNvPr id="221" name="Google Shape;221;p28"/>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a:t>
            </a:r>
            <a:r>
              <a:rPr lang="en"/>
              <a:t> as a service on AWS… (hard to debug)</a:t>
            </a:r>
            <a:endParaRPr/>
          </a:p>
          <a:p>
            <a:pPr indent="0" lvl="0" marL="0" rtl="0" algn="l">
              <a:spcBef>
                <a:spcPts val="0"/>
              </a:spcBef>
              <a:spcAft>
                <a:spcPts val="0"/>
              </a:spcAft>
              <a:buNone/>
            </a:pPr>
            <a:r>
              <a:rPr lang="en" u="sng">
                <a:solidFill>
                  <a:schemeClr val="hlink"/>
                </a:solidFill>
                <a:hlinkClick r:id="rId3"/>
              </a:rPr>
              <a:t>http://aws.amazon.com/elasticmapreduce/</a:t>
            </a:r>
            <a:endParaRPr/>
          </a:p>
          <a:p>
            <a:pPr indent="0" lvl="0" marL="0" rtl="0" algn="l">
              <a:spcBef>
                <a:spcPts val="0"/>
              </a:spcBef>
              <a:spcAft>
                <a:spcPts val="0"/>
              </a:spcAft>
              <a:buNone/>
            </a:pPr>
            <a:r>
              <a:t/>
            </a:r>
            <a:endParaRPr/>
          </a:p>
        </p:txBody>
      </p:sp>
      <p:pic>
        <p:nvPicPr>
          <p:cNvPr descr="thumb-S6Ja55n-o0M-3" id="222" name="Google Shape;222;p28" title="thumb-S6Ja55n-o0M-3"/>
          <p:cNvPicPr preferRelativeResize="0"/>
          <p:nvPr/>
        </p:nvPicPr>
        <p:blipFill>
          <a:blip r:embed="rId4">
            <a:alphaModFix/>
          </a:blip>
          <a:stretch>
            <a:fillRect/>
          </a:stretch>
        </p:blipFill>
        <p:spPr>
          <a:xfrm>
            <a:off x="457200" y="2130650"/>
            <a:ext cx="7548751" cy="277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Spark (not MapReduce)</a:t>
            </a:r>
            <a:endParaRPr/>
          </a:p>
        </p:txBody>
      </p:sp>
      <p:sp>
        <p:nvSpPr>
          <p:cNvPr id="228" name="Google Shape;228;p29"/>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newer framework for processing cluster in-memory data…</a:t>
            </a:r>
            <a:endParaRPr/>
          </a:p>
          <a:p>
            <a:pPr indent="-342900" lvl="1" marL="914400" rtl="0" algn="l">
              <a:spcBef>
                <a:spcPts val="0"/>
              </a:spcBef>
              <a:spcAft>
                <a:spcPts val="0"/>
              </a:spcAft>
              <a:buSzPts val="1800"/>
              <a:buChar char="○"/>
            </a:pPr>
            <a:r>
              <a:rPr lang="en" u="sng">
                <a:solidFill>
                  <a:schemeClr val="hlink"/>
                </a:solidFill>
                <a:hlinkClick r:id="rId3"/>
              </a:rPr>
              <a:t>http://spark.apache.org/</a:t>
            </a:r>
            <a:endParaRPr/>
          </a:p>
          <a:p>
            <a:pPr indent="-342900" lvl="0" marL="457200" rtl="0" algn="l">
              <a:spcBef>
                <a:spcPts val="0"/>
              </a:spcBef>
              <a:spcAft>
                <a:spcPts val="0"/>
              </a:spcAft>
              <a:buSzPts val="1800"/>
              <a:buChar char="●"/>
            </a:pPr>
            <a:r>
              <a:rPr lang="en"/>
              <a:t>popularity because of increased perf. - quicker answers to questions</a:t>
            </a:r>
            <a:endParaRPr/>
          </a:p>
          <a:p>
            <a:pPr indent="0" lvl="0" marL="0" rtl="0" algn="l">
              <a:spcBef>
                <a:spcPts val="0"/>
              </a:spcBef>
              <a:spcAft>
                <a:spcPts val="0"/>
              </a:spcAft>
              <a:buNone/>
            </a:pPr>
            <a:r>
              <a:t/>
            </a:r>
            <a:endParaRPr/>
          </a:p>
        </p:txBody>
      </p:sp>
      <p:pic>
        <p:nvPicPr>
          <p:cNvPr id="229" name="Google Shape;229;p29"/>
          <p:cNvPicPr preferRelativeResize="0"/>
          <p:nvPr/>
        </p:nvPicPr>
        <p:blipFill>
          <a:blip r:embed="rId4">
            <a:alphaModFix/>
          </a:blip>
          <a:stretch>
            <a:fillRect/>
          </a:stretch>
        </p:blipFill>
        <p:spPr>
          <a:xfrm>
            <a:off x="123125" y="2303425"/>
            <a:ext cx="8102600" cy="284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ctrTitle"/>
          </p:nvPr>
        </p:nvSpPr>
        <p:spPr>
          <a:xfrm>
            <a:off x="685800" y="1644007"/>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Get the simplest form of your application architecture working first.</a:t>
            </a:r>
            <a:endParaRPr sz="3000"/>
          </a:p>
        </p:txBody>
      </p:sp>
      <p:sp>
        <p:nvSpPr>
          <p:cNvPr id="105" name="Google Shape;105;p10"/>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the constraints of your hardware?</a:t>
            </a:r>
            <a:endParaRPr/>
          </a:p>
        </p:txBody>
      </p:sp>
      <p:sp>
        <p:nvSpPr>
          <p:cNvPr id="111" name="Google Shape;111;p11"/>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Motivation</a:t>
            </a:r>
            <a:endParaRPr/>
          </a:p>
        </p:txBody>
      </p:sp>
      <p:sp>
        <p:nvSpPr>
          <p:cNvPr id="117" name="Google Shape;117;p12"/>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Bring the processing to the data</a:t>
            </a:r>
            <a:endParaRPr b="1"/>
          </a:p>
          <a:p>
            <a:pPr indent="-342900" lvl="1" marL="914400" rtl="0" algn="l">
              <a:spcBef>
                <a:spcPts val="0"/>
              </a:spcBef>
              <a:spcAft>
                <a:spcPts val="0"/>
              </a:spcAft>
              <a:buSzPts val="1800"/>
              <a:buChar char="○"/>
            </a:pPr>
            <a:r>
              <a:rPr lang="en"/>
              <a:t>Historically programs have retrieved data from databases and then perform computations on a separate server.</a:t>
            </a:r>
            <a:endParaRPr/>
          </a:p>
          <a:p>
            <a:pPr indent="-342900" lvl="1" marL="914400" rtl="0" algn="l">
              <a:spcBef>
                <a:spcPts val="0"/>
              </a:spcBef>
              <a:spcAft>
                <a:spcPts val="0"/>
              </a:spcAft>
              <a:buSzPts val="1800"/>
              <a:buChar char="○"/>
            </a:pPr>
            <a:r>
              <a:rPr lang="en"/>
              <a:t>This is OK for small amounts of data, but not the scale we see today in many datasets.</a:t>
            </a:r>
            <a:endParaRPr/>
          </a:p>
          <a:p>
            <a:pPr indent="-342900" lvl="1" marL="914400" rtl="0" algn="l">
              <a:spcBef>
                <a:spcPts val="0"/>
              </a:spcBef>
              <a:spcAft>
                <a:spcPts val="0"/>
              </a:spcAft>
              <a:buSzPts val="1800"/>
              <a:buChar char="○"/>
            </a:pPr>
            <a:r>
              <a:rPr lang="en"/>
              <a:t>Assumes you can perform most of your computations in parallel.</a:t>
            </a:r>
            <a:endParaRPr/>
          </a:p>
          <a:p>
            <a:pPr indent="-342900" lvl="1" marL="914400" rtl="0" algn="l">
              <a:spcBef>
                <a:spcPts val="0"/>
              </a:spcBef>
              <a:spcAft>
                <a:spcPts val="0"/>
              </a:spcAft>
              <a:buSzPts val="1800"/>
              <a:buChar char="○"/>
            </a:pPr>
            <a:r>
              <a:rPr lang="en"/>
              <a:t>Map-Reduce is just a programming model that allows for parallelization.</a:t>
            </a:r>
            <a:endParaRPr/>
          </a:p>
          <a:p>
            <a:pPr indent="-342900" lvl="1" marL="914400" rtl="0" algn="l">
              <a:spcBef>
                <a:spcPts val="0"/>
              </a:spcBef>
              <a:spcAft>
                <a:spcPts val="0"/>
              </a:spcAft>
              <a:buSzPts val="1800"/>
              <a:buChar char="○"/>
            </a:pPr>
            <a:r>
              <a:rPr lang="en"/>
              <a:t>Map-Reduce frameworks do all the heavy lifting on running your code across clusters of servers and ensuring it completes (i.e. handling failure).</a:t>
            </a:r>
            <a:endParaRPr/>
          </a:p>
          <a:p>
            <a:pPr indent="-342900" lvl="1" marL="914400" rtl="0" algn="l">
              <a:spcBef>
                <a:spcPts val="0"/>
              </a:spcBef>
              <a:spcAft>
                <a:spcPts val="0"/>
              </a:spcAft>
              <a:buSzPts val="1800"/>
              <a:buChar char="○"/>
            </a:pPr>
            <a:r>
              <a:rPr lang="en"/>
              <a:t>Original work came from Google: </a:t>
            </a:r>
            <a:r>
              <a:rPr lang="en" u="sng">
                <a:solidFill>
                  <a:schemeClr val="hlink"/>
                </a:solidFill>
                <a:hlinkClick r:id="rId3"/>
              </a:rPr>
              <a:t>http://www.youtube.com/watch?v=NXCIItzkn3E</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Clusters -&gt; Map-Reduce</a:t>
            </a:r>
            <a:endParaRPr/>
          </a:p>
        </p:txBody>
      </p:sp>
      <p:sp>
        <p:nvSpPr>
          <p:cNvPr id="123" name="Google Shape;123;p1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rise of aggregate-oriented databases is in large part due to the growth of clusters.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Clusters don’t just change the rules for data storage— they also change the rules for computation. If you store lots of data on a cluster, processing that data efficiently means you have to think differently about how you organize your processing.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When you have a cluster, there is good news immediately— you have lots of machines to spread the computation over.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However, you also still need to try to reduce the amount of data that needs to be transferred across the network by doing as much processing as you can on the same node as the data it needs.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map-reduce pattern (a form of Scatter-Gather) is a way to organize processing in such a way as to take advantage of multiple machines on a cluster while keeping as much processing and the data it needs together on the same machine. </a:t>
            </a:r>
            <a:endParaRPr sz="1400"/>
          </a:p>
          <a:p>
            <a:pPr indent="0" lvl="0" marL="0" rtl="0" algn="l">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Map-Reduce definition</a:t>
            </a:r>
            <a:endParaRPr/>
          </a:p>
        </p:txBody>
      </p:sp>
      <p:sp>
        <p:nvSpPr>
          <p:cNvPr id="129" name="Google Shape;129;p14"/>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MapReduce</a:t>
            </a:r>
            <a:r>
              <a:rPr lang="en" sz="1400">
                <a:solidFill>
                  <a:schemeClr val="dk1"/>
                </a:solidFill>
              </a:rPr>
              <a:t> is a</a:t>
            </a:r>
            <a:r>
              <a:rPr lang="en" sz="1400">
                <a:solidFill>
                  <a:schemeClr val="dk1"/>
                </a:solidFill>
                <a:uFill>
                  <a:noFill/>
                </a:uFill>
                <a:hlinkClick r:id="rId3">
                  <a:extLst>
                    <a:ext uri="{A12FA001-AC4F-418D-AE19-62706E023703}">
                      <ahyp:hlinkClr val="tx"/>
                    </a:ext>
                  </a:extLst>
                </a:hlinkClick>
              </a:rPr>
              <a:t> </a:t>
            </a:r>
            <a:r>
              <a:rPr lang="en" sz="1400" u="sng">
                <a:solidFill>
                  <a:schemeClr val="hlink"/>
                </a:solidFill>
                <a:hlinkClick r:id="rId4"/>
              </a:rPr>
              <a:t>programming model</a:t>
            </a:r>
            <a:r>
              <a:rPr lang="en" sz="1400">
                <a:solidFill>
                  <a:schemeClr val="dk1"/>
                </a:solidFill>
              </a:rPr>
              <a:t> for processing large data sets with a</a:t>
            </a:r>
            <a:r>
              <a:rPr lang="en" sz="1400">
                <a:solidFill>
                  <a:schemeClr val="dk1"/>
                </a:solidFill>
                <a:uFill>
                  <a:noFill/>
                </a:uFill>
                <a:hlinkClick r:id="rId5">
                  <a:extLst>
                    <a:ext uri="{A12FA001-AC4F-418D-AE19-62706E023703}">
                      <ahyp:hlinkClr val="tx"/>
                    </a:ext>
                  </a:extLst>
                </a:hlinkClick>
              </a:rPr>
              <a:t> </a:t>
            </a:r>
            <a:r>
              <a:rPr lang="en" sz="1400" u="sng">
                <a:solidFill>
                  <a:schemeClr val="hlink"/>
                </a:solidFill>
                <a:hlinkClick r:id="rId6"/>
              </a:rPr>
              <a:t>parallel</a:t>
            </a:r>
            <a:r>
              <a:rPr lang="en" sz="1400">
                <a:solidFill>
                  <a:schemeClr val="dk1"/>
                </a:solidFill>
              </a:rPr>
              <a:t>,</a:t>
            </a:r>
            <a:r>
              <a:rPr lang="en" sz="1400">
                <a:solidFill>
                  <a:schemeClr val="dk1"/>
                </a:solidFill>
                <a:uFill>
                  <a:noFill/>
                </a:uFill>
                <a:hlinkClick r:id="rId7">
                  <a:extLst>
                    <a:ext uri="{A12FA001-AC4F-418D-AE19-62706E023703}">
                      <ahyp:hlinkClr val="tx"/>
                    </a:ext>
                  </a:extLst>
                </a:hlinkClick>
              </a:rPr>
              <a:t> </a:t>
            </a:r>
            <a:r>
              <a:rPr lang="en" sz="1400" u="sng">
                <a:solidFill>
                  <a:schemeClr val="hlink"/>
                </a:solidFill>
                <a:hlinkClick r:id="rId8"/>
              </a:rPr>
              <a:t>distributed</a:t>
            </a:r>
            <a:r>
              <a:rPr lang="en" sz="1400">
                <a:solidFill>
                  <a:schemeClr val="dk1"/>
                </a:solidFill>
              </a:rPr>
              <a:t> algorithm on a</a:t>
            </a:r>
            <a:r>
              <a:rPr lang="en" sz="1400">
                <a:solidFill>
                  <a:schemeClr val="dk1"/>
                </a:solidFill>
                <a:uFill>
                  <a:noFill/>
                </a:uFill>
                <a:hlinkClick r:id="rId9">
                  <a:extLst>
                    <a:ext uri="{A12FA001-AC4F-418D-AE19-62706E023703}">
                      <ahyp:hlinkClr val="tx"/>
                    </a:ext>
                  </a:extLst>
                </a:hlinkClick>
              </a:rPr>
              <a:t> </a:t>
            </a:r>
            <a:r>
              <a:rPr lang="en" sz="1400" u="sng">
                <a:solidFill>
                  <a:schemeClr val="hlink"/>
                </a:solidFill>
                <a:hlinkClick r:id="rId10"/>
              </a:rPr>
              <a:t>cluster</a:t>
            </a:r>
            <a:r>
              <a:rPr lang="en" sz="1400">
                <a:solidFill>
                  <a:schemeClr val="dk1"/>
                </a:solidFill>
              </a:rPr>
              <a:t>.</a:t>
            </a:r>
            <a:r>
              <a:rPr baseline="30000" lang="en" sz="1400" u="sng">
                <a:solidFill>
                  <a:schemeClr val="hlink"/>
                </a:solidFill>
                <a:hlinkClick r:id="rId11"/>
              </a:rPr>
              <a:t>[1]</a:t>
            </a:r>
            <a:endParaRPr baseline="30000" sz="1400" u="sng">
              <a:solidFill>
                <a:schemeClr val="hlink"/>
              </a:solidFill>
              <a:hlinkClick r:id="rId12"/>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 MapReduce program is composed of a </a:t>
            </a:r>
            <a:r>
              <a:rPr b="1" lang="en" sz="1400">
                <a:solidFill>
                  <a:schemeClr val="dk1"/>
                </a:solidFill>
              </a:rPr>
              <a:t>Map()</a:t>
            </a:r>
            <a:r>
              <a:rPr lang="en" sz="1400">
                <a:solidFill>
                  <a:schemeClr val="dk1"/>
                </a:solidFill>
              </a:rPr>
              <a:t> procedure that performs filtering and sorting and a </a:t>
            </a:r>
            <a:endParaRPr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b="1" lang="en" sz="1400">
                <a:solidFill>
                  <a:schemeClr val="dk1"/>
                </a:solidFill>
              </a:rPr>
              <a:t>Reduce()</a:t>
            </a:r>
            <a:r>
              <a:rPr lang="en" sz="1400">
                <a:solidFill>
                  <a:schemeClr val="dk1"/>
                </a:solidFill>
              </a:rPr>
              <a:t> procedure that performs a summary operation.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"MapReduce System" (also called "infrastructure" or "framework") orchestrates by</a:t>
            </a:r>
            <a:r>
              <a:rPr lang="en" sz="1400">
                <a:solidFill>
                  <a:schemeClr val="dk1"/>
                </a:solidFill>
                <a:uFill>
                  <a:noFill/>
                </a:uFill>
                <a:hlinkClick r:id="rId13">
                  <a:extLst>
                    <a:ext uri="{A12FA001-AC4F-418D-AE19-62706E023703}">
                      <ahyp:hlinkClr val="tx"/>
                    </a:ext>
                  </a:extLst>
                </a:hlinkClick>
              </a:rPr>
              <a:t> </a:t>
            </a:r>
            <a:r>
              <a:rPr lang="en" sz="1400" u="sng">
                <a:solidFill>
                  <a:schemeClr val="hlink"/>
                </a:solidFill>
                <a:hlinkClick r:id="rId14"/>
              </a:rPr>
              <a:t>marshalling</a:t>
            </a:r>
            <a:r>
              <a:rPr lang="en" sz="1400">
                <a:solidFill>
                  <a:schemeClr val="dk1"/>
                </a:solidFill>
              </a:rPr>
              <a:t> the distributed servers, running the various tasks in parallel, managing all communications and data transfers between the various parts of the system, and providing for</a:t>
            </a:r>
            <a:r>
              <a:rPr lang="en" sz="1400">
                <a:solidFill>
                  <a:schemeClr val="dk1"/>
                </a:solidFill>
                <a:uFill>
                  <a:noFill/>
                </a:uFill>
                <a:hlinkClick r:id="rId15">
                  <a:extLst>
                    <a:ext uri="{A12FA001-AC4F-418D-AE19-62706E023703}">
                      <ahyp:hlinkClr val="tx"/>
                    </a:ext>
                  </a:extLst>
                </a:hlinkClick>
              </a:rPr>
              <a:t> </a:t>
            </a:r>
            <a:r>
              <a:rPr lang="en" sz="1400" u="sng">
                <a:solidFill>
                  <a:schemeClr val="hlink"/>
                </a:solidFill>
                <a:hlinkClick r:id="rId16"/>
              </a:rPr>
              <a:t>redundancy</a:t>
            </a:r>
            <a:r>
              <a:rPr lang="en" sz="1400">
                <a:solidFill>
                  <a:schemeClr val="dk1"/>
                </a:solidFill>
              </a:rPr>
              <a:t> and</a:t>
            </a:r>
            <a:r>
              <a:rPr lang="en" sz="1400">
                <a:solidFill>
                  <a:schemeClr val="dk1"/>
                </a:solidFill>
                <a:uFill>
                  <a:noFill/>
                </a:uFill>
                <a:hlinkClick r:id="rId17">
                  <a:extLst>
                    <a:ext uri="{A12FA001-AC4F-418D-AE19-62706E023703}">
                      <ahyp:hlinkClr val="tx"/>
                    </a:ext>
                  </a:extLst>
                </a:hlinkClick>
              </a:rPr>
              <a:t> </a:t>
            </a:r>
            <a:r>
              <a:rPr lang="en" sz="1400" u="sng">
                <a:solidFill>
                  <a:schemeClr val="hlink"/>
                </a:solidFill>
                <a:hlinkClick r:id="rId18"/>
              </a:rPr>
              <a:t>fault tolerance</a:t>
            </a:r>
            <a:r>
              <a:rPr lang="en" sz="1400">
                <a:solidFill>
                  <a:schemeClr val="dk1"/>
                </a:solidFill>
              </a:rPr>
              <a: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a:t>
            </a:r>
            <a:endParaRPr/>
          </a:p>
        </p:txBody>
      </p:sp>
      <p:sp>
        <p:nvSpPr>
          <p:cNvPr id="135" name="Google Shape;135;p15"/>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of map function is to produce key / value pairs</a:t>
            </a:r>
            <a:endParaRPr/>
          </a:p>
          <a:p>
            <a:pPr indent="-342900" lvl="0" marL="457200" rtl="0" algn="l">
              <a:spcBef>
                <a:spcPts val="0"/>
              </a:spcBef>
              <a:spcAft>
                <a:spcPts val="0"/>
              </a:spcAft>
              <a:buSzPts val="1800"/>
              <a:buChar char="●"/>
            </a:pPr>
            <a:r>
              <a:rPr lang="en"/>
              <a:t>Each map function is independent of others</a:t>
            </a:r>
            <a:endParaRPr/>
          </a:p>
          <a:p>
            <a:pPr indent="-342900" lvl="0" marL="457200" rtl="0" algn="l">
              <a:spcBef>
                <a:spcPts val="0"/>
              </a:spcBef>
              <a:spcAft>
                <a:spcPts val="0"/>
              </a:spcAft>
              <a:buSzPts val="1800"/>
              <a:buChar char="●"/>
            </a:pPr>
            <a:r>
              <a:rPr lang="en"/>
              <a:t>Allows them to be safely parallelized</a:t>
            </a:r>
            <a:endParaRPr/>
          </a:p>
          <a:p>
            <a:pPr indent="-342900" lvl="0" marL="457200" rtl="0" algn="l">
              <a:spcBef>
                <a:spcPts val="0"/>
              </a:spcBef>
              <a:spcAft>
                <a:spcPts val="0"/>
              </a:spcAft>
              <a:buSzPts val="1800"/>
              <a:buChar char="●"/>
            </a:pPr>
            <a:r>
              <a:rPr lang="en"/>
              <a:t>Data is co-located with processing</a:t>
            </a:r>
            <a:endParaRPr/>
          </a:p>
          <a:p>
            <a:pPr indent="-342900" lvl="0" marL="457200" rtl="0" algn="l">
              <a:spcBef>
                <a:spcPts val="0"/>
              </a:spcBef>
              <a:spcAft>
                <a:spcPts val="0"/>
              </a:spcAft>
              <a:buSzPts val="1800"/>
              <a:buChar char="●"/>
            </a:pPr>
            <a:r>
              <a:rPr lang="en"/>
              <a:t>Can be any arbitrarily complex function (not just selection)</a:t>
            </a:r>
            <a:endParaRPr/>
          </a:p>
          <a:p>
            <a:pPr indent="-342900" lvl="0" marL="457200" rtl="0" algn="l">
              <a:spcBef>
                <a:spcPts val="0"/>
              </a:spcBef>
              <a:spcAft>
                <a:spcPts val="0"/>
              </a:spcAft>
              <a:buSzPts val="1800"/>
              <a:buChar char="●"/>
            </a:pPr>
            <a:r>
              <a:rPr lang="en"/>
              <a:t>Map stage can be all you want to do  (e.g. transformation)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Example</a:t>
            </a:r>
            <a:endParaRPr/>
          </a:p>
        </p:txBody>
      </p:sp>
      <p:pic>
        <p:nvPicPr>
          <p:cNvPr id="141" name="Google Shape;141;p16"/>
          <p:cNvPicPr preferRelativeResize="0"/>
          <p:nvPr/>
        </p:nvPicPr>
        <p:blipFill>
          <a:blip r:embed="rId3">
            <a:alphaModFix/>
          </a:blip>
          <a:stretch>
            <a:fillRect/>
          </a:stretch>
        </p:blipFill>
        <p:spPr>
          <a:xfrm>
            <a:off x="351775" y="1655050"/>
            <a:ext cx="7526349" cy="3370025"/>
          </a:xfrm>
          <a:prstGeom prst="rect">
            <a:avLst/>
          </a:prstGeom>
          <a:noFill/>
          <a:ln>
            <a:noFill/>
          </a:ln>
        </p:spPr>
      </p:pic>
      <p:sp>
        <p:nvSpPr>
          <p:cNvPr id="142" name="Google Shape;142;p16"/>
          <p:cNvSpPr txBox="1"/>
          <p:nvPr/>
        </p:nvSpPr>
        <p:spPr>
          <a:xfrm>
            <a:off x="351750" y="1115100"/>
            <a:ext cx="7526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map function reads records and emits key/value pairs.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