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57" r:id="rId3"/>
    <p:sldId id="270" r:id="rId4"/>
    <p:sldId id="260" r:id="rId5"/>
    <p:sldId id="265" r:id="rId6"/>
    <p:sldId id="267" r:id="rId7"/>
    <p:sldId id="268" r:id="rId8"/>
    <p:sldId id="271" r:id="rId9"/>
    <p:sldId id="272" r:id="rId10"/>
    <p:sldId id="273" r:id="rId11"/>
    <p:sldId id="274" r:id="rId12"/>
    <p:sldId id="276" r:id="rId13"/>
    <p:sldId id="280" r:id="rId14"/>
    <p:sldId id="275" r:id="rId15"/>
    <p:sldId id="277" r:id="rId16"/>
    <p:sldId id="278" r:id="rId17"/>
    <p:sldId id="281" r:id="rId18"/>
    <p:sldId id="27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0000"/>
    <a:srgbClr val="FFFAC1"/>
    <a:srgbClr val="B2B2FF"/>
    <a:srgbClr val="E5EFE5"/>
    <a:srgbClr val="3333B2"/>
    <a:srgbClr val="006000"/>
    <a:srgbClr val="262686"/>
    <a:srgbClr val="2F427D"/>
    <a:srgbClr val="FFB2B2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6" autoAdjust="0"/>
    <p:restoredTop sz="90896" autoAdjust="0"/>
  </p:normalViewPr>
  <p:slideViewPr>
    <p:cSldViewPr>
      <p:cViewPr>
        <p:scale>
          <a:sx n="100" d="100"/>
          <a:sy n="100" d="100"/>
        </p:scale>
        <p:origin x="-360" y="8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C2ADC-AE84-4669-8593-01BE743D81D6}" type="datetimeFigureOut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5D00-FB22-4480-8EFA-1571AD4104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32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5D00-FB22-4480-8EFA-1571AD4104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43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5D00-FB22-4480-8EFA-1571AD4104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44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325D00-FB22-4480-8EFA-1571AD4104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B2B6-1EDA-4B3C-9893-F83EB8BD3BD8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48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81D5-6CDC-4EAE-9013-294EEE6A7FED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82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731E-EE79-49C8-AAD0-04BCAB6FE6A6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0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1E85-2D8A-44EB-9627-A8682E04CF30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19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18D58-199E-47B1-84F0-27B4B89FF3C3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57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8B74-B0A2-4D0F-BC80-F53014F248C4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66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B424A-C86F-442B-AA70-02734DA567F4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9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C5FB-690E-49BD-B413-13B9E18F5EF5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DFE35-4944-4EC1-A6EE-88FA1B71CFFE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2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559C-696D-4092-A423-BB747C848DEA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5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CE2D-5FBE-4D9D-8C41-AE0F2C7C867B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13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08CB9-F37C-4E74-89C2-28BF6C3E494D}" type="datetime1">
              <a:rPr lang="zh-CN" altLang="en-US" smtClean="0"/>
              <a:t>2014/6/2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A92D1-632B-4278-8DD5-16C7BCF767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78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gif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2.em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23.pn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24.png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.gif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emf"/><Relationship Id="rId11" Type="http://schemas.openxmlformats.org/officeDocument/2006/relationships/image" Target="../media/image19.emf"/><Relationship Id="rId5" Type="http://schemas.openxmlformats.org/officeDocument/2006/relationships/image" Target="../media/image14.emf"/><Relationship Id="rId10" Type="http://schemas.openxmlformats.org/officeDocument/2006/relationships/image" Target="../media/image18.emf"/><Relationship Id="rId4" Type="http://schemas.openxmlformats.org/officeDocument/2006/relationships/image" Target="../media/image13.gi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064" y="6559586"/>
            <a:ext cx="2133600" cy="365125"/>
          </a:xfrm>
        </p:spPr>
        <p:txBody>
          <a:bodyPr/>
          <a:lstStyle/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t>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6866" y="3232232"/>
            <a:ext cx="502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there a promising way? </a:t>
            </a:r>
            <a:endParaRPr lang="zh-CN" altLang="en-US" sz="32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28699" y="760859"/>
            <a:ext cx="7920880" cy="1656184"/>
          </a:xfrm>
          <a:prstGeom prst="roundRect">
            <a:avLst>
              <a:gd name="adj" fmla="val 863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88900" dir="4440000" sx="101000" sy="101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404663" y="764704"/>
            <a:ext cx="856895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I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terative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lgorithm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for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J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oint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ntenna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S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election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and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P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ower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daptation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in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E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nergy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E</a:t>
            </a:r>
            <a:r>
              <a:rPr lang="en-US" altLang="zh-CN" sz="24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fficient</a:t>
            </a:r>
            <a:r>
              <a:rPr lang="en-US" altLang="zh-CN" sz="2800" b="1" cap="all" dirty="0" smtClean="0">
                <a:solidFill>
                  <a:srgbClr val="A3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MIMO</a:t>
            </a:r>
            <a:endParaRPr lang="zh-CN" altLang="en-US" sz="2400" b="1" cap="all" dirty="0">
              <a:solidFill>
                <a:srgbClr val="A3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7362" y="287198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Xingyu</a:t>
            </a:r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 Zhou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162053" y="2862900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Bo </a:t>
            </a:r>
            <a:r>
              <a:rPr lang="en-US" altLang="zh-CN" b="1" i="1" dirty="0" err="1" smtClean="0">
                <a:latin typeface="Times New Roman" pitchFamily="18" charset="0"/>
                <a:cs typeface="Times New Roman" pitchFamily="18" charset="0"/>
              </a:rPr>
              <a:t>Bai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969" y="2871552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latin typeface="Times New Roman" pitchFamily="18" charset="0"/>
                <a:cs typeface="Times New Roman" pitchFamily="18" charset="0"/>
              </a:rPr>
              <a:t>Wei Chen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524619"/>
            <a:ext cx="8434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Tsinghua National Laboratory for Information Science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Technology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TNList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/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Department of Electronic </a:t>
            </a:r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Engineering</a:t>
            </a:r>
          </a:p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Tsinghua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University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4869159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B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IEEE International Communications Conference 2014</a:t>
            </a:r>
            <a:endParaRPr lang="zh-CN" altLang="en-US" sz="2400" b="1" dirty="0">
              <a:solidFill>
                <a:srgbClr val="3333B2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81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"/>
    </mc:Choice>
    <mc:Fallback xmlns="">
      <p:transition spd="slow" advTm="13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111247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ntenna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election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p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rocess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10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7542" y="1011002"/>
            <a:ext cx="8661121" cy="3479440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731395" y="4907966"/>
              <a:ext cx="6975590" cy="1299937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352" y="1041326"/>
            <a:ext cx="425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1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75" y="3023408"/>
            <a:ext cx="953852" cy="568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378" y="2997320"/>
            <a:ext cx="806580" cy="55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43000"/>
            <a:ext cx="976296" cy="644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48" y="3592373"/>
            <a:ext cx="3674867" cy="49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437" y="3670076"/>
            <a:ext cx="1810495" cy="34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577" y="3037824"/>
            <a:ext cx="2029586" cy="54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274029" y="1575011"/>
            <a:ext cx="8918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With the transmit antenna selection and a given transmission power,  the EE of a multi-stream MIMO under the holistic power model can be expressed by the following iterative equation.</a:t>
            </a:r>
            <a:endParaRPr lang="zh-CN" altLang="en-US" b="1" i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494" y="2712622"/>
            <a:ext cx="8918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where</a:t>
            </a:r>
            <a:endParaRPr lang="zh-CN" altLang="en-US" b="1" i="1" dirty="0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37361" y="4611852"/>
            <a:ext cx="8626508" cy="1898109"/>
            <a:chOff x="219155" y="3715020"/>
            <a:chExt cx="5648683" cy="2653945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29" name="圆角矩形 28"/>
            <p:cNvSpPr/>
            <p:nvPr/>
          </p:nvSpPr>
          <p:spPr>
            <a:xfrm>
              <a:off x="230293" y="3720642"/>
              <a:ext cx="5637545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30" name="同侧圆角矩形 29"/>
            <p:cNvSpPr/>
            <p:nvPr/>
          </p:nvSpPr>
          <p:spPr>
            <a:xfrm rot="10800000">
              <a:off x="219155" y="4287397"/>
              <a:ext cx="5648683" cy="2081566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531" y="3715020"/>
              <a:ext cx="4257974" cy="6455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Main Idea of AS</a:t>
              </a:r>
              <a:endParaRPr lang="zh-CN" altLang="en-US" sz="24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9494" y="5012150"/>
            <a:ext cx="8494488" cy="787017"/>
            <a:chOff x="289494" y="5012150"/>
            <a:chExt cx="8494488" cy="787017"/>
          </a:xfrm>
        </p:grpSpPr>
        <p:sp>
          <p:nvSpPr>
            <p:cNvPr id="32" name="TextBox 31"/>
            <p:cNvSpPr txBox="1"/>
            <p:nvPr/>
          </p:nvSpPr>
          <p:spPr>
            <a:xfrm>
              <a:off x="289494" y="5091281"/>
              <a:ext cx="84944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sz="2000" b="1" dirty="0" smtClean="0">
                  <a:cs typeface="Times New Roman" pitchFamily="18" charset="0"/>
                </a:rPr>
                <a:t>At each step, select the        column of H that brings the largest contribution to the energy efficiency.</a:t>
              </a:r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4323" y="5012150"/>
              <a:ext cx="346237" cy="461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311876" y="5775002"/>
            <a:ext cx="8494488" cy="470871"/>
            <a:chOff x="311876" y="5775002"/>
            <a:chExt cx="8494488" cy="470871"/>
          </a:xfrm>
        </p:grpSpPr>
        <p:grpSp>
          <p:nvGrpSpPr>
            <p:cNvPr id="21" name="组合 20"/>
            <p:cNvGrpSpPr/>
            <p:nvPr/>
          </p:nvGrpSpPr>
          <p:grpSpPr>
            <a:xfrm>
              <a:off x="311876" y="5775002"/>
              <a:ext cx="8494488" cy="470871"/>
              <a:chOff x="311876" y="5775002"/>
              <a:chExt cx="8494488" cy="470871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11876" y="5799167"/>
                <a:ext cx="8494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CN" sz="2000" b="1" dirty="0" smtClean="0">
                    <a:cs typeface="Times New Roman" pitchFamily="18" charset="0"/>
                  </a:rPr>
                  <a:t>It can be equivalent to this problem :</a:t>
                </a:r>
              </a:p>
            </p:txBody>
          </p:sp>
          <p:pic>
            <p:nvPicPr>
              <p:cNvPr id="1034" name="Picture 10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3122" y="5775002"/>
                <a:ext cx="1699230" cy="470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6" name="矩形 5"/>
            <p:cNvSpPr/>
            <p:nvPr/>
          </p:nvSpPr>
          <p:spPr>
            <a:xfrm>
              <a:off x="4628951" y="5799167"/>
              <a:ext cx="1803401" cy="400110"/>
            </a:xfrm>
            <a:prstGeom prst="rect">
              <a:avLst/>
            </a:prstGeom>
            <a:noFill/>
            <a:ln>
              <a:solidFill>
                <a:srgbClr val="006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4369112" y="2571920"/>
            <a:ext cx="424427" cy="281404"/>
          </a:xfrm>
          <a:prstGeom prst="roundRect">
            <a:avLst/>
          </a:prstGeom>
          <a:solidFill>
            <a:srgbClr val="B2B2FF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弧形 37"/>
          <p:cNvSpPr/>
          <p:nvPr/>
        </p:nvSpPr>
        <p:spPr>
          <a:xfrm rot="16200000" flipV="1">
            <a:off x="3929426" y="2224830"/>
            <a:ext cx="507351" cy="694178"/>
          </a:xfrm>
          <a:prstGeom prst="arc">
            <a:avLst>
              <a:gd name="adj1" fmla="val 16200000"/>
              <a:gd name="adj2" fmla="val 1924327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099179" y="2178513"/>
            <a:ext cx="2203388" cy="330818"/>
          </a:xfrm>
          <a:prstGeom prst="roundRect">
            <a:avLst/>
          </a:prstGeom>
          <a:solidFill>
            <a:srgbClr val="B2B2FF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099179" y="2163009"/>
            <a:ext cx="298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e</a:t>
            </a:r>
            <a:r>
              <a:rPr lang="en-US" altLang="zh-CN" dirty="0" smtClean="0">
                <a:cs typeface="Times New Roman" pitchFamily="18" charset="0"/>
              </a:rPr>
              <a:t>ffect of circuit power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4887499" y="2571919"/>
            <a:ext cx="534861" cy="295754"/>
          </a:xfrm>
          <a:prstGeom prst="roundRect">
            <a:avLst/>
          </a:prstGeom>
          <a:solidFill>
            <a:srgbClr val="FFFAC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102" y="2509664"/>
            <a:ext cx="3991258" cy="43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弧形 42"/>
          <p:cNvSpPr/>
          <p:nvPr/>
        </p:nvSpPr>
        <p:spPr>
          <a:xfrm rot="6561146">
            <a:off x="5099581" y="2152069"/>
            <a:ext cx="507351" cy="634825"/>
          </a:xfrm>
          <a:prstGeom prst="arc">
            <a:avLst>
              <a:gd name="adj1" fmla="val 15602153"/>
              <a:gd name="adj2" fmla="val 19274661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4733122" y="2142140"/>
            <a:ext cx="4073242" cy="376162"/>
          </a:xfrm>
          <a:prstGeom prst="roundRect">
            <a:avLst/>
          </a:prstGeom>
          <a:solidFill>
            <a:srgbClr val="FFFAC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4684547" y="2157393"/>
            <a:ext cx="462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cs typeface="Times New Roman" pitchFamily="18" charset="0"/>
              </a:rPr>
              <a:t>EE increment when    </a:t>
            </a:r>
            <a:r>
              <a:rPr lang="en-US" altLang="zh-CN" dirty="0" err="1" smtClean="0">
                <a:cs typeface="Times New Roman" pitchFamily="18" charset="0"/>
              </a:rPr>
              <a:t>th</a:t>
            </a:r>
            <a:r>
              <a:rPr lang="en-US" altLang="zh-CN" dirty="0" smtClean="0">
                <a:cs typeface="Times New Roman" pitchFamily="18" charset="0"/>
              </a:rPr>
              <a:t> antenna is selected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13" y="2203758"/>
            <a:ext cx="235501" cy="28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86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777186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and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roposed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lgorithm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11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0410" y="973022"/>
            <a:ext cx="4483638" cy="3896138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731395" y="4878779"/>
              <a:ext cx="6975590" cy="1329124"/>
            </a:xfrm>
            <a:prstGeom prst="round2SameRect">
              <a:avLst>
                <a:gd name="adj1" fmla="val 10865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3169" y="1087421"/>
            <a:ext cx="65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Main Idea of PA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158" y="1628800"/>
            <a:ext cx="45739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3333B2"/>
                </a:solidFill>
                <a:cs typeface="Times New Roman" pitchFamily="18" charset="0"/>
              </a:rPr>
              <a:t>Pseudo-concave </a:t>
            </a:r>
            <a:r>
              <a:rPr lang="en-US" altLang="zh-CN" sz="2000" b="1" dirty="0">
                <a:solidFill>
                  <a:srgbClr val="3333B2"/>
                </a:solidFill>
                <a:cs typeface="Times New Roman" pitchFamily="18" charset="0"/>
              </a:rPr>
              <a:t>function</a:t>
            </a:r>
            <a:r>
              <a:rPr lang="en-US" altLang="zh-CN" sz="2000" b="1" dirty="0">
                <a:cs typeface="Times New Roman" pitchFamily="18" charset="0"/>
              </a:rPr>
              <a:t>: </a:t>
            </a:r>
            <a:r>
              <a:rPr lang="en-US" altLang="zh-CN" sz="2000" b="1" dirty="0" smtClean="0">
                <a:cs typeface="Times New Roman" pitchFamily="18" charset="0"/>
              </a:rPr>
              <a:t> </a:t>
            </a:r>
            <a:r>
              <a:rPr lang="en-US" altLang="zh-CN" b="1" i="1" dirty="0" smtClean="0">
                <a:cs typeface="Times New Roman" pitchFamily="18" charset="0"/>
              </a:rPr>
              <a:t>Numerator </a:t>
            </a:r>
            <a:r>
              <a:rPr lang="en-US" altLang="zh-CN" b="1" i="1" dirty="0">
                <a:cs typeface="Times New Roman" pitchFamily="18" charset="0"/>
              </a:rPr>
              <a:t>of EE is concave function </a:t>
            </a:r>
            <a:r>
              <a:rPr lang="en-US" altLang="zh-CN" b="1" i="1" dirty="0" smtClean="0">
                <a:cs typeface="Times New Roman" pitchFamily="18" charset="0"/>
              </a:rPr>
              <a:t>and  denominator </a:t>
            </a:r>
            <a:r>
              <a:rPr lang="en-US" altLang="zh-CN" b="1" i="1" dirty="0">
                <a:cs typeface="Times New Roman" pitchFamily="18" charset="0"/>
              </a:rPr>
              <a:t>is a convex function of </a:t>
            </a:r>
            <a:r>
              <a:rPr lang="en-US" altLang="zh-CN" b="1" i="1" dirty="0" smtClean="0">
                <a:cs typeface="Times New Roman" pitchFamily="18" charset="0"/>
              </a:rPr>
              <a:t>Pt.</a:t>
            </a:r>
            <a:endParaRPr lang="en-US" altLang="zh-CN" b="1" i="1" dirty="0">
              <a:cs typeface="Times New Roman" pitchFamily="18" charset="0"/>
            </a:endParaRPr>
          </a:p>
          <a:p>
            <a:r>
              <a:rPr lang="en-US" altLang="zh-CN" sz="2000" b="1" dirty="0" smtClean="0">
                <a:cs typeface="Times New Roman" pitchFamily="18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158" y="2770616"/>
            <a:ext cx="45739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3333B2"/>
                </a:solidFill>
                <a:cs typeface="Times New Roman" pitchFamily="18" charset="0"/>
              </a:rPr>
              <a:t>Only one optimum</a:t>
            </a:r>
            <a:r>
              <a:rPr lang="en-US" altLang="zh-CN" sz="2000" b="1" dirty="0" smtClean="0">
                <a:cs typeface="Times New Roman" pitchFamily="18" charset="0"/>
              </a:rPr>
              <a:t>: </a:t>
            </a:r>
            <a:r>
              <a:rPr lang="en-US" altLang="zh-CN" b="1" i="1" dirty="0" smtClean="0">
                <a:cs typeface="Times New Roman" pitchFamily="18" charset="0"/>
              </a:rPr>
              <a:t>the only optimal </a:t>
            </a:r>
            <a:r>
              <a:rPr lang="en-US" altLang="zh-CN" b="1" i="1" dirty="0" err="1" smtClean="0">
                <a:cs typeface="Times New Roman" pitchFamily="18" charset="0"/>
              </a:rPr>
              <a:t>Pt</a:t>
            </a:r>
            <a:r>
              <a:rPr lang="en-US" altLang="zh-CN" b="1" i="1" dirty="0" smtClean="0">
                <a:cs typeface="Times New Roman" pitchFamily="18" charset="0"/>
              </a:rPr>
              <a:t> is the one leads the derivation of EE to be zero.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361" y="3853718"/>
            <a:ext cx="45739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solidFill>
                  <a:srgbClr val="3333B2"/>
                </a:solidFill>
                <a:cs typeface="Times New Roman" pitchFamily="18" charset="0"/>
              </a:rPr>
              <a:t>Iteration</a:t>
            </a:r>
            <a:r>
              <a:rPr lang="en-US" altLang="zh-CN" sz="2000" b="1" dirty="0" smtClean="0">
                <a:cs typeface="Times New Roman" pitchFamily="18" charset="0"/>
              </a:rPr>
              <a:t> : </a:t>
            </a:r>
            <a:r>
              <a:rPr lang="en-US" altLang="zh-CN" b="1" i="1" dirty="0" smtClean="0">
                <a:cs typeface="Times New Roman" pitchFamily="18" charset="0"/>
              </a:rPr>
              <a:t>set the optimum as the initial one for the AS next step.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4745165" y="1044950"/>
            <a:ext cx="3875821" cy="5048346"/>
            <a:chOff x="-176300" y="3531893"/>
            <a:chExt cx="3729594" cy="1645175"/>
          </a:xfrm>
        </p:grpSpPr>
        <p:grpSp>
          <p:nvGrpSpPr>
            <p:cNvPr id="27" name="组合 26"/>
            <p:cNvGrpSpPr/>
            <p:nvPr/>
          </p:nvGrpSpPr>
          <p:grpSpPr>
            <a:xfrm>
              <a:off x="-176300" y="3531893"/>
              <a:ext cx="3729594" cy="1645175"/>
              <a:chOff x="731394" y="4666122"/>
              <a:chExt cx="6975589" cy="1541785"/>
            </a:xfrm>
            <a:effectLst>
              <a:outerShdw blurRad="50800" dist="38100" dir="2700000" sx="101000" sy="101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29" name="圆角矩形 28"/>
              <p:cNvSpPr/>
              <p:nvPr/>
            </p:nvSpPr>
            <p:spPr>
              <a:xfrm>
                <a:off x="743222" y="4666122"/>
                <a:ext cx="6961834" cy="1541785"/>
              </a:xfrm>
              <a:prstGeom prst="roundRect">
                <a:avLst>
                  <a:gd name="adj" fmla="val 8636"/>
                </a:avLst>
              </a:prstGeom>
              <a:solidFill>
                <a:srgbClr val="006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同侧圆角矩形 29"/>
              <p:cNvSpPr/>
              <p:nvPr/>
            </p:nvSpPr>
            <p:spPr>
              <a:xfrm rot="10800000">
                <a:off x="731394" y="4819643"/>
                <a:ext cx="6975589" cy="1388257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E5EF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-154052" y="3550941"/>
              <a:ext cx="3252507" cy="155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Proposed Algorithm</a:t>
              </a:r>
              <a:endParaRPr lang="zh-CN" altLang="en-US" sz="2400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654" y="1540706"/>
            <a:ext cx="3864261" cy="45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1" name="组合 30"/>
          <p:cNvGrpSpPr/>
          <p:nvPr/>
        </p:nvGrpSpPr>
        <p:grpSpPr>
          <a:xfrm>
            <a:off x="251520" y="5028749"/>
            <a:ext cx="3886938" cy="1501587"/>
            <a:chOff x="731395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32" name="圆角矩形 31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同侧圆角矩形 32"/>
            <p:cNvSpPr/>
            <p:nvPr/>
          </p:nvSpPr>
          <p:spPr>
            <a:xfrm rot="10800000">
              <a:off x="731395" y="5124132"/>
              <a:ext cx="6975590" cy="108376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51520" y="5011270"/>
            <a:ext cx="65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Remark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10256" y="5452726"/>
            <a:ext cx="457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>
                <a:solidFill>
                  <a:srgbClr val="A30000"/>
                </a:solidFill>
                <a:cs typeface="Times New Roman" pitchFamily="18" charset="0"/>
              </a:rPr>
              <a:t>Low</a:t>
            </a: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 Complexity</a:t>
            </a:r>
            <a:r>
              <a:rPr lang="en-US" altLang="zh-CN" b="1" dirty="0" smtClean="0">
                <a:cs typeface="Times New Roman" pitchFamily="18" charset="0"/>
              </a:rPr>
              <a:t>: </a:t>
            </a:r>
            <a:r>
              <a:rPr lang="en-US" altLang="zh-CN" sz="1600" b="1" i="1" dirty="0" err="1">
                <a:cs typeface="Times New Roman" pitchFamily="18" charset="0"/>
              </a:rPr>
              <a:t>Nt</a:t>
            </a:r>
            <a:r>
              <a:rPr lang="en-US" altLang="zh-CN" sz="1600" b="1" i="1" dirty="0">
                <a:cs typeface="Times New Roman" pitchFamily="18" charset="0"/>
              </a:rPr>
              <a:t> calculations only.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11651" y="5822058"/>
            <a:ext cx="392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Expansibility : </a:t>
            </a:r>
            <a:r>
              <a:rPr lang="en-US" altLang="zh-CN" b="1" i="1" dirty="0" smtClean="0">
                <a:cs typeface="Times New Roman" pitchFamily="18" charset="0"/>
              </a:rPr>
              <a:t>easily extended to handle EE with AS at receiver.</a:t>
            </a:r>
          </a:p>
        </p:txBody>
      </p:sp>
    </p:spTree>
    <p:extLst>
      <p:ext uri="{BB962C8B-B14F-4D97-AF65-F5344CB8AC3E}">
        <p14:creationId xmlns:p14="http://schemas.microsoft.com/office/powerpoint/2010/main" val="384891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92525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symptotic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erformance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a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nalysis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7542" y="1011002"/>
            <a:ext cx="8661121" cy="3210086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731395" y="4907966"/>
              <a:ext cx="6975590" cy="1299937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352" y="1041326"/>
            <a:ext cx="4257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2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029" y="1575011"/>
            <a:ext cx="891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 smtClean="0">
                <a:ea typeface="Arial Unicode MS" pitchFamily="34" charset="-122"/>
                <a:cs typeface="Arial Unicode MS" pitchFamily="34" charset="-122"/>
              </a:rPr>
              <a:t>For high and low SNR regimes, the antenna selection process is independent with the transmission power.</a:t>
            </a:r>
            <a:endParaRPr lang="zh-CN" altLang="en-US" b="1" i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1654" y="2407458"/>
            <a:ext cx="8918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3333B2"/>
                </a:solidFill>
                <a:ea typeface="Arial Unicode MS" pitchFamily="34" charset="-122"/>
                <a:cs typeface="Arial Unicode MS" pitchFamily="34" charset="-122"/>
              </a:rPr>
              <a:t>In particular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1064" y="3014092"/>
            <a:ext cx="52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High SNR regimes:                                  , where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1" y="3002925"/>
            <a:ext cx="1629673" cy="46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27720" y="3568824"/>
            <a:ext cx="524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Low SNR regimes:                                  ,  where  </a:t>
            </a:r>
          </a:p>
        </p:txBody>
      </p: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511" y="3568824"/>
            <a:ext cx="1629673" cy="46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282437" y="4529115"/>
            <a:ext cx="8553833" cy="1501587"/>
            <a:chOff x="731395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同侧圆角矩形 28"/>
            <p:cNvSpPr/>
            <p:nvPr/>
          </p:nvSpPr>
          <p:spPr>
            <a:xfrm rot="10800000">
              <a:off x="731395" y="5124132"/>
              <a:ext cx="6975590" cy="108376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82437" y="4513522"/>
            <a:ext cx="6502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Remark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74029" y="5095242"/>
            <a:ext cx="85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The joint iteration is decoupled, thus a better performance and complexity reduction.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7465" y="5521361"/>
            <a:ext cx="855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Provide us with some insights.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168309" y="2242767"/>
            <a:ext cx="1659033" cy="475016"/>
            <a:chOff x="7345589" y="3514430"/>
            <a:chExt cx="1683366" cy="475016"/>
          </a:xfrm>
        </p:grpSpPr>
        <p:sp>
          <p:nvSpPr>
            <p:cNvPr id="35" name="圆角矩形 34"/>
            <p:cNvSpPr/>
            <p:nvPr/>
          </p:nvSpPr>
          <p:spPr>
            <a:xfrm>
              <a:off x="7345589" y="3514430"/>
              <a:ext cx="1683366" cy="475016"/>
            </a:xfrm>
            <a:prstGeom prst="roundRect">
              <a:avLst/>
            </a:prstGeom>
            <a:solidFill>
              <a:srgbClr val="B2B2FF"/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420789" y="3558078"/>
              <a:ext cx="1567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cs typeface="Times New Roman" pitchFamily="18" charset="0"/>
                </a:rPr>
                <a:t>Similar to QR</a:t>
              </a:r>
            </a:p>
          </p:txBody>
        </p:sp>
      </p:grpSp>
      <p:sp>
        <p:nvSpPr>
          <p:cNvPr id="37" name="弧形 36"/>
          <p:cNvSpPr/>
          <p:nvPr/>
        </p:nvSpPr>
        <p:spPr>
          <a:xfrm rot="16200000">
            <a:off x="7342660" y="2648237"/>
            <a:ext cx="507351" cy="634825"/>
          </a:xfrm>
          <a:prstGeom prst="arc">
            <a:avLst>
              <a:gd name="adj1" fmla="val 16200000"/>
              <a:gd name="adj2" fmla="val 19243271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012160" y="2996952"/>
            <a:ext cx="1584176" cy="404398"/>
          </a:xfrm>
          <a:prstGeom prst="roundRect">
            <a:avLst/>
          </a:prstGeom>
          <a:solidFill>
            <a:srgbClr val="B2B2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19" y="3017126"/>
            <a:ext cx="2911663" cy="40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圆角矩形 40"/>
          <p:cNvSpPr/>
          <p:nvPr/>
        </p:nvSpPr>
        <p:spPr>
          <a:xfrm>
            <a:off x="5961286" y="3352562"/>
            <a:ext cx="568180" cy="369332"/>
          </a:xfrm>
          <a:prstGeom prst="roundRect">
            <a:avLst/>
          </a:prstGeom>
          <a:solidFill>
            <a:srgbClr val="FFFAC1"/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47" y="3349948"/>
            <a:ext cx="1902329" cy="400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84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13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7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imulation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esults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(1/3)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4098" name="Picture 2" descr="C:\Users\q\Desktop\Figure2Ad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82" y="1178818"/>
            <a:ext cx="5790915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99592" y="5804097"/>
            <a:ext cx="849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Figure: </a:t>
            </a:r>
            <a:r>
              <a:rPr lang="en-US" altLang="zh-CN" sz="2000" b="1" dirty="0" smtClean="0">
                <a:cs typeface="Times New Roman" pitchFamily="18" charset="0"/>
              </a:rPr>
              <a:t>Energy efficiency VS. the transmission distance 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725916" y="2488459"/>
            <a:ext cx="1798411" cy="4750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5759737" y="2488459"/>
            <a:ext cx="849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A30000"/>
                </a:solidFill>
                <a:cs typeface="Times New Roman" pitchFamily="18" charset="0"/>
              </a:rPr>
              <a:t>Near-optimal</a:t>
            </a:r>
            <a:r>
              <a:rPr lang="en-US" altLang="zh-CN" sz="2400" dirty="0" smtClean="0">
                <a:cs typeface="Times New Roman" pitchFamily="18" charset="0"/>
              </a:rPr>
              <a:t> 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832140" y="3010120"/>
            <a:ext cx="504056" cy="969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347864" y="2749468"/>
            <a:ext cx="0" cy="12302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390355" y="4149080"/>
            <a:ext cx="2248321" cy="475016"/>
            <a:chOff x="7345589" y="3514430"/>
            <a:chExt cx="1907183" cy="475016"/>
          </a:xfrm>
        </p:grpSpPr>
        <p:sp>
          <p:nvSpPr>
            <p:cNvPr id="30" name="圆角矩形 29"/>
            <p:cNvSpPr/>
            <p:nvPr/>
          </p:nvSpPr>
          <p:spPr>
            <a:xfrm>
              <a:off x="7345589" y="3514430"/>
              <a:ext cx="1798411" cy="4750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9224" y="3515777"/>
              <a:ext cx="18935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A30000"/>
                  </a:solidFill>
                  <a:cs typeface="Times New Roman" pitchFamily="18" charset="0"/>
                </a:rPr>
                <a:t>Significant Gain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2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imulation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esults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(2/3)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15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9592" y="5804097"/>
            <a:ext cx="849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Figure: </a:t>
            </a:r>
            <a:r>
              <a:rPr lang="en-US" altLang="zh-CN" sz="2000" b="1" dirty="0" smtClean="0">
                <a:cs typeface="Times New Roman" pitchFamily="18" charset="0"/>
              </a:rPr>
              <a:t>Optimal transmission power VS. the transmission distance.</a:t>
            </a: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3347864" y="2749468"/>
            <a:ext cx="0" cy="12302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C:\Users\q\Desktop\Figure4Ad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25860"/>
            <a:ext cx="6048672" cy="465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85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imulation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esults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(3/3)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52" y="5812356"/>
            <a:ext cx="9395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A30000"/>
                </a:solidFill>
                <a:cs typeface="Times New Roman" pitchFamily="18" charset="0"/>
              </a:rPr>
              <a:t>Figure: </a:t>
            </a:r>
            <a:r>
              <a:rPr lang="en-US" altLang="zh-CN" sz="2000" b="1" dirty="0" smtClean="0">
                <a:cs typeface="Times New Roman" pitchFamily="18" charset="0"/>
              </a:rPr>
              <a:t>CDF of the ratio between the EE of ES and the EE of the proposed algorithm</a:t>
            </a:r>
          </a:p>
        </p:txBody>
      </p:sp>
      <p:pic>
        <p:nvPicPr>
          <p:cNvPr id="7170" name="Picture 2" descr="C:\Users\q\Desktop\Figure3Ad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7" y="908720"/>
            <a:ext cx="6105263" cy="48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8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72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onclusions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18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179512" y="1045704"/>
            <a:ext cx="8945437" cy="34634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Our proposed iterative algorithm enjoys a low complexity and achieves the near-optimal performance in all the SNR regimes.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A better performance is achieved in high and low SNR regimes.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Our algorithm is capable of simultaneously improving EE and reducing the transmission power.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Our work helps to design future energy efficient wireless communication systems.</a:t>
            </a:r>
            <a:endParaRPr lang="en-US" altLang="zh-CN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3205" y="4517234"/>
            <a:ext cx="8257589" cy="1377570"/>
          </a:xfrm>
          <a:prstGeom prst="roundRect">
            <a:avLst>
              <a:gd name="adj" fmla="val 863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670290" y="4644710"/>
            <a:ext cx="6502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A30000"/>
                </a:solidFill>
                <a:ea typeface="Arial Unicode MS" pitchFamily="34" charset="-122"/>
                <a:cs typeface="Arial Unicode MS" pitchFamily="34" charset="-122"/>
              </a:rPr>
              <a:t>Thank you very much!</a:t>
            </a:r>
            <a:endParaRPr lang="zh-CN" altLang="en-US" sz="2800" b="1" dirty="0">
              <a:solidFill>
                <a:srgbClr val="A30000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77202" y="5220913"/>
            <a:ext cx="74888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solidFill>
                  <a:srgbClr val="3333B2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All comments are welcomed ;-)</a:t>
            </a:r>
            <a:endParaRPr lang="zh-CN" altLang="en-US" sz="2600" b="1" dirty="0">
              <a:solidFill>
                <a:srgbClr val="3333B2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6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2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1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4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3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3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489805" y="3442216"/>
                <a:ext cx="1608892" cy="463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>
                <a:outerShdw blurRad="50800" dist="381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zh-CN" altLang="en-US" dirty="0">
                  <a:latin typeface="Arial Unicode MS" pitchFamily="34" charset="-122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805" y="3442216"/>
                <a:ext cx="1608892" cy="4634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  <a:effectLst>
                <a:outerShdw blurRad="50800" dist="38100" dir="2700000" sx="102000" sy="102000" algn="tl" rotWithShape="0">
                  <a:prstClr val="black">
                    <a:alpha val="28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矩形 119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507907" y="1511437"/>
            <a:ext cx="2786375" cy="1711630"/>
            <a:chOff x="971600" y="2726922"/>
            <a:chExt cx="2520280" cy="1548172"/>
          </a:xfrm>
        </p:grpSpPr>
        <p:cxnSp>
          <p:nvCxnSpPr>
            <p:cNvPr id="6" name="直接箭头连接符 5"/>
            <p:cNvCxnSpPr/>
            <p:nvPr/>
          </p:nvCxnSpPr>
          <p:spPr>
            <a:xfrm>
              <a:off x="971600" y="3501008"/>
              <a:ext cx="72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691680" y="2726922"/>
              <a:ext cx="1008112" cy="15481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43808" y="2726922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13" name="直接箭头连接符 12"/>
            <p:cNvCxnSpPr>
              <a:endCxn id="10" idx="1"/>
            </p:cNvCxnSpPr>
            <p:nvPr/>
          </p:nvCxnSpPr>
          <p:spPr>
            <a:xfrm>
              <a:off x="2699792" y="2870938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/>
          <p:cNvSpPr/>
          <p:nvPr/>
        </p:nvSpPr>
        <p:spPr>
          <a:xfrm>
            <a:off x="2577785" y="2030797"/>
            <a:ext cx="716496" cy="3184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</a:endParaRPr>
          </a:p>
        </p:txBody>
      </p:sp>
      <p:cxnSp>
        <p:nvCxnSpPr>
          <p:cNvPr id="36" name="直接箭头连接符 35"/>
          <p:cNvCxnSpPr>
            <a:endCxn id="35" idx="1"/>
          </p:cNvCxnSpPr>
          <p:nvPr/>
        </p:nvCxnSpPr>
        <p:spPr>
          <a:xfrm>
            <a:off x="2418564" y="2190018"/>
            <a:ext cx="15922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2569857" y="2904624"/>
            <a:ext cx="716496" cy="3184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</a:endParaRPr>
          </a:p>
        </p:txBody>
      </p:sp>
      <p:cxnSp>
        <p:nvCxnSpPr>
          <p:cNvPr id="38" name="直接箭头连接符 37"/>
          <p:cNvCxnSpPr>
            <a:endCxn id="37" idx="1"/>
          </p:cNvCxnSpPr>
          <p:nvPr/>
        </p:nvCxnSpPr>
        <p:spPr>
          <a:xfrm>
            <a:off x="2410636" y="3063846"/>
            <a:ext cx="159221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5523382" y="1511437"/>
            <a:ext cx="2864617" cy="1711630"/>
            <a:chOff x="5292080" y="2787262"/>
            <a:chExt cx="2591050" cy="1548172"/>
          </a:xfrm>
        </p:grpSpPr>
        <p:grpSp>
          <p:nvGrpSpPr>
            <p:cNvPr id="20" name="组合 19"/>
            <p:cNvGrpSpPr/>
            <p:nvPr/>
          </p:nvGrpSpPr>
          <p:grpSpPr>
            <a:xfrm rot="10800000">
              <a:off x="6102563" y="2787262"/>
              <a:ext cx="1780567" cy="1548172"/>
              <a:chOff x="919225" y="2726922"/>
              <a:chExt cx="1780567" cy="1548172"/>
            </a:xfrm>
          </p:grpSpPr>
          <p:cxnSp>
            <p:nvCxnSpPr>
              <p:cNvPr id="21" name="直接箭头连接符 20"/>
              <p:cNvCxnSpPr/>
              <p:nvPr/>
            </p:nvCxnSpPr>
            <p:spPr>
              <a:xfrm rot="10800000">
                <a:off x="919225" y="3501990"/>
                <a:ext cx="77245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/>
              <p:cNvSpPr/>
              <p:nvPr/>
            </p:nvSpPr>
            <p:spPr>
              <a:xfrm>
                <a:off x="1691680" y="2726922"/>
                <a:ext cx="1008112" cy="15481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10800000">
              <a:off x="5292080" y="2801778"/>
              <a:ext cx="792088" cy="288032"/>
              <a:chOff x="4644008" y="2922969"/>
              <a:chExt cx="792088" cy="28803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4788024" y="2922969"/>
                <a:ext cx="648072" cy="2880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40" name="直接箭头连接符 39"/>
              <p:cNvCxnSpPr>
                <a:endCxn id="39" idx="1"/>
              </p:cNvCxnSpPr>
              <p:nvPr/>
            </p:nvCxnSpPr>
            <p:spPr>
              <a:xfrm>
                <a:off x="4644008" y="3066985"/>
                <a:ext cx="1440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 rot="10800000">
              <a:off x="5292080" y="3211583"/>
              <a:ext cx="792088" cy="288032"/>
              <a:chOff x="4644008" y="2922969"/>
              <a:chExt cx="792088" cy="288032"/>
            </a:xfrm>
          </p:grpSpPr>
          <p:sp>
            <p:nvSpPr>
              <p:cNvPr id="44" name="矩形 43"/>
              <p:cNvSpPr/>
              <p:nvPr/>
            </p:nvSpPr>
            <p:spPr>
              <a:xfrm>
                <a:off x="4788024" y="2922969"/>
                <a:ext cx="648072" cy="2880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45" name="直接箭头连接符 44"/>
              <p:cNvCxnSpPr>
                <a:endCxn id="44" idx="1"/>
              </p:cNvCxnSpPr>
              <p:nvPr/>
            </p:nvCxnSpPr>
            <p:spPr>
              <a:xfrm>
                <a:off x="4644008" y="3066985"/>
                <a:ext cx="1440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 rot="10800000">
              <a:off x="5292080" y="4005064"/>
              <a:ext cx="792088" cy="288032"/>
              <a:chOff x="4675479" y="2922969"/>
              <a:chExt cx="792088" cy="288032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819495" y="2922969"/>
                <a:ext cx="648072" cy="2880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48" name="直接箭头连接符 47"/>
              <p:cNvCxnSpPr>
                <a:endCxn id="47" idx="1"/>
              </p:cNvCxnSpPr>
              <p:nvPr/>
            </p:nvCxnSpPr>
            <p:spPr>
              <a:xfrm>
                <a:off x="4675479" y="3066985"/>
                <a:ext cx="1440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组合 56"/>
          <p:cNvGrpSpPr/>
          <p:nvPr/>
        </p:nvGrpSpPr>
        <p:grpSpPr>
          <a:xfrm>
            <a:off x="3286354" y="1317759"/>
            <a:ext cx="325904" cy="384086"/>
            <a:chOff x="3466409" y="5099747"/>
            <a:chExt cx="294781" cy="347406"/>
          </a:xfrm>
        </p:grpSpPr>
        <p:cxnSp>
          <p:nvCxnSpPr>
            <p:cNvPr id="51" name="直接连接符 50"/>
            <p:cNvCxnSpPr/>
            <p:nvPr/>
          </p:nvCxnSpPr>
          <p:spPr>
            <a:xfrm>
              <a:off x="3466409" y="5438827"/>
              <a:ext cx="18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等腰三角形 52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cxnSp>
          <p:nvCxnSpPr>
            <p:cNvPr id="54" name="直接连接符 53"/>
            <p:cNvCxnSpPr>
              <a:stCxn id="53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3286354" y="1834760"/>
            <a:ext cx="325904" cy="384086"/>
            <a:chOff x="3466409" y="5099747"/>
            <a:chExt cx="294781" cy="347406"/>
          </a:xfrm>
        </p:grpSpPr>
        <p:cxnSp>
          <p:nvCxnSpPr>
            <p:cNvPr id="64" name="直接连接符 63"/>
            <p:cNvCxnSpPr/>
            <p:nvPr/>
          </p:nvCxnSpPr>
          <p:spPr>
            <a:xfrm>
              <a:off x="3466409" y="5438827"/>
              <a:ext cx="18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等腰三角形 64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66" name="直接连接符 65"/>
            <p:cNvCxnSpPr>
              <a:stCxn id="65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组合 66"/>
          <p:cNvGrpSpPr/>
          <p:nvPr/>
        </p:nvGrpSpPr>
        <p:grpSpPr>
          <a:xfrm>
            <a:off x="3282850" y="2693385"/>
            <a:ext cx="325904" cy="384086"/>
            <a:chOff x="3466409" y="5099747"/>
            <a:chExt cx="294781" cy="347406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3466409" y="5438827"/>
              <a:ext cx="18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等腰三角形 68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70" name="直接连接符 69"/>
            <p:cNvCxnSpPr>
              <a:stCxn id="69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199862" y="1317759"/>
            <a:ext cx="323519" cy="384086"/>
            <a:chOff x="3510602" y="5099747"/>
            <a:chExt cx="292623" cy="347406"/>
          </a:xfrm>
        </p:grpSpPr>
        <p:cxnSp>
          <p:nvCxnSpPr>
            <p:cNvPr id="77" name="直接连接符 76"/>
            <p:cNvCxnSpPr/>
            <p:nvPr/>
          </p:nvCxnSpPr>
          <p:spPr>
            <a:xfrm>
              <a:off x="3616034" y="5438827"/>
              <a:ext cx="18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等腰三角形 77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itchFamily="18" charset="0"/>
              </a:endParaRPr>
            </a:p>
          </p:txBody>
        </p:sp>
        <p:cxnSp>
          <p:nvCxnSpPr>
            <p:cNvPr id="79" name="直接连接符 78"/>
            <p:cNvCxnSpPr>
              <a:stCxn id="78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5199863" y="1829880"/>
            <a:ext cx="323519" cy="384086"/>
            <a:chOff x="3510602" y="5099747"/>
            <a:chExt cx="292623" cy="347406"/>
          </a:xfrm>
        </p:grpSpPr>
        <p:cxnSp>
          <p:nvCxnSpPr>
            <p:cNvPr id="81" name="直接连接符 80"/>
            <p:cNvCxnSpPr/>
            <p:nvPr/>
          </p:nvCxnSpPr>
          <p:spPr>
            <a:xfrm>
              <a:off x="3616034" y="5438827"/>
              <a:ext cx="18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等腰三角形 81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83" name="直接连接符 82"/>
            <p:cNvCxnSpPr>
              <a:stCxn id="82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组合 83"/>
          <p:cNvGrpSpPr/>
          <p:nvPr/>
        </p:nvGrpSpPr>
        <p:grpSpPr>
          <a:xfrm>
            <a:off x="5199863" y="2693061"/>
            <a:ext cx="323519" cy="384086"/>
            <a:chOff x="3510602" y="5099747"/>
            <a:chExt cx="292623" cy="347406"/>
          </a:xfrm>
        </p:grpSpPr>
        <p:cxnSp>
          <p:nvCxnSpPr>
            <p:cNvPr id="85" name="直接连接符 84"/>
            <p:cNvCxnSpPr/>
            <p:nvPr/>
          </p:nvCxnSpPr>
          <p:spPr>
            <a:xfrm>
              <a:off x="3616034" y="5438827"/>
              <a:ext cx="1871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等腰三角形 85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87" name="直接连接符 86"/>
            <p:cNvCxnSpPr>
              <a:stCxn id="86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1298997" y="1824721"/>
            <a:ext cx="1106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cs typeface="Times New Roman" pitchFamily="18" charset="0"/>
              </a:rPr>
              <a:t>Encoder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  <a:cs typeface="Times New Roman" pitchFamily="18" charset="0"/>
              </a:rPr>
              <a:t>and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  <a:cs typeface="Times New Roman" pitchFamily="18" charset="0"/>
              </a:rPr>
              <a:t>SP</a:t>
            </a:r>
          </a:p>
          <a:p>
            <a:pPr algn="ctr"/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431122" y="1788593"/>
            <a:ext cx="1106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</a:rPr>
              <a:t>Decoder</a:t>
            </a:r>
          </a:p>
          <a:p>
            <a:pPr algn="ctr"/>
            <a:r>
              <a:rPr lang="en-US" altLang="zh-CN" b="1" dirty="0">
                <a:latin typeface="Arial Unicode MS" pitchFamily="34" charset="-122"/>
              </a:rPr>
              <a:t>a</a:t>
            </a:r>
            <a:r>
              <a:rPr lang="en-US" altLang="zh-CN" b="1" dirty="0" smtClean="0">
                <a:latin typeface="Arial Unicode MS" pitchFamily="34" charset="-122"/>
              </a:rPr>
              <a:t>nd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</a:rPr>
              <a:t>SP</a:t>
            </a:r>
            <a:endParaRPr lang="zh-CN" altLang="en-US" b="1" dirty="0">
              <a:latin typeface="Arial Unicode MS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571609" y="1466282"/>
            <a:ext cx="7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57469" y="2005264"/>
            <a:ext cx="7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79920" y="2862900"/>
            <a:ext cx="7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23381" y="1466282"/>
            <a:ext cx="7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525517" y="1953009"/>
            <a:ext cx="7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522665" y="2814707"/>
            <a:ext cx="71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21674" y="1946847"/>
            <a:ext cx="87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</a:rPr>
              <a:t>Input</a:t>
            </a:r>
            <a:endParaRPr lang="zh-CN" altLang="en-US" b="1" dirty="0">
              <a:latin typeface="Arial Unicode MS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512925" y="1914933"/>
            <a:ext cx="103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</a:rPr>
              <a:t>Output</a:t>
            </a:r>
            <a:endParaRPr lang="zh-CN" altLang="en-US" b="1" dirty="0">
              <a:latin typeface="Arial Unicode MS" pitchFamily="34" charset="-122"/>
            </a:endParaRPr>
          </a:p>
        </p:txBody>
      </p:sp>
      <p:sp>
        <p:nvSpPr>
          <p:cNvPr id="101" name="云形 100"/>
          <p:cNvSpPr/>
          <p:nvPr/>
        </p:nvSpPr>
        <p:spPr>
          <a:xfrm>
            <a:off x="3612258" y="1725914"/>
            <a:ext cx="1461549" cy="101969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89020" y="1980557"/>
            <a:ext cx="955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Arial Unicode MS" pitchFamily="34" charset="-122"/>
              </a:rPr>
              <a:t>H</a:t>
            </a:r>
            <a:endParaRPr lang="zh-CN" altLang="en-US" sz="2400" b="1" dirty="0">
              <a:latin typeface="Arial Unicode MS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28007" y="2337280"/>
            <a:ext cx="55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</a:rPr>
              <a:t>S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771864" y="2337280"/>
            <a:ext cx="55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</a:rPr>
              <a:t>y</a:t>
            </a:r>
            <a:endParaRPr lang="zh-CN" altLang="en-US" dirty="0">
              <a:latin typeface="Arial Unicode MS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557469" y="1453583"/>
            <a:ext cx="84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Costly</a:t>
            </a:r>
            <a:endParaRPr lang="zh-CN" altLang="en-US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537146" y="1996834"/>
            <a:ext cx="84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Costly</a:t>
            </a:r>
            <a:endParaRPr lang="zh-CN" altLang="en-US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528839" y="2854381"/>
            <a:ext cx="84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Costly</a:t>
            </a:r>
            <a:endParaRPr lang="zh-CN" altLang="en-US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473890" y="1485992"/>
            <a:ext cx="84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Costly</a:t>
            </a:r>
            <a:endParaRPr lang="zh-CN" altLang="en-US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480491" y="1956673"/>
            <a:ext cx="84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Costly</a:t>
            </a:r>
            <a:endParaRPr lang="zh-CN" altLang="en-US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5480491" y="2816001"/>
            <a:ext cx="849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Arial Unicode MS" pitchFamily="34" charset="-122"/>
              </a:rPr>
              <a:t>Costly</a:t>
            </a:r>
            <a:endParaRPr lang="zh-CN" altLang="en-US" dirty="0">
              <a:solidFill>
                <a:srgbClr val="FF0000"/>
              </a:solidFill>
              <a:latin typeface="Arial Unicode MS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1395" y="4666118"/>
            <a:ext cx="6975590" cy="1541785"/>
            <a:chOff x="731395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29" name="圆角矩形 128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同侧圆角矩形 129"/>
            <p:cNvSpPr/>
            <p:nvPr/>
          </p:nvSpPr>
          <p:spPr>
            <a:xfrm rot="10800000">
              <a:off x="731395" y="5124132"/>
              <a:ext cx="6975590" cy="108376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1135618" y="2141339"/>
            <a:ext cx="148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990033"/>
                </a:solidFill>
                <a:latin typeface="Arial Unicode MS" pitchFamily="34" charset="-122"/>
              </a:rPr>
              <a:t>Complex</a:t>
            </a:r>
            <a:endParaRPr lang="zh-CN" altLang="en-US" sz="2000" dirty="0">
              <a:solidFill>
                <a:srgbClr val="990033"/>
              </a:solidFill>
              <a:latin typeface="Arial Unicode MS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32337" y="2122286"/>
            <a:ext cx="148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990033"/>
                </a:solidFill>
                <a:latin typeface="Arial Unicode MS" pitchFamily="34" charset="-122"/>
              </a:rPr>
              <a:t>Complex</a:t>
            </a:r>
            <a:endParaRPr lang="zh-CN" altLang="en-US" sz="2000" dirty="0">
              <a:solidFill>
                <a:srgbClr val="990033"/>
              </a:solidFill>
              <a:latin typeface="Arial Unicode MS" pitchFamily="34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02256" y="5139239"/>
            <a:ext cx="3298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Array gain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Diversity gain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Spatial multiplexing (SM)</a:t>
            </a:r>
            <a:r>
              <a:rPr lang="en-US" altLang="zh-CN" sz="2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35241" y="4677574"/>
            <a:ext cx="5511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Advantages &amp; Disadvantages of MIMO</a:t>
            </a:r>
            <a:endParaRPr lang="zh-CN" altLang="en-US" sz="24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66866" y="5155516"/>
            <a:ext cx="3298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4"/>
              </a:buBlip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Costly RF Chains</a:t>
            </a:r>
          </a:p>
          <a:p>
            <a:pPr marL="342900" indent="-342900">
              <a:buBlip>
                <a:blip r:embed="rId4"/>
              </a:buBlip>
            </a:pPr>
            <a:r>
              <a:rPr lang="en-US" altLang="zh-CN" sz="2000" dirty="0" smtClean="0">
                <a:ea typeface="Arial Unicode MS" pitchFamily="34" charset="-122"/>
                <a:cs typeface="Arial Unicode MS" pitchFamily="34" charset="-122"/>
              </a:rPr>
              <a:t>High Complexity of SP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90970" y="3489253"/>
                <a:ext cx="1361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/>
                        </a:rPr>
                        <m:t>𝐲</m:t>
                      </m:r>
                      <m:r>
                        <a:rPr lang="zh-CN" altLang="en-US">
                          <a:latin typeface="Cambria Math"/>
                        </a:rPr>
                        <m:t>=</m:t>
                      </m:r>
                      <m:r>
                        <a:rPr lang="zh-CN" altLang="en-US" b="1">
                          <a:latin typeface="Cambria Math"/>
                        </a:rPr>
                        <m:t>𝐇𝐬</m:t>
                      </m:r>
                      <m:r>
                        <a:rPr lang="zh-CN" altLang="en-US">
                          <a:latin typeface="Cambria Math"/>
                        </a:rPr>
                        <m:t>+</m:t>
                      </m:r>
                      <m:r>
                        <a:rPr lang="zh-CN" altLang="en-US" b="1">
                          <a:latin typeface="Cambria Math"/>
                        </a:rPr>
                        <m:t>𝐧</m:t>
                      </m:r>
                    </m:oMath>
                  </m:oMathPara>
                </a14:m>
                <a:endParaRPr lang="zh-CN" altLang="en-US" dirty="0">
                  <a:latin typeface="Arial Unicode MS" pitchFamily="34" charset="-122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70" y="3489253"/>
                <a:ext cx="136127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/>
          <p:cNvSpPr/>
          <p:nvPr/>
        </p:nvSpPr>
        <p:spPr>
          <a:xfrm>
            <a:off x="672686" y="2521946"/>
            <a:ext cx="7357386" cy="2144172"/>
          </a:xfrm>
          <a:prstGeom prst="ellipse">
            <a:avLst/>
          </a:prstGeom>
          <a:solidFill>
            <a:srgbClr val="A60000">
              <a:alpha val="90000"/>
            </a:srgbClr>
          </a:solidFill>
          <a:ln>
            <a:solidFill>
              <a:schemeClr val="bg1"/>
            </a:solidFill>
          </a:ln>
          <a:effectLst>
            <a:outerShdw blurRad="50800" dist="38100" dir="2700000" sx="101000" sy="101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76866" y="3232232"/>
            <a:ext cx="502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there a promising way? </a:t>
            </a:r>
            <a:endParaRPr lang="zh-CN" altLang="en-US" sz="32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MIMO</a:t>
            </a:r>
            <a:r>
              <a:rPr lang="en-US" altLang="zh-CN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S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ystem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12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4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8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19" grpId="0"/>
      <p:bldP spid="121" grpId="0"/>
      <p:bldP spid="122" grpId="0"/>
      <p:bldP spid="123" grpId="0"/>
      <p:bldP spid="124" grpId="0"/>
      <p:bldP spid="125" grpId="0"/>
      <p:bldP spid="126" grpId="0"/>
      <p:bldP spid="128" grpId="0"/>
      <p:bldP spid="131" grpId="0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矩形 30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7140"/>
            <a:ext cx="925252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MIMO </a:t>
            </a:r>
            <a:r>
              <a:rPr lang="en-US" altLang="zh-CN" sz="32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with</a:t>
            </a:r>
            <a:r>
              <a:rPr lang="en-US" altLang="zh-CN" sz="36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</a:t>
            </a:r>
            <a:r>
              <a:rPr lang="en-US" altLang="zh-CN" sz="32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ntenna</a:t>
            </a:r>
            <a:r>
              <a:rPr lang="en-US" altLang="zh-CN" sz="36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S</a:t>
            </a:r>
            <a:r>
              <a:rPr lang="en-US" altLang="zh-CN" sz="32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election</a:t>
            </a:r>
            <a:r>
              <a:rPr lang="en-US" altLang="zh-CN" sz="3600" b="1" cap="all" dirty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(AS)</a:t>
            </a:r>
            <a:endParaRPr lang="zh-CN" altLang="en-US" sz="36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309769" y="6558704"/>
            <a:ext cx="33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</a:rPr>
              <a:t>IEEE ICC 2014 </a:t>
            </a:r>
            <a:endParaRPr lang="zh-CN" altLang="en-US" dirty="0">
              <a:latin typeface="Arial Unicode MS" pitchFamily="34" charset="-122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218262" y="1378583"/>
            <a:ext cx="8707475" cy="2018794"/>
            <a:chOff x="272019" y="2129516"/>
            <a:chExt cx="8707475" cy="2018794"/>
          </a:xfrm>
        </p:grpSpPr>
        <p:grpSp>
          <p:nvGrpSpPr>
            <p:cNvPr id="100" name="组合 99"/>
            <p:cNvGrpSpPr/>
            <p:nvPr/>
          </p:nvGrpSpPr>
          <p:grpSpPr>
            <a:xfrm>
              <a:off x="6265666" y="2449926"/>
              <a:ext cx="2591050" cy="1548172"/>
              <a:chOff x="5292080" y="2787262"/>
              <a:chExt cx="2591050" cy="1548172"/>
            </a:xfrm>
          </p:grpSpPr>
          <p:grpSp>
            <p:nvGrpSpPr>
              <p:cNvPr id="190" name="组合 189"/>
              <p:cNvGrpSpPr/>
              <p:nvPr/>
            </p:nvGrpSpPr>
            <p:grpSpPr>
              <a:xfrm rot="10800000">
                <a:off x="6102563" y="2787262"/>
                <a:ext cx="1780567" cy="1548172"/>
                <a:chOff x="919225" y="2726922"/>
                <a:chExt cx="1780567" cy="1548172"/>
              </a:xfrm>
            </p:grpSpPr>
            <p:cxnSp>
              <p:nvCxnSpPr>
                <p:cNvPr id="200" name="直接箭头连接符 199"/>
                <p:cNvCxnSpPr/>
                <p:nvPr/>
              </p:nvCxnSpPr>
              <p:spPr>
                <a:xfrm rot="10800000">
                  <a:off x="919225" y="3501990"/>
                  <a:ext cx="77245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矩形 200"/>
                <p:cNvSpPr/>
                <p:nvPr/>
              </p:nvSpPr>
              <p:spPr>
                <a:xfrm>
                  <a:off x="1691680" y="2726922"/>
                  <a:ext cx="1008112" cy="154817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</p:grpSp>
          <p:grpSp>
            <p:nvGrpSpPr>
              <p:cNvPr id="191" name="组合 190"/>
              <p:cNvGrpSpPr/>
              <p:nvPr/>
            </p:nvGrpSpPr>
            <p:grpSpPr>
              <a:xfrm rot="10800000">
                <a:off x="5292080" y="2801778"/>
                <a:ext cx="792088" cy="288032"/>
                <a:chOff x="4644008" y="2922969"/>
                <a:chExt cx="792088" cy="288032"/>
              </a:xfrm>
            </p:grpSpPr>
            <p:sp>
              <p:nvSpPr>
                <p:cNvPr id="198" name="矩形 197"/>
                <p:cNvSpPr/>
                <p:nvPr/>
              </p:nvSpPr>
              <p:spPr>
                <a:xfrm>
                  <a:off x="4788024" y="2922969"/>
                  <a:ext cx="648072" cy="288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  <p:cxnSp>
              <p:nvCxnSpPr>
                <p:cNvPr id="199" name="直接箭头连接符 198"/>
                <p:cNvCxnSpPr>
                  <a:endCxn id="198" idx="1"/>
                </p:cNvCxnSpPr>
                <p:nvPr/>
              </p:nvCxnSpPr>
              <p:spPr>
                <a:xfrm>
                  <a:off x="4644008" y="3066985"/>
                  <a:ext cx="14401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2" name="组合 191"/>
              <p:cNvGrpSpPr/>
              <p:nvPr/>
            </p:nvGrpSpPr>
            <p:grpSpPr>
              <a:xfrm rot="10800000">
                <a:off x="5292080" y="3211583"/>
                <a:ext cx="792088" cy="288032"/>
                <a:chOff x="4644008" y="2922969"/>
                <a:chExt cx="792088" cy="288032"/>
              </a:xfrm>
            </p:grpSpPr>
            <p:sp>
              <p:nvSpPr>
                <p:cNvPr id="196" name="矩形 195"/>
                <p:cNvSpPr/>
                <p:nvPr/>
              </p:nvSpPr>
              <p:spPr>
                <a:xfrm>
                  <a:off x="4788024" y="2922969"/>
                  <a:ext cx="648072" cy="288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  <p:cxnSp>
              <p:nvCxnSpPr>
                <p:cNvPr id="197" name="直接箭头连接符 196"/>
                <p:cNvCxnSpPr>
                  <a:endCxn id="196" idx="1"/>
                </p:cNvCxnSpPr>
                <p:nvPr/>
              </p:nvCxnSpPr>
              <p:spPr>
                <a:xfrm>
                  <a:off x="4644008" y="3066985"/>
                  <a:ext cx="14401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组合 192"/>
              <p:cNvGrpSpPr/>
              <p:nvPr/>
            </p:nvGrpSpPr>
            <p:grpSpPr>
              <a:xfrm rot="10800000">
                <a:off x="5292080" y="4005064"/>
                <a:ext cx="792088" cy="288032"/>
                <a:chOff x="4675479" y="2922969"/>
                <a:chExt cx="792088" cy="288032"/>
              </a:xfrm>
            </p:grpSpPr>
            <p:sp>
              <p:nvSpPr>
                <p:cNvPr id="194" name="矩形 193"/>
                <p:cNvSpPr/>
                <p:nvPr/>
              </p:nvSpPr>
              <p:spPr>
                <a:xfrm>
                  <a:off x="4819495" y="2922969"/>
                  <a:ext cx="648072" cy="28803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  <p:cxnSp>
              <p:nvCxnSpPr>
                <p:cNvPr id="195" name="直接箭头连接符 194"/>
                <p:cNvCxnSpPr>
                  <a:endCxn id="194" idx="1"/>
                </p:cNvCxnSpPr>
                <p:nvPr/>
              </p:nvCxnSpPr>
              <p:spPr>
                <a:xfrm>
                  <a:off x="4675479" y="3066985"/>
                  <a:ext cx="14401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3" name="TextBox 102"/>
            <p:cNvSpPr txBox="1"/>
            <p:nvPr/>
          </p:nvSpPr>
          <p:spPr>
            <a:xfrm>
              <a:off x="7038704" y="2725834"/>
              <a:ext cx="107530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 Unicode MS" pitchFamily="34" charset="-122"/>
                </a:rPr>
                <a:t>Decoder</a:t>
              </a:r>
            </a:p>
            <a:p>
              <a:pPr algn="ctr"/>
              <a:r>
                <a:rPr lang="en-US" altLang="zh-CN" b="1" dirty="0">
                  <a:latin typeface="Arial Unicode MS" pitchFamily="34" charset="-122"/>
                </a:rPr>
                <a:t>a</a:t>
              </a:r>
              <a:r>
                <a:rPr lang="en-US" altLang="zh-CN" b="1" dirty="0" smtClean="0">
                  <a:latin typeface="Arial Unicode MS" pitchFamily="34" charset="-122"/>
                </a:rPr>
                <a:t>nd</a:t>
              </a:r>
            </a:p>
            <a:p>
              <a:pPr algn="ctr"/>
              <a:r>
                <a:rPr lang="en-US" altLang="zh-CN" b="1" dirty="0" smtClean="0">
                  <a:latin typeface="Arial Unicode MS" pitchFamily="34" charset="-122"/>
                </a:rPr>
                <a:t>SP</a:t>
              </a:r>
              <a:endParaRPr lang="zh-CN" altLang="en-US" b="1" dirty="0">
                <a:latin typeface="Arial Unicode MS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265665" y="2409083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267597" y="2849329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265018" y="3628736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2019" y="2847974"/>
              <a:ext cx="793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Input</a:t>
              </a:r>
              <a:endPara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8043973" y="2868669"/>
              <a:ext cx="935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 Unicode MS" pitchFamily="34" charset="-122"/>
                </a:rPr>
                <a:t>Output</a:t>
              </a:r>
              <a:endParaRPr lang="zh-CN" altLang="en-US" b="1" dirty="0">
                <a:latin typeface="Arial Unicode MS" pitchFamily="34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3887243" y="2798859"/>
              <a:ext cx="1218762" cy="850305"/>
              <a:chOff x="4043047" y="5013176"/>
              <a:chExt cx="1321973" cy="922313"/>
            </a:xfrm>
          </p:grpSpPr>
          <p:sp>
            <p:nvSpPr>
              <p:cNvPr id="188" name="云形 187"/>
              <p:cNvSpPr/>
              <p:nvPr/>
            </p:nvSpPr>
            <p:spPr>
              <a:xfrm>
                <a:off x="4043047" y="5013176"/>
                <a:ext cx="1321973" cy="922313"/>
              </a:xfrm>
              <a:prstGeom prst="clou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446337" y="5243499"/>
                <a:ext cx="864096" cy="500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latin typeface="Arial Unicode MS" pitchFamily="34" charset="-122"/>
                  </a:rPr>
                  <a:t>H</a:t>
                </a:r>
                <a:endParaRPr lang="zh-CN" altLang="en-US" sz="2400" b="1" dirty="0">
                  <a:latin typeface="Arial Unicode MS" pitchFamily="34" charset="-122"/>
                </a:endParaRPr>
              </a:p>
            </p:txBody>
          </p:sp>
        </p:grpSp>
        <p:sp>
          <p:nvSpPr>
            <p:cNvPr id="113" name="TextBox 112"/>
            <p:cNvSpPr txBox="1"/>
            <p:nvPr/>
          </p:nvSpPr>
          <p:spPr>
            <a:xfrm>
              <a:off x="8299421" y="3196902"/>
              <a:ext cx="50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Arial Unicode MS" pitchFamily="34" charset="-122"/>
                </a:rPr>
                <a:t>y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272019" y="2466218"/>
              <a:ext cx="2520280" cy="1548172"/>
              <a:chOff x="971600" y="2726922"/>
              <a:chExt cx="2520280" cy="1548172"/>
            </a:xfrm>
          </p:grpSpPr>
          <p:cxnSp>
            <p:nvCxnSpPr>
              <p:cNvPr id="184" name="直接箭头连接符 183"/>
              <p:cNvCxnSpPr/>
              <p:nvPr/>
            </p:nvCxnSpPr>
            <p:spPr>
              <a:xfrm>
                <a:off x="971600" y="3501008"/>
                <a:ext cx="7200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矩形 184"/>
              <p:cNvSpPr/>
              <p:nvPr/>
            </p:nvSpPr>
            <p:spPr>
              <a:xfrm>
                <a:off x="1691680" y="2726922"/>
                <a:ext cx="1008112" cy="15481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2843808" y="2726922"/>
                <a:ext cx="648072" cy="2880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87" name="直接箭头连接符 186"/>
              <p:cNvCxnSpPr>
                <a:endCxn id="186" idx="1"/>
              </p:cNvCxnSpPr>
              <p:nvPr/>
            </p:nvCxnSpPr>
            <p:spPr>
              <a:xfrm>
                <a:off x="2699792" y="2870938"/>
                <a:ext cx="1440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矩形 114"/>
            <p:cNvSpPr/>
            <p:nvPr/>
          </p:nvSpPr>
          <p:spPr>
            <a:xfrm>
              <a:off x="2144227" y="2935980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116" name="直接箭头连接符 115"/>
            <p:cNvCxnSpPr>
              <a:endCxn id="115" idx="1"/>
            </p:cNvCxnSpPr>
            <p:nvPr/>
          </p:nvCxnSpPr>
          <p:spPr>
            <a:xfrm>
              <a:off x="2000211" y="3079996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/>
            <p:cNvSpPr/>
            <p:nvPr/>
          </p:nvSpPr>
          <p:spPr>
            <a:xfrm>
              <a:off x="2137056" y="3726358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cxnSp>
          <p:nvCxnSpPr>
            <p:cNvPr id="118" name="直接箭头连接符 117"/>
            <p:cNvCxnSpPr>
              <a:endCxn id="117" idx="1"/>
            </p:cNvCxnSpPr>
            <p:nvPr/>
          </p:nvCxnSpPr>
          <p:spPr>
            <a:xfrm>
              <a:off x="1993040" y="3870374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7" name="组合 126"/>
            <p:cNvGrpSpPr/>
            <p:nvPr/>
          </p:nvGrpSpPr>
          <p:grpSpPr>
            <a:xfrm>
              <a:off x="3618692" y="2182827"/>
              <a:ext cx="393845" cy="347406"/>
              <a:chOff x="3367345" y="5099747"/>
              <a:chExt cx="393845" cy="347406"/>
            </a:xfrm>
          </p:grpSpPr>
          <p:cxnSp>
            <p:nvCxnSpPr>
              <p:cNvPr id="181" name="直接连接符 180"/>
              <p:cNvCxnSpPr/>
              <p:nvPr/>
            </p:nvCxnSpPr>
            <p:spPr>
              <a:xfrm>
                <a:off x="3367345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等腰三角形 181"/>
              <p:cNvSpPr/>
              <p:nvPr/>
            </p:nvSpPr>
            <p:spPr>
              <a:xfrm rot="10800000">
                <a:off x="3510602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83" name="直接连接符 182"/>
              <p:cNvCxnSpPr>
                <a:stCxn id="182" idx="0"/>
              </p:cNvCxnSpPr>
              <p:nvPr/>
            </p:nvCxnSpPr>
            <p:spPr>
              <a:xfrm>
                <a:off x="3635896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930973" y="2815664"/>
              <a:ext cx="112269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 Unicode MS" pitchFamily="34" charset="-122"/>
                </a:rPr>
                <a:t>Encoder</a:t>
              </a:r>
            </a:p>
            <a:p>
              <a:pPr algn="ctr"/>
              <a:r>
                <a:rPr lang="en-US" altLang="zh-CN" b="1" dirty="0">
                  <a:latin typeface="Arial Unicode MS" pitchFamily="34" charset="-122"/>
                </a:rPr>
                <a:t>a</a:t>
              </a:r>
              <a:r>
                <a:rPr lang="en-US" altLang="zh-CN" b="1" dirty="0" smtClean="0">
                  <a:latin typeface="Arial Unicode MS" pitchFamily="34" charset="-122"/>
                </a:rPr>
                <a:t>nd</a:t>
              </a:r>
            </a:p>
            <a:p>
              <a:pPr algn="ctr"/>
              <a:r>
                <a:rPr lang="en-US" altLang="zh-CN" b="1" dirty="0" smtClean="0">
                  <a:latin typeface="Arial Unicode MS" pitchFamily="34" charset="-122"/>
                </a:rPr>
                <a:t>SP</a:t>
              </a:r>
              <a:endParaRPr lang="zh-CN" altLang="en-US" b="1" dirty="0">
                <a:latin typeface="Arial Unicode MS" pitchFamily="34" charset="-122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106826" y="2440624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125851" y="2912885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46158" y="3688618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0650" y="3213194"/>
              <a:ext cx="50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</a:rPr>
                <a:t>S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3042628" y="2278077"/>
              <a:ext cx="576064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042628" y="2938511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rial Unicode MS" pitchFamily="34" charset="-122"/>
                </a:rPr>
                <a:t>AS</a:t>
              </a:r>
              <a:endParaRPr lang="zh-CN" altLang="en-US" b="1" dirty="0">
                <a:solidFill>
                  <a:schemeClr val="bg1"/>
                </a:solidFill>
                <a:latin typeface="Arial Unicode MS" pitchFamily="34" charset="-12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253121" y="2129516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</a:rPr>
                <a:t>1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>
              <a:off x="3618692" y="2629998"/>
              <a:ext cx="393845" cy="347406"/>
              <a:chOff x="3367345" y="5099747"/>
              <a:chExt cx="393845" cy="347406"/>
            </a:xfrm>
          </p:grpSpPr>
          <p:cxnSp>
            <p:nvCxnSpPr>
              <p:cNvPr id="178" name="直接连接符 177"/>
              <p:cNvCxnSpPr/>
              <p:nvPr/>
            </p:nvCxnSpPr>
            <p:spPr>
              <a:xfrm>
                <a:off x="3367345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等腰三角形 178"/>
              <p:cNvSpPr/>
              <p:nvPr/>
            </p:nvSpPr>
            <p:spPr>
              <a:xfrm rot="10800000">
                <a:off x="3510602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80" name="直接连接符 179"/>
              <p:cNvCxnSpPr>
                <a:stCxn id="179" idx="0"/>
              </p:cNvCxnSpPr>
              <p:nvPr/>
            </p:nvCxnSpPr>
            <p:spPr>
              <a:xfrm>
                <a:off x="3635896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组合 147"/>
            <p:cNvGrpSpPr/>
            <p:nvPr/>
          </p:nvGrpSpPr>
          <p:grpSpPr>
            <a:xfrm>
              <a:off x="3618692" y="3708935"/>
              <a:ext cx="393845" cy="347406"/>
              <a:chOff x="3367345" y="5099747"/>
              <a:chExt cx="393845" cy="347406"/>
            </a:xfrm>
          </p:grpSpPr>
          <p:cxnSp>
            <p:nvCxnSpPr>
              <p:cNvPr id="175" name="直接连接符 174"/>
              <p:cNvCxnSpPr/>
              <p:nvPr/>
            </p:nvCxnSpPr>
            <p:spPr>
              <a:xfrm>
                <a:off x="3367345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等腰三角形 175"/>
              <p:cNvSpPr/>
              <p:nvPr/>
            </p:nvSpPr>
            <p:spPr>
              <a:xfrm rot="10800000">
                <a:off x="3510602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77" name="直接连接符 176"/>
              <p:cNvCxnSpPr>
                <a:stCxn id="176" idx="0"/>
              </p:cNvCxnSpPr>
              <p:nvPr/>
            </p:nvCxnSpPr>
            <p:spPr>
              <a:xfrm>
                <a:off x="3635896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TextBox 148"/>
            <p:cNvSpPr txBox="1"/>
            <p:nvPr/>
          </p:nvSpPr>
          <p:spPr>
            <a:xfrm>
              <a:off x="3938684" y="228155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</a:rPr>
                <a:t>1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>
              <a:off x="2799449" y="2606033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2799449" y="3097744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2799449" y="3891620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组合 153"/>
            <p:cNvGrpSpPr/>
            <p:nvPr/>
          </p:nvGrpSpPr>
          <p:grpSpPr>
            <a:xfrm>
              <a:off x="5031990" y="2618559"/>
              <a:ext cx="397809" cy="347406"/>
              <a:chOff x="3499518" y="5099747"/>
              <a:chExt cx="397809" cy="347406"/>
            </a:xfrm>
          </p:grpSpPr>
          <p:cxnSp>
            <p:nvCxnSpPr>
              <p:cNvPr id="172" name="直接连接符 171"/>
              <p:cNvCxnSpPr/>
              <p:nvPr/>
            </p:nvCxnSpPr>
            <p:spPr>
              <a:xfrm>
                <a:off x="3611072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等腰三角形 172"/>
              <p:cNvSpPr/>
              <p:nvPr/>
            </p:nvSpPr>
            <p:spPr>
              <a:xfrm rot="10800000">
                <a:off x="3499518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74" name="直接连接符 173"/>
              <p:cNvCxnSpPr>
                <a:stCxn id="173" idx="0"/>
              </p:cNvCxnSpPr>
              <p:nvPr/>
            </p:nvCxnSpPr>
            <p:spPr>
              <a:xfrm>
                <a:off x="3624812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组合 154"/>
            <p:cNvGrpSpPr/>
            <p:nvPr/>
          </p:nvGrpSpPr>
          <p:grpSpPr>
            <a:xfrm>
              <a:off x="5031990" y="2190754"/>
              <a:ext cx="397809" cy="347406"/>
              <a:chOff x="3499518" y="5099747"/>
              <a:chExt cx="397809" cy="347406"/>
            </a:xfrm>
          </p:grpSpPr>
          <p:cxnSp>
            <p:nvCxnSpPr>
              <p:cNvPr id="169" name="直接连接符 168"/>
              <p:cNvCxnSpPr/>
              <p:nvPr/>
            </p:nvCxnSpPr>
            <p:spPr>
              <a:xfrm>
                <a:off x="3611072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等腰三角形 169"/>
              <p:cNvSpPr/>
              <p:nvPr/>
            </p:nvSpPr>
            <p:spPr>
              <a:xfrm rot="10800000">
                <a:off x="3499518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71" name="直接连接符 170"/>
              <p:cNvCxnSpPr>
                <a:stCxn id="170" idx="0"/>
              </p:cNvCxnSpPr>
              <p:nvPr/>
            </p:nvCxnSpPr>
            <p:spPr>
              <a:xfrm>
                <a:off x="3624812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5041884" y="3693352"/>
              <a:ext cx="397809" cy="347406"/>
              <a:chOff x="3499518" y="5099747"/>
              <a:chExt cx="397809" cy="347406"/>
            </a:xfrm>
          </p:grpSpPr>
          <p:cxnSp>
            <p:nvCxnSpPr>
              <p:cNvPr id="166" name="直接连接符 165"/>
              <p:cNvCxnSpPr/>
              <p:nvPr/>
            </p:nvCxnSpPr>
            <p:spPr>
              <a:xfrm>
                <a:off x="3611072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等腰三角形 166"/>
              <p:cNvSpPr/>
              <p:nvPr/>
            </p:nvSpPr>
            <p:spPr>
              <a:xfrm rot="10800000">
                <a:off x="3499518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cxnSp>
            <p:nvCxnSpPr>
              <p:cNvPr id="168" name="直接连接符 167"/>
              <p:cNvCxnSpPr>
                <a:stCxn id="167" idx="0"/>
              </p:cNvCxnSpPr>
              <p:nvPr/>
            </p:nvCxnSpPr>
            <p:spPr>
              <a:xfrm>
                <a:off x="3624812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TextBox 156"/>
            <p:cNvSpPr txBox="1"/>
            <p:nvPr/>
          </p:nvSpPr>
          <p:spPr>
            <a:xfrm>
              <a:off x="4757317" y="2283641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</a:rPr>
                <a:t>1</a:t>
              </a:r>
              <a:endParaRPr lang="zh-CN" altLang="en-US" dirty="0">
                <a:latin typeface="Arial Unicode MS" pitchFamily="34" charset="-122"/>
              </a:endParaRPr>
            </a:p>
          </p:txBody>
        </p:sp>
        <p:cxnSp>
          <p:nvCxnSpPr>
            <p:cNvPr id="159" name="直接箭头连接符 158"/>
            <p:cNvCxnSpPr/>
            <p:nvPr/>
          </p:nvCxnSpPr>
          <p:spPr>
            <a:xfrm>
              <a:off x="6022487" y="2625483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/>
            <p:nvPr/>
          </p:nvCxnSpPr>
          <p:spPr>
            <a:xfrm>
              <a:off x="6005863" y="3055638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/>
            <p:cNvSpPr/>
            <p:nvPr/>
          </p:nvSpPr>
          <p:spPr>
            <a:xfrm>
              <a:off x="5427370" y="2261785"/>
              <a:ext cx="576064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429799" y="291953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bg1"/>
                  </a:solidFill>
                  <a:latin typeface="Arial Unicode MS" pitchFamily="34" charset="-122"/>
                </a:rPr>
                <a:t>AS</a:t>
              </a:r>
              <a:endParaRPr lang="zh-CN" altLang="en-US" b="1" dirty="0">
                <a:solidFill>
                  <a:schemeClr val="bg1"/>
                </a:solidFill>
                <a:latin typeface="Arial Unicode MS" pitchFamily="34" charset="-122"/>
              </a:endParaRPr>
            </a:p>
          </p:txBody>
        </p:sp>
        <p:cxnSp>
          <p:nvCxnSpPr>
            <p:cNvPr id="163" name="直接箭头连接符 162"/>
            <p:cNvCxnSpPr/>
            <p:nvPr/>
          </p:nvCxnSpPr>
          <p:spPr>
            <a:xfrm>
              <a:off x="6024418" y="3838116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6353529" y="2147492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</a:rPr>
                <a:t>1</a:t>
              </a:r>
              <a:endParaRPr lang="zh-CN" altLang="en-US" dirty="0">
                <a:latin typeface="Arial Unicode MS" pitchFamily="34" charset="-122"/>
              </a:endParaRPr>
            </a:p>
          </p:txBody>
        </p:sp>
      </p:grpSp>
      <p:grpSp>
        <p:nvGrpSpPr>
          <p:cNvPr id="202" name="组合 201"/>
          <p:cNvGrpSpPr/>
          <p:nvPr/>
        </p:nvGrpSpPr>
        <p:grpSpPr>
          <a:xfrm>
            <a:off x="5664074" y="3268309"/>
            <a:ext cx="1668232" cy="422720"/>
            <a:chOff x="5717831" y="4019242"/>
            <a:chExt cx="1668232" cy="422720"/>
          </a:xfrm>
        </p:grpSpPr>
        <p:cxnSp>
          <p:nvCxnSpPr>
            <p:cNvPr id="203" name="直接箭头连接符 202"/>
            <p:cNvCxnSpPr/>
            <p:nvPr/>
          </p:nvCxnSpPr>
          <p:spPr>
            <a:xfrm flipV="1">
              <a:off x="7380312" y="4019242"/>
              <a:ext cx="0" cy="42272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>
              <a:off x="5717831" y="4427587"/>
              <a:ext cx="16682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/>
            <p:nvPr/>
          </p:nvCxnSpPr>
          <p:spPr>
            <a:xfrm>
              <a:off x="5735137" y="4171592"/>
              <a:ext cx="0" cy="26552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组合 205"/>
          <p:cNvGrpSpPr/>
          <p:nvPr/>
        </p:nvGrpSpPr>
        <p:grpSpPr>
          <a:xfrm>
            <a:off x="3276903" y="3253934"/>
            <a:ext cx="4465024" cy="648269"/>
            <a:chOff x="3330660" y="4004867"/>
            <a:chExt cx="4465024" cy="648269"/>
          </a:xfrm>
        </p:grpSpPr>
        <p:cxnSp>
          <p:nvCxnSpPr>
            <p:cNvPr id="207" name="直接箭头连接符 206"/>
            <p:cNvCxnSpPr/>
            <p:nvPr/>
          </p:nvCxnSpPr>
          <p:spPr>
            <a:xfrm flipV="1">
              <a:off x="7768927" y="4004867"/>
              <a:ext cx="0" cy="6482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>
              <a:off x="3330660" y="4653136"/>
              <a:ext cx="44650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3349710" y="4225752"/>
              <a:ext cx="0" cy="4273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灯片编号占位符 7"/>
          <p:cNvSpPr txBox="1">
            <a:spLocks/>
          </p:cNvSpPr>
          <p:nvPr/>
        </p:nvSpPr>
        <p:spPr>
          <a:xfrm>
            <a:off x="5986342" y="65024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solidFill>
                <a:schemeClr val="tx1"/>
              </a:solidFill>
              <a:latin typeface="Arial Unicode MS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265844" y="4797152"/>
            <a:ext cx="3030110" cy="1278876"/>
            <a:chOff x="731395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05" name="圆角矩形 104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同侧圆角矩形 107"/>
            <p:cNvSpPr/>
            <p:nvPr/>
          </p:nvSpPr>
          <p:spPr>
            <a:xfrm rot="10800000">
              <a:off x="731395" y="5124132"/>
              <a:ext cx="6975590" cy="108376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8485" y="4797152"/>
            <a:ext cx="2053110" cy="37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Optimal Method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6893" y="5177064"/>
            <a:ext cx="295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Exhaustive Search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54641" y="5546396"/>
            <a:ext cx="32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altLang="zh-CN" dirty="0" smtClean="0"/>
              <a:t>Complexity Prohibitive </a:t>
            </a:r>
          </a:p>
        </p:txBody>
      </p:sp>
      <p:grpSp>
        <p:nvGrpSpPr>
          <p:cNvPr id="126" name="组合 125"/>
          <p:cNvGrpSpPr/>
          <p:nvPr/>
        </p:nvGrpSpPr>
        <p:grpSpPr>
          <a:xfrm>
            <a:off x="3768741" y="4049111"/>
            <a:ext cx="5165754" cy="2452821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28" name="圆角矩形 127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同侧圆角矩形 128"/>
            <p:cNvSpPr/>
            <p:nvPr/>
          </p:nvSpPr>
          <p:spPr>
            <a:xfrm rot="10800000">
              <a:off x="731395" y="4954244"/>
              <a:ext cx="6975590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824937" y="4098811"/>
            <a:ext cx="250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Suboptimal Methods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853073" y="4602186"/>
            <a:ext cx="2832911" cy="419288"/>
            <a:chOff x="3853073" y="4602186"/>
            <a:chExt cx="2832911" cy="419288"/>
          </a:xfrm>
        </p:grpSpPr>
        <p:sp>
          <p:nvSpPr>
            <p:cNvPr id="215" name="矩形 214"/>
            <p:cNvSpPr/>
            <p:nvPr/>
          </p:nvSpPr>
          <p:spPr>
            <a:xfrm rot="5400000">
              <a:off x="4532940" y="3963935"/>
              <a:ext cx="417438" cy="1697639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853073" y="4602186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A. </a:t>
              </a:r>
              <a:r>
                <a:rPr lang="en-US" altLang="zh-CN" dirty="0" err="1" smtClean="0"/>
                <a:t>Gorokhov</a:t>
              </a:r>
              <a:r>
                <a:rPr lang="en-US" altLang="zh-CN" dirty="0" smtClean="0"/>
                <a:t> ’03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851190" y="5167194"/>
            <a:ext cx="2832911" cy="417438"/>
            <a:chOff x="3851190" y="5167194"/>
            <a:chExt cx="2832911" cy="417438"/>
          </a:xfrm>
        </p:grpSpPr>
        <p:sp>
          <p:nvSpPr>
            <p:cNvPr id="217" name="矩形 216"/>
            <p:cNvSpPr/>
            <p:nvPr/>
          </p:nvSpPr>
          <p:spPr>
            <a:xfrm rot="5400000">
              <a:off x="5065745" y="3986376"/>
              <a:ext cx="417438" cy="2779074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1190" y="5167194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M. </a:t>
              </a:r>
              <a:r>
                <a:rPr lang="en-US" altLang="zh-CN" dirty="0" err="1" smtClean="0"/>
                <a:t>Gharavi-Alkhansari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’04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862374" y="5731062"/>
            <a:ext cx="2832911" cy="417438"/>
            <a:chOff x="3862374" y="5731062"/>
            <a:chExt cx="2832911" cy="417438"/>
          </a:xfrm>
        </p:grpSpPr>
        <p:sp>
          <p:nvSpPr>
            <p:cNvPr id="218" name="矩形 217"/>
            <p:cNvSpPr/>
            <p:nvPr/>
          </p:nvSpPr>
          <p:spPr>
            <a:xfrm rot="5400000">
              <a:off x="4338674" y="5291703"/>
              <a:ext cx="417438" cy="1296156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862374" y="5731062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A. </a:t>
              </a:r>
              <a:r>
                <a:rPr lang="en-US" altLang="zh-CN" dirty="0" err="1" smtClean="0"/>
                <a:t>Dua</a:t>
              </a:r>
              <a:r>
                <a:rPr lang="en-US" altLang="zh-CN" dirty="0" smtClean="0"/>
                <a:t> ’06</a:t>
              </a:r>
              <a:endParaRPr lang="zh-CN" altLang="en-US" dirty="0"/>
            </a:p>
          </p:txBody>
        </p:sp>
      </p:grpSp>
      <p:cxnSp>
        <p:nvCxnSpPr>
          <p:cNvPr id="219" name="直接箭头连接符 218"/>
          <p:cNvCxnSpPr/>
          <p:nvPr/>
        </p:nvCxnSpPr>
        <p:spPr>
          <a:xfrm>
            <a:off x="6752315" y="4635419"/>
            <a:ext cx="0" cy="1738583"/>
          </a:xfrm>
          <a:prstGeom prst="straightConnector1">
            <a:avLst/>
          </a:prstGeom>
          <a:ln w="38100">
            <a:solidFill>
              <a:srgbClr val="26268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883173" y="4772896"/>
            <a:ext cx="2724982" cy="426459"/>
            <a:chOff x="6883173" y="4772896"/>
            <a:chExt cx="2724982" cy="426459"/>
          </a:xfrm>
        </p:grpSpPr>
        <p:sp>
          <p:nvSpPr>
            <p:cNvPr id="222" name="矩形 221"/>
            <p:cNvSpPr/>
            <p:nvPr/>
          </p:nvSpPr>
          <p:spPr>
            <a:xfrm rot="5400000">
              <a:off x="7579154" y="4141816"/>
              <a:ext cx="417438" cy="1697639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6883173" y="4772896"/>
              <a:ext cx="272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Low Complexity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29528" y="5346161"/>
            <a:ext cx="2724982" cy="418281"/>
            <a:chOff x="6939053" y="5346161"/>
            <a:chExt cx="2724982" cy="418281"/>
          </a:xfrm>
        </p:grpSpPr>
        <p:sp>
          <p:nvSpPr>
            <p:cNvPr id="223" name="矩形 222"/>
            <p:cNvSpPr/>
            <p:nvPr/>
          </p:nvSpPr>
          <p:spPr>
            <a:xfrm rot="5400000">
              <a:off x="7589842" y="4706060"/>
              <a:ext cx="417438" cy="1697639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6939053" y="5395110"/>
              <a:ext cx="2724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Near-Optimal</a:t>
              </a:r>
              <a:endParaRPr lang="zh-CN" altLang="en-US" dirty="0"/>
            </a:p>
          </p:txBody>
        </p:sp>
      </p:grp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矩形 234"/>
              <p:cNvSpPr/>
              <p:nvPr/>
            </p:nvSpPr>
            <p:spPr>
              <a:xfrm>
                <a:off x="4809372" y="3262229"/>
                <a:ext cx="506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5" name="矩形 2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72" y="3262229"/>
                <a:ext cx="506292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矩形 236"/>
              <p:cNvSpPr/>
              <p:nvPr/>
            </p:nvSpPr>
            <p:spPr>
              <a:xfrm>
                <a:off x="6283236" y="3241149"/>
                <a:ext cx="4485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7" name="矩形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236" y="3241149"/>
                <a:ext cx="448584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矩形 238"/>
              <p:cNvSpPr/>
              <p:nvPr/>
            </p:nvSpPr>
            <p:spPr>
              <a:xfrm>
                <a:off x="3564935" y="3279614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9" name="矩形 2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935" y="3279614"/>
                <a:ext cx="50468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矩形 239"/>
              <p:cNvSpPr/>
              <p:nvPr/>
            </p:nvSpPr>
            <p:spPr>
              <a:xfrm>
                <a:off x="2206696" y="3253934"/>
                <a:ext cx="4469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0" name="矩形 2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96" y="3253934"/>
                <a:ext cx="446981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同侧圆角矩形 243"/>
          <p:cNvSpPr/>
          <p:nvPr/>
        </p:nvSpPr>
        <p:spPr>
          <a:xfrm rot="10800000">
            <a:off x="3773965" y="4514343"/>
            <a:ext cx="5165754" cy="1994442"/>
          </a:xfrm>
          <a:prstGeom prst="round2SameRect">
            <a:avLst>
              <a:gd name="adj1" fmla="val 11394"/>
              <a:gd name="adj2" fmla="val 0"/>
            </a:avLst>
          </a:prstGeom>
          <a:solidFill>
            <a:srgbClr val="E9E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5" name="TextBox 244"/>
          <p:cNvSpPr txBox="1"/>
          <p:nvPr/>
        </p:nvSpPr>
        <p:spPr>
          <a:xfrm>
            <a:off x="3799195" y="4083865"/>
            <a:ext cx="376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Limitations of Suboptimal Methods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013949" y="4617776"/>
            <a:ext cx="47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Number of RF chains is </a:t>
            </a: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given and fixed</a:t>
            </a:r>
            <a:r>
              <a:rPr lang="en-US" altLang="zh-CN" b="1" dirty="0" smtClean="0">
                <a:cs typeface="Times New Roman" pitchFamily="18" charset="0"/>
              </a:rPr>
              <a:t>.</a:t>
            </a:r>
          </a:p>
        </p:txBody>
      </p:sp>
      <p:grpSp>
        <p:nvGrpSpPr>
          <p:cNvPr id="250" name="组合 249"/>
          <p:cNvGrpSpPr/>
          <p:nvPr/>
        </p:nvGrpSpPr>
        <p:grpSpPr>
          <a:xfrm>
            <a:off x="4016785" y="5029158"/>
            <a:ext cx="4789009" cy="407432"/>
            <a:chOff x="4016785" y="5029158"/>
            <a:chExt cx="4789009" cy="407432"/>
          </a:xfrm>
        </p:grpSpPr>
        <p:sp>
          <p:nvSpPr>
            <p:cNvPr id="247" name="TextBox 246"/>
            <p:cNvSpPr txBox="1"/>
            <p:nvPr/>
          </p:nvSpPr>
          <p:spPr>
            <a:xfrm>
              <a:off x="4016785" y="5067258"/>
              <a:ext cx="4789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b="1" dirty="0" smtClean="0">
                  <a:cs typeface="Times New Roman" pitchFamily="18" charset="0"/>
                </a:rPr>
                <a:t>Only  </a:t>
              </a:r>
              <a:r>
                <a:rPr lang="en-US" altLang="zh-CN" b="1" dirty="0" smtClean="0">
                  <a:solidFill>
                    <a:srgbClr val="A30000"/>
                  </a:solidFill>
                  <a:cs typeface="Times New Roman" pitchFamily="18" charset="0"/>
                </a:rPr>
                <a:t>    </a:t>
              </a:r>
              <a:r>
                <a:rPr lang="en-US" altLang="zh-CN" b="1" dirty="0" smtClean="0">
                  <a:cs typeface="Times New Roman" pitchFamily="18" charset="0"/>
                </a:rPr>
                <a:t> is taken into account.   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矩形 247"/>
                <p:cNvSpPr/>
                <p:nvPr/>
              </p:nvSpPr>
              <p:spPr>
                <a:xfrm>
                  <a:off x="4805984" y="5029158"/>
                  <a:ext cx="4774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 smtClean="0">
                                <a:solidFill>
                                  <a:srgbClr val="A3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000">
                                <a:solidFill>
                                  <a:srgbClr val="A30000"/>
                                </a:solidFill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000" i="1">
                                <a:solidFill>
                                  <a:srgbClr val="A30000"/>
                                </a:solidFill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48" name="矩形 2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5984" y="5029158"/>
                  <a:ext cx="477438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1" name="TextBox 250"/>
          <p:cNvSpPr txBox="1"/>
          <p:nvPr/>
        </p:nvSpPr>
        <p:spPr>
          <a:xfrm>
            <a:off x="4026310" y="5502525"/>
            <a:ext cx="4789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solidFill>
                  <a:srgbClr val="A30000"/>
                </a:solidFill>
                <a:cs typeface="Times New Roman" pitchFamily="18" charset="0"/>
              </a:rPr>
              <a:t>Capacity </a:t>
            </a:r>
            <a:r>
              <a:rPr lang="en-US" altLang="zh-CN" b="1" dirty="0" smtClean="0">
                <a:cs typeface="Times New Roman" pitchFamily="18" charset="0"/>
              </a:rPr>
              <a:t>maximization only.</a:t>
            </a:r>
          </a:p>
        </p:txBody>
      </p:sp>
      <p:sp>
        <p:nvSpPr>
          <p:cNvPr id="253" name="椭圆 252"/>
          <p:cNvSpPr/>
          <p:nvPr/>
        </p:nvSpPr>
        <p:spPr>
          <a:xfrm>
            <a:off x="3617811" y="1268760"/>
            <a:ext cx="470524" cy="2151899"/>
          </a:xfrm>
          <a:prstGeom prst="ellipse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254"/>
          <p:cNvSpPr/>
          <p:nvPr/>
        </p:nvSpPr>
        <p:spPr>
          <a:xfrm>
            <a:off x="5365416" y="1086295"/>
            <a:ext cx="916875" cy="37634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257"/>
          <p:cNvSpPr/>
          <p:nvPr/>
        </p:nvSpPr>
        <p:spPr>
          <a:xfrm>
            <a:off x="2530432" y="1098178"/>
            <a:ext cx="916875" cy="376344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矩形 258"/>
              <p:cNvSpPr/>
              <p:nvPr/>
            </p:nvSpPr>
            <p:spPr>
              <a:xfrm>
                <a:off x="2511382" y="1086295"/>
                <a:ext cx="71057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9" name="矩形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382" y="1086295"/>
                <a:ext cx="710579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矩形 259"/>
              <p:cNvSpPr/>
              <p:nvPr/>
            </p:nvSpPr>
            <p:spPr>
              <a:xfrm>
                <a:off x="3055546" y="1086295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0" name="矩形 2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46" y="1086295"/>
                <a:ext cx="504689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矩形 260"/>
              <p:cNvSpPr/>
              <p:nvPr/>
            </p:nvSpPr>
            <p:spPr>
              <a:xfrm>
                <a:off x="5337169" y="1074412"/>
                <a:ext cx="71218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r</m:t>
                          </m:r>
                        </m:sub>
                      </m:sSub>
                      <m:r>
                        <a:rPr lang="en-US" altLang="zh-CN" sz="2000" b="0" i="0" smtClean="0">
                          <a:latin typeface="Cambria Math"/>
                        </a:rPr>
                        <m:t>&lt;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1" name="矩形 2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169" y="1074412"/>
                <a:ext cx="712183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矩形 261"/>
              <p:cNvSpPr/>
              <p:nvPr/>
            </p:nvSpPr>
            <p:spPr>
              <a:xfrm>
                <a:off x="5879838" y="1076770"/>
                <a:ext cx="506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2" name="矩形 2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38" y="1076770"/>
                <a:ext cx="506292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1" name="组合 270"/>
          <p:cNvGrpSpPr/>
          <p:nvPr/>
        </p:nvGrpSpPr>
        <p:grpSpPr>
          <a:xfrm>
            <a:off x="1873796" y="1772816"/>
            <a:ext cx="5203611" cy="1402060"/>
            <a:chOff x="1873796" y="1772816"/>
            <a:chExt cx="5203611" cy="1402060"/>
          </a:xfrm>
        </p:grpSpPr>
        <p:sp>
          <p:nvSpPr>
            <p:cNvPr id="263" name="椭圆 262"/>
            <p:cNvSpPr/>
            <p:nvPr/>
          </p:nvSpPr>
          <p:spPr>
            <a:xfrm>
              <a:off x="1875282" y="1782861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1873796" y="2267347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1884807" y="3046874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6949405" y="1772816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6939895" y="2192303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6944087" y="2984391"/>
              <a:ext cx="128002" cy="128002"/>
            </a:xfrm>
            <a:prstGeom prst="ellipse">
              <a:avLst/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214" y="5855176"/>
            <a:ext cx="3188723" cy="612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48" name="组合 2047"/>
          <p:cNvGrpSpPr/>
          <p:nvPr/>
        </p:nvGrpSpPr>
        <p:grpSpPr>
          <a:xfrm>
            <a:off x="3777499" y="4510711"/>
            <a:ext cx="6729504" cy="1970361"/>
            <a:chOff x="3778265" y="4525913"/>
            <a:chExt cx="6729504" cy="1970361"/>
          </a:xfrm>
        </p:grpSpPr>
        <p:sp>
          <p:nvSpPr>
            <p:cNvPr id="286" name="同侧圆角矩形 285"/>
            <p:cNvSpPr/>
            <p:nvPr/>
          </p:nvSpPr>
          <p:spPr>
            <a:xfrm rot="10800000">
              <a:off x="3778265" y="4525913"/>
              <a:ext cx="5150217" cy="1970361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417205" y="5067258"/>
              <a:ext cx="6090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latin typeface="Arial Unicode MS" pitchFamily="34" charset="-122"/>
                  <a:cs typeface="Times New Roman" pitchFamily="18" charset="0"/>
                </a:rPr>
                <a:t>NOT Energy Efficient.</a:t>
              </a:r>
            </a:p>
          </p:txBody>
        </p:sp>
      </p:grpSp>
      <p:grpSp>
        <p:nvGrpSpPr>
          <p:cNvPr id="290" name="组合 289"/>
          <p:cNvGrpSpPr/>
          <p:nvPr/>
        </p:nvGrpSpPr>
        <p:grpSpPr>
          <a:xfrm>
            <a:off x="3735070" y="3995542"/>
            <a:ext cx="6296205" cy="2564493"/>
            <a:chOff x="20009" y="4572526"/>
            <a:chExt cx="4835682" cy="1645175"/>
          </a:xfrm>
        </p:grpSpPr>
        <p:grpSp>
          <p:nvGrpSpPr>
            <p:cNvPr id="291" name="组合 290"/>
            <p:cNvGrpSpPr/>
            <p:nvPr/>
          </p:nvGrpSpPr>
          <p:grpSpPr>
            <a:xfrm>
              <a:off x="20009" y="4572526"/>
              <a:ext cx="4049614" cy="1645175"/>
              <a:chOff x="-176300" y="3531893"/>
              <a:chExt cx="3729594" cy="1645175"/>
            </a:xfrm>
          </p:grpSpPr>
          <p:grpSp>
            <p:nvGrpSpPr>
              <p:cNvPr id="295" name="组合 294"/>
              <p:cNvGrpSpPr/>
              <p:nvPr/>
            </p:nvGrpSpPr>
            <p:grpSpPr>
              <a:xfrm>
                <a:off x="-176300" y="3531893"/>
                <a:ext cx="3729594" cy="1645175"/>
                <a:chOff x="731394" y="4666122"/>
                <a:chExt cx="6975590" cy="1541785"/>
              </a:xfrm>
              <a:effectLst>
                <a:outerShdw blurRad="50800" dist="38100" dir="2700000" sx="101000" sy="101000" algn="tl" rotWithShape="0">
                  <a:prstClr val="black">
                    <a:alpha val="24000"/>
                  </a:prstClr>
                </a:outerShdw>
              </a:effectLst>
            </p:grpSpPr>
            <p:sp>
              <p:nvSpPr>
                <p:cNvPr id="297" name="圆角矩形 296"/>
                <p:cNvSpPr/>
                <p:nvPr/>
              </p:nvSpPr>
              <p:spPr>
                <a:xfrm>
                  <a:off x="743222" y="4666122"/>
                  <a:ext cx="6961834" cy="1541785"/>
                </a:xfrm>
                <a:prstGeom prst="roundRect">
                  <a:avLst>
                    <a:gd name="adj" fmla="val 8636"/>
                  </a:avLst>
                </a:prstGeom>
                <a:solidFill>
                  <a:srgbClr val="006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8" name="同侧圆角矩形 297"/>
                <p:cNvSpPr/>
                <p:nvPr/>
              </p:nvSpPr>
              <p:spPr>
                <a:xfrm rot="10800000">
                  <a:off x="731394" y="4969994"/>
                  <a:ext cx="6975590" cy="1237905"/>
                </a:xfrm>
                <a:prstGeom prst="round2SameRect">
                  <a:avLst>
                    <a:gd name="adj1" fmla="val 11394"/>
                    <a:gd name="adj2" fmla="val 0"/>
                  </a:avLst>
                </a:prstGeom>
                <a:solidFill>
                  <a:srgbClr val="E5EF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</p:grpSp>
          <p:sp>
            <p:nvSpPr>
              <p:cNvPr id="296" name="TextBox 295"/>
              <p:cNvSpPr txBox="1"/>
              <p:nvPr/>
            </p:nvSpPr>
            <p:spPr>
              <a:xfrm>
                <a:off x="-135878" y="3576016"/>
                <a:ext cx="3252507" cy="25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bg1"/>
                    </a:solidFill>
                    <a:ea typeface="Arial Unicode MS" pitchFamily="34" charset="-122"/>
                    <a:cs typeface="Arial Unicode MS" pitchFamily="34" charset="-122"/>
                  </a:rPr>
                  <a:t>Energy Efficient MIMO</a:t>
                </a:r>
                <a:endParaRPr lang="zh-CN" altLang="en-US" sz="2000" b="1" dirty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92" name="TextBox 291"/>
            <p:cNvSpPr txBox="1"/>
            <p:nvPr/>
          </p:nvSpPr>
          <p:spPr>
            <a:xfrm>
              <a:off x="66681" y="4962325"/>
              <a:ext cx="4789010" cy="23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b="1" dirty="0" smtClean="0">
                  <a:cs typeface="Times New Roman" pitchFamily="18" charset="0"/>
                </a:rPr>
                <a:t>Urgent and Important.</a:t>
              </a:r>
            </a:p>
          </p:txBody>
        </p:sp>
      </p:grpSp>
      <p:sp>
        <p:nvSpPr>
          <p:cNvPr id="299" name="TextBox 298"/>
          <p:cNvSpPr txBox="1"/>
          <p:nvPr/>
        </p:nvSpPr>
        <p:spPr>
          <a:xfrm>
            <a:off x="4171501" y="5354004"/>
            <a:ext cx="62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3"/>
              </a:buBlip>
            </a:pPr>
            <a:r>
              <a:rPr lang="en-US" altLang="zh-CN" b="1" dirty="0" smtClean="0">
                <a:cs typeface="Times New Roman" pitchFamily="18" charset="0"/>
              </a:rPr>
              <a:t>Holistic power model. </a:t>
            </a:r>
            <a:r>
              <a:rPr lang="en-US" altLang="zh-CN" sz="1400" b="1" dirty="0" smtClean="0">
                <a:cs typeface="Times New Roman" pitchFamily="18" charset="0"/>
              </a:rPr>
              <a:t>[S. Cui  ’04]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4178694" y="5706241"/>
            <a:ext cx="62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13"/>
              </a:buBlip>
            </a:pPr>
            <a:r>
              <a:rPr lang="en-US" altLang="zh-CN" b="1" dirty="0" smtClean="0">
                <a:cs typeface="Times New Roman" pitchFamily="18" charset="0"/>
              </a:rPr>
              <a:t>Energy efficiency maximization. </a:t>
            </a:r>
            <a:r>
              <a:rPr lang="en-US" altLang="zh-CN" sz="1400" b="1" dirty="0" smtClean="0">
                <a:cs typeface="Times New Roman" pitchFamily="18" charset="0"/>
              </a:rPr>
              <a:t>[D. </a:t>
            </a:r>
            <a:r>
              <a:rPr lang="en-US" altLang="zh-CN" sz="1400" b="1" dirty="0" err="1" smtClean="0">
                <a:cs typeface="Times New Roman" pitchFamily="18" charset="0"/>
              </a:rPr>
              <a:t>Feng</a:t>
            </a:r>
            <a:r>
              <a:rPr lang="en-US" altLang="zh-CN" sz="1400" b="1" dirty="0" smtClean="0">
                <a:cs typeface="Times New Roman" pitchFamily="18" charset="0"/>
              </a:rPr>
              <a:t>  ’13]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3806784" y="4957562"/>
            <a:ext cx="623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Features</a:t>
            </a:r>
          </a:p>
        </p:txBody>
      </p:sp>
      <p:sp>
        <p:nvSpPr>
          <p:cNvPr id="2051" name="矩形 2050"/>
          <p:cNvSpPr/>
          <p:nvPr/>
        </p:nvSpPr>
        <p:spPr>
          <a:xfrm>
            <a:off x="2005681" y="1647918"/>
            <a:ext cx="803923" cy="1692896"/>
          </a:xfrm>
          <a:prstGeom prst="rect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矩形 301"/>
          <p:cNvSpPr/>
          <p:nvPr/>
        </p:nvSpPr>
        <p:spPr>
          <a:xfrm>
            <a:off x="6120913" y="1599521"/>
            <a:ext cx="803923" cy="1692896"/>
          </a:xfrm>
          <a:prstGeom prst="rect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3" name="组合 2052"/>
          <p:cNvGrpSpPr/>
          <p:nvPr/>
        </p:nvGrpSpPr>
        <p:grpSpPr>
          <a:xfrm>
            <a:off x="4653533" y="6017427"/>
            <a:ext cx="6235435" cy="567527"/>
            <a:chOff x="4653533" y="6017427"/>
            <a:chExt cx="6235435" cy="567527"/>
          </a:xfrm>
        </p:grpSpPr>
        <p:pic>
          <p:nvPicPr>
            <p:cNvPr id="2063" name="Picture 15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3260" y="6017427"/>
              <a:ext cx="872406" cy="567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03" name="TextBox 302"/>
            <p:cNvSpPr txBox="1"/>
            <p:nvPr/>
          </p:nvSpPr>
          <p:spPr>
            <a:xfrm>
              <a:off x="4653533" y="6112346"/>
              <a:ext cx="62354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smtClean="0">
                  <a:cs typeface="Times New Roman" pitchFamily="18" charset="0"/>
                </a:rPr>
                <a:t>Definition:</a:t>
              </a:r>
            </a:p>
          </p:txBody>
        </p:sp>
      </p:grpSp>
      <p:grpSp>
        <p:nvGrpSpPr>
          <p:cNvPr id="2049" name="组合 2048"/>
          <p:cNvGrpSpPr/>
          <p:nvPr/>
        </p:nvGrpSpPr>
        <p:grpSpPr>
          <a:xfrm>
            <a:off x="868700" y="1581225"/>
            <a:ext cx="7430152" cy="2144172"/>
            <a:chOff x="832801" y="2444162"/>
            <a:chExt cx="7430152" cy="2144172"/>
          </a:xfrm>
        </p:grpSpPr>
        <p:sp>
          <p:nvSpPr>
            <p:cNvPr id="288" name="椭圆 287"/>
            <p:cNvSpPr/>
            <p:nvPr/>
          </p:nvSpPr>
          <p:spPr>
            <a:xfrm>
              <a:off x="832801" y="2444162"/>
              <a:ext cx="7357386" cy="2144172"/>
            </a:xfrm>
            <a:prstGeom prst="ellipse">
              <a:avLst/>
            </a:prstGeom>
            <a:solidFill>
              <a:srgbClr val="006000">
                <a:alpha val="90000"/>
              </a:srgbClr>
            </a:solidFill>
            <a:ln>
              <a:solidFill>
                <a:schemeClr val="bg1"/>
              </a:solidFill>
            </a:ln>
            <a:effectLst>
              <a:outerShdw blurRad="50800" dist="38100" dir="2700000" sx="101000" sy="101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1429617" y="3119241"/>
              <a:ext cx="683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Energy efficient MIMO with AS?</a:t>
              </a:r>
            </a:p>
          </p:txBody>
        </p:sp>
      </p:grpSp>
      <p:sp>
        <p:nvSpPr>
          <p:cNvPr id="210" name="矩形 209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213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TextBox 219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227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5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1" grpId="0"/>
      <p:bldP spid="130" grpId="0"/>
      <p:bldP spid="244" grpId="0" animBg="1"/>
      <p:bldP spid="245" grpId="0"/>
      <p:bldP spid="246" grpId="0"/>
      <p:bldP spid="251" grpId="0"/>
      <p:bldP spid="253" grpId="0" animBg="1"/>
      <p:bldP spid="299" grpId="0"/>
      <p:bldP spid="300" grpId="0"/>
      <p:bldP spid="301" grpId="0"/>
      <p:bldP spid="2051" grpId="0" animBg="1"/>
      <p:bldP spid="30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矩形 293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3" name="直接箭头连接符 172"/>
          <p:cNvCxnSpPr/>
          <p:nvPr/>
        </p:nvCxnSpPr>
        <p:spPr>
          <a:xfrm>
            <a:off x="2099363" y="2970391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/>
          <p:cNvCxnSpPr>
            <a:endCxn id="170" idx="1"/>
          </p:cNvCxnSpPr>
          <p:nvPr/>
        </p:nvCxnSpPr>
        <p:spPr>
          <a:xfrm>
            <a:off x="2104236" y="2113393"/>
            <a:ext cx="290577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>
            <a:endCxn id="168" idx="1"/>
          </p:cNvCxnSpPr>
          <p:nvPr/>
        </p:nvCxnSpPr>
        <p:spPr>
          <a:xfrm>
            <a:off x="2104236" y="1709619"/>
            <a:ext cx="27634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16" y="-117140"/>
            <a:ext cx="8796856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E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nergy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E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fficient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MIMO 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with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AS</a:t>
            </a:r>
            <a:endParaRPr lang="zh-CN" altLang="en-US" sz="36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X. Zhou, B. Bo, W. Chen 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76866" y="3232232"/>
            <a:ext cx="502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 there a promising way? </a:t>
            </a:r>
            <a:endParaRPr lang="zh-CN" altLang="en-US" sz="3200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820452" y="1414177"/>
            <a:ext cx="360040" cy="1870233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 rot="10800000">
            <a:off x="7322175" y="1560388"/>
            <a:ext cx="1780567" cy="1548172"/>
            <a:chOff x="919225" y="2726922"/>
            <a:chExt cx="1780567" cy="1548172"/>
          </a:xfrm>
        </p:grpSpPr>
        <p:cxnSp>
          <p:nvCxnSpPr>
            <p:cNvPr id="116" name="直接箭头连接符 115"/>
            <p:cNvCxnSpPr/>
            <p:nvPr/>
          </p:nvCxnSpPr>
          <p:spPr>
            <a:xfrm rot="10800000">
              <a:off x="919225" y="3501990"/>
              <a:ext cx="7724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/>
            <p:cNvSpPr/>
            <p:nvPr/>
          </p:nvSpPr>
          <p:spPr>
            <a:xfrm>
              <a:off x="1691680" y="2726922"/>
              <a:ext cx="1008112" cy="15481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 rot="10800000">
            <a:off x="6067604" y="1564951"/>
            <a:ext cx="792088" cy="288032"/>
            <a:chOff x="4644008" y="2922969"/>
            <a:chExt cx="792088" cy="288032"/>
          </a:xfrm>
        </p:grpSpPr>
        <p:sp>
          <p:nvSpPr>
            <p:cNvPr id="119" name="矩形 118"/>
            <p:cNvSpPr/>
            <p:nvPr/>
          </p:nvSpPr>
          <p:spPr>
            <a:xfrm>
              <a:off x="4788024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21" name="直接箭头连接符 120"/>
            <p:cNvCxnSpPr>
              <a:endCxn id="119" idx="1"/>
            </p:cNvCxnSpPr>
            <p:nvPr/>
          </p:nvCxnSpPr>
          <p:spPr>
            <a:xfrm>
              <a:off x="4644008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 rot="10800000">
            <a:off x="6067604" y="1974756"/>
            <a:ext cx="792088" cy="288032"/>
            <a:chOff x="4644008" y="2922969"/>
            <a:chExt cx="792088" cy="288032"/>
          </a:xfrm>
        </p:grpSpPr>
        <p:sp>
          <p:nvSpPr>
            <p:cNvPr id="123" name="矩形 122"/>
            <p:cNvSpPr/>
            <p:nvPr/>
          </p:nvSpPr>
          <p:spPr>
            <a:xfrm>
              <a:off x="4788024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24" name="直接箭头连接符 123"/>
            <p:cNvCxnSpPr>
              <a:endCxn id="123" idx="1"/>
            </p:cNvCxnSpPr>
            <p:nvPr/>
          </p:nvCxnSpPr>
          <p:spPr>
            <a:xfrm>
              <a:off x="4644008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/>
          <p:cNvGrpSpPr/>
          <p:nvPr/>
        </p:nvGrpSpPr>
        <p:grpSpPr>
          <a:xfrm rot="10800000">
            <a:off x="6067604" y="2768237"/>
            <a:ext cx="792088" cy="288032"/>
            <a:chOff x="4675479" y="2922969"/>
            <a:chExt cx="792088" cy="288032"/>
          </a:xfrm>
        </p:grpSpPr>
        <p:sp>
          <p:nvSpPr>
            <p:cNvPr id="126" name="矩形 125"/>
            <p:cNvSpPr/>
            <p:nvPr/>
          </p:nvSpPr>
          <p:spPr>
            <a:xfrm>
              <a:off x="4819495" y="2922969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27" name="直接箭头连接符 126"/>
            <p:cNvCxnSpPr>
              <a:endCxn id="126" idx="1"/>
            </p:cNvCxnSpPr>
            <p:nvPr/>
          </p:nvCxnSpPr>
          <p:spPr>
            <a:xfrm>
              <a:off x="4675479" y="306698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7294102" y="1929727"/>
            <a:ext cx="1104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Decoder</a:t>
            </a:r>
          </a:p>
          <a:p>
            <a:pPr algn="ctr"/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nd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67603" y="1509592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069535" y="1949838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66956" y="2729245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272133" y="1979962"/>
            <a:ext cx="93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Output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3916797" y="1945085"/>
            <a:ext cx="1168437" cy="815194"/>
            <a:chOff x="4043047" y="5013176"/>
            <a:chExt cx="1321973" cy="922313"/>
          </a:xfrm>
        </p:grpSpPr>
        <p:sp>
          <p:nvSpPr>
            <p:cNvPr id="141" name="云形 140"/>
            <p:cNvSpPr/>
            <p:nvPr/>
          </p:nvSpPr>
          <p:spPr>
            <a:xfrm>
              <a:off x="4043047" y="5013176"/>
              <a:ext cx="1321973" cy="922313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4446337" y="5243499"/>
              <a:ext cx="864097" cy="522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</a:t>
              </a:r>
              <a:endPara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43" name="TextBox 142"/>
          <p:cNvSpPr txBox="1"/>
          <p:nvPr/>
        </p:nvSpPr>
        <p:spPr>
          <a:xfrm>
            <a:off x="8545447" y="2307364"/>
            <a:ext cx="5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957157" y="138206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5116132" y="1817222"/>
            <a:ext cx="397809" cy="347406"/>
            <a:chOff x="3499518" y="5099747"/>
            <a:chExt cx="397809" cy="347406"/>
          </a:xfrm>
        </p:grpSpPr>
        <p:cxnSp>
          <p:nvCxnSpPr>
            <p:cNvPr id="146" name="直接连接符 145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等腰三角形 146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48" name="直接连接符 147"/>
            <p:cNvCxnSpPr>
              <a:stCxn id="147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/>
          <p:cNvGrpSpPr/>
          <p:nvPr/>
        </p:nvGrpSpPr>
        <p:grpSpPr>
          <a:xfrm>
            <a:off x="5070234" y="1347045"/>
            <a:ext cx="397809" cy="347406"/>
            <a:chOff x="3499518" y="5099747"/>
            <a:chExt cx="397809" cy="347406"/>
          </a:xfrm>
        </p:grpSpPr>
        <p:cxnSp>
          <p:nvCxnSpPr>
            <p:cNvPr id="150" name="直接连接符 149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等腰三角形 150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52" name="直接连接符 151"/>
            <p:cNvCxnSpPr>
              <a:stCxn id="151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组合 152"/>
          <p:cNvGrpSpPr/>
          <p:nvPr/>
        </p:nvGrpSpPr>
        <p:grpSpPr>
          <a:xfrm>
            <a:off x="5060356" y="2604595"/>
            <a:ext cx="397809" cy="347406"/>
            <a:chOff x="3499518" y="5099747"/>
            <a:chExt cx="397809" cy="347406"/>
          </a:xfrm>
        </p:grpSpPr>
        <p:cxnSp>
          <p:nvCxnSpPr>
            <p:cNvPr id="154" name="直接连接符 153"/>
            <p:cNvCxnSpPr/>
            <p:nvPr/>
          </p:nvCxnSpPr>
          <p:spPr>
            <a:xfrm>
              <a:off x="3611072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等腰三角形 154"/>
            <p:cNvSpPr/>
            <p:nvPr/>
          </p:nvSpPr>
          <p:spPr>
            <a:xfrm rot="10800000">
              <a:off x="3499518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56" name="直接连接符 155"/>
            <p:cNvCxnSpPr>
              <a:stCxn id="155" idx="0"/>
            </p:cNvCxnSpPr>
            <p:nvPr/>
          </p:nvCxnSpPr>
          <p:spPr>
            <a:xfrm>
              <a:off x="3624812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6"/>
          <p:cNvSpPr txBox="1"/>
          <p:nvPr/>
        </p:nvSpPr>
        <p:spPr>
          <a:xfrm>
            <a:off x="4880565" y="138415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>
            <a:off x="5824425" y="1725992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5807801" y="2156147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>
            <a:off x="5826356" y="2938625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6155467" y="124800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828490" y="1371232"/>
            <a:ext cx="360040" cy="1870233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-3979" y="1929727"/>
            <a:ext cx="793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Input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-3979" y="2322057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716101" y="1547971"/>
            <a:ext cx="1008112" cy="1548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2380585" y="1565603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2394813" y="1969377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2385711" y="2816038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3631876" y="1339018"/>
            <a:ext cx="393845" cy="347406"/>
            <a:chOff x="3367345" y="5099747"/>
            <a:chExt cx="393845" cy="347406"/>
          </a:xfrm>
        </p:grpSpPr>
        <p:cxnSp>
          <p:nvCxnSpPr>
            <p:cNvPr id="175" name="直接连接符 174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等腰三角形 175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77" name="直接连接符 176"/>
            <p:cNvCxnSpPr>
              <a:stCxn id="176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678561" y="1920556"/>
            <a:ext cx="108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Encoder</a:t>
            </a:r>
          </a:p>
          <a:p>
            <a:pPr algn="ctr"/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nd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43184" y="1540009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376437" y="1946282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394813" y="2778298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04652" y="2294947"/>
            <a:ext cx="5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3" name="组合 182"/>
          <p:cNvGrpSpPr/>
          <p:nvPr/>
        </p:nvGrpSpPr>
        <p:grpSpPr>
          <a:xfrm>
            <a:off x="5354472" y="1409331"/>
            <a:ext cx="576064" cy="1870233"/>
            <a:chOff x="3347562" y="2295840"/>
            <a:chExt cx="576064" cy="1870233"/>
          </a:xfrm>
        </p:grpSpPr>
        <p:sp>
          <p:nvSpPr>
            <p:cNvPr id="184" name="矩形 183"/>
            <p:cNvSpPr/>
            <p:nvPr/>
          </p:nvSpPr>
          <p:spPr>
            <a:xfrm>
              <a:off x="3455574" y="2295840"/>
              <a:ext cx="360040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2482864" y="124299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87" name="组合 186"/>
          <p:cNvGrpSpPr/>
          <p:nvPr/>
        </p:nvGrpSpPr>
        <p:grpSpPr>
          <a:xfrm>
            <a:off x="3631876" y="1797905"/>
            <a:ext cx="393845" cy="347406"/>
            <a:chOff x="3367345" y="5099747"/>
            <a:chExt cx="393845" cy="347406"/>
          </a:xfrm>
        </p:grpSpPr>
        <p:cxnSp>
          <p:nvCxnSpPr>
            <p:cNvPr id="188" name="直接连接符 187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等腰三角形 188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0" name="直接连接符 189"/>
            <p:cNvCxnSpPr>
              <a:stCxn id="189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组合 190"/>
          <p:cNvGrpSpPr/>
          <p:nvPr/>
        </p:nvGrpSpPr>
        <p:grpSpPr>
          <a:xfrm>
            <a:off x="3631876" y="2647226"/>
            <a:ext cx="393845" cy="347406"/>
            <a:chOff x="3367345" y="5099747"/>
            <a:chExt cx="393845" cy="347406"/>
          </a:xfrm>
        </p:grpSpPr>
        <p:cxnSp>
          <p:nvCxnSpPr>
            <p:cNvPr id="192" name="直接连接符 191"/>
            <p:cNvCxnSpPr/>
            <p:nvPr/>
          </p:nvCxnSpPr>
          <p:spPr>
            <a:xfrm>
              <a:off x="3367345" y="5438827"/>
              <a:ext cx="2862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等腰三角形 192"/>
            <p:cNvSpPr/>
            <p:nvPr/>
          </p:nvSpPr>
          <p:spPr>
            <a:xfrm rot="10800000">
              <a:off x="3510602" y="50997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194" name="直接连接符 193"/>
            <p:cNvCxnSpPr>
              <a:stCxn id="193" idx="0"/>
            </p:cNvCxnSpPr>
            <p:nvPr/>
          </p:nvCxnSpPr>
          <p:spPr>
            <a:xfrm>
              <a:off x="3635896" y="53157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直接箭头连接符 198"/>
          <p:cNvCxnSpPr/>
          <p:nvPr/>
        </p:nvCxnSpPr>
        <p:spPr>
          <a:xfrm>
            <a:off x="1717041" y="1710669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/>
          <p:cNvCxnSpPr/>
          <p:nvPr/>
        </p:nvCxnSpPr>
        <p:spPr>
          <a:xfrm flipV="1">
            <a:off x="1861057" y="1557987"/>
            <a:ext cx="243179" cy="1569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/>
          <p:cNvCxnSpPr/>
          <p:nvPr/>
        </p:nvCxnSpPr>
        <p:spPr>
          <a:xfrm>
            <a:off x="1725425" y="2097755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/>
          <p:nvPr/>
        </p:nvCxnSpPr>
        <p:spPr>
          <a:xfrm flipV="1">
            <a:off x="1861056" y="1949705"/>
            <a:ext cx="243179" cy="1569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/>
          <p:nvPr/>
        </p:nvCxnSpPr>
        <p:spPr>
          <a:xfrm>
            <a:off x="1725425" y="2947918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/>
          <p:cNvCxnSpPr/>
          <p:nvPr/>
        </p:nvCxnSpPr>
        <p:spPr>
          <a:xfrm flipV="1">
            <a:off x="1856184" y="2796770"/>
            <a:ext cx="243179" cy="15697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/>
          <p:cNvSpPr txBox="1"/>
          <p:nvPr/>
        </p:nvSpPr>
        <p:spPr>
          <a:xfrm>
            <a:off x="1720478" y="214301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10" name="直接箭头连接符 209"/>
          <p:cNvCxnSpPr/>
          <p:nvPr/>
        </p:nvCxnSpPr>
        <p:spPr>
          <a:xfrm rot="10800000">
            <a:off x="7178158" y="2118772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/>
          <p:cNvCxnSpPr/>
          <p:nvPr/>
        </p:nvCxnSpPr>
        <p:spPr>
          <a:xfrm flipH="1" flipV="1">
            <a:off x="6964468" y="1920556"/>
            <a:ext cx="229936" cy="2094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/>
          <p:nvPr/>
        </p:nvCxnSpPr>
        <p:spPr>
          <a:xfrm rot="10800000">
            <a:off x="7150086" y="1719068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/>
          <p:cNvCxnSpPr/>
          <p:nvPr/>
        </p:nvCxnSpPr>
        <p:spPr>
          <a:xfrm flipH="1" flipV="1">
            <a:off x="6942680" y="1520737"/>
            <a:ext cx="229936" cy="2094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 rot="10800000">
            <a:off x="7178158" y="2914104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接箭头连接符 214"/>
          <p:cNvCxnSpPr/>
          <p:nvPr/>
        </p:nvCxnSpPr>
        <p:spPr>
          <a:xfrm flipH="1" flipV="1">
            <a:off x="6976893" y="2716220"/>
            <a:ext cx="229936" cy="209418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6715135" y="218872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SW</a:t>
            </a:r>
            <a:endParaRPr lang="zh-CN" altLang="en-US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217" name="直接箭头连接符 216"/>
          <p:cNvCxnSpPr/>
          <p:nvPr/>
        </p:nvCxnSpPr>
        <p:spPr>
          <a:xfrm flipV="1">
            <a:off x="7546920" y="3121065"/>
            <a:ext cx="0" cy="42272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/>
          <p:cNvCxnSpPr/>
          <p:nvPr/>
        </p:nvCxnSpPr>
        <p:spPr>
          <a:xfrm>
            <a:off x="5666390" y="3528686"/>
            <a:ext cx="18924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/>
          <p:cNvCxnSpPr/>
          <p:nvPr/>
        </p:nvCxnSpPr>
        <p:spPr>
          <a:xfrm>
            <a:off x="5683696" y="3272691"/>
            <a:ext cx="0" cy="26552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/>
          <p:nvPr/>
        </p:nvCxnSpPr>
        <p:spPr>
          <a:xfrm flipV="1">
            <a:off x="7906494" y="3120436"/>
            <a:ext cx="0" cy="64826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982645" y="3756829"/>
            <a:ext cx="5950606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/>
        </p:nvCxnSpPr>
        <p:spPr>
          <a:xfrm>
            <a:off x="3449177" y="3319920"/>
            <a:ext cx="0" cy="42738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接连接符 222"/>
          <p:cNvCxnSpPr/>
          <p:nvPr/>
        </p:nvCxnSpPr>
        <p:spPr>
          <a:xfrm>
            <a:off x="6982732" y="3270237"/>
            <a:ext cx="0" cy="26552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/>
          <p:nvPr/>
        </p:nvCxnSpPr>
        <p:spPr>
          <a:xfrm>
            <a:off x="2004655" y="3313670"/>
            <a:ext cx="0" cy="42738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直接箭头连接符 224"/>
          <p:cNvCxnSpPr/>
          <p:nvPr/>
        </p:nvCxnSpPr>
        <p:spPr>
          <a:xfrm>
            <a:off x="1853420" y="1710669"/>
            <a:ext cx="3234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/>
          <p:nvPr/>
        </p:nvCxnSpPr>
        <p:spPr>
          <a:xfrm>
            <a:off x="3042885" y="1714959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/>
          <p:cNvCxnSpPr/>
          <p:nvPr/>
        </p:nvCxnSpPr>
        <p:spPr>
          <a:xfrm>
            <a:off x="3042885" y="2119231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/>
          <p:cNvCxnSpPr/>
          <p:nvPr/>
        </p:nvCxnSpPr>
        <p:spPr>
          <a:xfrm>
            <a:off x="3053670" y="2970391"/>
            <a:ext cx="2967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组合 206"/>
          <p:cNvGrpSpPr/>
          <p:nvPr/>
        </p:nvGrpSpPr>
        <p:grpSpPr>
          <a:xfrm>
            <a:off x="3161145" y="1392556"/>
            <a:ext cx="576064" cy="1870233"/>
            <a:chOff x="3347562" y="2295840"/>
            <a:chExt cx="576064" cy="1870233"/>
          </a:xfrm>
        </p:grpSpPr>
        <p:sp>
          <p:nvSpPr>
            <p:cNvPr id="208" name="矩形 207"/>
            <p:cNvSpPr/>
            <p:nvPr/>
          </p:nvSpPr>
          <p:spPr>
            <a:xfrm>
              <a:off x="3455574" y="2295840"/>
              <a:ext cx="360040" cy="1870233"/>
            </a:xfrm>
            <a:prstGeom prst="rect">
              <a:avLst/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243" name="组合 242"/>
          <p:cNvGrpSpPr/>
          <p:nvPr/>
        </p:nvGrpSpPr>
        <p:grpSpPr>
          <a:xfrm>
            <a:off x="187750" y="3920343"/>
            <a:ext cx="4882546" cy="2648323"/>
            <a:chOff x="731394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45" name="圆角矩形 244"/>
            <p:cNvSpPr/>
            <p:nvPr/>
          </p:nvSpPr>
          <p:spPr>
            <a:xfrm>
              <a:off x="743222" y="4666119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46" name="同侧圆角矩形 245"/>
            <p:cNvSpPr/>
            <p:nvPr/>
          </p:nvSpPr>
          <p:spPr>
            <a:xfrm rot="10800000">
              <a:off x="731394" y="4955238"/>
              <a:ext cx="6975590" cy="1252661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217208" y="5171664"/>
            <a:ext cx="5774021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Optimization of RF </a:t>
            </a:r>
            <a:r>
              <a:rPr lang="en-US" altLang="zh-CN" b="1" dirty="0">
                <a:cs typeface="Times New Roman" pitchFamily="18" charset="0"/>
              </a:rPr>
              <a:t>and </a:t>
            </a:r>
            <a:r>
              <a:rPr lang="en-US" altLang="zh-CN" b="1" dirty="0" smtClean="0">
                <a:cs typeface="Times New Roman" pitchFamily="18" charset="0"/>
              </a:rPr>
              <a:t>AS </a:t>
            </a:r>
            <a:r>
              <a:rPr lang="en-US" altLang="zh-CN" b="1" dirty="0">
                <a:cs typeface="Times New Roman" pitchFamily="18" charset="0"/>
              </a:rPr>
              <a:t>simultaneously </a:t>
            </a:r>
            <a:endParaRPr lang="en-US" altLang="zh-CN" b="1" dirty="0" smtClean="0">
              <a:cs typeface="Times New Roman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216302" y="4649971"/>
            <a:ext cx="5774021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Number of active RF chains is dynamical 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314026" y="3988136"/>
            <a:ext cx="4257974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Features</a:t>
            </a:r>
            <a:endParaRPr lang="zh-CN" alt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/>
              <p:cNvSpPr/>
              <p:nvPr/>
            </p:nvSpPr>
            <p:spPr>
              <a:xfrm>
                <a:off x="4880565" y="3050935"/>
                <a:ext cx="506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9" name="矩形 2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565" y="3050935"/>
                <a:ext cx="506292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/>
              <p:cNvSpPr/>
              <p:nvPr/>
            </p:nvSpPr>
            <p:spPr>
              <a:xfrm>
                <a:off x="6217982" y="3079087"/>
                <a:ext cx="506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0" name="矩形 2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2" y="3079087"/>
                <a:ext cx="506292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矩形 250"/>
              <p:cNvSpPr/>
              <p:nvPr/>
            </p:nvSpPr>
            <p:spPr>
              <a:xfrm>
                <a:off x="3644893" y="3056269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1" name="矩形 2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93" y="3056269"/>
                <a:ext cx="504689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矩形 251"/>
              <p:cNvSpPr/>
              <p:nvPr/>
            </p:nvSpPr>
            <p:spPr>
              <a:xfrm>
                <a:off x="2396363" y="3066239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2" name="矩形 2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63" y="3066239"/>
                <a:ext cx="504689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组合 255"/>
          <p:cNvGrpSpPr/>
          <p:nvPr/>
        </p:nvGrpSpPr>
        <p:grpSpPr>
          <a:xfrm>
            <a:off x="5225135" y="3931859"/>
            <a:ext cx="3823129" cy="2262044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57" name="圆角矩形 256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58" name="同侧圆角矩形 257"/>
            <p:cNvSpPr/>
            <p:nvPr/>
          </p:nvSpPr>
          <p:spPr>
            <a:xfrm rot="10800000">
              <a:off x="731395" y="4954244"/>
              <a:ext cx="6975590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5312613" y="3931859"/>
            <a:ext cx="4257974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Pioneer  Work</a:t>
            </a:r>
            <a:endParaRPr lang="zh-CN" altLang="en-US" b="1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2300295" y="1475609"/>
            <a:ext cx="803923" cy="1692896"/>
          </a:xfrm>
          <a:prstGeom prst="rect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260"/>
          <p:cNvSpPr/>
          <p:nvPr/>
        </p:nvSpPr>
        <p:spPr>
          <a:xfrm>
            <a:off x="5974236" y="1447030"/>
            <a:ext cx="803923" cy="1692896"/>
          </a:xfrm>
          <a:prstGeom prst="rect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3694011" y="1242999"/>
            <a:ext cx="379335" cy="1853144"/>
          </a:xfrm>
          <a:prstGeom prst="ellipse">
            <a:avLst/>
          </a:prstGeom>
          <a:noFill/>
          <a:ln>
            <a:solidFill>
              <a:srgbClr val="A3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3" name="直接箭头连接符 262"/>
          <p:cNvCxnSpPr/>
          <p:nvPr/>
        </p:nvCxnSpPr>
        <p:spPr>
          <a:xfrm>
            <a:off x="1869441" y="2093924"/>
            <a:ext cx="32344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/>
          <p:nvPr/>
        </p:nvCxnSpPr>
        <p:spPr>
          <a:xfrm>
            <a:off x="3269157" y="1716467"/>
            <a:ext cx="375736" cy="4087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箭头连接符 264"/>
          <p:cNvCxnSpPr/>
          <p:nvPr/>
        </p:nvCxnSpPr>
        <p:spPr>
          <a:xfrm>
            <a:off x="3250279" y="2107306"/>
            <a:ext cx="394614" cy="88732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组合 265"/>
          <p:cNvGrpSpPr/>
          <p:nvPr/>
        </p:nvGrpSpPr>
        <p:grpSpPr>
          <a:xfrm>
            <a:off x="215291" y="5681117"/>
            <a:ext cx="5774021" cy="400110"/>
            <a:chOff x="215291" y="5681117"/>
            <a:chExt cx="5774021" cy="400110"/>
          </a:xfrm>
        </p:grpSpPr>
        <p:sp>
          <p:nvSpPr>
            <p:cNvPr id="242" name="TextBox 241"/>
            <p:cNvSpPr txBox="1"/>
            <p:nvPr/>
          </p:nvSpPr>
          <p:spPr>
            <a:xfrm>
              <a:off x="215291" y="5681117"/>
              <a:ext cx="5774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b="1" dirty="0" smtClean="0">
                  <a:cs typeface="Times New Roman" pitchFamily="18" charset="0"/>
                </a:rPr>
                <a:t>EE maximization, i.e.,  </a:t>
              </a:r>
              <a:r>
                <a:rPr lang="en-US" altLang="zh-CN" sz="2000" b="1" dirty="0" smtClean="0">
                  <a:cs typeface="Times New Roman" pitchFamily="18" charset="0"/>
                </a:rPr>
                <a:t>    </a:t>
              </a:r>
              <a:r>
                <a:rPr lang="en-US" altLang="zh-CN" b="1" dirty="0" smtClean="0">
                  <a:cs typeface="Times New Roman" pitchFamily="18" charset="0"/>
                </a:rPr>
                <a:t> is also optimized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2503115" y="5699822"/>
                  <a:ext cx="582092" cy="3814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/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i="1"/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115" y="5699822"/>
                  <a:ext cx="582092" cy="38140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9" name="组合 268"/>
          <p:cNvGrpSpPr/>
          <p:nvPr/>
        </p:nvGrpSpPr>
        <p:grpSpPr>
          <a:xfrm>
            <a:off x="5675405" y="4413192"/>
            <a:ext cx="2870041" cy="417438"/>
            <a:chOff x="3862374" y="5731062"/>
            <a:chExt cx="2870041" cy="417438"/>
          </a:xfrm>
        </p:grpSpPr>
        <p:sp>
          <p:nvSpPr>
            <p:cNvPr id="270" name="矩形 269"/>
            <p:cNvSpPr/>
            <p:nvPr/>
          </p:nvSpPr>
          <p:spPr>
            <a:xfrm rot="5400000">
              <a:off x="5107146" y="4523230"/>
              <a:ext cx="417438" cy="2833101"/>
            </a:xfrm>
            <a:prstGeom prst="rect">
              <a:avLst/>
            </a:prstGeom>
            <a:solidFill>
              <a:srgbClr val="D6D6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3862374" y="5731062"/>
              <a:ext cx="2832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</a:rPr>
                <a:t>C. Jiang and L. </a:t>
              </a:r>
              <a:r>
                <a:rPr lang="en-US" altLang="zh-CN" dirty="0" err="1" smtClean="0">
                  <a:latin typeface="Arial Unicode MS" pitchFamily="34" charset="-122"/>
                </a:rPr>
                <a:t>Cimini</a:t>
              </a:r>
              <a:r>
                <a:rPr lang="en-US" altLang="zh-CN" dirty="0" smtClean="0">
                  <a:latin typeface="Arial Unicode MS" pitchFamily="34" charset="-122"/>
                </a:rPr>
                <a:t> ’12</a:t>
              </a:r>
              <a:endParaRPr lang="zh-CN" altLang="en-US" dirty="0">
                <a:latin typeface="Arial Unicode MS" pitchFamily="34" charset="-122"/>
              </a:endParaRPr>
            </a:p>
          </p:txBody>
        </p:sp>
      </p:grpSp>
      <p:sp>
        <p:nvSpPr>
          <p:cNvPr id="274" name="TextBox 273"/>
          <p:cNvSpPr txBox="1"/>
          <p:nvPr/>
        </p:nvSpPr>
        <p:spPr>
          <a:xfrm>
            <a:off x="5181788" y="5239674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cs typeface="Times New Roman" pitchFamily="18" charset="0"/>
              </a:rPr>
              <a:t>Joint optimization</a:t>
            </a:r>
          </a:p>
        </p:txBody>
      </p:sp>
      <p:sp>
        <p:nvSpPr>
          <p:cNvPr id="275" name="左大括号 274"/>
          <p:cNvSpPr/>
          <p:nvPr/>
        </p:nvSpPr>
        <p:spPr>
          <a:xfrm>
            <a:off x="7136189" y="4941459"/>
            <a:ext cx="373911" cy="977833"/>
          </a:xfrm>
          <a:prstGeom prst="leftBrace">
            <a:avLst>
              <a:gd name="adj1" fmla="val 31260"/>
              <a:gd name="adj2" fmla="val 50000"/>
            </a:avLst>
          </a:prstGeom>
          <a:ln w="38100">
            <a:solidFill>
              <a:srgbClr val="262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9" name="组合 278"/>
          <p:cNvGrpSpPr/>
          <p:nvPr/>
        </p:nvGrpSpPr>
        <p:grpSpPr>
          <a:xfrm>
            <a:off x="7481524" y="4878748"/>
            <a:ext cx="5774021" cy="381407"/>
            <a:chOff x="5994298" y="4830628"/>
            <a:chExt cx="5774021" cy="381407"/>
          </a:xfrm>
        </p:grpSpPr>
        <p:sp>
          <p:nvSpPr>
            <p:cNvPr id="277" name="TextBox 276"/>
            <p:cNvSpPr txBox="1"/>
            <p:nvPr/>
          </p:nvSpPr>
          <p:spPr>
            <a:xfrm>
              <a:off x="5994298" y="4830630"/>
              <a:ext cx="5774021" cy="381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b="1" dirty="0" smtClean="0">
                  <a:latin typeface="Arial Unicode MS" pitchFamily="34" charset="-122"/>
                  <a:cs typeface="Times New Roman" pitchFamily="18" charset="0"/>
                </a:rPr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矩形 277"/>
                <p:cNvSpPr/>
                <p:nvPr/>
              </p:nvSpPr>
              <p:spPr>
                <a:xfrm>
                  <a:off x="6155467" y="4830628"/>
                  <a:ext cx="582092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1600"/>
                              <m:t>P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1600" i="1"/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78" name="矩形 2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5467" y="4830628"/>
                  <a:ext cx="582092" cy="33855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1" name="TextBox 280"/>
          <p:cNvSpPr txBox="1"/>
          <p:nvPr/>
        </p:nvSpPr>
        <p:spPr>
          <a:xfrm>
            <a:off x="7481525" y="5221426"/>
            <a:ext cx="577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latin typeface="Arial Unicode MS" pitchFamily="34" charset="-122"/>
                <a:cs typeface="Times New Roman" pitchFamily="18" charset="0"/>
              </a:rPr>
              <a:t>RF 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481524" y="5535304"/>
            <a:ext cx="577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latin typeface="Arial Unicode MS" pitchFamily="34" charset="-122"/>
                <a:cs typeface="Times New Roman" pitchFamily="18" charset="0"/>
              </a:rPr>
              <a:t>AS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5241426" y="5223781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cs typeface="Times New Roman" pitchFamily="18" charset="0"/>
              </a:rPr>
              <a:t>Limitations</a:t>
            </a:r>
          </a:p>
        </p:txBody>
      </p:sp>
      <p:sp>
        <p:nvSpPr>
          <p:cNvPr id="286" name="左大括号 285"/>
          <p:cNvSpPr/>
          <p:nvPr/>
        </p:nvSpPr>
        <p:spPr>
          <a:xfrm>
            <a:off x="6524903" y="4947724"/>
            <a:ext cx="373911" cy="977833"/>
          </a:xfrm>
          <a:prstGeom prst="leftBrace">
            <a:avLst>
              <a:gd name="adj1" fmla="val 31260"/>
              <a:gd name="adj2" fmla="val 50000"/>
            </a:avLst>
          </a:prstGeom>
          <a:ln w="38100">
            <a:solidFill>
              <a:srgbClr val="2626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7" name="TextBox 286"/>
          <p:cNvSpPr txBox="1"/>
          <p:nvPr/>
        </p:nvSpPr>
        <p:spPr>
          <a:xfrm>
            <a:off x="6894757" y="4822079"/>
            <a:ext cx="577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latin typeface="Arial Unicode MS" pitchFamily="34" charset="-122"/>
                <a:cs typeface="Times New Roman" pitchFamily="18" charset="0"/>
              </a:rPr>
              <a:t>Single stream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6884753" y="5504765"/>
            <a:ext cx="57740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b="1" dirty="0" smtClean="0">
                <a:latin typeface="Arial Unicode MS" pitchFamily="34" charset="-122"/>
                <a:cs typeface="Times New Roman" pitchFamily="18" charset="0"/>
              </a:rPr>
              <a:t>Norm-based </a:t>
            </a:r>
          </a:p>
        </p:txBody>
      </p:sp>
      <p:grpSp>
        <p:nvGrpSpPr>
          <p:cNvPr id="293" name="组合 292"/>
          <p:cNvGrpSpPr/>
          <p:nvPr/>
        </p:nvGrpSpPr>
        <p:grpSpPr>
          <a:xfrm>
            <a:off x="937517" y="2772689"/>
            <a:ext cx="8858406" cy="2144172"/>
            <a:chOff x="868700" y="1581225"/>
            <a:chExt cx="8858406" cy="2144172"/>
          </a:xfrm>
        </p:grpSpPr>
        <p:grpSp>
          <p:nvGrpSpPr>
            <p:cNvPr id="289" name="组合 288"/>
            <p:cNvGrpSpPr/>
            <p:nvPr/>
          </p:nvGrpSpPr>
          <p:grpSpPr>
            <a:xfrm>
              <a:off x="868700" y="1581225"/>
              <a:ext cx="7357386" cy="2144172"/>
              <a:chOff x="832801" y="2444162"/>
              <a:chExt cx="7357386" cy="2144172"/>
            </a:xfrm>
          </p:grpSpPr>
          <p:sp>
            <p:nvSpPr>
              <p:cNvPr id="290" name="椭圆 289"/>
              <p:cNvSpPr/>
              <p:nvPr/>
            </p:nvSpPr>
            <p:spPr>
              <a:xfrm>
                <a:off x="832801" y="2444162"/>
                <a:ext cx="7357386" cy="2144172"/>
              </a:xfrm>
              <a:prstGeom prst="ellipse">
                <a:avLst/>
              </a:prstGeom>
              <a:solidFill>
                <a:srgbClr val="262686">
                  <a:alpha val="90000"/>
                </a:srgb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sx="101000" sy="101000" algn="tl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1254893" y="3019239"/>
                <a:ext cx="68333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 smtClean="0">
                    <a:solidFill>
                      <a:schemeClr val="bg1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Multi-stream energy efficient MIMO?</a:t>
                </a:r>
                <a:endParaRPr lang="zh-CN" altLang="en-US" sz="3200" b="1" dirty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sp>
          <p:nvSpPr>
            <p:cNvPr id="292" name="TextBox 291"/>
            <p:cNvSpPr txBox="1"/>
            <p:nvPr/>
          </p:nvSpPr>
          <p:spPr>
            <a:xfrm>
              <a:off x="2893770" y="2768237"/>
              <a:ext cx="683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Our system model</a:t>
              </a:r>
              <a:endParaRPr lang="zh-CN" altLang="en-US" sz="32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8" name="矩形 15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TextBox 196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226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6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228" name="直接箭头连接符 227"/>
          <p:cNvCxnSpPr/>
          <p:nvPr/>
        </p:nvCxnSpPr>
        <p:spPr>
          <a:xfrm flipV="1">
            <a:off x="3278854" y="1678098"/>
            <a:ext cx="366039" cy="30712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8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/>
      <p:bldP spid="241" grpId="0"/>
      <p:bldP spid="262" grpId="0" animBg="1"/>
      <p:bldP spid="274" grpId="0"/>
      <p:bldP spid="274" grpId="1"/>
      <p:bldP spid="275" grpId="0" animBg="1"/>
      <p:bldP spid="275" grpId="1" animBg="1"/>
      <p:bldP spid="281" grpId="0"/>
      <p:bldP spid="281" grpId="1"/>
      <p:bldP spid="283" grpId="0"/>
      <p:bldP spid="283" grpId="1"/>
      <p:bldP spid="285" grpId="0"/>
      <p:bldP spid="286" grpId="0" animBg="1"/>
      <p:bldP spid="287" grpId="0"/>
      <p:bldP spid="2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 157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3808894" y="1294047"/>
            <a:ext cx="360040" cy="1870233"/>
          </a:xfrm>
          <a:prstGeom prst="rect">
            <a:avLst/>
          </a:prstGeom>
          <a:solidFill>
            <a:srgbClr val="2626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358398" y="1280363"/>
            <a:ext cx="360040" cy="1870233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1724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P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roblem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 F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ormulation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0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446705" y="1846568"/>
            <a:ext cx="1168437" cy="815194"/>
            <a:chOff x="4043047" y="5013176"/>
            <a:chExt cx="1321973" cy="922313"/>
          </a:xfrm>
        </p:grpSpPr>
        <p:sp>
          <p:nvSpPr>
            <p:cNvPr id="102" name="云形 101"/>
            <p:cNvSpPr/>
            <p:nvPr/>
          </p:nvSpPr>
          <p:spPr>
            <a:xfrm>
              <a:off x="4043047" y="5013176"/>
              <a:ext cx="1321973" cy="922313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446337" y="5243499"/>
              <a:ext cx="864097" cy="522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</a:t>
              </a:r>
              <a:endParaRPr lang="zh-CN" altLang="en-US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81268" y="1130831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25929" y="1097336"/>
            <a:ext cx="4046071" cy="1952163"/>
            <a:chOff x="163388" y="2114100"/>
            <a:chExt cx="4046071" cy="1952163"/>
          </a:xfrm>
        </p:grpSpPr>
        <p:sp>
          <p:nvSpPr>
            <p:cNvPr id="60" name="TextBox 59"/>
            <p:cNvSpPr txBox="1"/>
            <p:nvPr/>
          </p:nvSpPr>
          <p:spPr>
            <a:xfrm>
              <a:off x="163388" y="2847974"/>
              <a:ext cx="793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Input</a:t>
              </a:r>
              <a:endPara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61" name="直接箭头连接符 60"/>
            <p:cNvCxnSpPr/>
            <p:nvPr/>
          </p:nvCxnSpPr>
          <p:spPr>
            <a:xfrm>
              <a:off x="163388" y="3240304"/>
              <a:ext cx="72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61"/>
            <p:cNvSpPr/>
            <p:nvPr/>
          </p:nvSpPr>
          <p:spPr>
            <a:xfrm>
              <a:off x="883468" y="2466218"/>
              <a:ext cx="1008112" cy="15481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547952" y="2483850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64" name="直接箭头连接符 63"/>
            <p:cNvCxnSpPr>
              <a:endCxn id="63" idx="1"/>
            </p:cNvCxnSpPr>
            <p:nvPr/>
          </p:nvCxnSpPr>
          <p:spPr>
            <a:xfrm>
              <a:off x="2355897" y="2627866"/>
              <a:ext cx="1920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2562180" y="2887624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66" name="直接箭头连接符 65"/>
            <p:cNvCxnSpPr>
              <a:endCxn id="65" idx="1"/>
            </p:cNvCxnSpPr>
            <p:nvPr/>
          </p:nvCxnSpPr>
          <p:spPr>
            <a:xfrm>
              <a:off x="2355897" y="3031640"/>
              <a:ext cx="20628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2553078" y="3734285"/>
              <a:ext cx="648072" cy="2880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2355897" y="3888638"/>
              <a:ext cx="2076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3815614" y="2190754"/>
              <a:ext cx="393845" cy="347406"/>
              <a:chOff x="3367345" y="5099747"/>
              <a:chExt cx="393845" cy="347406"/>
            </a:xfrm>
          </p:grpSpPr>
          <p:cxnSp>
            <p:nvCxnSpPr>
              <p:cNvPr id="99" name="直接连接符 98"/>
              <p:cNvCxnSpPr/>
              <p:nvPr/>
            </p:nvCxnSpPr>
            <p:spPr>
              <a:xfrm>
                <a:off x="3367345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等腰三角形 99"/>
              <p:cNvSpPr/>
              <p:nvPr/>
            </p:nvSpPr>
            <p:spPr>
              <a:xfrm rot="10800000">
                <a:off x="3510602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cxnSp>
            <p:nvCxnSpPr>
              <p:cNvPr id="101" name="直接连接符 100"/>
              <p:cNvCxnSpPr>
                <a:stCxn id="100" idx="0"/>
              </p:cNvCxnSpPr>
              <p:nvPr/>
            </p:nvCxnSpPr>
            <p:spPr>
              <a:xfrm>
                <a:off x="3635896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847700" y="2827974"/>
              <a:ext cx="10831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Encoder</a:t>
              </a:r>
            </a:p>
            <a:p>
              <a:pPr algn="ctr"/>
              <a:r>
                <a:rPr lang="en-US" altLang="zh-CN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</a:t>
              </a:r>
              <a:r>
                <a:rPr lang="en-US" altLang="zh-CN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nd</a:t>
              </a:r>
            </a:p>
            <a:p>
              <a:pPr algn="ctr"/>
              <a:r>
                <a:rPr lang="en-US" altLang="zh-CN" b="1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SP</a:t>
              </a:r>
              <a:endParaRPr lang="zh-CN" altLang="en-US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10551" y="2458256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543804" y="2864529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62180" y="3696545"/>
              <a:ext cx="644903" cy="369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RF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019" y="3213194"/>
              <a:ext cx="502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347562" y="3049963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AS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650231" y="2114100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1</a:t>
              </a:r>
              <a:endParaRPr lang="zh-CN" altLang="en-US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3815614" y="2637925"/>
              <a:ext cx="393845" cy="347406"/>
              <a:chOff x="3367345" y="5099747"/>
              <a:chExt cx="393845" cy="347406"/>
            </a:xfrm>
          </p:grpSpPr>
          <p:cxnSp>
            <p:nvCxnSpPr>
              <p:cNvPr id="94" name="直接连接符 93"/>
              <p:cNvCxnSpPr/>
              <p:nvPr/>
            </p:nvCxnSpPr>
            <p:spPr>
              <a:xfrm>
                <a:off x="3367345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等腰三角形 94"/>
              <p:cNvSpPr/>
              <p:nvPr/>
            </p:nvSpPr>
            <p:spPr>
              <a:xfrm rot="10800000">
                <a:off x="3510602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cxnSp>
            <p:nvCxnSpPr>
              <p:cNvPr id="96" name="直接连接符 95"/>
              <p:cNvCxnSpPr>
                <a:stCxn id="95" idx="0"/>
              </p:cNvCxnSpPr>
              <p:nvPr/>
            </p:nvCxnSpPr>
            <p:spPr>
              <a:xfrm>
                <a:off x="3635896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/>
            <p:cNvGrpSpPr/>
            <p:nvPr/>
          </p:nvGrpSpPr>
          <p:grpSpPr>
            <a:xfrm>
              <a:off x="3815614" y="3716862"/>
              <a:ext cx="393845" cy="347406"/>
              <a:chOff x="3367345" y="5099747"/>
              <a:chExt cx="393845" cy="347406"/>
            </a:xfrm>
          </p:grpSpPr>
          <p:cxnSp>
            <p:nvCxnSpPr>
              <p:cNvPr id="91" name="直接连接符 90"/>
              <p:cNvCxnSpPr/>
              <p:nvPr/>
            </p:nvCxnSpPr>
            <p:spPr>
              <a:xfrm>
                <a:off x="3367345" y="5438827"/>
                <a:ext cx="28625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等腰三角形 91"/>
              <p:cNvSpPr/>
              <p:nvPr/>
            </p:nvSpPr>
            <p:spPr>
              <a:xfrm rot="10800000">
                <a:off x="3510602" y="5099747"/>
                <a:ext cx="250588" cy="216024"/>
              </a:xfrm>
              <a:prstGeom prst="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cxnSp>
            <p:nvCxnSpPr>
              <p:cNvPr id="93" name="直接连接符 92"/>
              <p:cNvCxnSpPr>
                <a:stCxn id="92" idx="0"/>
              </p:cNvCxnSpPr>
              <p:nvPr/>
            </p:nvCxnSpPr>
            <p:spPr>
              <a:xfrm>
                <a:off x="3635896" y="5315771"/>
                <a:ext cx="0" cy="1313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直接箭头连接符 79"/>
            <p:cNvCxnSpPr/>
            <p:nvPr/>
          </p:nvCxnSpPr>
          <p:spPr>
            <a:xfrm>
              <a:off x="3203174" y="2623665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3217402" y="3049388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3215471" y="3899547"/>
              <a:ext cx="24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1884408" y="2628916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2028424" y="2476234"/>
              <a:ext cx="243179" cy="156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1892792" y="3016002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2028423" y="2867952"/>
              <a:ext cx="243179" cy="156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>
              <a:off x="1892792" y="3866165"/>
              <a:ext cx="14401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 flipV="1">
              <a:off x="2023551" y="3715017"/>
              <a:ext cx="243179" cy="156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887845" y="3061262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SW</a:t>
              </a:r>
              <a:endParaRPr lang="zh-CN" altLang="en-US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>
            <a:off x="7868111" y="2157837"/>
            <a:ext cx="7724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 rot="10800000">
            <a:off x="6859999" y="1384733"/>
            <a:ext cx="1008112" cy="15481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09957" y="1804307"/>
            <a:ext cx="93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Output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 rot="10800000">
            <a:off x="6063677" y="1384734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 rot="10800000">
            <a:off x="6063677" y="1794539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10800000">
            <a:off x="6063677" y="2588020"/>
            <a:ext cx="648072" cy="2880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5478" y="1715714"/>
            <a:ext cx="1101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Decoder</a:t>
            </a:r>
          </a:p>
          <a:p>
            <a:pPr algn="ctr"/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nd</a:t>
            </a:r>
          </a:p>
          <a:p>
            <a:pPr algn="ctr"/>
            <a:r>
              <a:rPr lang="en-US" altLang="zh-CN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SP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63676" y="1329375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65608" y="1769621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63029" y="2549028"/>
            <a:ext cx="644903" cy="369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RF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83271" y="2109988"/>
            <a:ext cx="5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y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5693430" y="1641498"/>
            <a:ext cx="250588" cy="347406"/>
            <a:chOff x="4146413" y="5202394"/>
            <a:chExt cx="250588" cy="347406"/>
          </a:xfrm>
        </p:grpSpPr>
        <p:sp>
          <p:nvSpPr>
            <p:cNvPr id="51" name="等腰三角形 50"/>
            <p:cNvSpPr/>
            <p:nvPr/>
          </p:nvSpPr>
          <p:spPr>
            <a:xfrm rot="10800000">
              <a:off x="4146413" y="5202394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2" name="直接连接符 51"/>
            <p:cNvCxnSpPr>
              <a:stCxn id="51" idx="0"/>
            </p:cNvCxnSpPr>
            <p:nvPr/>
          </p:nvCxnSpPr>
          <p:spPr>
            <a:xfrm>
              <a:off x="4271707" y="5418418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5708427" y="1215346"/>
            <a:ext cx="250588" cy="347406"/>
            <a:chOff x="4161410" y="5204047"/>
            <a:chExt cx="250588" cy="347406"/>
          </a:xfrm>
        </p:grpSpPr>
        <p:sp>
          <p:nvSpPr>
            <p:cNvPr id="49" name="等腰三角形 48"/>
            <p:cNvSpPr/>
            <p:nvPr/>
          </p:nvSpPr>
          <p:spPr>
            <a:xfrm rot="10800000">
              <a:off x="4161410" y="5204047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0" name="直接连接符 49"/>
            <p:cNvCxnSpPr>
              <a:stCxn id="49" idx="0"/>
            </p:cNvCxnSpPr>
            <p:nvPr/>
          </p:nvCxnSpPr>
          <p:spPr>
            <a:xfrm>
              <a:off x="4286704" y="5420071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5708427" y="2419797"/>
            <a:ext cx="250588" cy="347406"/>
            <a:chOff x="4151516" y="4905900"/>
            <a:chExt cx="250588" cy="347406"/>
          </a:xfrm>
        </p:grpSpPr>
        <p:sp>
          <p:nvSpPr>
            <p:cNvPr id="47" name="等腰三角形 46"/>
            <p:cNvSpPr/>
            <p:nvPr/>
          </p:nvSpPr>
          <p:spPr>
            <a:xfrm rot="10800000">
              <a:off x="4151516" y="4905900"/>
              <a:ext cx="250588" cy="216024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48" name="直接连接符 47"/>
            <p:cNvCxnSpPr>
              <a:stCxn id="47" idx="0"/>
            </p:cNvCxnSpPr>
            <p:nvPr/>
          </p:nvCxnSpPr>
          <p:spPr>
            <a:xfrm>
              <a:off x="4276810" y="5121924"/>
              <a:ext cx="0" cy="13138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接箭头连接符 37"/>
          <p:cNvCxnSpPr/>
          <p:nvPr/>
        </p:nvCxnSpPr>
        <p:spPr>
          <a:xfrm>
            <a:off x="5820498" y="1545775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5803874" y="1975930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5822429" y="2758408"/>
            <a:ext cx="243179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51540" y="10677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 rot="10800000">
            <a:off x="6715982" y="1921396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rot="10800000">
            <a:off x="6706960" y="1538362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10800000">
            <a:off x="6715982" y="2711381"/>
            <a:ext cx="144016" cy="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531604" y="2965765"/>
            <a:ext cx="4850469" cy="694253"/>
            <a:chOff x="1890886" y="3949358"/>
            <a:chExt cx="4850469" cy="694253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6741355" y="3949358"/>
              <a:ext cx="0" cy="64826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V="1">
              <a:off x="1890886" y="4626130"/>
              <a:ext cx="4832451" cy="1748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3357417" y="4216227"/>
              <a:ext cx="0" cy="42738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接连接符 18"/>
          <p:cNvCxnSpPr/>
          <p:nvPr/>
        </p:nvCxnSpPr>
        <p:spPr>
          <a:xfrm>
            <a:off x="2534563" y="3215153"/>
            <a:ext cx="0" cy="427384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2963495" y="2998901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95" y="2998901"/>
                <a:ext cx="50468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 106"/>
              <p:cNvSpPr/>
              <p:nvPr/>
            </p:nvSpPr>
            <p:spPr>
              <a:xfrm>
                <a:off x="4309485" y="2997626"/>
                <a:ext cx="5046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000" i="1"/>
                            <m:t>t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7" name="矩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85" y="2997626"/>
                <a:ext cx="504689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/>
              <p:cNvSpPr/>
              <p:nvPr/>
            </p:nvSpPr>
            <p:spPr>
              <a:xfrm>
                <a:off x="6134567" y="2889789"/>
                <a:ext cx="5062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000"/>
                            <m:t>N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000" b="0" i="1" smtClean="0"/>
                            <m:t>r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8" name="矩形 10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567" y="2889789"/>
                <a:ext cx="506292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10" name="组合 4109"/>
          <p:cNvGrpSpPr/>
          <p:nvPr/>
        </p:nvGrpSpPr>
        <p:grpSpPr>
          <a:xfrm>
            <a:off x="247110" y="3720642"/>
            <a:ext cx="5648683" cy="2832587"/>
            <a:chOff x="219154" y="3720649"/>
            <a:chExt cx="5648683" cy="2648323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117" name="圆角矩形 116"/>
            <p:cNvSpPr/>
            <p:nvPr/>
          </p:nvSpPr>
          <p:spPr>
            <a:xfrm>
              <a:off x="228733" y="3720649"/>
              <a:ext cx="5637545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18" name="同侧圆角矩形 117"/>
            <p:cNvSpPr/>
            <p:nvPr/>
          </p:nvSpPr>
          <p:spPr>
            <a:xfrm rot="10800000">
              <a:off x="219154" y="4136377"/>
              <a:ext cx="5648683" cy="2232587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93768" y="3754973"/>
              <a:ext cx="4257974" cy="345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Features</a:t>
              </a:r>
              <a:endParaRPr lang="zh-CN" altLang="en-US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234932" y="4249596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Receiver is fixed, AS at the transmitter only</a:t>
            </a:r>
            <a:r>
              <a:rPr lang="en-US" altLang="zh-CN" sz="1600" b="1" dirty="0" smtClean="0">
                <a:cs typeface="Times New Roman" pitchFamily="18" charset="0"/>
              </a:rPr>
              <a:t>.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19154" y="4603039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Holistic power model 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866545" y="4604451"/>
            <a:ext cx="57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Multi-stream</a:t>
            </a:r>
          </a:p>
        </p:txBody>
      </p:sp>
      <p:grpSp>
        <p:nvGrpSpPr>
          <p:cNvPr id="140" name="组合 139"/>
          <p:cNvGrpSpPr/>
          <p:nvPr/>
        </p:nvGrpSpPr>
        <p:grpSpPr>
          <a:xfrm>
            <a:off x="5911871" y="4249596"/>
            <a:ext cx="3170217" cy="1981212"/>
            <a:chOff x="731395" y="4666119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41" name="圆角矩形 140"/>
            <p:cNvSpPr/>
            <p:nvPr/>
          </p:nvSpPr>
          <p:spPr>
            <a:xfrm>
              <a:off x="743221" y="4666119"/>
              <a:ext cx="6961837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142" name="同侧圆角矩形 141"/>
            <p:cNvSpPr/>
            <p:nvPr/>
          </p:nvSpPr>
          <p:spPr>
            <a:xfrm rot="10800000">
              <a:off x="731395" y="4954244"/>
              <a:ext cx="6975590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5944479" y="4249596"/>
            <a:ext cx="4257974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Our problem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868700" y="1581225"/>
            <a:ext cx="7882827" cy="2144172"/>
            <a:chOff x="832801" y="2444162"/>
            <a:chExt cx="7882827" cy="2144172"/>
          </a:xfrm>
        </p:grpSpPr>
        <p:sp>
          <p:nvSpPr>
            <p:cNvPr id="162" name="椭圆 161"/>
            <p:cNvSpPr/>
            <p:nvPr/>
          </p:nvSpPr>
          <p:spPr>
            <a:xfrm>
              <a:off x="832801" y="2444162"/>
              <a:ext cx="7357386" cy="2144172"/>
            </a:xfrm>
            <a:prstGeom prst="ellipse">
              <a:avLst/>
            </a:prstGeom>
            <a:solidFill>
              <a:srgbClr val="262686">
                <a:alpha val="90000"/>
              </a:srgbClr>
            </a:solidFill>
            <a:ln>
              <a:solidFill>
                <a:schemeClr val="bg1"/>
              </a:solidFill>
            </a:ln>
            <a:effectLst>
              <a:outerShdw blurRad="50800" dist="38100" dir="2700000" sx="101000" sy="101000" algn="tl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882292" y="3125612"/>
              <a:ext cx="683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How to solve it efficiently ?</a:t>
              </a:r>
              <a:endParaRPr lang="zh-CN" altLang="en-US" sz="3200" b="1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93349" y="4907147"/>
            <a:ext cx="2145069" cy="808767"/>
            <a:chOff x="393349" y="4907147"/>
            <a:chExt cx="2145069" cy="808767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481" y="4907147"/>
              <a:ext cx="1072140" cy="5615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47" y="5387224"/>
              <a:ext cx="1972140" cy="328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9" name="矩形 138"/>
            <p:cNvSpPr/>
            <p:nvPr/>
          </p:nvSpPr>
          <p:spPr>
            <a:xfrm>
              <a:off x="393349" y="4943678"/>
              <a:ext cx="2145069" cy="770730"/>
            </a:xfrm>
            <a:prstGeom prst="rect">
              <a:avLst/>
            </a:prstGeom>
            <a:noFill/>
            <a:ln>
              <a:solidFill>
                <a:srgbClr val="006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748656" y="4924628"/>
            <a:ext cx="2436369" cy="789780"/>
            <a:chOff x="2748656" y="4924628"/>
            <a:chExt cx="2436369" cy="789780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841" y="4924628"/>
              <a:ext cx="2390962" cy="464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2506" y="5452150"/>
              <a:ext cx="498290" cy="262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3" name="矩形 142"/>
            <p:cNvSpPr/>
            <p:nvPr/>
          </p:nvSpPr>
          <p:spPr>
            <a:xfrm>
              <a:off x="2748656" y="4941472"/>
              <a:ext cx="2436369" cy="770730"/>
            </a:xfrm>
            <a:prstGeom prst="rect">
              <a:avLst/>
            </a:prstGeom>
            <a:noFill/>
            <a:ln>
              <a:solidFill>
                <a:srgbClr val="006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73945" y="5763623"/>
            <a:ext cx="5370818" cy="770730"/>
            <a:chOff x="273945" y="5763623"/>
            <a:chExt cx="5370818" cy="770730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3712" y="5859237"/>
              <a:ext cx="2735878" cy="675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5" name="矩形 144"/>
            <p:cNvSpPr/>
            <p:nvPr/>
          </p:nvSpPr>
          <p:spPr>
            <a:xfrm>
              <a:off x="2734407" y="5763623"/>
              <a:ext cx="2910356" cy="770730"/>
            </a:xfrm>
            <a:prstGeom prst="rect">
              <a:avLst/>
            </a:prstGeom>
            <a:noFill/>
            <a:ln>
              <a:solidFill>
                <a:srgbClr val="006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273945" y="5978022"/>
              <a:ext cx="2474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US" altLang="zh-CN" b="1" dirty="0" smtClean="0">
                  <a:cs typeface="Times New Roman" pitchFamily="18" charset="0"/>
                </a:rPr>
                <a:t>Performance metric: 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40152" y="5326837"/>
            <a:ext cx="2678130" cy="732432"/>
            <a:chOff x="5950767" y="5329544"/>
            <a:chExt cx="2678130" cy="732432"/>
          </a:xfrm>
        </p:grpSpPr>
        <p:sp>
          <p:nvSpPr>
            <p:cNvPr id="126" name="矩形 125"/>
            <p:cNvSpPr/>
            <p:nvPr/>
          </p:nvSpPr>
          <p:spPr>
            <a:xfrm>
              <a:off x="8293162" y="5329544"/>
              <a:ext cx="335735" cy="344861"/>
            </a:xfrm>
            <a:prstGeom prst="rect">
              <a:avLst/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97" name="弧形 4096"/>
            <p:cNvSpPr/>
            <p:nvPr/>
          </p:nvSpPr>
          <p:spPr>
            <a:xfrm rot="6584254">
              <a:off x="8020687" y="5504036"/>
              <a:ext cx="410798" cy="347677"/>
            </a:xfrm>
            <a:prstGeom prst="arc">
              <a:avLst>
                <a:gd name="adj1" fmla="val 16200000"/>
                <a:gd name="adj2" fmla="val 20674241"/>
              </a:avLst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矩形 146"/>
            <p:cNvSpPr/>
            <p:nvPr/>
          </p:nvSpPr>
          <p:spPr>
            <a:xfrm>
              <a:off x="5997038" y="5717115"/>
              <a:ext cx="1854023" cy="344861"/>
            </a:xfrm>
            <a:prstGeom prst="rect">
              <a:avLst/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950767" y="5692667"/>
              <a:ext cx="22267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Arial Unicode MS" pitchFamily="34" charset="-122"/>
                  <a:cs typeface="Times New Roman" pitchFamily="18" charset="0"/>
                </a:rPr>
                <a:t>Minimal required rate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126388" y="4862832"/>
            <a:ext cx="2395901" cy="849277"/>
            <a:chOff x="6126388" y="4862832"/>
            <a:chExt cx="2395901" cy="849277"/>
          </a:xfrm>
        </p:grpSpPr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388" y="4862832"/>
              <a:ext cx="1037900" cy="497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351" y="5425324"/>
              <a:ext cx="2373938" cy="286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1" name="矩形 150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64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7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465" y="5421622"/>
            <a:ext cx="994429" cy="280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27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Background &amp; Problem Formulation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An iterative approach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Simulation results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ea typeface="Arial Unicode MS" pitchFamily="34" charset="-122"/>
                <a:cs typeface="Arial Unicode MS" pitchFamily="34" charset="-122"/>
              </a:rPr>
              <a:t>Conclusions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utline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8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8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9087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0" y="-117140"/>
            <a:ext cx="60841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C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ore </a:t>
            </a:r>
            <a:r>
              <a:rPr lang="en-US" altLang="zh-CN" sz="36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i</a:t>
            </a:r>
            <a:r>
              <a:rPr lang="en-US" altLang="zh-CN" sz="3200" b="1" cap="all" dirty="0" smtClean="0">
                <a:solidFill>
                  <a:srgbClr val="CC0000"/>
                </a:solidFill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dea</a:t>
            </a:r>
            <a:endParaRPr lang="zh-CN" altLang="en-US" sz="3200" b="1" cap="all" dirty="0">
              <a:solidFill>
                <a:srgbClr val="CC0000"/>
              </a:solidFill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6617804"/>
            <a:ext cx="9144000" cy="2401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" y="6617804"/>
            <a:ext cx="2339752" cy="240196"/>
          </a:xfrm>
          <a:prstGeom prst="rect">
            <a:avLst/>
          </a:prstGeom>
          <a:solidFill>
            <a:srgbClr val="A3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339752" y="6617804"/>
            <a:ext cx="4343324" cy="24019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83076" y="6617804"/>
            <a:ext cx="2441873" cy="2401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" y="6553236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X. Zhou, B. Bo, W. Chen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82229" y="6553236"/>
            <a:ext cx="441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Iterative AS and PA in Energy Efficient MIMO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076" y="6553236"/>
            <a:ext cx="312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IEEE ICC 2014 </a:t>
            </a:r>
            <a:endParaRPr lang="zh-CN" altLang="en-US" dirty="0"/>
          </a:p>
        </p:txBody>
      </p:sp>
      <p:sp>
        <p:nvSpPr>
          <p:cNvPr id="15" name="灯片编号占位符 7"/>
          <p:cNvSpPr txBox="1">
            <a:spLocks/>
          </p:cNvSpPr>
          <p:nvPr/>
        </p:nvSpPr>
        <p:spPr>
          <a:xfrm>
            <a:off x="6705064" y="655958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A92D1-632B-4278-8DD5-16C7BCF7675A}" type="slidenum">
              <a:rPr lang="zh-CN" altLang="en-US" sz="1800" smtClean="0">
                <a:solidFill>
                  <a:schemeClr val="tx1"/>
                </a:solidFill>
              </a:rPr>
              <a:pPr/>
              <a:t>9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40743" y="3564256"/>
            <a:ext cx="3861999" cy="2024984"/>
            <a:chOff x="731393" y="4666118"/>
            <a:chExt cx="6975590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743222" y="4666118"/>
              <a:ext cx="6961836" cy="1541785"/>
            </a:xfrm>
            <a:prstGeom prst="roundRect">
              <a:avLst>
                <a:gd name="adj" fmla="val 8636"/>
              </a:avLst>
            </a:prstGeom>
            <a:solidFill>
              <a:srgbClr val="A3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同侧圆角矩形 17"/>
            <p:cNvSpPr/>
            <p:nvPr/>
          </p:nvSpPr>
          <p:spPr>
            <a:xfrm rot="10800000">
              <a:off x="731393" y="4998019"/>
              <a:ext cx="6975590" cy="1209881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63409" y="3620265"/>
            <a:ext cx="2053110" cy="37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Optimal Method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4340" y="4140320"/>
            <a:ext cx="295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b="1" dirty="0" smtClean="0">
                <a:cs typeface="Times New Roman" pitchFamily="18" charset="0"/>
              </a:rPr>
              <a:t>Exhaustive Search</a:t>
            </a:r>
            <a:endParaRPr lang="zh-CN" altLang="en-US" b="1" dirty="0">
              <a:cs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2617" y="4443954"/>
            <a:ext cx="32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b="1" dirty="0" smtClean="0">
                <a:cs typeface="Times New Roman" pitchFamily="18" charset="0"/>
              </a:rPr>
              <a:t>For each subset, find optimal</a:t>
            </a:r>
            <a:endParaRPr lang="zh-CN" altLang="en-US" b="1" dirty="0"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67" y="4776248"/>
            <a:ext cx="665982" cy="313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62618" y="4774704"/>
            <a:ext cx="3295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zh-CN" b="1" dirty="0" smtClean="0">
                <a:cs typeface="Times New Roman" pitchFamily="18" charset="0"/>
              </a:rPr>
              <a:t>              calculations</a:t>
            </a:r>
            <a:endParaRPr lang="zh-CN" altLang="en-US" b="1" dirty="0"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706" y="4393828"/>
            <a:ext cx="282699" cy="40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7" name="组合 26"/>
          <p:cNvGrpSpPr/>
          <p:nvPr/>
        </p:nvGrpSpPr>
        <p:grpSpPr>
          <a:xfrm>
            <a:off x="205965" y="1058501"/>
            <a:ext cx="3203555" cy="1981212"/>
            <a:chOff x="731393" y="4666119"/>
            <a:chExt cx="7048945" cy="1541785"/>
          </a:xfrm>
          <a:effectLst>
            <a:outerShdw blurRad="50800" dist="38100" dir="2700000" sx="101000" sy="101000" algn="tl" rotWithShape="0">
              <a:prstClr val="black">
                <a:alpha val="24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743222" y="4666119"/>
              <a:ext cx="7037116" cy="1541785"/>
            </a:xfrm>
            <a:prstGeom prst="roundRect">
              <a:avLst>
                <a:gd name="adj" fmla="val 8636"/>
              </a:avLst>
            </a:prstGeom>
            <a:solidFill>
              <a:srgbClr val="2626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29" name="同侧圆角矩形 28"/>
            <p:cNvSpPr/>
            <p:nvPr/>
          </p:nvSpPr>
          <p:spPr>
            <a:xfrm rot="10800000">
              <a:off x="731393" y="4954243"/>
              <a:ext cx="7048943" cy="1253659"/>
            </a:xfrm>
            <a:prstGeom prst="round2SameRect">
              <a:avLst>
                <a:gd name="adj1" fmla="val 11394"/>
                <a:gd name="adj2" fmla="val 0"/>
              </a:avLst>
            </a:prstGeom>
            <a:solidFill>
              <a:srgbClr val="E9E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9515" y="1047340"/>
            <a:ext cx="2327767" cy="381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Our problem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7587" y="5144036"/>
            <a:ext cx="329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7"/>
              </a:buBlip>
            </a:pPr>
            <a:r>
              <a:rPr lang="en-US" altLang="zh-CN" b="1" dirty="0" smtClean="0">
                <a:solidFill>
                  <a:srgbClr val="A30000"/>
                </a:solidFill>
              </a:rPr>
              <a:t>Complexity Prohibitive 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320287" y="2195773"/>
            <a:ext cx="2354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1</a:t>
            </a:r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273498" y="957281"/>
            <a:ext cx="4565166" cy="4930403"/>
            <a:chOff x="226392" y="3679689"/>
            <a:chExt cx="5648683" cy="2694318"/>
          </a:xfr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43" name="圆角矩形 42"/>
            <p:cNvSpPr/>
            <p:nvPr/>
          </p:nvSpPr>
          <p:spPr>
            <a:xfrm>
              <a:off x="228733" y="3679689"/>
              <a:ext cx="5637544" cy="2648323"/>
            </a:xfrm>
            <a:prstGeom prst="roundRect">
              <a:avLst>
                <a:gd name="adj" fmla="val 8636"/>
              </a:avLst>
            </a:prstGeom>
            <a:solidFill>
              <a:srgbClr val="006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44" name="同侧圆角矩形 43"/>
            <p:cNvSpPr/>
            <p:nvPr/>
          </p:nvSpPr>
          <p:spPr>
            <a:xfrm rot="10800000">
              <a:off x="226392" y="3967954"/>
              <a:ext cx="5648683" cy="2406053"/>
            </a:xfrm>
            <a:prstGeom prst="round2SameRect">
              <a:avLst>
                <a:gd name="adj1" fmla="val 9853"/>
                <a:gd name="adj2" fmla="val 0"/>
              </a:avLst>
            </a:prstGeom>
            <a:solidFill>
              <a:srgbClr val="E5E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Unicode MS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319" y="3732557"/>
              <a:ext cx="2913255" cy="20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Proposed Algorithm</a:t>
              </a:r>
              <a:endParaRPr lang="zh-CN" altLang="en-US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511414" y="1556792"/>
            <a:ext cx="2230244" cy="3920083"/>
            <a:chOff x="5640059" y="1525141"/>
            <a:chExt cx="2230244" cy="3920083"/>
          </a:xfrm>
        </p:grpSpPr>
        <p:sp>
          <p:nvSpPr>
            <p:cNvPr id="46" name="矩形 45"/>
            <p:cNvSpPr/>
            <p:nvPr/>
          </p:nvSpPr>
          <p:spPr>
            <a:xfrm>
              <a:off x="6156176" y="1988840"/>
              <a:ext cx="1714127" cy="9388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>
              <a:stCxn id="46" idx="2"/>
              <a:endCxn id="49" idx="0"/>
            </p:cNvCxnSpPr>
            <p:nvPr/>
          </p:nvCxnSpPr>
          <p:spPr>
            <a:xfrm flipH="1">
              <a:off x="7013238" y="2927707"/>
              <a:ext cx="2" cy="8508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156174" y="3778570"/>
              <a:ext cx="1714127" cy="10277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56176" y="3938534"/>
              <a:ext cx="171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Optimize      for the </a:t>
              </a:r>
              <a:r>
                <a:rPr lang="en-US" altLang="zh-CN" b="1" dirty="0" smtClean="0">
                  <a:solidFill>
                    <a:srgbClr val="A30000"/>
                  </a:solidFill>
                  <a:ea typeface="Arial Unicode MS" pitchFamily="34" charset="-122"/>
                  <a:cs typeface="Arial Unicode MS" pitchFamily="34" charset="-122"/>
                </a:rPr>
                <a:t>n</a:t>
              </a:r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th step</a:t>
              </a:r>
              <a:endParaRPr lang="zh-CN" altLang="en-US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7016079" y="4806368"/>
              <a:ext cx="1" cy="6388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>
              <a:off x="5663134" y="5442148"/>
              <a:ext cx="1350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5640059" y="1547267"/>
              <a:ext cx="13731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endCxn id="46" idx="0"/>
            </p:cNvCxnSpPr>
            <p:nvPr/>
          </p:nvCxnSpPr>
          <p:spPr>
            <a:xfrm flipH="1">
              <a:off x="7013240" y="1525141"/>
              <a:ext cx="2844" cy="4636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>
              <a:off x="5663133" y="1545307"/>
              <a:ext cx="1" cy="38999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56175" y="2151880"/>
              <a:ext cx="171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AS at the </a:t>
              </a:r>
              <a:r>
                <a:rPr lang="en-US" altLang="zh-CN" b="1" dirty="0" smtClean="0">
                  <a:solidFill>
                    <a:srgbClr val="A30000"/>
                  </a:solidFill>
                  <a:ea typeface="Arial Unicode MS" pitchFamily="34" charset="-122"/>
                  <a:cs typeface="Arial Unicode MS" pitchFamily="34" charset="-122"/>
                </a:rPr>
                <a:t>n</a:t>
              </a:r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th step</a:t>
              </a:r>
              <a:endParaRPr lang="zh-CN" altLang="en-US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643" y="3941990"/>
            <a:ext cx="267814" cy="42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18" y="4887724"/>
            <a:ext cx="282699" cy="40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143" y="3090307"/>
            <a:ext cx="256823" cy="4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966" y="3181567"/>
            <a:ext cx="247106" cy="22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504" y="3071040"/>
            <a:ext cx="282699" cy="40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TextBox 74"/>
          <p:cNvSpPr txBox="1"/>
          <p:nvPr/>
        </p:nvSpPr>
        <p:spPr>
          <a:xfrm>
            <a:off x="4524581" y="3361349"/>
            <a:ext cx="1331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A30000"/>
                </a:solidFill>
              </a:rPr>
              <a:t>n</a:t>
            </a:r>
            <a:r>
              <a:rPr lang="en-US" altLang="zh-CN" sz="2400" dirty="0" smtClean="0"/>
              <a:t> = </a:t>
            </a:r>
            <a:r>
              <a:rPr lang="en-US" altLang="zh-CN" sz="2400" dirty="0" smtClean="0">
                <a:solidFill>
                  <a:srgbClr val="A30000"/>
                </a:solidFill>
              </a:rPr>
              <a:t>n</a:t>
            </a:r>
            <a:r>
              <a:rPr lang="en-US" altLang="zh-CN" sz="2400" dirty="0" smtClean="0"/>
              <a:t>+1</a:t>
            </a:r>
            <a:endParaRPr lang="zh-CN" altLang="en-US" sz="2400" dirty="0"/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18" y="1585322"/>
            <a:ext cx="256823" cy="40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18" y="3222898"/>
            <a:ext cx="341358" cy="3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6" name="弧形 85"/>
          <p:cNvSpPr/>
          <p:nvPr/>
        </p:nvSpPr>
        <p:spPr>
          <a:xfrm rot="10205823">
            <a:off x="6777187" y="2226417"/>
            <a:ext cx="538567" cy="459843"/>
          </a:xfrm>
          <a:prstGeom prst="arc">
            <a:avLst>
              <a:gd name="adj1" fmla="val 15060617"/>
              <a:gd name="adj2" fmla="val 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/>
          <p:cNvSpPr/>
          <p:nvPr/>
        </p:nvSpPr>
        <p:spPr>
          <a:xfrm>
            <a:off x="7108066" y="2126261"/>
            <a:ext cx="1723487" cy="964046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弧形 94"/>
          <p:cNvSpPr/>
          <p:nvPr/>
        </p:nvSpPr>
        <p:spPr>
          <a:xfrm rot="10205823">
            <a:off x="6793939" y="4038584"/>
            <a:ext cx="538567" cy="464628"/>
          </a:xfrm>
          <a:prstGeom prst="arc">
            <a:avLst>
              <a:gd name="adj1" fmla="val 15060617"/>
              <a:gd name="adj2" fmla="val 0"/>
            </a:avLst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7109794" y="4063202"/>
            <a:ext cx="1723487" cy="824522"/>
          </a:xfrm>
          <a:prstGeom prst="rect">
            <a:avLst/>
          </a:prstGeom>
          <a:solidFill>
            <a:srgbClr val="006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0" name="组合 239"/>
          <p:cNvGrpSpPr/>
          <p:nvPr/>
        </p:nvGrpSpPr>
        <p:grpSpPr>
          <a:xfrm>
            <a:off x="80340" y="957281"/>
            <a:ext cx="3956224" cy="5030269"/>
            <a:chOff x="101024" y="981073"/>
            <a:chExt cx="3956224" cy="5030269"/>
          </a:xfrm>
        </p:grpSpPr>
        <p:grpSp>
          <p:nvGrpSpPr>
            <p:cNvPr id="110" name="组合 109"/>
            <p:cNvGrpSpPr/>
            <p:nvPr/>
          </p:nvGrpSpPr>
          <p:grpSpPr>
            <a:xfrm>
              <a:off x="101024" y="981073"/>
              <a:ext cx="3956224" cy="5030269"/>
              <a:chOff x="743221" y="4666119"/>
              <a:chExt cx="6977035" cy="1616202"/>
            </a:xfrm>
            <a:effectLst>
              <a:outerShdw blurRad="50800" dist="38100" dir="2700000" sx="101000" sy="101000" algn="tl" rotWithShape="0">
                <a:prstClr val="black">
                  <a:alpha val="24000"/>
                </a:prstClr>
              </a:outerShdw>
            </a:effectLst>
          </p:grpSpPr>
          <p:sp>
            <p:nvSpPr>
              <p:cNvPr id="111" name="圆角矩形 110"/>
              <p:cNvSpPr/>
              <p:nvPr/>
            </p:nvSpPr>
            <p:spPr>
              <a:xfrm>
                <a:off x="743221" y="4666119"/>
                <a:ext cx="6961837" cy="1541785"/>
              </a:xfrm>
              <a:prstGeom prst="roundRect">
                <a:avLst>
                  <a:gd name="adj" fmla="val 8636"/>
                </a:avLst>
              </a:prstGeom>
              <a:solidFill>
                <a:srgbClr val="2626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  <p:sp>
            <p:nvSpPr>
              <p:cNvPr id="112" name="同侧圆角矩形 111"/>
              <p:cNvSpPr/>
              <p:nvPr/>
            </p:nvSpPr>
            <p:spPr>
              <a:xfrm rot="10800000">
                <a:off x="744665" y="4827959"/>
                <a:ext cx="6975591" cy="1454362"/>
              </a:xfrm>
              <a:prstGeom prst="round2SameRect">
                <a:avLst>
                  <a:gd name="adj1" fmla="val 11394"/>
                  <a:gd name="adj2" fmla="val 0"/>
                </a:avLst>
              </a:prstGeom>
              <a:solidFill>
                <a:srgbClr val="E9E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219227" y="1056033"/>
              <a:ext cx="23544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chemeClr val="bg1"/>
                  </a:solidFill>
                  <a:ea typeface="Arial Unicode MS" pitchFamily="34" charset="-122"/>
                  <a:cs typeface="Arial Unicode MS" pitchFamily="34" charset="-122"/>
                </a:rPr>
                <a:t>Animation Illustration</a:t>
              </a:r>
              <a:endParaRPr lang="zh-CN" altLang="en-US" b="1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141046" y="4119029"/>
            <a:ext cx="2354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Pseudo-concave</a:t>
            </a:r>
          </a:p>
          <a:p>
            <a:endParaRPr lang="zh-CN" altLang="en-US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-415949" y="1771173"/>
            <a:ext cx="171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n =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072" y="1783063"/>
            <a:ext cx="1416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>
                <a:ea typeface="Arial Unicode MS" pitchFamily="34" charset="-122"/>
                <a:cs typeface="Arial Unicode MS" pitchFamily="34" charset="-122"/>
              </a:rPr>
              <a:t>1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121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7" y="3287456"/>
            <a:ext cx="341358" cy="341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7" y="5073019"/>
            <a:ext cx="282699" cy="40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43" name="组合 242"/>
          <p:cNvGrpSpPr/>
          <p:nvPr/>
        </p:nvGrpSpPr>
        <p:grpSpPr>
          <a:xfrm>
            <a:off x="694376" y="2618173"/>
            <a:ext cx="763238" cy="1486351"/>
            <a:chOff x="712418" y="2588118"/>
            <a:chExt cx="763238" cy="1486351"/>
          </a:xfrm>
        </p:grpSpPr>
        <p:grpSp>
          <p:nvGrpSpPr>
            <p:cNvPr id="88" name="组合 87"/>
            <p:cNvGrpSpPr/>
            <p:nvPr/>
          </p:nvGrpSpPr>
          <p:grpSpPr>
            <a:xfrm>
              <a:off x="712418" y="2588118"/>
              <a:ext cx="763238" cy="1486351"/>
              <a:chOff x="4511412" y="5212887"/>
              <a:chExt cx="763238" cy="1486351"/>
            </a:xfrm>
          </p:grpSpPr>
          <p:sp>
            <p:nvSpPr>
              <p:cNvPr id="87" name="圆角矩形 86"/>
              <p:cNvSpPr/>
              <p:nvPr/>
            </p:nvSpPr>
            <p:spPr>
              <a:xfrm rot="5400000">
                <a:off x="4066485" y="5694994"/>
                <a:ext cx="1472248" cy="536239"/>
              </a:xfrm>
              <a:prstGeom prst="roundRect">
                <a:avLst/>
              </a:prstGeom>
              <a:noFill/>
              <a:ln>
                <a:solidFill>
                  <a:srgbClr val="2626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同侧圆角矩形 115"/>
              <p:cNvSpPr/>
              <p:nvPr/>
            </p:nvSpPr>
            <p:spPr>
              <a:xfrm rot="10800000">
                <a:off x="4511412" y="5212887"/>
                <a:ext cx="763238" cy="300479"/>
              </a:xfrm>
              <a:prstGeom prst="round2SameRect">
                <a:avLst>
                  <a:gd name="adj1" fmla="val 11394"/>
                  <a:gd name="adj2" fmla="val 0"/>
                </a:avLst>
              </a:prstGeom>
              <a:solidFill>
                <a:srgbClr val="E9E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</p:grpSp>
        <p:cxnSp>
          <p:nvCxnSpPr>
            <p:cNvPr id="117" name="直接连接符 116"/>
            <p:cNvCxnSpPr/>
            <p:nvPr/>
          </p:nvCxnSpPr>
          <p:spPr>
            <a:xfrm>
              <a:off x="731947" y="3780086"/>
              <a:ext cx="556025" cy="0"/>
            </a:xfrm>
            <a:prstGeom prst="line">
              <a:avLst/>
            </a:prstGeom>
            <a:ln w="38100">
              <a:solidFill>
                <a:srgbClr val="2626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任意多边形 133"/>
          <p:cNvSpPr/>
          <p:nvPr/>
        </p:nvSpPr>
        <p:spPr>
          <a:xfrm rot="20371961">
            <a:off x="969160" y="3723606"/>
            <a:ext cx="1082268" cy="1831045"/>
          </a:xfrm>
          <a:custGeom>
            <a:avLst/>
            <a:gdLst>
              <a:gd name="connsiteX0" fmla="*/ 0 w 885825"/>
              <a:gd name="connsiteY0" fmla="*/ 1152525 h 1183266"/>
              <a:gd name="connsiteX1" fmla="*/ 114300 w 885825"/>
              <a:gd name="connsiteY1" fmla="*/ 1066800 h 1183266"/>
              <a:gd name="connsiteX2" fmla="*/ 590550 w 885825"/>
              <a:gd name="connsiteY2" fmla="*/ 209550 h 1183266"/>
              <a:gd name="connsiteX3" fmla="*/ 885825 w 885825"/>
              <a:gd name="connsiteY3" fmla="*/ 0 h 118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1183266">
                <a:moveTo>
                  <a:pt x="0" y="1152525"/>
                </a:moveTo>
                <a:cubicBezTo>
                  <a:pt x="7937" y="1188243"/>
                  <a:pt x="15875" y="1223962"/>
                  <a:pt x="114300" y="1066800"/>
                </a:cubicBezTo>
                <a:cubicBezTo>
                  <a:pt x="212725" y="909638"/>
                  <a:pt x="461963" y="387350"/>
                  <a:pt x="590550" y="209550"/>
                </a:cubicBezTo>
                <a:cubicBezTo>
                  <a:pt x="719137" y="31750"/>
                  <a:pt x="802481" y="15875"/>
                  <a:pt x="885825" y="0"/>
                </a:cubicBezTo>
              </a:path>
            </a:pathLst>
          </a:custGeom>
          <a:noFill/>
          <a:ln w="38100">
            <a:solidFill>
              <a:srgbClr val="2626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TextBox 164"/>
          <p:cNvSpPr txBox="1"/>
          <p:nvPr/>
        </p:nvSpPr>
        <p:spPr>
          <a:xfrm>
            <a:off x="1725046" y="54428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1075995" y="1798954"/>
            <a:ext cx="171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sz="2400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776500" y="3799577"/>
            <a:ext cx="430190" cy="259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/>
          <p:cNvSpPr txBox="1"/>
          <p:nvPr/>
        </p:nvSpPr>
        <p:spPr>
          <a:xfrm>
            <a:off x="155557" y="3747957"/>
            <a:ext cx="171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2" name="矩形 211"/>
          <p:cNvSpPr/>
          <p:nvPr/>
        </p:nvSpPr>
        <p:spPr>
          <a:xfrm>
            <a:off x="785373" y="5519570"/>
            <a:ext cx="430190" cy="259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791776" y="545323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214" name="矩形 213"/>
          <p:cNvSpPr/>
          <p:nvPr/>
        </p:nvSpPr>
        <p:spPr>
          <a:xfrm>
            <a:off x="1773164" y="3483893"/>
            <a:ext cx="430190" cy="55980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262328" y="3435187"/>
            <a:ext cx="143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5</a:t>
            </a:r>
            <a:endParaRPr lang="zh-CN" altLang="en-US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129092" y="3770631"/>
            <a:ext cx="171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ea typeface="Arial Unicode MS" pitchFamily="34" charset="-122"/>
                <a:cs typeface="Arial Unicode MS" pitchFamily="34" charset="-122"/>
              </a:rPr>
              <a:t>3</a:t>
            </a:r>
            <a:endParaRPr lang="zh-CN" altLang="en-US" b="1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1750993" y="5187777"/>
            <a:ext cx="430190" cy="259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TextBox 218"/>
          <p:cNvSpPr txBox="1"/>
          <p:nvPr/>
        </p:nvSpPr>
        <p:spPr>
          <a:xfrm>
            <a:off x="1747852" y="51257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</a:t>
            </a:r>
            <a:endParaRPr lang="zh-CN" altLang="en-US" dirty="0"/>
          </a:p>
        </p:txBody>
      </p:sp>
      <p:sp>
        <p:nvSpPr>
          <p:cNvPr id="221" name="任意多边形 220"/>
          <p:cNvSpPr/>
          <p:nvPr/>
        </p:nvSpPr>
        <p:spPr>
          <a:xfrm rot="20371961">
            <a:off x="1960910" y="3469769"/>
            <a:ext cx="1082268" cy="1831045"/>
          </a:xfrm>
          <a:custGeom>
            <a:avLst/>
            <a:gdLst>
              <a:gd name="connsiteX0" fmla="*/ 0 w 885825"/>
              <a:gd name="connsiteY0" fmla="*/ 1152525 h 1183266"/>
              <a:gd name="connsiteX1" fmla="*/ 114300 w 885825"/>
              <a:gd name="connsiteY1" fmla="*/ 1066800 h 1183266"/>
              <a:gd name="connsiteX2" fmla="*/ 590550 w 885825"/>
              <a:gd name="connsiteY2" fmla="*/ 209550 h 1183266"/>
              <a:gd name="connsiteX3" fmla="*/ 885825 w 885825"/>
              <a:gd name="connsiteY3" fmla="*/ 0 h 1183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5825" h="1183266">
                <a:moveTo>
                  <a:pt x="0" y="1152525"/>
                </a:moveTo>
                <a:cubicBezTo>
                  <a:pt x="7937" y="1188243"/>
                  <a:pt x="15875" y="1223962"/>
                  <a:pt x="114300" y="1066800"/>
                </a:cubicBezTo>
                <a:cubicBezTo>
                  <a:pt x="212725" y="909638"/>
                  <a:pt x="461963" y="387350"/>
                  <a:pt x="590550" y="209550"/>
                </a:cubicBezTo>
                <a:cubicBezTo>
                  <a:pt x="719137" y="31750"/>
                  <a:pt x="802481" y="15875"/>
                  <a:pt x="885825" y="0"/>
                </a:cubicBezTo>
              </a:path>
            </a:pathLst>
          </a:custGeom>
          <a:noFill/>
          <a:ln w="38100">
            <a:solidFill>
              <a:srgbClr val="26268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223"/>
          <p:cNvSpPr/>
          <p:nvPr/>
        </p:nvSpPr>
        <p:spPr>
          <a:xfrm>
            <a:off x="2848332" y="3213518"/>
            <a:ext cx="430190" cy="84968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TextBox 222"/>
          <p:cNvSpPr txBox="1"/>
          <p:nvPr/>
        </p:nvSpPr>
        <p:spPr>
          <a:xfrm>
            <a:off x="2208941" y="3150493"/>
            <a:ext cx="171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ea typeface="Arial Unicode MS" pitchFamily="34" charset="-122"/>
                <a:cs typeface="Arial Unicode MS" pitchFamily="34" charset="-122"/>
              </a:rPr>
              <a:t>2</a:t>
            </a:r>
            <a:endParaRPr lang="zh-CN" altLang="en-US" b="1" dirty="0"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32" name="组合 231"/>
          <p:cNvGrpSpPr/>
          <p:nvPr/>
        </p:nvGrpSpPr>
        <p:grpSpPr>
          <a:xfrm>
            <a:off x="2185499" y="1808479"/>
            <a:ext cx="1743414" cy="3971222"/>
            <a:chOff x="2185499" y="1808479"/>
            <a:chExt cx="1743414" cy="3971222"/>
          </a:xfrm>
        </p:grpSpPr>
        <p:sp>
          <p:nvSpPr>
            <p:cNvPr id="172" name="TextBox 171"/>
            <p:cNvSpPr txBox="1"/>
            <p:nvPr/>
          </p:nvSpPr>
          <p:spPr>
            <a:xfrm>
              <a:off x="2185499" y="1808479"/>
              <a:ext cx="1714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sz="2400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2788607" y="5410369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2771801" y="514403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P2</a:t>
              </a:r>
              <a:endParaRPr lang="zh-CN" altLang="en-US" dirty="0"/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213098" y="3469464"/>
              <a:ext cx="171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5</a:t>
              </a:r>
              <a:endParaRPr lang="zh-CN" altLang="en-US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14786" y="3770223"/>
              <a:ext cx="171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ea typeface="Arial Unicode MS" pitchFamily="34" charset="-122"/>
                  <a:cs typeface="Arial Unicode MS" pitchFamily="34" charset="-122"/>
                </a:rPr>
                <a:t>3</a:t>
              </a:r>
              <a:endParaRPr lang="zh-CN" altLang="en-US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30" name="矩形 229"/>
          <p:cNvSpPr/>
          <p:nvPr/>
        </p:nvSpPr>
        <p:spPr>
          <a:xfrm>
            <a:off x="2829309" y="4911615"/>
            <a:ext cx="430190" cy="259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TextBox 228"/>
          <p:cNvSpPr txBox="1"/>
          <p:nvPr/>
        </p:nvSpPr>
        <p:spPr>
          <a:xfrm>
            <a:off x="2833935" y="48188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P3</a:t>
            </a:r>
            <a:endParaRPr lang="zh-CN" altLang="en-US" dirty="0"/>
          </a:p>
        </p:txBody>
      </p:sp>
      <p:grpSp>
        <p:nvGrpSpPr>
          <p:cNvPr id="274" name="组合 273"/>
          <p:cNvGrpSpPr/>
          <p:nvPr/>
        </p:nvGrpSpPr>
        <p:grpSpPr>
          <a:xfrm>
            <a:off x="2976673" y="1754221"/>
            <a:ext cx="1547908" cy="3620070"/>
            <a:chOff x="2934661" y="1734108"/>
            <a:chExt cx="1790668" cy="3620070"/>
          </a:xfrm>
        </p:grpSpPr>
        <p:sp>
          <p:nvSpPr>
            <p:cNvPr id="205" name="TextBox 204"/>
            <p:cNvSpPr txBox="1"/>
            <p:nvPr/>
          </p:nvSpPr>
          <p:spPr>
            <a:xfrm>
              <a:off x="2971341" y="1734108"/>
              <a:ext cx="1714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ea typeface="Arial Unicode MS" pitchFamily="34" charset="-122"/>
                  <a:cs typeface="Arial Unicode MS" pitchFamily="34" charset="-122"/>
                </a:rPr>
                <a:t>…</a:t>
              </a:r>
              <a:endParaRPr lang="zh-CN" altLang="en-US" sz="2400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934661" y="4892513"/>
              <a:ext cx="1714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ea typeface="Arial Unicode MS" pitchFamily="34" charset="-122"/>
                  <a:cs typeface="Arial Unicode MS" pitchFamily="34" charset="-122"/>
                </a:rPr>
                <a:t>…</a:t>
              </a:r>
              <a:endParaRPr lang="zh-CN" altLang="en-US" sz="2400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3011202" y="3084442"/>
              <a:ext cx="17141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ea typeface="Arial Unicode MS" pitchFamily="34" charset="-122"/>
                  <a:cs typeface="Arial Unicode MS" pitchFamily="34" charset="-122"/>
                </a:rPr>
                <a:t>…</a:t>
              </a:r>
              <a:endParaRPr lang="zh-CN" altLang="en-US" sz="2400" b="1" dirty="0"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231" name="任意多边形 230"/>
            <p:cNvSpPr/>
            <p:nvPr/>
          </p:nvSpPr>
          <p:spPr>
            <a:xfrm rot="20371961">
              <a:off x="3004571" y="3136555"/>
              <a:ext cx="1082268" cy="1831045"/>
            </a:xfrm>
            <a:custGeom>
              <a:avLst/>
              <a:gdLst>
                <a:gd name="connsiteX0" fmla="*/ 0 w 885825"/>
                <a:gd name="connsiteY0" fmla="*/ 1152525 h 1183266"/>
                <a:gd name="connsiteX1" fmla="*/ 114300 w 885825"/>
                <a:gd name="connsiteY1" fmla="*/ 1066800 h 1183266"/>
                <a:gd name="connsiteX2" fmla="*/ 590550 w 885825"/>
                <a:gd name="connsiteY2" fmla="*/ 209550 h 1183266"/>
                <a:gd name="connsiteX3" fmla="*/ 885825 w 885825"/>
                <a:gd name="connsiteY3" fmla="*/ 0 h 1183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25" h="1183266">
                  <a:moveTo>
                    <a:pt x="0" y="1152525"/>
                  </a:moveTo>
                  <a:cubicBezTo>
                    <a:pt x="7937" y="1188243"/>
                    <a:pt x="15875" y="1223962"/>
                    <a:pt x="114300" y="1066800"/>
                  </a:cubicBezTo>
                  <a:cubicBezTo>
                    <a:pt x="212725" y="909638"/>
                    <a:pt x="461963" y="387350"/>
                    <a:pt x="590550" y="209550"/>
                  </a:cubicBezTo>
                  <a:cubicBezTo>
                    <a:pt x="719137" y="31750"/>
                    <a:pt x="802481" y="15875"/>
                    <a:pt x="885825" y="0"/>
                  </a:cubicBezTo>
                </a:path>
              </a:pathLst>
            </a:custGeom>
            <a:noFill/>
            <a:ln w="38100">
              <a:solidFill>
                <a:srgbClr val="262686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714192" y="4293349"/>
            <a:ext cx="575554" cy="1486352"/>
            <a:chOff x="712418" y="2588117"/>
            <a:chExt cx="575554" cy="1486352"/>
          </a:xfrm>
        </p:grpSpPr>
        <p:grpSp>
          <p:nvGrpSpPr>
            <p:cNvPr id="248" name="组合 247"/>
            <p:cNvGrpSpPr/>
            <p:nvPr/>
          </p:nvGrpSpPr>
          <p:grpSpPr>
            <a:xfrm>
              <a:off x="712418" y="2588117"/>
              <a:ext cx="575554" cy="1486352"/>
              <a:chOff x="4511412" y="5212886"/>
              <a:chExt cx="575554" cy="1486352"/>
            </a:xfrm>
          </p:grpSpPr>
          <p:sp>
            <p:nvSpPr>
              <p:cNvPr id="250" name="圆角矩形 249"/>
              <p:cNvSpPr/>
              <p:nvPr/>
            </p:nvSpPr>
            <p:spPr>
              <a:xfrm rot="5400000">
                <a:off x="4066485" y="5694994"/>
                <a:ext cx="1472248" cy="536239"/>
              </a:xfrm>
              <a:prstGeom prst="roundRect">
                <a:avLst/>
              </a:prstGeom>
              <a:noFill/>
              <a:ln>
                <a:solidFill>
                  <a:srgbClr val="26268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同侧圆角矩形 250"/>
              <p:cNvSpPr/>
              <p:nvPr/>
            </p:nvSpPr>
            <p:spPr>
              <a:xfrm rot="10800000">
                <a:off x="4511412" y="5212886"/>
                <a:ext cx="575554" cy="300479"/>
              </a:xfrm>
              <a:prstGeom prst="round2SameRect">
                <a:avLst>
                  <a:gd name="adj1" fmla="val 11394"/>
                  <a:gd name="adj2" fmla="val 0"/>
                </a:avLst>
              </a:prstGeom>
              <a:solidFill>
                <a:srgbClr val="E9E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 Unicode MS" pitchFamily="34" charset="-122"/>
                </a:endParaRPr>
              </a:p>
            </p:txBody>
          </p:sp>
        </p:grpSp>
        <p:cxnSp>
          <p:nvCxnSpPr>
            <p:cNvPr id="249" name="直接连接符 248"/>
            <p:cNvCxnSpPr/>
            <p:nvPr/>
          </p:nvCxnSpPr>
          <p:spPr>
            <a:xfrm>
              <a:off x="731947" y="3780086"/>
              <a:ext cx="556025" cy="0"/>
            </a:xfrm>
            <a:prstGeom prst="line">
              <a:avLst/>
            </a:prstGeom>
            <a:ln w="38100">
              <a:solidFill>
                <a:srgbClr val="2626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5" name="直接箭头连接符 154"/>
          <p:cNvCxnSpPr/>
          <p:nvPr/>
        </p:nvCxnSpPr>
        <p:spPr>
          <a:xfrm>
            <a:off x="1012533" y="4143396"/>
            <a:ext cx="0" cy="1333479"/>
          </a:xfrm>
          <a:prstGeom prst="straightConnector1">
            <a:avLst/>
          </a:prstGeom>
          <a:ln w="38100">
            <a:solidFill>
              <a:srgbClr val="262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组合 245"/>
          <p:cNvGrpSpPr/>
          <p:nvPr/>
        </p:nvGrpSpPr>
        <p:grpSpPr>
          <a:xfrm>
            <a:off x="1695884" y="2609620"/>
            <a:ext cx="763238" cy="1486351"/>
            <a:chOff x="-499950" y="3257001"/>
            <a:chExt cx="763238" cy="1486351"/>
          </a:xfrm>
        </p:grpSpPr>
        <p:grpSp>
          <p:nvGrpSpPr>
            <p:cNvPr id="252" name="组合 251"/>
            <p:cNvGrpSpPr/>
            <p:nvPr/>
          </p:nvGrpSpPr>
          <p:grpSpPr>
            <a:xfrm>
              <a:off x="-499950" y="3257001"/>
              <a:ext cx="763238" cy="1486351"/>
              <a:chOff x="712418" y="2588118"/>
              <a:chExt cx="763238" cy="1486351"/>
            </a:xfrm>
          </p:grpSpPr>
          <p:grpSp>
            <p:nvGrpSpPr>
              <p:cNvPr id="253" name="组合 252"/>
              <p:cNvGrpSpPr/>
              <p:nvPr/>
            </p:nvGrpSpPr>
            <p:grpSpPr>
              <a:xfrm>
                <a:off x="712418" y="2588118"/>
                <a:ext cx="763238" cy="1486351"/>
                <a:chOff x="4511412" y="5212887"/>
                <a:chExt cx="763238" cy="1486351"/>
              </a:xfrm>
            </p:grpSpPr>
            <p:sp>
              <p:nvSpPr>
                <p:cNvPr id="255" name="圆角矩形 254"/>
                <p:cNvSpPr/>
                <p:nvPr/>
              </p:nvSpPr>
              <p:spPr>
                <a:xfrm rot="5400000">
                  <a:off x="4066485" y="5694994"/>
                  <a:ext cx="1472248" cy="536239"/>
                </a:xfrm>
                <a:prstGeom prst="roundRect">
                  <a:avLst/>
                </a:prstGeom>
                <a:noFill/>
                <a:ln>
                  <a:solidFill>
                    <a:srgbClr val="2626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6" name="同侧圆角矩形 255"/>
                <p:cNvSpPr/>
                <p:nvPr/>
              </p:nvSpPr>
              <p:spPr>
                <a:xfrm rot="10800000">
                  <a:off x="4511412" y="5212887"/>
                  <a:ext cx="763238" cy="300479"/>
                </a:xfrm>
                <a:prstGeom prst="round2SameRect">
                  <a:avLst>
                    <a:gd name="adj1" fmla="val 11394"/>
                    <a:gd name="adj2" fmla="val 0"/>
                  </a:avLst>
                </a:prstGeom>
                <a:solidFill>
                  <a:srgbClr val="E9E9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</p:grpSp>
          <p:cxnSp>
            <p:nvCxnSpPr>
              <p:cNvPr id="254" name="直接连接符 253"/>
              <p:cNvCxnSpPr/>
              <p:nvPr/>
            </p:nvCxnSpPr>
            <p:spPr>
              <a:xfrm>
                <a:off x="731947" y="3780086"/>
                <a:ext cx="556025" cy="0"/>
              </a:xfrm>
              <a:prstGeom prst="line">
                <a:avLst/>
              </a:prstGeom>
              <a:ln w="38100">
                <a:solidFill>
                  <a:srgbClr val="262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7" name="直接连接符 256"/>
            <p:cNvCxnSpPr/>
            <p:nvPr/>
          </p:nvCxnSpPr>
          <p:spPr>
            <a:xfrm>
              <a:off x="-486766" y="4144742"/>
              <a:ext cx="556025" cy="0"/>
            </a:xfrm>
            <a:prstGeom prst="line">
              <a:avLst/>
            </a:prstGeom>
            <a:ln w="38100">
              <a:solidFill>
                <a:srgbClr val="2626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组合 258"/>
          <p:cNvGrpSpPr/>
          <p:nvPr/>
        </p:nvGrpSpPr>
        <p:grpSpPr>
          <a:xfrm>
            <a:off x="1662801" y="4288659"/>
            <a:ext cx="585217" cy="1486353"/>
            <a:chOff x="-486766" y="3256999"/>
            <a:chExt cx="585217" cy="1486353"/>
          </a:xfrm>
        </p:grpSpPr>
        <p:grpSp>
          <p:nvGrpSpPr>
            <p:cNvPr id="260" name="组合 259"/>
            <p:cNvGrpSpPr/>
            <p:nvPr/>
          </p:nvGrpSpPr>
          <p:grpSpPr>
            <a:xfrm>
              <a:off x="-486766" y="3256999"/>
              <a:ext cx="585217" cy="1486353"/>
              <a:chOff x="725602" y="2588116"/>
              <a:chExt cx="585217" cy="1486353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725602" y="2588116"/>
                <a:ext cx="585217" cy="1486353"/>
                <a:chOff x="4524596" y="5212885"/>
                <a:chExt cx="585217" cy="1486353"/>
              </a:xfrm>
            </p:grpSpPr>
            <p:sp>
              <p:nvSpPr>
                <p:cNvPr id="264" name="圆角矩形 263"/>
                <p:cNvSpPr/>
                <p:nvPr/>
              </p:nvSpPr>
              <p:spPr>
                <a:xfrm rot="5400000">
                  <a:off x="4066485" y="5694994"/>
                  <a:ext cx="1472248" cy="536239"/>
                </a:xfrm>
                <a:prstGeom prst="roundRect">
                  <a:avLst/>
                </a:prstGeom>
                <a:noFill/>
                <a:ln>
                  <a:solidFill>
                    <a:srgbClr val="26268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同侧圆角矩形 264"/>
                <p:cNvSpPr/>
                <p:nvPr/>
              </p:nvSpPr>
              <p:spPr>
                <a:xfrm rot="10800000">
                  <a:off x="4524596" y="5212885"/>
                  <a:ext cx="585217" cy="300479"/>
                </a:xfrm>
                <a:prstGeom prst="round2SameRect">
                  <a:avLst>
                    <a:gd name="adj1" fmla="val 11394"/>
                    <a:gd name="adj2" fmla="val 0"/>
                  </a:avLst>
                </a:prstGeom>
                <a:solidFill>
                  <a:srgbClr val="E9E9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 Unicode MS" pitchFamily="34" charset="-122"/>
                  </a:endParaRPr>
                </a:p>
              </p:txBody>
            </p:sp>
          </p:grpSp>
          <p:cxnSp>
            <p:nvCxnSpPr>
              <p:cNvPr id="263" name="直接连接符 262"/>
              <p:cNvCxnSpPr/>
              <p:nvPr/>
            </p:nvCxnSpPr>
            <p:spPr>
              <a:xfrm>
                <a:off x="731947" y="3780086"/>
                <a:ext cx="556025" cy="0"/>
              </a:xfrm>
              <a:prstGeom prst="line">
                <a:avLst/>
              </a:prstGeom>
              <a:ln w="38100">
                <a:solidFill>
                  <a:srgbClr val="262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1" name="直接连接符 260"/>
            <p:cNvCxnSpPr/>
            <p:nvPr/>
          </p:nvCxnSpPr>
          <p:spPr>
            <a:xfrm>
              <a:off x="-486766" y="4144742"/>
              <a:ext cx="556025" cy="0"/>
            </a:xfrm>
            <a:prstGeom prst="line">
              <a:avLst/>
            </a:prstGeom>
            <a:ln w="38100">
              <a:solidFill>
                <a:srgbClr val="2626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直接箭头连接符 215"/>
          <p:cNvCxnSpPr/>
          <p:nvPr/>
        </p:nvCxnSpPr>
        <p:spPr>
          <a:xfrm>
            <a:off x="1977259" y="4130944"/>
            <a:ext cx="0" cy="947176"/>
          </a:xfrm>
          <a:prstGeom prst="straightConnector1">
            <a:avLst/>
          </a:prstGeom>
          <a:ln w="38100">
            <a:solidFill>
              <a:srgbClr val="262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组合 257"/>
          <p:cNvGrpSpPr/>
          <p:nvPr/>
        </p:nvGrpSpPr>
        <p:grpSpPr>
          <a:xfrm>
            <a:off x="2757202" y="2618173"/>
            <a:ext cx="763238" cy="1486351"/>
            <a:chOff x="-593822" y="2684083"/>
            <a:chExt cx="763238" cy="1486351"/>
          </a:xfrm>
        </p:grpSpPr>
        <p:grpSp>
          <p:nvGrpSpPr>
            <p:cNvPr id="266" name="组合 265"/>
            <p:cNvGrpSpPr/>
            <p:nvPr/>
          </p:nvGrpSpPr>
          <p:grpSpPr>
            <a:xfrm>
              <a:off x="-593822" y="2684083"/>
              <a:ext cx="763238" cy="1486351"/>
              <a:chOff x="-499950" y="3257001"/>
              <a:chExt cx="763238" cy="1486351"/>
            </a:xfrm>
          </p:grpSpPr>
          <p:grpSp>
            <p:nvGrpSpPr>
              <p:cNvPr id="267" name="组合 266"/>
              <p:cNvGrpSpPr/>
              <p:nvPr/>
            </p:nvGrpSpPr>
            <p:grpSpPr>
              <a:xfrm>
                <a:off x="-499950" y="3257001"/>
                <a:ext cx="763238" cy="1486351"/>
                <a:chOff x="712418" y="2588118"/>
                <a:chExt cx="763238" cy="1486351"/>
              </a:xfrm>
            </p:grpSpPr>
            <p:grpSp>
              <p:nvGrpSpPr>
                <p:cNvPr id="269" name="组合 268"/>
                <p:cNvGrpSpPr/>
                <p:nvPr/>
              </p:nvGrpSpPr>
              <p:grpSpPr>
                <a:xfrm>
                  <a:off x="712418" y="2588118"/>
                  <a:ext cx="763238" cy="1486351"/>
                  <a:chOff x="4511412" y="5212887"/>
                  <a:chExt cx="763238" cy="1486351"/>
                </a:xfrm>
              </p:grpSpPr>
              <p:sp>
                <p:nvSpPr>
                  <p:cNvPr id="271" name="圆角矩形 270"/>
                  <p:cNvSpPr/>
                  <p:nvPr/>
                </p:nvSpPr>
                <p:spPr>
                  <a:xfrm rot="5400000">
                    <a:off x="4066485" y="5694994"/>
                    <a:ext cx="1472248" cy="536239"/>
                  </a:xfrm>
                  <a:prstGeom prst="roundRect">
                    <a:avLst/>
                  </a:prstGeom>
                  <a:noFill/>
                  <a:ln>
                    <a:solidFill>
                      <a:srgbClr val="26268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2" name="同侧圆角矩形 271"/>
                  <p:cNvSpPr/>
                  <p:nvPr/>
                </p:nvSpPr>
                <p:spPr>
                  <a:xfrm rot="10800000">
                    <a:off x="4511412" y="5212887"/>
                    <a:ext cx="763238" cy="300479"/>
                  </a:xfrm>
                  <a:prstGeom prst="round2SameRect">
                    <a:avLst>
                      <a:gd name="adj1" fmla="val 11394"/>
                      <a:gd name="adj2" fmla="val 0"/>
                    </a:avLst>
                  </a:prstGeom>
                  <a:solidFill>
                    <a:srgbClr val="E9E9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 Unicode MS" pitchFamily="34" charset="-122"/>
                    </a:endParaRPr>
                  </a:p>
                </p:txBody>
              </p:sp>
            </p:grpSp>
            <p:cxnSp>
              <p:nvCxnSpPr>
                <p:cNvPr id="270" name="直接连接符 269"/>
                <p:cNvCxnSpPr/>
                <p:nvPr/>
              </p:nvCxnSpPr>
              <p:spPr>
                <a:xfrm>
                  <a:off x="731947" y="3780086"/>
                  <a:ext cx="556025" cy="0"/>
                </a:xfrm>
                <a:prstGeom prst="line">
                  <a:avLst/>
                </a:prstGeom>
                <a:ln w="38100">
                  <a:solidFill>
                    <a:srgbClr val="26268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8" name="直接连接符 267"/>
              <p:cNvCxnSpPr/>
              <p:nvPr/>
            </p:nvCxnSpPr>
            <p:spPr>
              <a:xfrm>
                <a:off x="-486766" y="4144742"/>
                <a:ext cx="556025" cy="0"/>
              </a:xfrm>
              <a:prstGeom prst="line">
                <a:avLst/>
              </a:prstGeom>
              <a:ln w="38100">
                <a:solidFill>
                  <a:srgbClr val="262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3" name="直接连接符 272"/>
            <p:cNvCxnSpPr/>
            <p:nvPr/>
          </p:nvCxnSpPr>
          <p:spPr>
            <a:xfrm>
              <a:off x="-570745" y="3272968"/>
              <a:ext cx="556025" cy="0"/>
            </a:xfrm>
            <a:prstGeom prst="line">
              <a:avLst/>
            </a:prstGeom>
            <a:ln w="38100">
              <a:solidFill>
                <a:srgbClr val="2626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组合 274"/>
          <p:cNvGrpSpPr/>
          <p:nvPr/>
        </p:nvGrpSpPr>
        <p:grpSpPr>
          <a:xfrm>
            <a:off x="2747336" y="4288660"/>
            <a:ext cx="623951" cy="1486352"/>
            <a:chOff x="-593822" y="2684082"/>
            <a:chExt cx="623951" cy="1486352"/>
          </a:xfrm>
        </p:grpSpPr>
        <p:grpSp>
          <p:nvGrpSpPr>
            <p:cNvPr id="276" name="组合 275"/>
            <p:cNvGrpSpPr/>
            <p:nvPr/>
          </p:nvGrpSpPr>
          <p:grpSpPr>
            <a:xfrm>
              <a:off x="-593822" y="2684082"/>
              <a:ext cx="623951" cy="1486352"/>
              <a:chOff x="-499950" y="3257000"/>
              <a:chExt cx="623951" cy="1486352"/>
            </a:xfrm>
          </p:grpSpPr>
          <p:grpSp>
            <p:nvGrpSpPr>
              <p:cNvPr id="278" name="组合 277"/>
              <p:cNvGrpSpPr/>
              <p:nvPr/>
            </p:nvGrpSpPr>
            <p:grpSpPr>
              <a:xfrm>
                <a:off x="-499950" y="3257000"/>
                <a:ext cx="623951" cy="1486352"/>
                <a:chOff x="712418" y="2588117"/>
                <a:chExt cx="623951" cy="1486352"/>
              </a:xfrm>
            </p:grpSpPr>
            <p:grpSp>
              <p:nvGrpSpPr>
                <p:cNvPr id="280" name="组合 279"/>
                <p:cNvGrpSpPr/>
                <p:nvPr/>
              </p:nvGrpSpPr>
              <p:grpSpPr>
                <a:xfrm>
                  <a:off x="712418" y="2588117"/>
                  <a:ext cx="623951" cy="1486352"/>
                  <a:chOff x="4511412" y="5212886"/>
                  <a:chExt cx="623951" cy="1486352"/>
                </a:xfrm>
              </p:grpSpPr>
              <p:sp>
                <p:nvSpPr>
                  <p:cNvPr id="282" name="圆角矩形 281"/>
                  <p:cNvSpPr/>
                  <p:nvPr/>
                </p:nvSpPr>
                <p:spPr>
                  <a:xfrm rot="5400000">
                    <a:off x="4066485" y="5694994"/>
                    <a:ext cx="1472248" cy="536239"/>
                  </a:xfrm>
                  <a:prstGeom prst="roundRect">
                    <a:avLst/>
                  </a:prstGeom>
                  <a:noFill/>
                  <a:ln>
                    <a:solidFill>
                      <a:srgbClr val="26268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3" name="同侧圆角矩形 282"/>
                  <p:cNvSpPr/>
                  <p:nvPr/>
                </p:nvSpPr>
                <p:spPr>
                  <a:xfrm rot="10800000">
                    <a:off x="4511412" y="5212886"/>
                    <a:ext cx="623951" cy="300479"/>
                  </a:xfrm>
                  <a:prstGeom prst="round2SameRect">
                    <a:avLst>
                      <a:gd name="adj1" fmla="val 11394"/>
                      <a:gd name="adj2" fmla="val 0"/>
                    </a:avLst>
                  </a:prstGeom>
                  <a:solidFill>
                    <a:srgbClr val="E9E9F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Arial Unicode MS" pitchFamily="34" charset="-122"/>
                    </a:endParaRPr>
                  </a:p>
                </p:txBody>
              </p:sp>
            </p:grpSp>
            <p:cxnSp>
              <p:nvCxnSpPr>
                <p:cNvPr id="281" name="直接连接符 280"/>
                <p:cNvCxnSpPr/>
                <p:nvPr/>
              </p:nvCxnSpPr>
              <p:spPr>
                <a:xfrm>
                  <a:off x="731947" y="3780086"/>
                  <a:ext cx="556025" cy="0"/>
                </a:xfrm>
                <a:prstGeom prst="line">
                  <a:avLst/>
                </a:prstGeom>
                <a:ln w="38100">
                  <a:solidFill>
                    <a:srgbClr val="26268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9" name="直接连接符 278"/>
              <p:cNvCxnSpPr/>
              <p:nvPr/>
            </p:nvCxnSpPr>
            <p:spPr>
              <a:xfrm>
                <a:off x="-486766" y="4144742"/>
                <a:ext cx="556025" cy="0"/>
              </a:xfrm>
              <a:prstGeom prst="line">
                <a:avLst/>
              </a:prstGeom>
              <a:ln w="38100">
                <a:solidFill>
                  <a:srgbClr val="26268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7" name="直接连接符 276"/>
            <p:cNvCxnSpPr/>
            <p:nvPr/>
          </p:nvCxnSpPr>
          <p:spPr>
            <a:xfrm>
              <a:off x="-570745" y="3272968"/>
              <a:ext cx="556025" cy="0"/>
            </a:xfrm>
            <a:prstGeom prst="line">
              <a:avLst/>
            </a:prstGeom>
            <a:ln w="38100">
              <a:solidFill>
                <a:srgbClr val="2626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直接箭头连接符 226"/>
          <p:cNvCxnSpPr/>
          <p:nvPr/>
        </p:nvCxnSpPr>
        <p:spPr>
          <a:xfrm>
            <a:off x="3044404" y="4089607"/>
            <a:ext cx="0" cy="748412"/>
          </a:xfrm>
          <a:prstGeom prst="straightConnector1">
            <a:avLst/>
          </a:prstGeom>
          <a:ln w="38100">
            <a:solidFill>
              <a:srgbClr val="2626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7216357" y="2244728"/>
            <a:ext cx="235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Theorem 1</a:t>
            </a:r>
            <a:endParaRPr lang="zh-CN" altLang="en-US" sz="16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154" name="组合 153"/>
          <p:cNvGrpSpPr/>
          <p:nvPr/>
        </p:nvGrpSpPr>
        <p:grpSpPr>
          <a:xfrm>
            <a:off x="421738" y="1614870"/>
            <a:ext cx="2524494" cy="965987"/>
            <a:chOff x="6126388" y="4862832"/>
            <a:chExt cx="2395901" cy="849277"/>
          </a:xfrm>
        </p:grpSpPr>
        <p:pic>
          <p:nvPicPr>
            <p:cNvPr id="156" name="Picture 8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6388" y="4862832"/>
              <a:ext cx="1037900" cy="497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7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8351" y="5425324"/>
              <a:ext cx="2373938" cy="286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5" name="TextBox 134"/>
          <p:cNvSpPr txBox="1"/>
          <p:nvPr/>
        </p:nvSpPr>
        <p:spPr>
          <a:xfrm>
            <a:off x="7216358" y="2588118"/>
            <a:ext cx="2354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Greedy selection</a:t>
            </a:r>
            <a:endParaRPr lang="zh-CN" altLang="en-US" sz="1600" b="1" dirty="0">
              <a:solidFill>
                <a:schemeClr val="bg1"/>
              </a:solidFill>
              <a:ea typeface="Arial Unicode MS" pitchFamily="34" charset="-122"/>
              <a:cs typeface="Arial Unicode MS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06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19" grpId="0"/>
      <p:bldP spid="134" grpId="0" animBg="1"/>
      <p:bldP spid="165" grpId="0"/>
      <p:bldP spid="171" grpId="0"/>
      <p:bldP spid="183" grpId="0" animBg="1"/>
      <p:bldP spid="128" grpId="0"/>
      <p:bldP spid="212" grpId="0" animBg="1"/>
      <p:bldP spid="126" grpId="0"/>
      <p:bldP spid="214" grpId="0" animBg="1"/>
      <p:bldP spid="149" grpId="0"/>
      <p:bldP spid="215" grpId="0"/>
      <p:bldP spid="220" grpId="0" animBg="1"/>
      <p:bldP spid="219" grpId="0"/>
      <p:bldP spid="221" grpId="0" animBg="1"/>
      <p:bldP spid="224" grpId="0" animBg="1"/>
      <p:bldP spid="223" grpId="0"/>
      <p:bldP spid="230" grpId="0" animBg="1"/>
      <p:bldP spid="2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1|1.5|0.7|0.7|0.9|1.2|0.6|0.8|0.6|0.7|0.7|0.7|0.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1361</Words>
  <Application>Microsoft Office PowerPoint</Application>
  <PresentationFormat>全屏显示(4:3)</PresentationFormat>
  <Paragraphs>362</Paragraphs>
  <Slides>18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MIMO with Antenna Selection (AS)</vt:lpstr>
      <vt:lpstr>Energy Efficient MIMO with AS</vt:lpstr>
      <vt:lpstr>Problem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Iterative Algorithm for Joint Antenna Selection and Power Adaptation in Energy Efficient MIMO</dc:title>
  <dc:creator>q</dc:creator>
  <cp:lastModifiedBy>q</cp:lastModifiedBy>
  <cp:revision>242</cp:revision>
  <dcterms:created xsi:type="dcterms:W3CDTF">2014-05-25T04:26:17Z</dcterms:created>
  <dcterms:modified xsi:type="dcterms:W3CDTF">2014-06-02T06:39:23Z</dcterms:modified>
</cp:coreProperties>
</file>