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9" r:id="rId2"/>
    <p:sldId id="257" r:id="rId3"/>
    <p:sldId id="270" r:id="rId4"/>
    <p:sldId id="260" r:id="rId5"/>
    <p:sldId id="265" r:id="rId6"/>
    <p:sldId id="267" r:id="rId7"/>
    <p:sldId id="268" r:id="rId8"/>
    <p:sldId id="271" r:id="rId9"/>
    <p:sldId id="272" r:id="rId10"/>
    <p:sldId id="273" r:id="rId11"/>
    <p:sldId id="274" r:id="rId12"/>
    <p:sldId id="280" r:id="rId13"/>
    <p:sldId id="275" r:id="rId14"/>
    <p:sldId id="277" r:id="rId15"/>
    <p:sldId id="278" r:id="rId16"/>
    <p:sldId id="281" r:id="rId17"/>
    <p:sldId id="279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A30000"/>
    <a:srgbClr val="FFFAC1"/>
    <a:srgbClr val="B2B2FF"/>
    <a:srgbClr val="E5EFE5"/>
    <a:srgbClr val="3333B2"/>
    <a:srgbClr val="006000"/>
    <a:srgbClr val="262686"/>
    <a:srgbClr val="2F427D"/>
    <a:srgbClr val="FFB2B2"/>
    <a:srgbClr val="33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 autoAdjust="0"/>
    <p:restoredTop sz="92907" autoAdjust="0"/>
  </p:normalViewPr>
  <p:slideViewPr>
    <p:cSldViewPr>
      <p:cViewPr>
        <p:scale>
          <a:sx n="80" d="100"/>
          <a:sy n="80" d="100"/>
        </p:scale>
        <p:origin x="-288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C2ADC-AE84-4669-8593-01BE743D81D6}" type="datetimeFigureOut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25D00-FB22-4480-8EFA-1571AD4104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9632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25D00-FB22-4480-8EFA-1571AD41045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6343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25D00-FB22-4480-8EFA-1571AD41045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804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25D00-FB22-4480-8EFA-1571AD41045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1254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B2B6-1EDA-4B3C-9893-F83EB8BD3BD8}" type="datetime1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014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81D5-6CDC-4EAE-9013-294EEE6A7FED}" type="datetime1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8982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731E-EE79-49C8-AAD0-04BCAB6FE6A6}" type="datetime1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420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E85-2D8A-44EB-9627-A8682E04CF30}" type="datetime1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719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8D58-199E-47B1-84F0-27B4B89FF3C3}" type="datetime1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757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8B74-B0A2-4D0F-BC80-F53014F248C4}" type="datetime1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3666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424A-C86F-442B-AA70-02734DA567F4}" type="datetime1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2529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C5FB-690E-49BD-B413-13B9E18F5EF5}" type="datetime1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089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FE35-4944-4EC1-A6EE-88FA1B71CFFE}" type="datetime1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92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59C-696D-4092-A423-BB747C848DEA}" type="datetime1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2945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CE2D-5FBE-4D9D-8C41-AE0F2C7C867B}" type="datetime1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3213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8CB9-F37C-4E74-89C2-28BF6C3E494D}" type="datetime1">
              <a:rPr lang="zh-CN" altLang="en-US" smtClean="0"/>
              <a:pPr/>
              <a:t>2015/6/9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92D1-632B-4278-8DD5-16C7BCF7675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207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emf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11" Type="http://schemas.openxmlformats.org/officeDocument/2006/relationships/image" Target="../media/image15.emf"/><Relationship Id="rId5" Type="http://schemas.openxmlformats.org/officeDocument/2006/relationships/image" Target="../media/image8.png"/><Relationship Id="rId15" Type="http://schemas.openxmlformats.org/officeDocument/2006/relationships/image" Target="../media/image19.png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image" Target="../media/image13.emf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31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699988" y="6568182"/>
            <a:ext cx="17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60705" y="6562448"/>
            <a:ext cx="2133600" cy="365125"/>
          </a:xfrm>
        </p:spPr>
        <p:txBody>
          <a:bodyPr/>
          <a:lstStyle/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6866" y="3232232"/>
            <a:ext cx="502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 there a promising way? </a:t>
            </a:r>
            <a:endParaRPr lang="zh-CN" altLang="en-US" sz="32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28699" y="760859"/>
            <a:ext cx="7920880" cy="1656184"/>
          </a:xfrm>
          <a:prstGeom prst="roundRect">
            <a:avLst>
              <a:gd name="adj" fmla="val 863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88900" dir="4440000" sx="101000" sy="101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404663" y="764704"/>
            <a:ext cx="856895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Energy Efficient relay Antenna selection </a:t>
            </a:r>
          </a:p>
          <a:p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For AF MIMO Two-way relay channels</a:t>
            </a:r>
          </a:p>
          <a:p>
            <a:endParaRPr lang="zh-CN" altLang="en-US" sz="2400" b="1" cap="all" dirty="0">
              <a:solidFill>
                <a:srgbClr val="A3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7362" y="2871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Xingyu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 Zhou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62053" y="28629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Bo 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Bai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0969" y="28715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Wei Chen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387" y="3535875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Tsinghua National Laboratory for Information Science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 Technology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TNList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Department of Electronic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Engineering</a:t>
            </a:r>
          </a:p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Tsinghua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University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486915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B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IEEE International Communications Conference 2015</a:t>
            </a:r>
            <a:endParaRPr lang="zh-CN" altLang="en-US" sz="2400" b="1" dirty="0">
              <a:solidFill>
                <a:srgbClr val="3333B2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48193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1347"/>
    </mc:Choice>
    <mc:Fallback>
      <p:transition spd="slow" advTm="134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111247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A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ntenna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s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election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p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rocess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10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7542" y="1011002"/>
            <a:ext cx="8661121" cy="3479440"/>
            <a:chOff x="731395" y="4666119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17" name="圆角矩形 16"/>
            <p:cNvSpPr/>
            <p:nvPr/>
          </p:nvSpPr>
          <p:spPr>
            <a:xfrm>
              <a:off x="743221" y="4666119"/>
              <a:ext cx="6961837" cy="1541785"/>
            </a:xfrm>
            <a:prstGeom prst="roundRect">
              <a:avLst>
                <a:gd name="adj" fmla="val 8636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 rot="10800000">
              <a:off x="731395" y="4907966"/>
              <a:ext cx="6975590" cy="1299937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3352" y="1041326"/>
            <a:ext cx="425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Theorem 1</a:t>
            </a:r>
            <a:endParaRPr lang="zh-CN" altLang="en-US" sz="24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029" y="1575011"/>
            <a:ext cx="891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With the </a:t>
            </a:r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relay antenna selection and given transmission power, the EE of AF MIMO TWRC</a:t>
            </a:r>
          </a:p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u</a:t>
            </a:r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nder the holistic power model is given by the following iterative equation:</a:t>
            </a:r>
            <a:endParaRPr lang="zh-CN" altLang="en-US" b="1" i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494" y="2712622"/>
            <a:ext cx="891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where</a:t>
            </a:r>
            <a:endParaRPr lang="zh-CN" altLang="en-US" b="1" i="1" dirty="0"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37361" y="4611852"/>
            <a:ext cx="8626508" cy="1898109"/>
            <a:chOff x="219155" y="3715020"/>
            <a:chExt cx="5648683" cy="2653945"/>
          </a:xfr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圆角矩形 28"/>
            <p:cNvSpPr/>
            <p:nvPr/>
          </p:nvSpPr>
          <p:spPr>
            <a:xfrm>
              <a:off x="230293" y="3720642"/>
              <a:ext cx="5637545" cy="2648323"/>
            </a:xfrm>
            <a:prstGeom prst="roundRect">
              <a:avLst>
                <a:gd name="adj" fmla="val 8636"/>
              </a:avLst>
            </a:prstGeom>
            <a:solidFill>
              <a:srgbClr val="00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30" name="同侧圆角矩形 29"/>
            <p:cNvSpPr/>
            <p:nvPr/>
          </p:nvSpPr>
          <p:spPr>
            <a:xfrm rot="10800000">
              <a:off x="219155" y="4287397"/>
              <a:ext cx="5648683" cy="2081566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531" y="3715020"/>
              <a:ext cx="4257974" cy="64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rPr>
                <a:t>Main Idea of AS</a:t>
              </a:r>
              <a:endParaRPr lang="zh-CN" altLang="en-US" sz="2400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89494" y="5091281"/>
            <a:ext cx="849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000" b="1" dirty="0" smtClean="0">
                <a:cs typeface="Times New Roman" pitchFamily="18" charset="0"/>
              </a:rPr>
              <a:t>At each step, select the </a:t>
            </a:r>
            <a:r>
              <a:rPr lang="en-US" altLang="zh-CN" sz="2000" b="1" dirty="0" smtClean="0">
                <a:cs typeface="Times New Roman" pitchFamily="18" charset="0"/>
              </a:rPr>
              <a:t>antenna pair at the relay          </a:t>
            </a:r>
            <a:r>
              <a:rPr lang="en-US" altLang="zh-CN" sz="2000" b="1" dirty="0" smtClean="0">
                <a:cs typeface="Times New Roman" pitchFamily="18" charset="0"/>
              </a:rPr>
              <a:t>that brings the largest contribution to the energy efficiency.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1876" y="5799167"/>
            <a:ext cx="84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000" b="1" dirty="0" smtClean="0">
                <a:cs typeface="Times New Roman" pitchFamily="18" charset="0"/>
              </a:rPr>
              <a:t>It can be equivalent to this problem :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369112" y="2571920"/>
            <a:ext cx="424427" cy="281404"/>
          </a:xfrm>
          <a:prstGeom prst="roundRect">
            <a:avLst/>
          </a:prstGeom>
          <a:solidFill>
            <a:srgbClr val="B2B2FF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/>
          <p:cNvSpPr/>
          <p:nvPr/>
        </p:nvSpPr>
        <p:spPr>
          <a:xfrm rot="16200000" flipV="1">
            <a:off x="3513286" y="2224830"/>
            <a:ext cx="507351" cy="694178"/>
          </a:xfrm>
          <a:prstGeom prst="arc">
            <a:avLst>
              <a:gd name="adj1" fmla="val 16200000"/>
              <a:gd name="adj2" fmla="val 1924327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1648532" y="2178513"/>
            <a:ext cx="2203388" cy="330818"/>
          </a:xfrm>
          <a:prstGeom prst="roundRect">
            <a:avLst/>
          </a:prstGeom>
          <a:solidFill>
            <a:srgbClr val="B2B2FF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1653580" y="2204864"/>
            <a:ext cx="298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Times New Roman" pitchFamily="18" charset="0"/>
              </a:rPr>
              <a:t>e</a:t>
            </a:r>
            <a:r>
              <a:rPr lang="en-US" altLang="zh-CN" dirty="0" smtClean="0">
                <a:cs typeface="Times New Roman" pitchFamily="18" charset="0"/>
              </a:rPr>
              <a:t>ffect of circuit power</a:t>
            </a:r>
          </a:p>
        </p:txBody>
      </p:sp>
      <p:sp>
        <p:nvSpPr>
          <p:cNvPr id="43" name="弧形 42"/>
          <p:cNvSpPr/>
          <p:nvPr/>
        </p:nvSpPr>
        <p:spPr>
          <a:xfrm rot="6561146">
            <a:off x="5099581" y="2152069"/>
            <a:ext cx="507351" cy="634825"/>
          </a:xfrm>
          <a:prstGeom prst="arc">
            <a:avLst>
              <a:gd name="adj1" fmla="val 15602153"/>
              <a:gd name="adj2" fmla="val 19274661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733122" y="2142140"/>
            <a:ext cx="4073242" cy="376162"/>
          </a:xfrm>
          <a:prstGeom prst="roundRect">
            <a:avLst/>
          </a:prstGeom>
          <a:solidFill>
            <a:srgbClr val="FFFAC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84547" y="2157393"/>
            <a:ext cx="46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EE increment when   </a:t>
            </a:r>
            <a:r>
              <a:rPr lang="en-US" altLang="zh-CN" dirty="0" smtClean="0">
                <a:cs typeface="Times New Roman" pitchFamily="18" charset="0"/>
              </a:rPr>
              <a:t>    is </a:t>
            </a:r>
            <a:r>
              <a:rPr lang="en-US" altLang="zh-CN" dirty="0" smtClean="0">
                <a:cs typeface="Times New Roman" pitchFamily="18" charset="0"/>
              </a:rPr>
              <a:t>selected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564905"/>
            <a:ext cx="3528392" cy="36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6588224" y="2257822"/>
          <a:ext cx="317500" cy="203200"/>
        </p:xfrm>
        <a:graphic>
          <a:graphicData uri="http://schemas.openxmlformats.org/presentationml/2006/ole">
            <p:oleObj spid="_x0000_s2051" name="Equation" r:id="rId4" imgW="317160" imgH="203040" progId="Equation.DSMT4">
              <p:embed/>
            </p:oleObj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212976"/>
            <a:ext cx="41433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3212976"/>
            <a:ext cx="32480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5849094" y="5176242"/>
          <a:ext cx="450050" cy="288032"/>
        </p:xfrm>
        <a:graphic>
          <a:graphicData uri="http://schemas.openxmlformats.org/presentationml/2006/ole">
            <p:oleObj spid="_x0000_s2055" name="Equation" r:id="rId7" imgW="317160" imgH="203040" progId="Equation.DSMT4">
              <p:embed/>
            </p:oleObj>
          </a:graphicData>
        </a:graphic>
      </p:graphicFrame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716016" y="5589240"/>
            <a:ext cx="41052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4468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7771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Power Adaptation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11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3169" y="1087421"/>
            <a:ext cx="650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Main Idea of PA</a:t>
            </a:r>
            <a:endParaRPr lang="zh-CN" altLang="en-US" sz="24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51520" y="5011270"/>
            <a:ext cx="650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Remark</a:t>
            </a:r>
            <a:endParaRPr lang="zh-CN" altLang="en-US" sz="24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>
          <a:xfrm>
            <a:off x="153792" y="951627"/>
            <a:ext cx="8661121" cy="3197453"/>
            <a:chOff x="731395" y="4666119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39" name="圆角矩形 38"/>
            <p:cNvSpPr/>
            <p:nvPr/>
          </p:nvSpPr>
          <p:spPr>
            <a:xfrm>
              <a:off x="743221" y="4666119"/>
              <a:ext cx="6961837" cy="1541785"/>
            </a:xfrm>
            <a:prstGeom prst="roundRect">
              <a:avLst>
                <a:gd name="adj" fmla="val 8636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40" name="同侧圆角矩形 39"/>
            <p:cNvSpPr/>
            <p:nvPr/>
          </p:nvSpPr>
          <p:spPr>
            <a:xfrm rot="10800000">
              <a:off x="731395" y="4907966"/>
              <a:ext cx="6975590" cy="1299937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23352" y="993826"/>
            <a:ext cx="425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Proposition</a:t>
            </a:r>
            <a:r>
              <a:rPr lang="en-US" altLang="zh-CN" sz="24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24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74029" y="1575011"/>
            <a:ext cx="89181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An optimization problem                                  is pseudo</a:t>
            </a:r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-concave when            is concave and</a:t>
            </a:r>
          </a:p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        is convex. It can be related to the following parametric problem</a:t>
            </a:r>
          </a:p>
          <a:p>
            <a:endParaRPr lang="en-US" altLang="zh-CN" b="1" i="1" dirty="0" smtClean="0"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b="1" i="1" dirty="0" smtClean="0"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b="1" i="1" dirty="0" smtClean="0"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The maximum value can be achieved                      if and only if         and          satisfy </a:t>
            </a:r>
          </a:p>
          <a:p>
            <a:endParaRPr lang="en-US" altLang="zh-CN" b="1" i="1" dirty="0" smtClean="0"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The root can be efficiently found by the </a:t>
            </a:r>
            <a:r>
              <a:rPr lang="en-US" altLang="zh-CN" b="1" i="1" dirty="0" err="1" smtClean="0">
                <a:ea typeface="Arial Unicode MS" pitchFamily="34" charset="-122"/>
                <a:cs typeface="Arial Unicode MS" pitchFamily="34" charset="-122"/>
              </a:rPr>
              <a:t>Dinkelbach</a:t>
            </a:r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 method.</a:t>
            </a:r>
          </a:p>
          <a:p>
            <a:endParaRPr lang="en-US" altLang="zh-CN" b="1" i="1" dirty="0" smtClean="0"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b="1" i="1" dirty="0" smtClean="0">
              <a:ea typeface="Arial Unicode MS" pitchFamily="34" charset="-122"/>
              <a:cs typeface="Arial Unicode MS" pitchFamily="34" charset="-122"/>
            </a:endParaRPr>
          </a:p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         </a:t>
            </a:r>
          </a:p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         </a:t>
            </a:r>
          </a:p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b="1" i="1" dirty="0"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420888"/>
            <a:ext cx="3000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0178" y="2964117"/>
            <a:ext cx="9715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0441" y="3033335"/>
            <a:ext cx="2476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14245" y="3044452"/>
            <a:ext cx="3143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55776" y="3429000"/>
            <a:ext cx="3133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52120" y="3429000"/>
            <a:ext cx="1609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9873" y="1628800"/>
            <a:ext cx="4953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0895" y="1904957"/>
            <a:ext cx="4667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785052" y="1616925"/>
            <a:ext cx="13430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28077" y="1640675"/>
            <a:ext cx="2762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" name="组合 53"/>
          <p:cNvGrpSpPr/>
          <p:nvPr/>
        </p:nvGrpSpPr>
        <p:grpSpPr>
          <a:xfrm>
            <a:off x="237361" y="4611852"/>
            <a:ext cx="8626508" cy="1898109"/>
            <a:chOff x="219155" y="3715020"/>
            <a:chExt cx="5648683" cy="2653945"/>
          </a:xfr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圆角矩形 54"/>
            <p:cNvSpPr/>
            <p:nvPr/>
          </p:nvSpPr>
          <p:spPr>
            <a:xfrm>
              <a:off x="230293" y="3720642"/>
              <a:ext cx="5637545" cy="2648323"/>
            </a:xfrm>
            <a:prstGeom prst="roundRect">
              <a:avLst>
                <a:gd name="adj" fmla="val 8636"/>
              </a:avLst>
            </a:prstGeom>
            <a:solidFill>
              <a:srgbClr val="00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56" name="同侧圆角矩形 55"/>
            <p:cNvSpPr/>
            <p:nvPr/>
          </p:nvSpPr>
          <p:spPr>
            <a:xfrm rot="10800000">
              <a:off x="219155" y="4287397"/>
              <a:ext cx="5648683" cy="2081566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87531" y="3715020"/>
              <a:ext cx="4257974" cy="64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rPr>
                <a:t>Main Idea of </a:t>
              </a:r>
              <a:r>
                <a:rPr lang="en-US" altLang="zh-CN" sz="2400" b="1" dirty="0" smtClean="0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rPr>
                <a:t>Power Adaptation</a:t>
              </a:r>
              <a:endParaRPr lang="zh-CN" altLang="en-US" sz="2400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89494" y="5091281"/>
            <a:ext cx="8494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000" b="1" dirty="0" smtClean="0">
                <a:cs typeface="Times New Roman" pitchFamily="18" charset="0"/>
              </a:rPr>
              <a:t>Transform a non-convex optimization problem into parametric convex optimization problem</a:t>
            </a:r>
            <a:endParaRPr lang="en-US" altLang="zh-CN" sz="2000" b="1" dirty="0" smtClean="0">
              <a:cs typeface="Times New Roman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1876" y="5799167"/>
            <a:ext cx="849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000" b="1" dirty="0" smtClean="0">
                <a:cs typeface="Times New Roman" pitchFamily="18" charset="0"/>
              </a:rPr>
              <a:t>It can be </a:t>
            </a:r>
            <a:r>
              <a:rPr lang="en-US" altLang="zh-CN" sz="2000" b="1" dirty="0" smtClean="0">
                <a:cs typeface="Times New Roman" pitchFamily="18" charset="0"/>
              </a:rPr>
              <a:t>solved with a </a:t>
            </a:r>
            <a:r>
              <a:rPr lang="en-US" altLang="zh-CN" sz="2000" b="1" dirty="0" err="1" smtClean="0">
                <a:cs typeface="Times New Roman" pitchFamily="18" charset="0"/>
              </a:rPr>
              <a:t>superlinear</a:t>
            </a:r>
            <a:r>
              <a:rPr lang="en-US" altLang="zh-CN" sz="2000" b="1" dirty="0" smtClean="0">
                <a:cs typeface="Times New Roman" pitchFamily="18" charset="0"/>
              </a:rPr>
              <a:t> convergence rate. </a:t>
            </a:r>
            <a:endParaRPr lang="en-US" altLang="zh-CN" sz="2000" b="1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489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Background &amp; Problem Formulation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An iterative approach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Simulation results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Conclusions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utline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48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4463" y="881063"/>
            <a:ext cx="631507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imulation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r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esults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(1/3)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13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36906" y="5912897"/>
            <a:ext cx="849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A30000"/>
                </a:solidFill>
                <a:cs typeface="Times New Roman" pitchFamily="18" charset="0"/>
              </a:rPr>
              <a:t>Figure: </a:t>
            </a:r>
            <a:r>
              <a:rPr lang="en-US" altLang="zh-CN" sz="2000" b="1" dirty="0" smtClean="0">
                <a:cs typeface="Times New Roman" pitchFamily="18" charset="0"/>
              </a:rPr>
              <a:t>Energy efficiency VS. the transmission distance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725916" y="2488459"/>
            <a:ext cx="1798411" cy="4750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59737" y="2488459"/>
            <a:ext cx="849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A30000"/>
                </a:solidFill>
                <a:cs typeface="Times New Roman" pitchFamily="18" charset="0"/>
              </a:rPr>
              <a:t>Near-optimal</a:t>
            </a:r>
            <a:r>
              <a:rPr lang="en-US" altLang="zh-CN" sz="2400" dirty="0" smtClean="0">
                <a:cs typeface="Times New Roman" pitchFamily="18" charset="0"/>
              </a:rPr>
              <a:t> 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084168" y="3010120"/>
            <a:ext cx="252028" cy="994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635896" y="2996952"/>
            <a:ext cx="0" cy="123023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051720" y="4653136"/>
            <a:ext cx="2248321" cy="475016"/>
            <a:chOff x="7345589" y="3514430"/>
            <a:chExt cx="1907183" cy="475016"/>
          </a:xfrm>
        </p:grpSpPr>
        <p:sp>
          <p:nvSpPr>
            <p:cNvPr id="30" name="圆角矩形 29"/>
            <p:cNvSpPr/>
            <p:nvPr/>
          </p:nvSpPr>
          <p:spPr>
            <a:xfrm>
              <a:off x="7345589" y="3514430"/>
              <a:ext cx="1798411" cy="4750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59224" y="3515777"/>
              <a:ext cx="1893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A30000"/>
                  </a:solidFill>
                  <a:cs typeface="Times New Roman" pitchFamily="18" charset="0"/>
                </a:rPr>
                <a:t>Significant Gain 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12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imulation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r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esults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(2/3)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14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5804097"/>
            <a:ext cx="849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A30000"/>
                </a:solidFill>
                <a:cs typeface="Times New Roman" pitchFamily="18" charset="0"/>
              </a:rPr>
              <a:t>Figure: </a:t>
            </a:r>
            <a:r>
              <a:rPr lang="en-US" altLang="zh-CN" sz="2000" b="1" dirty="0" smtClean="0">
                <a:cs typeface="Times New Roman" pitchFamily="18" charset="0"/>
              </a:rPr>
              <a:t>Optimal transmission power VS. the transmission distance.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13" y="871538"/>
            <a:ext cx="642937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588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imulation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r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esults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(3/3)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15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301208"/>
            <a:ext cx="939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A30000"/>
                </a:solidFill>
                <a:cs typeface="Times New Roman" pitchFamily="18" charset="0"/>
              </a:rPr>
              <a:t>Figure</a:t>
            </a:r>
            <a:r>
              <a:rPr lang="en-US" altLang="zh-CN" sz="2400" b="1" dirty="0" smtClean="0">
                <a:solidFill>
                  <a:srgbClr val="A30000"/>
                </a:solidFill>
                <a:cs typeface="Times New Roman" pitchFamily="18" charset="0"/>
              </a:rPr>
              <a:t>: </a:t>
            </a:r>
            <a:r>
              <a:rPr lang="en-US" altLang="zh-CN" sz="2400" b="1" dirty="0" smtClean="0">
                <a:cs typeface="Times New Roman" pitchFamily="18" charset="0"/>
              </a:rPr>
              <a:t>Statistical results for the optimal number of active RF chains </a:t>
            </a:r>
          </a:p>
          <a:p>
            <a:pPr algn="ctr"/>
            <a:r>
              <a:rPr lang="en-US" altLang="zh-CN" sz="2400" b="1" dirty="0" smtClean="0">
                <a:cs typeface="Times New Roman" pitchFamily="18" charset="0"/>
              </a:rPr>
              <a:t>V.S. </a:t>
            </a:r>
            <a:r>
              <a:rPr lang="en-US" altLang="zh-CN" sz="2400" b="1" dirty="0" smtClean="0">
                <a:cs typeface="Times New Roman" pitchFamily="18" charset="0"/>
              </a:rPr>
              <a:t>the distance when achieving the maximum EE</a:t>
            </a:r>
            <a:endParaRPr lang="en-US" altLang="zh-CN" sz="2000" b="1" dirty="0" smtClean="0"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</a:t>
            </a:r>
            <a:r>
              <a:rPr lang="en-US" altLang="zh-CN" dirty="0" smtClean="0"/>
              <a:t>Two-way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84784"/>
            <a:ext cx="69723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382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Background &amp; Problem Formulation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An iterative approach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Simulation results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Conclusions</a:t>
            </a:r>
            <a:endParaRPr lang="zh-CN" altLang="en-US" sz="2400" b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utline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16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887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C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onclusions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17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179512" y="1045704"/>
            <a:ext cx="8945437" cy="3463416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ea typeface="Arial Unicode MS" pitchFamily="34" charset="-122"/>
                <a:cs typeface="Arial Unicode MS" pitchFamily="34" charset="-122"/>
              </a:rPr>
              <a:t>Our proposed iterative algorithm enjoys a low complexity and achieves the near-optimal performance in </a:t>
            </a:r>
            <a:r>
              <a:rPr lang="en-US" altLang="zh-CN" sz="2400" b="1" dirty="0" smtClean="0">
                <a:ea typeface="Arial Unicode MS" pitchFamily="34" charset="-122"/>
                <a:cs typeface="Arial Unicode MS" pitchFamily="34" charset="-122"/>
              </a:rPr>
              <a:t>all transmission distances.</a:t>
            </a:r>
            <a:endParaRPr lang="en-US" altLang="zh-CN" sz="2400" b="1" dirty="0" smtClean="0">
              <a:ea typeface="Arial Unicode MS" pitchFamily="34" charset="-122"/>
              <a:cs typeface="Arial Unicode MS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ea typeface="Arial Unicode MS" pitchFamily="34" charset="-122"/>
                <a:cs typeface="Arial Unicode MS" pitchFamily="34" charset="-122"/>
              </a:rPr>
              <a:t>Our </a:t>
            </a:r>
            <a:r>
              <a:rPr lang="en-US" altLang="zh-CN" sz="2400" b="1" dirty="0" smtClean="0">
                <a:ea typeface="Arial Unicode MS" pitchFamily="34" charset="-122"/>
                <a:cs typeface="Arial Unicode MS" pitchFamily="34" charset="-122"/>
              </a:rPr>
              <a:t>algorithm is capable of simultaneously improving EE and reducing the transmission power.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ea typeface="Arial Unicode MS" pitchFamily="34" charset="-122"/>
                <a:cs typeface="Arial Unicode MS" pitchFamily="34" charset="-122"/>
              </a:rPr>
              <a:t>Our work helps to design future energy efficient wireless communication systems.</a:t>
            </a:r>
            <a:endParaRPr lang="en-US" altLang="zh-CN" sz="2400" b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43205" y="4517234"/>
            <a:ext cx="8257589" cy="1377570"/>
          </a:xfrm>
          <a:prstGeom prst="roundRect">
            <a:avLst>
              <a:gd name="adj" fmla="val 86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70290" y="4644710"/>
            <a:ext cx="650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A30000"/>
                </a:solidFill>
                <a:ea typeface="Arial Unicode MS" pitchFamily="34" charset="-122"/>
                <a:cs typeface="Arial Unicode MS" pitchFamily="34" charset="-122"/>
              </a:rPr>
              <a:t>Thank you very much!</a:t>
            </a:r>
            <a:endParaRPr lang="zh-CN" altLang="en-US" sz="2800" b="1" dirty="0">
              <a:solidFill>
                <a:srgbClr val="A300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7202" y="5220913"/>
            <a:ext cx="74888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srgbClr val="3333B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All comments are welcomed ;-)</a:t>
            </a:r>
            <a:endParaRPr lang="zh-CN" altLang="en-US" sz="2600" b="1" dirty="0">
              <a:solidFill>
                <a:srgbClr val="3333B2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466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Background &amp; Problem Formulation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An iterative approach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Simulation results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Conclusions</a:t>
            </a:r>
            <a:endParaRPr lang="zh-CN" altLang="en-US" sz="2400" b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utline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199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Background &amp; Problem Formulation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An iterative approach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Simulation results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Conclusions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utline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4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3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843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69119"/>
            <a:ext cx="6400648" cy="200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" name="矩形 119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31395" y="4666118"/>
            <a:ext cx="6975590" cy="1541785"/>
            <a:chOff x="731395" y="4666118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129" name="圆角矩形 128"/>
            <p:cNvSpPr/>
            <p:nvPr/>
          </p:nvSpPr>
          <p:spPr>
            <a:xfrm>
              <a:off x="743222" y="4666118"/>
              <a:ext cx="6961836" cy="1541785"/>
            </a:xfrm>
            <a:prstGeom prst="roundRect">
              <a:avLst>
                <a:gd name="adj" fmla="val 8636"/>
              </a:avLst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同侧圆角矩形 129"/>
            <p:cNvSpPr/>
            <p:nvPr/>
          </p:nvSpPr>
          <p:spPr>
            <a:xfrm rot="10800000">
              <a:off x="731395" y="5124132"/>
              <a:ext cx="6975590" cy="108376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02256" y="5139239"/>
            <a:ext cx="329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Higher spectral efficiency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Improved reliability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Better coverage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35241" y="4677574"/>
            <a:ext cx="551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Advantages &amp; Disadvantages</a:t>
            </a:r>
            <a:endParaRPr lang="zh-CN" altLang="en-US" sz="24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66866" y="5155516"/>
            <a:ext cx="329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Costly multiple RF chains</a:t>
            </a:r>
          </a:p>
          <a:p>
            <a:pPr marL="342900" indent="-342900">
              <a:buBlip>
                <a:blip r:embed="rId4"/>
              </a:buBlip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High complexity of SP</a:t>
            </a:r>
          </a:p>
          <a:p>
            <a:pPr marL="342900" indent="-342900">
              <a:buBlip>
                <a:blip r:embed="rId4"/>
              </a:buBlip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Especially on the relay </a:t>
            </a:r>
          </a:p>
        </p:txBody>
      </p:sp>
      <p:grpSp>
        <p:nvGrpSpPr>
          <p:cNvPr id="116" name="组合 115"/>
          <p:cNvGrpSpPr/>
          <p:nvPr/>
        </p:nvGrpSpPr>
        <p:grpSpPr>
          <a:xfrm>
            <a:off x="755576" y="2708920"/>
            <a:ext cx="7357386" cy="2144172"/>
            <a:chOff x="1403648" y="3068960"/>
            <a:chExt cx="7357386" cy="2144172"/>
          </a:xfrm>
        </p:grpSpPr>
        <p:sp>
          <p:nvSpPr>
            <p:cNvPr id="11" name="椭圆 10"/>
            <p:cNvSpPr/>
            <p:nvPr/>
          </p:nvSpPr>
          <p:spPr>
            <a:xfrm>
              <a:off x="1403648" y="3068960"/>
              <a:ext cx="7357386" cy="2144172"/>
            </a:xfrm>
            <a:prstGeom prst="ellipse">
              <a:avLst/>
            </a:prstGeom>
            <a:solidFill>
              <a:srgbClr val="A60000">
                <a:alpha val="90000"/>
              </a:srgbClr>
            </a:solidFill>
            <a:ln>
              <a:solidFill>
                <a:schemeClr val="bg1"/>
              </a:solidFill>
            </a:ln>
            <a:effectLst>
              <a:outerShdw blurRad="50800" dist="38100" dir="2700000" sx="101000" sy="101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83768" y="3861048"/>
              <a:ext cx="52565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Is there a promising way? </a:t>
              </a:r>
              <a:endParaRPr lang="zh-CN" altLang="en-US" sz="32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03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Two-way MIMO Relay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12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4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7885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17140"/>
            <a:ext cx="925252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A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ntenna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3600" b="1" cap="all" dirty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</a:t>
            </a:r>
            <a:r>
              <a:rPr lang="en-US" altLang="zh-CN" sz="3200" b="1" cap="all" dirty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election</a:t>
            </a:r>
            <a:r>
              <a:rPr lang="en-US" altLang="zh-CN" sz="3600" b="1" cap="all" dirty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(AS)</a:t>
            </a:r>
            <a:endParaRPr lang="zh-CN" altLang="en-US" sz="36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09769" y="6558704"/>
            <a:ext cx="33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</a:rPr>
              <a:t>IEEE ICC 2014 </a:t>
            </a:r>
            <a:endParaRPr lang="zh-CN" altLang="en-US" dirty="0">
              <a:latin typeface="Arial Unicode MS" pitchFamily="34" charset="-122"/>
            </a:endParaRPr>
          </a:p>
        </p:txBody>
      </p:sp>
      <p:sp>
        <p:nvSpPr>
          <p:cNvPr id="102" name="灯片编号占位符 7"/>
          <p:cNvSpPr txBox="1">
            <a:spLocks/>
          </p:cNvSpPr>
          <p:nvPr/>
        </p:nvSpPr>
        <p:spPr>
          <a:xfrm>
            <a:off x="5986342" y="65024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265844" y="4797152"/>
            <a:ext cx="3030110" cy="1278876"/>
            <a:chOff x="731395" y="4666118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105" name="圆角矩形 104"/>
            <p:cNvSpPr/>
            <p:nvPr/>
          </p:nvSpPr>
          <p:spPr>
            <a:xfrm>
              <a:off x="743222" y="4666118"/>
              <a:ext cx="6961836" cy="1541785"/>
            </a:xfrm>
            <a:prstGeom prst="roundRect">
              <a:avLst>
                <a:gd name="adj" fmla="val 8636"/>
              </a:avLst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同侧圆角矩形 107"/>
            <p:cNvSpPr/>
            <p:nvPr/>
          </p:nvSpPr>
          <p:spPr>
            <a:xfrm rot="10800000">
              <a:off x="731395" y="5124132"/>
              <a:ext cx="6975590" cy="108376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8485" y="4797152"/>
            <a:ext cx="2053110" cy="37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Optimal Method</a:t>
            </a:r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893" y="5177064"/>
            <a:ext cx="295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Exhaustive Search</a:t>
            </a:r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4641" y="5546396"/>
            <a:ext cx="329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altLang="zh-CN" dirty="0" smtClean="0"/>
              <a:t>Complexity Prohibitive </a:t>
            </a:r>
          </a:p>
        </p:txBody>
      </p:sp>
      <p:grpSp>
        <p:nvGrpSpPr>
          <p:cNvPr id="126" name="组合 125"/>
          <p:cNvGrpSpPr/>
          <p:nvPr/>
        </p:nvGrpSpPr>
        <p:grpSpPr>
          <a:xfrm>
            <a:off x="3768741" y="4049111"/>
            <a:ext cx="5165754" cy="2452821"/>
            <a:chOff x="731395" y="4666119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128" name="圆角矩形 127"/>
            <p:cNvSpPr/>
            <p:nvPr/>
          </p:nvSpPr>
          <p:spPr>
            <a:xfrm>
              <a:off x="743221" y="4666119"/>
              <a:ext cx="6961837" cy="1541785"/>
            </a:xfrm>
            <a:prstGeom prst="roundRect">
              <a:avLst>
                <a:gd name="adj" fmla="val 8636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同侧圆角矩形 128"/>
            <p:cNvSpPr/>
            <p:nvPr/>
          </p:nvSpPr>
          <p:spPr>
            <a:xfrm rot="10800000">
              <a:off x="731395" y="4954244"/>
              <a:ext cx="6975590" cy="125365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824937" y="4098811"/>
            <a:ext cx="25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Suboptimal Methods</a:t>
            </a:r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853073" y="4602186"/>
            <a:ext cx="2832911" cy="419288"/>
            <a:chOff x="3853073" y="4602186"/>
            <a:chExt cx="2832911" cy="419288"/>
          </a:xfrm>
        </p:grpSpPr>
        <p:sp>
          <p:nvSpPr>
            <p:cNvPr id="215" name="矩形 214"/>
            <p:cNvSpPr/>
            <p:nvPr/>
          </p:nvSpPr>
          <p:spPr>
            <a:xfrm rot="5400000">
              <a:off x="4532940" y="3963935"/>
              <a:ext cx="417438" cy="1697639"/>
            </a:xfrm>
            <a:prstGeom prst="rect">
              <a:avLst/>
            </a:prstGeom>
            <a:solidFill>
              <a:srgbClr val="D6D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853073" y="4602186"/>
              <a:ext cx="283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H.Park</a:t>
              </a:r>
              <a:r>
                <a:rPr lang="en-US" altLang="zh-CN" dirty="0" smtClean="0"/>
                <a:t> ’12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851190" y="5167194"/>
            <a:ext cx="2832911" cy="417438"/>
            <a:chOff x="3851190" y="5167194"/>
            <a:chExt cx="2832911" cy="417438"/>
          </a:xfrm>
        </p:grpSpPr>
        <p:sp>
          <p:nvSpPr>
            <p:cNvPr id="217" name="矩形 216"/>
            <p:cNvSpPr/>
            <p:nvPr/>
          </p:nvSpPr>
          <p:spPr>
            <a:xfrm rot="5400000">
              <a:off x="5065745" y="3986376"/>
              <a:ext cx="417438" cy="2779074"/>
            </a:xfrm>
            <a:prstGeom prst="rect">
              <a:avLst/>
            </a:prstGeom>
            <a:solidFill>
              <a:srgbClr val="D6D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1190" y="5167194"/>
              <a:ext cx="283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J.-C Chen ‘12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62374" y="5731062"/>
            <a:ext cx="2832911" cy="417438"/>
            <a:chOff x="3862374" y="5731062"/>
            <a:chExt cx="2832911" cy="417438"/>
          </a:xfrm>
        </p:grpSpPr>
        <p:sp>
          <p:nvSpPr>
            <p:cNvPr id="218" name="矩形 217"/>
            <p:cNvSpPr/>
            <p:nvPr/>
          </p:nvSpPr>
          <p:spPr>
            <a:xfrm rot="5400000">
              <a:off x="4338674" y="5291703"/>
              <a:ext cx="417438" cy="1296156"/>
            </a:xfrm>
            <a:prstGeom prst="rect">
              <a:avLst/>
            </a:prstGeom>
            <a:solidFill>
              <a:srgbClr val="D6D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62374" y="5731062"/>
              <a:ext cx="283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J.Leithon</a:t>
              </a:r>
              <a:r>
                <a:rPr lang="en-US" altLang="zh-CN" dirty="0" smtClean="0"/>
                <a:t> ‘12</a:t>
              </a:r>
              <a:endParaRPr lang="zh-CN" altLang="en-US" dirty="0"/>
            </a:p>
          </p:txBody>
        </p:sp>
      </p:grpSp>
      <p:cxnSp>
        <p:nvCxnSpPr>
          <p:cNvPr id="219" name="直接箭头连接符 218"/>
          <p:cNvCxnSpPr/>
          <p:nvPr/>
        </p:nvCxnSpPr>
        <p:spPr>
          <a:xfrm>
            <a:off x="6752315" y="4635419"/>
            <a:ext cx="0" cy="1738583"/>
          </a:xfrm>
          <a:prstGeom prst="straightConnector1">
            <a:avLst/>
          </a:prstGeom>
          <a:ln w="38100">
            <a:solidFill>
              <a:srgbClr val="26268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6883173" y="4772896"/>
            <a:ext cx="2724982" cy="426459"/>
            <a:chOff x="6883173" y="4772896"/>
            <a:chExt cx="2724982" cy="426459"/>
          </a:xfrm>
        </p:grpSpPr>
        <p:sp>
          <p:nvSpPr>
            <p:cNvPr id="222" name="矩形 221"/>
            <p:cNvSpPr/>
            <p:nvPr/>
          </p:nvSpPr>
          <p:spPr>
            <a:xfrm rot="5400000">
              <a:off x="7579154" y="4141816"/>
              <a:ext cx="417438" cy="1697639"/>
            </a:xfrm>
            <a:prstGeom prst="rect">
              <a:avLst/>
            </a:prstGeom>
            <a:solidFill>
              <a:srgbClr val="D6D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883173" y="4772896"/>
              <a:ext cx="272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Low Complexity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29528" y="5346161"/>
            <a:ext cx="2724982" cy="418281"/>
            <a:chOff x="6939053" y="5346161"/>
            <a:chExt cx="2724982" cy="418281"/>
          </a:xfrm>
        </p:grpSpPr>
        <p:sp>
          <p:nvSpPr>
            <p:cNvPr id="223" name="矩形 222"/>
            <p:cNvSpPr/>
            <p:nvPr/>
          </p:nvSpPr>
          <p:spPr>
            <a:xfrm rot="5400000">
              <a:off x="7589842" y="4706060"/>
              <a:ext cx="417438" cy="1697639"/>
            </a:xfrm>
            <a:prstGeom prst="rect">
              <a:avLst/>
            </a:prstGeom>
            <a:solidFill>
              <a:srgbClr val="D6D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6939053" y="5395110"/>
              <a:ext cx="272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Near-Optimal</a:t>
              </a:r>
              <a:endParaRPr lang="zh-CN" altLang="en-US" dirty="0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4" name="同侧圆角矩形 243"/>
          <p:cNvSpPr/>
          <p:nvPr/>
        </p:nvSpPr>
        <p:spPr>
          <a:xfrm rot="10800000">
            <a:off x="3870742" y="4509120"/>
            <a:ext cx="5165754" cy="1994442"/>
          </a:xfrm>
          <a:prstGeom prst="round2SameRect">
            <a:avLst>
              <a:gd name="adj1" fmla="val 11394"/>
              <a:gd name="adj2" fmla="val 0"/>
            </a:avLst>
          </a:prstGeom>
          <a:solidFill>
            <a:srgbClr val="E9E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5" name="TextBox 244"/>
          <p:cNvSpPr txBox="1"/>
          <p:nvPr/>
        </p:nvSpPr>
        <p:spPr>
          <a:xfrm>
            <a:off x="3799195" y="4083865"/>
            <a:ext cx="37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Limitations of Suboptimal Methods</a:t>
            </a:r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923928" y="4653136"/>
            <a:ext cx="47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Number of RF chains is </a:t>
            </a:r>
            <a:r>
              <a:rPr lang="en-US" altLang="zh-CN" b="1" dirty="0" smtClean="0">
                <a:solidFill>
                  <a:srgbClr val="A30000"/>
                </a:solidFill>
                <a:cs typeface="Times New Roman" pitchFamily="18" charset="0"/>
              </a:rPr>
              <a:t>given and fixed</a:t>
            </a:r>
            <a:r>
              <a:rPr lang="en-US" altLang="zh-CN" b="1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926210" y="5085184"/>
            <a:ext cx="47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Only  </a:t>
            </a:r>
            <a:r>
              <a:rPr lang="en-US" altLang="zh-CN" b="1" dirty="0" smtClean="0">
                <a:solidFill>
                  <a:srgbClr val="A30000"/>
                </a:solidFill>
                <a:cs typeface="Times New Roman" pitchFamily="18" charset="0"/>
              </a:rPr>
              <a:t>Transmission power </a:t>
            </a:r>
            <a:r>
              <a:rPr lang="en-US" altLang="zh-CN" b="1" dirty="0" smtClean="0">
                <a:cs typeface="Times New Roman" pitchFamily="18" charset="0"/>
              </a:rPr>
              <a:t>is considered        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3919736" y="5580856"/>
            <a:ext cx="47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A30000"/>
                </a:solidFill>
                <a:cs typeface="Times New Roman" pitchFamily="18" charset="0"/>
              </a:rPr>
              <a:t>Capacity </a:t>
            </a:r>
            <a:r>
              <a:rPr lang="en-US" altLang="zh-CN" b="1" dirty="0" smtClean="0">
                <a:cs typeface="Times New Roman" pitchFamily="18" charset="0"/>
              </a:rPr>
              <a:t>maximization only.</a:t>
            </a:r>
          </a:p>
        </p:txBody>
      </p:sp>
      <p:grpSp>
        <p:nvGrpSpPr>
          <p:cNvPr id="2048" name="组合 2047"/>
          <p:cNvGrpSpPr/>
          <p:nvPr/>
        </p:nvGrpSpPr>
        <p:grpSpPr>
          <a:xfrm>
            <a:off x="3851920" y="4509120"/>
            <a:ext cx="6729504" cy="1970361"/>
            <a:chOff x="3778265" y="4525913"/>
            <a:chExt cx="6729504" cy="1970361"/>
          </a:xfrm>
        </p:grpSpPr>
        <p:sp>
          <p:nvSpPr>
            <p:cNvPr id="286" name="同侧圆角矩形 285"/>
            <p:cNvSpPr/>
            <p:nvPr/>
          </p:nvSpPr>
          <p:spPr>
            <a:xfrm rot="10800000">
              <a:off x="3778265" y="4525913"/>
              <a:ext cx="5150217" cy="1970361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417205" y="5067258"/>
              <a:ext cx="6090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Arial Unicode MS" pitchFamily="34" charset="-122"/>
                  <a:cs typeface="Times New Roman" pitchFamily="18" charset="0"/>
                </a:rPr>
                <a:t>NOT Energy Efficient.</a:t>
              </a:r>
            </a:p>
          </p:txBody>
        </p:sp>
      </p:grpSp>
      <p:grpSp>
        <p:nvGrpSpPr>
          <p:cNvPr id="290" name="组合 289"/>
          <p:cNvGrpSpPr/>
          <p:nvPr/>
        </p:nvGrpSpPr>
        <p:grpSpPr>
          <a:xfrm>
            <a:off x="3779912" y="4005064"/>
            <a:ext cx="6287263" cy="2564493"/>
            <a:chOff x="26876" y="4572526"/>
            <a:chExt cx="4828814" cy="1645175"/>
          </a:xfrm>
        </p:grpSpPr>
        <p:grpSp>
          <p:nvGrpSpPr>
            <p:cNvPr id="291" name="组合 290"/>
            <p:cNvGrpSpPr/>
            <p:nvPr/>
          </p:nvGrpSpPr>
          <p:grpSpPr>
            <a:xfrm>
              <a:off x="26876" y="4572526"/>
              <a:ext cx="4050062" cy="1645175"/>
              <a:chOff x="-169976" y="3531893"/>
              <a:chExt cx="3730007" cy="1645175"/>
            </a:xfrm>
          </p:grpSpPr>
          <p:grpSp>
            <p:nvGrpSpPr>
              <p:cNvPr id="295" name="组合 294"/>
              <p:cNvGrpSpPr/>
              <p:nvPr/>
            </p:nvGrpSpPr>
            <p:grpSpPr>
              <a:xfrm>
                <a:off x="-169976" y="3531893"/>
                <a:ext cx="3730007" cy="1645175"/>
                <a:chOff x="743222" y="4666122"/>
                <a:chExt cx="6976363" cy="1541785"/>
              </a:xfrm>
              <a:effectLst>
                <a:outerShdw blurRad="50800" dist="38100" dir="2700000" sx="101000" sy="101000" algn="tl" rotWithShape="0">
                  <a:prstClr val="black">
                    <a:alpha val="24000"/>
                  </a:prstClr>
                </a:outerShdw>
              </a:effectLst>
            </p:grpSpPr>
            <p:sp>
              <p:nvSpPr>
                <p:cNvPr id="297" name="圆角矩形 296"/>
                <p:cNvSpPr/>
                <p:nvPr/>
              </p:nvSpPr>
              <p:spPr>
                <a:xfrm>
                  <a:off x="743222" y="4666122"/>
                  <a:ext cx="6961834" cy="1541785"/>
                </a:xfrm>
                <a:prstGeom prst="roundRect">
                  <a:avLst>
                    <a:gd name="adj" fmla="val 8636"/>
                  </a:avLst>
                </a:prstGeom>
                <a:solidFill>
                  <a:srgbClr val="006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8" name="同侧圆角矩形 297"/>
                <p:cNvSpPr/>
                <p:nvPr/>
              </p:nvSpPr>
              <p:spPr>
                <a:xfrm rot="10800000">
                  <a:off x="743995" y="4969994"/>
                  <a:ext cx="6975590" cy="1237905"/>
                </a:xfrm>
                <a:prstGeom prst="round2SameRect">
                  <a:avLst>
                    <a:gd name="adj1" fmla="val 11394"/>
                    <a:gd name="adj2" fmla="val 0"/>
                  </a:avLst>
                </a:prstGeom>
                <a:solidFill>
                  <a:srgbClr val="E5EF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 Unicode MS" pitchFamily="34" charset="-122"/>
                  </a:endParaRPr>
                </a:p>
              </p:txBody>
            </p:sp>
          </p:grpSp>
          <p:sp>
            <p:nvSpPr>
              <p:cNvPr id="296" name="TextBox 295"/>
              <p:cNvSpPr txBox="1"/>
              <p:nvPr/>
            </p:nvSpPr>
            <p:spPr>
              <a:xfrm>
                <a:off x="-135878" y="3576016"/>
                <a:ext cx="3252507" cy="25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ea typeface="Arial Unicode MS" pitchFamily="34" charset="-122"/>
                    <a:cs typeface="Arial Unicode MS" pitchFamily="34" charset="-122"/>
                  </a:rPr>
                  <a:t>Energy Efficient MIMO</a:t>
                </a:r>
                <a:endParaRPr lang="zh-CN" altLang="en-US" sz="2000" b="1" dirty="0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92" name="TextBox 291"/>
            <p:cNvSpPr txBox="1"/>
            <p:nvPr/>
          </p:nvSpPr>
          <p:spPr>
            <a:xfrm>
              <a:off x="66680" y="4962325"/>
              <a:ext cx="4789010" cy="23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b="1" dirty="0" smtClean="0">
                  <a:cs typeface="Times New Roman" pitchFamily="18" charset="0"/>
                </a:rPr>
                <a:t>Urgent and Important.</a:t>
              </a:r>
            </a:p>
          </p:txBody>
        </p:sp>
      </p:grpSp>
      <p:sp>
        <p:nvSpPr>
          <p:cNvPr id="299" name="TextBox 298"/>
          <p:cNvSpPr txBox="1"/>
          <p:nvPr/>
        </p:nvSpPr>
        <p:spPr>
          <a:xfrm>
            <a:off x="4211960" y="5301208"/>
            <a:ext cx="623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altLang="zh-CN" b="1" dirty="0" smtClean="0">
                <a:cs typeface="Times New Roman" pitchFamily="18" charset="0"/>
              </a:rPr>
              <a:t>Holistic power model. </a:t>
            </a:r>
            <a:r>
              <a:rPr lang="en-US" altLang="zh-CN" sz="1400" b="1" dirty="0" smtClean="0">
                <a:cs typeface="Times New Roman" pitchFamily="18" charset="0"/>
              </a:rPr>
              <a:t>[S. Cui  ’04]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4211960" y="5661248"/>
            <a:ext cx="623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altLang="zh-CN" b="1" dirty="0" smtClean="0">
                <a:cs typeface="Times New Roman" pitchFamily="18" charset="0"/>
              </a:rPr>
              <a:t>Energy efficiency maximization. </a:t>
            </a:r>
            <a:r>
              <a:rPr lang="en-US" altLang="zh-CN" sz="1400" b="1" dirty="0" smtClean="0">
                <a:cs typeface="Times New Roman" pitchFamily="18" charset="0"/>
              </a:rPr>
              <a:t>[D. </a:t>
            </a:r>
            <a:r>
              <a:rPr lang="en-US" altLang="zh-CN" sz="1400" b="1" dirty="0" err="1" smtClean="0">
                <a:cs typeface="Times New Roman" pitchFamily="18" charset="0"/>
              </a:rPr>
              <a:t>Feng</a:t>
            </a:r>
            <a:r>
              <a:rPr lang="en-US" altLang="zh-CN" sz="1400" b="1" dirty="0" smtClean="0">
                <a:cs typeface="Times New Roman" pitchFamily="18" charset="0"/>
              </a:rPr>
              <a:t>  ’13]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3851920" y="4941168"/>
            <a:ext cx="623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Features</a:t>
            </a:r>
          </a:p>
        </p:txBody>
      </p:sp>
      <p:grpSp>
        <p:nvGrpSpPr>
          <p:cNvPr id="2053" name="组合 2052"/>
          <p:cNvGrpSpPr/>
          <p:nvPr/>
        </p:nvGrpSpPr>
        <p:grpSpPr>
          <a:xfrm>
            <a:off x="4499992" y="6021288"/>
            <a:ext cx="6235435" cy="567527"/>
            <a:chOff x="4653533" y="6017427"/>
            <a:chExt cx="6235435" cy="567527"/>
          </a:xfrm>
        </p:grpSpPr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3260" y="6017427"/>
              <a:ext cx="872406" cy="567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3" name="TextBox 302"/>
            <p:cNvSpPr txBox="1"/>
            <p:nvPr/>
          </p:nvSpPr>
          <p:spPr>
            <a:xfrm>
              <a:off x="4653533" y="6112346"/>
              <a:ext cx="623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cs typeface="Times New Roman" pitchFamily="18" charset="0"/>
                </a:rPr>
                <a:t>Definition:</a:t>
              </a:r>
            </a:p>
          </p:txBody>
        </p:sp>
      </p:grpSp>
      <p:sp>
        <p:nvSpPr>
          <p:cNvPr id="210" name="矩形 209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227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5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251520" y="1844824"/>
            <a:ext cx="15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Received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20" name="直接箭头连接符 419"/>
          <p:cNvCxnSpPr/>
          <p:nvPr/>
        </p:nvCxnSpPr>
        <p:spPr>
          <a:xfrm>
            <a:off x="407326" y="2265827"/>
            <a:ext cx="899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接箭头连接符 516"/>
          <p:cNvCxnSpPr/>
          <p:nvPr/>
        </p:nvCxnSpPr>
        <p:spPr>
          <a:xfrm flipH="1">
            <a:off x="3203848" y="1704937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组合 519"/>
          <p:cNvGrpSpPr/>
          <p:nvPr/>
        </p:nvGrpSpPr>
        <p:grpSpPr>
          <a:xfrm rot="10800000">
            <a:off x="2473574" y="1557351"/>
            <a:ext cx="792088" cy="288032"/>
            <a:chOff x="4644008" y="2922969"/>
            <a:chExt cx="792088" cy="288032"/>
          </a:xfrm>
        </p:grpSpPr>
        <p:sp>
          <p:nvSpPr>
            <p:cNvPr id="521" name="矩形 520"/>
            <p:cNvSpPr/>
            <p:nvPr/>
          </p:nvSpPr>
          <p:spPr>
            <a:xfrm>
              <a:off x="4788024" y="2922969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22" name="直接箭头连接符 521"/>
            <p:cNvCxnSpPr>
              <a:endCxn id="521" idx="1"/>
            </p:cNvCxnSpPr>
            <p:nvPr/>
          </p:nvCxnSpPr>
          <p:spPr>
            <a:xfrm>
              <a:off x="4644008" y="3066985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3" name="组合 522"/>
          <p:cNvGrpSpPr/>
          <p:nvPr/>
        </p:nvGrpSpPr>
        <p:grpSpPr>
          <a:xfrm rot="10800000">
            <a:off x="2473574" y="1967156"/>
            <a:ext cx="792088" cy="288032"/>
            <a:chOff x="4644008" y="2922969"/>
            <a:chExt cx="792088" cy="288032"/>
          </a:xfrm>
        </p:grpSpPr>
        <p:sp>
          <p:nvSpPr>
            <p:cNvPr id="524" name="矩形 523"/>
            <p:cNvSpPr/>
            <p:nvPr/>
          </p:nvSpPr>
          <p:spPr>
            <a:xfrm>
              <a:off x="4788024" y="2922969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25" name="直接箭头连接符 524"/>
            <p:cNvCxnSpPr>
              <a:endCxn id="524" idx="1"/>
            </p:cNvCxnSpPr>
            <p:nvPr/>
          </p:nvCxnSpPr>
          <p:spPr>
            <a:xfrm>
              <a:off x="4644008" y="3066985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6" name="组合 525"/>
          <p:cNvGrpSpPr/>
          <p:nvPr/>
        </p:nvGrpSpPr>
        <p:grpSpPr>
          <a:xfrm rot="10800000">
            <a:off x="2473574" y="2760637"/>
            <a:ext cx="792088" cy="288032"/>
            <a:chOff x="4675479" y="2922969"/>
            <a:chExt cx="792088" cy="288032"/>
          </a:xfrm>
        </p:grpSpPr>
        <p:sp>
          <p:nvSpPr>
            <p:cNvPr id="527" name="矩形 526"/>
            <p:cNvSpPr/>
            <p:nvPr/>
          </p:nvSpPr>
          <p:spPr>
            <a:xfrm>
              <a:off x="4819495" y="2922969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28" name="直接箭头连接符 527"/>
            <p:cNvCxnSpPr>
              <a:endCxn id="527" idx="1"/>
            </p:cNvCxnSpPr>
            <p:nvPr/>
          </p:nvCxnSpPr>
          <p:spPr>
            <a:xfrm>
              <a:off x="4675479" y="3066985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9" name="TextBox 528"/>
          <p:cNvSpPr txBox="1"/>
          <p:nvPr/>
        </p:nvSpPr>
        <p:spPr>
          <a:xfrm>
            <a:off x="2473573" y="1501992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2475505" y="1942238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2472926" y="2721645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32" name="组合 531"/>
          <p:cNvGrpSpPr/>
          <p:nvPr/>
        </p:nvGrpSpPr>
        <p:grpSpPr>
          <a:xfrm>
            <a:off x="1522102" y="1809622"/>
            <a:ext cx="397809" cy="347406"/>
            <a:chOff x="3499518" y="5099747"/>
            <a:chExt cx="397809" cy="347406"/>
          </a:xfrm>
        </p:grpSpPr>
        <p:cxnSp>
          <p:nvCxnSpPr>
            <p:cNvPr id="533" name="直接连接符 532"/>
            <p:cNvCxnSpPr/>
            <p:nvPr/>
          </p:nvCxnSpPr>
          <p:spPr>
            <a:xfrm>
              <a:off x="3611072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等腰三角形 533"/>
            <p:cNvSpPr/>
            <p:nvPr/>
          </p:nvSpPr>
          <p:spPr>
            <a:xfrm rot="10800000">
              <a:off x="3499518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35" name="直接连接符 534"/>
            <p:cNvCxnSpPr>
              <a:stCxn id="534" idx="0"/>
            </p:cNvCxnSpPr>
            <p:nvPr/>
          </p:nvCxnSpPr>
          <p:spPr>
            <a:xfrm>
              <a:off x="3624812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6" name="组合 535"/>
          <p:cNvGrpSpPr/>
          <p:nvPr/>
        </p:nvGrpSpPr>
        <p:grpSpPr>
          <a:xfrm>
            <a:off x="1476204" y="1339445"/>
            <a:ext cx="397809" cy="347406"/>
            <a:chOff x="3499518" y="5099747"/>
            <a:chExt cx="397809" cy="347406"/>
          </a:xfrm>
        </p:grpSpPr>
        <p:cxnSp>
          <p:nvCxnSpPr>
            <p:cNvPr id="537" name="直接连接符 536"/>
            <p:cNvCxnSpPr/>
            <p:nvPr/>
          </p:nvCxnSpPr>
          <p:spPr>
            <a:xfrm>
              <a:off x="3611072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等腰三角形 537"/>
            <p:cNvSpPr/>
            <p:nvPr/>
          </p:nvSpPr>
          <p:spPr>
            <a:xfrm rot="10800000">
              <a:off x="3499518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39" name="直接连接符 538"/>
            <p:cNvCxnSpPr>
              <a:stCxn id="538" idx="0"/>
            </p:cNvCxnSpPr>
            <p:nvPr/>
          </p:nvCxnSpPr>
          <p:spPr>
            <a:xfrm>
              <a:off x="3624812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0" name="组合 539"/>
          <p:cNvGrpSpPr/>
          <p:nvPr/>
        </p:nvGrpSpPr>
        <p:grpSpPr>
          <a:xfrm>
            <a:off x="1466326" y="2596995"/>
            <a:ext cx="397809" cy="347406"/>
            <a:chOff x="3499518" y="5099747"/>
            <a:chExt cx="397809" cy="347406"/>
          </a:xfrm>
        </p:grpSpPr>
        <p:cxnSp>
          <p:nvCxnSpPr>
            <p:cNvPr id="541" name="直接连接符 540"/>
            <p:cNvCxnSpPr/>
            <p:nvPr/>
          </p:nvCxnSpPr>
          <p:spPr>
            <a:xfrm>
              <a:off x="3611072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等腰三角形 541"/>
            <p:cNvSpPr/>
            <p:nvPr/>
          </p:nvSpPr>
          <p:spPr>
            <a:xfrm rot="10800000">
              <a:off x="3499518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43" name="直接连接符 542"/>
            <p:cNvCxnSpPr>
              <a:stCxn id="542" idx="0"/>
            </p:cNvCxnSpPr>
            <p:nvPr/>
          </p:nvCxnSpPr>
          <p:spPr>
            <a:xfrm>
              <a:off x="3624812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4" name="直接箭头连接符 543"/>
          <p:cNvCxnSpPr/>
          <p:nvPr/>
        </p:nvCxnSpPr>
        <p:spPr>
          <a:xfrm>
            <a:off x="2230395" y="1718392"/>
            <a:ext cx="2431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接箭头连接符 544"/>
          <p:cNvCxnSpPr/>
          <p:nvPr/>
        </p:nvCxnSpPr>
        <p:spPr>
          <a:xfrm>
            <a:off x="2213771" y="2148547"/>
            <a:ext cx="2431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接箭头连接符 545"/>
          <p:cNvCxnSpPr/>
          <p:nvPr/>
        </p:nvCxnSpPr>
        <p:spPr>
          <a:xfrm>
            <a:off x="2232326" y="2931025"/>
            <a:ext cx="2431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组合 546"/>
          <p:cNvGrpSpPr/>
          <p:nvPr/>
        </p:nvGrpSpPr>
        <p:grpSpPr>
          <a:xfrm>
            <a:off x="1760442" y="1401731"/>
            <a:ext cx="576064" cy="1870233"/>
            <a:chOff x="3347562" y="2295840"/>
            <a:chExt cx="576064" cy="1870233"/>
          </a:xfrm>
        </p:grpSpPr>
        <p:sp>
          <p:nvSpPr>
            <p:cNvPr id="548" name="矩形 547"/>
            <p:cNvSpPr/>
            <p:nvPr/>
          </p:nvSpPr>
          <p:spPr>
            <a:xfrm>
              <a:off x="3455574" y="2295840"/>
              <a:ext cx="360040" cy="1870233"/>
            </a:xfrm>
            <a:prstGeom prst="rect">
              <a:avLst/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49" name="TextBox 548"/>
            <p:cNvSpPr txBox="1"/>
            <p:nvPr/>
          </p:nvSpPr>
          <p:spPr>
            <a:xfrm>
              <a:off x="3347562" y="30499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</a:t>
              </a:r>
              <a:endParaRPr lang="zh-CN" altLang="en-US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554" name="直接箭头连接符 553"/>
          <p:cNvCxnSpPr/>
          <p:nvPr/>
        </p:nvCxnSpPr>
        <p:spPr>
          <a:xfrm flipH="1">
            <a:off x="3203848" y="2108947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箭头连接符 554"/>
          <p:cNvCxnSpPr/>
          <p:nvPr/>
        </p:nvCxnSpPr>
        <p:spPr>
          <a:xfrm>
            <a:off x="5696331" y="2987174"/>
            <a:ext cx="2967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接箭头连接符 555"/>
          <p:cNvCxnSpPr/>
          <p:nvPr/>
        </p:nvCxnSpPr>
        <p:spPr>
          <a:xfrm>
            <a:off x="5701204" y="2134939"/>
            <a:ext cx="29057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接箭头连接符 556"/>
          <p:cNvCxnSpPr/>
          <p:nvPr/>
        </p:nvCxnSpPr>
        <p:spPr>
          <a:xfrm>
            <a:off x="5701204" y="1740690"/>
            <a:ext cx="27634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矩形 558"/>
          <p:cNvSpPr/>
          <p:nvPr/>
        </p:nvSpPr>
        <p:spPr>
          <a:xfrm>
            <a:off x="5977553" y="1582386"/>
            <a:ext cx="648072" cy="2880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0" name="矩形 559"/>
          <p:cNvSpPr/>
          <p:nvPr/>
        </p:nvSpPr>
        <p:spPr>
          <a:xfrm>
            <a:off x="5991781" y="1986160"/>
            <a:ext cx="648072" cy="2880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1" name="矩形 560"/>
          <p:cNvSpPr/>
          <p:nvPr/>
        </p:nvSpPr>
        <p:spPr>
          <a:xfrm>
            <a:off x="5982679" y="2832821"/>
            <a:ext cx="648072" cy="2880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62" name="组合 561"/>
          <p:cNvGrpSpPr/>
          <p:nvPr/>
        </p:nvGrpSpPr>
        <p:grpSpPr>
          <a:xfrm>
            <a:off x="7228844" y="1355801"/>
            <a:ext cx="393845" cy="347406"/>
            <a:chOff x="3367345" y="5099747"/>
            <a:chExt cx="393845" cy="347406"/>
          </a:xfrm>
        </p:grpSpPr>
        <p:cxnSp>
          <p:nvCxnSpPr>
            <p:cNvPr id="563" name="直接连接符 562"/>
            <p:cNvCxnSpPr/>
            <p:nvPr/>
          </p:nvCxnSpPr>
          <p:spPr>
            <a:xfrm>
              <a:off x="3367345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4" name="等腰三角形 563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65" name="直接连接符 564"/>
            <p:cNvCxnSpPr>
              <a:stCxn id="564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6" name="TextBox 565"/>
          <p:cNvSpPr txBox="1"/>
          <p:nvPr/>
        </p:nvSpPr>
        <p:spPr>
          <a:xfrm>
            <a:off x="5940152" y="1556792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7" name="TextBox 566"/>
          <p:cNvSpPr txBox="1"/>
          <p:nvPr/>
        </p:nvSpPr>
        <p:spPr>
          <a:xfrm>
            <a:off x="5973405" y="1963065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68" name="TextBox 567"/>
          <p:cNvSpPr txBox="1"/>
          <p:nvPr/>
        </p:nvSpPr>
        <p:spPr>
          <a:xfrm>
            <a:off x="5991781" y="2795081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569" name="组合 568"/>
          <p:cNvGrpSpPr/>
          <p:nvPr/>
        </p:nvGrpSpPr>
        <p:grpSpPr>
          <a:xfrm>
            <a:off x="7228844" y="1814688"/>
            <a:ext cx="393845" cy="347406"/>
            <a:chOff x="3367345" y="5099747"/>
            <a:chExt cx="393845" cy="347406"/>
          </a:xfrm>
        </p:grpSpPr>
        <p:cxnSp>
          <p:nvCxnSpPr>
            <p:cNvPr id="570" name="直接连接符 569"/>
            <p:cNvCxnSpPr/>
            <p:nvPr/>
          </p:nvCxnSpPr>
          <p:spPr>
            <a:xfrm>
              <a:off x="3367345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等腰三角形 570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72" name="直接连接符 571"/>
            <p:cNvCxnSpPr>
              <a:stCxn id="571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" name="组合 572"/>
          <p:cNvGrpSpPr/>
          <p:nvPr/>
        </p:nvGrpSpPr>
        <p:grpSpPr>
          <a:xfrm>
            <a:off x="7228844" y="2664009"/>
            <a:ext cx="393845" cy="347406"/>
            <a:chOff x="3367345" y="5099747"/>
            <a:chExt cx="393845" cy="347406"/>
          </a:xfrm>
        </p:grpSpPr>
        <p:cxnSp>
          <p:nvCxnSpPr>
            <p:cNvPr id="574" name="直接连接符 573"/>
            <p:cNvCxnSpPr/>
            <p:nvPr/>
          </p:nvCxnSpPr>
          <p:spPr>
            <a:xfrm>
              <a:off x="3367345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5" name="等腰三角形 574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76" name="直接连接符 575"/>
            <p:cNvCxnSpPr>
              <a:stCxn id="575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9" name="直接箭头连接符 578"/>
          <p:cNvCxnSpPr/>
          <p:nvPr/>
        </p:nvCxnSpPr>
        <p:spPr>
          <a:xfrm>
            <a:off x="5148064" y="2131530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接箭头连接符 580"/>
          <p:cNvCxnSpPr/>
          <p:nvPr/>
        </p:nvCxnSpPr>
        <p:spPr>
          <a:xfrm>
            <a:off x="5148064" y="2987118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接箭头连接符 584"/>
          <p:cNvCxnSpPr/>
          <p:nvPr/>
        </p:nvCxnSpPr>
        <p:spPr>
          <a:xfrm>
            <a:off x="6639853" y="1731742"/>
            <a:ext cx="2967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箭头连接符 585"/>
          <p:cNvCxnSpPr/>
          <p:nvPr/>
        </p:nvCxnSpPr>
        <p:spPr>
          <a:xfrm>
            <a:off x="6639853" y="2136014"/>
            <a:ext cx="2967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接箭头连接符 586"/>
          <p:cNvCxnSpPr/>
          <p:nvPr/>
        </p:nvCxnSpPr>
        <p:spPr>
          <a:xfrm>
            <a:off x="6650638" y="2987174"/>
            <a:ext cx="2967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8" name="组合 587"/>
          <p:cNvGrpSpPr/>
          <p:nvPr/>
        </p:nvGrpSpPr>
        <p:grpSpPr>
          <a:xfrm>
            <a:off x="6758113" y="1409339"/>
            <a:ext cx="576064" cy="1870233"/>
            <a:chOff x="3347562" y="2295840"/>
            <a:chExt cx="576064" cy="1870233"/>
          </a:xfrm>
        </p:grpSpPr>
        <p:sp>
          <p:nvSpPr>
            <p:cNvPr id="589" name="矩形 588"/>
            <p:cNvSpPr/>
            <p:nvPr/>
          </p:nvSpPr>
          <p:spPr>
            <a:xfrm>
              <a:off x="3455574" y="2295840"/>
              <a:ext cx="360040" cy="1870233"/>
            </a:xfrm>
            <a:prstGeom prst="rect">
              <a:avLst/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590" name="TextBox 589"/>
            <p:cNvSpPr txBox="1"/>
            <p:nvPr/>
          </p:nvSpPr>
          <p:spPr>
            <a:xfrm>
              <a:off x="3347562" y="30499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</a:t>
              </a:r>
              <a:endParaRPr lang="zh-CN" altLang="en-US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97" name="矩形 596"/>
          <p:cNvSpPr/>
          <p:nvPr/>
        </p:nvSpPr>
        <p:spPr>
          <a:xfrm>
            <a:off x="3779912" y="1484784"/>
            <a:ext cx="158417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1" name="直接箭头连接符 600"/>
          <p:cNvCxnSpPr/>
          <p:nvPr/>
        </p:nvCxnSpPr>
        <p:spPr>
          <a:xfrm flipH="1">
            <a:off x="3203849" y="2903611"/>
            <a:ext cx="576063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TextBox 597"/>
          <p:cNvSpPr txBox="1"/>
          <p:nvPr/>
        </p:nvSpPr>
        <p:spPr>
          <a:xfrm>
            <a:off x="3995936" y="184482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Amplify and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Forward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02" name="直接箭头连接符 601"/>
          <p:cNvCxnSpPr/>
          <p:nvPr/>
        </p:nvCxnSpPr>
        <p:spPr>
          <a:xfrm flipH="1">
            <a:off x="5364088" y="1738267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378520" y="2323480"/>
            <a:ext cx="15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Signal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701" name="直接箭头连接符 700"/>
          <p:cNvCxnSpPr/>
          <p:nvPr/>
        </p:nvCxnSpPr>
        <p:spPr>
          <a:xfrm>
            <a:off x="7740352" y="2276872"/>
            <a:ext cx="899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TextBox 701"/>
          <p:cNvSpPr txBox="1"/>
          <p:nvPr/>
        </p:nvSpPr>
        <p:spPr>
          <a:xfrm>
            <a:off x="7579320" y="1870224"/>
            <a:ext cx="156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Transmitted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03" name="TextBox 702"/>
          <p:cNvSpPr txBox="1"/>
          <p:nvPr/>
        </p:nvSpPr>
        <p:spPr>
          <a:xfrm>
            <a:off x="7719020" y="2336180"/>
            <a:ext cx="156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Signal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719" name="组合 718"/>
          <p:cNvGrpSpPr/>
          <p:nvPr/>
        </p:nvGrpSpPr>
        <p:grpSpPr>
          <a:xfrm>
            <a:off x="3707904" y="1656358"/>
            <a:ext cx="1758786" cy="1378694"/>
            <a:chOff x="3707904" y="1656358"/>
            <a:chExt cx="1758786" cy="1378694"/>
          </a:xfrm>
        </p:grpSpPr>
        <p:sp>
          <p:nvSpPr>
            <p:cNvPr id="713" name="椭圆 712"/>
            <p:cNvSpPr/>
            <p:nvPr/>
          </p:nvSpPr>
          <p:spPr>
            <a:xfrm>
              <a:off x="5338688" y="1675408"/>
              <a:ext cx="128002" cy="128002"/>
            </a:xfrm>
            <a:prstGeom prst="ellipse">
              <a:avLst/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4" name="椭圆 713"/>
            <p:cNvSpPr/>
            <p:nvPr/>
          </p:nvSpPr>
          <p:spPr>
            <a:xfrm>
              <a:off x="5329163" y="2066196"/>
              <a:ext cx="128002" cy="128002"/>
            </a:xfrm>
            <a:prstGeom prst="ellipse">
              <a:avLst/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5" name="椭圆 714"/>
            <p:cNvSpPr/>
            <p:nvPr/>
          </p:nvSpPr>
          <p:spPr>
            <a:xfrm>
              <a:off x="5329163" y="2907050"/>
              <a:ext cx="128002" cy="128002"/>
            </a:xfrm>
            <a:prstGeom prst="ellipse">
              <a:avLst/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6" name="椭圆 715"/>
            <p:cNvSpPr/>
            <p:nvPr/>
          </p:nvSpPr>
          <p:spPr>
            <a:xfrm>
              <a:off x="3707904" y="1656358"/>
              <a:ext cx="128002" cy="128002"/>
            </a:xfrm>
            <a:prstGeom prst="ellipse">
              <a:avLst/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椭圆 716"/>
            <p:cNvSpPr/>
            <p:nvPr/>
          </p:nvSpPr>
          <p:spPr>
            <a:xfrm>
              <a:off x="3712096" y="2048287"/>
              <a:ext cx="128002" cy="128002"/>
            </a:xfrm>
            <a:prstGeom prst="ellipse">
              <a:avLst/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椭圆 717"/>
            <p:cNvSpPr/>
            <p:nvPr/>
          </p:nvSpPr>
          <p:spPr>
            <a:xfrm>
              <a:off x="3707904" y="2833886"/>
              <a:ext cx="128002" cy="128002"/>
            </a:xfrm>
            <a:prstGeom prst="ellipse">
              <a:avLst/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49" name="组合 2048"/>
          <p:cNvGrpSpPr/>
          <p:nvPr/>
        </p:nvGrpSpPr>
        <p:grpSpPr>
          <a:xfrm>
            <a:off x="1115616" y="1412776"/>
            <a:ext cx="7357386" cy="2144172"/>
            <a:chOff x="1768905" y="1580066"/>
            <a:chExt cx="7357386" cy="2144172"/>
          </a:xfrm>
        </p:grpSpPr>
        <p:sp>
          <p:nvSpPr>
            <p:cNvPr id="288" name="椭圆 287"/>
            <p:cNvSpPr/>
            <p:nvPr/>
          </p:nvSpPr>
          <p:spPr>
            <a:xfrm>
              <a:off x="1768905" y="1580066"/>
              <a:ext cx="7357386" cy="2144172"/>
            </a:xfrm>
            <a:prstGeom prst="ellipse">
              <a:avLst/>
            </a:prstGeom>
            <a:solidFill>
              <a:srgbClr val="006000">
                <a:alpha val="90000"/>
              </a:srgbClr>
            </a:solidFill>
            <a:ln>
              <a:solidFill>
                <a:schemeClr val="bg1"/>
              </a:solidFill>
            </a:ln>
            <a:effectLst>
              <a:outerShdw blurRad="50800" dist="38100" dir="2700000" sx="101000" sy="101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2005681" y="2372154"/>
              <a:ext cx="6833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Energy efficient MIMO with AS?</a:t>
              </a:r>
            </a:p>
          </p:txBody>
        </p:sp>
      </p:grpSp>
      <p:sp>
        <p:nvSpPr>
          <p:cNvPr id="720" name="TextBox 719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  <p:sp>
        <p:nvSpPr>
          <p:cNvPr id="143" name="矩形 142"/>
          <p:cNvSpPr/>
          <p:nvPr/>
        </p:nvSpPr>
        <p:spPr>
          <a:xfrm>
            <a:off x="1403648" y="1124744"/>
            <a:ext cx="6264696" cy="23042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216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1" grpId="0"/>
      <p:bldP spid="130" grpId="0"/>
      <p:bldP spid="244" grpId="0" animBg="1"/>
      <p:bldP spid="245" grpId="0"/>
      <p:bldP spid="246" grpId="0"/>
      <p:bldP spid="247" grpId="0"/>
      <p:bldP spid="251" grpId="0"/>
      <p:bldP spid="299" grpId="0"/>
      <p:bldP spid="300" grpId="0"/>
      <p:bldP spid="3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矩形 29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16" y="-117140"/>
            <a:ext cx="8796856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nergy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E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fficient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MIMO 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with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AS</a:t>
            </a:r>
            <a:endParaRPr lang="zh-CN" altLang="en-US" sz="36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0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X. Zhou, B. Bo, W. Chen </a:t>
            </a:r>
            <a:endParaRPr lang="zh-CN" altLang="en-US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43" name="组合 242"/>
          <p:cNvGrpSpPr/>
          <p:nvPr/>
        </p:nvGrpSpPr>
        <p:grpSpPr>
          <a:xfrm>
            <a:off x="187750" y="3920343"/>
            <a:ext cx="4882546" cy="2648323"/>
            <a:chOff x="731394" y="4666119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245" name="圆角矩形 244"/>
            <p:cNvSpPr/>
            <p:nvPr/>
          </p:nvSpPr>
          <p:spPr>
            <a:xfrm>
              <a:off x="743222" y="4666119"/>
              <a:ext cx="6961836" cy="1541785"/>
            </a:xfrm>
            <a:prstGeom prst="roundRect">
              <a:avLst>
                <a:gd name="adj" fmla="val 8636"/>
              </a:avLst>
            </a:prstGeom>
            <a:solidFill>
              <a:srgbClr val="00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246" name="同侧圆角矩形 245"/>
            <p:cNvSpPr/>
            <p:nvPr/>
          </p:nvSpPr>
          <p:spPr>
            <a:xfrm rot="10800000">
              <a:off x="731394" y="4955238"/>
              <a:ext cx="6975590" cy="1252661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217208" y="5171664"/>
            <a:ext cx="5774021" cy="38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Optimization of RF </a:t>
            </a:r>
            <a:r>
              <a:rPr lang="en-US" altLang="zh-CN" b="1" dirty="0">
                <a:cs typeface="Times New Roman" pitchFamily="18" charset="0"/>
              </a:rPr>
              <a:t>and </a:t>
            </a:r>
            <a:r>
              <a:rPr lang="en-US" altLang="zh-CN" b="1" dirty="0" smtClean="0">
                <a:cs typeface="Times New Roman" pitchFamily="18" charset="0"/>
              </a:rPr>
              <a:t>AS </a:t>
            </a:r>
            <a:r>
              <a:rPr lang="en-US" altLang="zh-CN" b="1" dirty="0">
                <a:cs typeface="Times New Roman" pitchFamily="18" charset="0"/>
              </a:rPr>
              <a:t>simultaneously </a:t>
            </a:r>
            <a:endParaRPr lang="en-US" altLang="zh-CN" b="1" dirty="0" smtClean="0">
              <a:cs typeface="Times New Roman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16302" y="4649971"/>
            <a:ext cx="5774021" cy="38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Number of active RF chains is dynamical 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314026" y="3988136"/>
            <a:ext cx="4257974" cy="38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Features</a:t>
            </a:r>
            <a:endParaRPr lang="zh-CN" altLang="en-US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56" name="组合 255"/>
          <p:cNvGrpSpPr/>
          <p:nvPr/>
        </p:nvGrpSpPr>
        <p:grpSpPr>
          <a:xfrm>
            <a:off x="5225135" y="3931859"/>
            <a:ext cx="3823129" cy="2262044"/>
            <a:chOff x="731395" y="4666119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257" name="圆角矩形 256"/>
            <p:cNvSpPr/>
            <p:nvPr/>
          </p:nvSpPr>
          <p:spPr>
            <a:xfrm>
              <a:off x="743221" y="4666119"/>
              <a:ext cx="6961837" cy="1541785"/>
            </a:xfrm>
            <a:prstGeom prst="roundRect">
              <a:avLst>
                <a:gd name="adj" fmla="val 8636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258" name="同侧圆角矩形 257"/>
            <p:cNvSpPr/>
            <p:nvPr/>
          </p:nvSpPr>
          <p:spPr>
            <a:xfrm rot="10800000">
              <a:off x="731395" y="4954244"/>
              <a:ext cx="6975590" cy="125365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5312613" y="3931859"/>
            <a:ext cx="4257974" cy="38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Previous  Work</a:t>
            </a:r>
            <a:endParaRPr lang="zh-CN" altLang="en-US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215291" y="5681117"/>
            <a:ext cx="57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EE maximization</a:t>
            </a:r>
          </a:p>
        </p:txBody>
      </p:sp>
      <p:sp>
        <p:nvSpPr>
          <p:cNvPr id="158" name="矩形 15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226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6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230" name="直接箭头连接符 229"/>
          <p:cNvCxnSpPr/>
          <p:nvPr/>
        </p:nvCxnSpPr>
        <p:spPr>
          <a:xfrm flipH="1">
            <a:off x="3556056" y="1711468"/>
            <a:ext cx="367872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3121105" y="218112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</a:t>
            </a:r>
            <a:endParaRPr lang="zh-CN" altLang="en-US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3226422" y="1406577"/>
            <a:ext cx="360040" cy="1870233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33" name="组合 232"/>
          <p:cNvGrpSpPr/>
          <p:nvPr/>
        </p:nvGrpSpPr>
        <p:grpSpPr>
          <a:xfrm rot="10800000">
            <a:off x="2473574" y="1557351"/>
            <a:ext cx="792088" cy="288032"/>
            <a:chOff x="4644008" y="2922969"/>
            <a:chExt cx="792088" cy="288032"/>
          </a:xfrm>
        </p:grpSpPr>
        <p:sp>
          <p:nvSpPr>
            <p:cNvPr id="234" name="矩形 233"/>
            <p:cNvSpPr/>
            <p:nvPr/>
          </p:nvSpPr>
          <p:spPr>
            <a:xfrm>
              <a:off x="4788024" y="2922969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38" name="直接箭头连接符 237"/>
            <p:cNvCxnSpPr>
              <a:endCxn id="234" idx="1"/>
            </p:cNvCxnSpPr>
            <p:nvPr/>
          </p:nvCxnSpPr>
          <p:spPr>
            <a:xfrm>
              <a:off x="4644008" y="3066985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组合 238"/>
          <p:cNvGrpSpPr/>
          <p:nvPr/>
        </p:nvGrpSpPr>
        <p:grpSpPr>
          <a:xfrm rot="10800000">
            <a:off x="2473574" y="1967156"/>
            <a:ext cx="792088" cy="288032"/>
            <a:chOff x="4644008" y="2922969"/>
            <a:chExt cx="792088" cy="288032"/>
          </a:xfrm>
        </p:grpSpPr>
        <p:sp>
          <p:nvSpPr>
            <p:cNvPr id="244" name="矩形 243"/>
            <p:cNvSpPr/>
            <p:nvPr/>
          </p:nvSpPr>
          <p:spPr>
            <a:xfrm>
              <a:off x="4788024" y="2922969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47" name="直接箭头连接符 246"/>
            <p:cNvCxnSpPr>
              <a:endCxn id="244" idx="1"/>
            </p:cNvCxnSpPr>
            <p:nvPr/>
          </p:nvCxnSpPr>
          <p:spPr>
            <a:xfrm>
              <a:off x="4644008" y="3066985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组合 252"/>
          <p:cNvGrpSpPr/>
          <p:nvPr/>
        </p:nvGrpSpPr>
        <p:grpSpPr>
          <a:xfrm rot="10800000">
            <a:off x="2473574" y="2760637"/>
            <a:ext cx="792088" cy="288032"/>
            <a:chOff x="4675479" y="2922969"/>
            <a:chExt cx="792088" cy="288032"/>
          </a:xfrm>
        </p:grpSpPr>
        <p:sp>
          <p:nvSpPr>
            <p:cNvPr id="254" name="矩形 253"/>
            <p:cNvSpPr/>
            <p:nvPr/>
          </p:nvSpPr>
          <p:spPr>
            <a:xfrm>
              <a:off x="4819495" y="2922969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55" name="直接箭头连接符 254"/>
            <p:cNvCxnSpPr>
              <a:endCxn id="254" idx="1"/>
            </p:cNvCxnSpPr>
            <p:nvPr/>
          </p:nvCxnSpPr>
          <p:spPr>
            <a:xfrm>
              <a:off x="4675479" y="3066985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7" name="TextBox 266"/>
          <p:cNvSpPr txBox="1"/>
          <p:nvPr/>
        </p:nvSpPr>
        <p:spPr>
          <a:xfrm>
            <a:off x="2473573" y="1501992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2475505" y="1942238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2472926" y="2721645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73" name="组合 272"/>
          <p:cNvGrpSpPr/>
          <p:nvPr/>
        </p:nvGrpSpPr>
        <p:grpSpPr>
          <a:xfrm>
            <a:off x="1522102" y="1809622"/>
            <a:ext cx="397809" cy="347406"/>
            <a:chOff x="3499518" y="5099747"/>
            <a:chExt cx="397809" cy="347406"/>
          </a:xfrm>
        </p:grpSpPr>
        <p:cxnSp>
          <p:nvCxnSpPr>
            <p:cNvPr id="276" name="直接连接符 275"/>
            <p:cNvCxnSpPr/>
            <p:nvPr/>
          </p:nvCxnSpPr>
          <p:spPr>
            <a:xfrm>
              <a:off x="3611072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等腰三角形 279"/>
            <p:cNvSpPr/>
            <p:nvPr/>
          </p:nvSpPr>
          <p:spPr>
            <a:xfrm rot="10800000">
              <a:off x="3499518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82" name="直接连接符 281"/>
            <p:cNvCxnSpPr>
              <a:stCxn id="280" idx="0"/>
            </p:cNvCxnSpPr>
            <p:nvPr/>
          </p:nvCxnSpPr>
          <p:spPr>
            <a:xfrm>
              <a:off x="3624812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组合 283"/>
          <p:cNvGrpSpPr/>
          <p:nvPr/>
        </p:nvGrpSpPr>
        <p:grpSpPr>
          <a:xfrm>
            <a:off x="1476204" y="1339445"/>
            <a:ext cx="397809" cy="347406"/>
            <a:chOff x="3499518" y="5099747"/>
            <a:chExt cx="397809" cy="347406"/>
          </a:xfrm>
        </p:grpSpPr>
        <p:cxnSp>
          <p:nvCxnSpPr>
            <p:cNvPr id="295" name="直接连接符 294"/>
            <p:cNvCxnSpPr/>
            <p:nvPr/>
          </p:nvCxnSpPr>
          <p:spPr>
            <a:xfrm>
              <a:off x="3611072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等腰三角形 295"/>
            <p:cNvSpPr/>
            <p:nvPr/>
          </p:nvSpPr>
          <p:spPr>
            <a:xfrm rot="10800000">
              <a:off x="3499518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297" name="直接连接符 296"/>
            <p:cNvCxnSpPr>
              <a:stCxn id="296" idx="0"/>
            </p:cNvCxnSpPr>
            <p:nvPr/>
          </p:nvCxnSpPr>
          <p:spPr>
            <a:xfrm>
              <a:off x="3624812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组合 297"/>
          <p:cNvGrpSpPr/>
          <p:nvPr/>
        </p:nvGrpSpPr>
        <p:grpSpPr>
          <a:xfrm>
            <a:off x="1466326" y="2596995"/>
            <a:ext cx="397809" cy="347406"/>
            <a:chOff x="3499518" y="5099747"/>
            <a:chExt cx="397809" cy="347406"/>
          </a:xfrm>
        </p:grpSpPr>
        <p:cxnSp>
          <p:nvCxnSpPr>
            <p:cNvPr id="299" name="直接连接符 298"/>
            <p:cNvCxnSpPr/>
            <p:nvPr/>
          </p:nvCxnSpPr>
          <p:spPr>
            <a:xfrm>
              <a:off x="3611072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等腰三角形 299"/>
            <p:cNvSpPr/>
            <p:nvPr/>
          </p:nvSpPr>
          <p:spPr>
            <a:xfrm rot="10800000">
              <a:off x="3499518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01" name="直接连接符 300"/>
            <p:cNvCxnSpPr>
              <a:stCxn id="300" idx="0"/>
            </p:cNvCxnSpPr>
            <p:nvPr/>
          </p:nvCxnSpPr>
          <p:spPr>
            <a:xfrm>
              <a:off x="3624812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2" name="直接箭头连接符 301"/>
          <p:cNvCxnSpPr/>
          <p:nvPr/>
        </p:nvCxnSpPr>
        <p:spPr>
          <a:xfrm>
            <a:off x="2230395" y="1718392"/>
            <a:ext cx="2431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/>
          <p:nvPr/>
        </p:nvCxnSpPr>
        <p:spPr>
          <a:xfrm>
            <a:off x="2213771" y="2148547"/>
            <a:ext cx="2431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>
            <a:off x="2232326" y="2931025"/>
            <a:ext cx="2431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组合 304"/>
          <p:cNvGrpSpPr/>
          <p:nvPr/>
        </p:nvGrpSpPr>
        <p:grpSpPr>
          <a:xfrm>
            <a:off x="1760442" y="1401731"/>
            <a:ext cx="576064" cy="1870233"/>
            <a:chOff x="3347562" y="2295840"/>
            <a:chExt cx="576064" cy="1870233"/>
          </a:xfrm>
        </p:grpSpPr>
        <p:sp>
          <p:nvSpPr>
            <p:cNvPr id="306" name="矩形 305"/>
            <p:cNvSpPr/>
            <p:nvPr/>
          </p:nvSpPr>
          <p:spPr>
            <a:xfrm>
              <a:off x="3455574" y="2295840"/>
              <a:ext cx="360040" cy="1870233"/>
            </a:xfrm>
            <a:prstGeom prst="rect">
              <a:avLst/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347562" y="30499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</a:t>
              </a:r>
              <a:endParaRPr lang="zh-CN" altLang="en-US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308" name="直接箭头连接符 307"/>
          <p:cNvCxnSpPr/>
          <p:nvPr/>
        </p:nvCxnSpPr>
        <p:spPr>
          <a:xfrm flipH="1" flipV="1">
            <a:off x="3370438" y="1912956"/>
            <a:ext cx="229936" cy="20941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/>
          <p:nvPr/>
        </p:nvCxnSpPr>
        <p:spPr>
          <a:xfrm flipH="1" flipV="1">
            <a:off x="3348650" y="1513137"/>
            <a:ext cx="229936" cy="20941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/>
          <p:nvPr/>
        </p:nvCxnSpPr>
        <p:spPr>
          <a:xfrm flipH="1" flipV="1">
            <a:off x="3382863" y="2708620"/>
            <a:ext cx="229936" cy="20941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矩形 310"/>
          <p:cNvSpPr/>
          <p:nvPr/>
        </p:nvSpPr>
        <p:spPr>
          <a:xfrm>
            <a:off x="2380206" y="1439430"/>
            <a:ext cx="803923" cy="1692896"/>
          </a:xfrm>
          <a:prstGeom prst="rect">
            <a:avLst/>
          </a:prstGeom>
          <a:noFill/>
          <a:ln>
            <a:solidFill>
              <a:srgbClr val="A3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2" name="直接箭头连接符 311"/>
          <p:cNvCxnSpPr/>
          <p:nvPr/>
        </p:nvCxnSpPr>
        <p:spPr>
          <a:xfrm flipH="1">
            <a:off x="3598542" y="2118472"/>
            <a:ext cx="32538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/>
          <p:cNvCxnSpPr/>
          <p:nvPr/>
        </p:nvCxnSpPr>
        <p:spPr>
          <a:xfrm>
            <a:off x="5811228" y="2979566"/>
            <a:ext cx="2967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箭头连接符 313"/>
          <p:cNvCxnSpPr>
            <a:endCxn id="318" idx="1"/>
          </p:cNvCxnSpPr>
          <p:nvPr/>
        </p:nvCxnSpPr>
        <p:spPr>
          <a:xfrm>
            <a:off x="5816101" y="2122568"/>
            <a:ext cx="29057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>
            <a:endCxn id="317" idx="1"/>
          </p:cNvCxnSpPr>
          <p:nvPr/>
        </p:nvCxnSpPr>
        <p:spPr>
          <a:xfrm>
            <a:off x="5816101" y="1718794"/>
            <a:ext cx="27634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矩形 315"/>
          <p:cNvSpPr/>
          <p:nvPr/>
        </p:nvSpPr>
        <p:spPr>
          <a:xfrm>
            <a:off x="5540355" y="1380407"/>
            <a:ext cx="360040" cy="1870233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6092450" y="1574778"/>
            <a:ext cx="648072" cy="2880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6106678" y="1978552"/>
            <a:ext cx="648072" cy="2880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6097576" y="2825213"/>
            <a:ext cx="648072" cy="2880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20" name="组合 319"/>
          <p:cNvGrpSpPr/>
          <p:nvPr/>
        </p:nvGrpSpPr>
        <p:grpSpPr>
          <a:xfrm>
            <a:off x="7343741" y="1348193"/>
            <a:ext cx="393845" cy="347406"/>
            <a:chOff x="3367345" y="5099747"/>
            <a:chExt cx="393845" cy="347406"/>
          </a:xfrm>
        </p:grpSpPr>
        <p:cxnSp>
          <p:nvCxnSpPr>
            <p:cNvPr id="321" name="直接连接符 320"/>
            <p:cNvCxnSpPr/>
            <p:nvPr/>
          </p:nvCxnSpPr>
          <p:spPr>
            <a:xfrm>
              <a:off x="3367345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等腰三角形 321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23" name="直接连接符 322"/>
            <p:cNvCxnSpPr>
              <a:stCxn id="322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TextBox 323"/>
          <p:cNvSpPr txBox="1"/>
          <p:nvPr/>
        </p:nvSpPr>
        <p:spPr>
          <a:xfrm>
            <a:off x="6055049" y="1549184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6088302" y="1955457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6106678" y="2787473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27" name="组合 326"/>
          <p:cNvGrpSpPr/>
          <p:nvPr/>
        </p:nvGrpSpPr>
        <p:grpSpPr>
          <a:xfrm>
            <a:off x="7343741" y="1807080"/>
            <a:ext cx="393845" cy="347406"/>
            <a:chOff x="3367345" y="5099747"/>
            <a:chExt cx="393845" cy="347406"/>
          </a:xfrm>
        </p:grpSpPr>
        <p:cxnSp>
          <p:nvCxnSpPr>
            <p:cNvPr id="328" name="直接连接符 327"/>
            <p:cNvCxnSpPr/>
            <p:nvPr/>
          </p:nvCxnSpPr>
          <p:spPr>
            <a:xfrm>
              <a:off x="3367345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等腰三角形 328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30" name="直接连接符 329"/>
            <p:cNvCxnSpPr>
              <a:stCxn id="329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组合 330"/>
          <p:cNvGrpSpPr/>
          <p:nvPr/>
        </p:nvGrpSpPr>
        <p:grpSpPr>
          <a:xfrm>
            <a:off x="7343741" y="2656401"/>
            <a:ext cx="393845" cy="347406"/>
            <a:chOff x="3367345" y="5099747"/>
            <a:chExt cx="393845" cy="347406"/>
          </a:xfrm>
        </p:grpSpPr>
        <p:cxnSp>
          <p:nvCxnSpPr>
            <p:cNvPr id="332" name="直接连接符 331"/>
            <p:cNvCxnSpPr/>
            <p:nvPr/>
          </p:nvCxnSpPr>
          <p:spPr>
            <a:xfrm>
              <a:off x="3367345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等腰三角形 332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334" name="直接连接符 333"/>
            <p:cNvCxnSpPr>
              <a:stCxn id="333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5" name="直接箭头连接符 334"/>
          <p:cNvCxnSpPr/>
          <p:nvPr/>
        </p:nvCxnSpPr>
        <p:spPr>
          <a:xfrm flipV="1">
            <a:off x="5572922" y="1567162"/>
            <a:ext cx="243179" cy="15697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/>
          <p:nvPr/>
        </p:nvCxnSpPr>
        <p:spPr>
          <a:xfrm flipV="1">
            <a:off x="5572921" y="1958880"/>
            <a:ext cx="243179" cy="15697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/>
          <p:nvPr/>
        </p:nvCxnSpPr>
        <p:spPr>
          <a:xfrm>
            <a:off x="5148064" y="2924944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/>
          <p:nvPr/>
        </p:nvCxnSpPr>
        <p:spPr>
          <a:xfrm flipV="1">
            <a:off x="5568237" y="2732670"/>
            <a:ext cx="243179" cy="15697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/>
          <p:nvPr/>
        </p:nvCxnSpPr>
        <p:spPr>
          <a:xfrm>
            <a:off x="5565285" y="1719844"/>
            <a:ext cx="32344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箭头连接符 341"/>
          <p:cNvCxnSpPr/>
          <p:nvPr/>
        </p:nvCxnSpPr>
        <p:spPr>
          <a:xfrm>
            <a:off x="6754750" y="1724134"/>
            <a:ext cx="2967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/>
          <p:nvPr/>
        </p:nvCxnSpPr>
        <p:spPr>
          <a:xfrm>
            <a:off x="6754750" y="2128406"/>
            <a:ext cx="2967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箭头连接符 343"/>
          <p:cNvCxnSpPr/>
          <p:nvPr/>
        </p:nvCxnSpPr>
        <p:spPr>
          <a:xfrm>
            <a:off x="6765535" y="2979566"/>
            <a:ext cx="2967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组合 344"/>
          <p:cNvGrpSpPr/>
          <p:nvPr/>
        </p:nvGrpSpPr>
        <p:grpSpPr>
          <a:xfrm>
            <a:off x="6873010" y="1401731"/>
            <a:ext cx="576064" cy="1870233"/>
            <a:chOff x="3347562" y="2295840"/>
            <a:chExt cx="576064" cy="1870233"/>
          </a:xfrm>
        </p:grpSpPr>
        <p:sp>
          <p:nvSpPr>
            <p:cNvPr id="346" name="矩形 345"/>
            <p:cNvSpPr/>
            <p:nvPr/>
          </p:nvSpPr>
          <p:spPr>
            <a:xfrm>
              <a:off x="3455574" y="2295840"/>
              <a:ext cx="360040" cy="1870233"/>
            </a:xfrm>
            <a:prstGeom prst="rect">
              <a:avLst/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3347562" y="30499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</a:t>
              </a:r>
              <a:endParaRPr lang="zh-CN" altLang="en-US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348" name="矩形 347"/>
          <p:cNvSpPr/>
          <p:nvPr/>
        </p:nvSpPr>
        <p:spPr>
          <a:xfrm>
            <a:off x="6012160" y="1484784"/>
            <a:ext cx="803923" cy="1692896"/>
          </a:xfrm>
          <a:prstGeom prst="rect">
            <a:avLst/>
          </a:prstGeom>
          <a:noFill/>
          <a:ln>
            <a:solidFill>
              <a:srgbClr val="A3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9" name="直接箭头连接符 348"/>
          <p:cNvCxnSpPr/>
          <p:nvPr/>
        </p:nvCxnSpPr>
        <p:spPr>
          <a:xfrm>
            <a:off x="5555906" y="2115799"/>
            <a:ext cx="32344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箭头连接符 349"/>
          <p:cNvCxnSpPr/>
          <p:nvPr/>
        </p:nvCxnSpPr>
        <p:spPr>
          <a:xfrm>
            <a:off x="6981022" y="1725642"/>
            <a:ext cx="375736" cy="4087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箭头连接符 350"/>
          <p:cNvCxnSpPr/>
          <p:nvPr/>
        </p:nvCxnSpPr>
        <p:spPr>
          <a:xfrm>
            <a:off x="6962144" y="2116481"/>
            <a:ext cx="394614" cy="88732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箭头连接符 351"/>
          <p:cNvCxnSpPr/>
          <p:nvPr/>
        </p:nvCxnSpPr>
        <p:spPr>
          <a:xfrm flipV="1">
            <a:off x="6990719" y="1687273"/>
            <a:ext cx="366039" cy="3071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3923928" y="1484784"/>
            <a:ext cx="1224136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TextBox 353"/>
          <p:cNvSpPr txBox="1"/>
          <p:nvPr/>
        </p:nvSpPr>
        <p:spPr>
          <a:xfrm>
            <a:off x="3995936" y="1844824"/>
            <a:ext cx="115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Amplify and 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</a:rPr>
              <a:t>Forward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55" name="直接箭头连接符 354"/>
          <p:cNvCxnSpPr/>
          <p:nvPr/>
        </p:nvCxnSpPr>
        <p:spPr>
          <a:xfrm flipH="1">
            <a:off x="3620317" y="2900436"/>
            <a:ext cx="32538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箭头连接符 355"/>
          <p:cNvCxnSpPr/>
          <p:nvPr/>
        </p:nvCxnSpPr>
        <p:spPr>
          <a:xfrm flipH="1">
            <a:off x="5148064" y="1733243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/>
          <p:cNvCxnSpPr/>
          <p:nvPr/>
        </p:nvCxnSpPr>
        <p:spPr>
          <a:xfrm>
            <a:off x="5148064" y="2132856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4" name="组合 363"/>
          <p:cNvGrpSpPr/>
          <p:nvPr/>
        </p:nvGrpSpPr>
        <p:grpSpPr>
          <a:xfrm>
            <a:off x="5436095" y="4437113"/>
            <a:ext cx="2863429" cy="417438"/>
            <a:chOff x="5436095" y="4437113"/>
            <a:chExt cx="2863429" cy="417438"/>
          </a:xfrm>
        </p:grpSpPr>
        <p:sp>
          <p:nvSpPr>
            <p:cNvPr id="362" name="矩形 361"/>
            <p:cNvSpPr/>
            <p:nvPr/>
          </p:nvSpPr>
          <p:spPr>
            <a:xfrm rot="5400000">
              <a:off x="6643927" y="3229281"/>
              <a:ext cx="417438" cy="2833101"/>
            </a:xfrm>
            <a:prstGeom prst="rect">
              <a:avLst/>
            </a:prstGeom>
            <a:solidFill>
              <a:srgbClr val="D6D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5491212" y="4471020"/>
              <a:ext cx="2808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X. Zhou ’ICC 14 : p2p MIMO</a:t>
              </a:r>
              <a:endParaRPr lang="zh-CN" altLang="en-US" dirty="0"/>
            </a:p>
          </p:txBody>
        </p:sp>
      </p:grpSp>
      <p:grpSp>
        <p:nvGrpSpPr>
          <p:cNvPr id="365" name="组合 364"/>
          <p:cNvGrpSpPr/>
          <p:nvPr/>
        </p:nvGrpSpPr>
        <p:grpSpPr>
          <a:xfrm>
            <a:off x="5431780" y="5157192"/>
            <a:ext cx="3652788" cy="417438"/>
            <a:chOff x="5431779" y="4437113"/>
            <a:chExt cx="3652788" cy="417438"/>
          </a:xfrm>
        </p:grpSpPr>
        <p:sp>
          <p:nvSpPr>
            <p:cNvPr id="366" name="矩形 365"/>
            <p:cNvSpPr/>
            <p:nvPr/>
          </p:nvSpPr>
          <p:spPr>
            <a:xfrm rot="5400000">
              <a:off x="6919564" y="2953644"/>
              <a:ext cx="417438" cy="3384375"/>
            </a:xfrm>
            <a:prstGeom prst="rect">
              <a:avLst/>
            </a:prstGeom>
            <a:solidFill>
              <a:srgbClr val="D6D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5431779" y="4437113"/>
              <a:ext cx="3652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X. Zhou ’GlobalSIP14: one-way relay</a:t>
              </a:r>
              <a:endParaRPr lang="zh-CN" altLang="en-US" dirty="0"/>
            </a:p>
          </p:txBody>
        </p:sp>
      </p:grpSp>
      <p:sp>
        <p:nvSpPr>
          <p:cNvPr id="368" name="TextBox 367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1403648" y="1124744"/>
            <a:ext cx="6408712" cy="23042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7843587" y="2217497"/>
            <a:ext cx="899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682555" y="1810849"/>
            <a:ext cx="156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Transmitted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822255" y="2276805"/>
            <a:ext cx="156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Signal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51520" y="1844824"/>
            <a:ext cx="15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Received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21" name="直接箭头连接符 120"/>
          <p:cNvCxnSpPr/>
          <p:nvPr/>
        </p:nvCxnSpPr>
        <p:spPr>
          <a:xfrm>
            <a:off x="407326" y="2265827"/>
            <a:ext cx="899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78520" y="2323480"/>
            <a:ext cx="150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Signal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89" name="组合 288"/>
          <p:cNvGrpSpPr/>
          <p:nvPr/>
        </p:nvGrpSpPr>
        <p:grpSpPr>
          <a:xfrm>
            <a:off x="899592" y="1844824"/>
            <a:ext cx="7357386" cy="2144172"/>
            <a:chOff x="544769" y="-148126"/>
            <a:chExt cx="7357386" cy="2144172"/>
          </a:xfrm>
        </p:grpSpPr>
        <p:sp>
          <p:nvSpPr>
            <p:cNvPr id="290" name="椭圆 289"/>
            <p:cNvSpPr/>
            <p:nvPr/>
          </p:nvSpPr>
          <p:spPr>
            <a:xfrm>
              <a:off x="544769" y="-148126"/>
              <a:ext cx="7357386" cy="2144172"/>
            </a:xfrm>
            <a:prstGeom prst="ellipse">
              <a:avLst/>
            </a:prstGeom>
            <a:solidFill>
              <a:srgbClr val="262686">
                <a:alpha val="90000"/>
              </a:srgbClr>
            </a:solidFill>
            <a:ln>
              <a:solidFill>
                <a:schemeClr val="bg1"/>
              </a:solidFill>
            </a:ln>
            <a:effectLst>
              <a:outerShdw blurRad="50800" dist="38100" dir="2700000" sx="101000" sy="101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858067" y="390797"/>
              <a:ext cx="68333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Energy efficient AS for Two-way AF MIMO?</a:t>
              </a:r>
              <a:endParaRPr lang="zh-CN" altLang="en-US" sz="32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6382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2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3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242" grpId="0"/>
      <p:bldP spid="232" grpId="0" animBg="1"/>
      <p:bldP spid="311" grpId="0" animBg="1"/>
      <p:bldP spid="316" grpId="0" animBg="1"/>
      <p:bldP spid="3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6400648" cy="200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8" name="矩形 157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P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roblem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F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ormulation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0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4110" name="组合 4109"/>
          <p:cNvGrpSpPr/>
          <p:nvPr/>
        </p:nvGrpSpPr>
        <p:grpSpPr>
          <a:xfrm>
            <a:off x="247110" y="3720642"/>
            <a:ext cx="5648683" cy="2832587"/>
            <a:chOff x="219154" y="3720649"/>
            <a:chExt cx="5648683" cy="2648323"/>
          </a:xfr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圆角矩形 116"/>
            <p:cNvSpPr/>
            <p:nvPr/>
          </p:nvSpPr>
          <p:spPr>
            <a:xfrm>
              <a:off x="228733" y="3720649"/>
              <a:ext cx="5637545" cy="2648323"/>
            </a:xfrm>
            <a:prstGeom prst="roundRect">
              <a:avLst>
                <a:gd name="adj" fmla="val 8636"/>
              </a:avLst>
            </a:prstGeom>
            <a:solidFill>
              <a:srgbClr val="00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118" name="同侧圆角矩形 117"/>
            <p:cNvSpPr/>
            <p:nvPr/>
          </p:nvSpPr>
          <p:spPr>
            <a:xfrm rot="10800000">
              <a:off x="219154" y="4136377"/>
              <a:ext cx="5648683" cy="2232587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3768" y="3754973"/>
              <a:ext cx="4257974" cy="345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rPr>
                <a:t>Features</a:t>
              </a:r>
              <a:endParaRPr lang="zh-CN" altLang="en-US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51520" y="4182988"/>
            <a:ext cx="57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Holistic power model </a:t>
            </a:r>
          </a:p>
        </p:txBody>
      </p:sp>
      <p:grpSp>
        <p:nvGrpSpPr>
          <p:cNvPr id="140" name="组合 139"/>
          <p:cNvGrpSpPr/>
          <p:nvPr/>
        </p:nvGrpSpPr>
        <p:grpSpPr>
          <a:xfrm>
            <a:off x="5911871" y="4249596"/>
            <a:ext cx="3170217" cy="1981212"/>
            <a:chOff x="731395" y="4666119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743221" y="4666119"/>
              <a:ext cx="6961837" cy="1541785"/>
            </a:xfrm>
            <a:prstGeom prst="roundRect">
              <a:avLst>
                <a:gd name="adj" fmla="val 8636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142" name="同侧圆角矩形 141"/>
            <p:cNvSpPr/>
            <p:nvPr/>
          </p:nvSpPr>
          <p:spPr>
            <a:xfrm rot="10800000">
              <a:off x="731395" y="4954244"/>
              <a:ext cx="6975590" cy="125365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944479" y="4249596"/>
            <a:ext cx="4257974" cy="38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Our problem</a:t>
            </a:r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827584" y="1268760"/>
            <a:ext cx="7882827" cy="2144172"/>
            <a:chOff x="832801" y="2444162"/>
            <a:chExt cx="7882827" cy="2144172"/>
          </a:xfrm>
        </p:grpSpPr>
        <p:sp>
          <p:nvSpPr>
            <p:cNvPr id="162" name="椭圆 161"/>
            <p:cNvSpPr/>
            <p:nvPr/>
          </p:nvSpPr>
          <p:spPr>
            <a:xfrm>
              <a:off x="832801" y="2444162"/>
              <a:ext cx="7357386" cy="2144172"/>
            </a:xfrm>
            <a:prstGeom prst="ellipse">
              <a:avLst/>
            </a:prstGeom>
            <a:solidFill>
              <a:srgbClr val="262686">
                <a:alpha val="90000"/>
              </a:srgbClr>
            </a:solidFill>
            <a:ln>
              <a:solidFill>
                <a:schemeClr val="bg1"/>
              </a:solidFill>
            </a:ln>
            <a:effectLst>
              <a:outerShdw blurRad="50800" dist="38100" dir="2700000" sx="101000" sy="101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882292" y="3125612"/>
              <a:ext cx="6833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How to solve it efficiently ?</a:t>
              </a:r>
              <a:endParaRPr lang="zh-CN" altLang="en-US" sz="32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39" name="矩形 138"/>
          <p:cNvSpPr/>
          <p:nvPr/>
        </p:nvSpPr>
        <p:spPr>
          <a:xfrm>
            <a:off x="611560" y="4603942"/>
            <a:ext cx="3672408" cy="770730"/>
          </a:xfrm>
          <a:prstGeom prst="rect">
            <a:avLst/>
          </a:prstGeom>
          <a:noFill/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225081" y="5402932"/>
            <a:ext cx="247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Performance metric: </a:t>
            </a:r>
          </a:p>
        </p:txBody>
      </p:sp>
      <p:sp>
        <p:nvSpPr>
          <p:cNvPr id="151" name="矩形 150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64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7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  <p:pic>
        <p:nvPicPr>
          <p:cNvPr id="1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619" y="4658469"/>
            <a:ext cx="2016224" cy="370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4709" y="5056609"/>
            <a:ext cx="3535090" cy="303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677" y="5774972"/>
            <a:ext cx="4475770" cy="64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" name="矩形 132"/>
          <p:cNvSpPr/>
          <p:nvPr/>
        </p:nvSpPr>
        <p:spPr>
          <a:xfrm>
            <a:off x="611560" y="5738589"/>
            <a:ext cx="4536504" cy="770730"/>
          </a:xfrm>
          <a:prstGeom prst="rect">
            <a:avLst/>
          </a:prstGeom>
          <a:noFill/>
          <a:ln>
            <a:solidFill>
              <a:srgbClr val="006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869160"/>
            <a:ext cx="2982599" cy="106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452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Background &amp; Problem Formulation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An iterative approach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Simulation results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Conclusions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utline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8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408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矩形 295"/>
          <p:cNvSpPr/>
          <p:nvPr/>
        </p:nvSpPr>
        <p:spPr bwMode="auto">
          <a:xfrm>
            <a:off x="107504" y="3385566"/>
            <a:ext cx="4101187" cy="27077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C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ore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dea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2015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9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05965" y="1058501"/>
            <a:ext cx="3203555" cy="1981212"/>
            <a:chOff x="731393" y="4666119"/>
            <a:chExt cx="7048945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743222" y="4666119"/>
              <a:ext cx="7037116" cy="1541785"/>
            </a:xfrm>
            <a:prstGeom prst="roundRect">
              <a:avLst>
                <a:gd name="adj" fmla="val 8636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29" name="同侧圆角矩形 28"/>
            <p:cNvSpPr/>
            <p:nvPr/>
          </p:nvSpPr>
          <p:spPr>
            <a:xfrm rot="10800000">
              <a:off x="731393" y="4954243"/>
              <a:ext cx="7048943" cy="125365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9515" y="1047340"/>
            <a:ext cx="2327767" cy="38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Our problem</a:t>
            </a:r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320287" y="2195773"/>
            <a:ext cx="235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Theorem 1</a:t>
            </a:r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211960" y="980728"/>
            <a:ext cx="4565166" cy="4703967"/>
            <a:chOff x="226392" y="3679689"/>
            <a:chExt cx="5648683" cy="2694318"/>
          </a:xfr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圆角矩形 42"/>
            <p:cNvSpPr/>
            <p:nvPr/>
          </p:nvSpPr>
          <p:spPr>
            <a:xfrm>
              <a:off x="228733" y="3679689"/>
              <a:ext cx="5637544" cy="2648323"/>
            </a:xfrm>
            <a:prstGeom prst="roundRect">
              <a:avLst>
                <a:gd name="adj" fmla="val 8636"/>
              </a:avLst>
            </a:prstGeom>
            <a:solidFill>
              <a:srgbClr val="00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44" name="同侧圆角矩形 43"/>
            <p:cNvSpPr/>
            <p:nvPr/>
          </p:nvSpPr>
          <p:spPr>
            <a:xfrm rot="10800000">
              <a:off x="226392" y="3967954"/>
              <a:ext cx="5648683" cy="2406053"/>
            </a:xfrm>
            <a:prstGeom prst="round2SameRect">
              <a:avLst>
                <a:gd name="adj1" fmla="val 9853"/>
                <a:gd name="adj2" fmla="val 0"/>
              </a:avLst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319" y="3732557"/>
              <a:ext cx="2913255" cy="20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rPr>
                <a:t>Proposed Algorithm</a:t>
              </a:r>
              <a:endParaRPr lang="zh-CN" altLang="en-US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511414" y="1556792"/>
            <a:ext cx="2230244" cy="3920083"/>
            <a:chOff x="5640059" y="1525141"/>
            <a:chExt cx="2230244" cy="3920083"/>
          </a:xfrm>
        </p:grpSpPr>
        <p:sp>
          <p:nvSpPr>
            <p:cNvPr id="46" name="矩形 45"/>
            <p:cNvSpPr/>
            <p:nvPr/>
          </p:nvSpPr>
          <p:spPr>
            <a:xfrm>
              <a:off x="6156176" y="1988840"/>
              <a:ext cx="1714127" cy="9388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>
              <a:stCxn id="46" idx="2"/>
              <a:endCxn id="49" idx="0"/>
            </p:cNvCxnSpPr>
            <p:nvPr/>
          </p:nvCxnSpPr>
          <p:spPr>
            <a:xfrm flipH="1">
              <a:off x="7013238" y="2927707"/>
              <a:ext cx="2" cy="8508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156174" y="3778570"/>
              <a:ext cx="1714127" cy="10277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56176" y="3938534"/>
              <a:ext cx="17141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ea typeface="Arial Unicode MS" pitchFamily="34" charset="-122"/>
                  <a:cs typeface="Arial Unicode MS" pitchFamily="34" charset="-122"/>
                </a:rPr>
                <a:t>Optimize the   power  </a:t>
              </a:r>
              <a:r>
                <a:rPr lang="en-US" altLang="zh-CN" b="1" dirty="0" smtClean="0">
                  <a:ea typeface="Arial Unicode MS" pitchFamily="34" charset="-122"/>
                  <a:cs typeface="Arial Unicode MS" pitchFamily="34" charset="-122"/>
                </a:rPr>
                <a:t>for the </a:t>
              </a:r>
              <a:r>
                <a:rPr lang="en-US" altLang="zh-CN" b="1" dirty="0" smtClean="0">
                  <a:solidFill>
                    <a:srgbClr val="A30000"/>
                  </a:solidFill>
                  <a:ea typeface="Arial Unicode MS" pitchFamily="34" charset="-122"/>
                  <a:cs typeface="Arial Unicode MS" pitchFamily="34" charset="-122"/>
                </a:rPr>
                <a:t>n</a:t>
              </a:r>
              <a:r>
                <a:rPr lang="en-US" altLang="zh-CN" b="1" dirty="0" smtClean="0">
                  <a:ea typeface="Arial Unicode MS" pitchFamily="34" charset="-122"/>
                  <a:cs typeface="Arial Unicode MS" pitchFamily="34" charset="-122"/>
                </a:rPr>
                <a:t>th step</a:t>
              </a:r>
              <a:endParaRPr lang="zh-CN" altLang="en-US" b="1" dirty="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H="1">
              <a:off x="7016079" y="4806368"/>
              <a:ext cx="1" cy="6388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5663134" y="5442148"/>
              <a:ext cx="1350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5640059" y="1547267"/>
              <a:ext cx="13731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endCxn id="46" idx="0"/>
            </p:cNvCxnSpPr>
            <p:nvPr/>
          </p:nvCxnSpPr>
          <p:spPr>
            <a:xfrm flipH="1">
              <a:off x="7013240" y="1525141"/>
              <a:ext cx="2844" cy="4636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>
              <a:off x="5663133" y="1545307"/>
              <a:ext cx="1" cy="38999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156175" y="2151880"/>
              <a:ext cx="171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ea typeface="Arial Unicode MS" pitchFamily="34" charset="-122"/>
                  <a:cs typeface="Arial Unicode MS" pitchFamily="34" charset="-122"/>
                </a:rPr>
                <a:t>AS at the </a:t>
              </a:r>
              <a:r>
                <a:rPr lang="en-US" altLang="zh-CN" b="1" dirty="0" smtClean="0">
                  <a:solidFill>
                    <a:srgbClr val="A30000"/>
                  </a:solidFill>
                  <a:ea typeface="Arial Unicode MS" pitchFamily="34" charset="-122"/>
                  <a:cs typeface="Arial Unicode MS" pitchFamily="34" charset="-122"/>
                </a:rPr>
                <a:t>n</a:t>
              </a:r>
              <a:r>
                <a:rPr lang="en-US" altLang="zh-CN" b="1" dirty="0" smtClean="0">
                  <a:ea typeface="Arial Unicode MS" pitchFamily="34" charset="-122"/>
                  <a:cs typeface="Arial Unicode MS" pitchFamily="34" charset="-122"/>
                </a:rPr>
                <a:t>th step</a:t>
              </a:r>
              <a:endParaRPr lang="zh-CN" altLang="en-US" b="1" dirty="0"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18" y="3222898"/>
            <a:ext cx="341358" cy="34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弧形 85"/>
          <p:cNvSpPr/>
          <p:nvPr/>
        </p:nvSpPr>
        <p:spPr>
          <a:xfrm rot="10205823">
            <a:off x="6777187" y="2226417"/>
            <a:ext cx="538567" cy="459843"/>
          </a:xfrm>
          <a:prstGeom prst="arc">
            <a:avLst>
              <a:gd name="adj1" fmla="val 15060617"/>
              <a:gd name="adj2" fmla="val 0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7020272" y="1988840"/>
            <a:ext cx="1723487" cy="964046"/>
          </a:xfrm>
          <a:prstGeom prst="rect">
            <a:avLst/>
          </a:prstGeom>
          <a:solidFill>
            <a:srgbClr val="00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弧形 94"/>
          <p:cNvSpPr/>
          <p:nvPr/>
        </p:nvSpPr>
        <p:spPr>
          <a:xfrm rot="10205823">
            <a:off x="6793939" y="4038584"/>
            <a:ext cx="538567" cy="464628"/>
          </a:xfrm>
          <a:prstGeom prst="arc">
            <a:avLst>
              <a:gd name="adj1" fmla="val 15060617"/>
              <a:gd name="adj2" fmla="val 0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7020272" y="4077072"/>
            <a:ext cx="1723487" cy="824522"/>
          </a:xfrm>
          <a:prstGeom prst="rect">
            <a:avLst/>
          </a:prstGeom>
          <a:solidFill>
            <a:srgbClr val="00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6722884" y="4105647"/>
            <a:ext cx="2354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Proposition 1</a:t>
            </a:r>
          </a:p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Fractional </a:t>
            </a:r>
          </a:p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Programming</a:t>
            </a:r>
            <a:endParaRPr lang="zh-CN" altLang="en-US" sz="16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789559" y="2132856"/>
            <a:ext cx="2354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Theorem 1</a:t>
            </a:r>
          </a:p>
          <a:p>
            <a:pPr algn="ctr"/>
            <a:r>
              <a:rPr lang="en-US" altLang="zh-CN" sz="16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Greedy Selection</a:t>
            </a:r>
            <a:endParaRPr lang="zh-CN" altLang="en-US" sz="16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513585" y="6548302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Energy Efficient AS for AF MIMO Two-way</a:t>
            </a:r>
            <a:endParaRPr lang="zh-CN" altLang="en-US" dirty="0"/>
          </a:p>
        </p:txBody>
      </p:sp>
      <p:pic>
        <p:nvPicPr>
          <p:cNvPr id="14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2982599" cy="1069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7" name="组合 196"/>
          <p:cNvGrpSpPr/>
          <p:nvPr/>
        </p:nvGrpSpPr>
        <p:grpSpPr>
          <a:xfrm>
            <a:off x="1230211" y="3387849"/>
            <a:ext cx="308794" cy="556455"/>
            <a:chOff x="5631358" y="4121181"/>
            <a:chExt cx="308794" cy="556455"/>
          </a:xfrm>
        </p:grpSpPr>
        <p:sp>
          <p:nvSpPr>
            <p:cNvPr id="200" name="矩形 199"/>
            <p:cNvSpPr/>
            <p:nvPr/>
          </p:nvSpPr>
          <p:spPr bwMode="auto">
            <a:xfrm>
              <a:off x="5631358" y="4121181"/>
              <a:ext cx="164778" cy="548358"/>
            </a:xfrm>
            <a:prstGeom prst="rect">
              <a:avLst/>
            </a:prstGeom>
            <a:solidFill>
              <a:srgbClr val="85CB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63500" dir="1200000" algn="l" rotWithShape="0">
                <a:prstClr val="black">
                  <a:alpha val="33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01" name="矩形 200"/>
            <p:cNvSpPr/>
            <p:nvPr/>
          </p:nvSpPr>
          <p:spPr bwMode="auto">
            <a:xfrm>
              <a:off x="5796136" y="4395360"/>
              <a:ext cx="144016" cy="282276"/>
            </a:xfrm>
            <a:prstGeom prst="rect">
              <a:avLst/>
            </a:prstGeom>
            <a:solidFill>
              <a:srgbClr val="00C45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63500" dir="1200000" algn="l" rotWithShape="0">
                <a:prstClr val="black">
                  <a:alpha val="33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202" name="椭圆 201"/>
          <p:cNvSpPr>
            <a:spLocks noChangeArrowheads="1"/>
          </p:cNvSpPr>
          <p:nvPr/>
        </p:nvSpPr>
        <p:spPr bwMode="auto">
          <a:xfrm>
            <a:off x="3496939" y="4374059"/>
            <a:ext cx="131763" cy="117475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03" name="直接箭头连接符 202"/>
          <p:cNvCxnSpPr/>
          <p:nvPr/>
        </p:nvCxnSpPr>
        <p:spPr bwMode="auto">
          <a:xfrm flipH="1" flipV="1">
            <a:off x="1716601" y="3992174"/>
            <a:ext cx="1743910" cy="4459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04" name="椭圆 203"/>
          <p:cNvSpPr>
            <a:spLocks noChangeArrowheads="1"/>
          </p:cNvSpPr>
          <p:nvPr/>
        </p:nvSpPr>
        <p:spPr bwMode="auto">
          <a:xfrm>
            <a:off x="1982713" y="5297277"/>
            <a:ext cx="131763" cy="1174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6"/>
              </a:buBlip>
              <a:defRPr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2117329" y="3563505"/>
            <a:ext cx="308794" cy="364850"/>
            <a:chOff x="5631358" y="4312785"/>
            <a:chExt cx="308794" cy="364850"/>
          </a:xfrm>
        </p:grpSpPr>
        <p:sp>
          <p:nvSpPr>
            <p:cNvPr id="209" name="矩形 208"/>
            <p:cNvSpPr/>
            <p:nvPr/>
          </p:nvSpPr>
          <p:spPr bwMode="auto">
            <a:xfrm>
              <a:off x="5631358" y="4312785"/>
              <a:ext cx="164778" cy="356753"/>
            </a:xfrm>
            <a:prstGeom prst="rect">
              <a:avLst/>
            </a:prstGeom>
            <a:solidFill>
              <a:srgbClr val="85CB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63500" dir="1200000" algn="l" rotWithShape="0">
                <a:prstClr val="black">
                  <a:alpha val="33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10" name="矩形 209"/>
            <p:cNvSpPr/>
            <p:nvPr/>
          </p:nvSpPr>
          <p:spPr bwMode="auto">
            <a:xfrm>
              <a:off x="5796136" y="4454968"/>
              <a:ext cx="144016" cy="222667"/>
            </a:xfrm>
            <a:prstGeom prst="rect">
              <a:avLst/>
            </a:prstGeom>
            <a:solidFill>
              <a:srgbClr val="00C45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63500" dir="1200000" algn="l" rotWithShape="0">
                <a:prstClr val="black">
                  <a:alpha val="33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cxnSp>
        <p:nvCxnSpPr>
          <p:cNvPr id="211" name="直接箭头连接符 210"/>
          <p:cNvCxnSpPr/>
          <p:nvPr/>
        </p:nvCxnSpPr>
        <p:spPr bwMode="auto">
          <a:xfrm>
            <a:off x="1539005" y="4071163"/>
            <a:ext cx="355192" cy="11621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13" name="椭圆 212"/>
          <p:cNvSpPr/>
          <p:nvPr/>
        </p:nvSpPr>
        <p:spPr bwMode="auto">
          <a:xfrm rot="19536517">
            <a:off x="1742206" y="4589925"/>
            <a:ext cx="2116807" cy="604497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217" name="直接箭头连接符 216"/>
          <p:cNvCxnSpPr/>
          <p:nvPr/>
        </p:nvCxnSpPr>
        <p:spPr bwMode="auto">
          <a:xfrm flipH="1" flipV="1">
            <a:off x="2237904" y="3992174"/>
            <a:ext cx="269843" cy="660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8" name="直接箭头连接符 217"/>
          <p:cNvCxnSpPr/>
          <p:nvPr/>
        </p:nvCxnSpPr>
        <p:spPr bwMode="auto">
          <a:xfrm>
            <a:off x="2426123" y="4094493"/>
            <a:ext cx="669893" cy="11902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2" name="椭圆 221"/>
          <p:cNvSpPr>
            <a:spLocks noChangeArrowheads="1"/>
          </p:cNvSpPr>
          <p:nvPr/>
        </p:nvSpPr>
        <p:spPr bwMode="auto">
          <a:xfrm>
            <a:off x="3030135" y="5297276"/>
            <a:ext cx="131763" cy="1174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6"/>
              </a:buBlip>
              <a:defRPr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0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  <a:cs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200">
                <a:solidFill>
                  <a:schemeClr val="tx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8" name="椭圆 227"/>
          <p:cNvSpPr/>
          <p:nvPr/>
        </p:nvSpPr>
        <p:spPr bwMode="auto">
          <a:xfrm rot="3518871">
            <a:off x="2359375" y="3935194"/>
            <a:ext cx="1115280" cy="2150937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cxnSp>
        <p:nvCxnSpPr>
          <p:cNvPr id="233" name="直接箭头连接符 232"/>
          <p:cNvCxnSpPr/>
          <p:nvPr/>
        </p:nvCxnSpPr>
        <p:spPr bwMode="auto">
          <a:xfrm flipH="1" flipV="1">
            <a:off x="3008586" y="3914089"/>
            <a:ext cx="171130" cy="40812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234" name="组合 233"/>
          <p:cNvGrpSpPr/>
          <p:nvPr/>
        </p:nvGrpSpPr>
        <p:grpSpPr>
          <a:xfrm>
            <a:off x="2843808" y="3501008"/>
            <a:ext cx="311192" cy="456379"/>
            <a:chOff x="5631358" y="4221257"/>
            <a:chExt cx="311192" cy="456379"/>
          </a:xfrm>
        </p:grpSpPr>
        <p:sp>
          <p:nvSpPr>
            <p:cNvPr id="235" name="矩形 234"/>
            <p:cNvSpPr/>
            <p:nvPr/>
          </p:nvSpPr>
          <p:spPr bwMode="auto">
            <a:xfrm>
              <a:off x="5631358" y="4221257"/>
              <a:ext cx="164778" cy="448281"/>
            </a:xfrm>
            <a:prstGeom prst="rect">
              <a:avLst/>
            </a:prstGeom>
            <a:solidFill>
              <a:srgbClr val="85CB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63500" dir="1200000" algn="l" rotWithShape="0">
                <a:prstClr val="black">
                  <a:alpha val="33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36" name="矩形 235"/>
            <p:cNvSpPr/>
            <p:nvPr/>
          </p:nvSpPr>
          <p:spPr bwMode="auto">
            <a:xfrm>
              <a:off x="5796135" y="4394166"/>
              <a:ext cx="146415" cy="283470"/>
            </a:xfrm>
            <a:prstGeom prst="rect">
              <a:avLst/>
            </a:prstGeom>
            <a:solidFill>
              <a:srgbClr val="00C45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63500" dir="1200000" algn="l" rotWithShape="0">
                <a:prstClr val="black">
                  <a:alpha val="33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sp>
        <p:nvSpPr>
          <p:cNvPr id="237" name="椭圆 236"/>
          <p:cNvSpPr>
            <a:spLocks noChangeArrowheads="1"/>
          </p:cNvSpPr>
          <p:nvPr/>
        </p:nvSpPr>
        <p:spPr bwMode="auto">
          <a:xfrm>
            <a:off x="1262860" y="3992174"/>
            <a:ext cx="131763" cy="117475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49" charset="-122"/>
                <a:cs typeface="+mn-cs"/>
              </a:defRPr>
            </a:lvl9pPr>
          </a:lstStyle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3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77072"/>
            <a:ext cx="249139" cy="17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9" name="矩形 238"/>
          <p:cNvSpPr/>
          <p:nvPr/>
        </p:nvSpPr>
        <p:spPr bwMode="auto">
          <a:xfrm>
            <a:off x="1550131" y="3583398"/>
            <a:ext cx="144016" cy="357642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63500" dir="1200000" algn="l" rotWithShape="0">
              <a:prstClr val="black">
                <a:alpha val="33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2435575" y="3377401"/>
            <a:ext cx="144016" cy="561216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63500" dir="1200000" algn="l" rotWithShape="0">
              <a:prstClr val="black">
                <a:alpha val="33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3161898" y="3583397"/>
            <a:ext cx="144016" cy="371473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63500" dir="1200000" algn="l" rotWithShape="0">
              <a:prstClr val="black">
                <a:alpha val="33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44" name="组合 243"/>
          <p:cNvGrpSpPr/>
          <p:nvPr/>
        </p:nvGrpSpPr>
        <p:grpSpPr>
          <a:xfrm>
            <a:off x="2851133" y="4023953"/>
            <a:ext cx="451797" cy="122555"/>
            <a:chOff x="7363658" y="4796695"/>
            <a:chExt cx="451797" cy="122555"/>
          </a:xfrm>
        </p:grpSpPr>
        <p:sp>
          <p:nvSpPr>
            <p:cNvPr id="245" name="椭圆 244"/>
            <p:cNvSpPr>
              <a:spLocks noChangeArrowheads="1"/>
            </p:cNvSpPr>
            <p:nvPr/>
          </p:nvSpPr>
          <p:spPr bwMode="auto">
            <a:xfrm>
              <a:off x="7363658" y="4796695"/>
              <a:ext cx="131763" cy="1174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4" name="椭圆 283"/>
            <p:cNvSpPr>
              <a:spLocks noChangeArrowheads="1"/>
            </p:cNvSpPr>
            <p:nvPr/>
          </p:nvSpPr>
          <p:spPr bwMode="auto">
            <a:xfrm>
              <a:off x="7520636" y="4801775"/>
              <a:ext cx="131763" cy="1174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5" name="椭圆 284"/>
            <p:cNvSpPr>
              <a:spLocks noChangeArrowheads="1"/>
            </p:cNvSpPr>
            <p:nvPr/>
          </p:nvSpPr>
          <p:spPr bwMode="auto">
            <a:xfrm>
              <a:off x="7683692" y="4798971"/>
              <a:ext cx="131763" cy="1174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6"/>
                </a:buBlip>
                <a:defRPr sz="24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  <a:cs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Corbel" panose="020B0503020204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87" name="组合 286"/>
          <p:cNvGrpSpPr/>
          <p:nvPr/>
        </p:nvGrpSpPr>
        <p:grpSpPr>
          <a:xfrm>
            <a:off x="2133836" y="3994941"/>
            <a:ext cx="295280" cy="117475"/>
            <a:chOff x="6646361" y="4767683"/>
            <a:chExt cx="295280" cy="117475"/>
          </a:xfrm>
        </p:grpSpPr>
        <p:sp>
          <p:nvSpPr>
            <p:cNvPr id="288" name="椭圆 287"/>
            <p:cNvSpPr>
              <a:spLocks noChangeArrowheads="1"/>
            </p:cNvSpPr>
            <p:nvPr/>
          </p:nvSpPr>
          <p:spPr bwMode="auto">
            <a:xfrm>
              <a:off x="6646361" y="4767683"/>
              <a:ext cx="131763" cy="117475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黑体" pitchFamily="49" charset="-122"/>
                  <a:cs typeface="+mn-cs"/>
                </a:defRPr>
              </a:lvl9pPr>
            </a:lstStyle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9" name="椭圆 288"/>
            <p:cNvSpPr>
              <a:spLocks noChangeArrowheads="1"/>
            </p:cNvSpPr>
            <p:nvPr/>
          </p:nvSpPr>
          <p:spPr bwMode="auto">
            <a:xfrm>
              <a:off x="6809878" y="4767683"/>
              <a:ext cx="131763" cy="1174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6"/>
                </a:buBlip>
                <a:defRPr sz="24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000" b="1"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  <a:cs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 b="1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楷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Corbel" panose="020B0503020204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200">
                  <a:solidFill>
                    <a:schemeClr val="tx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200">
                  <a:solidFill>
                    <a:schemeClr val="tx1"/>
                  </a:solidFill>
                  <a:latin typeface="Corbel" panose="020B0503020204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0" name="TextBox 289"/>
          <p:cNvSpPr txBox="1"/>
          <p:nvPr/>
        </p:nvSpPr>
        <p:spPr>
          <a:xfrm>
            <a:off x="2140235" y="4087090"/>
            <a:ext cx="4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sym typeface="Wingdings 2"/>
              </a:rPr>
              <a:t>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91" name="直接箭头连接符 290"/>
          <p:cNvCxnSpPr/>
          <p:nvPr/>
        </p:nvCxnSpPr>
        <p:spPr bwMode="auto">
          <a:xfrm>
            <a:off x="870171" y="5759921"/>
            <a:ext cx="314765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2" name="直接箭头连接符 291"/>
          <p:cNvCxnSpPr/>
          <p:nvPr/>
        </p:nvCxnSpPr>
        <p:spPr bwMode="auto">
          <a:xfrm flipV="1">
            <a:off x="1014187" y="3963913"/>
            <a:ext cx="0" cy="19875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97" name="组合 296"/>
          <p:cNvGrpSpPr/>
          <p:nvPr/>
        </p:nvGrpSpPr>
        <p:grpSpPr>
          <a:xfrm>
            <a:off x="179512" y="3501008"/>
            <a:ext cx="443154" cy="759853"/>
            <a:chOff x="-1" y="3501008"/>
            <a:chExt cx="443154" cy="759853"/>
          </a:xfrm>
        </p:grpSpPr>
        <p:sp>
          <p:nvSpPr>
            <p:cNvPr id="293" name="矩形 292"/>
            <p:cNvSpPr/>
            <p:nvPr/>
          </p:nvSpPr>
          <p:spPr bwMode="auto">
            <a:xfrm rot="5400000">
              <a:off x="128797" y="3372210"/>
              <a:ext cx="164778" cy="422373"/>
            </a:xfrm>
            <a:prstGeom prst="rect">
              <a:avLst/>
            </a:prstGeom>
            <a:solidFill>
              <a:srgbClr val="85CBFF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63500" dir="1200000" algn="l" rotWithShape="0">
                <a:prstClr val="black">
                  <a:alpha val="33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 rot="5400000">
              <a:off x="139188" y="3668681"/>
              <a:ext cx="164778" cy="422373"/>
            </a:xfrm>
            <a:prstGeom prst="rect">
              <a:avLst/>
            </a:prstGeom>
            <a:solidFill>
              <a:srgbClr val="00C459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63500" dir="1200000" algn="l" rotWithShape="0">
                <a:prstClr val="black">
                  <a:alpha val="33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 rot="5400000">
              <a:off x="149578" y="3967285"/>
              <a:ext cx="164778" cy="422373"/>
            </a:xfrm>
            <a:prstGeom prst="rect">
              <a:avLst/>
            </a:prstGeom>
            <a:solidFill>
              <a:schemeClr val="bg2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63500" dir="1200000" algn="l" rotWithShape="0">
                <a:prstClr val="black">
                  <a:alpha val="33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</p:grpSp>
      <p:pic>
        <p:nvPicPr>
          <p:cNvPr id="298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383274" cy="481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9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733256"/>
            <a:ext cx="384416" cy="45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0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48050"/>
            <a:ext cx="208562" cy="2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1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411" y="3744565"/>
            <a:ext cx="204728" cy="28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81148" y="5997538"/>
            <a:ext cx="1461981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2" name="直接箭头连接符 301"/>
          <p:cNvCxnSpPr/>
          <p:nvPr/>
        </p:nvCxnSpPr>
        <p:spPr bwMode="auto">
          <a:xfrm>
            <a:off x="6228184" y="6165304"/>
            <a:ext cx="129614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96336" y="6021288"/>
            <a:ext cx="1068506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012160" y="1556792"/>
            <a:ext cx="9144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988410" y="4964918"/>
            <a:ext cx="1047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644008" y="1664425"/>
            <a:ext cx="981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4657399" y="3068960"/>
            <a:ext cx="707901" cy="291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655883" y="3429000"/>
            <a:ext cx="673224" cy="28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3246064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00"/>
                            </p:stCondLst>
                            <p:childTnLst>
                              <p:par>
                                <p:cTn id="7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0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02" grpId="1" animBg="1"/>
      <p:bldP spid="202" grpId="2" animBg="1"/>
      <p:bldP spid="202" grpId="3" animBg="1"/>
      <p:bldP spid="204" grpId="0" animBg="1"/>
      <p:bldP spid="213" grpId="0" animBg="1"/>
      <p:bldP spid="213" grpId="1" animBg="1"/>
      <p:bldP spid="222" grpId="0" animBg="1"/>
      <p:bldP spid="222" grpId="1" animBg="1"/>
      <p:bldP spid="228" grpId="0" animBg="1"/>
      <p:bldP spid="228" grpId="1" animBg="1"/>
      <p:bldP spid="237" grpId="0" animBg="1"/>
      <p:bldP spid="239" grpId="0" animBg="1"/>
      <p:bldP spid="241" grpId="0" animBg="1"/>
      <p:bldP spid="242" grpId="0" animBg="1"/>
      <p:bldP spid="29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|1.5|0.7|0.7|0.9|1.2|0.6|0.8|0.6|0.7|0.7|0.7|0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6705</TotalTime>
  <Words>1020</Words>
  <Application>Microsoft Office PowerPoint</Application>
  <PresentationFormat>全屏显示(4:3)</PresentationFormat>
  <Paragraphs>243</Paragraphs>
  <Slides>17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Office 主题​​</vt:lpstr>
      <vt:lpstr>MathType 6.0 Equation</vt:lpstr>
      <vt:lpstr>幻灯片 1</vt:lpstr>
      <vt:lpstr>幻灯片 2</vt:lpstr>
      <vt:lpstr>幻灯片 3</vt:lpstr>
      <vt:lpstr>幻灯片 4</vt:lpstr>
      <vt:lpstr>Antenna Selection (AS)</vt:lpstr>
      <vt:lpstr>Energy Efficient MIMO with AS</vt:lpstr>
      <vt:lpstr>Problem Formulation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Iterative Algorithm for Joint Antenna Selection and Power Adaptation in Energy Efficient MIMO</dc:title>
  <dc:creator>q</dc:creator>
  <cp:lastModifiedBy>Administrator</cp:lastModifiedBy>
  <cp:revision>354</cp:revision>
  <dcterms:created xsi:type="dcterms:W3CDTF">2014-05-25T04:26:17Z</dcterms:created>
  <dcterms:modified xsi:type="dcterms:W3CDTF">2015-06-09T14:20:51Z</dcterms:modified>
</cp:coreProperties>
</file>