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56" r:id="rId3"/>
    <p:sldId id="265" r:id="rId4"/>
    <p:sldId id="264" r:id="rId5"/>
    <p:sldId id="266" r:id="rId6"/>
    <p:sldId id="257" r:id="rId7"/>
    <p:sldId id="280" r:id="rId8"/>
    <p:sldId id="284" r:id="rId9"/>
    <p:sldId id="286" r:id="rId10"/>
    <p:sldId id="263" r:id="rId11"/>
    <p:sldId id="258" r:id="rId12"/>
    <p:sldId id="261" r:id="rId13"/>
    <p:sldId id="260" r:id="rId14"/>
    <p:sldId id="262" r:id="rId15"/>
    <p:sldId id="269" r:id="rId16"/>
    <p:sldId id="267" r:id="rId17"/>
    <p:sldId id="273" r:id="rId18"/>
    <p:sldId id="270" r:id="rId19"/>
    <p:sldId id="275" r:id="rId20"/>
    <p:sldId id="274" r:id="rId21"/>
    <p:sldId id="276" r:id="rId22"/>
    <p:sldId id="277" r:id="rId23"/>
    <p:sldId id="278" r:id="rId24"/>
    <p:sldId id="272" r:id="rId25"/>
    <p:sldId id="279" r:id="rId26"/>
    <p:sldId id="282" r:id="rId27"/>
    <p:sldId id="283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cmabridgerelay!$B$20:$DU$20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cmabridgerelay!$B$26:$DU$26</c:f>
              <c:numCache>
                <c:formatCode>General</c:formatCode>
                <c:ptCount val="124"/>
                <c:pt idx="0">
                  <c:v>0</c:v>
                </c:pt>
                <c:pt idx="19">
                  <c:v>0</c:v>
                </c:pt>
                <c:pt idx="40">
                  <c:v>1E-3</c:v>
                </c:pt>
                <c:pt idx="53">
                  <c:v>7.0000000000000001E-3</c:v>
                </c:pt>
                <c:pt idx="62">
                  <c:v>1.7000000000000001E-2</c:v>
                </c:pt>
                <c:pt idx="79">
                  <c:v>7.4999999999999997E-2</c:v>
                </c:pt>
                <c:pt idx="88">
                  <c:v>0.14599999999999999</c:v>
                </c:pt>
                <c:pt idx="97">
                  <c:v>0.27</c:v>
                </c:pt>
                <c:pt idx="105">
                  <c:v>0.41299999999999998</c:v>
                </c:pt>
                <c:pt idx="114">
                  <c:v>0.495</c:v>
                </c:pt>
                <c:pt idx="123">
                  <c:v>0.50700000000000001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cmabridgerelay!$B$32:$DU$32</c:f>
              <c:numCache>
                <c:formatCode>General</c:formatCode>
                <c:ptCount val="124"/>
                <c:pt idx="0">
                  <c:v>0</c:v>
                </c:pt>
                <c:pt idx="19">
                  <c:v>0</c:v>
                </c:pt>
                <c:pt idx="40">
                  <c:v>1E-3</c:v>
                </c:pt>
                <c:pt idx="53">
                  <c:v>7.0000000000000001E-3</c:v>
                </c:pt>
                <c:pt idx="62">
                  <c:v>1.7000000000000001E-2</c:v>
                </c:pt>
                <c:pt idx="79">
                  <c:v>7.9000000000000001E-2</c:v>
                </c:pt>
                <c:pt idx="88">
                  <c:v>0.15</c:v>
                </c:pt>
                <c:pt idx="97">
                  <c:v>0.28000000000000003</c:v>
                </c:pt>
                <c:pt idx="105">
                  <c:v>0.42099999999999999</c:v>
                </c:pt>
                <c:pt idx="114">
                  <c:v>0.50900000000000001</c:v>
                </c:pt>
                <c:pt idx="123">
                  <c:v>0.51800000000000002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283712"/>
        <c:axId val="143285632"/>
      </c:lineChart>
      <c:catAx>
        <c:axId val="143283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540000"/>
          <a:lstStyle/>
          <a:p>
            <a:pPr>
              <a:defRPr/>
            </a:pPr>
            <a:endParaRPr lang="zh-TW"/>
          </a:p>
        </c:txPr>
        <c:crossAx val="143285632"/>
        <c:crosses val="autoZero"/>
        <c:auto val="1"/>
        <c:lblAlgn val="ctr"/>
        <c:lblOffset val="100"/>
        <c:noMultiLvlLbl val="0"/>
      </c:catAx>
      <c:valAx>
        <c:axId val="143285632"/>
        <c:scaling>
          <c:orientation val="minMax"/>
          <c:max val="0.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delivery_ratio</a:t>
                </a:r>
                <a:endParaRPr lang="zh-TW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3283712"/>
        <c:crosses val="autoZero"/>
        <c:crossBetween val="midCat"/>
        <c:majorUnit val="0.1"/>
      </c:valAx>
      <c:spPr>
        <a:noFill/>
        <a:ln w="25400">
          <a:noFill/>
        </a:ln>
      </c:spPr>
    </c:plotArea>
    <c:legend>
      <c:legendPos val="r"/>
      <c:overlay val="0"/>
    </c:legend>
    <c:plotVisOnly val="0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cmabridgerelay!$A$18</c:f>
              <c:strCache>
                <c:ptCount val="1"/>
                <c:pt idx="0">
                  <c:v>Epidemic</c:v>
                </c:pt>
              </c:strCache>
            </c:strRef>
          </c:tx>
          <c:val>
            <c:numRef>
              <c:f>cmabridgerelay!$B$21:$DU$21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2"/>
          <c:order val="1"/>
          <c:tx>
            <c:strRef>
              <c:f>cmabridgerelay!$A$24</c:f>
              <c:strCache>
                <c:ptCount val="1"/>
                <c:pt idx="0">
                  <c:v>BubbleRap原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cmabridgerelay!$B$27:$DU$27</c:f>
              <c:numCache>
                <c:formatCode>General</c:formatCode>
                <c:ptCount val="124"/>
                <c:pt idx="0">
                  <c:v>6.7000000000000004E-2</c:v>
                </c:pt>
                <c:pt idx="19">
                  <c:v>7.2999999999999995E-2</c:v>
                </c:pt>
                <c:pt idx="40">
                  <c:v>0.14499999999999999</c:v>
                </c:pt>
                <c:pt idx="53">
                  <c:v>0.27300000000000002</c:v>
                </c:pt>
                <c:pt idx="62">
                  <c:v>0.496</c:v>
                </c:pt>
                <c:pt idx="79">
                  <c:v>1.847</c:v>
                </c:pt>
                <c:pt idx="88">
                  <c:v>3.9990000000000001</c:v>
                </c:pt>
                <c:pt idx="97">
                  <c:v>9.1349999999999998</c:v>
                </c:pt>
                <c:pt idx="105">
                  <c:v>17.22</c:v>
                </c:pt>
                <c:pt idx="114">
                  <c:v>28.327999999999999</c:v>
                </c:pt>
                <c:pt idx="123">
                  <c:v>30.98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cmabridgerelay!$A$30</c:f>
              <c:strCache>
                <c:ptCount val="1"/>
                <c:pt idx="0">
                  <c:v>BubbleRap改</c:v>
                </c:pt>
              </c:strCache>
            </c:strRef>
          </c:tx>
          <c:cat>
            <c:strRef>
              <c:f>cmabridgerelay!$B$18:$DU$18</c:f>
              <c:strCache>
                <c:ptCount val="124"/>
                <c:pt idx="0">
                  <c:v>2min</c:v>
                </c:pt>
                <c:pt idx="19">
                  <c:v>10m</c:v>
                </c:pt>
                <c:pt idx="40">
                  <c:v>1hour</c:v>
                </c:pt>
                <c:pt idx="53">
                  <c:v>3H</c:v>
                </c:pt>
                <c:pt idx="62">
                  <c:v>6H</c:v>
                </c:pt>
                <c:pt idx="79">
                  <c:v>1day</c:v>
                </c:pt>
                <c:pt idx="88">
                  <c:v>2d</c:v>
                </c:pt>
                <c:pt idx="97">
                  <c:v>4d</c:v>
                </c:pt>
                <c:pt idx="105">
                  <c:v>1weeks</c:v>
                </c:pt>
                <c:pt idx="114">
                  <c:v>2weeks</c:v>
                </c:pt>
                <c:pt idx="123">
                  <c:v>3weeks</c:v>
                </c:pt>
              </c:strCache>
            </c:strRef>
          </c:cat>
          <c:val>
            <c:numRef>
              <c:f>cmabridgerelay!$B$33:$DU$33</c:f>
              <c:numCache>
                <c:formatCode>General</c:formatCode>
                <c:ptCount val="124"/>
                <c:pt idx="0">
                  <c:v>7.0000000000000007E-2</c:v>
                </c:pt>
                <c:pt idx="19">
                  <c:v>7.3999999999999996E-2</c:v>
                </c:pt>
                <c:pt idx="40">
                  <c:v>0.156</c:v>
                </c:pt>
                <c:pt idx="53">
                  <c:v>0.32800000000000001</c:v>
                </c:pt>
                <c:pt idx="62">
                  <c:v>0.60599999999999998</c:v>
                </c:pt>
                <c:pt idx="79">
                  <c:v>2.335</c:v>
                </c:pt>
                <c:pt idx="88">
                  <c:v>4.8970000000000002</c:v>
                </c:pt>
                <c:pt idx="97">
                  <c:v>10.96</c:v>
                </c:pt>
                <c:pt idx="105">
                  <c:v>19.922999999999998</c:v>
                </c:pt>
                <c:pt idx="114">
                  <c:v>31.863</c:v>
                </c:pt>
                <c:pt idx="123">
                  <c:v>33.893000000000001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069760"/>
        <c:axId val="144071680"/>
      </c:lineChart>
      <c:catAx>
        <c:axId val="144069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TTL</a:t>
                </a:r>
                <a:endParaRPr lang="zh-TW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 rot="420000"/>
          <a:lstStyle/>
          <a:p>
            <a:pPr>
              <a:defRPr/>
            </a:pPr>
            <a:endParaRPr lang="zh-TW"/>
          </a:p>
        </c:txPr>
        <c:crossAx val="144071680"/>
        <c:crosses val="autoZero"/>
        <c:auto val="1"/>
        <c:lblAlgn val="ctr"/>
        <c:lblOffset val="100"/>
        <c:noMultiLvlLbl val="0"/>
      </c:catAx>
      <c:valAx>
        <c:axId val="144071680"/>
        <c:scaling>
          <c:orientation val="minMax"/>
          <c:max val="4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total_cost</a:t>
                </a:r>
                <a:endParaRPr lang="zh-TW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4069760"/>
        <c:crosses val="autoZero"/>
        <c:crossBetween val="midCat"/>
        <c:majorUnit val="5"/>
      </c:valAx>
    </c:plotArea>
    <c:legend>
      <c:legendPos val="r"/>
      <c:overlay val="0"/>
    </c:legend>
    <c:plotVisOnly val="0"/>
    <c:dispBlanksAs val="span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DD826-5BCE-4E6A-B6BF-5F6625BAC878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5805-307F-4861-8520-1C41283A9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9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5805-307F-4861-8520-1C41283A9A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5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5805-307F-4861-8520-1C41283A9A8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63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BubbleRap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255057"/>
            <a:ext cx="385361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肘形接點 3"/>
          <p:cNvCxnSpPr/>
          <p:nvPr/>
        </p:nvCxnSpPr>
        <p:spPr>
          <a:xfrm flipV="1">
            <a:off x="2156546" y="444137"/>
            <a:ext cx="2728963" cy="17322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012160" y="1916832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24128" y="328498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CBRConnection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3645024"/>
            <a:ext cx="398599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2" y="3645024"/>
            <a:ext cx="3998836" cy="121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90709" y="3337247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DTNHost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135086" y="3744686"/>
            <a:ext cx="4173218" cy="98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2" y="5157192"/>
            <a:ext cx="3598639" cy="14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43608" y="483315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190709" y="3861048"/>
            <a:ext cx="92960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341007" y="2228650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7363098" y="1530733"/>
            <a:ext cx="366531" cy="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60930" y="856279"/>
            <a:ext cx="1302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Outgoingmessage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7629094" y="1052736"/>
            <a:ext cx="100535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764066" y="-1605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67368" y="703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59239" y="32542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48541" y="330646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22200" y="4771601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100642" y="30541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上兩張投影片的</a:t>
            </a:r>
            <a:r>
              <a:rPr lang="zh-TW" altLang="en-US" sz="2400" dirty="0"/>
              <a:t>簡化版</a:t>
            </a:r>
          </a:p>
        </p:txBody>
      </p:sp>
    </p:spTree>
    <p:extLst>
      <p:ext uri="{BB962C8B-B14F-4D97-AF65-F5344CB8AC3E}">
        <p14:creationId xmlns:p14="http://schemas.microsoft.com/office/powerpoint/2010/main" val="11786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35018" y="809153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77" y="383962"/>
            <a:ext cx="4077434" cy="311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直線接點 35"/>
          <p:cNvCxnSpPr/>
          <p:nvPr/>
        </p:nvCxnSpPr>
        <p:spPr>
          <a:xfrm>
            <a:off x="4601248" y="777442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20" y="4221088"/>
            <a:ext cx="407458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線單箭頭接點 2047"/>
          <p:cNvCxnSpPr/>
          <p:nvPr/>
        </p:nvCxnSpPr>
        <p:spPr>
          <a:xfrm flipV="1">
            <a:off x="952667" y="539931"/>
            <a:ext cx="3453870" cy="22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459503" y="3789040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61" name="直線單箭頭接點 2060"/>
          <p:cNvCxnSpPr/>
          <p:nvPr/>
        </p:nvCxnSpPr>
        <p:spPr>
          <a:xfrm>
            <a:off x="5148064" y="777442"/>
            <a:ext cx="311439" cy="344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757258" y="-942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7259" y="372748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89885" y="213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35018" y="809153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77" y="383962"/>
            <a:ext cx="4077434" cy="311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線單箭頭接點 2047"/>
          <p:cNvCxnSpPr/>
          <p:nvPr/>
        </p:nvCxnSpPr>
        <p:spPr>
          <a:xfrm flipV="1">
            <a:off x="952667" y="539931"/>
            <a:ext cx="3453870" cy="22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7032"/>
            <a:ext cx="473619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V="1">
            <a:off x="5185840" y="1846217"/>
            <a:ext cx="901451" cy="3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5436096" y="1831093"/>
            <a:ext cx="144016" cy="2029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30553" y="3521562"/>
            <a:ext cx="18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757258" y="-942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73686" y="350100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389885" y="213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1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35018" y="809153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77" y="383962"/>
            <a:ext cx="4077434" cy="311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48" name="直線單箭頭接點 2047"/>
          <p:cNvCxnSpPr/>
          <p:nvPr/>
        </p:nvCxnSpPr>
        <p:spPr>
          <a:xfrm flipV="1">
            <a:off x="952667" y="539931"/>
            <a:ext cx="3453870" cy="22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5203257" y="1933303"/>
            <a:ext cx="1075623" cy="21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5436096" y="1915886"/>
            <a:ext cx="224475" cy="194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30553" y="352156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Connection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77" y="3861048"/>
            <a:ext cx="35622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" y="3675450"/>
            <a:ext cx="3410788" cy="297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291844" y="3386442"/>
            <a:ext cx="184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438400" y="3831771"/>
            <a:ext cx="3573760" cy="74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5517231"/>
            <a:ext cx="2591504" cy="3175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06282" y="5445153"/>
            <a:ext cx="476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accent2"/>
                </a:solidFill>
              </a:rPr>
              <a:t>isFinalRecipient</a:t>
            </a:r>
            <a:r>
              <a:rPr lang="zh-TW" altLang="en-US" sz="1200" dirty="0" smtClean="0">
                <a:solidFill>
                  <a:schemeClr val="accent2"/>
                </a:solidFill>
              </a:rPr>
              <a:t>判斷是否為此</a:t>
            </a:r>
            <a:r>
              <a:rPr lang="en-US" altLang="zh-TW" sz="1200" dirty="0" smtClean="0">
                <a:solidFill>
                  <a:schemeClr val="accent2"/>
                </a:solidFill>
              </a:rPr>
              <a:t>message</a:t>
            </a:r>
            <a:r>
              <a:rPr lang="zh-TW" altLang="en-US" sz="1200" dirty="0" smtClean="0">
                <a:solidFill>
                  <a:schemeClr val="accent2"/>
                </a:solidFill>
              </a:rPr>
              <a:t>的目的地</a:t>
            </a:r>
            <a:endParaRPr lang="en-US" altLang="zh-TW" sz="1200" dirty="0" smtClean="0">
              <a:solidFill>
                <a:schemeClr val="accent2"/>
              </a:solidFill>
            </a:endParaRPr>
          </a:p>
          <a:p>
            <a:r>
              <a:rPr lang="en-US" altLang="zh-TW" sz="1200" dirty="0" err="1" smtClean="0">
                <a:solidFill>
                  <a:schemeClr val="accent2"/>
                </a:solidFill>
              </a:rPr>
              <a:t>isFirstDelivery</a:t>
            </a:r>
            <a:r>
              <a:rPr lang="zh-TW" altLang="en-US" sz="1200" dirty="0" smtClean="0">
                <a:solidFill>
                  <a:schemeClr val="accent2"/>
                </a:solidFill>
              </a:rPr>
              <a:t>判斷</a:t>
            </a:r>
            <a:r>
              <a:rPr lang="en-US" altLang="zh-TW" sz="1200" dirty="0" smtClean="0">
                <a:solidFill>
                  <a:schemeClr val="accent2"/>
                </a:solidFill>
              </a:rPr>
              <a:t>”</a:t>
            </a:r>
            <a:r>
              <a:rPr lang="zh-TW" altLang="en-US" sz="1200" dirty="0" smtClean="0">
                <a:solidFill>
                  <a:schemeClr val="accent2"/>
                </a:solidFill>
              </a:rPr>
              <a:t>是</a:t>
            </a:r>
            <a:r>
              <a:rPr lang="en-US" altLang="zh-TW" sz="1200" dirty="0" smtClean="0">
                <a:solidFill>
                  <a:schemeClr val="accent2"/>
                </a:solidFill>
              </a:rPr>
              <a:t>message</a:t>
            </a:r>
            <a:r>
              <a:rPr lang="zh-TW" altLang="en-US" sz="1200" dirty="0" smtClean="0">
                <a:solidFill>
                  <a:schemeClr val="accent2"/>
                </a:solidFill>
              </a:rPr>
              <a:t>的目的地</a:t>
            </a:r>
            <a:r>
              <a:rPr lang="en-US" altLang="zh-TW" sz="1200" dirty="0" smtClean="0">
                <a:solidFill>
                  <a:schemeClr val="accent2"/>
                </a:solidFill>
              </a:rPr>
              <a:t>”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&amp;&amp;</a:t>
            </a:r>
            <a:r>
              <a:rPr lang="zh-TW" altLang="en-US" sz="1200" dirty="0" smtClean="0">
                <a:solidFill>
                  <a:schemeClr val="accent2"/>
                </a:solidFill>
              </a:rPr>
              <a:t> </a:t>
            </a:r>
            <a:r>
              <a:rPr lang="en-US" altLang="zh-TW" sz="1200" dirty="0" smtClean="0">
                <a:solidFill>
                  <a:schemeClr val="accent2"/>
                </a:solidFill>
              </a:rPr>
              <a:t>“</a:t>
            </a:r>
            <a:r>
              <a:rPr lang="zh-TW" altLang="en-US" sz="1200" dirty="0" smtClean="0">
                <a:solidFill>
                  <a:schemeClr val="accent2"/>
                </a:solidFill>
              </a:rPr>
              <a:t>還未接收過此</a:t>
            </a:r>
            <a:r>
              <a:rPr lang="en-US" altLang="zh-TW" sz="1200" dirty="0" smtClean="0">
                <a:solidFill>
                  <a:schemeClr val="accent2"/>
                </a:solidFill>
              </a:rPr>
              <a:t>message”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7258" y="-942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20567" y="350100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389885" y="213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20683" y="3355664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雲朵形 56"/>
          <p:cNvSpPr/>
          <p:nvPr/>
        </p:nvSpPr>
        <p:spPr>
          <a:xfrm>
            <a:off x="5890216" y="4900714"/>
            <a:ext cx="2383347" cy="1302265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504" y="292145"/>
            <a:ext cx="3244799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" dirty="0"/>
              <a:t>@Override</a:t>
            </a:r>
          </a:p>
          <a:p>
            <a:r>
              <a:rPr lang="en-US" altLang="zh-TW" sz="700" b="1" dirty="0"/>
              <a:t>public Message </a:t>
            </a:r>
            <a:r>
              <a:rPr lang="en-US" altLang="zh-TW" sz="700" b="1" dirty="0" err="1"/>
              <a:t>messageTransferred</a:t>
            </a:r>
            <a:r>
              <a:rPr lang="en-US" altLang="zh-TW" sz="700" b="1" dirty="0"/>
              <a:t>(String id, </a:t>
            </a:r>
            <a:r>
              <a:rPr lang="en-US" altLang="zh-TW" sz="700" b="1" dirty="0" err="1"/>
              <a:t>DTNHost</a:t>
            </a:r>
            <a:r>
              <a:rPr lang="en-US" altLang="zh-TW" sz="700" b="1" dirty="0"/>
              <a:t> from)</a:t>
            </a:r>
          </a:p>
          <a:p>
            <a:r>
              <a:rPr lang="en-US" altLang="zh-TW" sz="700" dirty="0"/>
              <a:t>{</a:t>
            </a:r>
          </a:p>
          <a:p>
            <a:r>
              <a:rPr lang="en-US" altLang="zh-TW" sz="700" dirty="0"/>
              <a:t>Message incoming = </a:t>
            </a:r>
            <a:r>
              <a:rPr lang="en-US" altLang="zh-TW" sz="700" dirty="0" err="1"/>
              <a:t>removeFromIncomingBuffer</a:t>
            </a:r>
            <a:r>
              <a:rPr lang="en-US" altLang="zh-TW" sz="700" dirty="0"/>
              <a:t>(id, from);</a:t>
            </a:r>
          </a:p>
          <a:p>
            <a:endParaRPr lang="zh-TW" altLang="en-US" sz="700" dirty="0"/>
          </a:p>
          <a:p>
            <a:r>
              <a:rPr lang="en-US" altLang="zh-TW" sz="700" b="1" dirty="0"/>
              <a:t>if (incoming == null) {</a:t>
            </a:r>
          </a:p>
          <a:p>
            <a:r>
              <a:rPr lang="en-US" altLang="zh-TW" sz="700" b="1" dirty="0"/>
              <a:t>throw new </a:t>
            </a:r>
            <a:r>
              <a:rPr lang="en-US" altLang="zh-TW" sz="700" b="1" dirty="0" err="1"/>
              <a:t>SimError</a:t>
            </a:r>
            <a:r>
              <a:rPr lang="en-US" altLang="zh-TW" sz="700" b="1" dirty="0"/>
              <a:t>("No message with ID " + id + " in the incoming "+</a:t>
            </a:r>
          </a:p>
          <a:p>
            <a:r>
              <a:rPr lang="en-US" altLang="zh-TW" sz="700" dirty="0"/>
              <a:t>"buffer of " + </a:t>
            </a:r>
            <a:r>
              <a:rPr lang="en-US" altLang="zh-TW" sz="700" dirty="0" err="1"/>
              <a:t>getHost</a:t>
            </a:r>
            <a:r>
              <a:rPr lang="en-US" altLang="zh-TW" sz="700" dirty="0"/>
              <a:t>());</a:t>
            </a:r>
          </a:p>
          <a:p>
            <a:r>
              <a:rPr lang="en-US" altLang="zh-TW" sz="700" dirty="0"/>
              <a:t>}</a:t>
            </a:r>
          </a:p>
          <a:p>
            <a:endParaRPr lang="zh-TW" altLang="en-US" sz="700" dirty="0"/>
          </a:p>
          <a:p>
            <a:r>
              <a:rPr lang="en-US" altLang="zh-TW" sz="700" dirty="0" err="1"/>
              <a:t>incoming.setReceiveTime</a:t>
            </a:r>
            <a:r>
              <a:rPr lang="en-US" altLang="zh-TW" sz="700" dirty="0"/>
              <a:t>(</a:t>
            </a:r>
            <a:r>
              <a:rPr lang="en-US" altLang="zh-TW" sz="700" dirty="0" err="1"/>
              <a:t>SimClock.</a:t>
            </a:r>
            <a:r>
              <a:rPr lang="en-US" altLang="zh-TW" sz="700" i="1" dirty="0" err="1"/>
              <a:t>getTime</a:t>
            </a:r>
            <a:r>
              <a:rPr lang="en-US" altLang="zh-TW" sz="700" i="1" dirty="0"/>
              <a:t>());</a:t>
            </a:r>
          </a:p>
          <a:p>
            <a:endParaRPr lang="zh-TW" altLang="en-US" sz="700" dirty="0"/>
          </a:p>
          <a:p>
            <a:r>
              <a:rPr lang="en-US" altLang="zh-TW" sz="700" dirty="0"/>
              <a:t>Message outgoing = incoming;</a:t>
            </a:r>
          </a:p>
          <a:p>
            <a:r>
              <a:rPr lang="en-US" altLang="zh-TW" sz="700" b="1" dirty="0"/>
              <a:t>for (Application app : </a:t>
            </a:r>
            <a:r>
              <a:rPr lang="en-US" altLang="zh-TW" sz="700" b="1" dirty="0" err="1"/>
              <a:t>getApplications</a:t>
            </a:r>
            <a:r>
              <a:rPr lang="en-US" altLang="zh-TW" sz="700" b="1" dirty="0"/>
              <a:t>(</a:t>
            </a:r>
            <a:r>
              <a:rPr lang="en-US" altLang="zh-TW" sz="700" b="1" dirty="0" err="1"/>
              <a:t>incoming.getAppID</a:t>
            </a:r>
            <a:r>
              <a:rPr lang="en-US" altLang="zh-TW" sz="700" b="1" dirty="0"/>
              <a:t>())) {</a:t>
            </a:r>
          </a:p>
          <a:p>
            <a:r>
              <a:rPr lang="en-US" altLang="zh-TW" sz="700" dirty="0"/>
              <a:t>// Note that the order of applications is significant</a:t>
            </a:r>
          </a:p>
          <a:p>
            <a:r>
              <a:rPr lang="en-US" altLang="zh-TW" sz="700" dirty="0"/>
              <a:t>// since the next one gets the output of the previous.</a:t>
            </a:r>
          </a:p>
          <a:p>
            <a:r>
              <a:rPr lang="en-US" altLang="zh-TW" sz="700" dirty="0"/>
              <a:t>outgoing = </a:t>
            </a:r>
            <a:r>
              <a:rPr lang="en-US" altLang="zh-TW" sz="700" dirty="0" err="1"/>
              <a:t>app.handle</a:t>
            </a:r>
            <a:r>
              <a:rPr lang="en-US" altLang="zh-TW" sz="700" dirty="0"/>
              <a:t>(outgoing, </a:t>
            </a:r>
            <a:r>
              <a:rPr lang="en-US" altLang="zh-TW" sz="700" dirty="0" err="1"/>
              <a:t>getHost</a:t>
            </a:r>
            <a:r>
              <a:rPr lang="en-US" altLang="zh-TW" sz="700" dirty="0"/>
              <a:t>());</a:t>
            </a:r>
          </a:p>
          <a:p>
            <a:r>
              <a:rPr lang="en-US" altLang="zh-TW" sz="700" b="1" dirty="0"/>
              <a:t>if (outgoing == null) break; // Some </a:t>
            </a:r>
            <a:r>
              <a:rPr lang="en-US" altLang="zh-TW" sz="700" b="1" u="sng" dirty="0"/>
              <a:t>app wanted to drop the message</a:t>
            </a:r>
          </a:p>
          <a:p>
            <a:r>
              <a:rPr lang="en-US" altLang="zh-TW" sz="700" dirty="0"/>
              <a:t>}</a:t>
            </a:r>
          </a:p>
          <a:p>
            <a:endParaRPr lang="zh-TW" altLang="en-US" sz="700" dirty="0"/>
          </a:p>
          <a:p>
            <a:r>
              <a:rPr lang="en-US" altLang="zh-TW" sz="700" dirty="0"/>
              <a:t>Message </a:t>
            </a:r>
            <a:r>
              <a:rPr lang="en-US" altLang="zh-TW" sz="700" dirty="0" err="1"/>
              <a:t>aMessage</a:t>
            </a:r>
            <a:r>
              <a:rPr lang="en-US" altLang="zh-TW" sz="700" dirty="0"/>
              <a:t> = (outgoing==</a:t>
            </a:r>
            <a:r>
              <a:rPr lang="en-US" altLang="zh-TW" sz="700" b="1" dirty="0"/>
              <a:t>null)?(incoming):(outgoing);</a:t>
            </a:r>
          </a:p>
          <a:p>
            <a:endParaRPr lang="zh-TW" altLang="en-US" sz="700" dirty="0"/>
          </a:p>
          <a:p>
            <a:r>
              <a:rPr lang="en-US" altLang="zh-TW" sz="700" b="1" dirty="0" err="1"/>
              <a:t>boolean</a:t>
            </a:r>
            <a:r>
              <a:rPr lang="en-US" altLang="zh-TW" sz="700" b="1" dirty="0"/>
              <a:t> </a:t>
            </a:r>
            <a:r>
              <a:rPr lang="en-US" altLang="zh-TW" sz="700" b="1" dirty="0" err="1"/>
              <a:t>isFinalRecipient</a:t>
            </a:r>
            <a:r>
              <a:rPr lang="en-US" altLang="zh-TW" sz="700" b="1" dirty="0"/>
              <a:t> = </a:t>
            </a:r>
            <a:r>
              <a:rPr lang="en-US" altLang="zh-TW" sz="700" b="1" dirty="0" err="1"/>
              <a:t>decider.isFinalDest</a:t>
            </a:r>
            <a:r>
              <a:rPr lang="en-US" altLang="zh-TW" sz="700" b="1" dirty="0"/>
              <a:t>(</a:t>
            </a:r>
            <a:r>
              <a:rPr lang="en-US" altLang="zh-TW" sz="700" b="1" dirty="0" err="1"/>
              <a:t>aMessage</a:t>
            </a:r>
            <a:r>
              <a:rPr lang="en-US" altLang="zh-TW" sz="700" b="1" dirty="0"/>
              <a:t>, </a:t>
            </a:r>
            <a:r>
              <a:rPr lang="en-US" altLang="zh-TW" sz="700" b="1" dirty="0" err="1"/>
              <a:t>getHost</a:t>
            </a:r>
            <a:r>
              <a:rPr lang="en-US" altLang="zh-TW" sz="700" b="1" dirty="0"/>
              <a:t>());</a:t>
            </a:r>
          </a:p>
          <a:p>
            <a:r>
              <a:rPr lang="en-US" altLang="zh-TW" sz="700" b="1" dirty="0" err="1"/>
              <a:t>boolean</a:t>
            </a:r>
            <a:r>
              <a:rPr lang="en-US" altLang="zh-TW" sz="700" b="1" dirty="0"/>
              <a:t> </a:t>
            </a:r>
            <a:r>
              <a:rPr lang="en-US" altLang="zh-TW" sz="700" b="1" dirty="0" err="1"/>
              <a:t>isFirstDelivery</a:t>
            </a:r>
            <a:r>
              <a:rPr lang="en-US" altLang="zh-TW" sz="700" b="1" dirty="0"/>
              <a:t> =  </a:t>
            </a:r>
            <a:r>
              <a:rPr lang="en-US" altLang="zh-TW" sz="700" b="1" dirty="0" err="1"/>
              <a:t>isFinalRecipient</a:t>
            </a:r>
            <a:r>
              <a:rPr lang="en-US" altLang="zh-TW" sz="700" b="1" dirty="0"/>
              <a:t> &amp;&amp; </a:t>
            </a:r>
          </a:p>
          <a:p>
            <a:r>
              <a:rPr lang="en-US" altLang="zh-TW" sz="700" dirty="0"/>
              <a:t>!</a:t>
            </a:r>
            <a:r>
              <a:rPr lang="en-US" altLang="zh-TW" sz="700" dirty="0" err="1"/>
              <a:t>isDeliveredMessage</a:t>
            </a:r>
            <a:r>
              <a:rPr lang="en-US" altLang="zh-TW" sz="700" dirty="0"/>
              <a:t>(</a:t>
            </a:r>
            <a:r>
              <a:rPr lang="en-US" altLang="zh-TW" sz="700" dirty="0" err="1"/>
              <a:t>aMessage</a:t>
            </a:r>
            <a:r>
              <a:rPr lang="en-US" altLang="zh-TW" sz="700" dirty="0"/>
              <a:t>);</a:t>
            </a:r>
          </a:p>
          <a:p>
            <a:endParaRPr lang="zh-TW" altLang="en-US" sz="700" dirty="0"/>
          </a:p>
          <a:p>
            <a:r>
              <a:rPr lang="en-US" altLang="zh-TW" sz="700" b="1" dirty="0"/>
              <a:t>if (outgoing!=null &amp;&amp; </a:t>
            </a:r>
            <a:r>
              <a:rPr lang="en-US" altLang="zh-TW" sz="700" b="1" dirty="0" err="1"/>
              <a:t>decider.shouldSaveReceivedMessage</a:t>
            </a:r>
            <a:r>
              <a:rPr lang="en-US" altLang="zh-TW" sz="700" b="1" dirty="0"/>
              <a:t>(</a:t>
            </a:r>
            <a:r>
              <a:rPr lang="en-US" altLang="zh-TW" sz="700" b="1" dirty="0" err="1"/>
              <a:t>aMessage</a:t>
            </a:r>
            <a:r>
              <a:rPr lang="en-US" altLang="zh-TW" sz="700" b="1" dirty="0"/>
              <a:t>, </a:t>
            </a:r>
            <a:r>
              <a:rPr lang="en-US" altLang="zh-TW" sz="700" b="1" dirty="0" err="1"/>
              <a:t>getHost</a:t>
            </a:r>
            <a:r>
              <a:rPr lang="en-US" altLang="zh-TW" sz="700" b="1" dirty="0"/>
              <a:t>())) </a:t>
            </a:r>
          </a:p>
          <a:p>
            <a:r>
              <a:rPr lang="en-US" altLang="zh-TW" sz="700" dirty="0"/>
              <a:t>{</a:t>
            </a:r>
          </a:p>
          <a:p>
            <a:r>
              <a:rPr lang="en-US" altLang="zh-TW" sz="700" dirty="0"/>
              <a:t>// not the final recipient and </a:t>
            </a:r>
            <a:r>
              <a:rPr lang="en-US" altLang="zh-TW" sz="700" u="sng" dirty="0"/>
              <a:t>app doesn't want to drop the message</a:t>
            </a:r>
          </a:p>
          <a:p>
            <a:r>
              <a:rPr lang="en-US" altLang="zh-TW" sz="700" dirty="0"/>
              <a:t>// -&gt; put to buffer</a:t>
            </a:r>
          </a:p>
          <a:p>
            <a:r>
              <a:rPr lang="en-US" altLang="zh-TW" sz="700" dirty="0" err="1"/>
              <a:t>addToMessages</a:t>
            </a:r>
            <a:r>
              <a:rPr lang="en-US" altLang="zh-TW" sz="700" dirty="0"/>
              <a:t>(</a:t>
            </a:r>
            <a:r>
              <a:rPr lang="en-US" altLang="zh-TW" sz="700" dirty="0" err="1"/>
              <a:t>aMessage</a:t>
            </a:r>
            <a:r>
              <a:rPr lang="en-US" altLang="zh-TW" sz="700" dirty="0"/>
              <a:t>, </a:t>
            </a:r>
            <a:r>
              <a:rPr lang="en-US" altLang="zh-TW" sz="700" b="1" dirty="0"/>
              <a:t>false);</a:t>
            </a:r>
          </a:p>
          <a:p>
            <a:endParaRPr lang="zh-TW" altLang="en-US" sz="700" dirty="0"/>
          </a:p>
          <a:p>
            <a:r>
              <a:rPr lang="en-US" altLang="zh-TW" sz="700" dirty="0"/>
              <a:t>// Determine any other connections to which to forward a message</a:t>
            </a:r>
          </a:p>
          <a:p>
            <a:r>
              <a:rPr lang="en-US" altLang="zh-TW" sz="700" dirty="0" err="1"/>
              <a:t>findConnectionsForNewMessage</a:t>
            </a:r>
            <a:r>
              <a:rPr lang="en-US" altLang="zh-TW" sz="700" dirty="0"/>
              <a:t>(</a:t>
            </a:r>
            <a:r>
              <a:rPr lang="en-US" altLang="zh-TW" sz="700" dirty="0" err="1"/>
              <a:t>aMessage</a:t>
            </a:r>
            <a:r>
              <a:rPr lang="en-US" altLang="zh-TW" sz="700" dirty="0"/>
              <a:t>, from);</a:t>
            </a:r>
          </a:p>
          <a:p>
            <a:r>
              <a:rPr lang="en-US" altLang="zh-TW" sz="700" dirty="0" smtClean="0"/>
              <a:t>}</a:t>
            </a:r>
            <a:endParaRPr lang="en-US" altLang="zh-TW" sz="700" dirty="0"/>
          </a:p>
          <a:p>
            <a:endParaRPr lang="zh-TW" altLang="en-US" sz="700" dirty="0"/>
          </a:p>
          <a:p>
            <a:r>
              <a:rPr lang="en-US" altLang="zh-TW" sz="700" b="1" dirty="0"/>
              <a:t>if (</a:t>
            </a:r>
            <a:r>
              <a:rPr lang="en-US" altLang="zh-TW" sz="700" b="1" dirty="0" err="1"/>
              <a:t>isFirstDelivery</a:t>
            </a:r>
            <a:r>
              <a:rPr lang="en-US" altLang="zh-TW" sz="700" b="1" dirty="0"/>
              <a:t>)</a:t>
            </a:r>
          </a:p>
          <a:p>
            <a:r>
              <a:rPr lang="en-US" altLang="zh-TW" sz="700" dirty="0"/>
              <a:t>{</a:t>
            </a:r>
          </a:p>
          <a:p>
            <a:r>
              <a:rPr lang="en-US" altLang="zh-TW" sz="700" b="1" dirty="0" err="1"/>
              <a:t>this.deliveredMessages.put</a:t>
            </a:r>
            <a:r>
              <a:rPr lang="en-US" altLang="zh-TW" sz="700" b="1" dirty="0"/>
              <a:t>(id, </a:t>
            </a:r>
            <a:r>
              <a:rPr lang="en-US" altLang="zh-TW" sz="700" b="1" dirty="0" err="1"/>
              <a:t>aMessage</a:t>
            </a:r>
            <a:r>
              <a:rPr lang="en-US" altLang="zh-TW" sz="700" b="1" dirty="0"/>
              <a:t>);</a:t>
            </a:r>
          </a:p>
          <a:p>
            <a:endParaRPr lang="zh-TW" altLang="en-US" sz="700" dirty="0"/>
          </a:p>
          <a:p>
            <a:r>
              <a:rPr lang="en-US" altLang="zh-TW" sz="700" dirty="0"/>
              <a:t>}</a:t>
            </a:r>
          </a:p>
          <a:p>
            <a:endParaRPr lang="zh-TW" altLang="en-US" sz="700" dirty="0"/>
          </a:p>
          <a:p>
            <a:r>
              <a:rPr lang="en-US" altLang="zh-TW" sz="700" b="1" dirty="0"/>
              <a:t>for (</a:t>
            </a:r>
            <a:r>
              <a:rPr lang="en-US" altLang="zh-TW" sz="700" b="1" dirty="0" err="1"/>
              <a:t>MessageListener</a:t>
            </a:r>
            <a:r>
              <a:rPr lang="en-US" altLang="zh-TW" sz="700" b="1" dirty="0"/>
              <a:t> ml : </a:t>
            </a:r>
            <a:r>
              <a:rPr lang="en-US" altLang="zh-TW" sz="700" b="1" dirty="0" err="1"/>
              <a:t>this.mListeners</a:t>
            </a:r>
            <a:r>
              <a:rPr lang="en-US" altLang="zh-TW" sz="700" b="1" dirty="0"/>
              <a:t>) {</a:t>
            </a:r>
          </a:p>
          <a:p>
            <a:r>
              <a:rPr lang="en-US" altLang="zh-TW" sz="700" dirty="0" err="1"/>
              <a:t>ml.messageTransferred</a:t>
            </a:r>
            <a:r>
              <a:rPr lang="en-US" altLang="zh-TW" sz="700" dirty="0"/>
              <a:t>(</a:t>
            </a:r>
            <a:r>
              <a:rPr lang="en-US" altLang="zh-TW" sz="700" dirty="0" err="1"/>
              <a:t>aMessage</a:t>
            </a:r>
            <a:r>
              <a:rPr lang="en-US" altLang="zh-TW" sz="700" dirty="0"/>
              <a:t>, from, </a:t>
            </a:r>
            <a:r>
              <a:rPr lang="en-US" altLang="zh-TW" sz="700" dirty="0" err="1"/>
              <a:t>getHost</a:t>
            </a:r>
            <a:r>
              <a:rPr lang="en-US" altLang="zh-TW" sz="700" dirty="0"/>
              <a:t>(),</a:t>
            </a:r>
          </a:p>
          <a:p>
            <a:r>
              <a:rPr lang="en-US" altLang="zh-TW" sz="700" dirty="0" err="1"/>
              <a:t>isFirstDelivery</a:t>
            </a:r>
            <a:r>
              <a:rPr lang="en-US" altLang="zh-TW" sz="700" dirty="0"/>
              <a:t>);</a:t>
            </a:r>
          </a:p>
          <a:p>
            <a:r>
              <a:rPr lang="en-US" altLang="zh-TW" sz="700" dirty="0"/>
              <a:t>}</a:t>
            </a:r>
          </a:p>
          <a:p>
            <a:endParaRPr lang="zh-TW" altLang="en-US" sz="700" dirty="0"/>
          </a:p>
          <a:p>
            <a:r>
              <a:rPr lang="en-US" altLang="zh-TW" sz="700" b="1" dirty="0"/>
              <a:t>return </a:t>
            </a:r>
            <a:r>
              <a:rPr lang="en-US" altLang="zh-TW" sz="700" b="1" dirty="0" err="1"/>
              <a:t>aMessage</a:t>
            </a:r>
            <a:r>
              <a:rPr lang="en-US" altLang="zh-TW" sz="700" b="1" dirty="0"/>
              <a:t>;</a:t>
            </a:r>
          </a:p>
          <a:p>
            <a:r>
              <a:rPr lang="en-US" altLang="zh-TW" sz="700" dirty="0"/>
              <a:t>}</a:t>
            </a:r>
          </a:p>
          <a:p>
            <a:endParaRPr lang="zh-TW" altLang="en-US" sz="700" dirty="0"/>
          </a:p>
        </p:txBody>
      </p:sp>
      <p:sp>
        <p:nvSpPr>
          <p:cNvPr id="3" name="矩形 2"/>
          <p:cNvSpPr/>
          <p:nvPr/>
        </p:nvSpPr>
        <p:spPr>
          <a:xfrm>
            <a:off x="107504" y="2668409"/>
            <a:ext cx="2591504" cy="365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918351" y="5449027"/>
            <a:ext cx="618354" cy="3205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Msg1</a:t>
            </a:r>
            <a:endParaRPr lang="zh-TW" altLang="en-US" sz="1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-15632"/>
            <a:ext cx="1791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979600" y="3248297"/>
            <a:ext cx="2146777" cy="36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60" y="2516778"/>
            <a:ext cx="2901503" cy="4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線單箭頭接點 27"/>
          <p:cNvCxnSpPr/>
          <p:nvPr/>
        </p:nvCxnSpPr>
        <p:spPr>
          <a:xfrm flipV="1">
            <a:off x="3161211" y="2603863"/>
            <a:ext cx="1219200" cy="53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00183" y="3648891"/>
            <a:ext cx="1245440" cy="7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文字方塊 4095"/>
          <p:cNvSpPr txBox="1"/>
          <p:nvPr/>
        </p:nvSpPr>
        <p:spPr>
          <a:xfrm>
            <a:off x="4190513" y="3225804"/>
            <a:ext cx="422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addToMessages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此</a:t>
            </a:r>
            <a:r>
              <a:rPr lang="en-US" altLang="zh-TW" sz="1400" dirty="0" err="1" smtClean="0"/>
              <a:t>message,False</a:t>
            </a:r>
            <a:r>
              <a:rPr lang="en-US" altLang="zh-TW" sz="900" i="1" dirty="0"/>
              <a:t>(</a:t>
            </a:r>
            <a:r>
              <a:rPr lang="zh-TW" altLang="en-US" sz="900" i="1" dirty="0" smtClean="0"/>
              <a:t>代表不需通知</a:t>
            </a:r>
            <a:r>
              <a:rPr lang="en-US" altLang="zh-TW" sz="900" i="1" dirty="0" err="1" smtClean="0"/>
              <a:t>MessageListener</a:t>
            </a:r>
            <a:r>
              <a:rPr lang="en-US" altLang="zh-TW" sz="900" i="1" dirty="0" smtClean="0"/>
              <a:t>)</a:t>
            </a:r>
            <a:r>
              <a:rPr lang="en-US" altLang="zh-TW" sz="1400" i="1" dirty="0" smtClean="0"/>
              <a:t>)</a:t>
            </a:r>
            <a:endParaRPr lang="zh-TW" altLang="en-US" sz="1400" i="1" dirty="0"/>
          </a:p>
        </p:txBody>
      </p:sp>
      <p:cxnSp>
        <p:nvCxnSpPr>
          <p:cNvPr id="4099" name="直線單箭頭接點 4098"/>
          <p:cNvCxnSpPr>
            <a:endCxn id="4096" idx="1"/>
          </p:cNvCxnSpPr>
          <p:nvPr/>
        </p:nvCxnSpPr>
        <p:spPr>
          <a:xfrm flipV="1">
            <a:off x="1410789" y="3379693"/>
            <a:ext cx="2779724" cy="23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195829" y="3971109"/>
            <a:ext cx="1868102" cy="36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文字方塊 4104"/>
          <p:cNvSpPr txBox="1"/>
          <p:nvPr/>
        </p:nvSpPr>
        <p:spPr>
          <a:xfrm>
            <a:off x="3275856" y="4187257"/>
            <a:ext cx="588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幫</a:t>
            </a:r>
            <a:r>
              <a:rPr lang="zh-TW" altLang="en-US" sz="1600" dirty="0" smtClean="0"/>
              <a:t>此</a:t>
            </a:r>
            <a:r>
              <a:rPr lang="en-US" altLang="zh-TW" sz="1600" dirty="0" smtClean="0"/>
              <a:t>message</a:t>
            </a:r>
            <a:r>
              <a:rPr lang="zh-TW" altLang="en-US" sz="1600" dirty="0" smtClean="0"/>
              <a:t>找</a:t>
            </a:r>
            <a:r>
              <a:rPr lang="en-US" altLang="zh-TW" sz="1600" dirty="0" smtClean="0">
                <a:solidFill>
                  <a:schemeClr val="accent5"/>
                </a:solidFill>
              </a:rPr>
              <a:t>B</a:t>
            </a:r>
            <a:r>
              <a:rPr lang="zh-TW" altLang="en-US" sz="1600" dirty="0" smtClean="0">
                <a:solidFill>
                  <a:schemeClr val="accent5"/>
                </a:solidFill>
              </a:rPr>
              <a:t>的</a:t>
            </a:r>
            <a:r>
              <a:rPr lang="en-US" altLang="zh-TW" sz="1600" dirty="0" smtClean="0">
                <a:solidFill>
                  <a:schemeClr val="accent5"/>
                </a:solidFill>
              </a:rPr>
              <a:t>community</a:t>
            </a:r>
            <a:r>
              <a:rPr lang="zh-TW" altLang="en-US" sz="1600" dirty="0" smtClean="0">
                <a:solidFill>
                  <a:schemeClr val="accent5"/>
                </a:solidFill>
              </a:rPr>
              <a:t>中</a:t>
            </a:r>
            <a:r>
              <a:rPr lang="en-US" altLang="zh-TW" sz="1600" dirty="0" smtClean="0">
                <a:solidFill>
                  <a:schemeClr val="accent5"/>
                </a:solidFill>
              </a:rPr>
              <a:t>,</a:t>
            </a:r>
            <a:r>
              <a:rPr lang="zh-TW" altLang="en-US" sz="1600" dirty="0" smtClean="0">
                <a:solidFill>
                  <a:schemeClr val="accent5"/>
                </a:solidFill>
              </a:rPr>
              <a:t>其他的</a:t>
            </a:r>
            <a:r>
              <a:rPr lang="en-US" altLang="zh-TW" sz="1600" dirty="0" smtClean="0">
                <a:solidFill>
                  <a:schemeClr val="accent5"/>
                </a:solidFill>
              </a:rPr>
              <a:t>connection</a:t>
            </a:r>
            <a:r>
              <a:rPr lang="zh-TW" altLang="en-US" sz="1600" dirty="0" smtClean="0"/>
              <a:t>接收</a:t>
            </a:r>
            <a:r>
              <a:rPr lang="en-US" altLang="zh-TW" sz="1200" b="1" i="1" dirty="0" smtClean="0"/>
              <a:t>(</a:t>
            </a:r>
            <a:r>
              <a:rPr lang="zh-TW" altLang="en-US" sz="1200" b="1" i="1" dirty="0" smtClean="0"/>
              <a:t>投影片第</a:t>
            </a:r>
            <a:r>
              <a:rPr lang="en-US" altLang="zh-TW" sz="1200" b="1" i="1" dirty="0" smtClean="0"/>
              <a:t>6</a:t>
            </a:r>
            <a:r>
              <a:rPr lang="zh-TW" altLang="en-US" sz="1200" b="1" i="1" dirty="0" smtClean="0"/>
              <a:t>頁</a:t>
            </a:r>
            <a:r>
              <a:rPr lang="en-US" altLang="zh-TW" sz="1200" b="1" i="1" dirty="0" smtClean="0"/>
              <a:t>)</a:t>
            </a:r>
            <a:endParaRPr lang="zh-TW" altLang="en-US" sz="1600" b="1" i="1" dirty="0"/>
          </a:p>
        </p:txBody>
      </p:sp>
      <p:sp>
        <p:nvSpPr>
          <p:cNvPr id="4106" name="文字方塊 4105"/>
          <p:cNvSpPr txBox="1"/>
          <p:nvPr/>
        </p:nvSpPr>
        <p:spPr>
          <a:xfrm>
            <a:off x="3351262" y="-15632"/>
            <a:ext cx="345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續上一頁的</a:t>
            </a:r>
            <a:r>
              <a:rPr lang="en-US" altLang="zh-TW" dirty="0" err="1" smtClean="0">
                <a:solidFill>
                  <a:schemeClr val="accent2"/>
                </a:solidFill>
              </a:rPr>
              <a:t>DecosionEngineRouter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962441" y="3960301"/>
            <a:ext cx="1407776" cy="39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雲朵形 57"/>
          <p:cNvSpPr/>
          <p:nvPr/>
        </p:nvSpPr>
        <p:spPr>
          <a:xfrm>
            <a:off x="4015296" y="5115906"/>
            <a:ext cx="1011531" cy="9783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733565" y="5338154"/>
            <a:ext cx="618354" cy="339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Msg1</a:t>
            </a:r>
            <a:endParaRPr lang="zh-TW" alt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015297" y="563582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Node A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(from)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61" name="流程圖: 接點 60"/>
          <p:cNvSpPr/>
          <p:nvPr/>
        </p:nvSpPr>
        <p:spPr>
          <a:xfrm>
            <a:off x="6131923" y="5046097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流程圖: 接點 61"/>
          <p:cNvSpPr/>
          <p:nvPr/>
        </p:nvSpPr>
        <p:spPr>
          <a:xfrm>
            <a:off x="6058102" y="5295118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流程圖: 接點 62"/>
          <p:cNvSpPr/>
          <p:nvPr/>
        </p:nvSpPr>
        <p:spPr>
          <a:xfrm>
            <a:off x="6423103" y="5035185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6675604" y="5540953"/>
            <a:ext cx="228600" cy="2286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接點 64"/>
          <p:cNvSpPr/>
          <p:nvPr/>
        </p:nvSpPr>
        <p:spPr>
          <a:xfrm>
            <a:off x="4374015" y="5426653"/>
            <a:ext cx="228600" cy="2286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65" idx="6"/>
            <a:endCxn id="64" idx="3"/>
          </p:cNvCxnSpPr>
          <p:nvPr/>
        </p:nvCxnSpPr>
        <p:spPr>
          <a:xfrm>
            <a:off x="4602615" y="5540953"/>
            <a:ext cx="2106467" cy="19512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4" name="文字方塊 4113"/>
          <p:cNvSpPr txBox="1"/>
          <p:nvPr/>
        </p:nvSpPr>
        <p:spPr>
          <a:xfrm>
            <a:off x="6438745" y="567338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Node 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4116" name="直線單箭頭接點 4115"/>
          <p:cNvCxnSpPr>
            <a:stCxn id="63" idx="5"/>
            <a:endCxn id="64" idx="0"/>
          </p:cNvCxnSpPr>
          <p:nvPr/>
        </p:nvCxnSpPr>
        <p:spPr>
          <a:xfrm>
            <a:off x="6618225" y="5230307"/>
            <a:ext cx="171679" cy="310646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4" idx="1"/>
          </p:cNvCxnSpPr>
          <p:nvPr/>
        </p:nvCxnSpPr>
        <p:spPr>
          <a:xfrm>
            <a:off x="6337263" y="5243843"/>
            <a:ext cx="371819" cy="33058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4" idx="2"/>
          </p:cNvCxnSpPr>
          <p:nvPr/>
        </p:nvCxnSpPr>
        <p:spPr>
          <a:xfrm>
            <a:off x="6286702" y="5449027"/>
            <a:ext cx="388902" cy="206226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Draft</a:t>
            </a:r>
            <a:r>
              <a:rPr lang="zh-TW" altLang="en-US" dirty="0" smtClean="0"/>
              <a:t>傳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的時機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6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258221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15316" y="151727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DTNHost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41" y="260648"/>
            <a:ext cx="2553198" cy="271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>
          <a:xfrm flipV="1">
            <a:off x="456491" y="1985554"/>
            <a:ext cx="1015258" cy="3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203848" y="107291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491880" y="-9979"/>
            <a:ext cx="55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Draft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547664" y="365760"/>
            <a:ext cx="1430667" cy="161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73" y="260648"/>
            <a:ext cx="3427627" cy="30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6660232" y="-11468"/>
            <a:ext cx="55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Draft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873367" y="687977"/>
            <a:ext cx="1891707" cy="370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10231" y="3645023"/>
            <a:ext cx="4633769" cy="31393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For each Connection as con{</a:t>
            </a:r>
            <a:br>
              <a:rPr lang="en-US" altLang="zh-TW" dirty="0" smtClean="0">
                <a:solidFill>
                  <a:schemeClr val="accent1"/>
                </a:solidFill>
              </a:rPr>
            </a:b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chemeClr val="accent3"/>
                </a:solidFill>
              </a:rPr>
              <a:t>If </a:t>
            </a:r>
            <a:r>
              <a:rPr lang="en-US" altLang="zh-TW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en-US" altLang="zh-TW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dirty="0" err="1" smtClean="0">
                <a:solidFill>
                  <a:schemeClr val="accent4"/>
                </a:solidFill>
              </a:rPr>
              <a:t>otherRouter</a:t>
            </a:r>
            <a:r>
              <a:rPr lang="en-US" altLang="zh-TW" dirty="0" smtClean="0">
                <a:solidFill>
                  <a:schemeClr val="accent4"/>
                </a:solidFill>
              </a:rPr>
              <a:t> in local community of </a:t>
            </a:r>
            <a:r>
              <a:rPr lang="en-US" altLang="zh-TW" dirty="0" err="1" smtClean="0">
                <a:solidFill>
                  <a:schemeClr val="accent4"/>
                </a:solidFill>
              </a:rPr>
              <a:t>dest</a:t>
            </a:r>
            <a:r>
              <a:rPr lang="en-US" altLang="zh-TW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 </a:t>
            </a:r>
            <a:r>
              <a:rPr lang="en-US" altLang="zh-TW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en-US" altLang="zh-TW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accent6"/>
                </a:solidFill>
              </a:rPr>
              <a:t>Return </a:t>
            </a:r>
            <a:r>
              <a:rPr lang="en-US" altLang="zh-TW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en-US" altLang="zh-TW" dirty="0" smtClean="0">
                <a:solidFill>
                  <a:schemeClr val="accent4"/>
                </a:solidFill>
              </a:rPr>
              <a:t>messages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951402" y="3210873"/>
            <a:ext cx="1520552" cy="1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51402" y="1175657"/>
            <a:ext cx="3192598" cy="2063932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8460432" y="3239589"/>
            <a:ext cx="288032" cy="4054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" y="4170566"/>
            <a:ext cx="347815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>
            <a:off x="3419872" y="3210873"/>
            <a:ext cx="2952328" cy="95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054064" y="378904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83568" y="645333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以下</a:t>
            </a:r>
            <a:r>
              <a:rPr lang="zh-TW" altLang="en-US" dirty="0" smtClean="0"/>
              <a:t>同</a:t>
            </a:r>
            <a:r>
              <a:rPr lang="en-US" altLang="zh-TW" dirty="0" smtClean="0"/>
              <a:t>Epidemic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6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55752" y="285293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1/17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19" y="608349"/>
            <a:ext cx="4825760" cy="512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64088" y="239016"/>
            <a:ext cx="11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Draft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" y="566595"/>
            <a:ext cx="3884794" cy="556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1546" y="229433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546" y="3645024"/>
            <a:ext cx="195218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39952" y="1988840"/>
            <a:ext cx="195218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55752" y="285293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原</a:t>
            </a:r>
            <a:r>
              <a:rPr lang="en-US" altLang="zh-TW" dirty="0" err="1" smtClean="0"/>
              <a:t>BubbleRap_Update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3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331640" y="519797"/>
            <a:ext cx="7776864" cy="61926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3848" y="1311885"/>
            <a:ext cx="5184576" cy="41044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139952" y="19359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Global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16016" y="1023853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Local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5724128" y="1527909"/>
            <a:ext cx="1352581" cy="8640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雲朵形 8"/>
          <p:cNvSpPr/>
          <p:nvPr/>
        </p:nvSpPr>
        <p:spPr>
          <a:xfrm>
            <a:off x="4393643" y="4336221"/>
            <a:ext cx="1352581" cy="8640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雲朵形 9"/>
          <p:cNvSpPr/>
          <p:nvPr/>
        </p:nvSpPr>
        <p:spPr>
          <a:xfrm>
            <a:off x="6732240" y="3237453"/>
            <a:ext cx="1352581" cy="8640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雲朵形 10"/>
          <p:cNvSpPr/>
          <p:nvPr/>
        </p:nvSpPr>
        <p:spPr>
          <a:xfrm>
            <a:off x="3530254" y="2247989"/>
            <a:ext cx="1352581" cy="8640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4306652" y="2392005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5940152" y="1731357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6627163" y="1691048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6321152" y="2019389"/>
            <a:ext cx="228600" cy="2286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3779912" y="2500187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/>
          <p:nvPr/>
        </p:nvSpPr>
        <p:spPr>
          <a:xfrm>
            <a:off x="3869161" y="2773005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/>
          <p:cNvSpPr/>
          <p:nvPr/>
        </p:nvSpPr>
        <p:spPr>
          <a:xfrm>
            <a:off x="4279343" y="2728787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接點 18"/>
          <p:cNvSpPr/>
          <p:nvPr/>
        </p:nvSpPr>
        <p:spPr>
          <a:xfrm>
            <a:off x="4601716" y="4437112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接點 19"/>
          <p:cNvSpPr/>
          <p:nvPr/>
        </p:nvSpPr>
        <p:spPr>
          <a:xfrm>
            <a:off x="4527895" y="4686133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接點 20"/>
          <p:cNvSpPr/>
          <p:nvPr/>
        </p:nvSpPr>
        <p:spPr>
          <a:xfrm>
            <a:off x="4892896" y="4426200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接點 21"/>
          <p:cNvSpPr/>
          <p:nvPr/>
        </p:nvSpPr>
        <p:spPr>
          <a:xfrm>
            <a:off x="5105674" y="4729169"/>
            <a:ext cx="228600" cy="2286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接點 22"/>
          <p:cNvSpPr/>
          <p:nvPr/>
        </p:nvSpPr>
        <p:spPr>
          <a:xfrm>
            <a:off x="6962409" y="3354405"/>
            <a:ext cx="228600" cy="22860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接點 23"/>
          <p:cNvSpPr/>
          <p:nvPr/>
        </p:nvSpPr>
        <p:spPr>
          <a:xfrm>
            <a:off x="7782644" y="3501841"/>
            <a:ext cx="228600" cy="228600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/>
          <p:nvPr/>
        </p:nvSpPr>
        <p:spPr>
          <a:xfrm>
            <a:off x="7294230" y="3665540"/>
            <a:ext cx="228600" cy="2286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接點 25"/>
          <p:cNvSpPr/>
          <p:nvPr/>
        </p:nvSpPr>
        <p:spPr>
          <a:xfrm>
            <a:off x="2843808" y="4817668"/>
            <a:ext cx="228600" cy="2286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6" idx="0"/>
            <a:endCxn id="15" idx="3"/>
          </p:cNvCxnSpPr>
          <p:nvPr/>
        </p:nvCxnSpPr>
        <p:spPr>
          <a:xfrm flipV="1">
            <a:off x="2958108" y="2214511"/>
            <a:ext cx="3396522" cy="2603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6" idx="5"/>
            <a:endCxn id="22" idx="3"/>
          </p:cNvCxnSpPr>
          <p:nvPr/>
        </p:nvCxnSpPr>
        <p:spPr>
          <a:xfrm flipV="1">
            <a:off x="3038930" y="4924291"/>
            <a:ext cx="2100222" cy="88499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6" idx="7"/>
            <a:endCxn id="25" idx="2"/>
          </p:cNvCxnSpPr>
          <p:nvPr/>
        </p:nvCxnSpPr>
        <p:spPr>
          <a:xfrm flipV="1">
            <a:off x="3038930" y="3779840"/>
            <a:ext cx="4255300" cy="107130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962409" y="2844687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community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4702" y="3966889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connect to </a:t>
            </a:r>
            <a:r>
              <a:rPr lang="en-US" altLang="zh-TW" dirty="0">
                <a:solidFill>
                  <a:schemeClr val="accent2"/>
                </a:solidFill>
              </a:rPr>
              <a:t>A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2" name="雲朵形 41"/>
          <p:cNvSpPr/>
          <p:nvPr/>
        </p:nvSpPr>
        <p:spPr>
          <a:xfrm>
            <a:off x="2518723" y="4551412"/>
            <a:ext cx="1011531" cy="978396"/>
          </a:xfrm>
          <a:prstGeom prst="clou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09546" y="4518454"/>
            <a:ext cx="618354" cy="339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Msg1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518724" y="507133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Node A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(from)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007196" y="3237453"/>
            <a:ext cx="16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‘</a:t>
            </a:r>
            <a:r>
              <a:rPr lang="en-US" altLang="zh-TW" dirty="0" err="1" smtClean="0">
                <a:solidFill>
                  <a:schemeClr val="accent2"/>
                </a:solidFill>
              </a:rPr>
              <a:t>LocalCentrality</a:t>
            </a:r>
            <a:r>
              <a:rPr lang="en-US" altLang="zh-TW" dirty="0" smtClean="0">
                <a:solidFill>
                  <a:schemeClr val="accent2"/>
                </a:solidFill>
              </a:rPr>
              <a:t>’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386010" y="3246809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‘</a:t>
            </a:r>
            <a:r>
              <a:rPr lang="en-US" altLang="zh-TW" dirty="0" err="1" smtClean="0">
                <a:solidFill>
                  <a:schemeClr val="accent1"/>
                </a:solidFill>
              </a:rPr>
              <a:t>GlobalCentrality</a:t>
            </a:r>
            <a:r>
              <a:rPr lang="en-US" altLang="zh-TW" dirty="0" smtClean="0">
                <a:solidFill>
                  <a:schemeClr val="accent1"/>
                </a:solidFill>
              </a:rPr>
              <a:t>’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27" y="892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/>
                </a:solidFill>
              </a:rPr>
              <a:t>BubbleRap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255057"/>
            <a:ext cx="385361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肘形接點 3"/>
          <p:cNvCxnSpPr/>
          <p:nvPr/>
        </p:nvCxnSpPr>
        <p:spPr>
          <a:xfrm flipV="1">
            <a:off x="2156546" y="444137"/>
            <a:ext cx="2728963" cy="17322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012160" y="1916832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24128" y="328498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CBRConnection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3645024"/>
            <a:ext cx="398599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2" y="3645024"/>
            <a:ext cx="3998836" cy="121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90709" y="3337247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DTNHost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135086" y="3744686"/>
            <a:ext cx="4173218" cy="98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2" y="5157192"/>
            <a:ext cx="3598639" cy="149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43608" y="483315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190709" y="3861048"/>
            <a:ext cx="92960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341007" y="2228650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7363098" y="1530733"/>
            <a:ext cx="366531" cy="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60930" y="856279"/>
            <a:ext cx="1302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Outgoingmessage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7629094" y="1052736"/>
            <a:ext cx="100535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55752" y="285293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Draft_Update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7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6309"/>
            <a:ext cx="3374839" cy="271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736482" y="1108579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68359" y="-11469"/>
            <a:ext cx="55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Draft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36" y="260648"/>
            <a:ext cx="3427627" cy="305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6496595" y="-11468"/>
            <a:ext cx="55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Draft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550126" y="670560"/>
            <a:ext cx="4249783" cy="409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10231" y="3645023"/>
            <a:ext cx="4633769" cy="31393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For each Connection as con{</a:t>
            </a:r>
            <a:br>
              <a:rPr lang="en-US" altLang="zh-TW" dirty="0" smtClean="0">
                <a:solidFill>
                  <a:schemeClr val="accent1"/>
                </a:solidFill>
              </a:rPr>
            </a:b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chemeClr val="accent3"/>
                </a:solidFill>
              </a:rPr>
              <a:t>If </a:t>
            </a:r>
            <a:r>
              <a:rPr lang="en-US" altLang="zh-TW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en-US" altLang="zh-TW" dirty="0" smtClean="0">
                <a:solidFill>
                  <a:schemeClr val="accent4"/>
                </a:solidFill>
              </a:rPr>
              <a:t>          If </a:t>
            </a:r>
            <a:r>
              <a:rPr lang="en-US" altLang="zh-TW" dirty="0" err="1" smtClean="0">
                <a:solidFill>
                  <a:schemeClr val="accent4"/>
                </a:solidFill>
              </a:rPr>
              <a:t>otherRouter</a:t>
            </a:r>
            <a:r>
              <a:rPr lang="en-US" altLang="zh-TW" dirty="0" smtClean="0">
                <a:solidFill>
                  <a:schemeClr val="accent4"/>
                </a:solidFill>
              </a:rPr>
              <a:t> in local community of </a:t>
            </a:r>
            <a:r>
              <a:rPr lang="en-US" altLang="zh-TW" dirty="0" err="1" smtClean="0">
                <a:solidFill>
                  <a:schemeClr val="accent4"/>
                </a:solidFill>
              </a:rPr>
              <a:t>dest</a:t>
            </a:r>
            <a:r>
              <a:rPr lang="en-US" altLang="zh-TW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 </a:t>
            </a:r>
            <a:r>
              <a:rPr lang="en-US" altLang="zh-TW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en-US" altLang="zh-TW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accent6"/>
                </a:solidFill>
              </a:rPr>
              <a:t>Return </a:t>
            </a:r>
            <a:r>
              <a:rPr lang="en-US" altLang="zh-TW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en-US" altLang="zh-TW" dirty="0" smtClean="0">
                <a:solidFill>
                  <a:schemeClr val="accent4"/>
                </a:solidFill>
              </a:rPr>
              <a:t>messages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787765" y="3210873"/>
            <a:ext cx="1520552" cy="1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87765" y="1175657"/>
            <a:ext cx="3192598" cy="2063932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8460432" y="3239589"/>
            <a:ext cx="288032" cy="4054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" y="4170566"/>
            <a:ext cx="347815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>
            <a:off x="3419872" y="3210873"/>
            <a:ext cx="2952328" cy="95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054064" y="378904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83568" y="645333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以下</a:t>
            </a:r>
            <a:r>
              <a:rPr lang="zh-TW" altLang="en-US" dirty="0" smtClean="0"/>
              <a:t>同</a:t>
            </a:r>
            <a:r>
              <a:rPr lang="en-US" altLang="zh-TW" dirty="0" smtClean="0"/>
              <a:t>Epidemic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12390" y="2228077"/>
            <a:ext cx="3312368" cy="2535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004048" y="5373216"/>
            <a:ext cx="4018032" cy="5050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55752" y="285293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/>
              <a:t>修改</a:t>
            </a:r>
            <a:r>
              <a:rPr lang="en-US" altLang="zh-TW" sz="3200" dirty="0" err="1" smtClean="0"/>
              <a:t>BubbleRap_tryMessageForConnected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75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06" y="371231"/>
            <a:ext cx="3747283" cy="310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501552"/>
            <a:ext cx="3261219" cy="17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222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6319" y="2244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899592" y="764704"/>
            <a:ext cx="937917" cy="1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5289212" y="583474"/>
            <a:ext cx="710994" cy="4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31749" y="1700808"/>
            <a:ext cx="15080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398473" y="2868985"/>
            <a:ext cx="1950641" cy="1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569132" y="349152"/>
            <a:ext cx="4032448" cy="31285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4906439" y="1102863"/>
            <a:ext cx="596458" cy="113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122262" y="-20180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8" y="3140968"/>
            <a:ext cx="434026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323528" y="2771636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974115" y="3387634"/>
            <a:ext cx="959188" cy="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21418" y="4890482"/>
            <a:ext cx="2313371" cy="12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49222" y="3140968"/>
            <a:ext cx="4348404" cy="34563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621418" y="1353208"/>
            <a:ext cx="2638688" cy="560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18165" y="4622823"/>
            <a:ext cx="2638688" cy="560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45381" y="4061050"/>
            <a:ext cx="5308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tx2"/>
                </a:solidFill>
              </a:rPr>
              <a:t>findConnectionsForNewMessage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註解掉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17056" y="5079426"/>
            <a:ext cx="338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加入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2"/>
                </a:solidFill>
              </a:rPr>
              <a:t>的時間點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1.CreateNewMessage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2.ConnectionUp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3.MessageTransferred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3468"/>
            <a:ext cx="4333545" cy="234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3"/>
            <a:ext cx="3528391" cy="256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222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19" y="2244"/>
            <a:ext cx="3642215" cy="30367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64088" y="21352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1757814"/>
            <a:ext cx="3312368" cy="2535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99991" y="418920"/>
            <a:ext cx="4405553" cy="2506024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1520" y="2046514"/>
            <a:ext cx="1952182" cy="14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203702" y="531223"/>
            <a:ext cx="2359589" cy="153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421886" y="3645024"/>
            <a:ext cx="4412618" cy="31393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For each Connection as con{</a:t>
            </a:r>
            <a:br>
              <a:rPr lang="en-US" altLang="zh-TW" dirty="0" smtClean="0">
                <a:solidFill>
                  <a:schemeClr val="accent1"/>
                </a:solidFill>
              </a:rPr>
            </a:b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chemeClr val="accent3"/>
                </a:solidFill>
              </a:rPr>
              <a:t>If this con is busy</a:t>
            </a:r>
          </a:p>
          <a:p>
            <a:r>
              <a:rPr lang="en-US" altLang="zh-TW" dirty="0" smtClean="0">
                <a:solidFill>
                  <a:schemeClr val="accent3"/>
                </a:solidFill>
              </a:rPr>
              <a:t>         skip this con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   For each Message as </a:t>
            </a:r>
            <a:r>
              <a:rPr lang="en-US" altLang="zh-TW" dirty="0" err="1" smtClean="0">
                <a:solidFill>
                  <a:schemeClr val="accent2"/>
                </a:solidFill>
              </a:rPr>
              <a:t>msg</a:t>
            </a:r>
            <a:r>
              <a:rPr lang="en-US" altLang="zh-TW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chemeClr val="accent3"/>
                </a:solidFill>
              </a:rPr>
              <a:t>If </a:t>
            </a:r>
            <a:r>
              <a:rPr lang="en-US" altLang="zh-TW" dirty="0" err="1" smtClean="0">
                <a:solidFill>
                  <a:schemeClr val="accent3"/>
                </a:solidFill>
              </a:rPr>
              <a:t>otherRouter</a:t>
            </a:r>
            <a:r>
              <a:rPr lang="en-US" altLang="zh-TW" dirty="0" smtClean="0">
                <a:solidFill>
                  <a:schemeClr val="accent3"/>
                </a:solidFill>
              </a:rPr>
              <a:t> has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dirty="0" smtClean="0">
                <a:solidFill>
                  <a:schemeClr val="accent3"/>
                </a:solidFill>
              </a:rPr>
              <a:t/>
            </a:r>
            <a:br>
              <a:rPr lang="en-US" altLang="zh-TW" dirty="0" smtClean="0">
                <a:solidFill>
                  <a:schemeClr val="accent3"/>
                </a:solidFill>
              </a:rPr>
            </a:br>
            <a:r>
              <a:rPr lang="en-US" altLang="zh-TW" dirty="0" smtClean="0">
                <a:solidFill>
                  <a:schemeClr val="accent3"/>
                </a:solidFill>
              </a:rPr>
              <a:t>	skip this </a:t>
            </a:r>
            <a:r>
              <a:rPr lang="en-US" altLang="zh-TW" dirty="0" err="1" smtClean="0">
                <a:solidFill>
                  <a:schemeClr val="accent3"/>
                </a:solidFill>
              </a:rPr>
              <a:t>msg</a:t>
            </a:r>
            <a:endParaRPr lang="en-US" altLang="zh-TW" dirty="0" smtClean="0">
              <a:solidFill>
                <a:schemeClr val="accent3"/>
              </a:solidFill>
            </a:endParaRPr>
          </a:p>
          <a:p>
            <a:r>
              <a:rPr lang="en-US" altLang="zh-TW" dirty="0" smtClean="0">
                <a:solidFill>
                  <a:schemeClr val="accent4"/>
                </a:solidFill>
              </a:rPr>
              <a:t>          If should send message to host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 </a:t>
            </a:r>
            <a:r>
              <a:rPr lang="en-US" altLang="zh-TW" dirty="0" smtClean="0">
                <a:solidFill>
                  <a:schemeClr val="accent4"/>
                </a:solidFill>
              </a:rPr>
              <a:t>                 </a:t>
            </a:r>
            <a:r>
              <a:rPr lang="en-US" altLang="zh-TW" dirty="0" err="1" smtClean="0">
                <a:solidFill>
                  <a:schemeClr val="accent4"/>
                </a:solidFill>
              </a:rPr>
              <a:t>messages.add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en-US" altLang="zh-TW" dirty="0" err="1" smtClean="0">
                <a:solidFill>
                  <a:schemeClr val="accent4"/>
                </a:solidFill>
              </a:rPr>
              <a:t>m,con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accent6"/>
                </a:solidFill>
              </a:rPr>
              <a:t>Return </a:t>
            </a:r>
            <a:r>
              <a:rPr lang="en-US" altLang="zh-TW" dirty="0" err="1" smtClean="0">
                <a:solidFill>
                  <a:schemeClr val="accent6"/>
                </a:solidFill>
              </a:rPr>
              <a:t>tryMessagesForConnected</a:t>
            </a:r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en-US" altLang="zh-TW" dirty="0" smtClean="0">
                <a:solidFill>
                  <a:schemeClr val="accent4"/>
                </a:solidFill>
              </a:rPr>
              <a:t>messages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2011" y="5373216"/>
            <a:ext cx="3312368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" y="334322"/>
            <a:ext cx="3744756" cy="356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57089" y="26545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88556" y="192906"/>
            <a:ext cx="52158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ShouldSendMessageToHost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在對方的</a:t>
            </a:r>
            <a:r>
              <a:rPr lang="en-US" altLang="zh-TW" dirty="0" smtClean="0"/>
              <a:t>community</a:t>
            </a:r>
            <a:r>
              <a:rPr lang="zh-TW" altLang="en-US" dirty="0" smtClean="0"/>
              <a:t>內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不在我的</a:t>
            </a:r>
            <a:r>
              <a:rPr lang="en-US" altLang="zh-TW" dirty="0" smtClean="0"/>
              <a:t>community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Return True(</a:t>
            </a:r>
            <a:r>
              <a:rPr lang="zh-TW" altLang="en-US" dirty="0" smtClean="0">
                <a:solidFill>
                  <a:srgbClr val="FF0000"/>
                </a:solidFill>
              </a:rPr>
              <a:t>要傳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sz="1200" b="1" i="1" u="sng" dirty="0">
                <a:solidFill>
                  <a:srgbClr val="FF0000"/>
                </a:solidFill>
              </a:rPr>
              <a:t>代表</a:t>
            </a:r>
            <a:r>
              <a:rPr lang="zh-TW" altLang="en-US" sz="1200" b="1" i="1" u="sng" dirty="0" smtClean="0">
                <a:solidFill>
                  <a:srgbClr val="FF0000"/>
                </a:solidFill>
              </a:rPr>
              <a:t>加到</a:t>
            </a:r>
            <a:r>
              <a:rPr lang="en-US" altLang="zh-TW" sz="1200" b="1" i="1" u="sng" dirty="0" err="1" smtClean="0">
                <a:solidFill>
                  <a:srgbClr val="FF0000"/>
                </a:solidFill>
              </a:rPr>
              <a:t>outgoingmessages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不在對方群內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在我的群內</a:t>
            </a:r>
            <a:endParaRPr lang="en-US" altLang="zh-TW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Rtrurn</a:t>
            </a:r>
            <a:r>
              <a:rPr lang="en-US" altLang="zh-TW" dirty="0" smtClean="0">
                <a:solidFill>
                  <a:srgbClr val="FF0000"/>
                </a:solidFill>
              </a:rPr>
              <a:t> False(</a:t>
            </a:r>
            <a:r>
              <a:rPr lang="zh-TW" altLang="en-US" dirty="0" smtClean="0">
                <a:solidFill>
                  <a:srgbClr val="FF0000"/>
                </a:solidFill>
              </a:rPr>
              <a:t>不傳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在對方的群內 </a:t>
            </a:r>
            <a:r>
              <a:rPr lang="en-US" altLang="zh-TW" sz="1200" i="1" dirty="0" smtClean="0"/>
              <a:t>(</a:t>
            </a:r>
            <a:r>
              <a:rPr lang="en-US" altLang="zh-TW" sz="900" i="1" dirty="0" smtClean="0"/>
              <a:t>&amp;&amp;</a:t>
            </a:r>
            <a:r>
              <a:rPr lang="zh-TW" altLang="en-US" sz="900" i="1" dirty="0" smtClean="0"/>
              <a:t> 在我的群內</a:t>
            </a:r>
            <a:r>
              <a:rPr lang="en-US" altLang="zh-TW" sz="900" i="1" dirty="0" smtClean="0"/>
              <a:t>,</a:t>
            </a:r>
            <a:r>
              <a:rPr lang="zh-TW" altLang="en-US" sz="900" b="1" i="1" u="sng" dirty="0" smtClean="0"/>
              <a:t>代表我跟對方在同一個群內</a:t>
            </a:r>
            <a:r>
              <a:rPr lang="en-US" altLang="zh-TW" sz="1200" dirty="0" smtClean="0"/>
              <a:t>)</a:t>
            </a:r>
            <a:endParaRPr lang="en-US" altLang="zh-TW" sz="1600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3.1</a:t>
            </a:r>
            <a:r>
              <a:rPr lang="zh-TW" altLang="en-US" dirty="0" smtClean="0"/>
              <a:t>若對方的</a:t>
            </a:r>
            <a:r>
              <a:rPr lang="en-US" altLang="zh-TW" dirty="0" err="1" smtClean="0"/>
              <a:t>LocalCentrality</a:t>
            </a:r>
            <a:r>
              <a:rPr lang="zh-TW" altLang="en-US" dirty="0" smtClean="0"/>
              <a:t>比我大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Return True(</a:t>
            </a:r>
            <a:r>
              <a:rPr lang="zh-TW" altLang="en-US" dirty="0" smtClean="0">
                <a:solidFill>
                  <a:srgbClr val="FF0000"/>
                </a:solidFill>
              </a:rPr>
              <a:t>要傳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若對方的</a:t>
            </a:r>
            <a:r>
              <a:rPr lang="en-US" altLang="zh-TW" dirty="0" err="1" smtClean="0"/>
              <a:t>GlobalCentrality</a:t>
            </a:r>
            <a:r>
              <a:rPr lang="zh-TW" altLang="en-US" dirty="0" smtClean="0"/>
              <a:t>比我大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	Return True(</a:t>
            </a:r>
            <a:r>
              <a:rPr lang="zh-TW" altLang="en-US" dirty="0">
                <a:solidFill>
                  <a:srgbClr val="FF0000"/>
                </a:solidFill>
              </a:rPr>
              <a:t>要傳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否則都</a:t>
            </a:r>
            <a:r>
              <a:rPr lang="en-US" altLang="zh-TW" dirty="0" smtClean="0">
                <a:solidFill>
                  <a:srgbClr val="FF0000"/>
                </a:solidFill>
              </a:rPr>
              <a:t>Return False(</a:t>
            </a:r>
            <a:r>
              <a:rPr lang="zh-TW" altLang="en-US" dirty="0" smtClean="0">
                <a:solidFill>
                  <a:srgbClr val="FF0000"/>
                </a:solidFill>
              </a:rPr>
              <a:t>不傳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9841" y="2431262"/>
            <a:ext cx="3266425" cy="17728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739816"/>
              </p:ext>
            </p:extLst>
          </p:nvPr>
        </p:nvGraphicFramePr>
        <p:xfrm>
          <a:off x="1331640" y="188640"/>
          <a:ext cx="6324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904236"/>
              </p:ext>
            </p:extLst>
          </p:nvPr>
        </p:nvGraphicFramePr>
        <p:xfrm>
          <a:off x="1403648" y="3140968"/>
          <a:ext cx="6219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6444208" y="1052736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44208" y="4041068"/>
            <a:ext cx="115212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zh-TW" dirty="0" err="1" smtClean="0"/>
              <a:t>FindConnectionsForNewMessage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06" y="371231"/>
            <a:ext cx="3747283" cy="310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501552"/>
            <a:ext cx="3261219" cy="17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222" y="21352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6319" y="2244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899592" y="764704"/>
            <a:ext cx="937917" cy="1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5289212" y="583474"/>
            <a:ext cx="710994" cy="4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831749" y="1700808"/>
            <a:ext cx="15080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398473" y="2868985"/>
            <a:ext cx="1950641" cy="1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569132" y="349152"/>
            <a:ext cx="4032448" cy="31285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4906439" y="1102863"/>
            <a:ext cx="596458" cy="113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122262" y="-20180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8" y="3140968"/>
            <a:ext cx="434026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323528" y="2771636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974115" y="3387634"/>
            <a:ext cx="959188" cy="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21418" y="4890482"/>
            <a:ext cx="2313371" cy="12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49222" y="3140968"/>
            <a:ext cx="4348404" cy="34563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117056" y="5079426"/>
            <a:ext cx="338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加入</a:t>
            </a:r>
            <a:r>
              <a:rPr lang="en-US" altLang="zh-TW" dirty="0" err="1" smtClean="0">
                <a:solidFill>
                  <a:schemeClr val="accent2"/>
                </a:solidFill>
              </a:rPr>
              <a:t>outgoingMessages</a:t>
            </a:r>
            <a:r>
              <a:rPr lang="zh-TW" altLang="en-US" dirty="0" smtClean="0">
                <a:solidFill>
                  <a:schemeClr val="accent2"/>
                </a:solidFill>
              </a:rPr>
              <a:t>的時間點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accent2"/>
                </a:solidFill>
              </a:rPr>
              <a:t>1.CreateNewMessage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2.ConnectionUp</a:t>
            </a:r>
            <a:br>
              <a:rPr lang="en-US" altLang="zh-TW" dirty="0" smtClean="0">
                <a:solidFill>
                  <a:schemeClr val="accent2"/>
                </a:solidFill>
              </a:rPr>
            </a:br>
            <a:r>
              <a:rPr lang="en-US" altLang="zh-TW" dirty="0" smtClean="0">
                <a:solidFill>
                  <a:schemeClr val="accent2"/>
                </a:solidFill>
              </a:rPr>
              <a:t>3.MessageTransferred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Should send?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5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" y="501552"/>
            <a:ext cx="3261219" cy="17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222" y="21352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80" y="1421877"/>
            <a:ext cx="42835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3208527" y="1605757"/>
            <a:ext cx="859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89" y="328540"/>
            <a:ext cx="3792264" cy="108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肘形接點 7"/>
          <p:cNvCxnSpPr/>
          <p:nvPr/>
        </p:nvCxnSpPr>
        <p:spPr>
          <a:xfrm flipV="1">
            <a:off x="2051720" y="418011"/>
            <a:ext cx="2058726" cy="9351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028599" y="1238078"/>
            <a:ext cx="160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DecosionEngineRouter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67740" y="-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617286" y="2161321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99" y="2988244"/>
            <a:ext cx="3744756" cy="356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 flipH="1">
            <a:off x="5724128" y="2133600"/>
            <a:ext cx="633129" cy="85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028599" y="2680467"/>
            <a:ext cx="179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DistributedBubbleRap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-48111" y="2988244"/>
            <a:ext cx="52158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ShouldSendMessageToHost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在對方的</a:t>
            </a:r>
            <a:r>
              <a:rPr lang="en-US" altLang="zh-TW" dirty="0" smtClean="0"/>
              <a:t>community</a:t>
            </a:r>
            <a:r>
              <a:rPr lang="zh-TW" altLang="en-US" dirty="0" smtClean="0"/>
              <a:t>內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不在我的</a:t>
            </a:r>
            <a:r>
              <a:rPr lang="en-US" altLang="zh-TW" dirty="0" smtClean="0"/>
              <a:t>community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Return True(</a:t>
            </a:r>
            <a:r>
              <a:rPr lang="zh-TW" altLang="en-US" dirty="0" smtClean="0">
                <a:solidFill>
                  <a:srgbClr val="FF0000"/>
                </a:solidFill>
              </a:rPr>
              <a:t>要傳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sz="1200" b="1" i="1" u="sng" dirty="0">
                <a:solidFill>
                  <a:srgbClr val="FF0000"/>
                </a:solidFill>
              </a:rPr>
              <a:t>代表</a:t>
            </a:r>
            <a:r>
              <a:rPr lang="zh-TW" altLang="en-US" sz="1200" b="1" i="1" u="sng" dirty="0" smtClean="0">
                <a:solidFill>
                  <a:srgbClr val="FF0000"/>
                </a:solidFill>
              </a:rPr>
              <a:t>加到</a:t>
            </a:r>
            <a:r>
              <a:rPr lang="en-US" altLang="zh-TW" sz="1200" b="1" i="1" u="sng" dirty="0" err="1" smtClean="0">
                <a:solidFill>
                  <a:srgbClr val="FF0000"/>
                </a:solidFill>
              </a:rPr>
              <a:t>outgoingmessages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不在對方群內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在我的群內</a:t>
            </a:r>
            <a:endParaRPr lang="en-US" altLang="zh-TW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Rtrurn</a:t>
            </a:r>
            <a:r>
              <a:rPr lang="en-US" altLang="zh-TW" dirty="0" smtClean="0">
                <a:solidFill>
                  <a:srgbClr val="FF0000"/>
                </a:solidFill>
              </a:rPr>
              <a:t> False(</a:t>
            </a:r>
            <a:r>
              <a:rPr lang="zh-TW" altLang="en-US" dirty="0" smtClean="0">
                <a:solidFill>
                  <a:srgbClr val="FF0000"/>
                </a:solidFill>
              </a:rPr>
              <a:t>不傳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在對方的群內 </a:t>
            </a:r>
            <a:r>
              <a:rPr lang="en-US" altLang="zh-TW" sz="1200" i="1" dirty="0" smtClean="0"/>
              <a:t>(</a:t>
            </a:r>
            <a:r>
              <a:rPr lang="en-US" altLang="zh-TW" sz="900" i="1" dirty="0" smtClean="0"/>
              <a:t>&amp;&amp;</a:t>
            </a:r>
            <a:r>
              <a:rPr lang="zh-TW" altLang="en-US" sz="900" i="1" dirty="0" smtClean="0"/>
              <a:t> 在我的群內</a:t>
            </a:r>
            <a:r>
              <a:rPr lang="en-US" altLang="zh-TW" sz="900" i="1" dirty="0" smtClean="0"/>
              <a:t>,</a:t>
            </a:r>
            <a:r>
              <a:rPr lang="zh-TW" altLang="en-US" sz="900" b="1" i="1" u="sng" dirty="0" smtClean="0"/>
              <a:t>代表我跟對方在同一個群內</a:t>
            </a:r>
            <a:r>
              <a:rPr lang="en-US" altLang="zh-TW" sz="1200" dirty="0" smtClean="0"/>
              <a:t>)</a:t>
            </a:r>
            <a:endParaRPr lang="en-US" altLang="zh-TW" sz="1600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3.1</a:t>
            </a:r>
            <a:r>
              <a:rPr lang="zh-TW" altLang="en-US" dirty="0" smtClean="0"/>
              <a:t>若對方的</a:t>
            </a:r>
            <a:r>
              <a:rPr lang="en-US" altLang="zh-TW" dirty="0" err="1" smtClean="0"/>
              <a:t>LocalCentrality</a:t>
            </a:r>
            <a:r>
              <a:rPr lang="zh-TW" altLang="en-US" dirty="0" smtClean="0"/>
              <a:t>比我大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Return True(</a:t>
            </a:r>
            <a:r>
              <a:rPr lang="zh-TW" altLang="en-US" dirty="0" smtClean="0">
                <a:solidFill>
                  <a:srgbClr val="FF0000"/>
                </a:solidFill>
              </a:rPr>
              <a:t>要傳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若對方的</a:t>
            </a:r>
            <a:r>
              <a:rPr lang="en-US" altLang="zh-TW" dirty="0" err="1" smtClean="0"/>
              <a:t>GlobalCentrality</a:t>
            </a:r>
            <a:r>
              <a:rPr lang="zh-TW" altLang="en-US" dirty="0" smtClean="0"/>
              <a:t>比我大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	Return True(</a:t>
            </a:r>
            <a:r>
              <a:rPr lang="zh-TW" altLang="en-US" dirty="0">
                <a:solidFill>
                  <a:srgbClr val="FF0000"/>
                </a:solidFill>
              </a:rPr>
              <a:t>要傳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否則都</a:t>
            </a:r>
            <a:r>
              <a:rPr lang="en-US" altLang="zh-TW" dirty="0" smtClean="0">
                <a:solidFill>
                  <a:srgbClr val="FF0000"/>
                </a:solidFill>
              </a:rPr>
              <a:t>Return False(</a:t>
            </a:r>
            <a:r>
              <a:rPr lang="zh-TW" altLang="en-US" dirty="0" smtClean="0">
                <a:solidFill>
                  <a:srgbClr val="FF0000"/>
                </a:solidFill>
              </a:rPr>
              <a:t>不傳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弧形 19"/>
          <p:cNvSpPr/>
          <p:nvPr/>
        </p:nvSpPr>
        <p:spPr>
          <a:xfrm rot="12514384">
            <a:off x="3245026" y="2344948"/>
            <a:ext cx="3718053" cy="2988979"/>
          </a:xfrm>
          <a:prstGeom prst="arc">
            <a:avLst>
              <a:gd name="adj1" fmla="val 15752083"/>
              <a:gd name="adj2" fmla="val 263734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-6319" y="2244"/>
            <a:ext cx="3266425" cy="249289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511351" y="5085184"/>
            <a:ext cx="3266425" cy="17728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6144563" y="6558209"/>
            <a:ext cx="3688" cy="28672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053798" y="279093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Return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707904" y="5661248"/>
            <a:ext cx="803447" cy="504056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355408" y="2233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80182" y="-453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585970" y="114574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91463" y="264968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3568" y="2420888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tryMessageForConnected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1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202"/>
            <a:ext cx="4295677" cy="290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9222" y="21352"/>
            <a:ext cx="23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255057"/>
            <a:ext cx="385361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肘形接點 3"/>
          <p:cNvCxnSpPr/>
          <p:nvPr/>
        </p:nvCxnSpPr>
        <p:spPr>
          <a:xfrm flipV="1">
            <a:off x="2156546" y="444137"/>
            <a:ext cx="2728963" cy="17322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52120" y="2135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012160" y="1916832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24128" y="328498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CBRConnection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15" y="3645024"/>
            <a:ext cx="398599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2" y="3645024"/>
            <a:ext cx="3998836" cy="121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90709" y="3337247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DTNHost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135086" y="3744686"/>
            <a:ext cx="4173218" cy="98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341007" y="2228650"/>
            <a:ext cx="7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7363098" y="1530733"/>
            <a:ext cx="366531" cy="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160930" y="856279"/>
            <a:ext cx="1302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Outgoingmessage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7629094" y="1052736"/>
            <a:ext cx="100535" cy="2880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6319" y="2244"/>
            <a:ext cx="3930247" cy="3282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764066" y="-1605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367368" y="703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59239" y="32542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Sender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58804" y="3306469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740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568942"/>
            <a:ext cx="4464496" cy="89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412608" y="237015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91680" y="3290500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accent3"/>
                </a:solidFill>
              </a:rPr>
              <a:t>(</a:t>
            </a:r>
            <a:r>
              <a:rPr lang="zh-TW" altLang="en-US" sz="1200" dirty="0" smtClean="0">
                <a:solidFill>
                  <a:schemeClr val="accent3"/>
                </a:solidFill>
              </a:rPr>
              <a:t>上一頁</a:t>
            </a:r>
            <a:r>
              <a:rPr lang="zh-TW" altLang="en-US" sz="1200" dirty="0">
                <a:solidFill>
                  <a:schemeClr val="accent3"/>
                </a:solidFill>
              </a:rPr>
              <a:t>縮</a:t>
            </a:r>
            <a:r>
              <a:rPr lang="zh-TW" altLang="en-US" sz="1200" dirty="0" smtClean="0">
                <a:solidFill>
                  <a:schemeClr val="accent3"/>
                </a:solidFill>
              </a:rPr>
              <a:t>圖</a:t>
            </a:r>
            <a:r>
              <a:rPr lang="en-US" altLang="zh-TW" sz="1200" dirty="0" smtClean="0">
                <a:solidFill>
                  <a:schemeClr val="accent3"/>
                </a:solidFill>
              </a:rPr>
              <a:t>)</a:t>
            </a:r>
            <a:endParaRPr lang="zh-TW" altLang="en-US" sz="1200" dirty="0">
              <a:solidFill>
                <a:schemeClr val="accent3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149531" y="764704"/>
            <a:ext cx="3529973" cy="10379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678996" y="237015"/>
            <a:ext cx="1791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DecisionEngineRouter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012" y="1999689"/>
            <a:ext cx="3024336" cy="13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5958759" y="1630357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Receiver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73299" y="1691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04442" y="1245127"/>
            <a:ext cx="21471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36817"/>
            <a:ext cx="3290102" cy="2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6177261" y="3872760"/>
            <a:ext cx="92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6"/>
                </a:solidFill>
              </a:rPr>
              <a:t>Receiver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12161" y="3872761"/>
            <a:ext cx="118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ActiveRouter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9" y="4611076"/>
            <a:ext cx="3148696" cy="12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1864983" y="4250158"/>
            <a:ext cx="88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6"/>
                </a:solidFill>
              </a:rPr>
              <a:t>Receiver</a:t>
            </a:r>
            <a:endParaRPr lang="zh-TW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3869" y="4255839"/>
            <a:ext cx="13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MessageRouter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弧形 7"/>
          <p:cNvSpPr/>
          <p:nvPr/>
        </p:nvSpPr>
        <p:spPr>
          <a:xfrm rot="933219">
            <a:off x="5295975" y="2409839"/>
            <a:ext cx="1872208" cy="2376264"/>
          </a:xfrm>
          <a:prstGeom prst="arc">
            <a:avLst>
              <a:gd name="adj1" fmla="val 16370459"/>
              <a:gd name="adj2" fmla="val 1688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004457" y="3140968"/>
            <a:ext cx="2143607" cy="150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475</Words>
  <Application>Microsoft Office PowerPoint</Application>
  <PresentationFormat>如螢幕大小 (4:3)</PresentationFormat>
  <Paragraphs>221</Paragraphs>
  <Slides>27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BubbleRap</vt:lpstr>
      <vt:lpstr>PowerPoint 簡報</vt:lpstr>
      <vt:lpstr>FindConnectionsForNewMessage</vt:lpstr>
      <vt:lpstr>PowerPoint 簡報</vt:lpstr>
      <vt:lpstr>Should send?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Draft傳message的時機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119</cp:revision>
  <dcterms:created xsi:type="dcterms:W3CDTF">2014-01-09T13:32:30Z</dcterms:created>
  <dcterms:modified xsi:type="dcterms:W3CDTF">2014-03-17T01:43:53Z</dcterms:modified>
</cp:coreProperties>
</file>