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94" r:id="rId4"/>
    <p:sldId id="258" r:id="rId5"/>
    <p:sldId id="293" r:id="rId6"/>
    <p:sldId id="259" r:id="rId7"/>
    <p:sldId id="260" r:id="rId8"/>
    <p:sldId id="261" r:id="rId9"/>
    <p:sldId id="262" r:id="rId10"/>
    <p:sldId id="291" r:id="rId11"/>
    <p:sldId id="292" r:id="rId12"/>
    <p:sldId id="269" r:id="rId13"/>
    <p:sldId id="270" r:id="rId14"/>
    <p:sldId id="271" r:id="rId15"/>
    <p:sldId id="272" r:id="rId16"/>
    <p:sldId id="273" r:id="rId17"/>
    <p:sldId id="274" r:id="rId18"/>
    <p:sldId id="282" r:id="rId19"/>
    <p:sldId id="275" r:id="rId20"/>
    <p:sldId id="276" r:id="rId21"/>
    <p:sldId id="277" r:id="rId22"/>
    <p:sldId id="278" r:id="rId23"/>
    <p:sldId id="279" r:id="rId24"/>
    <p:sldId id="280" r:id="rId25"/>
    <p:sldId id="302" r:id="rId26"/>
    <p:sldId id="303" r:id="rId27"/>
    <p:sldId id="289" r:id="rId28"/>
    <p:sldId id="285" r:id="rId29"/>
    <p:sldId id="287" r:id="rId30"/>
    <p:sldId id="297" r:id="rId31"/>
    <p:sldId id="308" r:id="rId32"/>
    <p:sldId id="298" r:id="rId33"/>
    <p:sldId id="309" r:id="rId34"/>
    <p:sldId id="299" r:id="rId35"/>
    <p:sldId id="306" r:id="rId36"/>
    <p:sldId id="310" r:id="rId37"/>
    <p:sldId id="307" r:id="rId38"/>
    <p:sldId id="284" r:id="rId39"/>
    <p:sldId id="286" r:id="rId40"/>
    <p:sldId id="326" r:id="rId41"/>
    <p:sldId id="311" r:id="rId42"/>
    <p:sldId id="313" r:id="rId43"/>
    <p:sldId id="315" r:id="rId44"/>
    <p:sldId id="325" r:id="rId45"/>
    <p:sldId id="318" r:id="rId46"/>
    <p:sldId id="321" r:id="rId47"/>
    <p:sldId id="323" r:id="rId48"/>
    <p:sldId id="322" r:id="rId49"/>
    <p:sldId id="324" r:id="rId50"/>
    <p:sldId id="327" r:id="rId51"/>
    <p:sldId id="328" r:id="rId52"/>
    <p:sldId id="329" r:id="rId53"/>
    <p:sldId id="331" r:id="rId54"/>
    <p:sldId id="333" r:id="rId55"/>
    <p:sldId id="332" r:id="rId56"/>
    <p:sldId id="334" r:id="rId57"/>
    <p:sldId id="330" r:id="rId5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3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37FEA-F3F9-40B4-9C57-DF8764F8C58A}" type="datetimeFigureOut">
              <a:rPr lang="zh-TW" altLang="en-US" smtClean="0"/>
              <a:t>2013/10/7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9257E-2B9F-4BC8-9ED7-6FAD88B19E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36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314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314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314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314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257E-2B9F-4BC8-9ED7-6FAD88B19EEB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2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2013/10/7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2013/10/7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EpidemicRouter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58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116632"/>
            <a:ext cx="8064896" cy="48965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889368" y="41135"/>
            <a:ext cx="121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solidFill>
                  <a:schemeClr val="bg1"/>
                </a:solidFill>
              </a:rPr>
              <a:t>DTNHost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539809" y="410467"/>
            <a:ext cx="8064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539809" y="1168845"/>
            <a:ext cx="8064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2233183" y="1518744"/>
            <a:ext cx="3312368" cy="2523039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MessageRouter</a:t>
            </a:r>
            <a:endParaRPr lang="zh-TW" altLang="en-US" sz="1200" b="1" dirty="0"/>
          </a:p>
        </p:txBody>
      </p:sp>
      <p:sp>
        <p:nvSpPr>
          <p:cNvPr id="10" name="圓角矩形 9"/>
          <p:cNvSpPr/>
          <p:nvPr/>
        </p:nvSpPr>
        <p:spPr>
          <a:xfrm>
            <a:off x="564006" y="1975470"/>
            <a:ext cx="1536034" cy="307181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 smtClean="0"/>
              <a:t>MovementModel</a:t>
            </a:r>
            <a:endParaRPr lang="zh-TW" altLang="en-US" sz="11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39809" y="1162033"/>
            <a:ext cx="3677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v</a:t>
            </a:r>
            <a:r>
              <a:rPr lang="en-US" altLang="zh-TW" sz="1100" dirty="0" smtClean="0">
                <a:solidFill>
                  <a:schemeClr val="bg1"/>
                </a:solidFill>
              </a:rPr>
              <a:t>oid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forceConnection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String,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void connect(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void update(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void </a:t>
            </a:r>
            <a:r>
              <a:rPr lang="en-US" altLang="zh-TW" sz="1100" dirty="0" smtClean="0">
                <a:solidFill>
                  <a:schemeClr val="bg1"/>
                </a:solidFill>
              </a:rPr>
              <a:t>move(double)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36704" y="392592"/>
            <a:ext cx="1807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address  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MessageRouter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router 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Path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path 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Double speed 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274441" y="2362361"/>
            <a:ext cx="3134191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abstract void </a:t>
            </a:r>
            <a:r>
              <a:rPr lang="en-US" altLang="zh-TW" sz="1100" dirty="0" err="1">
                <a:solidFill>
                  <a:schemeClr val="bg1"/>
                </a:solidFill>
              </a:rPr>
              <a:t>changedConnection</a:t>
            </a:r>
            <a:r>
              <a:rPr lang="en-US" altLang="zh-TW" sz="1100" dirty="0">
                <a:solidFill>
                  <a:schemeClr val="bg1"/>
                </a:solidFill>
              </a:rPr>
              <a:t>(Connection con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createNewMessage</a:t>
            </a:r>
            <a:r>
              <a:rPr lang="en-US" altLang="zh-TW" sz="1100" dirty="0">
                <a:solidFill>
                  <a:schemeClr val="bg1"/>
                </a:solidFill>
              </a:rPr>
              <a:t>(Message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addToMessages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sendMessage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requestDeliverableMessages</a:t>
            </a:r>
            <a:r>
              <a:rPr lang="en-US" altLang="zh-TW" sz="1100" dirty="0">
                <a:solidFill>
                  <a:schemeClr val="bg1"/>
                </a:solidFill>
              </a:rPr>
              <a:t>(Connection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messageTransferred</a:t>
            </a:r>
            <a:r>
              <a:rPr lang="en-US" altLang="zh-TW" sz="1100" dirty="0">
                <a:solidFill>
                  <a:schemeClr val="bg1"/>
                </a:solidFill>
              </a:rPr>
              <a:t>(String,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receiveMessage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deleteMessage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messageAborted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257361" y="1931474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bufferSize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msgTtl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>
            <a:off x="2233183" y="2362361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233183" y="1931474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592606" y="2858691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MapBasedMovement</a:t>
            </a:r>
            <a:endParaRPr lang="zh-TW" altLang="en-US" sz="1100" dirty="0"/>
          </a:p>
        </p:txBody>
      </p:sp>
      <p:cxnSp>
        <p:nvCxnSpPr>
          <p:cNvPr id="21" name="直線單箭頭接點 20"/>
          <p:cNvCxnSpPr>
            <a:stCxn id="20" idx="0"/>
          </p:cNvCxnSpPr>
          <p:nvPr/>
        </p:nvCxnSpPr>
        <p:spPr>
          <a:xfrm flipV="1">
            <a:off x="1348606" y="2279100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3737260" y="4041783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5593382" y="1490968"/>
            <a:ext cx="3011066" cy="1651530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NetworkInterface</a:t>
            </a:r>
            <a:endParaRPr lang="zh-TW" altLang="en-US" sz="1200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629805" y="2473970"/>
            <a:ext cx="2369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connect(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destroyConnection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617560" y="1903697"/>
            <a:ext cx="26988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transmitRange</a:t>
            </a:r>
            <a:r>
              <a:rPr lang="en-US" altLang="zh-TW" sz="1100" dirty="0">
                <a:solidFill>
                  <a:schemeClr val="bg1"/>
                </a:solidFill>
              </a:rPr>
              <a:t> : double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transmitSpeed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endParaRPr lang="en-US" altLang="zh-TW" sz="1100" dirty="0" smtClean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connections : List&lt;Connection&gt;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4" name="直線接點 33"/>
          <p:cNvCxnSpPr/>
          <p:nvPr/>
        </p:nvCxnSpPr>
        <p:spPr>
          <a:xfrm>
            <a:off x="5588547" y="2473970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5593382" y="1903697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圓角矩形 35"/>
          <p:cNvSpPr/>
          <p:nvPr/>
        </p:nvSpPr>
        <p:spPr>
          <a:xfrm>
            <a:off x="2981260" y="4573303"/>
            <a:ext cx="1512000" cy="2880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37" name="圓角矩形 36"/>
          <p:cNvSpPr/>
          <p:nvPr/>
        </p:nvSpPr>
        <p:spPr>
          <a:xfrm>
            <a:off x="6338080" y="3726007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cxnSp>
        <p:nvCxnSpPr>
          <p:cNvPr id="38" name="直線單箭頭接點 37"/>
          <p:cNvCxnSpPr>
            <a:stCxn id="37" idx="0"/>
          </p:cNvCxnSpPr>
          <p:nvPr/>
        </p:nvCxnSpPr>
        <p:spPr>
          <a:xfrm flipV="1">
            <a:off x="7094080" y="3167621"/>
            <a:ext cx="0" cy="558386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3737260" y="4845551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2981260" y="5377071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/>
              <a:t>EpidemicRouter</a:t>
            </a:r>
            <a:endParaRPr lang="zh-TW" altLang="en-US" sz="1100" dirty="0"/>
          </a:p>
        </p:txBody>
      </p:sp>
      <p:cxnSp>
        <p:nvCxnSpPr>
          <p:cNvPr id="27" name="直線單箭頭接點 26"/>
          <p:cNvCxnSpPr/>
          <p:nvPr/>
        </p:nvCxnSpPr>
        <p:spPr>
          <a:xfrm>
            <a:off x="7123395" y="4153137"/>
            <a:ext cx="18212" cy="186210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545551" y="1390456"/>
            <a:ext cx="3130905" cy="275862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02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/>
          <p:cNvSpPr/>
          <p:nvPr/>
        </p:nvSpPr>
        <p:spPr>
          <a:xfrm>
            <a:off x="953364" y="3486757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" name="圓角矩形 4"/>
          <p:cNvSpPr/>
          <p:nvPr/>
        </p:nvSpPr>
        <p:spPr>
          <a:xfrm>
            <a:off x="953364" y="3950118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8" name="直線單箭頭接點 7"/>
          <p:cNvCxnSpPr>
            <a:endCxn id="3" idx="2"/>
          </p:cNvCxnSpPr>
          <p:nvPr/>
        </p:nvCxnSpPr>
        <p:spPr>
          <a:xfrm flipV="1">
            <a:off x="1709364" y="3774757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圓角矩形 8"/>
          <p:cNvSpPr/>
          <p:nvPr/>
        </p:nvSpPr>
        <p:spPr>
          <a:xfrm>
            <a:off x="179512" y="16808"/>
            <a:ext cx="3011066" cy="165153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NetworkInterface</a:t>
            </a:r>
            <a:endParaRPr lang="zh-TW" altLang="en-US" sz="12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5935" y="999810"/>
            <a:ext cx="2369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connect(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destroyConnection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03690" y="429537"/>
            <a:ext cx="26988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transmitRange</a:t>
            </a:r>
            <a:r>
              <a:rPr lang="en-US" altLang="zh-TW" sz="1100" dirty="0">
                <a:solidFill>
                  <a:schemeClr val="bg1"/>
                </a:solidFill>
              </a:rPr>
              <a:t> : double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transmitSpeed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endParaRPr lang="en-US" altLang="zh-TW" sz="1100" dirty="0" smtClean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connections : List&lt;Connection&gt;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174677" y="999810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179512" y="429537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1680210" y="1687980"/>
            <a:ext cx="4835" cy="294238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215935" y="1976556"/>
            <a:ext cx="3011066" cy="1198445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/>
              <a:t>SimpleBoardcastInterface</a:t>
            </a:r>
            <a:endParaRPr lang="zh-TW" altLang="en-US" sz="12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38031" y="2574837"/>
            <a:ext cx="230063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connect(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update()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1" name="直線接點 20"/>
          <p:cNvCxnSpPr/>
          <p:nvPr/>
        </p:nvCxnSpPr>
        <p:spPr>
          <a:xfrm>
            <a:off x="215935" y="2562187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215935" y="2389285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4716015" y="36448"/>
            <a:ext cx="3674826" cy="3392551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/>
              <a:t>Connections</a:t>
            </a:r>
            <a:endParaRPr lang="zh-TW" altLang="en-US" sz="1200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740194" y="449179"/>
            <a:ext cx="269885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toNode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toInterface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fromNode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fromInterface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msgFromNode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isUp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msgOnFly</a:t>
            </a:r>
            <a:r>
              <a:rPr lang="en-US" altLang="zh-TW" sz="1100" dirty="0">
                <a:solidFill>
                  <a:schemeClr val="bg1"/>
                </a:solidFill>
              </a:rPr>
              <a:t> : Message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27" name="直線接點 26"/>
          <p:cNvCxnSpPr/>
          <p:nvPr/>
        </p:nvCxnSpPr>
        <p:spPr>
          <a:xfrm flipV="1">
            <a:off x="4713598" y="1690756"/>
            <a:ext cx="3677243" cy="19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4716016" y="449179"/>
            <a:ext cx="3672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709364" y="3175001"/>
            <a:ext cx="0" cy="31400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矩形 34"/>
          <p:cNvSpPr/>
          <p:nvPr/>
        </p:nvSpPr>
        <p:spPr>
          <a:xfrm>
            <a:off x="532917" y="3356209"/>
            <a:ext cx="2304256" cy="137931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4741749" y="1726452"/>
            <a:ext cx="24940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chemeClr val="bg1"/>
                </a:solidFill>
              </a:rPr>
              <a:t>startTransfer</a:t>
            </a:r>
            <a:r>
              <a:rPr lang="en-US" altLang="zh-TW" sz="1200" dirty="0">
                <a:solidFill>
                  <a:schemeClr val="bg1"/>
                </a:solidFill>
              </a:rPr>
              <a:t>(</a:t>
            </a:r>
            <a:r>
              <a:rPr lang="en-US" altLang="zh-TW" sz="1200" dirty="0" err="1">
                <a:solidFill>
                  <a:schemeClr val="bg1"/>
                </a:solidFill>
              </a:rPr>
              <a:t>DTNHost</a:t>
            </a:r>
            <a:r>
              <a:rPr lang="en-US" altLang="zh-TW" sz="1200" dirty="0">
                <a:solidFill>
                  <a:schemeClr val="bg1"/>
                </a:solidFill>
              </a:rPr>
              <a:t>, Message)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abortTransfer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getRemainingByteCount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isMessageTransferred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isReadyForTransfer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getMessage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getOtherNode</a:t>
            </a:r>
            <a:r>
              <a:rPr lang="en-US" altLang="zh-TW" sz="1200" dirty="0">
                <a:solidFill>
                  <a:schemeClr val="bg1"/>
                </a:solidFill>
              </a:rPr>
              <a:t>(</a:t>
            </a:r>
            <a:r>
              <a:rPr lang="en-US" altLang="zh-TW" sz="1200" dirty="0" err="1">
                <a:solidFill>
                  <a:schemeClr val="bg1"/>
                </a:solidFill>
              </a:rPr>
              <a:t>DTNHost</a:t>
            </a:r>
            <a:r>
              <a:rPr lang="en-US" altLang="zh-TW" sz="12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getOtherInterface</a:t>
            </a:r>
            <a:r>
              <a:rPr lang="en-US" altLang="zh-TW" sz="1200" dirty="0">
                <a:solidFill>
                  <a:schemeClr val="bg1"/>
                </a:solidFill>
              </a:rPr>
              <a:t>(</a:t>
            </a:r>
            <a:r>
              <a:rPr lang="en-US" altLang="zh-TW" sz="12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200" dirty="0">
                <a:solidFill>
                  <a:schemeClr val="bg1"/>
                </a:solidFill>
              </a:rPr>
              <a:t>)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V="1">
            <a:off x="6469149" y="3429000"/>
            <a:ext cx="0" cy="34575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圓角矩形 51"/>
          <p:cNvSpPr/>
          <p:nvPr/>
        </p:nvSpPr>
        <p:spPr>
          <a:xfrm>
            <a:off x="4741749" y="3774757"/>
            <a:ext cx="3358643" cy="1920837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/>
              <a:t>CBRConnection</a:t>
            </a:r>
            <a:endParaRPr lang="zh-TW" altLang="en-US" sz="1200" b="1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4765928" y="4187488"/>
            <a:ext cx="26988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speed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transferDoneTime</a:t>
            </a:r>
            <a:r>
              <a:rPr lang="en-US" altLang="zh-TW" sz="1100" dirty="0">
                <a:solidFill>
                  <a:schemeClr val="bg1"/>
                </a:solidFill>
              </a:rPr>
              <a:t> : double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54" name="直線接點 53"/>
          <p:cNvCxnSpPr/>
          <p:nvPr/>
        </p:nvCxnSpPr>
        <p:spPr>
          <a:xfrm flipV="1">
            <a:off x="4739332" y="4608554"/>
            <a:ext cx="3361060" cy="9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4741750" y="4187488"/>
            <a:ext cx="33586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4780614" y="4679931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>
                <a:solidFill>
                  <a:schemeClr val="bg1"/>
                </a:solidFill>
              </a:rPr>
              <a:t>startTransfer</a:t>
            </a:r>
            <a:r>
              <a:rPr lang="en-US" altLang="zh-TW" sz="1200" dirty="0">
                <a:solidFill>
                  <a:schemeClr val="bg1"/>
                </a:solidFill>
              </a:rPr>
              <a:t>(</a:t>
            </a:r>
            <a:r>
              <a:rPr lang="en-US" altLang="zh-TW" sz="1200" dirty="0" err="1">
                <a:solidFill>
                  <a:schemeClr val="bg1"/>
                </a:solidFill>
              </a:rPr>
              <a:t>DTNHost</a:t>
            </a:r>
            <a:r>
              <a:rPr lang="en-US" altLang="zh-TW" sz="1200" dirty="0">
                <a:solidFill>
                  <a:schemeClr val="bg1"/>
                </a:solidFill>
              </a:rPr>
              <a:t>, Message)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abortTransfer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getTransferDoneTime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isMessageTransferred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 err="1">
                <a:solidFill>
                  <a:schemeClr val="bg1"/>
                </a:solidFill>
              </a:rPr>
              <a:t>getSpeed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" name="左大括弧 1"/>
          <p:cNvSpPr/>
          <p:nvPr/>
        </p:nvSpPr>
        <p:spPr>
          <a:xfrm>
            <a:off x="2902546" y="188641"/>
            <a:ext cx="1309414" cy="5616624"/>
          </a:xfrm>
          <a:prstGeom prst="leftBrace">
            <a:avLst>
              <a:gd name="adj1" fmla="val 8333"/>
              <a:gd name="adj2" fmla="val 67346"/>
            </a:avLst>
          </a:prstGeom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78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Ready to send the message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sender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032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142707" y="6106814"/>
            <a:ext cx="3244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update().</a:t>
            </a:r>
            <a:r>
              <a:rPr lang="en-US" altLang="zh-TW" sz="1200" b="1" dirty="0" err="1" smtClean="0">
                <a:solidFill>
                  <a:schemeClr val="accent4">
                    <a:lumMod val="75000"/>
                  </a:schemeClr>
                </a:solidFill>
              </a:rPr>
              <a:t>this</a:t>
            </a:r>
            <a:r>
              <a:rPr lang="en-US" altLang="zh-TW" sz="1200" b="1" dirty="0" err="1" smtClean="0"/>
              <a:t>.tryAllMessagesToAllConnections</a:t>
            </a:r>
            <a:r>
              <a:rPr lang="en-US" altLang="zh-TW" sz="1200" b="1" dirty="0"/>
              <a:t>();</a:t>
            </a:r>
            <a:endParaRPr lang="zh-TW" altLang="en-US" sz="12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135817" y="4931227"/>
            <a:ext cx="2358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tryAllMessagesToAllConnections</a:t>
            </a:r>
            <a:r>
              <a:rPr lang="en-US" altLang="zh-TW" sz="1200" b="1" dirty="0"/>
              <a:t>()</a:t>
            </a:r>
            <a:endParaRPr lang="zh-TW" altLang="en-US" sz="1200" b="1" dirty="0"/>
          </a:p>
        </p:txBody>
      </p: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19" idx="2"/>
          </p:cNvCxnSpPr>
          <p:nvPr/>
        </p:nvCxnSpPr>
        <p:spPr>
          <a:xfrm flipH="1" flipV="1">
            <a:off x="3315083" y="5208226"/>
            <a:ext cx="6890" cy="93673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364522" y="5826493"/>
            <a:ext cx="2597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Try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any/all message to any/all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connection.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135816" y="4222180"/>
            <a:ext cx="3476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tryMessagesToConnections</a:t>
            </a:r>
            <a:r>
              <a:rPr lang="en-US" altLang="zh-TW" sz="1200" b="1" dirty="0"/>
              <a:t>(messages, connections)</a:t>
            </a:r>
            <a:endParaRPr lang="zh-TW" altLang="en-US" sz="1200" b="1" dirty="0"/>
          </a:p>
        </p:txBody>
      </p:sp>
      <p:cxnSp>
        <p:nvCxnSpPr>
          <p:cNvPr id="29" name="直線單箭頭接點 28"/>
          <p:cNvCxnSpPr/>
          <p:nvPr/>
        </p:nvCxnSpPr>
        <p:spPr>
          <a:xfrm flipH="1" flipV="1">
            <a:off x="2398906" y="4486291"/>
            <a:ext cx="1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2478988" y="4580458"/>
            <a:ext cx="3413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send all given messages to all given connections.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135817" y="3532587"/>
            <a:ext cx="2164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tryAllMessages</a:t>
            </a:r>
            <a:r>
              <a:rPr lang="en-US" altLang="zh-TW" sz="1200" b="1" dirty="0" smtClean="0"/>
              <a:t>(con</a:t>
            </a:r>
            <a:r>
              <a:rPr lang="en-US" altLang="zh-TW" sz="1200" b="1" dirty="0"/>
              <a:t>, </a:t>
            </a:r>
            <a:r>
              <a:rPr lang="en-US" altLang="zh-TW" sz="1200" b="1" dirty="0" smtClean="0"/>
              <a:t>messages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35" name="直線單箭頭接點 34"/>
          <p:cNvCxnSpPr/>
          <p:nvPr/>
        </p:nvCxnSpPr>
        <p:spPr>
          <a:xfrm flipH="1" flipV="1">
            <a:off x="2393443" y="3795189"/>
            <a:ext cx="1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2469803" y="3880408"/>
            <a:ext cx="4373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Goes trough the messages until the other node accepts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one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for receiving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138291" y="2869060"/>
            <a:ext cx="1519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startTransfer</a:t>
            </a:r>
            <a:r>
              <a:rPr lang="en-US" altLang="zh-TW" sz="1200" b="1" dirty="0" smtClean="0"/>
              <a:t>(m,</a:t>
            </a:r>
            <a:r>
              <a:rPr lang="zh-TW" altLang="en-US" sz="1200" b="1" dirty="0" smtClean="0"/>
              <a:t> </a:t>
            </a:r>
            <a:r>
              <a:rPr lang="en-US" altLang="zh-TW" sz="1200" b="1" dirty="0" smtClean="0"/>
              <a:t>con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39" name="直線單箭頭接點 38"/>
          <p:cNvCxnSpPr/>
          <p:nvPr/>
        </p:nvCxnSpPr>
        <p:spPr>
          <a:xfrm flipH="1" flipV="1">
            <a:off x="2398906" y="3138929"/>
            <a:ext cx="1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2464304" y="3224148"/>
            <a:ext cx="3272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2393443" y="2594539"/>
            <a:ext cx="2" cy="324479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2755246" y="584520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2"/>
                </a:solidFill>
              </a:rPr>
              <a:t>Step 0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877035" y="454913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tx2"/>
                </a:solidFill>
              </a:rPr>
              <a:t>Step </a:t>
            </a:r>
            <a:r>
              <a:rPr lang="en-US" altLang="zh-TW" sz="1050" dirty="0" smtClean="0">
                <a:solidFill>
                  <a:schemeClr val="tx2"/>
                </a:solidFill>
              </a:rPr>
              <a:t>1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877949" y="388040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2"/>
                </a:solidFill>
              </a:rPr>
              <a:t>Step 2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896119" y="322414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2"/>
                </a:solidFill>
              </a:rPr>
              <a:t>Step 3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903332" y="261514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1">
                    <a:lumMod val="75000"/>
                  </a:schemeClr>
                </a:solidFill>
              </a:rPr>
              <a:t>Step 4</a:t>
            </a:r>
            <a:endParaRPr lang="zh-TW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線單箭頭接點 15"/>
          <p:cNvCxnSpPr>
            <a:endCxn id="53" idx="1"/>
          </p:cNvCxnSpPr>
          <p:nvPr/>
        </p:nvCxnSpPr>
        <p:spPr>
          <a:xfrm>
            <a:off x="2393443" y="2594539"/>
            <a:ext cx="17949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2594539"/>
            <a:ext cx="136988" cy="2635263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971911" y="372731"/>
            <a:ext cx="3632537" cy="1231106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3"/>
                </a:solidFill>
              </a:rPr>
              <a:t>Data Type</a:t>
            </a:r>
          </a:p>
          <a:p>
            <a:r>
              <a:rPr lang="en-US" altLang="zh-TW" sz="1400" b="1" dirty="0" smtClean="0"/>
              <a:t>messages : List&lt;</a:t>
            </a:r>
            <a:r>
              <a:rPr lang="en-US" altLang="zh-TW" sz="1400" b="1" dirty="0"/>
              <a:t> </a:t>
            </a:r>
            <a:r>
              <a:rPr lang="en-US" altLang="zh-TW" sz="1400" b="1" dirty="0" smtClean="0"/>
              <a:t>Messages&gt;</a:t>
            </a:r>
          </a:p>
          <a:p>
            <a:r>
              <a:rPr lang="en-US" altLang="zh-TW" sz="1400" b="1" dirty="0" smtClean="0"/>
              <a:t>connections </a:t>
            </a:r>
            <a:r>
              <a:rPr lang="en-US" altLang="zh-TW" sz="1400" b="1" dirty="0"/>
              <a:t>: List&lt; Connections </a:t>
            </a:r>
            <a:r>
              <a:rPr lang="en-US" altLang="zh-TW" sz="1400" b="1" dirty="0" smtClean="0"/>
              <a:t>&gt;</a:t>
            </a:r>
          </a:p>
          <a:p>
            <a:r>
              <a:rPr lang="en-US" altLang="zh-TW" sz="1400" b="1" dirty="0"/>
              <a:t>m </a:t>
            </a:r>
            <a:r>
              <a:rPr lang="en-US" altLang="zh-TW" sz="1400" b="1" dirty="0" smtClean="0"/>
              <a:t>: Message</a:t>
            </a:r>
            <a:endParaRPr lang="en-US" altLang="zh-TW" sz="1400" b="1" dirty="0"/>
          </a:p>
          <a:p>
            <a:r>
              <a:rPr lang="en-US" altLang="zh-TW" sz="1400" b="1" dirty="0" smtClean="0"/>
              <a:t>con : Connection 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61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176349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CBRConnection</a:t>
            </a:r>
            <a:endParaRPr lang="zh-TW" altLang="en-US" sz="14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1940481" y="3078373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1">
                    <a:lumMod val="75000"/>
                  </a:schemeClr>
                </a:solidFill>
              </a:rPr>
              <a:t>Step 4</a:t>
            </a:r>
            <a:endParaRPr lang="zh-TW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7" name="直線單箭頭接點 46"/>
          <p:cNvCxnSpPr>
            <a:endCxn id="53" idx="1"/>
          </p:cNvCxnSpPr>
          <p:nvPr/>
        </p:nvCxnSpPr>
        <p:spPr>
          <a:xfrm>
            <a:off x="1940481" y="3332289"/>
            <a:ext cx="632457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左大括弧 56"/>
          <p:cNvSpPr/>
          <p:nvPr/>
        </p:nvSpPr>
        <p:spPr>
          <a:xfrm>
            <a:off x="4137714" y="2625989"/>
            <a:ext cx="146253" cy="1462778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283967" y="2625989"/>
            <a:ext cx="44446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startTransfer</a:t>
            </a:r>
            <a:r>
              <a:rPr lang="en-US" altLang="zh-TW" sz="1200" b="1" dirty="0"/>
              <a:t>(from, m</a:t>
            </a:r>
            <a:r>
              <a:rPr lang="en-US" altLang="zh-TW" sz="1200" b="1" dirty="0" smtClean="0"/>
              <a:t>){</a:t>
            </a:r>
            <a:endParaRPr lang="zh-TW" altLang="en-US" sz="1200" b="1" dirty="0"/>
          </a:p>
          <a:p>
            <a:r>
              <a:rPr lang="en-US" altLang="zh-TW" sz="1200" b="1" dirty="0" smtClean="0"/>
              <a:t>..</a:t>
            </a:r>
          </a:p>
          <a:p>
            <a:r>
              <a:rPr lang="en-US" altLang="zh-TW" sz="1200" dirty="0"/>
              <a:t>Message </a:t>
            </a:r>
            <a:r>
              <a:rPr lang="en-US" altLang="zh-TW" sz="1200" dirty="0" err="1"/>
              <a:t>newMessage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m.replicate</a:t>
            </a:r>
            <a:r>
              <a:rPr lang="en-US" altLang="zh-TW" sz="1200" dirty="0"/>
              <a:t>();</a:t>
            </a:r>
            <a:endParaRPr lang="en-US" altLang="zh-TW" sz="1200" dirty="0" smtClean="0"/>
          </a:p>
          <a:p>
            <a:r>
              <a:rPr lang="en-US" altLang="zh-TW" sz="1200" dirty="0" err="1">
                <a:solidFill>
                  <a:schemeClr val="accent2"/>
                </a:solidFill>
              </a:rPr>
              <a:t>retVal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= </a:t>
            </a:r>
            <a:r>
              <a:rPr lang="en-US" altLang="zh-TW" sz="1200" dirty="0" err="1" smtClean="0"/>
              <a:t>getOtherNode</a:t>
            </a:r>
            <a:r>
              <a:rPr lang="en-US" altLang="zh-TW" sz="1200" dirty="0" smtClean="0"/>
              <a:t>(from</a:t>
            </a:r>
            <a:r>
              <a:rPr lang="en-US" altLang="zh-TW" sz="1200" dirty="0"/>
              <a:t>).</a:t>
            </a:r>
            <a:r>
              <a:rPr lang="en-US" altLang="zh-TW" sz="1200" dirty="0" err="1"/>
              <a:t>receiveMessage</a:t>
            </a:r>
            <a:r>
              <a:rPr lang="en-US" altLang="zh-TW" sz="1200" dirty="0"/>
              <a:t>(</a:t>
            </a:r>
            <a:r>
              <a:rPr lang="en-US" altLang="zh-TW" sz="1200" dirty="0" err="1"/>
              <a:t>newMessage</a:t>
            </a:r>
            <a:r>
              <a:rPr lang="en-US" altLang="zh-TW" sz="1200" dirty="0"/>
              <a:t>, from</a:t>
            </a:r>
            <a:r>
              <a:rPr lang="en-US" altLang="zh-TW" sz="1200" dirty="0" smtClean="0"/>
              <a:t>);</a:t>
            </a:r>
          </a:p>
          <a:p>
            <a:r>
              <a:rPr lang="en-US" altLang="zh-TW" sz="1200" b="1" dirty="0" smtClean="0"/>
              <a:t>..</a:t>
            </a:r>
            <a:endParaRPr lang="en-US" altLang="zh-TW" sz="1200" b="1" dirty="0"/>
          </a:p>
          <a:p>
            <a:r>
              <a:rPr lang="en-US" altLang="zh-TW" sz="1200" b="1" dirty="0" smtClean="0"/>
              <a:t>}</a:t>
            </a:r>
            <a:endParaRPr lang="zh-TW" altLang="en-US" sz="1200" b="1" dirty="0"/>
          </a:p>
        </p:txBody>
      </p:sp>
      <p:sp>
        <p:nvSpPr>
          <p:cNvPr id="20" name="圓角矩形 19"/>
          <p:cNvSpPr/>
          <p:nvPr/>
        </p:nvSpPr>
        <p:spPr>
          <a:xfrm>
            <a:off x="4788024" y="3205331"/>
            <a:ext cx="3744416" cy="295677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>
            <a:stCxn id="20" idx="2"/>
          </p:cNvCxnSpPr>
          <p:nvPr/>
        </p:nvCxnSpPr>
        <p:spPr>
          <a:xfrm>
            <a:off x="6660232" y="3501008"/>
            <a:ext cx="0" cy="1862269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4971911" y="372731"/>
            <a:ext cx="3632537" cy="584775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3"/>
                </a:solidFill>
              </a:rPr>
              <a:t>Data Type</a:t>
            </a:r>
          </a:p>
          <a:p>
            <a:r>
              <a:rPr lang="en-US" altLang="zh-TW" sz="1400" b="1" dirty="0"/>
              <a:t>f</a:t>
            </a:r>
            <a:r>
              <a:rPr lang="en-US" altLang="zh-TW" sz="1400" b="1" dirty="0" smtClean="0"/>
              <a:t>rom : </a:t>
            </a:r>
            <a:r>
              <a:rPr lang="en-US" altLang="zh-TW" sz="1400" b="1" dirty="0" err="1" smtClean="0"/>
              <a:t>DTNHost</a:t>
            </a:r>
            <a:endParaRPr lang="zh-TW" altLang="en-US" dirty="0"/>
          </a:p>
        </p:txBody>
      </p:sp>
      <p:cxnSp>
        <p:nvCxnSpPr>
          <p:cNvPr id="32" name="直線單箭頭接點 31"/>
          <p:cNvCxnSpPr/>
          <p:nvPr/>
        </p:nvCxnSpPr>
        <p:spPr>
          <a:xfrm flipV="1">
            <a:off x="5091099" y="3375313"/>
            <a:ext cx="320169" cy="902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4210840" y="4214038"/>
            <a:ext cx="1984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 : </a:t>
            </a:r>
            <a:r>
              <a:rPr lang="en-US" altLang="zh-TW" dirty="0" err="1" smtClean="0">
                <a:solidFill>
                  <a:schemeClr val="accent2"/>
                </a:solidFill>
              </a:rPr>
              <a:t>DTNHost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598752" y="5363277"/>
            <a:ext cx="412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3"/>
                </a:solidFill>
              </a:rPr>
              <a:t>Asking to Receiver to receive </a:t>
            </a:r>
            <a:r>
              <a:rPr lang="en-US" altLang="zh-TW" dirty="0" smtClean="0">
                <a:solidFill>
                  <a:schemeClr val="accent3"/>
                </a:solidFill>
              </a:rPr>
              <a:t>the Message</a:t>
            </a:r>
            <a:endParaRPr lang="zh-TW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89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Start to receive the message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receiver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56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32240" y="44049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6732240" y="511544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5449728" y="1029519"/>
            <a:ext cx="1512000" cy="1487257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5521888" y="2818015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44308" y="332081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5456618" y="610507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6212618" y="87878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6203043" y="5367035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</p:cNvCxnSpPr>
          <p:nvPr/>
        </p:nvCxnSpPr>
        <p:spPr>
          <a:xfrm flipV="1">
            <a:off x="6203043" y="2541768"/>
            <a:ext cx="4787" cy="27624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7613274" y="1041973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7627130" y="199093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7613274" y="1507765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7627130" y="2454298"/>
            <a:ext cx="1512000" cy="33038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8369274" y="1331679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8369274" y="1795765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8383130" y="2278936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8369274" y="866330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7344308" y="799576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6203043" y="877190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7158174" y="878783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文字方塊 1"/>
          <p:cNvSpPr txBox="1"/>
          <p:nvPr/>
        </p:nvSpPr>
        <p:spPr>
          <a:xfrm>
            <a:off x="5647046" y="3910019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932678" y="495271"/>
            <a:ext cx="1769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receiveMessage</a:t>
            </a:r>
            <a:r>
              <a:rPr lang="en-US" altLang="zh-TW" sz="1200" b="1" dirty="0" smtClean="0"/>
              <a:t>(</a:t>
            </a:r>
            <a:r>
              <a:rPr lang="en-US" altLang="zh-TW" sz="1200" b="1" dirty="0" err="1" smtClean="0"/>
              <a:t>m,from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499992" y="517175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2"/>
                </a:solidFill>
              </a:rPr>
              <a:t>0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596144" y="2818015"/>
            <a:ext cx="1769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receiveMessage</a:t>
            </a:r>
            <a:r>
              <a:rPr lang="en-US" altLang="zh-TW" sz="1200" b="1" dirty="0" smtClean="0"/>
              <a:t>(</a:t>
            </a:r>
            <a:r>
              <a:rPr lang="en-US" altLang="zh-TW" sz="1200" b="1" dirty="0" err="1" smtClean="0"/>
              <a:t>m,from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3156835" y="2829556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2"/>
                </a:solidFill>
              </a:rPr>
              <a:t>1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sp>
        <p:nvSpPr>
          <p:cNvPr id="8" name="右大括弧 7"/>
          <p:cNvSpPr/>
          <p:nvPr/>
        </p:nvSpPr>
        <p:spPr>
          <a:xfrm>
            <a:off x="5320286" y="2784686"/>
            <a:ext cx="201602" cy="25823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>
            <a:endCxn id="25" idx="1"/>
          </p:cNvCxnSpPr>
          <p:nvPr/>
        </p:nvCxnSpPr>
        <p:spPr>
          <a:xfrm flipV="1">
            <a:off x="3374053" y="644133"/>
            <a:ext cx="1125939" cy="11427"/>
          </a:xfrm>
          <a:prstGeom prst="line">
            <a:avLst/>
          </a:prstGeom>
          <a:ln cmpd="sng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3374053" y="655560"/>
            <a:ext cx="0" cy="2221251"/>
          </a:xfrm>
          <a:prstGeom prst="straightConnector1">
            <a:avLst/>
          </a:prstGeom>
          <a:ln cmpd="sng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3566900" y="3247414"/>
            <a:ext cx="1376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checkReceiving</a:t>
            </a:r>
            <a:r>
              <a:rPr lang="en-US" altLang="zh-TW" sz="1200" b="1" dirty="0" smtClean="0"/>
              <a:t>(m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163697" y="3270497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2"/>
                </a:solidFill>
              </a:rPr>
              <a:t>2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sp>
        <p:nvSpPr>
          <p:cNvPr id="34" name="右大括弧 33"/>
          <p:cNvSpPr/>
          <p:nvPr/>
        </p:nvSpPr>
        <p:spPr>
          <a:xfrm>
            <a:off x="2979403" y="1997086"/>
            <a:ext cx="216024" cy="28317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1568" y="2147116"/>
            <a:ext cx="309732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b="1" dirty="0">
                <a:solidFill>
                  <a:srgbClr val="7030A0"/>
                </a:solidFill>
              </a:rPr>
              <a:t>if</a:t>
            </a:r>
            <a:r>
              <a:rPr lang="en-US" altLang="zh-TW" sz="900" b="1" dirty="0"/>
              <a:t> (</a:t>
            </a:r>
            <a:r>
              <a:rPr lang="en-US" altLang="zh-TW" sz="900" b="1" dirty="0" err="1"/>
              <a:t>isTransferring</a:t>
            </a:r>
            <a:r>
              <a:rPr lang="en-US" altLang="zh-TW" sz="900" b="1" dirty="0"/>
              <a:t>()) {</a:t>
            </a:r>
          </a:p>
          <a:p>
            <a:r>
              <a:rPr lang="en-US" altLang="zh-TW" sz="900" b="1" dirty="0">
                <a:solidFill>
                  <a:srgbClr val="7030A0"/>
                </a:solidFill>
              </a:rPr>
              <a:t>return</a:t>
            </a:r>
            <a:r>
              <a:rPr lang="en-US" altLang="zh-TW" sz="900" b="1" dirty="0"/>
              <a:t> </a:t>
            </a:r>
            <a:r>
              <a:rPr lang="en-US" altLang="zh-TW" sz="900" b="1" i="1" dirty="0">
                <a:solidFill>
                  <a:schemeClr val="accent1"/>
                </a:solidFill>
              </a:rPr>
              <a:t>TRY_LATER_BUSY</a:t>
            </a:r>
            <a:r>
              <a:rPr lang="en-US" altLang="zh-TW" sz="900" b="1" i="1" dirty="0"/>
              <a:t>; </a:t>
            </a:r>
            <a:r>
              <a:rPr lang="en-US" altLang="zh-TW" sz="900" b="1" i="1" dirty="0">
                <a:solidFill>
                  <a:schemeClr val="accent3"/>
                </a:solidFill>
              </a:rPr>
              <a:t>// only one connection at a time</a:t>
            </a:r>
          </a:p>
          <a:p>
            <a:r>
              <a:rPr lang="en-US" altLang="zh-TW" sz="900" dirty="0"/>
              <a:t>}</a:t>
            </a:r>
          </a:p>
          <a:p>
            <a:endParaRPr lang="zh-TW" altLang="en-US" sz="900" dirty="0"/>
          </a:p>
          <a:p>
            <a:r>
              <a:rPr lang="en-US" altLang="zh-TW" sz="900" b="1" dirty="0">
                <a:solidFill>
                  <a:srgbClr val="7030A0"/>
                </a:solidFill>
              </a:rPr>
              <a:t>if</a:t>
            </a:r>
            <a:r>
              <a:rPr lang="en-US" altLang="zh-TW" sz="900" b="1" dirty="0"/>
              <a:t> ( </a:t>
            </a:r>
            <a:r>
              <a:rPr lang="en-US" altLang="zh-TW" sz="900" b="1" dirty="0" err="1"/>
              <a:t>hasMessage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m.getId</a:t>
            </a:r>
            <a:r>
              <a:rPr lang="en-US" altLang="zh-TW" sz="900" b="1" dirty="0"/>
              <a:t>()) || </a:t>
            </a:r>
            <a:r>
              <a:rPr lang="en-US" altLang="zh-TW" sz="900" b="1" dirty="0" err="1"/>
              <a:t>isDeliveredMessage</a:t>
            </a:r>
            <a:r>
              <a:rPr lang="en-US" altLang="zh-TW" sz="900" b="1" dirty="0"/>
              <a:t>(m) ){</a:t>
            </a:r>
          </a:p>
          <a:p>
            <a:r>
              <a:rPr lang="en-US" altLang="zh-TW" sz="900" b="1" dirty="0">
                <a:solidFill>
                  <a:srgbClr val="7030A0"/>
                </a:solidFill>
              </a:rPr>
              <a:t>return</a:t>
            </a:r>
            <a:r>
              <a:rPr lang="en-US" altLang="zh-TW" sz="900" b="1" dirty="0"/>
              <a:t> </a:t>
            </a:r>
            <a:r>
              <a:rPr lang="en-US" altLang="zh-TW" sz="900" b="1" i="1" dirty="0">
                <a:solidFill>
                  <a:schemeClr val="accent1"/>
                </a:solidFill>
              </a:rPr>
              <a:t>DENIED_OLD</a:t>
            </a:r>
            <a:r>
              <a:rPr lang="en-US" altLang="zh-TW" sz="900" b="1" i="1" dirty="0"/>
              <a:t>; </a:t>
            </a:r>
            <a:r>
              <a:rPr lang="en-US" altLang="zh-TW" sz="900" b="1" i="1" dirty="0">
                <a:solidFill>
                  <a:schemeClr val="accent3"/>
                </a:solidFill>
              </a:rPr>
              <a:t>// already seen this message -&gt; reject it</a:t>
            </a:r>
          </a:p>
          <a:p>
            <a:r>
              <a:rPr lang="en-US" altLang="zh-TW" sz="900" dirty="0"/>
              <a:t>}</a:t>
            </a:r>
          </a:p>
          <a:p>
            <a:endParaRPr lang="zh-TW" altLang="en-US" sz="900" dirty="0"/>
          </a:p>
          <a:p>
            <a:r>
              <a:rPr lang="en-US" altLang="zh-TW" sz="900" b="1" dirty="0">
                <a:solidFill>
                  <a:srgbClr val="7030A0"/>
                </a:solidFill>
              </a:rPr>
              <a:t>if</a:t>
            </a:r>
            <a:r>
              <a:rPr lang="en-US" altLang="zh-TW" sz="900" b="1" dirty="0"/>
              <a:t> (</a:t>
            </a:r>
            <a:r>
              <a:rPr lang="en-US" altLang="zh-TW" sz="900" b="1" dirty="0" err="1"/>
              <a:t>m.getTtl</a:t>
            </a:r>
            <a:r>
              <a:rPr lang="en-US" altLang="zh-TW" sz="900" b="1" dirty="0"/>
              <a:t>() &lt;= 0 &amp;&amp; </a:t>
            </a:r>
            <a:r>
              <a:rPr lang="en-US" altLang="zh-TW" sz="900" b="1" dirty="0" err="1"/>
              <a:t>m.getTo</a:t>
            </a:r>
            <a:r>
              <a:rPr lang="en-US" altLang="zh-TW" sz="900" b="1" dirty="0"/>
              <a:t>() != </a:t>
            </a:r>
            <a:r>
              <a:rPr lang="en-US" altLang="zh-TW" sz="900" b="1" dirty="0" err="1"/>
              <a:t>getHost</a:t>
            </a:r>
            <a:r>
              <a:rPr lang="en-US" altLang="zh-TW" sz="900" b="1" dirty="0"/>
              <a:t>()) {</a:t>
            </a:r>
          </a:p>
          <a:p>
            <a:r>
              <a:rPr lang="en-US" altLang="zh-TW" sz="900" dirty="0">
                <a:solidFill>
                  <a:schemeClr val="accent3"/>
                </a:solidFill>
              </a:rPr>
              <a:t>/* TTL has expired and this host is not the final recipient */</a:t>
            </a:r>
          </a:p>
          <a:p>
            <a:r>
              <a:rPr lang="en-US" altLang="zh-TW" sz="900" b="1" dirty="0">
                <a:solidFill>
                  <a:srgbClr val="7030A0"/>
                </a:solidFill>
              </a:rPr>
              <a:t>return</a:t>
            </a:r>
            <a:r>
              <a:rPr lang="en-US" altLang="zh-TW" sz="900" b="1" dirty="0"/>
              <a:t> </a:t>
            </a:r>
            <a:r>
              <a:rPr lang="en-US" altLang="zh-TW" sz="900" b="1" i="1" dirty="0">
                <a:solidFill>
                  <a:schemeClr val="accent1"/>
                </a:solidFill>
              </a:rPr>
              <a:t>DENIED_TTL</a:t>
            </a:r>
            <a:r>
              <a:rPr lang="en-US" altLang="zh-TW" sz="900" b="1" i="1" dirty="0"/>
              <a:t>; </a:t>
            </a:r>
          </a:p>
          <a:p>
            <a:r>
              <a:rPr lang="en-US" altLang="zh-TW" sz="900" dirty="0"/>
              <a:t>}</a:t>
            </a:r>
          </a:p>
          <a:p>
            <a:endParaRPr lang="zh-TW" altLang="en-US" sz="900" dirty="0"/>
          </a:p>
          <a:p>
            <a:r>
              <a:rPr lang="en-US" altLang="zh-TW" sz="900" dirty="0">
                <a:solidFill>
                  <a:schemeClr val="accent3"/>
                </a:solidFill>
              </a:rPr>
              <a:t>/* remove oldest messages but not the ones being sent */</a:t>
            </a:r>
          </a:p>
          <a:p>
            <a:r>
              <a:rPr lang="en-US" altLang="zh-TW" sz="900" b="1" dirty="0">
                <a:solidFill>
                  <a:srgbClr val="7030A0"/>
                </a:solidFill>
              </a:rPr>
              <a:t>if</a:t>
            </a:r>
            <a:r>
              <a:rPr lang="en-US" altLang="zh-TW" sz="900" b="1" dirty="0"/>
              <a:t> (!</a:t>
            </a:r>
            <a:r>
              <a:rPr lang="en-US" altLang="zh-TW" sz="900" b="1" dirty="0" err="1"/>
              <a:t>makeRoomForMessage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m.getSize</a:t>
            </a:r>
            <a:r>
              <a:rPr lang="en-US" altLang="zh-TW" sz="900" b="1" dirty="0"/>
              <a:t>())) {</a:t>
            </a:r>
          </a:p>
          <a:p>
            <a:r>
              <a:rPr lang="en-US" altLang="zh-TW" sz="900" b="1" dirty="0">
                <a:solidFill>
                  <a:srgbClr val="7030A0"/>
                </a:solidFill>
              </a:rPr>
              <a:t>return</a:t>
            </a:r>
            <a:r>
              <a:rPr lang="en-US" altLang="zh-TW" sz="900" b="1" dirty="0"/>
              <a:t> </a:t>
            </a:r>
            <a:r>
              <a:rPr lang="en-US" altLang="zh-TW" sz="900" b="1" i="1" dirty="0">
                <a:solidFill>
                  <a:schemeClr val="accent1"/>
                </a:solidFill>
              </a:rPr>
              <a:t>DENIED_NO_SPACE</a:t>
            </a:r>
            <a:r>
              <a:rPr lang="en-US" altLang="zh-TW" sz="900" b="1" i="1" dirty="0"/>
              <a:t>; </a:t>
            </a:r>
            <a:r>
              <a:rPr lang="en-US" altLang="zh-TW" sz="900" b="1" i="1" dirty="0">
                <a:solidFill>
                  <a:schemeClr val="accent3"/>
                </a:solidFill>
              </a:rPr>
              <a:t>// couldn't fit into buffer -&gt; reject</a:t>
            </a:r>
          </a:p>
          <a:p>
            <a:r>
              <a:rPr lang="en-US" altLang="zh-TW" sz="900" dirty="0" smtClean="0"/>
              <a:t>}</a:t>
            </a:r>
          </a:p>
          <a:p>
            <a:r>
              <a:rPr lang="en-US" altLang="zh-TW" sz="900" b="1" dirty="0">
                <a:solidFill>
                  <a:srgbClr val="7030A0"/>
                </a:solidFill>
              </a:rPr>
              <a:t>return</a:t>
            </a:r>
            <a:r>
              <a:rPr lang="en-US" altLang="zh-TW" sz="900" b="1" dirty="0"/>
              <a:t> </a:t>
            </a:r>
            <a:r>
              <a:rPr lang="en-US" altLang="zh-TW" sz="900" b="1" i="1" dirty="0">
                <a:solidFill>
                  <a:schemeClr val="accent1"/>
                </a:solidFill>
              </a:rPr>
              <a:t>RCV_OK</a:t>
            </a:r>
            <a:r>
              <a:rPr lang="en-US" altLang="zh-TW" sz="900" b="1" i="1" dirty="0"/>
              <a:t>;</a:t>
            </a:r>
            <a:endParaRPr lang="zh-TW" altLang="en-US" sz="9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2483768" y="282871"/>
            <a:ext cx="27142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/>
                </a:solidFill>
              </a:rPr>
              <a:t>Start receiving a message from another host</a:t>
            </a:r>
            <a:endParaRPr lang="zh-TW" altLang="en-US" sz="1100" dirty="0">
              <a:solidFill>
                <a:schemeClr val="accent3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258" y="1737434"/>
            <a:ext cx="2839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3"/>
                </a:solidFill>
              </a:rPr>
              <a:t>Checks if router "wants" to start receiving message</a:t>
            </a:r>
            <a:endParaRPr lang="zh-TW" altLang="en-US" sz="1000" dirty="0">
              <a:solidFill>
                <a:schemeClr val="accent3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3421491" y="3771517"/>
            <a:ext cx="2157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US" altLang="zh-TW" sz="1200" b="1" dirty="0" err="1" smtClean="0">
                <a:solidFill>
                  <a:schemeClr val="accent2">
                    <a:lumMod val="75000"/>
                  </a:schemeClr>
                </a:solidFill>
              </a:rPr>
              <a:t>uper.</a:t>
            </a:r>
            <a:r>
              <a:rPr lang="en-US" altLang="zh-TW" sz="1200" b="1" dirty="0" err="1" smtClean="0"/>
              <a:t>receiveMessage</a:t>
            </a:r>
            <a:r>
              <a:rPr lang="en-US" altLang="zh-TW" sz="1200" b="1" dirty="0" smtClean="0"/>
              <a:t>(</a:t>
            </a:r>
            <a:r>
              <a:rPr lang="en-US" altLang="zh-TW" sz="1200" b="1" dirty="0" err="1" smtClean="0"/>
              <a:t>m,from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3018288" y="3794600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2"/>
                </a:solidFill>
              </a:rPr>
              <a:t>3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cxnSp>
        <p:nvCxnSpPr>
          <p:cNvPr id="60" name="直線單箭頭接點 59"/>
          <p:cNvCxnSpPr/>
          <p:nvPr/>
        </p:nvCxnSpPr>
        <p:spPr>
          <a:xfrm>
            <a:off x="3374053" y="3524413"/>
            <a:ext cx="0" cy="270187"/>
          </a:xfrm>
          <a:prstGeom prst="straightConnector1">
            <a:avLst/>
          </a:prstGeom>
          <a:ln cmpd="sng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3795738" y="1035020"/>
            <a:ext cx="1769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receiveMessage</a:t>
            </a:r>
            <a:r>
              <a:rPr lang="en-US" altLang="zh-TW" sz="1200" b="1" dirty="0" smtClean="0"/>
              <a:t>(</a:t>
            </a:r>
            <a:r>
              <a:rPr lang="en-US" altLang="zh-TW" sz="1200" b="1" dirty="0" err="1" smtClean="0"/>
              <a:t>m,from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3331488" y="1759484"/>
            <a:ext cx="529312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2"/>
                </a:solidFill>
              </a:rPr>
              <a:t>4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5543848" y="1497876"/>
            <a:ext cx="132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MessageRouter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3" name="左大括弧 72"/>
          <p:cNvSpPr/>
          <p:nvPr/>
        </p:nvSpPr>
        <p:spPr>
          <a:xfrm>
            <a:off x="3771591" y="1297067"/>
            <a:ext cx="137924" cy="11572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3771591" y="1418932"/>
            <a:ext cx="2444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Message </a:t>
            </a:r>
            <a:r>
              <a:rPr lang="en-US" altLang="zh-TW" sz="900" dirty="0" err="1"/>
              <a:t>newMessage</a:t>
            </a:r>
            <a:r>
              <a:rPr lang="en-US" altLang="zh-TW" sz="900" dirty="0"/>
              <a:t> = </a:t>
            </a:r>
            <a:r>
              <a:rPr lang="en-US" altLang="zh-TW" sz="900" dirty="0" err="1"/>
              <a:t>m.replicate</a:t>
            </a:r>
            <a:r>
              <a:rPr lang="en-US" altLang="zh-TW" sz="900" dirty="0"/>
              <a:t>();</a:t>
            </a:r>
          </a:p>
          <a:p>
            <a:endParaRPr lang="zh-TW" altLang="en-US" sz="900" dirty="0"/>
          </a:p>
          <a:p>
            <a:r>
              <a:rPr lang="en-US" altLang="zh-TW" sz="900" b="1" dirty="0" err="1">
                <a:solidFill>
                  <a:schemeClr val="accent6"/>
                </a:solidFill>
              </a:rPr>
              <a:t>this.putToIncomingBuffer</a:t>
            </a:r>
            <a:r>
              <a:rPr lang="en-US" altLang="zh-TW" sz="900" b="1" dirty="0">
                <a:solidFill>
                  <a:schemeClr val="accent6"/>
                </a:solidFill>
              </a:rPr>
              <a:t>(</a:t>
            </a:r>
            <a:r>
              <a:rPr lang="en-US" altLang="zh-TW" sz="900" b="1" dirty="0" err="1">
                <a:solidFill>
                  <a:schemeClr val="accent6"/>
                </a:solidFill>
              </a:rPr>
              <a:t>newMessage</a:t>
            </a:r>
            <a:r>
              <a:rPr lang="en-US" altLang="zh-TW" sz="900" b="1" dirty="0">
                <a:solidFill>
                  <a:schemeClr val="accent6"/>
                </a:solidFill>
              </a:rPr>
              <a:t>, from);</a:t>
            </a:r>
          </a:p>
          <a:p>
            <a:r>
              <a:rPr lang="en-US" altLang="zh-TW" sz="900" dirty="0" err="1"/>
              <a:t>newMessage.addNodeOnPath</a:t>
            </a:r>
            <a:r>
              <a:rPr lang="en-US" altLang="zh-TW" sz="900" dirty="0"/>
              <a:t>(</a:t>
            </a:r>
            <a:r>
              <a:rPr lang="en-US" altLang="zh-TW" sz="900" b="1" dirty="0" err="1"/>
              <a:t>this.host</a:t>
            </a:r>
            <a:r>
              <a:rPr lang="en-US" altLang="zh-TW" sz="900" b="1" dirty="0" smtClean="0"/>
              <a:t>);</a:t>
            </a:r>
            <a:endParaRPr lang="en-US" altLang="zh-TW" sz="900" dirty="0"/>
          </a:p>
          <a:p>
            <a:endParaRPr lang="zh-TW" altLang="en-US" sz="900" dirty="0"/>
          </a:p>
          <a:p>
            <a:r>
              <a:rPr lang="en-US" altLang="zh-TW" sz="900" b="1" dirty="0"/>
              <a:t>return </a:t>
            </a:r>
            <a:r>
              <a:rPr lang="en-US" altLang="zh-TW" sz="900" b="1" i="1" dirty="0">
                <a:solidFill>
                  <a:schemeClr val="accent2"/>
                </a:solidFill>
              </a:rPr>
              <a:t>RCV_OK</a:t>
            </a:r>
            <a:r>
              <a:rPr lang="en-US" altLang="zh-TW" sz="900" b="1" i="1" u="sng" dirty="0"/>
              <a:t>;</a:t>
            </a:r>
            <a:endParaRPr lang="zh-TW" altLang="en-US" sz="900" dirty="0"/>
          </a:p>
        </p:txBody>
      </p:sp>
      <p:cxnSp>
        <p:nvCxnSpPr>
          <p:cNvPr id="86" name="直線單箭頭接點 85"/>
          <p:cNvCxnSpPr/>
          <p:nvPr/>
        </p:nvCxnSpPr>
        <p:spPr>
          <a:xfrm>
            <a:off x="3374053" y="3095014"/>
            <a:ext cx="0" cy="270187"/>
          </a:xfrm>
          <a:prstGeom prst="straightConnector1">
            <a:avLst/>
          </a:prstGeom>
          <a:ln cmpd="sng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V="1">
            <a:off x="3596144" y="2056060"/>
            <a:ext cx="0" cy="178120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接點 91"/>
          <p:cNvCxnSpPr>
            <a:stCxn id="72" idx="0"/>
            <a:endCxn id="70" idx="1"/>
          </p:cNvCxnSpPr>
          <p:nvPr/>
        </p:nvCxnSpPr>
        <p:spPr>
          <a:xfrm rot="5400000" flipH="1" flipV="1">
            <a:off x="3402959" y="1366705"/>
            <a:ext cx="585964" cy="199594"/>
          </a:xfrm>
          <a:prstGeom prst="bentConnector2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1731" y="2015489"/>
            <a:ext cx="2937672" cy="279498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單箭頭接點 50"/>
          <p:cNvCxnSpPr/>
          <p:nvPr/>
        </p:nvCxnSpPr>
        <p:spPr>
          <a:xfrm>
            <a:off x="1331640" y="4828880"/>
            <a:ext cx="0" cy="1420192"/>
          </a:xfrm>
          <a:prstGeom prst="straightConnector1">
            <a:avLst/>
          </a:prstGeom>
          <a:ln w="25400" cmpd="sng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1421714" y="5365388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2"/>
                </a:solidFill>
              </a:rPr>
              <a:t>Step 2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1807380" y="5367035"/>
            <a:ext cx="938077" cy="25391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050" b="1" dirty="0" smtClean="0">
                <a:solidFill>
                  <a:schemeClr val="accent2"/>
                </a:solidFill>
              </a:rPr>
              <a:t>Return </a:t>
            </a:r>
            <a:r>
              <a:rPr lang="en-US" altLang="zh-TW" sz="1050" b="1" dirty="0" err="1" smtClean="0">
                <a:solidFill>
                  <a:schemeClr val="accent2"/>
                </a:solidFill>
              </a:rPr>
              <a:t>retVal</a:t>
            </a:r>
            <a:endParaRPr lang="zh-TW" altLang="en-US" sz="105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30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142707" y="6106814"/>
            <a:ext cx="3244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update().</a:t>
            </a:r>
            <a:r>
              <a:rPr lang="en-US" altLang="zh-TW" sz="1200" b="1" dirty="0" err="1" smtClean="0">
                <a:solidFill>
                  <a:schemeClr val="accent4">
                    <a:lumMod val="75000"/>
                  </a:schemeClr>
                </a:solidFill>
              </a:rPr>
              <a:t>this</a:t>
            </a:r>
            <a:r>
              <a:rPr lang="en-US" altLang="zh-TW" sz="1200" b="1" dirty="0" err="1" smtClean="0"/>
              <a:t>.tryAllMessagesToAllConnections</a:t>
            </a:r>
            <a:r>
              <a:rPr lang="en-US" altLang="zh-TW" sz="1200" b="1" dirty="0"/>
              <a:t>();</a:t>
            </a:r>
            <a:endParaRPr lang="zh-TW" altLang="en-US" sz="1200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135817" y="4931227"/>
            <a:ext cx="2358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tryAllMessagesToAllConnections</a:t>
            </a:r>
            <a:r>
              <a:rPr lang="en-US" altLang="zh-TW" sz="1200" b="1" dirty="0"/>
              <a:t>()</a:t>
            </a:r>
            <a:endParaRPr lang="zh-TW" altLang="en-US" sz="1200" b="1" dirty="0"/>
          </a:p>
        </p:txBody>
      </p: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19" idx="2"/>
          </p:cNvCxnSpPr>
          <p:nvPr/>
        </p:nvCxnSpPr>
        <p:spPr>
          <a:xfrm flipH="1" flipV="1">
            <a:off x="3315083" y="5208226"/>
            <a:ext cx="6890" cy="93673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364522" y="5826493"/>
            <a:ext cx="2597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Try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any/all message to any/all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connection.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135816" y="4222180"/>
            <a:ext cx="3476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tryMessagesToConnections</a:t>
            </a:r>
            <a:r>
              <a:rPr lang="en-US" altLang="zh-TW" sz="1200" b="1" dirty="0"/>
              <a:t>(messages, connections)</a:t>
            </a:r>
            <a:endParaRPr lang="zh-TW" altLang="en-US" sz="1200" b="1" dirty="0"/>
          </a:p>
        </p:txBody>
      </p:sp>
      <p:cxnSp>
        <p:nvCxnSpPr>
          <p:cNvPr id="29" name="直線單箭頭接點 28"/>
          <p:cNvCxnSpPr/>
          <p:nvPr/>
        </p:nvCxnSpPr>
        <p:spPr>
          <a:xfrm flipH="1" flipV="1">
            <a:off x="2398906" y="4486291"/>
            <a:ext cx="1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2478988" y="4580458"/>
            <a:ext cx="3413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send all given messages to all given connections.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135817" y="3532587"/>
            <a:ext cx="2164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tryAllMessages</a:t>
            </a:r>
            <a:r>
              <a:rPr lang="en-US" altLang="zh-TW" sz="1200" b="1" dirty="0" smtClean="0"/>
              <a:t>(con</a:t>
            </a:r>
            <a:r>
              <a:rPr lang="en-US" altLang="zh-TW" sz="1200" b="1" dirty="0"/>
              <a:t>, </a:t>
            </a:r>
            <a:r>
              <a:rPr lang="en-US" altLang="zh-TW" sz="1200" b="1" dirty="0" smtClean="0"/>
              <a:t>messages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35" name="直線單箭頭接點 34"/>
          <p:cNvCxnSpPr/>
          <p:nvPr/>
        </p:nvCxnSpPr>
        <p:spPr>
          <a:xfrm flipH="1" flipV="1">
            <a:off x="2393443" y="3795189"/>
            <a:ext cx="1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2469803" y="3880408"/>
            <a:ext cx="4373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Goes trough the messages until the other node accepts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one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for receiving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138291" y="2869060"/>
            <a:ext cx="1519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startTransfer</a:t>
            </a:r>
            <a:r>
              <a:rPr lang="en-US" altLang="zh-TW" sz="1200" b="1" dirty="0" smtClean="0"/>
              <a:t>(m,</a:t>
            </a:r>
            <a:r>
              <a:rPr lang="zh-TW" altLang="en-US" sz="1200" b="1" dirty="0" smtClean="0"/>
              <a:t> </a:t>
            </a:r>
            <a:r>
              <a:rPr lang="en-US" altLang="zh-TW" sz="1200" b="1" dirty="0" smtClean="0"/>
              <a:t>con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39" name="直線單箭頭接點 38"/>
          <p:cNvCxnSpPr/>
          <p:nvPr/>
        </p:nvCxnSpPr>
        <p:spPr>
          <a:xfrm flipH="1" flipV="1">
            <a:off x="2398906" y="3138929"/>
            <a:ext cx="1" cy="4320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2464304" y="3224148"/>
            <a:ext cx="3272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2393443" y="2594539"/>
            <a:ext cx="2" cy="324479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3658258" y="3068173"/>
            <a:ext cx="2207233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5865491" y="3068173"/>
            <a:ext cx="1" cy="602915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endCxn id="34" idx="3"/>
          </p:cNvCxnSpPr>
          <p:nvPr/>
        </p:nvCxnSpPr>
        <p:spPr>
          <a:xfrm flipH="1">
            <a:off x="4299999" y="3671086"/>
            <a:ext cx="1565493" cy="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5938565" y="3112498"/>
            <a:ext cx="1172822" cy="307777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2"/>
                </a:solidFill>
              </a:rPr>
              <a:t>Return </a:t>
            </a:r>
            <a:r>
              <a:rPr lang="en-US" altLang="zh-TW" sz="1400" b="1" dirty="0" err="1" smtClean="0">
                <a:solidFill>
                  <a:schemeClr val="accent2"/>
                </a:solidFill>
              </a:rPr>
              <a:t>retVal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59" name="左大括弧 58"/>
          <p:cNvSpPr/>
          <p:nvPr/>
        </p:nvSpPr>
        <p:spPr>
          <a:xfrm>
            <a:off x="7111387" y="2348470"/>
            <a:ext cx="288032" cy="1878767"/>
          </a:xfrm>
          <a:prstGeom prst="leftBrac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2755246" y="584520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2"/>
                </a:solidFill>
              </a:rPr>
              <a:t>Step 0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877035" y="454913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tx2"/>
                </a:solidFill>
              </a:rPr>
              <a:t>Step </a:t>
            </a:r>
            <a:r>
              <a:rPr lang="en-US" altLang="zh-TW" sz="1050" dirty="0" smtClean="0">
                <a:solidFill>
                  <a:schemeClr val="tx2"/>
                </a:solidFill>
              </a:rPr>
              <a:t>1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877949" y="388040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2"/>
                </a:solidFill>
              </a:rPr>
              <a:t>Step 2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896119" y="322414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tx2"/>
                </a:solidFill>
              </a:rPr>
              <a:t>Step 3</a:t>
            </a:r>
            <a:endParaRPr lang="zh-TW" altLang="en-US" sz="1050" dirty="0">
              <a:solidFill>
                <a:schemeClr val="tx2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344802" y="2689802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2"/>
                </a:solidFill>
              </a:rPr>
              <a:t>Step 2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7399419" y="2257467"/>
            <a:ext cx="1763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i="1" dirty="0" smtClean="0">
                <a:solidFill>
                  <a:schemeClr val="accent2"/>
                </a:solidFill>
              </a:rPr>
              <a:t>RCV_OK </a:t>
            </a:r>
            <a:r>
              <a:rPr lang="en-US" altLang="zh-TW" sz="1000" b="1" i="1" dirty="0">
                <a:solidFill>
                  <a:schemeClr val="accent2"/>
                </a:solidFill>
              </a:rPr>
              <a:t>= </a:t>
            </a:r>
            <a:r>
              <a:rPr lang="en-US" altLang="zh-TW" sz="1000" b="1" i="1" dirty="0" smtClean="0">
                <a:solidFill>
                  <a:schemeClr val="accent2"/>
                </a:solidFill>
              </a:rPr>
              <a:t>0</a:t>
            </a:r>
          </a:p>
          <a:p>
            <a:endParaRPr lang="en-US" altLang="zh-TW" sz="1000" i="1" dirty="0" smtClean="0"/>
          </a:p>
          <a:p>
            <a:r>
              <a:rPr lang="en-US" altLang="zh-TW" sz="1000" i="1" dirty="0"/>
              <a:t>TRY_LATER_BUSY = </a:t>
            </a:r>
            <a:r>
              <a:rPr lang="en-US" altLang="zh-TW" sz="1000" i="1" dirty="0" smtClean="0"/>
              <a:t>1</a:t>
            </a:r>
          </a:p>
          <a:p>
            <a:endParaRPr lang="en-US" altLang="zh-TW" sz="1000" i="1" dirty="0" smtClean="0"/>
          </a:p>
          <a:p>
            <a:r>
              <a:rPr lang="en-US" altLang="zh-TW" sz="1000" i="1" dirty="0"/>
              <a:t>DENIED_OLD = -</a:t>
            </a:r>
            <a:r>
              <a:rPr lang="en-US" altLang="zh-TW" sz="1000" i="1" dirty="0" smtClean="0"/>
              <a:t>1</a:t>
            </a:r>
          </a:p>
          <a:p>
            <a:endParaRPr lang="en-US" altLang="zh-TW" sz="1000" i="1" dirty="0"/>
          </a:p>
          <a:p>
            <a:r>
              <a:rPr lang="en-US" altLang="zh-TW" sz="1000" i="1" dirty="0"/>
              <a:t>DENIED_NO_SPACE = -</a:t>
            </a:r>
            <a:r>
              <a:rPr lang="en-US" altLang="zh-TW" sz="1000" i="1" dirty="0" smtClean="0"/>
              <a:t>2</a:t>
            </a:r>
          </a:p>
          <a:p>
            <a:endParaRPr lang="en-US" altLang="zh-TW" sz="1000" i="1" dirty="0"/>
          </a:p>
          <a:p>
            <a:r>
              <a:rPr lang="en-US" altLang="zh-TW" sz="1000" i="1" dirty="0"/>
              <a:t>DENIED_TTL = -</a:t>
            </a:r>
            <a:r>
              <a:rPr lang="en-US" altLang="zh-TW" sz="1000" i="1" dirty="0" smtClean="0"/>
              <a:t>3</a:t>
            </a:r>
          </a:p>
          <a:p>
            <a:endParaRPr lang="en-US" altLang="zh-TW" sz="1000" i="1" dirty="0"/>
          </a:p>
          <a:p>
            <a:r>
              <a:rPr lang="en-US" altLang="zh-TW" sz="1000" i="1" dirty="0"/>
              <a:t>DENIED_UNSPECIFIED = -999</a:t>
            </a:r>
            <a:endParaRPr lang="en-US" altLang="zh-TW" sz="1000" i="1" dirty="0" smtClean="0"/>
          </a:p>
          <a:p>
            <a:endParaRPr lang="en-US" altLang="zh-TW" sz="1000" i="1" dirty="0" smtClean="0"/>
          </a:p>
          <a:p>
            <a:r>
              <a:rPr lang="en-US" altLang="zh-TW" sz="1000" i="1" dirty="0"/>
              <a:t>DENIED_DELIVERED = -4</a:t>
            </a:r>
          </a:p>
          <a:p>
            <a:endParaRPr lang="en-US" altLang="zh-TW" sz="1000" i="1" dirty="0" smtClean="0"/>
          </a:p>
          <a:p>
            <a:endParaRPr lang="en-US" altLang="zh-TW" sz="1000" i="1" dirty="0"/>
          </a:p>
          <a:p>
            <a:endParaRPr lang="en-US" altLang="zh-TW" sz="1000" i="1" dirty="0" smtClean="0"/>
          </a:p>
        </p:txBody>
      </p: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線單箭頭接點 15"/>
          <p:cNvCxnSpPr>
            <a:endCxn id="53" idx="1"/>
          </p:cNvCxnSpPr>
          <p:nvPr/>
        </p:nvCxnSpPr>
        <p:spPr>
          <a:xfrm>
            <a:off x="2393443" y="2594539"/>
            <a:ext cx="17949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2594539"/>
            <a:ext cx="136988" cy="2635263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文字方塊 88"/>
          <p:cNvSpPr txBox="1"/>
          <p:nvPr/>
        </p:nvSpPr>
        <p:spPr>
          <a:xfrm>
            <a:off x="4229467" y="2461540"/>
            <a:ext cx="1599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startTransfer</a:t>
            </a:r>
            <a:r>
              <a:rPr lang="en-US" altLang="zh-TW" sz="1200" b="1" dirty="0" smtClean="0"/>
              <a:t>(from</a:t>
            </a:r>
            <a:r>
              <a:rPr lang="en-US" altLang="zh-TW" sz="1200" b="1" dirty="0"/>
              <a:t>, </a:t>
            </a:r>
            <a:r>
              <a:rPr lang="en-US" altLang="zh-TW" sz="1200" b="1" dirty="0" smtClean="0"/>
              <a:t>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97" name="直線接點 96"/>
          <p:cNvCxnSpPr/>
          <p:nvPr/>
        </p:nvCxnSpPr>
        <p:spPr>
          <a:xfrm>
            <a:off x="4084088" y="2598255"/>
            <a:ext cx="202914" cy="1785"/>
          </a:xfrm>
          <a:prstGeom prst="line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4344802" y="2689802"/>
            <a:ext cx="0" cy="253501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 flipH="1">
            <a:off x="3619073" y="2943303"/>
            <a:ext cx="725729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4730468" y="2691449"/>
            <a:ext cx="938077" cy="25391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050" b="1" dirty="0" smtClean="0">
                <a:solidFill>
                  <a:schemeClr val="accent2"/>
                </a:solidFill>
              </a:rPr>
              <a:t>Return </a:t>
            </a:r>
            <a:r>
              <a:rPr lang="en-US" altLang="zh-TW" sz="1050" b="1" dirty="0" err="1" smtClean="0">
                <a:solidFill>
                  <a:schemeClr val="accent2"/>
                </a:solidFill>
              </a:rPr>
              <a:t>retVal</a:t>
            </a:r>
            <a:endParaRPr lang="zh-TW" altLang="en-US" sz="1050" b="1" dirty="0">
              <a:solidFill>
                <a:schemeClr val="accent2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903332" y="261514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1">
                    <a:lumMod val="75000"/>
                  </a:schemeClr>
                </a:solidFill>
              </a:rPr>
              <a:t>Step 4</a:t>
            </a:r>
            <a:endParaRPr lang="zh-TW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直線單箭頭接點 6"/>
          <p:cNvCxnSpPr>
            <a:stCxn id="119" idx="3"/>
          </p:cNvCxnSpPr>
          <p:nvPr/>
        </p:nvCxnSpPr>
        <p:spPr>
          <a:xfrm flipV="1">
            <a:off x="5668545" y="1038215"/>
            <a:ext cx="775663" cy="1780192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57" idx="0"/>
          </p:cNvCxnSpPr>
          <p:nvPr/>
        </p:nvCxnSpPr>
        <p:spPr>
          <a:xfrm flipV="1">
            <a:off x="6524976" y="1038215"/>
            <a:ext cx="0" cy="207428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4577222" y="611152"/>
            <a:ext cx="4276908" cy="369332"/>
          </a:xfrm>
          <a:prstGeom prst="rect">
            <a:avLst/>
          </a:prstGeom>
          <a:noFill/>
          <a:ln w="25400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Tell sender that message is </a:t>
            </a:r>
            <a:r>
              <a:rPr lang="en-US" altLang="zh-TW" dirty="0" smtClean="0"/>
              <a:t>delivered or not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177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2138291" y="2869060"/>
            <a:ext cx="1519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startTransfer</a:t>
            </a:r>
            <a:r>
              <a:rPr lang="en-US" altLang="zh-TW" sz="1200" b="1" dirty="0" smtClean="0"/>
              <a:t>(m,</a:t>
            </a:r>
            <a:r>
              <a:rPr lang="zh-TW" altLang="en-US" sz="1200" b="1" dirty="0" smtClean="0"/>
              <a:t> </a:t>
            </a:r>
            <a:r>
              <a:rPr lang="en-US" altLang="zh-TW" sz="1200" b="1" dirty="0" smtClean="0"/>
              <a:t>con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2393443" y="2594539"/>
            <a:ext cx="2" cy="324479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線單箭頭接點 15"/>
          <p:cNvCxnSpPr>
            <a:endCxn id="53" idx="1"/>
          </p:cNvCxnSpPr>
          <p:nvPr/>
        </p:nvCxnSpPr>
        <p:spPr>
          <a:xfrm>
            <a:off x="2393443" y="2594539"/>
            <a:ext cx="17949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2594539"/>
            <a:ext cx="136988" cy="2635263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文字方塊 88"/>
          <p:cNvSpPr txBox="1"/>
          <p:nvPr/>
        </p:nvSpPr>
        <p:spPr>
          <a:xfrm>
            <a:off x="4229467" y="2461540"/>
            <a:ext cx="1599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startTransfer</a:t>
            </a:r>
            <a:r>
              <a:rPr lang="en-US" altLang="zh-TW" sz="1200" b="1" dirty="0" smtClean="0"/>
              <a:t>(from</a:t>
            </a:r>
            <a:r>
              <a:rPr lang="en-US" altLang="zh-TW" sz="1200" b="1" dirty="0"/>
              <a:t>, </a:t>
            </a:r>
            <a:r>
              <a:rPr lang="en-US" altLang="zh-TW" sz="1200" b="1" dirty="0" smtClean="0"/>
              <a:t>m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cxnSp>
        <p:nvCxnSpPr>
          <p:cNvPr id="97" name="直線接點 96"/>
          <p:cNvCxnSpPr/>
          <p:nvPr/>
        </p:nvCxnSpPr>
        <p:spPr>
          <a:xfrm>
            <a:off x="4084088" y="2598255"/>
            <a:ext cx="202914" cy="1785"/>
          </a:xfrm>
          <a:prstGeom prst="line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4344802" y="2689802"/>
            <a:ext cx="0" cy="253501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 flipH="1">
            <a:off x="3619073" y="2943303"/>
            <a:ext cx="725729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4730468" y="2691449"/>
            <a:ext cx="938077" cy="25391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050" b="1" dirty="0" smtClean="0">
                <a:solidFill>
                  <a:schemeClr val="accent2"/>
                </a:solidFill>
              </a:rPr>
              <a:t>Return </a:t>
            </a:r>
            <a:r>
              <a:rPr lang="en-US" altLang="zh-TW" sz="1050" b="1" dirty="0" err="1" smtClean="0">
                <a:solidFill>
                  <a:schemeClr val="accent2"/>
                </a:solidFill>
              </a:rPr>
              <a:t>retVal</a:t>
            </a:r>
            <a:endParaRPr lang="zh-TW" altLang="en-US" sz="1050" b="1" dirty="0">
              <a:solidFill>
                <a:schemeClr val="accent2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903332" y="261514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1">
                    <a:lumMod val="75000"/>
                  </a:schemeClr>
                </a:solidFill>
              </a:rPr>
              <a:t>Step 4</a:t>
            </a:r>
            <a:endParaRPr lang="zh-TW" altLang="en-US" sz="10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344802" y="2689802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2"/>
                </a:solidFill>
              </a:rPr>
              <a:t>Step 2</a:t>
            </a:r>
            <a:endParaRPr lang="zh-TW" altLang="en-US" sz="1050" dirty="0">
              <a:solidFill>
                <a:schemeClr val="accent2"/>
              </a:solidFill>
            </a:endParaRPr>
          </a:p>
        </p:txBody>
      </p:sp>
      <p:cxnSp>
        <p:nvCxnSpPr>
          <p:cNvPr id="8" name="直線單箭頭接點 7"/>
          <p:cNvCxnSpPr>
            <a:stCxn id="38" idx="2"/>
          </p:cNvCxnSpPr>
          <p:nvPr/>
        </p:nvCxnSpPr>
        <p:spPr>
          <a:xfrm>
            <a:off x="2898275" y="3146059"/>
            <a:ext cx="3909" cy="42695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103982" y="3578019"/>
            <a:ext cx="2203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addToSendingConnections</a:t>
            </a:r>
            <a:r>
              <a:rPr lang="en-US" altLang="zh-TW" sz="1200" b="1" dirty="0"/>
              <a:t>(con)</a:t>
            </a:r>
            <a:endParaRPr lang="zh-TW" altLang="en-US" sz="1200" b="1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grpSp>
        <p:nvGrpSpPr>
          <p:cNvPr id="86" name="群組 85"/>
          <p:cNvGrpSpPr/>
          <p:nvPr/>
        </p:nvGrpSpPr>
        <p:grpSpPr>
          <a:xfrm>
            <a:off x="5212453" y="4028847"/>
            <a:ext cx="3050080" cy="1398946"/>
            <a:chOff x="2555777" y="1772816"/>
            <a:chExt cx="3983167" cy="1793544"/>
          </a:xfrm>
        </p:grpSpPr>
        <p:cxnSp>
          <p:nvCxnSpPr>
            <p:cNvPr id="90" name="直線接點 89"/>
            <p:cNvCxnSpPr/>
            <p:nvPr/>
          </p:nvCxnSpPr>
          <p:spPr>
            <a:xfrm>
              <a:off x="2566830" y="2908598"/>
              <a:ext cx="3972114" cy="0"/>
            </a:xfrm>
            <a:prstGeom prst="line">
              <a:avLst/>
            </a:prstGeom>
            <a:ln w="101600" cmpd="sng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87"/>
            <p:cNvSpPr/>
            <p:nvPr/>
          </p:nvSpPr>
          <p:spPr>
            <a:xfrm>
              <a:off x="2555777" y="1772816"/>
              <a:ext cx="3972112" cy="1793544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26" name="文字方塊 25"/>
          <p:cNvSpPr txBox="1"/>
          <p:nvPr/>
        </p:nvSpPr>
        <p:spPr>
          <a:xfrm>
            <a:off x="5220917" y="4535739"/>
            <a:ext cx="845103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Sender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245638" y="4535739"/>
            <a:ext cx="984693" cy="369332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Receiver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016622" y="4594707"/>
            <a:ext cx="13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Transferring</a:t>
            </a:r>
            <a:endParaRPr lang="zh-TW" altLang="en-US" dirty="0"/>
          </a:p>
        </p:txBody>
      </p:sp>
      <p:cxnSp>
        <p:nvCxnSpPr>
          <p:cNvPr id="37" name="直線單箭頭接點 36"/>
          <p:cNvCxnSpPr/>
          <p:nvPr/>
        </p:nvCxnSpPr>
        <p:spPr>
          <a:xfrm>
            <a:off x="3658259" y="3912170"/>
            <a:ext cx="1072209" cy="808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86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MessageSending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Sender </a:t>
            </a:r>
            <a:r>
              <a:rPr lang="en-US" altLang="zh-TW" dirty="0" smtClean="0"/>
              <a:t>Receiver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851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6337473" y="2433085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EventQueue</a:t>
            </a:r>
            <a:endParaRPr lang="zh-TW" altLang="en-US" sz="1200" dirty="0"/>
          </a:p>
        </p:txBody>
      </p:sp>
      <p:sp>
        <p:nvSpPr>
          <p:cNvPr id="3" name="圓角矩形 2"/>
          <p:cNvSpPr/>
          <p:nvPr/>
        </p:nvSpPr>
        <p:spPr>
          <a:xfrm>
            <a:off x="3709689" y="166566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667377" y="2462442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smtClean="0"/>
              <a:t>DTNHost</a:t>
            </a:r>
            <a:endParaRPr lang="zh-TW" altLang="en-US" sz="1400"/>
          </a:p>
        </p:txBody>
      </p:sp>
      <p:sp>
        <p:nvSpPr>
          <p:cNvPr id="5" name="圓角矩形 4"/>
          <p:cNvSpPr/>
          <p:nvPr/>
        </p:nvSpPr>
        <p:spPr>
          <a:xfrm>
            <a:off x="727969" y="2441665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SimClock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2379513" y="319063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7" name="圓角矩形 6"/>
          <p:cNvSpPr/>
          <p:nvPr/>
        </p:nvSpPr>
        <p:spPr>
          <a:xfrm>
            <a:off x="4035445" y="3198359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8" name="圓角矩形 7"/>
          <p:cNvSpPr/>
          <p:nvPr/>
        </p:nvSpPr>
        <p:spPr>
          <a:xfrm>
            <a:off x="718165" y="3198357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smtClean="0"/>
              <a:t>MovementModel</a:t>
            </a:r>
            <a:endParaRPr lang="zh-TW" altLang="en-US" sz="1100"/>
          </a:p>
        </p:txBody>
      </p:sp>
      <p:sp>
        <p:nvSpPr>
          <p:cNvPr id="9" name="圓角矩形 8"/>
          <p:cNvSpPr/>
          <p:nvPr/>
        </p:nvSpPr>
        <p:spPr>
          <a:xfrm>
            <a:off x="4035445" y="44758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4035445" y="366415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cxnSp>
        <p:nvCxnSpPr>
          <p:cNvPr id="11" name="肘形接點 37"/>
          <p:cNvCxnSpPr>
            <a:stCxn id="5" idx="0"/>
          </p:cNvCxnSpPr>
          <p:nvPr/>
        </p:nvCxnSpPr>
        <p:spPr>
          <a:xfrm rot="5400000" flipH="1" flipV="1">
            <a:off x="2223302" y="1391824"/>
            <a:ext cx="166577" cy="1933106"/>
          </a:xfrm>
          <a:prstGeom prst="bentConnector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單箭頭接點 11"/>
          <p:cNvCxnSpPr>
            <a:stCxn id="6" idx="0"/>
          </p:cNvCxnSpPr>
          <p:nvPr/>
        </p:nvCxnSpPr>
        <p:spPr>
          <a:xfrm flipV="1">
            <a:off x="3135513" y="2750474"/>
            <a:ext cx="0" cy="44016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肘形接點 57"/>
          <p:cNvCxnSpPr>
            <a:stCxn id="8" idx="0"/>
          </p:cNvCxnSpPr>
          <p:nvPr/>
        </p:nvCxnSpPr>
        <p:spPr>
          <a:xfrm rot="5400000" flipH="1" flipV="1">
            <a:off x="2462424" y="2066794"/>
            <a:ext cx="143305" cy="2119823"/>
          </a:xfrm>
          <a:prstGeom prst="bentConnector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肘形接點 60"/>
          <p:cNvCxnSpPr/>
          <p:nvPr/>
        </p:nvCxnSpPr>
        <p:spPr>
          <a:xfrm rot="10800000">
            <a:off x="3070537" y="3055050"/>
            <a:ext cx="1720908" cy="180273"/>
          </a:xfrm>
          <a:prstGeom prst="bentConnector3">
            <a:avLst>
              <a:gd name="adj1" fmla="val 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035445" y="49391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sp>
        <p:nvSpPr>
          <p:cNvPr id="16" name="圓角矩形 15"/>
          <p:cNvSpPr/>
          <p:nvPr/>
        </p:nvSpPr>
        <p:spPr>
          <a:xfrm>
            <a:off x="694311" y="366227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MapBasedMovement</a:t>
            </a:r>
            <a:endParaRPr lang="zh-TW" altLang="en-US" sz="800" dirty="0"/>
          </a:p>
        </p:txBody>
      </p:sp>
      <p:cxnSp>
        <p:nvCxnSpPr>
          <p:cNvPr id="17" name="直線單箭頭接點 16"/>
          <p:cNvCxnSpPr>
            <a:endCxn id="6" idx="2"/>
          </p:cNvCxnSpPr>
          <p:nvPr/>
        </p:nvCxnSpPr>
        <p:spPr>
          <a:xfrm flipV="1">
            <a:off x="3129212" y="3478634"/>
            <a:ext cx="6301" cy="1762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7093473" y="2721085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圓角矩形 18"/>
          <p:cNvSpPr/>
          <p:nvPr/>
        </p:nvSpPr>
        <p:spPr>
          <a:xfrm>
            <a:off x="2379513" y="3654846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cxnSp>
        <p:nvCxnSpPr>
          <p:cNvPr id="20" name="直線接點 19"/>
          <p:cNvCxnSpPr/>
          <p:nvPr/>
        </p:nvCxnSpPr>
        <p:spPr>
          <a:xfrm flipV="1">
            <a:off x="3129212" y="2280078"/>
            <a:ext cx="0" cy="18735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3248063" y="2275088"/>
            <a:ext cx="1109698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4321757" y="1953698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6347922" y="2989567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/>
              <a:t>ExternalEvent</a:t>
            </a:r>
            <a:endParaRPr lang="zh-TW" altLang="en-US" sz="12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4321757" y="1953698"/>
            <a:ext cx="0" cy="32638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4791445" y="3488065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>
            <a:off x="4791445" y="3952151"/>
            <a:ext cx="0" cy="52365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4791445" y="4763801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1450311" y="3465834"/>
            <a:ext cx="0" cy="19126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4357761" y="2275088"/>
            <a:ext cx="2735712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線接點 29"/>
          <p:cNvCxnSpPr>
            <a:stCxn id="2" idx="0"/>
          </p:cNvCxnSpPr>
          <p:nvPr/>
        </p:nvCxnSpPr>
        <p:spPr>
          <a:xfrm flipV="1">
            <a:off x="7093473" y="2280078"/>
            <a:ext cx="6434" cy="153007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線接點 30"/>
          <p:cNvCxnSpPr/>
          <p:nvPr/>
        </p:nvCxnSpPr>
        <p:spPr>
          <a:xfrm flipH="1" flipV="1">
            <a:off x="8153938" y="3514879"/>
            <a:ext cx="1" cy="21816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5725616" y="3739544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7335406" y="3733040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cxnSp>
        <p:nvCxnSpPr>
          <p:cNvPr id="34" name="直線接點 33"/>
          <p:cNvCxnSpPr/>
          <p:nvPr/>
        </p:nvCxnSpPr>
        <p:spPr>
          <a:xfrm flipV="1">
            <a:off x="6025150" y="3525029"/>
            <a:ext cx="0" cy="22466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線接點 34"/>
          <p:cNvCxnSpPr/>
          <p:nvPr/>
        </p:nvCxnSpPr>
        <p:spPr>
          <a:xfrm flipV="1">
            <a:off x="6033007" y="3514879"/>
            <a:ext cx="2120932" cy="844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7103922" y="3277567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圓角矩形 36"/>
          <p:cNvSpPr/>
          <p:nvPr/>
        </p:nvSpPr>
        <p:spPr>
          <a:xfrm>
            <a:off x="3529669" y="476672"/>
            <a:ext cx="1584176" cy="888765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DTNSimUI</a:t>
            </a:r>
            <a:endParaRPr lang="zh-TW" altLang="en-US" sz="1200" dirty="0"/>
          </a:p>
        </p:txBody>
      </p:sp>
      <p:sp>
        <p:nvSpPr>
          <p:cNvPr id="38" name="圓角矩形 37"/>
          <p:cNvSpPr/>
          <p:nvPr/>
        </p:nvSpPr>
        <p:spPr>
          <a:xfrm>
            <a:off x="3715070" y="44624"/>
            <a:ext cx="122413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DTNSim</a:t>
            </a:r>
            <a:endParaRPr lang="zh-TW" altLang="en-US" sz="1400" dirty="0"/>
          </a:p>
        </p:txBody>
      </p:sp>
      <p:sp>
        <p:nvSpPr>
          <p:cNvPr id="39" name="圓角矩形 38"/>
          <p:cNvSpPr/>
          <p:nvPr/>
        </p:nvSpPr>
        <p:spPr>
          <a:xfrm>
            <a:off x="3709689" y="769330"/>
            <a:ext cx="1224136" cy="213711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smtClean="0"/>
              <a:t>DTNSimGUI</a:t>
            </a:r>
            <a:endParaRPr lang="zh-TW" altLang="en-US" sz="1100"/>
          </a:p>
        </p:txBody>
      </p:sp>
      <p:sp>
        <p:nvSpPr>
          <p:cNvPr id="40" name="圓角矩形 39"/>
          <p:cNvSpPr/>
          <p:nvPr/>
        </p:nvSpPr>
        <p:spPr>
          <a:xfrm>
            <a:off x="3715915" y="1050563"/>
            <a:ext cx="1217910" cy="19497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DTNSimTextUI</a:t>
            </a:r>
            <a:endParaRPr lang="zh-TW" altLang="en-US" sz="1100" dirty="0"/>
          </a:p>
        </p:txBody>
      </p:sp>
      <p:cxnSp>
        <p:nvCxnSpPr>
          <p:cNvPr id="41" name="直線單箭頭接點 40"/>
          <p:cNvCxnSpPr>
            <a:stCxn id="37" idx="0"/>
            <a:endCxn id="38" idx="2"/>
          </p:cNvCxnSpPr>
          <p:nvPr/>
        </p:nvCxnSpPr>
        <p:spPr>
          <a:xfrm flipV="1">
            <a:off x="4321757" y="332656"/>
            <a:ext cx="5381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3" idx="0"/>
            <a:endCxn id="37" idx="2"/>
          </p:cNvCxnSpPr>
          <p:nvPr/>
        </p:nvCxnSpPr>
        <p:spPr>
          <a:xfrm flipV="1">
            <a:off x="4321757" y="1365437"/>
            <a:ext cx="0" cy="30022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圓角矩形 43"/>
          <p:cNvSpPr/>
          <p:nvPr/>
        </p:nvSpPr>
        <p:spPr>
          <a:xfrm>
            <a:off x="2379513" y="411390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45" name="直線單箭頭接點 44"/>
          <p:cNvCxnSpPr/>
          <p:nvPr/>
        </p:nvCxnSpPr>
        <p:spPr>
          <a:xfrm flipV="1">
            <a:off x="3135513" y="3938545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4367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弧 3"/>
          <p:cNvSpPr/>
          <p:nvPr/>
        </p:nvSpPr>
        <p:spPr>
          <a:xfrm>
            <a:off x="2870296" y="473770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720037"/>
              </p:ext>
            </p:extLst>
          </p:nvPr>
        </p:nvGraphicFramePr>
        <p:xfrm>
          <a:off x="3323221" y="473770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右大括弧 7"/>
          <p:cNvSpPr/>
          <p:nvPr/>
        </p:nvSpPr>
        <p:spPr>
          <a:xfrm>
            <a:off x="1730122" y="473770"/>
            <a:ext cx="460206" cy="2448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937643"/>
              </p:ext>
            </p:extLst>
          </p:nvPr>
        </p:nvGraphicFramePr>
        <p:xfrm>
          <a:off x="611560" y="476151"/>
          <a:ext cx="1118562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562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Connections</a:t>
                      </a:r>
                      <a:endParaRPr lang="zh-TW" altLang="en-US" sz="1400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圓角矩形 17"/>
          <p:cNvSpPr>
            <a:spLocks noChangeAspect="1"/>
          </p:cNvSpPr>
          <p:nvPr/>
        </p:nvSpPr>
        <p:spPr>
          <a:xfrm>
            <a:off x="2080732" y="903069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直線接點 18"/>
          <p:cNvCxnSpPr>
            <a:cxnSpLocks noChangeAspect="1"/>
          </p:cNvCxnSpPr>
          <p:nvPr/>
        </p:nvCxnSpPr>
        <p:spPr>
          <a:xfrm flipV="1">
            <a:off x="2067252" y="2025259"/>
            <a:ext cx="375104" cy="247645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cxnSpLocks noChangeAspect="1"/>
          </p:cNvCxnSpPr>
          <p:nvPr/>
        </p:nvCxnSpPr>
        <p:spPr>
          <a:xfrm flipH="1" flipV="1">
            <a:off x="2610600" y="2016858"/>
            <a:ext cx="1572973" cy="196018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cxnSpLocks noChangeAspect="1"/>
          </p:cNvCxnSpPr>
          <p:nvPr/>
        </p:nvCxnSpPr>
        <p:spPr>
          <a:xfrm flipH="1" flipV="1">
            <a:off x="2821504" y="1803737"/>
            <a:ext cx="2974632" cy="122921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206000" y="3722126"/>
            <a:ext cx="981624" cy="285841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Connection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H="1" flipV="1">
            <a:off x="1187624" y="3861048"/>
            <a:ext cx="893108" cy="115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557" y="138146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545" y="146083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矩形 33"/>
          <p:cNvSpPr/>
          <p:nvPr/>
        </p:nvSpPr>
        <p:spPr>
          <a:xfrm>
            <a:off x="2226198" y="174182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35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25" y="4476379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13" y="4555754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矩形 36"/>
          <p:cNvSpPr/>
          <p:nvPr/>
        </p:nvSpPr>
        <p:spPr>
          <a:xfrm>
            <a:off x="1733566" y="4836741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pic>
        <p:nvPicPr>
          <p:cNvPr id="38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38" y="396136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426" y="404073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矩形 39"/>
          <p:cNvSpPr/>
          <p:nvPr/>
        </p:nvSpPr>
        <p:spPr>
          <a:xfrm>
            <a:off x="3982079" y="432172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pic>
        <p:nvPicPr>
          <p:cNvPr id="41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119" y="2974356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07" y="3053731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矩形 42"/>
          <p:cNvSpPr/>
          <p:nvPr/>
        </p:nvSpPr>
        <p:spPr>
          <a:xfrm>
            <a:off x="5815760" y="3334718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44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28" y="205798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216" y="213735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矩形 45"/>
          <p:cNvSpPr/>
          <p:nvPr/>
        </p:nvSpPr>
        <p:spPr>
          <a:xfrm>
            <a:off x="8241869" y="241834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47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34" y="5509865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22" y="5589240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矩形 48"/>
          <p:cNvSpPr/>
          <p:nvPr/>
        </p:nvSpPr>
        <p:spPr>
          <a:xfrm>
            <a:off x="3347575" y="5870227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84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弧 3"/>
          <p:cNvSpPr/>
          <p:nvPr/>
        </p:nvSpPr>
        <p:spPr>
          <a:xfrm>
            <a:off x="2870296" y="473770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746784"/>
              </p:ext>
            </p:extLst>
          </p:nvPr>
        </p:nvGraphicFramePr>
        <p:xfrm>
          <a:off x="3323221" y="473770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右大括弧 7"/>
          <p:cNvSpPr/>
          <p:nvPr/>
        </p:nvSpPr>
        <p:spPr>
          <a:xfrm>
            <a:off x="1730122" y="473770"/>
            <a:ext cx="460206" cy="2448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229463"/>
              </p:ext>
            </p:extLst>
          </p:nvPr>
        </p:nvGraphicFramePr>
        <p:xfrm>
          <a:off x="611560" y="476151"/>
          <a:ext cx="1118562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562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Connections</a:t>
                      </a:r>
                      <a:endParaRPr lang="zh-TW" altLang="en-US" sz="1400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圓角矩形 17"/>
          <p:cNvSpPr>
            <a:spLocks noChangeAspect="1"/>
          </p:cNvSpPr>
          <p:nvPr/>
        </p:nvSpPr>
        <p:spPr>
          <a:xfrm>
            <a:off x="2080732" y="903069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直線接點 18"/>
          <p:cNvCxnSpPr>
            <a:cxnSpLocks noChangeAspect="1"/>
          </p:cNvCxnSpPr>
          <p:nvPr/>
        </p:nvCxnSpPr>
        <p:spPr>
          <a:xfrm flipV="1">
            <a:off x="2067252" y="2025259"/>
            <a:ext cx="375104" cy="2476459"/>
          </a:xfrm>
          <a:prstGeom prst="line">
            <a:avLst/>
          </a:prstGeom>
          <a:ln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cxnSpLocks noChangeAspect="1"/>
          </p:cNvCxnSpPr>
          <p:nvPr/>
        </p:nvCxnSpPr>
        <p:spPr>
          <a:xfrm flipH="1" flipV="1">
            <a:off x="2610600" y="2016858"/>
            <a:ext cx="1572973" cy="196018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cxnSpLocks noChangeAspect="1"/>
          </p:cNvCxnSpPr>
          <p:nvPr/>
        </p:nvCxnSpPr>
        <p:spPr>
          <a:xfrm flipH="1" flipV="1">
            <a:off x="2821504" y="1803737"/>
            <a:ext cx="2974632" cy="122921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288807" y="2879066"/>
            <a:ext cx="570944" cy="2562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bg1"/>
                </a:solidFill>
              </a:rPr>
              <a:t>M1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7821" y="6165304"/>
            <a:ext cx="4106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28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557" y="138146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545" y="146083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矩形 29"/>
          <p:cNvSpPr/>
          <p:nvPr/>
        </p:nvSpPr>
        <p:spPr>
          <a:xfrm>
            <a:off x="2226198" y="174182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31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25" y="4476379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13" y="4555754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矩形 32"/>
          <p:cNvSpPr/>
          <p:nvPr/>
        </p:nvSpPr>
        <p:spPr>
          <a:xfrm>
            <a:off x="1733566" y="4836741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pic>
        <p:nvPicPr>
          <p:cNvPr id="34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38" y="396136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426" y="404073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矩形 35"/>
          <p:cNvSpPr/>
          <p:nvPr/>
        </p:nvSpPr>
        <p:spPr>
          <a:xfrm>
            <a:off x="3982079" y="432172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pic>
        <p:nvPicPr>
          <p:cNvPr id="37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119" y="2974356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07" y="3053731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矩形 38"/>
          <p:cNvSpPr/>
          <p:nvPr/>
        </p:nvSpPr>
        <p:spPr>
          <a:xfrm>
            <a:off x="5815760" y="3334718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40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28" y="205798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216" y="213735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矩形 41"/>
          <p:cNvSpPr/>
          <p:nvPr/>
        </p:nvSpPr>
        <p:spPr>
          <a:xfrm>
            <a:off x="8241869" y="241834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4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34" y="5509865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22" y="5589240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矩形 44"/>
          <p:cNvSpPr/>
          <p:nvPr/>
        </p:nvSpPr>
        <p:spPr>
          <a:xfrm>
            <a:off x="3347575" y="5870227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76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弧 3"/>
          <p:cNvSpPr/>
          <p:nvPr/>
        </p:nvSpPr>
        <p:spPr>
          <a:xfrm>
            <a:off x="2870296" y="473770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494653"/>
              </p:ext>
            </p:extLst>
          </p:nvPr>
        </p:nvGraphicFramePr>
        <p:xfrm>
          <a:off x="3323221" y="473770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右大括弧 7"/>
          <p:cNvSpPr/>
          <p:nvPr/>
        </p:nvSpPr>
        <p:spPr>
          <a:xfrm>
            <a:off x="1730122" y="473770"/>
            <a:ext cx="460206" cy="2448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259168"/>
              </p:ext>
            </p:extLst>
          </p:nvPr>
        </p:nvGraphicFramePr>
        <p:xfrm>
          <a:off x="611560" y="476151"/>
          <a:ext cx="1118562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562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Connections</a:t>
                      </a:r>
                      <a:endParaRPr lang="zh-TW" altLang="en-US" sz="1400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圓角矩形 17"/>
          <p:cNvSpPr>
            <a:spLocks noChangeAspect="1"/>
          </p:cNvSpPr>
          <p:nvPr/>
        </p:nvSpPr>
        <p:spPr>
          <a:xfrm>
            <a:off x="2080732" y="903069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線接點 20"/>
          <p:cNvCxnSpPr>
            <a:cxnSpLocks noChangeAspect="1"/>
          </p:cNvCxnSpPr>
          <p:nvPr/>
        </p:nvCxnSpPr>
        <p:spPr>
          <a:xfrm flipH="1" flipV="1">
            <a:off x="2610600" y="2016858"/>
            <a:ext cx="1572973" cy="196018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cxnSpLocks noChangeAspect="1"/>
          </p:cNvCxnSpPr>
          <p:nvPr/>
        </p:nvCxnSpPr>
        <p:spPr>
          <a:xfrm flipH="1" flipV="1">
            <a:off x="2821504" y="1803737"/>
            <a:ext cx="2974632" cy="1229219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左大括弧 21"/>
          <p:cNvSpPr/>
          <p:nvPr/>
        </p:nvSpPr>
        <p:spPr>
          <a:xfrm>
            <a:off x="2419895" y="3888686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074405"/>
              </p:ext>
            </p:extLst>
          </p:nvPr>
        </p:nvGraphicFramePr>
        <p:xfrm>
          <a:off x="2872820" y="3888686"/>
          <a:ext cx="1103784" cy="2636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InComingBuffer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6" name="直線接點 25"/>
          <p:cNvCxnSpPr>
            <a:cxnSpLocks noChangeAspect="1"/>
          </p:cNvCxnSpPr>
          <p:nvPr/>
        </p:nvCxnSpPr>
        <p:spPr>
          <a:xfrm flipV="1">
            <a:off x="2067252" y="2025259"/>
            <a:ext cx="375104" cy="2476459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740685" y="3669270"/>
            <a:ext cx="1340047" cy="307777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2"/>
                </a:solidFill>
              </a:rPr>
              <a:t>Return RCV_OK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pic>
        <p:nvPicPr>
          <p:cNvPr id="31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557" y="138146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545" y="146083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矩形 32"/>
          <p:cNvSpPr/>
          <p:nvPr/>
        </p:nvSpPr>
        <p:spPr>
          <a:xfrm>
            <a:off x="2226198" y="174182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34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25" y="4476379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13" y="4555754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矩形 35"/>
          <p:cNvSpPr/>
          <p:nvPr/>
        </p:nvSpPr>
        <p:spPr>
          <a:xfrm>
            <a:off x="1733566" y="4836741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pic>
        <p:nvPicPr>
          <p:cNvPr id="37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38" y="396136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426" y="404073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矩形 38"/>
          <p:cNvSpPr/>
          <p:nvPr/>
        </p:nvSpPr>
        <p:spPr>
          <a:xfrm>
            <a:off x="3982079" y="432172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pic>
        <p:nvPicPr>
          <p:cNvPr id="40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119" y="2974356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07" y="3053731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矩形 41"/>
          <p:cNvSpPr/>
          <p:nvPr/>
        </p:nvSpPr>
        <p:spPr>
          <a:xfrm>
            <a:off x="5815760" y="3334718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4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28" y="205798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216" y="213735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矩形 44"/>
          <p:cNvSpPr/>
          <p:nvPr/>
        </p:nvSpPr>
        <p:spPr>
          <a:xfrm>
            <a:off x="8241869" y="241834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46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34" y="5509865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22" y="5589240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矩形 47"/>
          <p:cNvSpPr/>
          <p:nvPr/>
        </p:nvSpPr>
        <p:spPr>
          <a:xfrm>
            <a:off x="3347575" y="5870227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337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弧 3"/>
          <p:cNvSpPr/>
          <p:nvPr/>
        </p:nvSpPr>
        <p:spPr>
          <a:xfrm>
            <a:off x="2419895" y="3888686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200674"/>
              </p:ext>
            </p:extLst>
          </p:nvPr>
        </p:nvGraphicFramePr>
        <p:xfrm>
          <a:off x="2872820" y="3888686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右大括弧 7"/>
          <p:cNvSpPr/>
          <p:nvPr/>
        </p:nvSpPr>
        <p:spPr>
          <a:xfrm>
            <a:off x="1730122" y="473770"/>
            <a:ext cx="460206" cy="2448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674141"/>
              </p:ext>
            </p:extLst>
          </p:nvPr>
        </p:nvGraphicFramePr>
        <p:xfrm>
          <a:off x="611560" y="476151"/>
          <a:ext cx="1118562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562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Connections</a:t>
                      </a:r>
                      <a:endParaRPr lang="zh-TW" altLang="en-US" sz="1400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圓角矩形 17"/>
          <p:cNvSpPr>
            <a:spLocks noChangeAspect="1"/>
          </p:cNvSpPr>
          <p:nvPr/>
        </p:nvSpPr>
        <p:spPr>
          <a:xfrm>
            <a:off x="2080732" y="903069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直線接點 18"/>
          <p:cNvCxnSpPr>
            <a:cxnSpLocks noChangeAspect="1"/>
          </p:cNvCxnSpPr>
          <p:nvPr/>
        </p:nvCxnSpPr>
        <p:spPr>
          <a:xfrm flipV="1">
            <a:off x="2067252" y="2025259"/>
            <a:ext cx="375104" cy="2476459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cxnSpLocks noChangeAspect="1"/>
          </p:cNvCxnSpPr>
          <p:nvPr/>
        </p:nvCxnSpPr>
        <p:spPr>
          <a:xfrm flipH="1" flipV="1">
            <a:off x="2610600" y="2016858"/>
            <a:ext cx="1572973" cy="1960189"/>
          </a:xfrm>
          <a:prstGeom prst="line">
            <a:avLst/>
          </a:prstGeom>
          <a:ln>
            <a:prstDash val="solid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cxnSpLocks noChangeAspect="1"/>
          </p:cNvCxnSpPr>
          <p:nvPr/>
        </p:nvCxnSpPr>
        <p:spPr>
          <a:xfrm flipH="1" flipV="1">
            <a:off x="2821504" y="1803737"/>
            <a:ext cx="2974632" cy="1229219"/>
          </a:xfrm>
          <a:prstGeom prst="line">
            <a:avLst/>
          </a:prstGeom>
          <a:ln>
            <a:prstDash val="solid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742504" y="2290205"/>
            <a:ext cx="570944" cy="2562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bg1"/>
                </a:solidFill>
              </a:rPr>
              <a:t>M1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12629" y="2996952"/>
            <a:ext cx="570944" cy="2562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bg1"/>
                </a:solidFill>
              </a:rPr>
              <a:t>M5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27" name="左大括弧 26"/>
          <p:cNvSpPr/>
          <p:nvPr/>
        </p:nvSpPr>
        <p:spPr>
          <a:xfrm>
            <a:off x="2870296" y="473770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48422"/>
              </p:ext>
            </p:extLst>
          </p:nvPr>
        </p:nvGraphicFramePr>
        <p:xfrm>
          <a:off x="3323221" y="473770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左大括弧 28"/>
          <p:cNvSpPr/>
          <p:nvPr/>
        </p:nvSpPr>
        <p:spPr>
          <a:xfrm>
            <a:off x="4829459" y="3807949"/>
            <a:ext cx="449410" cy="2448272"/>
          </a:xfrm>
          <a:prstGeom prst="leftBrace">
            <a:avLst>
              <a:gd name="adj1" fmla="val 8333"/>
              <a:gd name="adj2" fmla="val 215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088635"/>
              </p:ext>
            </p:extLst>
          </p:nvPr>
        </p:nvGraphicFramePr>
        <p:xfrm>
          <a:off x="5282384" y="3807949"/>
          <a:ext cx="1103784" cy="2636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IncomingBuffer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左大括弧 30"/>
          <p:cNvSpPr/>
          <p:nvPr/>
        </p:nvSpPr>
        <p:spPr>
          <a:xfrm>
            <a:off x="6586471" y="1794181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748716"/>
              </p:ext>
            </p:extLst>
          </p:nvPr>
        </p:nvGraphicFramePr>
        <p:xfrm>
          <a:off x="7039396" y="1794181"/>
          <a:ext cx="1103784" cy="2636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IncomingBuffer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文字方塊 32"/>
          <p:cNvSpPr txBox="1"/>
          <p:nvPr/>
        </p:nvSpPr>
        <p:spPr>
          <a:xfrm>
            <a:off x="740685" y="3669270"/>
            <a:ext cx="1340047" cy="307777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2"/>
                </a:solidFill>
              </a:rPr>
              <a:t>Return RCV_OK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pic>
        <p:nvPicPr>
          <p:cNvPr id="38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557" y="138146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545" y="146083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矩形 39"/>
          <p:cNvSpPr/>
          <p:nvPr/>
        </p:nvSpPr>
        <p:spPr>
          <a:xfrm>
            <a:off x="2226198" y="174182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41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25" y="4476379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13" y="4555754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矩形 42"/>
          <p:cNvSpPr/>
          <p:nvPr/>
        </p:nvSpPr>
        <p:spPr>
          <a:xfrm>
            <a:off x="1733566" y="4836741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pic>
        <p:nvPicPr>
          <p:cNvPr id="44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38" y="396136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426" y="404073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矩形 45"/>
          <p:cNvSpPr/>
          <p:nvPr/>
        </p:nvSpPr>
        <p:spPr>
          <a:xfrm>
            <a:off x="3982079" y="432172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pic>
        <p:nvPicPr>
          <p:cNvPr id="47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119" y="2974356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07" y="3053731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矩形 48"/>
          <p:cNvSpPr/>
          <p:nvPr/>
        </p:nvSpPr>
        <p:spPr>
          <a:xfrm>
            <a:off x="5815760" y="3334718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50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28" y="205798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216" y="213735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矩形 51"/>
          <p:cNvSpPr/>
          <p:nvPr/>
        </p:nvSpPr>
        <p:spPr>
          <a:xfrm>
            <a:off x="8241869" y="241834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5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34" y="5509865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22" y="5589240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矩形 54"/>
          <p:cNvSpPr/>
          <p:nvPr/>
        </p:nvSpPr>
        <p:spPr>
          <a:xfrm>
            <a:off x="3347575" y="5870227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773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弧 3"/>
          <p:cNvSpPr/>
          <p:nvPr/>
        </p:nvSpPr>
        <p:spPr>
          <a:xfrm>
            <a:off x="2419895" y="3888686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178102"/>
              </p:ext>
            </p:extLst>
          </p:nvPr>
        </p:nvGraphicFramePr>
        <p:xfrm>
          <a:off x="2872820" y="3888686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右大括弧 7"/>
          <p:cNvSpPr/>
          <p:nvPr/>
        </p:nvSpPr>
        <p:spPr>
          <a:xfrm>
            <a:off x="1730122" y="473770"/>
            <a:ext cx="460206" cy="2448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123670"/>
              </p:ext>
            </p:extLst>
          </p:nvPr>
        </p:nvGraphicFramePr>
        <p:xfrm>
          <a:off x="611560" y="476151"/>
          <a:ext cx="1118562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562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Connections</a:t>
                      </a:r>
                      <a:endParaRPr lang="zh-TW" altLang="en-US" sz="1400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圓角矩形 17"/>
          <p:cNvSpPr>
            <a:spLocks noChangeAspect="1"/>
          </p:cNvSpPr>
          <p:nvPr/>
        </p:nvSpPr>
        <p:spPr>
          <a:xfrm>
            <a:off x="2080732" y="903069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直線接點 18"/>
          <p:cNvCxnSpPr>
            <a:cxnSpLocks noChangeAspect="1"/>
          </p:cNvCxnSpPr>
          <p:nvPr/>
        </p:nvCxnSpPr>
        <p:spPr>
          <a:xfrm flipV="1">
            <a:off x="2067252" y="2025259"/>
            <a:ext cx="375104" cy="2476459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cxnSpLocks noChangeAspect="1"/>
          </p:cNvCxnSpPr>
          <p:nvPr/>
        </p:nvCxnSpPr>
        <p:spPr>
          <a:xfrm flipH="1" flipV="1">
            <a:off x="2610600" y="2016858"/>
            <a:ext cx="1572973" cy="1960189"/>
          </a:xfrm>
          <a:prstGeom prst="line">
            <a:avLst/>
          </a:prstGeom>
          <a:ln>
            <a:solidFill>
              <a:schemeClr val="accent2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cxnSpLocks noChangeAspect="1"/>
          </p:cNvCxnSpPr>
          <p:nvPr/>
        </p:nvCxnSpPr>
        <p:spPr>
          <a:xfrm flipH="1" flipV="1">
            <a:off x="2821504" y="1803737"/>
            <a:ext cx="2974632" cy="1229219"/>
          </a:xfrm>
          <a:prstGeom prst="line">
            <a:avLst/>
          </a:prstGeom>
          <a:ln>
            <a:solidFill>
              <a:schemeClr val="accent2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左大括弧 26"/>
          <p:cNvSpPr/>
          <p:nvPr/>
        </p:nvSpPr>
        <p:spPr>
          <a:xfrm>
            <a:off x="2870296" y="473770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342843"/>
              </p:ext>
            </p:extLst>
          </p:nvPr>
        </p:nvGraphicFramePr>
        <p:xfrm>
          <a:off x="3323221" y="473770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左大括弧 28"/>
          <p:cNvSpPr/>
          <p:nvPr/>
        </p:nvSpPr>
        <p:spPr>
          <a:xfrm>
            <a:off x="4829459" y="3807949"/>
            <a:ext cx="449410" cy="2448272"/>
          </a:xfrm>
          <a:prstGeom prst="leftBrace">
            <a:avLst>
              <a:gd name="adj1" fmla="val 8333"/>
              <a:gd name="adj2" fmla="val 215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862662"/>
              </p:ext>
            </p:extLst>
          </p:nvPr>
        </p:nvGraphicFramePr>
        <p:xfrm>
          <a:off x="5282384" y="3807949"/>
          <a:ext cx="1103784" cy="2689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M5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左大括弧 30"/>
          <p:cNvSpPr/>
          <p:nvPr/>
        </p:nvSpPr>
        <p:spPr>
          <a:xfrm>
            <a:off x="6586471" y="1794181"/>
            <a:ext cx="449410" cy="244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748542"/>
              </p:ext>
            </p:extLst>
          </p:nvPr>
        </p:nvGraphicFramePr>
        <p:xfrm>
          <a:off x="7039396" y="1794181"/>
          <a:ext cx="1103784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84"/>
              </a:tblGrid>
              <a:tr h="4515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Messages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M5</a:t>
                      </a:r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NULL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993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文字方塊 32"/>
          <p:cNvSpPr txBox="1"/>
          <p:nvPr/>
        </p:nvSpPr>
        <p:spPr>
          <a:xfrm>
            <a:off x="740685" y="3669270"/>
            <a:ext cx="1340047" cy="307777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2"/>
                </a:solidFill>
              </a:rPr>
              <a:t>Return RCV_OK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714117" y="3096845"/>
            <a:ext cx="1340047" cy="307777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2"/>
                </a:solidFill>
              </a:rPr>
              <a:t>Return RCV_OK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829459" y="2286136"/>
            <a:ext cx="1340047" cy="307777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accent2"/>
                </a:solidFill>
              </a:rPr>
              <a:t>Return RCV_OK</a:t>
            </a:r>
            <a:endParaRPr lang="zh-TW" altLang="en-US" sz="1400" b="1" dirty="0">
              <a:solidFill>
                <a:schemeClr val="accent2"/>
              </a:solidFill>
            </a:endParaRPr>
          </a:p>
        </p:txBody>
      </p:sp>
      <p:pic>
        <p:nvPicPr>
          <p:cNvPr id="40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557" y="138146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545" y="146083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矩形 41"/>
          <p:cNvSpPr/>
          <p:nvPr/>
        </p:nvSpPr>
        <p:spPr>
          <a:xfrm>
            <a:off x="2226198" y="174182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4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925" y="4476379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13" y="4555754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矩形 44"/>
          <p:cNvSpPr/>
          <p:nvPr/>
        </p:nvSpPr>
        <p:spPr>
          <a:xfrm>
            <a:off x="1733566" y="4836741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pic>
        <p:nvPicPr>
          <p:cNvPr id="46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438" y="396136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426" y="404073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矩形 47"/>
          <p:cNvSpPr/>
          <p:nvPr/>
        </p:nvSpPr>
        <p:spPr>
          <a:xfrm>
            <a:off x="3982079" y="432172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pic>
        <p:nvPicPr>
          <p:cNvPr id="49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119" y="2974356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07" y="3053731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矩形 50"/>
          <p:cNvSpPr/>
          <p:nvPr/>
        </p:nvSpPr>
        <p:spPr>
          <a:xfrm>
            <a:off x="5815760" y="3334718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52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28" y="205798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216" y="213735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矩形 53"/>
          <p:cNvSpPr/>
          <p:nvPr/>
        </p:nvSpPr>
        <p:spPr>
          <a:xfrm>
            <a:off x="8241869" y="241834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55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34" y="5509865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22" y="5589240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矩形 56"/>
          <p:cNvSpPr/>
          <p:nvPr/>
        </p:nvSpPr>
        <p:spPr>
          <a:xfrm>
            <a:off x="3347575" y="5870227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981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35896" y="2708920"/>
            <a:ext cx="1505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9/27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7946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67544" y="692696"/>
            <a:ext cx="22576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Connection Event</a:t>
            </a:r>
          </a:p>
          <a:p>
            <a:r>
              <a:rPr lang="en-US" altLang="zh-TW" dirty="0" smtClean="0"/>
              <a:t>0.00 </a:t>
            </a:r>
            <a:r>
              <a:rPr lang="en-US" altLang="zh-TW" dirty="0"/>
              <a:t>CONN 0 1 up</a:t>
            </a:r>
          </a:p>
          <a:p>
            <a:r>
              <a:rPr lang="en-US" altLang="zh-TW" dirty="0"/>
              <a:t>11.00 CONN 0 1 down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059832" y="967325"/>
            <a:ext cx="2772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在</a:t>
            </a:r>
            <a:r>
              <a:rPr lang="en-US" altLang="zh-TW" sz="1200" dirty="0" smtClean="0"/>
              <a:t>0</a:t>
            </a:r>
            <a:r>
              <a:rPr lang="zh-TW" altLang="en-US" sz="1200" dirty="0" smtClean="0"/>
              <a:t>秒的時候</a:t>
            </a:r>
            <a:r>
              <a:rPr lang="en-US" altLang="zh-TW" sz="1200" dirty="0" smtClean="0"/>
              <a:t>,n0</a:t>
            </a:r>
            <a:r>
              <a:rPr lang="zh-TW" altLang="en-US" sz="1200" dirty="0" smtClean="0"/>
              <a:t>跟</a:t>
            </a:r>
            <a:r>
              <a:rPr lang="en-US" altLang="zh-TW" sz="1200" dirty="0" smtClean="0"/>
              <a:t>n1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Connection Up</a:t>
            </a:r>
          </a:p>
          <a:p>
            <a:r>
              <a:rPr lang="zh-TW" altLang="en-US" sz="1200" dirty="0" smtClean="0"/>
              <a:t>在</a:t>
            </a:r>
            <a:r>
              <a:rPr lang="en-US" altLang="zh-TW" sz="1200" dirty="0" smtClean="0"/>
              <a:t>11</a:t>
            </a:r>
            <a:r>
              <a:rPr lang="zh-TW" altLang="en-US" sz="1200" dirty="0" smtClean="0"/>
              <a:t>秒</a:t>
            </a:r>
            <a:r>
              <a:rPr lang="zh-TW" altLang="en-US" sz="1200" dirty="0"/>
              <a:t>的時候</a:t>
            </a:r>
            <a:r>
              <a:rPr lang="en-US" altLang="zh-TW" sz="1200" dirty="0"/>
              <a:t>,n0</a:t>
            </a:r>
            <a:r>
              <a:rPr lang="zh-TW" altLang="en-US" sz="1200" dirty="0"/>
              <a:t>跟</a:t>
            </a:r>
            <a:r>
              <a:rPr lang="en-US" altLang="zh-TW" sz="1200" dirty="0"/>
              <a:t>n1</a:t>
            </a:r>
            <a:r>
              <a:rPr lang="zh-TW" altLang="en-US" sz="1200" dirty="0"/>
              <a:t> </a:t>
            </a:r>
            <a:r>
              <a:rPr lang="en-US" altLang="zh-TW" sz="1200" dirty="0"/>
              <a:t>Connection </a:t>
            </a:r>
            <a:r>
              <a:rPr lang="en-US" altLang="zh-TW" sz="1200" dirty="0" smtClean="0"/>
              <a:t>Down</a:t>
            </a:r>
            <a:endParaRPr lang="zh-TW" altLang="en-US" sz="1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436344" y="106731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External Event Settings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67544" y="3429000"/>
            <a:ext cx="2525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Message Event</a:t>
            </a:r>
          </a:p>
          <a:p>
            <a:r>
              <a:rPr lang="en-US" altLang="zh-TW" dirty="0"/>
              <a:t>#message size units is bit</a:t>
            </a:r>
          </a:p>
          <a:p>
            <a:r>
              <a:rPr lang="en-US" altLang="zh-TW" dirty="0" smtClean="0"/>
              <a:t>1.0C  M1  0  1  5000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059832" y="3924479"/>
            <a:ext cx="5200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在</a:t>
            </a:r>
            <a:r>
              <a:rPr lang="en-US" altLang="zh-TW" sz="1200" dirty="0" smtClean="0"/>
              <a:t>1</a:t>
            </a:r>
            <a:r>
              <a:rPr lang="zh-TW" altLang="en-US" sz="1200" dirty="0" smtClean="0"/>
              <a:t>秒的時候</a:t>
            </a:r>
            <a:r>
              <a:rPr lang="en-US" altLang="zh-TW" sz="1200" dirty="0" smtClean="0"/>
              <a:t>,n0(</a:t>
            </a:r>
            <a:r>
              <a:rPr lang="en-US" altLang="zh-TW" sz="1200" dirty="0" err="1" smtClean="0"/>
              <a:t>DTNHost</a:t>
            </a:r>
            <a:r>
              <a:rPr lang="en-US" altLang="zh-TW" sz="1200" dirty="0" smtClean="0"/>
              <a:t>)</a:t>
            </a:r>
            <a:r>
              <a:rPr lang="zh-TW" altLang="en-US" sz="1200" dirty="0" smtClean="0"/>
              <a:t>產生一個</a:t>
            </a:r>
            <a:r>
              <a:rPr lang="en-US" altLang="zh-TW" sz="1200" dirty="0" smtClean="0"/>
              <a:t>5000bit</a:t>
            </a:r>
            <a:r>
              <a:rPr lang="zh-TW" altLang="en-US" sz="1200" dirty="0" smtClean="0"/>
              <a:t>的</a:t>
            </a:r>
            <a:r>
              <a:rPr lang="en-US" altLang="zh-TW" sz="1200" dirty="0" smtClean="0"/>
              <a:t>Message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M1,</a:t>
            </a:r>
            <a:r>
              <a:rPr lang="zh-TW" altLang="en-US" sz="1200" dirty="0"/>
              <a:t>將</a:t>
            </a:r>
            <a:r>
              <a:rPr lang="zh-TW" altLang="en-US" sz="1200" dirty="0" smtClean="0"/>
              <a:t>來會被送到</a:t>
            </a:r>
            <a:r>
              <a:rPr lang="en-US" altLang="zh-TW" sz="1200" dirty="0" smtClean="0"/>
              <a:t>n1.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1609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14300"/>
            <a:ext cx="8570913" cy="662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173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6337473" y="2433085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EventQueue</a:t>
            </a:r>
            <a:endParaRPr lang="zh-TW" altLang="en-US" sz="1200" dirty="0"/>
          </a:p>
        </p:txBody>
      </p:sp>
      <p:sp>
        <p:nvSpPr>
          <p:cNvPr id="3" name="圓角矩形 2"/>
          <p:cNvSpPr/>
          <p:nvPr/>
        </p:nvSpPr>
        <p:spPr>
          <a:xfrm>
            <a:off x="3709689" y="166566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667377" y="2462442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smtClean="0"/>
              <a:t>DTNHost</a:t>
            </a:r>
            <a:endParaRPr lang="zh-TW" altLang="en-US" sz="1400"/>
          </a:p>
        </p:txBody>
      </p:sp>
      <p:sp>
        <p:nvSpPr>
          <p:cNvPr id="5" name="圓角矩形 4"/>
          <p:cNvSpPr/>
          <p:nvPr/>
        </p:nvSpPr>
        <p:spPr>
          <a:xfrm>
            <a:off x="727969" y="2441665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SimClock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2379513" y="319063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7" name="圓角矩形 6"/>
          <p:cNvSpPr/>
          <p:nvPr/>
        </p:nvSpPr>
        <p:spPr>
          <a:xfrm>
            <a:off x="4035445" y="3198359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8" name="圓角矩形 7"/>
          <p:cNvSpPr/>
          <p:nvPr/>
        </p:nvSpPr>
        <p:spPr>
          <a:xfrm>
            <a:off x="718165" y="3198357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smtClean="0"/>
              <a:t>MovementModel</a:t>
            </a:r>
            <a:endParaRPr lang="zh-TW" altLang="en-US" sz="1100"/>
          </a:p>
        </p:txBody>
      </p:sp>
      <p:sp>
        <p:nvSpPr>
          <p:cNvPr id="9" name="圓角矩形 8"/>
          <p:cNvSpPr/>
          <p:nvPr/>
        </p:nvSpPr>
        <p:spPr>
          <a:xfrm>
            <a:off x="4035445" y="44758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4035445" y="366415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cxnSp>
        <p:nvCxnSpPr>
          <p:cNvPr id="11" name="肘形接點 37"/>
          <p:cNvCxnSpPr>
            <a:stCxn id="5" idx="0"/>
          </p:cNvCxnSpPr>
          <p:nvPr/>
        </p:nvCxnSpPr>
        <p:spPr>
          <a:xfrm rot="5400000" flipH="1" flipV="1">
            <a:off x="2223302" y="1391824"/>
            <a:ext cx="166577" cy="1933106"/>
          </a:xfrm>
          <a:prstGeom prst="bentConnector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單箭頭接點 11"/>
          <p:cNvCxnSpPr>
            <a:stCxn id="6" idx="0"/>
          </p:cNvCxnSpPr>
          <p:nvPr/>
        </p:nvCxnSpPr>
        <p:spPr>
          <a:xfrm flipV="1">
            <a:off x="3135513" y="2750474"/>
            <a:ext cx="0" cy="44016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肘形接點 57"/>
          <p:cNvCxnSpPr>
            <a:stCxn id="8" idx="0"/>
          </p:cNvCxnSpPr>
          <p:nvPr/>
        </p:nvCxnSpPr>
        <p:spPr>
          <a:xfrm rot="5400000" flipH="1" flipV="1">
            <a:off x="2462424" y="2066794"/>
            <a:ext cx="143305" cy="2119823"/>
          </a:xfrm>
          <a:prstGeom prst="bentConnector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肘形接點 60"/>
          <p:cNvCxnSpPr/>
          <p:nvPr/>
        </p:nvCxnSpPr>
        <p:spPr>
          <a:xfrm rot="10800000">
            <a:off x="3070537" y="3055050"/>
            <a:ext cx="1720908" cy="180273"/>
          </a:xfrm>
          <a:prstGeom prst="bentConnector3">
            <a:avLst>
              <a:gd name="adj1" fmla="val 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035445" y="49391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sp>
        <p:nvSpPr>
          <p:cNvPr id="16" name="圓角矩形 15"/>
          <p:cNvSpPr/>
          <p:nvPr/>
        </p:nvSpPr>
        <p:spPr>
          <a:xfrm>
            <a:off x="694311" y="366227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MapBasedMovement</a:t>
            </a:r>
            <a:endParaRPr lang="zh-TW" altLang="en-US" sz="800" dirty="0"/>
          </a:p>
        </p:txBody>
      </p:sp>
      <p:cxnSp>
        <p:nvCxnSpPr>
          <p:cNvPr id="17" name="直線單箭頭接點 16"/>
          <p:cNvCxnSpPr>
            <a:endCxn id="6" idx="2"/>
          </p:cNvCxnSpPr>
          <p:nvPr/>
        </p:nvCxnSpPr>
        <p:spPr>
          <a:xfrm flipV="1">
            <a:off x="3129212" y="3478634"/>
            <a:ext cx="6301" cy="1762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7093473" y="2721085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圓角矩形 18"/>
          <p:cNvSpPr/>
          <p:nvPr/>
        </p:nvSpPr>
        <p:spPr>
          <a:xfrm>
            <a:off x="2379513" y="3654846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cxnSp>
        <p:nvCxnSpPr>
          <p:cNvPr id="20" name="直線接點 19"/>
          <p:cNvCxnSpPr/>
          <p:nvPr/>
        </p:nvCxnSpPr>
        <p:spPr>
          <a:xfrm flipV="1">
            <a:off x="3129212" y="2280078"/>
            <a:ext cx="0" cy="18735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3248063" y="2275088"/>
            <a:ext cx="1109698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4321757" y="1953698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6347922" y="2989567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/>
              <a:t>ExternalEvent</a:t>
            </a:r>
            <a:endParaRPr lang="zh-TW" altLang="en-US" sz="12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4321757" y="1953698"/>
            <a:ext cx="0" cy="32638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4791445" y="3488065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>
            <a:off x="4791445" y="3952151"/>
            <a:ext cx="0" cy="52365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4791445" y="4763801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1450311" y="3465834"/>
            <a:ext cx="0" cy="19126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4357761" y="2275088"/>
            <a:ext cx="2735712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線接點 29"/>
          <p:cNvCxnSpPr>
            <a:stCxn id="2" idx="0"/>
          </p:cNvCxnSpPr>
          <p:nvPr/>
        </p:nvCxnSpPr>
        <p:spPr>
          <a:xfrm flipV="1">
            <a:off x="7093473" y="2280078"/>
            <a:ext cx="6434" cy="153007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線接點 30"/>
          <p:cNvCxnSpPr/>
          <p:nvPr/>
        </p:nvCxnSpPr>
        <p:spPr>
          <a:xfrm flipH="1" flipV="1">
            <a:off x="8153938" y="3514879"/>
            <a:ext cx="1" cy="21816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5725616" y="3739544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7335406" y="3733040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cxnSp>
        <p:nvCxnSpPr>
          <p:cNvPr id="34" name="直線接點 33"/>
          <p:cNvCxnSpPr/>
          <p:nvPr/>
        </p:nvCxnSpPr>
        <p:spPr>
          <a:xfrm flipV="1">
            <a:off x="6025150" y="3525029"/>
            <a:ext cx="0" cy="22466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直線接點 34"/>
          <p:cNvCxnSpPr/>
          <p:nvPr/>
        </p:nvCxnSpPr>
        <p:spPr>
          <a:xfrm flipV="1">
            <a:off x="6033007" y="3514879"/>
            <a:ext cx="2120932" cy="844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7103922" y="3277567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圓角矩形 36"/>
          <p:cNvSpPr/>
          <p:nvPr/>
        </p:nvSpPr>
        <p:spPr>
          <a:xfrm>
            <a:off x="3529669" y="476672"/>
            <a:ext cx="1584176" cy="888765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DTNSimUI</a:t>
            </a:r>
            <a:endParaRPr lang="zh-TW" altLang="en-US" sz="1200" dirty="0"/>
          </a:p>
        </p:txBody>
      </p:sp>
      <p:sp>
        <p:nvSpPr>
          <p:cNvPr id="38" name="圓角矩形 37"/>
          <p:cNvSpPr/>
          <p:nvPr/>
        </p:nvSpPr>
        <p:spPr>
          <a:xfrm>
            <a:off x="3715070" y="44624"/>
            <a:ext cx="1224136" cy="2880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DTNSim</a:t>
            </a:r>
            <a:endParaRPr lang="zh-TW" altLang="en-US" sz="1400" dirty="0"/>
          </a:p>
        </p:txBody>
      </p:sp>
      <p:sp>
        <p:nvSpPr>
          <p:cNvPr id="39" name="圓角矩形 38"/>
          <p:cNvSpPr/>
          <p:nvPr/>
        </p:nvSpPr>
        <p:spPr>
          <a:xfrm>
            <a:off x="3709689" y="769330"/>
            <a:ext cx="1224136" cy="213711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smtClean="0"/>
              <a:t>DTNSimGUI</a:t>
            </a:r>
            <a:endParaRPr lang="zh-TW" altLang="en-US" sz="1100"/>
          </a:p>
        </p:txBody>
      </p:sp>
      <p:sp>
        <p:nvSpPr>
          <p:cNvPr id="40" name="圓角矩形 39"/>
          <p:cNvSpPr/>
          <p:nvPr/>
        </p:nvSpPr>
        <p:spPr>
          <a:xfrm>
            <a:off x="3715915" y="1050563"/>
            <a:ext cx="1217910" cy="19497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DTNSimTextUI</a:t>
            </a:r>
            <a:endParaRPr lang="zh-TW" altLang="en-US" sz="1100" dirty="0"/>
          </a:p>
        </p:txBody>
      </p:sp>
      <p:cxnSp>
        <p:nvCxnSpPr>
          <p:cNvPr id="41" name="直線單箭頭接點 40"/>
          <p:cNvCxnSpPr>
            <a:stCxn id="37" idx="0"/>
            <a:endCxn id="38" idx="2"/>
          </p:cNvCxnSpPr>
          <p:nvPr/>
        </p:nvCxnSpPr>
        <p:spPr>
          <a:xfrm flipV="1">
            <a:off x="4321757" y="332656"/>
            <a:ext cx="5381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3" idx="0"/>
            <a:endCxn id="37" idx="2"/>
          </p:cNvCxnSpPr>
          <p:nvPr/>
        </p:nvCxnSpPr>
        <p:spPr>
          <a:xfrm flipV="1">
            <a:off x="4321757" y="1365437"/>
            <a:ext cx="0" cy="30022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圓角矩形 43"/>
          <p:cNvSpPr/>
          <p:nvPr/>
        </p:nvSpPr>
        <p:spPr>
          <a:xfrm>
            <a:off x="2379513" y="411390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45" name="直線單箭頭接點 44"/>
          <p:cNvCxnSpPr/>
          <p:nvPr/>
        </p:nvCxnSpPr>
        <p:spPr>
          <a:xfrm flipV="1">
            <a:off x="3135513" y="3938545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7879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Connection UP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18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圖: 程序 9"/>
          <p:cNvSpPr/>
          <p:nvPr/>
        </p:nvSpPr>
        <p:spPr>
          <a:xfrm>
            <a:off x="1797296" y="2687585"/>
            <a:ext cx="5544616" cy="63931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3719185" y="392108"/>
            <a:ext cx="1512168" cy="30632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DTNSim</a:t>
            </a:r>
            <a:endParaRPr lang="zh-TW" altLang="en-US" dirty="0"/>
          </a:p>
        </p:txBody>
      </p:sp>
      <p:sp>
        <p:nvSpPr>
          <p:cNvPr id="5" name="流程圖: 程序 4"/>
          <p:cNvSpPr/>
          <p:nvPr/>
        </p:nvSpPr>
        <p:spPr>
          <a:xfrm>
            <a:off x="2622712" y="1099350"/>
            <a:ext cx="3801072" cy="1139570"/>
          </a:xfrm>
          <a:prstGeom prst="flowChartProcess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 err="1" smtClean="0"/>
              <a:t>DTNSimUI</a:t>
            </a:r>
            <a:r>
              <a:rPr lang="en-US" altLang="zh-TW" i="1" dirty="0" smtClean="0"/>
              <a:t> (Abstract class)</a:t>
            </a:r>
          </a:p>
          <a:p>
            <a:pPr algn="ctr"/>
            <a:r>
              <a:rPr lang="en-US" altLang="zh-TW" sz="1100" dirty="0"/>
              <a:t>B</a:t>
            </a:r>
            <a:r>
              <a:rPr lang="en-US" altLang="zh-TW" sz="1100" dirty="0" smtClean="0"/>
              <a:t>oolean </a:t>
            </a:r>
            <a:r>
              <a:rPr lang="en-US" altLang="zh-TW" sz="1100" dirty="0" err="1" smtClean="0"/>
              <a:t>simDone</a:t>
            </a:r>
            <a:r>
              <a:rPr lang="en-US" altLang="zh-TW" sz="1100" dirty="0" smtClean="0"/>
              <a:t>;</a:t>
            </a:r>
          </a:p>
          <a:p>
            <a:pPr algn="ctr"/>
            <a:r>
              <a:rPr lang="en-US" altLang="zh-TW" sz="1100" dirty="0" smtClean="0"/>
              <a:t>Boolean </a:t>
            </a:r>
            <a:r>
              <a:rPr lang="en-US" altLang="zh-TW" sz="1100" dirty="0" err="1" smtClean="0"/>
              <a:t>simCancelled</a:t>
            </a:r>
            <a:r>
              <a:rPr lang="en-US" altLang="zh-TW" sz="1100" dirty="0" smtClean="0"/>
              <a:t>;</a:t>
            </a:r>
          </a:p>
          <a:p>
            <a:pPr algn="ctr"/>
            <a:endParaRPr lang="en-US" altLang="zh-TW" sz="1100" dirty="0" smtClean="0"/>
          </a:p>
          <a:p>
            <a:pPr algn="ctr"/>
            <a:r>
              <a:rPr lang="en-US" altLang="zh-TW" sz="1100" dirty="0" smtClean="0"/>
              <a:t>void </a:t>
            </a:r>
            <a:r>
              <a:rPr lang="en-US" altLang="zh-TW" sz="1100" dirty="0"/>
              <a:t>start</a:t>
            </a:r>
            <a:r>
              <a:rPr lang="en-US" altLang="zh-TW" sz="1100" dirty="0" smtClean="0"/>
              <a:t>()</a:t>
            </a:r>
          </a:p>
          <a:p>
            <a:pPr algn="ctr"/>
            <a:r>
              <a:rPr lang="en-US" altLang="zh-TW" sz="1100" dirty="0"/>
              <a:t>abstract void </a:t>
            </a:r>
            <a:r>
              <a:rPr lang="en-US" altLang="zh-TW" sz="1100" dirty="0" err="1"/>
              <a:t>runSim</a:t>
            </a:r>
            <a:r>
              <a:rPr lang="en-US" altLang="zh-TW" sz="1100" dirty="0"/>
              <a:t>()</a:t>
            </a:r>
            <a:endParaRPr lang="zh-TW" altLang="en-US" sz="1100" dirty="0"/>
          </a:p>
        </p:txBody>
      </p:sp>
      <p:sp>
        <p:nvSpPr>
          <p:cNvPr id="8" name="圓角矩形 7"/>
          <p:cNvSpPr/>
          <p:nvPr/>
        </p:nvSpPr>
        <p:spPr>
          <a:xfrm>
            <a:off x="2279491" y="2921796"/>
            <a:ext cx="1926629" cy="19783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DTNSimGUI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927219" y="2921796"/>
            <a:ext cx="1916830" cy="18048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DTNSimTextUI</a:t>
            </a:r>
            <a:endParaRPr lang="zh-TW" altLang="en-US" sz="11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847099" y="262225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User Interface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cxnSp>
        <p:nvCxnSpPr>
          <p:cNvPr id="13" name="直線接點 12"/>
          <p:cNvCxnSpPr>
            <a:stCxn id="4" idx="2"/>
          </p:cNvCxnSpPr>
          <p:nvPr/>
        </p:nvCxnSpPr>
        <p:spPr>
          <a:xfrm>
            <a:off x="4475269" y="698432"/>
            <a:ext cx="0" cy="4009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0"/>
          </p:cNvCxnSpPr>
          <p:nvPr/>
        </p:nvCxnSpPr>
        <p:spPr>
          <a:xfrm rot="5400000" flipH="1" flipV="1">
            <a:off x="3203514" y="2278212"/>
            <a:ext cx="682877" cy="604293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/>
          <p:nvPr/>
        </p:nvCxnSpPr>
        <p:spPr>
          <a:xfrm rot="16200000" flipV="1">
            <a:off x="5205434" y="2265090"/>
            <a:ext cx="674395" cy="622053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圖: 程序 37"/>
          <p:cNvSpPr/>
          <p:nvPr/>
        </p:nvSpPr>
        <p:spPr>
          <a:xfrm>
            <a:off x="1564483" y="3819134"/>
            <a:ext cx="6010242" cy="238808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Double </a:t>
            </a:r>
            <a:r>
              <a:rPr lang="en-US" altLang="zh-TW" sz="1100" dirty="0" err="1"/>
              <a:t>updateInterval</a:t>
            </a:r>
            <a:r>
              <a:rPr lang="en-US" altLang="zh-TW" sz="1100" dirty="0" smtClean="0"/>
              <a:t>;</a:t>
            </a:r>
          </a:p>
          <a:p>
            <a:pPr algn="ctr"/>
            <a:r>
              <a:rPr lang="en-US" altLang="zh-TW" sz="1100" dirty="0"/>
              <a:t>D</a:t>
            </a:r>
            <a:r>
              <a:rPr lang="en-US" altLang="zh-TW" sz="1100" dirty="0" smtClean="0"/>
              <a:t>ouble </a:t>
            </a:r>
            <a:r>
              <a:rPr lang="en-US" altLang="zh-TW" sz="1100" dirty="0" err="1"/>
              <a:t>nextQueueEventTime</a:t>
            </a:r>
            <a:r>
              <a:rPr lang="en-US" altLang="zh-TW" sz="1100" dirty="0" smtClean="0"/>
              <a:t>;</a:t>
            </a:r>
          </a:p>
          <a:p>
            <a:pPr algn="ctr"/>
            <a:endParaRPr lang="en-US" altLang="zh-TW" sz="1100" dirty="0"/>
          </a:p>
          <a:p>
            <a:pPr algn="ctr"/>
            <a:endParaRPr lang="en-US" altLang="zh-TW" sz="1100" dirty="0" smtClean="0"/>
          </a:p>
          <a:p>
            <a:pPr algn="ctr"/>
            <a:endParaRPr lang="en-US" altLang="zh-TW" sz="1100" b="1" u="sng" dirty="0"/>
          </a:p>
          <a:p>
            <a:pPr algn="ctr"/>
            <a:endParaRPr lang="en-US" altLang="zh-TW" b="1" u="sng" dirty="0"/>
          </a:p>
          <a:p>
            <a:pPr algn="ctr"/>
            <a:endParaRPr lang="zh-TW" altLang="en-US" dirty="0"/>
          </a:p>
        </p:txBody>
      </p:sp>
      <p:cxnSp>
        <p:nvCxnSpPr>
          <p:cNvPr id="43" name="直線接點 42"/>
          <p:cNvCxnSpPr>
            <a:stCxn id="10" idx="2"/>
          </p:cNvCxnSpPr>
          <p:nvPr/>
        </p:nvCxnSpPr>
        <p:spPr>
          <a:xfrm>
            <a:off x="4569604" y="3326898"/>
            <a:ext cx="0" cy="492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4191418" y="3936320"/>
            <a:ext cx="7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World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54" name="直線接點 53"/>
          <p:cNvCxnSpPr/>
          <p:nvPr/>
        </p:nvCxnSpPr>
        <p:spPr>
          <a:xfrm>
            <a:off x="2622712" y="1400220"/>
            <a:ext cx="3801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2598722" y="1760260"/>
            <a:ext cx="3801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1560060" y="4317429"/>
            <a:ext cx="6014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1564483" y="4670674"/>
            <a:ext cx="6010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圓角矩形 62"/>
          <p:cNvSpPr/>
          <p:nvPr/>
        </p:nvSpPr>
        <p:spPr>
          <a:xfrm>
            <a:off x="1635407" y="4958706"/>
            <a:ext cx="1926629" cy="109772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 smtClean="0"/>
          </a:p>
          <a:p>
            <a:pPr algn="ctr"/>
            <a:r>
              <a:rPr lang="en-US" altLang="zh-TW" sz="1400" dirty="0" err="1" smtClean="0"/>
              <a:t>SimClock</a:t>
            </a:r>
            <a:endParaRPr lang="en-US" altLang="zh-TW" sz="1400" dirty="0" smtClean="0"/>
          </a:p>
          <a:p>
            <a:pPr algn="ctr"/>
            <a:r>
              <a:rPr lang="en-US" altLang="zh-TW" sz="1100" dirty="0" smtClean="0"/>
              <a:t>double </a:t>
            </a:r>
            <a:r>
              <a:rPr lang="en-US" altLang="zh-TW" sz="1100" i="1" dirty="0" err="1" smtClean="0"/>
              <a:t>clockTime</a:t>
            </a:r>
            <a:endParaRPr lang="en-US" altLang="zh-TW" sz="1100" i="1" dirty="0" smtClean="0"/>
          </a:p>
          <a:p>
            <a:pPr algn="ctr"/>
            <a:endParaRPr lang="en-US" altLang="zh-TW" sz="1100" dirty="0"/>
          </a:p>
          <a:p>
            <a:pPr algn="ctr"/>
            <a:r>
              <a:rPr lang="en-US" altLang="zh-TW" sz="1100" dirty="0" smtClean="0"/>
              <a:t>void </a:t>
            </a:r>
            <a:r>
              <a:rPr lang="en-US" altLang="zh-TW" sz="1100" dirty="0" err="1" smtClean="0"/>
              <a:t>setTime</a:t>
            </a:r>
            <a:r>
              <a:rPr lang="en-US" altLang="zh-TW" sz="1100" dirty="0" smtClean="0"/>
              <a:t>()</a:t>
            </a:r>
          </a:p>
          <a:p>
            <a:pPr algn="ctr"/>
            <a:r>
              <a:rPr lang="en-US" altLang="zh-TW" sz="1100" dirty="0"/>
              <a:t>double </a:t>
            </a:r>
            <a:r>
              <a:rPr lang="en-US" altLang="zh-TW" sz="1100" dirty="0" err="1"/>
              <a:t>getTime</a:t>
            </a:r>
            <a:r>
              <a:rPr lang="en-US" altLang="zh-TW" sz="1100" dirty="0"/>
              <a:t>()</a:t>
            </a:r>
          </a:p>
          <a:p>
            <a:pPr algn="ctr"/>
            <a:endParaRPr lang="en-US" altLang="zh-TW" sz="1400" dirty="0" smtClean="0"/>
          </a:p>
          <a:p>
            <a:pPr algn="ctr"/>
            <a:endParaRPr lang="zh-TW" altLang="en-US" sz="1400" dirty="0"/>
          </a:p>
        </p:txBody>
      </p:sp>
      <p:cxnSp>
        <p:nvCxnSpPr>
          <p:cNvPr id="1024" name="直線接點 1023"/>
          <p:cNvCxnSpPr/>
          <p:nvPr/>
        </p:nvCxnSpPr>
        <p:spPr>
          <a:xfrm>
            <a:off x="1671638" y="5172075"/>
            <a:ext cx="1861696" cy="2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1671638" y="5390754"/>
            <a:ext cx="18733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圓角矩形 70"/>
          <p:cNvSpPr/>
          <p:nvPr/>
        </p:nvSpPr>
        <p:spPr>
          <a:xfrm>
            <a:off x="3684195" y="4945839"/>
            <a:ext cx="1926629" cy="109772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73" name="圓角矩形 72"/>
          <p:cNvSpPr/>
          <p:nvPr/>
        </p:nvSpPr>
        <p:spPr>
          <a:xfrm>
            <a:off x="5719307" y="4958706"/>
            <a:ext cx="1787283" cy="1084860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TW" sz="1400" dirty="0" err="1" smtClean="0"/>
              <a:t>EventQueue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141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28104" y="2462327"/>
            <a:ext cx="2464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 smtClean="0"/>
              <a:t>from.forceConnection</a:t>
            </a:r>
            <a:r>
              <a:rPr lang="en-US" altLang="zh-TW" sz="900" dirty="0" smtClean="0"/>
              <a:t>(to</a:t>
            </a:r>
            <a:r>
              <a:rPr lang="en-US" altLang="zh-TW" sz="900" dirty="0"/>
              <a:t>, </a:t>
            </a:r>
            <a:r>
              <a:rPr lang="en-US" altLang="zh-TW" sz="900" dirty="0" err="1"/>
              <a:t>interfaceId</a:t>
            </a:r>
            <a:r>
              <a:rPr lang="en-US" altLang="zh-TW" sz="900" dirty="0"/>
              <a:t>, </a:t>
            </a:r>
            <a:r>
              <a:rPr lang="en-US" altLang="zh-TW" sz="900" b="1" dirty="0" err="1"/>
              <a:t>this.isUp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28104" y="230037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75" name="圓角矩形 74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7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矩形 77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6300192" y="398475"/>
            <a:ext cx="2664296" cy="37506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文字方塊 82"/>
          <p:cNvSpPr txBox="1"/>
          <p:nvPr/>
        </p:nvSpPr>
        <p:spPr>
          <a:xfrm>
            <a:off x="7214517" y="29143"/>
            <a:ext cx="7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World</a:t>
            </a:r>
            <a:endParaRPr lang="zh-TW" altLang="en-US" dirty="0">
              <a:solidFill>
                <a:schemeClr val="tx2"/>
              </a:solidFill>
            </a:endParaRPr>
          </a:p>
        </p:txBody>
      </p:sp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24036"/>
              </p:ext>
            </p:extLst>
          </p:nvPr>
        </p:nvGraphicFramePr>
        <p:xfrm>
          <a:off x="1979712" y="3933501"/>
          <a:ext cx="4104456" cy="2316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/>
              </a:tblGrid>
              <a:tr h="334327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EventQueues</a:t>
                      </a:r>
                      <a:endParaRPr lang="zh-TW" altLang="en-US" dirty="0"/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 up @0.0 0&lt;-&gt;1</a:t>
                      </a:r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 @1.0 M1 [0-&gt;1] size:5000 CREATE</a:t>
                      </a:r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 down @11.0 0&lt;-&gt;1</a:t>
                      </a:r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ExtEvent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@ 1.7976931348623157E308</a:t>
                      </a:r>
                    </a:p>
                  </a:txBody>
                  <a:tcPr/>
                </a:tc>
              </a:tr>
              <a:tr h="488159">
                <a:tc>
                  <a:txBody>
                    <a:bodyPr/>
                    <a:lstStyle/>
                    <a:p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ExtEvent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@ 1.7976931348623157E308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7" name="直線單箭頭接點 86"/>
          <p:cNvCxnSpPr/>
          <p:nvPr/>
        </p:nvCxnSpPr>
        <p:spPr>
          <a:xfrm>
            <a:off x="1480946" y="4509120"/>
            <a:ext cx="515850" cy="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484" y="315073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72" y="323010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矩形 38"/>
          <p:cNvSpPr/>
          <p:nvPr/>
        </p:nvSpPr>
        <p:spPr>
          <a:xfrm>
            <a:off x="6810125" y="351109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083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28104" y="2462327"/>
            <a:ext cx="2464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 smtClean="0"/>
              <a:t>from.forceConnection</a:t>
            </a:r>
            <a:r>
              <a:rPr lang="en-US" altLang="zh-TW" sz="900" dirty="0" smtClean="0"/>
              <a:t>(to</a:t>
            </a:r>
            <a:r>
              <a:rPr lang="en-US" altLang="zh-TW" sz="900" dirty="0"/>
              <a:t>, </a:t>
            </a:r>
            <a:r>
              <a:rPr lang="en-US" altLang="zh-TW" sz="900" dirty="0" err="1"/>
              <a:t>interfaceId</a:t>
            </a:r>
            <a:r>
              <a:rPr lang="en-US" altLang="zh-TW" sz="900" dirty="0"/>
              <a:t>, </a:t>
            </a:r>
            <a:r>
              <a:rPr lang="en-US" altLang="zh-TW" sz="900" b="1" dirty="0" err="1"/>
              <a:t>this.isUp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28104" y="230037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75" name="圓角矩形 74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7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矩形 77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060112" y="2185729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True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8" name="直線單箭頭接點 7"/>
          <p:cNvCxnSpPr>
            <a:endCxn id="5" idx="2"/>
          </p:cNvCxnSpPr>
          <p:nvPr/>
        </p:nvCxnSpPr>
        <p:spPr>
          <a:xfrm flipV="1">
            <a:off x="6360098" y="2555061"/>
            <a:ext cx="0" cy="23158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5326358" y="219495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39" name="直線單箭頭接點 38"/>
          <p:cNvCxnSpPr>
            <a:endCxn id="38" idx="2"/>
          </p:cNvCxnSpPr>
          <p:nvPr/>
        </p:nvCxnSpPr>
        <p:spPr>
          <a:xfrm flipV="1">
            <a:off x="5538115" y="2564289"/>
            <a:ext cx="0" cy="23158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4567112" y="2924944"/>
            <a:ext cx="239008" cy="27169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4698313" y="319663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n0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pic>
        <p:nvPicPr>
          <p:cNvPr id="59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484" y="315073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72" y="323010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矩形 61"/>
          <p:cNvSpPr/>
          <p:nvPr/>
        </p:nvSpPr>
        <p:spPr>
          <a:xfrm>
            <a:off x="6810125" y="351109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789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28104" y="2462327"/>
            <a:ext cx="2464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 smtClean="0"/>
              <a:t>from.forceConnection</a:t>
            </a:r>
            <a:r>
              <a:rPr lang="en-US" altLang="zh-TW" sz="900" dirty="0" smtClean="0"/>
              <a:t>(to</a:t>
            </a:r>
            <a:r>
              <a:rPr lang="en-US" altLang="zh-TW" sz="900" dirty="0"/>
              <a:t>, </a:t>
            </a:r>
            <a:r>
              <a:rPr lang="en-US" altLang="zh-TW" sz="900" dirty="0" err="1"/>
              <a:t>interfaceId</a:t>
            </a:r>
            <a:r>
              <a:rPr lang="en-US" altLang="zh-TW" sz="900" dirty="0"/>
              <a:t>, </a:t>
            </a:r>
            <a:r>
              <a:rPr lang="en-US" altLang="zh-TW" sz="900" b="1" dirty="0" err="1"/>
              <a:t>this.isUp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28104" y="230037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399007" y="1323146"/>
            <a:ext cx="1460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forceConnection</a:t>
            </a:r>
            <a:r>
              <a:rPr lang="en-US" altLang="zh-TW" sz="900" dirty="0" smtClean="0"/>
              <a:t>(…)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b="1" dirty="0"/>
              <a:t> </a:t>
            </a:r>
            <a:r>
              <a:rPr lang="en-US" altLang="zh-TW" sz="900" b="1" dirty="0" smtClean="0"/>
              <a:t> if </a:t>
            </a:r>
            <a:r>
              <a:rPr lang="en-US" altLang="zh-TW" sz="900" b="1" dirty="0"/>
              <a:t>(up) 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ni.createConnection</a:t>
            </a:r>
            <a:r>
              <a:rPr lang="en-US" altLang="zh-TW" sz="900" dirty="0" smtClean="0"/>
              <a:t>(no);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399007" y="116119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75" name="圓角矩形 74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7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矩形 77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cxnSp>
        <p:nvCxnSpPr>
          <p:cNvPr id="6" name="直線單箭頭接點 5"/>
          <p:cNvCxnSpPr>
            <a:endCxn id="8" idx="0"/>
          </p:cNvCxnSpPr>
          <p:nvPr/>
        </p:nvCxnSpPr>
        <p:spPr>
          <a:xfrm>
            <a:off x="1638015" y="1916832"/>
            <a:ext cx="125640" cy="74439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288204" y="2661222"/>
            <a:ext cx="950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Interface of n0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45" name="直線單箭頭接點 44"/>
          <p:cNvCxnSpPr/>
          <p:nvPr/>
        </p:nvCxnSpPr>
        <p:spPr>
          <a:xfrm>
            <a:off x="2642782" y="1905925"/>
            <a:ext cx="62820" cy="107957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240107" y="3012779"/>
            <a:ext cx="950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Interface of n1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pic>
        <p:nvPicPr>
          <p:cNvPr id="43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484" y="315073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72" y="323010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矩形 45"/>
          <p:cNvSpPr/>
          <p:nvPr/>
        </p:nvSpPr>
        <p:spPr>
          <a:xfrm>
            <a:off x="6810125" y="351109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648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35896" y="2708920"/>
            <a:ext cx="1505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9/30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8930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28104" y="2462327"/>
            <a:ext cx="2464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 smtClean="0"/>
              <a:t>from.forceConnection</a:t>
            </a:r>
            <a:r>
              <a:rPr lang="en-US" altLang="zh-TW" sz="900" dirty="0" smtClean="0"/>
              <a:t>(to</a:t>
            </a:r>
            <a:r>
              <a:rPr lang="en-US" altLang="zh-TW" sz="900" dirty="0"/>
              <a:t>, </a:t>
            </a:r>
            <a:r>
              <a:rPr lang="en-US" altLang="zh-TW" sz="900" dirty="0" err="1"/>
              <a:t>interfaceId</a:t>
            </a:r>
            <a:r>
              <a:rPr lang="en-US" altLang="zh-TW" sz="900" dirty="0"/>
              <a:t>, </a:t>
            </a:r>
            <a:r>
              <a:rPr lang="en-US" altLang="zh-TW" sz="900" b="1" dirty="0" err="1"/>
              <a:t>this.isUp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28104" y="230037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399007" y="1323146"/>
            <a:ext cx="1460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forceConnection</a:t>
            </a:r>
            <a:r>
              <a:rPr lang="en-US" altLang="zh-TW" sz="900" dirty="0" smtClean="0"/>
              <a:t>(…)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b="1" dirty="0"/>
              <a:t> </a:t>
            </a:r>
            <a:r>
              <a:rPr lang="en-US" altLang="zh-TW" sz="900" b="1" dirty="0" smtClean="0"/>
              <a:t> if </a:t>
            </a:r>
            <a:r>
              <a:rPr lang="en-US" altLang="zh-TW" sz="900" b="1" dirty="0"/>
              <a:t>(up) 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ni.createConnection</a:t>
            </a:r>
            <a:r>
              <a:rPr lang="en-US" altLang="zh-TW" sz="900" dirty="0" smtClean="0"/>
              <a:t>(no);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399007" y="116119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529478" y="3773700"/>
            <a:ext cx="553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/>
              <a:t>createConnection</a:t>
            </a:r>
            <a:r>
              <a:rPr lang="en-US" altLang="zh-TW" sz="900" dirty="0"/>
              <a:t>(</a:t>
            </a:r>
            <a:r>
              <a:rPr lang="en-US" altLang="zh-TW" sz="900" dirty="0" smtClean="0"/>
              <a:t>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Connection </a:t>
            </a:r>
            <a:r>
              <a:rPr lang="en-US" altLang="zh-TW" sz="900" b="1" dirty="0"/>
              <a:t>con </a:t>
            </a:r>
            <a:r>
              <a:rPr lang="en-US" altLang="zh-TW" sz="900" dirty="0"/>
              <a:t>= </a:t>
            </a:r>
            <a:r>
              <a:rPr lang="en-US" altLang="zh-TW" sz="900" b="1" dirty="0"/>
              <a:t>new </a:t>
            </a:r>
            <a:r>
              <a:rPr lang="en-US" altLang="zh-TW" sz="900" b="1" dirty="0" err="1"/>
              <a:t>CBRConnection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this.host</a:t>
            </a:r>
            <a:r>
              <a:rPr lang="en-US" altLang="zh-TW" sz="900" b="1" dirty="0"/>
              <a:t>, this, </a:t>
            </a:r>
            <a:r>
              <a:rPr lang="en-US" altLang="zh-TW" sz="900" dirty="0" err="1" smtClean="0"/>
              <a:t>anotherInterface.getHost</a:t>
            </a:r>
            <a:r>
              <a:rPr lang="en-US" altLang="zh-TW" sz="900" dirty="0"/>
              <a:t>(), </a:t>
            </a:r>
            <a:r>
              <a:rPr lang="en-US" altLang="zh-TW" sz="900" dirty="0" err="1"/>
              <a:t>anotherInterface</a:t>
            </a:r>
            <a:r>
              <a:rPr lang="en-US" altLang="zh-TW" sz="900" dirty="0"/>
              <a:t>, </a:t>
            </a:r>
            <a:r>
              <a:rPr lang="en-US" altLang="zh-TW" sz="900" dirty="0" err="1"/>
              <a:t>conSpeed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connect(</a:t>
            </a:r>
            <a:r>
              <a:rPr lang="en-US" altLang="zh-TW" sz="900" dirty="0" err="1" smtClean="0"/>
              <a:t>con,anotherInterface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1529478" y="361174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75" name="圓角矩形 74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7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矩形 77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 flipV="1">
            <a:off x="3645453" y="3842577"/>
            <a:ext cx="0" cy="25590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3486595" y="3589744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n0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3995936" y="3749664"/>
            <a:ext cx="0" cy="34881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3771126" y="3488634"/>
            <a:ext cx="2614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>
                <a:solidFill>
                  <a:schemeClr val="accent2"/>
                </a:solidFill>
              </a:rPr>
              <a:t>SimpleBroadcastInterface</a:t>
            </a:r>
            <a:r>
              <a:rPr lang="en-US" altLang="zh-TW" sz="1000" dirty="0">
                <a:solidFill>
                  <a:schemeClr val="accent2"/>
                </a:solidFill>
              </a:rPr>
              <a:t> net interface 1 of n0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64" name="直線單箭頭接點 63"/>
          <p:cNvCxnSpPr/>
          <p:nvPr/>
        </p:nvCxnSpPr>
        <p:spPr>
          <a:xfrm>
            <a:off x="4890760" y="4209518"/>
            <a:ext cx="0" cy="3672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4760819" y="4573919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n1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66" name="直線單箭頭接點 65"/>
          <p:cNvCxnSpPr/>
          <p:nvPr/>
        </p:nvCxnSpPr>
        <p:spPr>
          <a:xfrm>
            <a:off x="5870206" y="4267238"/>
            <a:ext cx="0" cy="135298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4347233" y="5620218"/>
            <a:ext cx="2614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>
                <a:solidFill>
                  <a:schemeClr val="accent2"/>
                </a:solidFill>
              </a:rPr>
              <a:t>SimpleBroadcastInterface</a:t>
            </a:r>
            <a:r>
              <a:rPr lang="en-US" altLang="zh-TW" sz="1000" dirty="0">
                <a:solidFill>
                  <a:schemeClr val="accent2"/>
                </a:solidFill>
              </a:rPr>
              <a:t> net interface </a:t>
            </a:r>
            <a:r>
              <a:rPr lang="en-US" altLang="zh-TW" sz="1000" dirty="0" smtClean="0">
                <a:solidFill>
                  <a:schemeClr val="accent2"/>
                </a:solidFill>
              </a:rPr>
              <a:t>2 </a:t>
            </a:r>
            <a:r>
              <a:rPr lang="en-US" altLang="zh-TW" sz="1000" dirty="0">
                <a:solidFill>
                  <a:schemeClr val="accent2"/>
                </a:solidFill>
              </a:rPr>
              <a:t>of </a:t>
            </a:r>
            <a:r>
              <a:rPr lang="en-US" altLang="zh-TW" sz="1000" dirty="0" smtClean="0">
                <a:solidFill>
                  <a:schemeClr val="accent2"/>
                </a:solidFill>
              </a:rPr>
              <a:t>n1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70" name="直線單箭頭接點 69"/>
          <p:cNvCxnSpPr/>
          <p:nvPr/>
        </p:nvCxnSpPr>
        <p:spPr>
          <a:xfrm>
            <a:off x="6732240" y="4235365"/>
            <a:ext cx="416681" cy="39627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7018980" y="4628783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1000 bit/s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790190"/>
              </p:ext>
            </p:extLst>
          </p:nvPr>
        </p:nvGraphicFramePr>
        <p:xfrm>
          <a:off x="1762794" y="4648841"/>
          <a:ext cx="299163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63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sz="1400" b="1" dirty="0" smtClean="0"/>
                        <a:t>con</a:t>
                      </a:r>
                      <a:endParaRPr lang="zh-TW" altLang="en-US" sz="14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1" name="直線單箭頭接點 50"/>
          <p:cNvCxnSpPr/>
          <p:nvPr/>
        </p:nvCxnSpPr>
        <p:spPr>
          <a:xfrm>
            <a:off x="2267744" y="4209518"/>
            <a:ext cx="288032" cy="422121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484" y="315073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72" y="323010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矩形 66"/>
          <p:cNvSpPr/>
          <p:nvPr/>
        </p:nvSpPr>
        <p:spPr>
          <a:xfrm>
            <a:off x="6810125" y="351109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648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28104" y="2462327"/>
            <a:ext cx="2464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 smtClean="0"/>
              <a:t>from.forceConnection</a:t>
            </a:r>
            <a:r>
              <a:rPr lang="en-US" altLang="zh-TW" sz="900" dirty="0" smtClean="0"/>
              <a:t>(to</a:t>
            </a:r>
            <a:r>
              <a:rPr lang="en-US" altLang="zh-TW" sz="900" dirty="0"/>
              <a:t>, </a:t>
            </a:r>
            <a:r>
              <a:rPr lang="en-US" altLang="zh-TW" sz="900" dirty="0" err="1"/>
              <a:t>interfaceId</a:t>
            </a:r>
            <a:r>
              <a:rPr lang="en-US" altLang="zh-TW" sz="900" dirty="0"/>
              <a:t>, </a:t>
            </a:r>
            <a:r>
              <a:rPr lang="en-US" altLang="zh-TW" sz="900" b="1" dirty="0" err="1"/>
              <a:t>this.isUp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28104" y="230037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399007" y="1323146"/>
            <a:ext cx="1460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forceConnection</a:t>
            </a:r>
            <a:r>
              <a:rPr lang="en-US" altLang="zh-TW" sz="900" dirty="0" smtClean="0"/>
              <a:t>(…)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b="1" dirty="0"/>
              <a:t> </a:t>
            </a:r>
            <a:r>
              <a:rPr lang="en-US" altLang="zh-TW" sz="900" b="1" dirty="0" smtClean="0"/>
              <a:t> if </a:t>
            </a:r>
            <a:r>
              <a:rPr lang="en-US" altLang="zh-TW" sz="900" b="1" dirty="0"/>
              <a:t>(up) </a:t>
            </a:r>
          </a:p>
          <a:p>
            <a:r>
              <a:rPr lang="en-US" altLang="zh-TW" sz="900" dirty="0" smtClean="0"/>
              <a:t>    </a:t>
            </a:r>
            <a:r>
              <a:rPr lang="en-US" altLang="zh-TW" sz="900" dirty="0" err="1" smtClean="0"/>
              <a:t>ni.createConnection</a:t>
            </a:r>
            <a:r>
              <a:rPr lang="en-US" altLang="zh-TW" sz="900" dirty="0" smtClean="0"/>
              <a:t>(no);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399007" y="116119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529478" y="3773700"/>
            <a:ext cx="553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/>
              <a:t>createConnection</a:t>
            </a:r>
            <a:r>
              <a:rPr lang="en-US" altLang="zh-TW" sz="900" dirty="0"/>
              <a:t>(</a:t>
            </a:r>
            <a:r>
              <a:rPr lang="en-US" altLang="zh-TW" sz="900" dirty="0" smtClean="0"/>
              <a:t>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Connection con = </a:t>
            </a:r>
            <a:r>
              <a:rPr lang="en-US" altLang="zh-TW" sz="900" b="1" dirty="0"/>
              <a:t>new </a:t>
            </a:r>
            <a:r>
              <a:rPr lang="en-US" altLang="zh-TW" sz="900" b="1" dirty="0" err="1"/>
              <a:t>CBRConnection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this.host</a:t>
            </a:r>
            <a:r>
              <a:rPr lang="en-US" altLang="zh-TW" sz="900" b="1" dirty="0"/>
              <a:t>, this, </a:t>
            </a:r>
            <a:r>
              <a:rPr lang="en-US" altLang="zh-TW" sz="900" dirty="0" err="1" smtClean="0"/>
              <a:t>anotherInterface.getHost</a:t>
            </a:r>
            <a:r>
              <a:rPr lang="en-US" altLang="zh-TW" sz="900" dirty="0"/>
              <a:t>(), </a:t>
            </a:r>
            <a:r>
              <a:rPr lang="en-US" altLang="zh-TW" sz="900" dirty="0" err="1"/>
              <a:t>anotherInterface</a:t>
            </a:r>
            <a:r>
              <a:rPr lang="en-US" altLang="zh-TW" sz="900" dirty="0"/>
              <a:t>, </a:t>
            </a:r>
            <a:r>
              <a:rPr lang="en-US" altLang="zh-TW" sz="900" dirty="0" err="1"/>
              <a:t>conSpeed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connect(</a:t>
            </a:r>
            <a:r>
              <a:rPr lang="en-US" altLang="zh-TW" sz="900" dirty="0" err="1" smtClean="0"/>
              <a:t>con,anotherInterface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1529478" y="361174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75" name="圓角矩形 74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7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矩形 77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pic>
        <p:nvPicPr>
          <p:cNvPr id="79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484" y="3150733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72" y="3230108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矩形 80"/>
          <p:cNvSpPr/>
          <p:nvPr/>
        </p:nvSpPr>
        <p:spPr>
          <a:xfrm>
            <a:off x="6810125" y="3511095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516862" y="2463510"/>
            <a:ext cx="2404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connect</a:t>
            </a:r>
            <a:r>
              <a:rPr lang="en-US" altLang="zh-TW" sz="900" dirty="0" smtClean="0"/>
              <a:t>(…) {</a:t>
            </a:r>
          </a:p>
          <a:p>
            <a:r>
              <a:rPr lang="en-US" altLang="zh-TW" sz="900" b="1" dirty="0" err="1"/>
              <a:t>this.connections.add</a:t>
            </a:r>
            <a:r>
              <a:rPr lang="en-US" altLang="zh-TW" sz="900" b="1" dirty="0"/>
              <a:t>(con);</a:t>
            </a:r>
            <a:endParaRPr lang="en-US" altLang="zh-TW" sz="900" dirty="0" smtClean="0"/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b="1" dirty="0" err="1"/>
              <a:t>anotherInterface.getConnections</a:t>
            </a:r>
            <a:r>
              <a:rPr lang="en-US" altLang="zh-TW" sz="900" b="1" dirty="0"/>
              <a:t>().add(con</a:t>
            </a:r>
            <a:r>
              <a:rPr lang="en-US" altLang="zh-TW" sz="900" b="1" dirty="0" smtClean="0"/>
              <a:t>);</a:t>
            </a:r>
            <a:endParaRPr lang="zh-TW" altLang="en-US" sz="900" b="1" dirty="0"/>
          </a:p>
          <a:p>
            <a:r>
              <a:rPr lang="en-US" altLang="zh-TW" sz="900" dirty="0" err="1" smtClean="0"/>
              <a:t>this.host.connectionUp</a:t>
            </a:r>
            <a:r>
              <a:rPr lang="en-US" altLang="zh-TW" sz="900" dirty="0" smtClean="0"/>
              <a:t>(con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err="1"/>
              <a:t>anotherInterface.getHost</a:t>
            </a:r>
            <a:r>
              <a:rPr lang="en-US" altLang="zh-TW" sz="900" dirty="0"/>
              <a:t>().</a:t>
            </a:r>
            <a:r>
              <a:rPr lang="en-US" altLang="zh-TW" sz="900" dirty="0" err="1"/>
              <a:t>connectionUp</a:t>
            </a:r>
            <a:r>
              <a:rPr lang="en-US" altLang="zh-TW" sz="900" dirty="0"/>
              <a:t>(con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1516862" y="230155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5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0" name="右大括弧 49"/>
          <p:cNvSpPr/>
          <p:nvPr/>
        </p:nvSpPr>
        <p:spPr>
          <a:xfrm>
            <a:off x="6662956" y="326241"/>
            <a:ext cx="294337" cy="1853769"/>
          </a:xfrm>
          <a:prstGeom prst="rightBrace">
            <a:avLst>
              <a:gd name="adj1" fmla="val 8333"/>
              <a:gd name="adj2" fmla="val 859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045114"/>
              </p:ext>
            </p:extLst>
          </p:nvPr>
        </p:nvGraphicFramePr>
        <p:xfrm>
          <a:off x="5292080" y="483570"/>
          <a:ext cx="1479009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Connections</a:t>
                      </a:r>
                      <a:endParaRPr lang="zh-TW" altLang="en-US" sz="900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28248"/>
              </p:ext>
            </p:extLst>
          </p:nvPr>
        </p:nvGraphicFramePr>
        <p:xfrm>
          <a:off x="7636366" y="2918659"/>
          <a:ext cx="1479009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Connections</a:t>
                      </a:r>
                      <a:endParaRPr lang="zh-TW" altLang="en-US" sz="900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5" name="直線單箭頭接點 44"/>
          <p:cNvCxnSpPr/>
          <p:nvPr/>
        </p:nvCxnSpPr>
        <p:spPr>
          <a:xfrm flipV="1">
            <a:off x="2816104" y="984361"/>
            <a:ext cx="2475976" cy="170498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>
            <a:off x="3707904" y="3020953"/>
            <a:ext cx="3896011" cy="20915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圓角矩形 64"/>
          <p:cNvSpPr/>
          <p:nvPr/>
        </p:nvSpPr>
        <p:spPr>
          <a:xfrm>
            <a:off x="6957996" y="1796035"/>
            <a:ext cx="1041916" cy="276544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66" name="直線接點 65"/>
          <p:cNvCxnSpPr/>
          <p:nvPr/>
        </p:nvCxnSpPr>
        <p:spPr>
          <a:xfrm>
            <a:off x="7458230" y="1559444"/>
            <a:ext cx="11354" cy="23659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圓角矩形 67"/>
          <p:cNvSpPr/>
          <p:nvPr/>
        </p:nvSpPr>
        <p:spPr>
          <a:xfrm>
            <a:off x="6388610" y="3958821"/>
            <a:ext cx="1041916" cy="276544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69" name="直線接點 68"/>
          <p:cNvCxnSpPr>
            <a:stCxn id="81" idx="2"/>
            <a:endCxn id="68" idx="0"/>
          </p:cNvCxnSpPr>
          <p:nvPr/>
        </p:nvCxnSpPr>
        <p:spPr>
          <a:xfrm flipH="1">
            <a:off x="6909568" y="3720214"/>
            <a:ext cx="195547" cy="238607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3" name="右大括弧 72"/>
          <p:cNvSpPr/>
          <p:nvPr/>
        </p:nvSpPr>
        <p:spPr>
          <a:xfrm rot="10800000">
            <a:off x="7456747" y="2531204"/>
            <a:ext cx="294337" cy="1853769"/>
          </a:xfrm>
          <a:prstGeom prst="rightBrace">
            <a:avLst>
              <a:gd name="adj1" fmla="val 8333"/>
              <a:gd name="adj2" fmla="val 145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69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388105" y="1347836"/>
            <a:ext cx="195919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connectionUp</a:t>
            </a:r>
            <a:r>
              <a:rPr lang="en-US" altLang="zh-TW" sz="900" dirty="0" smtClean="0"/>
              <a:t>(…) </a:t>
            </a:r>
            <a:r>
              <a:rPr lang="en-US" altLang="zh-TW" sz="900" dirty="0"/>
              <a:t>{</a:t>
            </a:r>
          </a:p>
          <a:p>
            <a:r>
              <a:rPr lang="en-US" altLang="zh-TW" sz="900" b="1" dirty="0" err="1">
                <a:solidFill>
                  <a:srgbClr val="FF0000"/>
                </a:solidFill>
              </a:rPr>
              <a:t>this.router.changedConnection</a:t>
            </a:r>
            <a:r>
              <a:rPr lang="en-US" altLang="zh-TW" sz="900" b="1" dirty="0">
                <a:solidFill>
                  <a:srgbClr val="FF0000"/>
                </a:solidFill>
              </a:rPr>
              <a:t>(con);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399007" y="116119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rgbClr val="FF0000"/>
                </a:solidFill>
              </a:rPr>
              <a:t>Step 6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529478" y="3773700"/>
            <a:ext cx="553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/>
              <a:t>createConnection</a:t>
            </a:r>
            <a:r>
              <a:rPr lang="en-US" altLang="zh-TW" sz="900" dirty="0"/>
              <a:t>(</a:t>
            </a:r>
            <a:r>
              <a:rPr lang="en-US" altLang="zh-TW" sz="900" dirty="0" smtClean="0"/>
              <a:t>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Connection con = </a:t>
            </a:r>
            <a:r>
              <a:rPr lang="en-US" altLang="zh-TW" sz="900" b="1" dirty="0"/>
              <a:t>new </a:t>
            </a:r>
            <a:r>
              <a:rPr lang="en-US" altLang="zh-TW" sz="900" b="1" dirty="0" err="1"/>
              <a:t>CBRConnection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this.host</a:t>
            </a:r>
            <a:r>
              <a:rPr lang="en-US" altLang="zh-TW" sz="900" b="1" dirty="0"/>
              <a:t>, this, </a:t>
            </a:r>
            <a:r>
              <a:rPr lang="en-US" altLang="zh-TW" sz="900" dirty="0" err="1" smtClean="0"/>
              <a:t>anotherInterface.getHost</a:t>
            </a:r>
            <a:r>
              <a:rPr lang="en-US" altLang="zh-TW" sz="900" dirty="0"/>
              <a:t>(), </a:t>
            </a:r>
            <a:r>
              <a:rPr lang="en-US" altLang="zh-TW" sz="900" dirty="0" err="1"/>
              <a:t>anotherInterface</a:t>
            </a:r>
            <a:r>
              <a:rPr lang="en-US" altLang="zh-TW" sz="900" dirty="0"/>
              <a:t>, </a:t>
            </a:r>
            <a:r>
              <a:rPr lang="en-US" altLang="zh-TW" sz="900" dirty="0" err="1"/>
              <a:t>conSpeed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connect(</a:t>
            </a:r>
            <a:r>
              <a:rPr lang="en-US" altLang="zh-TW" sz="900" dirty="0" err="1" smtClean="0"/>
              <a:t>con,anotherInterface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1529478" y="361174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516862" y="2463510"/>
            <a:ext cx="2456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connect</a:t>
            </a:r>
            <a:r>
              <a:rPr lang="en-US" altLang="zh-TW" sz="900" dirty="0" smtClean="0"/>
              <a:t>(…) {</a:t>
            </a:r>
          </a:p>
          <a:p>
            <a:r>
              <a:rPr lang="en-US" altLang="zh-TW" sz="900" dirty="0" err="1"/>
              <a:t>this.connections.add</a:t>
            </a:r>
            <a:r>
              <a:rPr lang="en-US" altLang="zh-TW" sz="900" dirty="0"/>
              <a:t>(con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/>
              <a:t>anotherInterface.getConnections</a:t>
            </a:r>
            <a:r>
              <a:rPr lang="en-US" altLang="zh-TW" sz="900" dirty="0"/>
              <a:t>().add(con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b="1" dirty="0" err="1" smtClean="0"/>
              <a:t>this.host.connectionUp</a:t>
            </a:r>
            <a:r>
              <a:rPr lang="en-US" altLang="zh-TW" sz="900" b="1" dirty="0" smtClean="0"/>
              <a:t>(con</a:t>
            </a:r>
            <a:r>
              <a:rPr lang="en-US" altLang="zh-TW" sz="900" b="1" dirty="0"/>
              <a:t>);</a:t>
            </a:r>
          </a:p>
          <a:p>
            <a:r>
              <a:rPr lang="en-US" altLang="zh-TW" sz="900" b="1" dirty="0" err="1"/>
              <a:t>anotherInterface.getHost</a:t>
            </a:r>
            <a:r>
              <a:rPr lang="en-US" altLang="zh-TW" sz="900" b="1" dirty="0"/>
              <a:t>().</a:t>
            </a:r>
            <a:r>
              <a:rPr lang="en-US" altLang="zh-TW" sz="900" b="1" dirty="0" err="1"/>
              <a:t>connectionUp</a:t>
            </a:r>
            <a:r>
              <a:rPr lang="en-US" altLang="zh-TW" sz="900" b="1" dirty="0"/>
              <a:t>(con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1516862" y="230155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5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67" name="直線單箭頭接點 66"/>
          <p:cNvCxnSpPr>
            <a:endCxn id="57" idx="2"/>
          </p:cNvCxnSpPr>
          <p:nvPr/>
        </p:nvCxnSpPr>
        <p:spPr>
          <a:xfrm flipH="1" flipV="1">
            <a:off x="2367701" y="1855667"/>
            <a:ext cx="358571" cy="118222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67412" y="3057476"/>
            <a:ext cx="2405571" cy="349434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圓角矩形 58"/>
          <p:cNvSpPr/>
          <p:nvPr/>
        </p:nvSpPr>
        <p:spPr>
          <a:xfrm>
            <a:off x="4948104" y="454970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smtClean="0"/>
              <a:t>DTNHost</a:t>
            </a:r>
            <a:endParaRPr lang="zh-TW" altLang="en-US" sz="1400"/>
          </a:p>
        </p:txBody>
      </p:sp>
      <p:sp>
        <p:nvSpPr>
          <p:cNvPr id="63" name="圓角矩形 62"/>
          <p:cNvSpPr/>
          <p:nvPr/>
        </p:nvSpPr>
        <p:spPr>
          <a:xfrm>
            <a:off x="4821551" y="957607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cxnSp>
        <p:nvCxnSpPr>
          <p:cNvPr id="64" name="直線單箭頭接點 63"/>
          <p:cNvCxnSpPr/>
          <p:nvPr/>
        </p:nvCxnSpPr>
        <p:spPr>
          <a:xfrm flipV="1">
            <a:off x="5560172" y="743002"/>
            <a:ext cx="0" cy="215744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直線單箭頭接點 67"/>
          <p:cNvCxnSpPr>
            <a:endCxn id="63" idx="2"/>
          </p:cNvCxnSpPr>
          <p:nvPr/>
        </p:nvCxnSpPr>
        <p:spPr>
          <a:xfrm flipV="1">
            <a:off x="5571250" y="1245607"/>
            <a:ext cx="6301" cy="33587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圓角矩形 68"/>
          <p:cNvSpPr/>
          <p:nvPr/>
        </p:nvSpPr>
        <p:spPr>
          <a:xfrm>
            <a:off x="4821551" y="1601751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70" name="圓角矩形 69"/>
          <p:cNvSpPr/>
          <p:nvPr/>
        </p:nvSpPr>
        <p:spPr>
          <a:xfrm>
            <a:off x="4831076" y="2556111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71" name="直線單箭頭接點 70"/>
          <p:cNvCxnSpPr>
            <a:endCxn id="69" idx="2"/>
          </p:cNvCxnSpPr>
          <p:nvPr/>
        </p:nvCxnSpPr>
        <p:spPr>
          <a:xfrm flipH="1" flipV="1">
            <a:off x="5577551" y="1889751"/>
            <a:ext cx="9525" cy="666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文字方塊 32"/>
          <p:cNvSpPr txBox="1"/>
          <p:nvPr/>
        </p:nvSpPr>
        <p:spPr>
          <a:xfrm>
            <a:off x="6333551" y="978496"/>
            <a:ext cx="2900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abstract</a:t>
            </a:r>
            <a:r>
              <a:rPr lang="en-US" altLang="zh-TW" sz="1000" b="1" dirty="0"/>
              <a:t> void </a:t>
            </a:r>
            <a:r>
              <a:rPr lang="en-US" altLang="zh-TW" sz="1000" b="1" dirty="0" err="1"/>
              <a:t>changedConnection</a:t>
            </a:r>
            <a:r>
              <a:rPr lang="en-US" altLang="zh-TW" sz="1000" b="1" dirty="0"/>
              <a:t>(Connection con);</a:t>
            </a:r>
            <a:endParaRPr lang="zh-TW" altLang="en-US" sz="1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375229" y="1581481"/>
            <a:ext cx="28584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@Override</a:t>
            </a:r>
          </a:p>
          <a:p>
            <a:r>
              <a:rPr lang="en-US" altLang="zh-TW" sz="1000" b="1" dirty="0"/>
              <a:t>public void </a:t>
            </a:r>
            <a:r>
              <a:rPr lang="en-US" altLang="zh-TW" sz="1000" b="1" dirty="0" err="1"/>
              <a:t>changedConnection</a:t>
            </a:r>
            <a:r>
              <a:rPr lang="en-US" altLang="zh-TW" sz="1000" b="1" dirty="0"/>
              <a:t>(Connection con) { </a:t>
            </a:r>
          </a:p>
          <a:p>
            <a:r>
              <a:rPr lang="en-US" altLang="zh-TW" sz="1000" dirty="0" smtClean="0">
                <a:solidFill>
                  <a:srgbClr val="FF0000"/>
                </a:solidFill>
              </a:rPr>
              <a:t>//Nothing to do</a:t>
            </a:r>
            <a:endParaRPr lang="zh-TW" altLang="en-US" sz="1000" dirty="0">
              <a:solidFill>
                <a:srgbClr val="FF0000"/>
              </a:solidFill>
            </a:endParaRP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380956" y="2576286"/>
            <a:ext cx="1911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This version doesn't do </a:t>
            </a:r>
            <a:r>
              <a:rPr lang="en-US" altLang="zh-TW" sz="1000" b="1" dirty="0" smtClean="0">
                <a:solidFill>
                  <a:srgbClr val="FF0000"/>
                </a:solidFill>
              </a:rPr>
              <a:t>anything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716016" y="368154"/>
            <a:ext cx="4399408" cy="255679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2" name="直線單箭頭接點 71"/>
          <p:cNvCxnSpPr>
            <a:endCxn id="39" idx="1"/>
          </p:cNvCxnSpPr>
          <p:nvPr/>
        </p:nvCxnSpPr>
        <p:spPr>
          <a:xfrm>
            <a:off x="3240004" y="1601751"/>
            <a:ext cx="1476012" cy="44798"/>
          </a:xfrm>
          <a:prstGeom prst="straightConnector1">
            <a:avLst/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82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sp>
        <p:nvSpPr>
          <p:cNvPr id="7" name="圓角矩形 6"/>
          <p:cNvSpPr/>
          <p:nvPr/>
        </p:nvSpPr>
        <p:spPr>
          <a:xfrm>
            <a:off x="17478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862" y="5267001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10" name="圓角矩形 9"/>
          <p:cNvSpPr/>
          <p:nvPr/>
        </p:nvSpPr>
        <p:spPr>
          <a:xfrm>
            <a:off x="17478" y="3598550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SimpleBoardcastInterface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stCxn id="7" idx="0"/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圓角矩形 14"/>
          <p:cNvSpPr/>
          <p:nvPr/>
        </p:nvSpPr>
        <p:spPr>
          <a:xfrm>
            <a:off x="4862" y="573036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CBRConnection</a:t>
            </a:r>
            <a:endParaRPr lang="zh-TW" altLang="en-US" sz="1100" dirty="0"/>
          </a:p>
        </p:txBody>
      </p: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線單箭頭接點 24"/>
          <p:cNvCxnSpPr>
            <a:endCxn id="7" idx="2"/>
          </p:cNvCxnSpPr>
          <p:nvPr/>
        </p:nvCxnSpPr>
        <p:spPr>
          <a:xfrm flipH="1" flipV="1">
            <a:off x="773478" y="2531204"/>
            <a:ext cx="6308" cy="10673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線接點 25"/>
          <p:cNvCxnSpPr>
            <a:stCxn id="10" idx="2"/>
            <a:endCxn id="9" idx="0"/>
          </p:cNvCxnSpPr>
          <p:nvPr/>
        </p:nvCxnSpPr>
        <p:spPr>
          <a:xfrm flipH="1">
            <a:off x="760862" y="3886550"/>
            <a:ext cx="12616" cy="138045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線單箭頭接點 26"/>
          <p:cNvCxnSpPr>
            <a:endCxn id="9" idx="2"/>
          </p:cNvCxnSpPr>
          <p:nvPr/>
        </p:nvCxnSpPr>
        <p:spPr>
          <a:xfrm flipV="1">
            <a:off x="760862" y="5555001"/>
            <a:ext cx="0" cy="17536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圓角矩形 31"/>
          <p:cNvSpPr/>
          <p:nvPr/>
        </p:nvSpPr>
        <p:spPr>
          <a:xfrm>
            <a:off x="2908888" y="2229790"/>
            <a:ext cx="1367415" cy="37436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 flipV="1">
            <a:off x="3582553" y="2061355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28104" y="2462327"/>
            <a:ext cx="24641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 smtClean="0"/>
              <a:t>from.forceConnection</a:t>
            </a:r>
            <a:r>
              <a:rPr lang="en-US" altLang="zh-TW" sz="900" dirty="0" smtClean="0"/>
              <a:t>(to</a:t>
            </a:r>
            <a:r>
              <a:rPr lang="en-US" altLang="zh-TW" sz="900" dirty="0"/>
              <a:t>, </a:t>
            </a:r>
            <a:r>
              <a:rPr lang="en-US" altLang="zh-TW" sz="900" dirty="0" err="1"/>
              <a:t>interfaceId</a:t>
            </a:r>
            <a:r>
              <a:rPr lang="en-US" altLang="zh-TW" sz="900" dirty="0"/>
              <a:t>, </a:t>
            </a:r>
            <a:r>
              <a:rPr lang="en-US" altLang="zh-TW" sz="900" b="1" dirty="0" err="1"/>
              <a:t>this.isUp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28104" y="230037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smtClean="0"/>
              <a:t>Connection UP in clock 0</a:t>
            </a:r>
            <a:endParaRPr lang="zh-TW" altLang="en-US" sz="18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529478" y="3773700"/>
            <a:ext cx="553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/>
              <a:t>createConnection</a:t>
            </a:r>
            <a:r>
              <a:rPr lang="en-US" altLang="zh-TW" sz="900" dirty="0"/>
              <a:t>(</a:t>
            </a:r>
            <a:r>
              <a:rPr lang="en-US" altLang="zh-TW" sz="900" dirty="0" smtClean="0"/>
              <a:t>…) 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Connection con = </a:t>
            </a:r>
            <a:r>
              <a:rPr lang="en-US" altLang="zh-TW" sz="900" b="1" dirty="0"/>
              <a:t>new </a:t>
            </a:r>
            <a:r>
              <a:rPr lang="en-US" altLang="zh-TW" sz="900" b="1" dirty="0" err="1"/>
              <a:t>CBRConnection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this.host</a:t>
            </a:r>
            <a:r>
              <a:rPr lang="en-US" altLang="zh-TW" sz="900" b="1" dirty="0"/>
              <a:t>, this, </a:t>
            </a:r>
            <a:r>
              <a:rPr lang="en-US" altLang="zh-TW" sz="900" dirty="0" err="1" smtClean="0"/>
              <a:t>anotherInterface.getHost</a:t>
            </a:r>
            <a:r>
              <a:rPr lang="en-US" altLang="zh-TW" sz="900" dirty="0"/>
              <a:t>(), </a:t>
            </a:r>
            <a:r>
              <a:rPr lang="en-US" altLang="zh-TW" sz="900" dirty="0" err="1"/>
              <a:t>anotherInterface</a:t>
            </a:r>
            <a:r>
              <a:rPr lang="en-US" altLang="zh-TW" sz="900" dirty="0"/>
              <a:t>, </a:t>
            </a:r>
            <a:r>
              <a:rPr lang="en-US" altLang="zh-TW" sz="900" dirty="0" err="1"/>
              <a:t>conSpeed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smtClean="0"/>
              <a:t>connect(</a:t>
            </a:r>
            <a:r>
              <a:rPr lang="en-US" altLang="zh-TW" sz="900" dirty="0" err="1" smtClean="0"/>
              <a:t>con,anotherInterface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1529478" y="361174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75" name="圓角矩形 74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76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矩形 77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pic>
        <p:nvPicPr>
          <p:cNvPr id="79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529" y="2985502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517" y="3064877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矩形 80"/>
          <p:cNvSpPr/>
          <p:nvPr/>
        </p:nvSpPr>
        <p:spPr>
          <a:xfrm>
            <a:off x="7117170" y="3345864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n1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516862" y="2463510"/>
            <a:ext cx="2456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connect</a:t>
            </a:r>
            <a:r>
              <a:rPr lang="en-US" altLang="zh-TW" sz="900" dirty="0" smtClean="0"/>
              <a:t>(…) {</a:t>
            </a:r>
          </a:p>
          <a:p>
            <a:r>
              <a:rPr lang="en-US" altLang="zh-TW" sz="900" dirty="0" err="1"/>
              <a:t>this.connections.add</a:t>
            </a:r>
            <a:r>
              <a:rPr lang="en-US" altLang="zh-TW" sz="900" dirty="0"/>
              <a:t>(con);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err="1"/>
              <a:t>anotherInterface.getConnections</a:t>
            </a:r>
            <a:r>
              <a:rPr lang="en-US" altLang="zh-TW" sz="900" dirty="0"/>
              <a:t>().add(con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b="1" dirty="0" err="1" smtClean="0"/>
              <a:t>this.host.connectionUp</a:t>
            </a:r>
            <a:r>
              <a:rPr lang="en-US" altLang="zh-TW" sz="900" b="1" dirty="0" smtClean="0"/>
              <a:t>(con</a:t>
            </a:r>
            <a:r>
              <a:rPr lang="en-US" altLang="zh-TW" sz="900" b="1" dirty="0"/>
              <a:t>);</a:t>
            </a:r>
          </a:p>
          <a:p>
            <a:r>
              <a:rPr lang="en-US" altLang="zh-TW" sz="900" b="1" dirty="0" err="1"/>
              <a:t>anotherInterface.getHost</a:t>
            </a:r>
            <a:r>
              <a:rPr lang="en-US" altLang="zh-TW" sz="900" b="1" dirty="0"/>
              <a:t>().</a:t>
            </a:r>
            <a:r>
              <a:rPr lang="en-US" altLang="zh-TW" sz="900" b="1" dirty="0" err="1"/>
              <a:t>connectionUp</a:t>
            </a:r>
            <a:r>
              <a:rPr lang="en-US" altLang="zh-TW" sz="900" b="1" dirty="0"/>
              <a:t>(con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1516862" y="2301555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5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67" name="直線單箭頭接點 66"/>
          <p:cNvCxnSpPr/>
          <p:nvPr/>
        </p:nvCxnSpPr>
        <p:spPr>
          <a:xfrm flipV="1">
            <a:off x="3779912" y="2309359"/>
            <a:ext cx="3528392" cy="75551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cxnSpLocks noChangeAspect="1"/>
            <a:stCxn id="80" idx="0"/>
          </p:cNvCxnSpPr>
          <p:nvPr/>
        </p:nvCxnSpPr>
        <p:spPr>
          <a:xfrm flipH="1" flipV="1">
            <a:off x="7440111" y="1553842"/>
            <a:ext cx="3800" cy="1511035"/>
          </a:xfrm>
          <a:prstGeom prst="line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V="1">
            <a:off x="7578333" y="1992478"/>
            <a:ext cx="612068" cy="542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圓角矩形 65"/>
          <p:cNvSpPr/>
          <p:nvPr/>
        </p:nvSpPr>
        <p:spPr>
          <a:xfrm>
            <a:off x="7884368" y="1704478"/>
            <a:ext cx="1152128" cy="285841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Connection UP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388105" y="1347836"/>
            <a:ext cx="195919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connectionUp</a:t>
            </a:r>
            <a:r>
              <a:rPr lang="en-US" altLang="zh-TW" sz="900" dirty="0" smtClean="0"/>
              <a:t>(…) </a:t>
            </a:r>
            <a:r>
              <a:rPr lang="en-US" altLang="zh-TW" sz="900" dirty="0"/>
              <a:t>{</a:t>
            </a:r>
          </a:p>
          <a:p>
            <a:r>
              <a:rPr lang="en-US" altLang="zh-TW" sz="900" dirty="0" err="1"/>
              <a:t>this.router.changedConnection</a:t>
            </a:r>
            <a:r>
              <a:rPr lang="en-US" altLang="zh-TW" sz="900" dirty="0"/>
              <a:t>(con</a:t>
            </a:r>
            <a:r>
              <a:rPr lang="en-US" altLang="zh-TW" sz="900" b="1" dirty="0"/>
              <a:t>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399007" y="116119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6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28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7" y="756901"/>
            <a:ext cx="5647485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群組 6"/>
          <p:cNvGrpSpPr/>
          <p:nvPr/>
        </p:nvGrpSpPr>
        <p:grpSpPr>
          <a:xfrm>
            <a:off x="5888994" y="1388057"/>
            <a:ext cx="3050080" cy="1565088"/>
            <a:chOff x="2555777" y="1772816"/>
            <a:chExt cx="3983167" cy="1793544"/>
          </a:xfrm>
        </p:grpSpPr>
        <p:cxnSp>
          <p:nvCxnSpPr>
            <p:cNvPr id="8" name="直線接點 7"/>
            <p:cNvCxnSpPr/>
            <p:nvPr/>
          </p:nvCxnSpPr>
          <p:spPr>
            <a:xfrm>
              <a:off x="2566830" y="3249923"/>
              <a:ext cx="3972114" cy="0"/>
            </a:xfrm>
            <a:prstGeom prst="line">
              <a:avLst/>
            </a:prstGeom>
            <a:ln w="101600" cmpd="sng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2555777" y="1772816"/>
              <a:ext cx="3972112" cy="1793544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164416" y="1600420"/>
            <a:ext cx="423514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n0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216344" y="1600420"/>
            <a:ext cx="423514" cy="369332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4242" y="2444128"/>
            <a:ext cx="1050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 smtClean="0"/>
              <a:t>Connection Up</a:t>
            </a:r>
            <a:endParaRPr lang="zh-TW" altLang="en-US" sz="11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918578" y="2204864"/>
            <a:ext cx="1021946" cy="646331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Network</a:t>
            </a:r>
          </a:p>
          <a:p>
            <a:r>
              <a:rPr lang="en-US" altLang="zh-TW" dirty="0" smtClean="0">
                <a:solidFill>
                  <a:schemeClr val="tx2"/>
                </a:solidFill>
              </a:rPr>
              <a:t>Interface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917128" y="2170601"/>
            <a:ext cx="1021946" cy="646331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Network</a:t>
            </a:r>
          </a:p>
          <a:p>
            <a:r>
              <a:rPr lang="en-US" altLang="zh-TW" dirty="0">
                <a:solidFill>
                  <a:schemeClr val="accent2"/>
                </a:solidFill>
              </a:rPr>
              <a:t>Interface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18" name="直線接點 17"/>
          <p:cNvCxnSpPr>
            <a:stCxn id="10" idx="2"/>
          </p:cNvCxnSpPr>
          <p:nvPr/>
        </p:nvCxnSpPr>
        <p:spPr>
          <a:xfrm>
            <a:off x="6376173" y="1969752"/>
            <a:ext cx="0" cy="200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11" idx="2"/>
            <a:endCxn id="17" idx="0"/>
          </p:cNvCxnSpPr>
          <p:nvPr/>
        </p:nvCxnSpPr>
        <p:spPr>
          <a:xfrm>
            <a:off x="8428101" y="1969752"/>
            <a:ext cx="0" cy="20084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 rot="18839031">
            <a:off x="682002" y="2516820"/>
            <a:ext cx="2019356" cy="60022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3" name="直線單箭頭接點 2"/>
          <p:cNvCxnSpPr/>
          <p:nvPr/>
        </p:nvCxnSpPr>
        <p:spPr>
          <a:xfrm flipV="1">
            <a:off x="2195736" y="2072343"/>
            <a:ext cx="3693258" cy="744589"/>
          </a:xfrm>
          <a:prstGeom prst="straightConnector1">
            <a:avLst/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smtClean="0"/>
              <a:t>Connection UP in clock 0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971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37" y="956534"/>
            <a:ext cx="2621990" cy="196381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1" y="1336168"/>
            <a:ext cx="2555926" cy="1525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80101" y="956534"/>
            <a:ext cx="7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smtClean="0"/>
              <a:t>World</a:t>
            </a:r>
            <a:endParaRPr lang="zh-TW" altLang="en-US" u="sng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230061" y="1938439"/>
            <a:ext cx="144016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36344" y="983472"/>
            <a:ext cx="2529571" cy="1022211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802408" y="983472"/>
            <a:ext cx="178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/>
              <a:t>ConnectionEvent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306117" y="911910"/>
            <a:ext cx="3456384" cy="230425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372181" y="911910"/>
            <a:ext cx="101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 smtClean="0"/>
              <a:t>DTNHost</a:t>
            </a:r>
            <a:endParaRPr lang="zh-TW" altLang="en-US" u="sng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710" y="1352804"/>
            <a:ext cx="2436205" cy="65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直線單箭頭接點 15"/>
          <p:cNvCxnSpPr/>
          <p:nvPr/>
        </p:nvCxnSpPr>
        <p:spPr>
          <a:xfrm>
            <a:off x="2829710" y="1847568"/>
            <a:ext cx="144016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365" y="1273159"/>
            <a:ext cx="3381958" cy="1934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矩形 18"/>
          <p:cNvSpPr/>
          <p:nvPr/>
        </p:nvSpPr>
        <p:spPr>
          <a:xfrm>
            <a:off x="55477" y="3620830"/>
            <a:ext cx="3274647" cy="1743538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21541" y="3620830"/>
            <a:ext cx="258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/>
              <a:t>SimpleBroadcastInterface</a:t>
            </a:r>
            <a:endParaRPr lang="zh-TW" altLang="en-US" u="sng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42" y="4056102"/>
            <a:ext cx="3174296" cy="1233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917" y="3958600"/>
            <a:ext cx="3600399" cy="1215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矩形 30"/>
          <p:cNvSpPr/>
          <p:nvPr/>
        </p:nvSpPr>
        <p:spPr>
          <a:xfrm>
            <a:off x="3439853" y="3620830"/>
            <a:ext cx="3666463" cy="1743538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3505917" y="3620830"/>
            <a:ext cx="183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 smtClean="0"/>
              <a:t>NetworkInterface</a:t>
            </a:r>
            <a:endParaRPr lang="zh-TW" altLang="en-US" u="sng" dirty="0"/>
          </a:p>
        </p:txBody>
      </p:sp>
      <p:cxnSp>
        <p:nvCxnSpPr>
          <p:cNvPr id="33" name="直線單箭頭接點 32"/>
          <p:cNvCxnSpPr/>
          <p:nvPr/>
        </p:nvCxnSpPr>
        <p:spPr>
          <a:xfrm>
            <a:off x="292926" y="5030453"/>
            <a:ext cx="144016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3531809" y="4908554"/>
            <a:ext cx="144016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7" y="6206950"/>
            <a:ext cx="1942331" cy="302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矩形 36"/>
          <p:cNvSpPr/>
          <p:nvPr/>
        </p:nvSpPr>
        <p:spPr>
          <a:xfrm>
            <a:off x="14037" y="5853078"/>
            <a:ext cx="2817195" cy="70807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80101" y="5853078"/>
            <a:ext cx="101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err="1" smtClean="0"/>
              <a:t>DTNHost</a:t>
            </a:r>
            <a:endParaRPr lang="zh-TW" altLang="en-US" u="sng" dirty="0"/>
          </a:p>
        </p:txBody>
      </p:sp>
      <p:cxnSp>
        <p:nvCxnSpPr>
          <p:cNvPr id="39" name="直線單箭頭接點 38"/>
          <p:cNvCxnSpPr/>
          <p:nvPr/>
        </p:nvCxnSpPr>
        <p:spPr>
          <a:xfrm>
            <a:off x="140502" y="6358091"/>
            <a:ext cx="144016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5378125" y="2828742"/>
            <a:ext cx="144016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58538" y="0"/>
            <a:ext cx="8229600" cy="796950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Connection UP in clock 0</a:t>
            </a:r>
            <a:endParaRPr lang="zh-TW" altLang="en-US" sz="1800" dirty="0"/>
          </a:p>
        </p:txBody>
      </p:sp>
      <p:sp>
        <p:nvSpPr>
          <p:cNvPr id="28" name="圓角矩形 27"/>
          <p:cNvSpPr/>
          <p:nvPr/>
        </p:nvSpPr>
        <p:spPr>
          <a:xfrm>
            <a:off x="7218299" y="3574112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29" name="圓角矩形 28"/>
          <p:cNvSpPr/>
          <p:nvPr/>
        </p:nvSpPr>
        <p:spPr>
          <a:xfrm>
            <a:off x="6175987" y="4370888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smtClean="0"/>
              <a:t>DTNHost</a:t>
            </a:r>
            <a:endParaRPr lang="zh-TW" altLang="en-US" sz="1400"/>
          </a:p>
        </p:txBody>
      </p:sp>
      <p:sp>
        <p:nvSpPr>
          <p:cNvPr id="30" name="圓角矩形 29"/>
          <p:cNvSpPr/>
          <p:nvPr/>
        </p:nvSpPr>
        <p:spPr>
          <a:xfrm>
            <a:off x="5888123" y="5099080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34" name="圓角矩形 33"/>
          <p:cNvSpPr/>
          <p:nvPr/>
        </p:nvSpPr>
        <p:spPr>
          <a:xfrm>
            <a:off x="7544055" y="510680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36" name="圓角矩形 35"/>
          <p:cNvSpPr/>
          <p:nvPr/>
        </p:nvSpPr>
        <p:spPr>
          <a:xfrm>
            <a:off x="7544056" y="6022352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40" name="圓角矩形 39"/>
          <p:cNvSpPr/>
          <p:nvPr/>
        </p:nvSpPr>
        <p:spPr>
          <a:xfrm>
            <a:off x="7544055" y="557259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cxnSp>
        <p:nvCxnSpPr>
          <p:cNvPr id="41" name="直線單箭頭接點 40"/>
          <p:cNvCxnSpPr>
            <a:stCxn id="30" idx="0"/>
          </p:cNvCxnSpPr>
          <p:nvPr/>
        </p:nvCxnSpPr>
        <p:spPr>
          <a:xfrm flipV="1">
            <a:off x="6644123" y="4658920"/>
            <a:ext cx="0" cy="44016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肘形接點 60"/>
          <p:cNvCxnSpPr/>
          <p:nvPr/>
        </p:nvCxnSpPr>
        <p:spPr>
          <a:xfrm rot="10800000">
            <a:off x="6640973" y="4963496"/>
            <a:ext cx="1659083" cy="180274"/>
          </a:xfrm>
          <a:prstGeom prst="bentConnector3">
            <a:avLst>
              <a:gd name="adj1" fmla="val -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圓角矩形 42"/>
          <p:cNvSpPr/>
          <p:nvPr/>
        </p:nvSpPr>
        <p:spPr>
          <a:xfrm>
            <a:off x="7544056" y="6485713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45" name="直線單箭頭接點 44"/>
          <p:cNvCxnSpPr>
            <a:endCxn id="30" idx="2"/>
          </p:cNvCxnSpPr>
          <p:nvPr/>
        </p:nvCxnSpPr>
        <p:spPr>
          <a:xfrm flipV="1">
            <a:off x="6637822" y="5387080"/>
            <a:ext cx="6301" cy="1762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圓角矩形 45"/>
          <p:cNvSpPr/>
          <p:nvPr/>
        </p:nvSpPr>
        <p:spPr>
          <a:xfrm>
            <a:off x="5888123" y="556329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cxnSp>
        <p:nvCxnSpPr>
          <p:cNvPr id="47" name="直線接點 46"/>
          <p:cNvCxnSpPr/>
          <p:nvPr/>
        </p:nvCxnSpPr>
        <p:spPr>
          <a:xfrm flipV="1">
            <a:off x="6637822" y="4188524"/>
            <a:ext cx="0" cy="18735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6637822" y="4183534"/>
            <a:ext cx="1192545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直線接點 48"/>
          <p:cNvCxnSpPr>
            <a:stCxn id="28" idx="2"/>
          </p:cNvCxnSpPr>
          <p:nvPr/>
        </p:nvCxnSpPr>
        <p:spPr>
          <a:xfrm>
            <a:off x="7830367" y="3862144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7830367" y="3862144"/>
            <a:ext cx="0" cy="32638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8300055" y="539651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直線接點 51"/>
          <p:cNvCxnSpPr>
            <a:stCxn id="40" idx="2"/>
          </p:cNvCxnSpPr>
          <p:nvPr/>
        </p:nvCxnSpPr>
        <p:spPr>
          <a:xfrm>
            <a:off x="8300055" y="5860597"/>
            <a:ext cx="1" cy="16175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直線單箭頭接點 52"/>
          <p:cNvCxnSpPr>
            <a:endCxn id="36" idx="2"/>
          </p:cNvCxnSpPr>
          <p:nvPr/>
        </p:nvCxnSpPr>
        <p:spPr>
          <a:xfrm flipV="1">
            <a:off x="8300056" y="6310352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圓角矩形 53"/>
          <p:cNvSpPr/>
          <p:nvPr/>
        </p:nvSpPr>
        <p:spPr>
          <a:xfrm>
            <a:off x="5888123" y="6022352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55" name="直線單箭頭接點 54"/>
          <p:cNvCxnSpPr/>
          <p:nvPr/>
        </p:nvCxnSpPr>
        <p:spPr>
          <a:xfrm flipV="1">
            <a:off x="6644123" y="5846991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0312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圖: 程序 9"/>
          <p:cNvSpPr/>
          <p:nvPr/>
        </p:nvSpPr>
        <p:spPr>
          <a:xfrm>
            <a:off x="1797296" y="2687585"/>
            <a:ext cx="5544616" cy="63931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3719185" y="392108"/>
            <a:ext cx="1512168" cy="30632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DTNSim</a:t>
            </a:r>
            <a:endParaRPr lang="zh-TW" altLang="en-US" dirty="0"/>
          </a:p>
        </p:txBody>
      </p:sp>
      <p:sp>
        <p:nvSpPr>
          <p:cNvPr id="5" name="流程圖: 程序 4"/>
          <p:cNvSpPr/>
          <p:nvPr/>
        </p:nvSpPr>
        <p:spPr>
          <a:xfrm>
            <a:off x="2622712" y="1099350"/>
            <a:ext cx="3801072" cy="1139570"/>
          </a:xfrm>
          <a:prstGeom prst="flowChartProcess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 err="1" smtClean="0"/>
              <a:t>DTNSimUI</a:t>
            </a:r>
            <a:r>
              <a:rPr lang="en-US" altLang="zh-TW" i="1" dirty="0" smtClean="0"/>
              <a:t> (Abstract class)</a:t>
            </a:r>
          </a:p>
          <a:p>
            <a:pPr algn="ctr"/>
            <a:r>
              <a:rPr lang="en-US" altLang="zh-TW" sz="1100" dirty="0"/>
              <a:t>B</a:t>
            </a:r>
            <a:r>
              <a:rPr lang="en-US" altLang="zh-TW" sz="1100" dirty="0" smtClean="0"/>
              <a:t>oolean </a:t>
            </a:r>
            <a:r>
              <a:rPr lang="en-US" altLang="zh-TW" sz="1100" dirty="0" err="1" smtClean="0"/>
              <a:t>simDone</a:t>
            </a:r>
            <a:r>
              <a:rPr lang="en-US" altLang="zh-TW" sz="1100" dirty="0" smtClean="0"/>
              <a:t>;</a:t>
            </a:r>
          </a:p>
          <a:p>
            <a:pPr algn="ctr"/>
            <a:r>
              <a:rPr lang="en-US" altLang="zh-TW" sz="1100" dirty="0" smtClean="0"/>
              <a:t>Boolean </a:t>
            </a:r>
            <a:r>
              <a:rPr lang="en-US" altLang="zh-TW" sz="1100" dirty="0" err="1" smtClean="0"/>
              <a:t>simCancelled</a:t>
            </a:r>
            <a:r>
              <a:rPr lang="en-US" altLang="zh-TW" sz="1100" dirty="0" smtClean="0"/>
              <a:t>;</a:t>
            </a:r>
          </a:p>
          <a:p>
            <a:pPr algn="ctr"/>
            <a:endParaRPr lang="en-US" altLang="zh-TW" sz="1100" dirty="0" smtClean="0"/>
          </a:p>
          <a:p>
            <a:pPr algn="ctr"/>
            <a:r>
              <a:rPr lang="en-US" altLang="zh-TW" sz="1100" dirty="0" smtClean="0"/>
              <a:t>void </a:t>
            </a:r>
            <a:r>
              <a:rPr lang="en-US" altLang="zh-TW" sz="1100" dirty="0"/>
              <a:t>start</a:t>
            </a:r>
            <a:r>
              <a:rPr lang="en-US" altLang="zh-TW" sz="1100" dirty="0" smtClean="0"/>
              <a:t>()</a:t>
            </a:r>
          </a:p>
          <a:p>
            <a:pPr algn="ctr"/>
            <a:r>
              <a:rPr lang="en-US" altLang="zh-TW" sz="1100" dirty="0"/>
              <a:t>abstract void </a:t>
            </a:r>
            <a:r>
              <a:rPr lang="en-US" altLang="zh-TW" sz="1100" dirty="0" err="1"/>
              <a:t>runSim</a:t>
            </a:r>
            <a:r>
              <a:rPr lang="en-US" altLang="zh-TW" sz="1100" dirty="0"/>
              <a:t>()</a:t>
            </a:r>
            <a:endParaRPr lang="zh-TW" altLang="en-US" sz="1100" dirty="0"/>
          </a:p>
        </p:txBody>
      </p:sp>
      <p:sp>
        <p:nvSpPr>
          <p:cNvPr id="8" name="圓角矩形 7"/>
          <p:cNvSpPr/>
          <p:nvPr/>
        </p:nvSpPr>
        <p:spPr>
          <a:xfrm>
            <a:off x="2279491" y="2921796"/>
            <a:ext cx="1926629" cy="19783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DTNSimGUI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927219" y="2921796"/>
            <a:ext cx="1916830" cy="18048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DTNSimTextUI</a:t>
            </a:r>
            <a:endParaRPr lang="zh-TW" altLang="en-US" sz="11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847099" y="262225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User Interface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cxnSp>
        <p:nvCxnSpPr>
          <p:cNvPr id="13" name="直線接點 12"/>
          <p:cNvCxnSpPr>
            <a:stCxn id="4" idx="2"/>
          </p:cNvCxnSpPr>
          <p:nvPr/>
        </p:nvCxnSpPr>
        <p:spPr>
          <a:xfrm>
            <a:off x="4475269" y="698432"/>
            <a:ext cx="0" cy="4009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0"/>
          </p:cNvCxnSpPr>
          <p:nvPr/>
        </p:nvCxnSpPr>
        <p:spPr>
          <a:xfrm rot="5400000" flipH="1" flipV="1">
            <a:off x="3203514" y="2278212"/>
            <a:ext cx="682877" cy="604293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/>
          <p:nvPr/>
        </p:nvCxnSpPr>
        <p:spPr>
          <a:xfrm rot="16200000" flipV="1">
            <a:off x="5205434" y="2265090"/>
            <a:ext cx="674395" cy="622053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圖: 程序 37"/>
          <p:cNvSpPr/>
          <p:nvPr/>
        </p:nvSpPr>
        <p:spPr>
          <a:xfrm>
            <a:off x="1564483" y="3819134"/>
            <a:ext cx="6010242" cy="238808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Double </a:t>
            </a:r>
            <a:r>
              <a:rPr lang="en-US" altLang="zh-TW" sz="1100" dirty="0" err="1"/>
              <a:t>updateInterval</a:t>
            </a:r>
            <a:r>
              <a:rPr lang="en-US" altLang="zh-TW" sz="1100" dirty="0" smtClean="0"/>
              <a:t>;</a:t>
            </a:r>
          </a:p>
          <a:p>
            <a:pPr algn="ctr"/>
            <a:r>
              <a:rPr lang="en-US" altLang="zh-TW" sz="1100" dirty="0"/>
              <a:t>D</a:t>
            </a:r>
            <a:r>
              <a:rPr lang="en-US" altLang="zh-TW" sz="1100" dirty="0" smtClean="0"/>
              <a:t>ouble </a:t>
            </a:r>
            <a:r>
              <a:rPr lang="en-US" altLang="zh-TW" sz="1100" dirty="0" err="1"/>
              <a:t>nextQueueEventTime</a:t>
            </a:r>
            <a:r>
              <a:rPr lang="en-US" altLang="zh-TW" sz="1100" dirty="0" smtClean="0"/>
              <a:t>;</a:t>
            </a:r>
          </a:p>
          <a:p>
            <a:pPr algn="ctr"/>
            <a:endParaRPr lang="en-US" altLang="zh-TW" sz="1100" dirty="0"/>
          </a:p>
          <a:p>
            <a:pPr algn="ctr"/>
            <a:endParaRPr lang="en-US" altLang="zh-TW" sz="1100" dirty="0" smtClean="0"/>
          </a:p>
          <a:p>
            <a:pPr algn="ctr"/>
            <a:endParaRPr lang="en-US" altLang="zh-TW" sz="1100" b="1" u="sng" dirty="0"/>
          </a:p>
          <a:p>
            <a:pPr algn="ctr"/>
            <a:endParaRPr lang="en-US" altLang="zh-TW" b="1" u="sng" dirty="0"/>
          </a:p>
          <a:p>
            <a:pPr algn="ctr"/>
            <a:endParaRPr lang="zh-TW" altLang="en-US" dirty="0"/>
          </a:p>
        </p:txBody>
      </p:sp>
      <p:cxnSp>
        <p:nvCxnSpPr>
          <p:cNvPr id="43" name="直線接點 42"/>
          <p:cNvCxnSpPr>
            <a:stCxn id="10" idx="2"/>
          </p:cNvCxnSpPr>
          <p:nvPr/>
        </p:nvCxnSpPr>
        <p:spPr>
          <a:xfrm>
            <a:off x="4569604" y="3326898"/>
            <a:ext cx="0" cy="492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4191418" y="3936320"/>
            <a:ext cx="7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World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54" name="直線接點 53"/>
          <p:cNvCxnSpPr/>
          <p:nvPr/>
        </p:nvCxnSpPr>
        <p:spPr>
          <a:xfrm>
            <a:off x="2622712" y="1400220"/>
            <a:ext cx="3801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2598722" y="1760260"/>
            <a:ext cx="3801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1560060" y="4317429"/>
            <a:ext cx="6014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1564483" y="4670674"/>
            <a:ext cx="6010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圓角矩形 62"/>
          <p:cNvSpPr/>
          <p:nvPr/>
        </p:nvSpPr>
        <p:spPr>
          <a:xfrm>
            <a:off x="1635407" y="4958706"/>
            <a:ext cx="1926629" cy="109772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 smtClean="0"/>
          </a:p>
          <a:p>
            <a:pPr algn="ctr"/>
            <a:r>
              <a:rPr lang="en-US" altLang="zh-TW" sz="1400" dirty="0" err="1" smtClean="0"/>
              <a:t>SimClock</a:t>
            </a:r>
            <a:endParaRPr lang="en-US" altLang="zh-TW" sz="1400" dirty="0" smtClean="0"/>
          </a:p>
          <a:p>
            <a:pPr algn="ctr"/>
            <a:r>
              <a:rPr lang="en-US" altLang="zh-TW" sz="1100" dirty="0" smtClean="0"/>
              <a:t>double </a:t>
            </a:r>
            <a:r>
              <a:rPr lang="en-US" altLang="zh-TW" sz="1100" i="1" dirty="0" err="1" smtClean="0"/>
              <a:t>clockTime</a:t>
            </a:r>
            <a:endParaRPr lang="en-US" altLang="zh-TW" sz="1100" i="1" dirty="0" smtClean="0"/>
          </a:p>
          <a:p>
            <a:pPr algn="ctr"/>
            <a:endParaRPr lang="en-US" altLang="zh-TW" sz="1100" dirty="0"/>
          </a:p>
          <a:p>
            <a:pPr algn="ctr"/>
            <a:r>
              <a:rPr lang="en-US" altLang="zh-TW" sz="1100" dirty="0" smtClean="0"/>
              <a:t>void </a:t>
            </a:r>
            <a:r>
              <a:rPr lang="en-US" altLang="zh-TW" sz="1100" dirty="0" err="1" smtClean="0"/>
              <a:t>setTime</a:t>
            </a:r>
            <a:r>
              <a:rPr lang="en-US" altLang="zh-TW" sz="1100" dirty="0" smtClean="0"/>
              <a:t>()</a:t>
            </a:r>
          </a:p>
          <a:p>
            <a:pPr algn="ctr"/>
            <a:r>
              <a:rPr lang="en-US" altLang="zh-TW" sz="1100" dirty="0"/>
              <a:t>double </a:t>
            </a:r>
            <a:r>
              <a:rPr lang="en-US" altLang="zh-TW" sz="1100" dirty="0" err="1"/>
              <a:t>getTime</a:t>
            </a:r>
            <a:r>
              <a:rPr lang="en-US" altLang="zh-TW" sz="1100" dirty="0"/>
              <a:t>()</a:t>
            </a:r>
          </a:p>
          <a:p>
            <a:pPr algn="ctr"/>
            <a:endParaRPr lang="en-US" altLang="zh-TW" sz="1400" dirty="0" smtClean="0"/>
          </a:p>
          <a:p>
            <a:pPr algn="ctr"/>
            <a:endParaRPr lang="zh-TW" altLang="en-US" sz="1400" dirty="0"/>
          </a:p>
        </p:txBody>
      </p:sp>
      <p:cxnSp>
        <p:nvCxnSpPr>
          <p:cNvPr id="1024" name="直線接點 1023"/>
          <p:cNvCxnSpPr/>
          <p:nvPr/>
        </p:nvCxnSpPr>
        <p:spPr>
          <a:xfrm>
            <a:off x="1671638" y="5172075"/>
            <a:ext cx="1861696" cy="2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1671638" y="5390754"/>
            <a:ext cx="18733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圓角矩形 70"/>
          <p:cNvSpPr/>
          <p:nvPr/>
        </p:nvSpPr>
        <p:spPr>
          <a:xfrm>
            <a:off x="3684195" y="4945839"/>
            <a:ext cx="1926629" cy="109772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73" name="圓角矩形 72"/>
          <p:cNvSpPr/>
          <p:nvPr/>
        </p:nvSpPr>
        <p:spPr>
          <a:xfrm>
            <a:off x="5719307" y="4958706"/>
            <a:ext cx="1787283" cy="1084860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TW" sz="1400" dirty="0" err="1" smtClean="0"/>
              <a:t>EventQueue</a:t>
            </a:r>
            <a:endParaRPr lang="zh-TW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3629953" y="4832107"/>
            <a:ext cx="2035112" cy="133805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stCxn id="3" idx="2"/>
          </p:cNvCxnSpPr>
          <p:nvPr/>
        </p:nvCxnSpPr>
        <p:spPr>
          <a:xfrm>
            <a:off x="4647509" y="6170165"/>
            <a:ext cx="0" cy="57120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17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35896" y="2708920"/>
            <a:ext cx="1856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10/04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4077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Create a Message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68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3592596" y="2005892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58555" y="3097599"/>
            <a:ext cx="2776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b="1" dirty="0"/>
              <a:t>Message m = new Message(from, to, this.id, </a:t>
            </a:r>
            <a:r>
              <a:rPr lang="en-US" altLang="zh-TW" sz="900" b="1" dirty="0" err="1"/>
              <a:t>this.size</a:t>
            </a:r>
            <a:r>
              <a:rPr lang="en-US" altLang="zh-TW" sz="900" b="1" dirty="0" smtClean="0"/>
              <a:t>);</a:t>
            </a:r>
            <a:endParaRPr lang="zh-TW" altLang="en-US" sz="900" b="1" dirty="0"/>
          </a:p>
          <a:p>
            <a:r>
              <a:rPr lang="en-US" altLang="zh-TW" sz="900" dirty="0" err="1" smtClean="0"/>
              <a:t>m.setResponseSize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this.responseSize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err="1"/>
              <a:t>from.createNewMessage</a:t>
            </a:r>
            <a:r>
              <a:rPr lang="en-US" altLang="zh-TW" sz="900" dirty="0"/>
              <a:t>(m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58555" y="293564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Create a </a:t>
            </a:r>
            <a:r>
              <a:rPr lang="en-US" altLang="zh-TW" sz="1800" dirty="0" smtClean="0"/>
              <a:t>Message in clock 1</a:t>
            </a:r>
            <a:endParaRPr lang="zh-TW" altLang="en-US" sz="1800" dirty="0"/>
          </a:p>
        </p:txBody>
      </p:sp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937500"/>
              </p:ext>
            </p:extLst>
          </p:nvPr>
        </p:nvGraphicFramePr>
        <p:xfrm>
          <a:off x="4932040" y="421548"/>
          <a:ext cx="4104456" cy="2316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/>
              </a:tblGrid>
              <a:tr h="334327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EventQueues</a:t>
                      </a:r>
                      <a:endParaRPr lang="zh-TW" altLang="en-US" dirty="0"/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 up @0.0 0&lt;-&gt;1</a:t>
                      </a:r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MSG @1.0 M1 [0-&gt;1] size:5000 CREATE</a:t>
                      </a:r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 down @11.0 0&lt;-&gt;1</a:t>
                      </a:r>
                    </a:p>
                  </a:txBody>
                  <a:tcPr/>
                </a:tc>
              </a:tr>
              <a:tr h="334327">
                <a:tc>
                  <a:txBody>
                    <a:bodyPr/>
                    <a:lstStyle/>
                    <a:p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ExtEvent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@ 1.7976931348623157E308</a:t>
                      </a:r>
                    </a:p>
                  </a:txBody>
                  <a:tcPr/>
                </a:tc>
              </a:tr>
              <a:tr h="488159">
                <a:tc>
                  <a:txBody>
                    <a:bodyPr/>
                    <a:lstStyle/>
                    <a:p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ExtEvent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@ 1.7976931348623157E308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7" name="直線單箭頭接點 86"/>
          <p:cNvCxnSpPr/>
          <p:nvPr/>
        </p:nvCxnSpPr>
        <p:spPr>
          <a:xfrm>
            <a:off x="4417047" y="1321369"/>
            <a:ext cx="515850" cy="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圓角矩形 39"/>
          <p:cNvSpPr/>
          <p:nvPr/>
        </p:nvSpPr>
        <p:spPr>
          <a:xfrm>
            <a:off x="2967225" y="2271894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sp>
        <p:nvSpPr>
          <p:cNvPr id="41" name="圓角矩形 40"/>
          <p:cNvSpPr/>
          <p:nvPr/>
        </p:nvSpPr>
        <p:spPr>
          <a:xfrm>
            <a:off x="2846722" y="2874444"/>
            <a:ext cx="1511833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MessageCreateEvent</a:t>
            </a:r>
            <a:endParaRPr lang="zh-TW" altLang="en-US" sz="1100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3592596" y="2652760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圓角矩形 49"/>
          <p:cNvSpPr/>
          <p:nvPr/>
        </p:nvSpPr>
        <p:spPr>
          <a:xfrm>
            <a:off x="0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cxnSp>
        <p:nvCxnSpPr>
          <p:cNvPr id="57" name="直線單箭頭接點 56"/>
          <p:cNvCxnSpPr>
            <a:endCxn id="50" idx="2"/>
          </p:cNvCxnSpPr>
          <p:nvPr/>
        </p:nvCxnSpPr>
        <p:spPr>
          <a:xfrm flipV="1">
            <a:off x="749699" y="2531204"/>
            <a:ext cx="6301" cy="1762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圓角矩形 57"/>
          <p:cNvSpPr/>
          <p:nvPr/>
        </p:nvSpPr>
        <p:spPr>
          <a:xfrm>
            <a:off x="0" y="2707416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59" name="圓角矩形 58"/>
          <p:cNvSpPr/>
          <p:nvPr/>
        </p:nvSpPr>
        <p:spPr>
          <a:xfrm>
            <a:off x="0" y="316647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1" name="直線單箭頭接點 60"/>
          <p:cNvCxnSpPr/>
          <p:nvPr/>
        </p:nvCxnSpPr>
        <p:spPr>
          <a:xfrm flipV="1">
            <a:off x="756000" y="2991115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直線單箭頭接點 67"/>
          <p:cNvCxnSpPr/>
          <p:nvPr/>
        </p:nvCxnSpPr>
        <p:spPr>
          <a:xfrm flipH="1">
            <a:off x="4499992" y="3528010"/>
            <a:ext cx="409594" cy="83709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5868144" y="3158060"/>
            <a:ext cx="0" cy="29641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700035" y="2945571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n0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70" name="直線單箭頭接點 69"/>
          <p:cNvCxnSpPr/>
          <p:nvPr/>
        </p:nvCxnSpPr>
        <p:spPr>
          <a:xfrm flipV="1">
            <a:off x="6100961" y="3139678"/>
            <a:ext cx="0" cy="29641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5942103" y="2945570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n1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72" name="直線單箭頭接點 71"/>
          <p:cNvCxnSpPr/>
          <p:nvPr/>
        </p:nvCxnSpPr>
        <p:spPr>
          <a:xfrm flipV="1">
            <a:off x="6412219" y="3145178"/>
            <a:ext cx="0" cy="29641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6244952" y="2936560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M1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 flipV="1">
            <a:off x="6763204" y="3145178"/>
            <a:ext cx="0" cy="29641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/>
          <p:cNvSpPr txBox="1"/>
          <p:nvPr/>
        </p:nvSpPr>
        <p:spPr>
          <a:xfrm>
            <a:off x="6604346" y="29202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chemeClr val="accent2"/>
                </a:solidFill>
              </a:rPr>
              <a:t>5000</a:t>
            </a:r>
            <a:endParaRPr lang="zh-TW" altLang="en-US" sz="1000" dirty="0">
              <a:solidFill>
                <a:schemeClr val="accent2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037005"/>
              </p:ext>
            </p:extLst>
          </p:nvPr>
        </p:nvGraphicFramePr>
        <p:xfrm>
          <a:off x="1181083" y="4419975"/>
          <a:ext cx="52251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from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err="1" smtClean="0"/>
                        <a:t>timeCreated</a:t>
                      </a:r>
                      <a:endParaRPr lang="en-US" altLang="zh-TW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path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[]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0" name="文字方塊 79"/>
          <p:cNvSpPr txBox="1"/>
          <p:nvPr/>
        </p:nvSpPr>
        <p:spPr>
          <a:xfrm>
            <a:off x="3707904" y="5877272"/>
            <a:ext cx="370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List of nodes this message has passed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cxnSp>
        <p:nvCxnSpPr>
          <p:cNvPr id="81" name="直線單箭頭接點 80"/>
          <p:cNvCxnSpPr/>
          <p:nvPr/>
        </p:nvCxnSpPr>
        <p:spPr>
          <a:xfrm flipH="1">
            <a:off x="5746917" y="5085184"/>
            <a:ext cx="121227" cy="79208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115616" y="4036422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Message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76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816104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3572104" y="1435996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2826553" y="17044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3592596" y="2005892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800388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358555" y="3097599"/>
            <a:ext cx="2776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Message m = new Message(from, to, this.id, </a:t>
            </a:r>
            <a:r>
              <a:rPr lang="en-US" altLang="zh-TW" sz="900" dirty="0" err="1"/>
              <a:t>this.size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b="1" dirty="0" err="1" smtClean="0"/>
              <a:t>m.setResponseSize</a:t>
            </a:r>
            <a:r>
              <a:rPr lang="en-US" altLang="zh-TW" sz="900" b="1" dirty="0" smtClean="0"/>
              <a:t>(</a:t>
            </a:r>
            <a:r>
              <a:rPr lang="en-US" altLang="zh-TW" sz="900" b="1" dirty="0" err="1" smtClean="0"/>
              <a:t>this.responseSize</a:t>
            </a:r>
            <a:r>
              <a:rPr lang="en-US" altLang="zh-TW" sz="900" b="1" dirty="0"/>
              <a:t>);</a:t>
            </a:r>
          </a:p>
          <a:p>
            <a:r>
              <a:rPr lang="en-US" altLang="zh-TW" sz="900" dirty="0" err="1"/>
              <a:t>from.createNewMessage</a:t>
            </a:r>
            <a:r>
              <a:rPr lang="en-US" altLang="zh-TW" sz="900" dirty="0"/>
              <a:t>(m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358555" y="293564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Create a </a:t>
            </a:r>
            <a:r>
              <a:rPr lang="en-US" altLang="zh-TW" sz="1800" dirty="0" smtClean="0"/>
              <a:t>Message in clock 1</a:t>
            </a:r>
            <a:endParaRPr lang="zh-TW" altLang="en-US" sz="1800" dirty="0"/>
          </a:p>
        </p:txBody>
      </p:sp>
      <p:sp>
        <p:nvSpPr>
          <p:cNvPr id="40" name="圓角矩形 39"/>
          <p:cNvSpPr/>
          <p:nvPr/>
        </p:nvSpPr>
        <p:spPr>
          <a:xfrm>
            <a:off x="2967225" y="2271894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sp>
        <p:nvSpPr>
          <p:cNvPr id="41" name="圓角矩形 40"/>
          <p:cNvSpPr/>
          <p:nvPr/>
        </p:nvSpPr>
        <p:spPr>
          <a:xfrm>
            <a:off x="2846722" y="2874444"/>
            <a:ext cx="1511833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MessageCreateEvent</a:t>
            </a:r>
            <a:endParaRPr lang="zh-TW" altLang="en-US" sz="1100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3592596" y="2652760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圓角矩形 49"/>
          <p:cNvSpPr/>
          <p:nvPr/>
        </p:nvSpPr>
        <p:spPr>
          <a:xfrm>
            <a:off x="0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cxnSp>
        <p:nvCxnSpPr>
          <p:cNvPr id="57" name="直線單箭頭接點 56"/>
          <p:cNvCxnSpPr>
            <a:endCxn id="50" idx="2"/>
          </p:cNvCxnSpPr>
          <p:nvPr/>
        </p:nvCxnSpPr>
        <p:spPr>
          <a:xfrm flipV="1">
            <a:off x="749699" y="2531204"/>
            <a:ext cx="6301" cy="1762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圓角矩形 57"/>
          <p:cNvSpPr/>
          <p:nvPr/>
        </p:nvSpPr>
        <p:spPr>
          <a:xfrm>
            <a:off x="0" y="2707416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59" name="圓角矩形 58"/>
          <p:cNvSpPr/>
          <p:nvPr/>
        </p:nvSpPr>
        <p:spPr>
          <a:xfrm>
            <a:off x="0" y="3166476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1" name="直線單箭頭接點 60"/>
          <p:cNvCxnSpPr/>
          <p:nvPr/>
        </p:nvCxnSpPr>
        <p:spPr>
          <a:xfrm flipV="1">
            <a:off x="756000" y="2991115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716"/>
              </p:ext>
            </p:extLst>
          </p:nvPr>
        </p:nvGraphicFramePr>
        <p:xfrm>
          <a:off x="1181083" y="4419975"/>
          <a:ext cx="612721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317"/>
                <a:gridCol w="875317"/>
                <a:gridCol w="875317"/>
                <a:gridCol w="875317"/>
                <a:gridCol w="875317"/>
                <a:gridCol w="875317"/>
                <a:gridCol w="8753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from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err="1" smtClean="0"/>
                        <a:t>timeCreated</a:t>
                      </a:r>
                      <a:endParaRPr lang="en-US" altLang="zh-TW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b="1" dirty="0" err="1" smtClean="0"/>
                        <a:t>ResponseSize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直線單箭頭接點 28"/>
          <p:cNvCxnSpPr/>
          <p:nvPr/>
        </p:nvCxnSpPr>
        <p:spPr>
          <a:xfrm>
            <a:off x="6012160" y="3645024"/>
            <a:ext cx="576064" cy="72008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2647283" y="5805264"/>
            <a:ext cx="6015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if a response to this message is required, this is the size of the </a:t>
            </a:r>
          </a:p>
          <a:p>
            <a:r>
              <a:rPr lang="en-US" altLang="zh-TW" dirty="0">
                <a:solidFill>
                  <a:schemeClr val="accent6"/>
                </a:solidFill>
              </a:rPr>
              <a:t> </a:t>
            </a:r>
            <a:r>
              <a:rPr lang="en-US" altLang="zh-TW" dirty="0" smtClean="0">
                <a:solidFill>
                  <a:schemeClr val="accent6"/>
                </a:solidFill>
              </a:rPr>
              <a:t>response </a:t>
            </a:r>
            <a:r>
              <a:rPr lang="en-US" altLang="zh-TW" dirty="0">
                <a:solidFill>
                  <a:schemeClr val="accent6"/>
                </a:solidFill>
              </a:rPr>
              <a:t>message (or 0 if no response is requested)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H="1">
            <a:off x="5746918" y="5085184"/>
            <a:ext cx="1057330" cy="79208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1115616" y="4036422"/>
            <a:ext cx="124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Message m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4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3564936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4320936" y="1435996"/>
            <a:ext cx="0" cy="48083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3564936" y="1916832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4330979" y="2218246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1549220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096938" y="3309953"/>
            <a:ext cx="2776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Message m = new Message(from, to, this.id, </a:t>
            </a:r>
            <a:r>
              <a:rPr lang="en-US" altLang="zh-TW" sz="900" dirty="0" err="1"/>
              <a:t>this.size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err="1" smtClean="0"/>
              <a:t>m.setResponseSize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this.responseSize</a:t>
            </a:r>
            <a:r>
              <a:rPr lang="en-US" altLang="zh-TW" sz="900" dirty="0"/>
              <a:t>);</a:t>
            </a:r>
          </a:p>
          <a:p>
            <a:r>
              <a:rPr lang="en-US" altLang="zh-TW" sz="900" b="1" dirty="0" err="1"/>
              <a:t>from.createNewMessage</a:t>
            </a:r>
            <a:r>
              <a:rPr lang="en-US" altLang="zh-TW" sz="900" b="1" dirty="0"/>
              <a:t>(m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5096938" y="3147998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Create a </a:t>
            </a:r>
            <a:r>
              <a:rPr lang="en-US" altLang="zh-TW" sz="1800" dirty="0" smtClean="0"/>
              <a:t>Message in clock 1</a:t>
            </a:r>
            <a:endParaRPr lang="zh-TW" altLang="en-US" sz="1800" dirty="0"/>
          </a:p>
        </p:txBody>
      </p:sp>
      <p:sp>
        <p:nvSpPr>
          <p:cNvPr id="40" name="圓角矩形 39"/>
          <p:cNvSpPr/>
          <p:nvPr/>
        </p:nvSpPr>
        <p:spPr>
          <a:xfrm>
            <a:off x="3705608" y="2484248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sp>
        <p:nvSpPr>
          <p:cNvPr id="41" name="圓角矩形 40"/>
          <p:cNvSpPr/>
          <p:nvPr/>
        </p:nvSpPr>
        <p:spPr>
          <a:xfrm>
            <a:off x="3585105" y="3086798"/>
            <a:ext cx="1511833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MessageCreateEvent</a:t>
            </a:r>
            <a:endParaRPr lang="zh-TW" altLang="en-US" sz="1100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4330979" y="2865114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圓角矩形 49"/>
          <p:cNvSpPr/>
          <p:nvPr/>
        </p:nvSpPr>
        <p:spPr>
          <a:xfrm>
            <a:off x="0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cxnSp>
        <p:nvCxnSpPr>
          <p:cNvPr id="57" name="直線單箭頭接點 56"/>
          <p:cNvCxnSpPr>
            <a:stCxn id="58" idx="0"/>
            <a:endCxn id="50" idx="2"/>
          </p:cNvCxnSpPr>
          <p:nvPr/>
        </p:nvCxnSpPr>
        <p:spPr>
          <a:xfrm flipV="1">
            <a:off x="746830" y="2531204"/>
            <a:ext cx="9170" cy="118517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圓角矩形 57"/>
          <p:cNvSpPr/>
          <p:nvPr/>
        </p:nvSpPr>
        <p:spPr>
          <a:xfrm>
            <a:off x="-9170" y="3716380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59" name="圓角矩形 58"/>
          <p:cNvSpPr/>
          <p:nvPr/>
        </p:nvSpPr>
        <p:spPr>
          <a:xfrm>
            <a:off x="-9170" y="5301208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1" name="直線單箭頭接點 60"/>
          <p:cNvCxnSpPr>
            <a:stCxn id="59" idx="0"/>
          </p:cNvCxnSpPr>
          <p:nvPr/>
        </p:nvCxnSpPr>
        <p:spPr>
          <a:xfrm flipV="1">
            <a:off x="746830" y="4000080"/>
            <a:ext cx="0" cy="13011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344082" y="1401607"/>
            <a:ext cx="18710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b="1" dirty="0" err="1"/>
              <a:t>this.router.createNewMessage</a:t>
            </a:r>
            <a:r>
              <a:rPr lang="en-US" altLang="zh-TW" sz="900" b="1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44082" y="123965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>
            <a:off x="5386021" y="4022615"/>
            <a:ext cx="100150" cy="15730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380291" y="4129305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2"/>
                </a:solidFill>
              </a:rPr>
              <a:t>n0</a:t>
            </a:r>
            <a:endParaRPr lang="zh-TW" altLang="en-US" sz="11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69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3564936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4320936" y="1435996"/>
            <a:ext cx="0" cy="48083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3564936" y="1916832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4330979" y="2218246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1549220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096938" y="3309953"/>
            <a:ext cx="2776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Message m = new Message(from, to, this.id, </a:t>
            </a:r>
            <a:r>
              <a:rPr lang="en-US" altLang="zh-TW" sz="900" dirty="0" err="1"/>
              <a:t>this.size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err="1" smtClean="0"/>
              <a:t>m.setResponseSize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this.responseSize</a:t>
            </a:r>
            <a:r>
              <a:rPr lang="en-US" altLang="zh-TW" sz="900" dirty="0"/>
              <a:t>);</a:t>
            </a:r>
          </a:p>
          <a:p>
            <a:r>
              <a:rPr lang="en-US" altLang="zh-TW" sz="900" b="1" dirty="0" err="1"/>
              <a:t>from.createNewMessage</a:t>
            </a:r>
            <a:r>
              <a:rPr lang="en-US" altLang="zh-TW" sz="900" b="1" dirty="0"/>
              <a:t>(m</a:t>
            </a:r>
            <a:r>
              <a:rPr lang="en-US" altLang="zh-TW" sz="900" b="1" dirty="0" smtClean="0"/>
              <a:t>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5096938" y="3147998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Create a </a:t>
            </a:r>
            <a:r>
              <a:rPr lang="en-US" altLang="zh-TW" sz="1800" dirty="0" smtClean="0"/>
              <a:t>Message in clock 1</a:t>
            </a:r>
            <a:endParaRPr lang="zh-TW" altLang="en-US" sz="1800" dirty="0"/>
          </a:p>
        </p:txBody>
      </p:sp>
      <p:sp>
        <p:nvSpPr>
          <p:cNvPr id="40" name="圓角矩形 39"/>
          <p:cNvSpPr/>
          <p:nvPr/>
        </p:nvSpPr>
        <p:spPr>
          <a:xfrm>
            <a:off x="3705608" y="2484248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sp>
        <p:nvSpPr>
          <p:cNvPr id="41" name="圓角矩形 40"/>
          <p:cNvSpPr/>
          <p:nvPr/>
        </p:nvSpPr>
        <p:spPr>
          <a:xfrm>
            <a:off x="3585105" y="3086798"/>
            <a:ext cx="1511833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MessageCreateEvent</a:t>
            </a:r>
            <a:endParaRPr lang="zh-TW" altLang="en-US" sz="1100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4330979" y="2865114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圓角矩形 49"/>
          <p:cNvSpPr/>
          <p:nvPr/>
        </p:nvSpPr>
        <p:spPr>
          <a:xfrm>
            <a:off x="0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cxnSp>
        <p:nvCxnSpPr>
          <p:cNvPr id="57" name="直線單箭頭接點 56"/>
          <p:cNvCxnSpPr>
            <a:stCxn id="58" idx="0"/>
            <a:endCxn id="50" idx="2"/>
          </p:cNvCxnSpPr>
          <p:nvPr/>
        </p:nvCxnSpPr>
        <p:spPr>
          <a:xfrm flipV="1">
            <a:off x="746830" y="2531204"/>
            <a:ext cx="9170" cy="118517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圓角矩形 57"/>
          <p:cNvSpPr/>
          <p:nvPr/>
        </p:nvSpPr>
        <p:spPr>
          <a:xfrm>
            <a:off x="-9170" y="3716380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59" name="圓角矩形 58"/>
          <p:cNvSpPr/>
          <p:nvPr/>
        </p:nvSpPr>
        <p:spPr>
          <a:xfrm>
            <a:off x="-9170" y="5301208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1" name="直線單箭頭接點 60"/>
          <p:cNvCxnSpPr>
            <a:stCxn id="59" idx="0"/>
          </p:cNvCxnSpPr>
          <p:nvPr/>
        </p:nvCxnSpPr>
        <p:spPr>
          <a:xfrm flipV="1">
            <a:off x="746830" y="4000080"/>
            <a:ext cx="0" cy="13011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344082" y="1401607"/>
            <a:ext cx="18710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b="1" dirty="0" err="1"/>
              <a:t>this.router.createNewMessage</a:t>
            </a:r>
            <a:r>
              <a:rPr lang="en-US" altLang="zh-TW" sz="900" b="1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44082" y="123965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>
            <a:off x="5386021" y="4022615"/>
            <a:ext cx="100150" cy="15730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380291" y="4129305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2"/>
                </a:solidFill>
              </a:rPr>
              <a:t>n0</a:t>
            </a:r>
            <a:endParaRPr lang="zh-TW" altLang="en-US" sz="1100" dirty="0">
              <a:solidFill>
                <a:schemeClr val="accent2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435163" y="3906919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b="1" dirty="0" err="1"/>
              <a:t>makeRoomForNewMessage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m.getSize</a:t>
            </a:r>
            <a:r>
              <a:rPr lang="en-US" altLang="zh-TW" sz="900" b="1" dirty="0"/>
              <a:t>());</a:t>
            </a:r>
          </a:p>
          <a:p>
            <a:r>
              <a:rPr lang="en-US" altLang="zh-TW" sz="900" dirty="0"/>
              <a:t>return </a:t>
            </a:r>
            <a:r>
              <a:rPr lang="en-US" altLang="zh-TW" sz="900" dirty="0" err="1"/>
              <a:t>super.createNewMessage</a:t>
            </a:r>
            <a:r>
              <a:rPr lang="en-US" altLang="zh-TW" sz="900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435163" y="374496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556044" y="4798877"/>
            <a:ext cx="5150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Removes messages from the </a:t>
            </a:r>
            <a:r>
              <a:rPr lang="en-US" altLang="zh-TW" dirty="0">
                <a:solidFill>
                  <a:schemeClr val="accent2"/>
                </a:solidFill>
              </a:rPr>
              <a:t>buffer</a:t>
            </a:r>
            <a:r>
              <a:rPr lang="en-US" altLang="zh-TW" dirty="0">
                <a:solidFill>
                  <a:schemeClr val="accent6"/>
                </a:solidFill>
              </a:rPr>
              <a:t> (oldest first) until</a:t>
            </a:r>
          </a:p>
          <a:p>
            <a:r>
              <a:rPr lang="en-US" altLang="zh-TW" dirty="0">
                <a:solidFill>
                  <a:schemeClr val="accent6"/>
                </a:solidFill>
              </a:rPr>
              <a:t> </a:t>
            </a:r>
            <a:r>
              <a:rPr lang="en-US" altLang="zh-TW" dirty="0" smtClean="0">
                <a:solidFill>
                  <a:schemeClr val="accent6"/>
                </a:solidFill>
              </a:rPr>
              <a:t>there's </a:t>
            </a:r>
            <a:r>
              <a:rPr lang="en-US" altLang="zh-TW" dirty="0">
                <a:solidFill>
                  <a:schemeClr val="accent6"/>
                </a:solidFill>
              </a:rPr>
              <a:t>enough space for the new message.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3491880" y="4230084"/>
            <a:ext cx="849142" cy="568793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856211"/>
              </p:ext>
            </p:extLst>
          </p:nvPr>
        </p:nvGraphicFramePr>
        <p:xfrm>
          <a:off x="7596336" y="3086798"/>
          <a:ext cx="1430218" cy="2841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69143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Messages</a:t>
                      </a:r>
                    </a:p>
                    <a:p>
                      <a:pPr algn="ctr"/>
                      <a:r>
                        <a:rPr lang="en-US" altLang="zh-TW" dirty="0" smtClean="0"/>
                        <a:t>(buffer)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2" name="直線單箭頭接點 61"/>
          <p:cNvCxnSpPr>
            <a:stCxn id="51" idx="0"/>
          </p:cNvCxnSpPr>
          <p:nvPr/>
        </p:nvCxnSpPr>
        <p:spPr>
          <a:xfrm flipH="1" flipV="1">
            <a:off x="8013430" y="2608852"/>
            <a:ext cx="298015" cy="47794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5013309" y="2180263"/>
            <a:ext cx="423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This buffer is a </a:t>
            </a:r>
            <a:r>
              <a:rPr lang="en-US" altLang="zh-TW" dirty="0" err="1" smtClean="0">
                <a:solidFill>
                  <a:schemeClr val="accent6"/>
                </a:solidFill>
              </a:rPr>
              <a:t>HashMap</a:t>
            </a:r>
            <a:r>
              <a:rPr lang="en-US" altLang="zh-TW" dirty="0" smtClean="0">
                <a:solidFill>
                  <a:schemeClr val="accent6"/>
                </a:solidFill>
              </a:rPr>
              <a:t> in </a:t>
            </a:r>
            <a:r>
              <a:rPr lang="en-US" altLang="zh-TW" dirty="0" err="1" smtClean="0">
                <a:solidFill>
                  <a:schemeClr val="accent6"/>
                </a:solidFill>
              </a:rPr>
              <a:t>MessageRouter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cxnSp>
        <p:nvCxnSpPr>
          <p:cNvPr id="64" name="直線單箭頭接點 63"/>
          <p:cNvCxnSpPr/>
          <p:nvPr/>
        </p:nvCxnSpPr>
        <p:spPr>
          <a:xfrm flipV="1">
            <a:off x="5796136" y="4390915"/>
            <a:ext cx="1523827" cy="478245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1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3564936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4320936" y="1435996"/>
            <a:ext cx="0" cy="48083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3564936" y="1916832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4330979" y="2218246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1549220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096938" y="3309953"/>
            <a:ext cx="2776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Message m = new Message(from, to, this.id, </a:t>
            </a:r>
            <a:r>
              <a:rPr lang="en-US" altLang="zh-TW" sz="900" dirty="0" err="1"/>
              <a:t>this.size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err="1" smtClean="0"/>
              <a:t>m.setResponseSize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this.responseSize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err="1"/>
              <a:t>from.createNewMessage</a:t>
            </a:r>
            <a:r>
              <a:rPr lang="en-US" altLang="zh-TW" sz="900" dirty="0"/>
              <a:t>(m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5096938" y="3147998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Create a </a:t>
            </a:r>
            <a:r>
              <a:rPr lang="en-US" altLang="zh-TW" sz="1800" dirty="0" smtClean="0"/>
              <a:t>Message in clock 1</a:t>
            </a:r>
            <a:endParaRPr lang="zh-TW" altLang="en-US" sz="1800" dirty="0"/>
          </a:p>
        </p:txBody>
      </p:sp>
      <p:sp>
        <p:nvSpPr>
          <p:cNvPr id="40" name="圓角矩形 39"/>
          <p:cNvSpPr/>
          <p:nvPr/>
        </p:nvSpPr>
        <p:spPr>
          <a:xfrm>
            <a:off x="3705608" y="2484248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sp>
        <p:nvSpPr>
          <p:cNvPr id="41" name="圓角矩形 40"/>
          <p:cNvSpPr/>
          <p:nvPr/>
        </p:nvSpPr>
        <p:spPr>
          <a:xfrm>
            <a:off x="3585105" y="3086798"/>
            <a:ext cx="1511833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MessageCreateEvent</a:t>
            </a:r>
            <a:endParaRPr lang="zh-TW" altLang="en-US" sz="1100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4330979" y="2865114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圓角矩形 49"/>
          <p:cNvSpPr/>
          <p:nvPr/>
        </p:nvSpPr>
        <p:spPr>
          <a:xfrm>
            <a:off x="0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cxnSp>
        <p:nvCxnSpPr>
          <p:cNvPr id="57" name="直線單箭頭接點 56"/>
          <p:cNvCxnSpPr>
            <a:stCxn id="58" idx="0"/>
            <a:endCxn id="50" idx="2"/>
          </p:cNvCxnSpPr>
          <p:nvPr/>
        </p:nvCxnSpPr>
        <p:spPr>
          <a:xfrm flipV="1">
            <a:off x="746830" y="2531204"/>
            <a:ext cx="9170" cy="118517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圓角矩形 57"/>
          <p:cNvSpPr/>
          <p:nvPr/>
        </p:nvSpPr>
        <p:spPr>
          <a:xfrm>
            <a:off x="-9170" y="3716380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59" name="圓角矩形 58"/>
          <p:cNvSpPr/>
          <p:nvPr/>
        </p:nvSpPr>
        <p:spPr>
          <a:xfrm>
            <a:off x="-9170" y="5301208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1" name="直線單箭頭接點 60"/>
          <p:cNvCxnSpPr>
            <a:stCxn id="59" idx="0"/>
          </p:cNvCxnSpPr>
          <p:nvPr/>
        </p:nvCxnSpPr>
        <p:spPr>
          <a:xfrm flipV="1">
            <a:off x="746830" y="4000080"/>
            <a:ext cx="0" cy="13011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344082" y="1401607"/>
            <a:ext cx="18710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dirty="0" err="1"/>
              <a:t>this.router.createNewMessage</a:t>
            </a:r>
            <a:r>
              <a:rPr lang="en-US" altLang="zh-TW" sz="900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44082" y="123965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435163" y="3906919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dirty="0" err="1"/>
              <a:t>makeRoomForNewMessage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());</a:t>
            </a:r>
          </a:p>
          <a:p>
            <a:r>
              <a:rPr lang="en-US" altLang="zh-TW" sz="900" b="1" dirty="0"/>
              <a:t>return </a:t>
            </a:r>
            <a:r>
              <a:rPr lang="en-US" altLang="zh-TW" sz="900" b="1" dirty="0" err="1"/>
              <a:t>super.createNewMessage</a:t>
            </a:r>
            <a:r>
              <a:rPr lang="en-US" altLang="zh-TW" sz="900" b="1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435163" y="374496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440710" y="2420765"/>
            <a:ext cx="1773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dirty="0" smtClean="0"/>
              <a:t>…</a:t>
            </a:r>
            <a:endParaRPr lang="en-US" altLang="zh-TW" sz="900" dirty="0"/>
          </a:p>
          <a:p>
            <a:r>
              <a:rPr lang="en-US" altLang="zh-TW" sz="900" b="1" dirty="0" err="1"/>
              <a:t>addToMessages</a:t>
            </a:r>
            <a:r>
              <a:rPr lang="en-US" altLang="zh-TW" sz="900" b="1" dirty="0"/>
              <a:t>(m, true</a:t>
            </a:r>
            <a:r>
              <a:rPr lang="en-US" altLang="zh-TW" sz="900" b="1" dirty="0" smtClean="0"/>
              <a:t>);</a:t>
            </a:r>
            <a:endParaRPr lang="en-US" altLang="zh-TW" sz="900" dirty="0"/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440710" y="2258810"/>
            <a:ext cx="5036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5 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51" name="直線單箭頭接點 50"/>
          <p:cNvCxnSpPr>
            <a:endCxn id="45" idx="2"/>
          </p:cNvCxnSpPr>
          <p:nvPr/>
        </p:nvCxnSpPr>
        <p:spPr>
          <a:xfrm flipV="1">
            <a:off x="2195736" y="3067096"/>
            <a:ext cx="131595" cy="116618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680982"/>
              </p:ext>
            </p:extLst>
          </p:nvPr>
        </p:nvGraphicFramePr>
        <p:xfrm>
          <a:off x="7596336" y="3086798"/>
          <a:ext cx="1430218" cy="2841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69143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Messages</a:t>
                      </a:r>
                    </a:p>
                    <a:p>
                      <a:pPr algn="ctr"/>
                      <a:r>
                        <a:rPr lang="en-US" altLang="zh-TW" dirty="0" smtClean="0"/>
                        <a:t>(buffer)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61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3564936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4320936" y="1435996"/>
            <a:ext cx="0" cy="48083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3564936" y="1916832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4330979" y="2218246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1549220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096938" y="3309953"/>
            <a:ext cx="2776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Message m = new Message(from, to, this.id, </a:t>
            </a:r>
            <a:r>
              <a:rPr lang="en-US" altLang="zh-TW" sz="900" dirty="0" err="1"/>
              <a:t>this.size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err="1" smtClean="0"/>
              <a:t>m.setResponseSize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this.responseSize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err="1"/>
              <a:t>from.createNewMessage</a:t>
            </a:r>
            <a:r>
              <a:rPr lang="en-US" altLang="zh-TW" sz="900" dirty="0"/>
              <a:t>(m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5096938" y="3147998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Create a </a:t>
            </a:r>
            <a:r>
              <a:rPr lang="en-US" altLang="zh-TW" sz="1800" dirty="0" smtClean="0"/>
              <a:t>Message in clock 1</a:t>
            </a:r>
            <a:endParaRPr lang="zh-TW" altLang="en-US" sz="1800" dirty="0"/>
          </a:p>
        </p:txBody>
      </p:sp>
      <p:sp>
        <p:nvSpPr>
          <p:cNvPr id="40" name="圓角矩形 39"/>
          <p:cNvSpPr/>
          <p:nvPr/>
        </p:nvSpPr>
        <p:spPr>
          <a:xfrm>
            <a:off x="3705608" y="2484248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sp>
        <p:nvSpPr>
          <p:cNvPr id="41" name="圓角矩形 40"/>
          <p:cNvSpPr/>
          <p:nvPr/>
        </p:nvSpPr>
        <p:spPr>
          <a:xfrm>
            <a:off x="3585105" y="3086798"/>
            <a:ext cx="1511833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MessageCreateEvent</a:t>
            </a:r>
            <a:endParaRPr lang="zh-TW" altLang="en-US" sz="1100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4330979" y="2865114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圓角矩形 49"/>
          <p:cNvSpPr/>
          <p:nvPr/>
        </p:nvSpPr>
        <p:spPr>
          <a:xfrm>
            <a:off x="0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cxnSp>
        <p:nvCxnSpPr>
          <p:cNvPr id="57" name="直線單箭頭接點 56"/>
          <p:cNvCxnSpPr>
            <a:stCxn id="58" idx="0"/>
            <a:endCxn id="50" idx="2"/>
          </p:cNvCxnSpPr>
          <p:nvPr/>
        </p:nvCxnSpPr>
        <p:spPr>
          <a:xfrm flipV="1">
            <a:off x="746830" y="2531204"/>
            <a:ext cx="9170" cy="118517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圓角矩形 57"/>
          <p:cNvSpPr/>
          <p:nvPr/>
        </p:nvSpPr>
        <p:spPr>
          <a:xfrm>
            <a:off x="-9170" y="3716380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59" name="圓角矩形 58"/>
          <p:cNvSpPr/>
          <p:nvPr/>
        </p:nvSpPr>
        <p:spPr>
          <a:xfrm>
            <a:off x="-9170" y="5301208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1" name="直線單箭頭接點 60"/>
          <p:cNvCxnSpPr>
            <a:stCxn id="59" idx="0"/>
          </p:cNvCxnSpPr>
          <p:nvPr/>
        </p:nvCxnSpPr>
        <p:spPr>
          <a:xfrm flipV="1">
            <a:off x="746830" y="4000080"/>
            <a:ext cx="0" cy="13011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344082" y="1401607"/>
            <a:ext cx="18710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dirty="0" err="1"/>
              <a:t>this.router.createNewMessage</a:t>
            </a:r>
            <a:r>
              <a:rPr lang="en-US" altLang="zh-TW" sz="900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44082" y="123965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435163" y="3906919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dirty="0" err="1"/>
              <a:t>makeRoomForNewMessage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());</a:t>
            </a:r>
          </a:p>
          <a:p>
            <a:r>
              <a:rPr lang="en-US" altLang="zh-TW" sz="900" b="1" dirty="0"/>
              <a:t>return </a:t>
            </a:r>
            <a:r>
              <a:rPr lang="en-US" altLang="zh-TW" sz="900" b="1" dirty="0" err="1"/>
              <a:t>super.createNewMessage</a:t>
            </a:r>
            <a:r>
              <a:rPr lang="en-US" altLang="zh-TW" sz="900" b="1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435163" y="374496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866192"/>
              </p:ext>
            </p:extLst>
          </p:nvPr>
        </p:nvGraphicFramePr>
        <p:xfrm>
          <a:off x="7596336" y="3086798"/>
          <a:ext cx="1430218" cy="2841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69143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Messages</a:t>
                      </a:r>
                    </a:p>
                    <a:p>
                      <a:pPr algn="ctr"/>
                      <a:r>
                        <a:rPr lang="en-US" altLang="zh-TW" dirty="0" smtClean="0"/>
                        <a:t>(buffer)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….</a:t>
                      </a:r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4780606" y="6196662"/>
            <a:ext cx="353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The messages this router is carrying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440710" y="2420765"/>
            <a:ext cx="174438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addToMessages</a:t>
            </a:r>
            <a:r>
              <a:rPr lang="en-US" altLang="zh-TW" sz="900" dirty="0" smtClean="0"/>
              <a:t>(….) {</a:t>
            </a:r>
            <a:endParaRPr lang="en-US" altLang="zh-TW" sz="900" dirty="0"/>
          </a:p>
          <a:p>
            <a:r>
              <a:rPr lang="en-US" altLang="zh-TW" sz="900" b="1" dirty="0" err="1"/>
              <a:t>this.messages.put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m.getId</a:t>
            </a:r>
            <a:r>
              <a:rPr lang="en-US" altLang="zh-TW" sz="900" b="1" dirty="0"/>
              <a:t>(), m);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440710" y="2258810"/>
            <a:ext cx="5036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6 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63" name="直線單箭頭接點 62"/>
          <p:cNvCxnSpPr/>
          <p:nvPr/>
        </p:nvCxnSpPr>
        <p:spPr>
          <a:xfrm>
            <a:off x="2316793" y="2700271"/>
            <a:ext cx="5207535" cy="120664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6546025" y="5301208"/>
            <a:ext cx="1467405" cy="89545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96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3564936" y="1147996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EventQueue</a:t>
            </a:r>
            <a:endParaRPr lang="zh-TW" altLang="en-US" sz="1100" dirty="0"/>
          </a:p>
        </p:txBody>
      </p:sp>
      <p:sp>
        <p:nvSpPr>
          <p:cNvPr id="3" name="圓角矩形 2"/>
          <p:cNvSpPr/>
          <p:nvPr/>
        </p:nvSpPr>
        <p:spPr>
          <a:xfrm>
            <a:off x="1210030" y="380577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world</a:t>
            </a:r>
            <a:endParaRPr lang="zh-TW" altLang="en-US" sz="1100" dirty="0"/>
          </a:p>
        </p:txBody>
      </p:sp>
      <p:sp>
        <p:nvSpPr>
          <p:cNvPr id="4" name="圓角矩形 3"/>
          <p:cNvSpPr/>
          <p:nvPr/>
        </p:nvSpPr>
        <p:spPr>
          <a:xfrm>
            <a:off x="167718" y="1177353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DTNHost</a:t>
            </a:r>
            <a:endParaRPr lang="zh-TW" altLang="en-US" sz="1100" dirty="0"/>
          </a:p>
        </p:txBody>
      </p:sp>
      <p:cxnSp>
        <p:nvCxnSpPr>
          <p:cNvPr id="12" name="直線單箭頭接點 11"/>
          <p:cNvCxnSpPr>
            <a:endCxn id="4" idx="2"/>
          </p:cNvCxnSpPr>
          <p:nvPr/>
        </p:nvCxnSpPr>
        <p:spPr>
          <a:xfrm flipV="1">
            <a:off x="773478" y="1465385"/>
            <a:ext cx="6308" cy="777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接點 17"/>
          <p:cNvCxnSpPr>
            <a:stCxn id="2" idx="2"/>
          </p:cNvCxnSpPr>
          <p:nvPr/>
        </p:nvCxnSpPr>
        <p:spPr>
          <a:xfrm>
            <a:off x="4320936" y="1435996"/>
            <a:ext cx="0" cy="48083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接點 21"/>
          <p:cNvCxnSpPr>
            <a:stCxn id="3" idx="2"/>
          </p:cNvCxnSpPr>
          <p:nvPr/>
        </p:nvCxnSpPr>
        <p:spPr>
          <a:xfrm>
            <a:off x="1822098" y="668609"/>
            <a:ext cx="0" cy="17737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圓角矩形 22"/>
          <p:cNvSpPr/>
          <p:nvPr/>
        </p:nvSpPr>
        <p:spPr>
          <a:xfrm>
            <a:off x="3564936" y="1916832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ExternalEvent</a:t>
            </a:r>
            <a:endParaRPr lang="zh-TW" altLang="en-US" sz="1100" dirty="0"/>
          </a:p>
        </p:txBody>
      </p:sp>
      <p:cxnSp>
        <p:nvCxnSpPr>
          <p:cNvPr id="24" name="直線接點 23"/>
          <p:cNvCxnSpPr/>
          <p:nvPr/>
        </p:nvCxnSpPr>
        <p:spPr>
          <a:xfrm>
            <a:off x="1822098" y="668609"/>
            <a:ext cx="0" cy="25116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4330979" y="2218246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肘形接點 48"/>
          <p:cNvCxnSpPr>
            <a:endCxn id="4" idx="0"/>
          </p:cNvCxnSpPr>
          <p:nvPr/>
        </p:nvCxnSpPr>
        <p:spPr>
          <a:xfrm rot="10800000" flipV="1">
            <a:off x="779786" y="919775"/>
            <a:ext cx="1042312" cy="257578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endCxn id="2" idx="0"/>
          </p:cNvCxnSpPr>
          <p:nvPr/>
        </p:nvCxnSpPr>
        <p:spPr>
          <a:xfrm>
            <a:off x="1549220" y="919775"/>
            <a:ext cx="2771716" cy="228221"/>
          </a:xfrm>
          <a:prstGeom prst="bentConnector2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66594" y="530109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 err="1" smtClean="0"/>
              <a:t>ee.processEvent</a:t>
            </a:r>
            <a:r>
              <a:rPr lang="en-US" altLang="zh-TW" sz="900" dirty="0" smtClean="0"/>
              <a:t>(</a:t>
            </a:r>
            <a:r>
              <a:rPr lang="en-US" altLang="zh-TW" sz="900" b="1" dirty="0" smtClean="0"/>
              <a:t>this</a:t>
            </a:r>
            <a:r>
              <a:rPr lang="en-US" altLang="zh-TW" sz="900" b="1" dirty="0"/>
              <a:t>);</a:t>
            </a:r>
            <a:endParaRPr lang="zh-TW" altLang="en-US" sz="9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466594" y="36815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096938" y="3309953"/>
            <a:ext cx="2776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processEvent</a:t>
            </a:r>
            <a:r>
              <a:rPr lang="en-US" altLang="zh-TW" sz="900" dirty="0" smtClean="0"/>
              <a:t>(...){</a:t>
            </a:r>
          </a:p>
          <a:p>
            <a:r>
              <a:rPr lang="en-US" altLang="zh-TW" sz="900" dirty="0" smtClean="0"/>
              <a:t>…</a:t>
            </a:r>
          </a:p>
          <a:p>
            <a:r>
              <a:rPr lang="en-US" altLang="zh-TW" sz="900" dirty="0"/>
              <a:t>Message m = new Message(from, to, this.id, </a:t>
            </a:r>
            <a:r>
              <a:rPr lang="en-US" altLang="zh-TW" sz="900" dirty="0" err="1"/>
              <a:t>this.size</a:t>
            </a:r>
            <a:r>
              <a:rPr lang="en-US" altLang="zh-TW" sz="900" dirty="0" smtClean="0"/>
              <a:t>);</a:t>
            </a:r>
            <a:endParaRPr lang="zh-TW" altLang="en-US" sz="900" dirty="0"/>
          </a:p>
          <a:p>
            <a:r>
              <a:rPr lang="en-US" altLang="zh-TW" sz="900" dirty="0" err="1" smtClean="0"/>
              <a:t>m.setResponseSize</a:t>
            </a:r>
            <a:r>
              <a:rPr lang="en-US" altLang="zh-TW" sz="900" dirty="0" smtClean="0"/>
              <a:t>(</a:t>
            </a:r>
            <a:r>
              <a:rPr lang="en-US" altLang="zh-TW" sz="900" dirty="0" err="1" smtClean="0"/>
              <a:t>this.responseSize</a:t>
            </a:r>
            <a:r>
              <a:rPr lang="en-US" altLang="zh-TW" sz="900" dirty="0"/>
              <a:t>);</a:t>
            </a:r>
          </a:p>
          <a:p>
            <a:r>
              <a:rPr lang="en-US" altLang="zh-TW" sz="900" dirty="0" err="1"/>
              <a:t>from.createNewMessage</a:t>
            </a:r>
            <a:r>
              <a:rPr lang="en-US" altLang="zh-TW" sz="900" dirty="0"/>
              <a:t>(m</a:t>
            </a:r>
            <a:r>
              <a:rPr lang="en-US" altLang="zh-TW" sz="900" dirty="0" smtClean="0"/>
              <a:t>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5096938" y="3147998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60" name="標題 4"/>
          <p:cNvSpPr txBox="1">
            <a:spLocks/>
          </p:cNvSpPr>
          <p:nvPr/>
        </p:nvSpPr>
        <p:spPr>
          <a:xfrm>
            <a:off x="458538" y="0"/>
            <a:ext cx="8229600" cy="796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/>
              <a:t>Create a </a:t>
            </a:r>
            <a:r>
              <a:rPr lang="en-US" altLang="zh-TW" sz="1800" dirty="0" smtClean="0"/>
              <a:t>Message in clock 1</a:t>
            </a:r>
            <a:endParaRPr lang="zh-TW" altLang="en-US" sz="1800" dirty="0"/>
          </a:p>
        </p:txBody>
      </p:sp>
      <p:sp>
        <p:nvSpPr>
          <p:cNvPr id="40" name="圓角矩形 39"/>
          <p:cNvSpPr/>
          <p:nvPr/>
        </p:nvSpPr>
        <p:spPr>
          <a:xfrm>
            <a:off x="3705608" y="2484248"/>
            <a:ext cx="1270827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MessageEvent</a:t>
            </a:r>
            <a:endParaRPr lang="zh-TW" altLang="en-US" sz="1100" dirty="0"/>
          </a:p>
        </p:txBody>
      </p:sp>
      <p:sp>
        <p:nvSpPr>
          <p:cNvPr id="41" name="圓角矩形 40"/>
          <p:cNvSpPr/>
          <p:nvPr/>
        </p:nvSpPr>
        <p:spPr>
          <a:xfrm>
            <a:off x="3585105" y="3086798"/>
            <a:ext cx="1511833" cy="38086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/>
              <a:t>MessageCreateEvent</a:t>
            </a:r>
            <a:endParaRPr lang="zh-TW" altLang="en-US" sz="1100" dirty="0"/>
          </a:p>
        </p:txBody>
      </p:sp>
      <p:cxnSp>
        <p:nvCxnSpPr>
          <p:cNvPr id="42" name="直線單箭頭接點 41"/>
          <p:cNvCxnSpPr/>
          <p:nvPr/>
        </p:nvCxnSpPr>
        <p:spPr>
          <a:xfrm flipH="1" flipV="1">
            <a:off x="4330979" y="2865114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圓角矩形 49"/>
          <p:cNvSpPr/>
          <p:nvPr/>
        </p:nvSpPr>
        <p:spPr>
          <a:xfrm>
            <a:off x="0" y="2243204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cxnSp>
        <p:nvCxnSpPr>
          <p:cNvPr id="57" name="直線單箭頭接點 56"/>
          <p:cNvCxnSpPr>
            <a:stCxn id="58" idx="0"/>
            <a:endCxn id="50" idx="2"/>
          </p:cNvCxnSpPr>
          <p:nvPr/>
        </p:nvCxnSpPr>
        <p:spPr>
          <a:xfrm flipV="1">
            <a:off x="746830" y="2531204"/>
            <a:ext cx="9170" cy="118517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圓角矩形 57"/>
          <p:cNvSpPr/>
          <p:nvPr/>
        </p:nvSpPr>
        <p:spPr>
          <a:xfrm>
            <a:off x="-9170" y="3716380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59" name="圓角矩形 58"/>
          <p:cNvSpPr/>
          <p:nvPr/>
        </p:nvSpPr>
        <p:spPr>
          <a:xfrm>
            <a:off x="-9170" y="5301208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61" name="直線單箭頭接點 60"/>
          <p:cNvCxnSpPr>
            <a:stCxn id="59" idx="0"/>
          </p:cNvCxnSpPr>
          <p:nvPr/>
        </p:nvCxnSpPr>
        <p:spPr>
          <a:xfrm flipV="1">
            <a:off x="746830" y="4000080"/>
            <a:ext cx="0" cy="13011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344082" y="1401607"/>
            <a:ext cx="18710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dirty="0" err="1"/>
              <a:t>this.router.createNewMessage</a:t>
            </a:r>
            <a:r>
              <a:rPr lang="en-US" altLang="zh-TW" sz="900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44082" y="1239652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3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435163" y="3906919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 smtClean="0"/>
              <a:t>createNewMessage</a:t>
            </a:r>
            <a:r>
              <a:rPr lang="en-US" altLang="zh-TW" sz="900" dirty="0" smtClean="0"/>
              <a:t>(Message </a:t>
            </a:r>
            <a:r>
              <a:rPr lang="en-US" altLang="zh-TW" sz="900" dirty="0"/>
              <a:t>m) {</a:t>
            </a:r>
          </a:p>
          <a:p>
            <a:r>
              <a:rPr lang="en-US" altLang="zh-TW" sz="900" dirty="0" err="1"/>
              <a:t>makeRoomForNewMessage</a:t>
            </a:r>
            <a:r>
              <a:rPr lang="en-US" altLang="zh-TW" sz="900" dirty="0"/>
              <a:t>(</a:t>
            </a:r>
            <a:r>
              <a:rPr lang="en-US" altLang="zh-TW" sz="900" dirty="0" err="1"/>
              <a:t>m.getSize</a:t>
            </a:r>
            <a:r>
              <a:rPr lang="en-US" altLang="zh-TW" sz="900" dirty="0"/>
              <a:t>());</a:t>
            </a:r>
          </a:p>
          <a:p>
            <a:r>
              <a:rPr lang="en-US" altLang="zh-TW" sz="900" b="1" dirty="0"/>
              <a:t>return </a:t>
            </a:r>
            <a:r>
              <a:rPr lang="en-US" altLang="zh-TW" sz="900" b="1" dirty="0" err="1"/>
              <a:t>super.createNewMessage</a:t>
            </a:r>
            <a:r>
              <a:rPr lang="en-US" altLang="zh-TW" sz="900" b="1" dirty="0"/>
              <a:t>(m);</a:t>
            </a:r>
          </a:p>
          <a:p>
            <a:r>
              <a:rPr lang="en-US" altLang="zh-TW" sz="900" dirty="0"/>
              <a:t>}</a:t>
            </a:r>
            <a:endParaRPr lang="zh-TW" altLang="en-US" sz="9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435163" y="3744964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4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823457"/>
              </p:ext>
            </p:extLst>
          </p:nvPr>
        </p:nvGraphicFramePr>
        <p:xfrm>
          <a:off x="7596336" y="3086798"/>
          <a:ext cx="1430218" cy="2841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69143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Messages</a:t>
                      </a:r>
                    </a:p>
                    <a:p>
                      <a:pPr algn="ctr"/>
                      <a:r>
                        <a:rPr lang="en-US" altLang="zh-TW" dirty="0" smtClean="0"/>
                        <a:t>(buffer)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….</a:t>
                      </a:r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4780606" y="6196662"/>
            <a:ext cx="353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The messages this router is carrying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cxnSp>
        <p:nvCxnSpPr>
          <p:cNvPr id="38" name="直線單箭頭接點 37"/>
          <p:cNvCxnSpPr>
            <a:endCxn id="37" idx="0"/>
          </p:cNvCxnSpPr>
          <p:nvPr/>
        </p:nvCxnSpPr>
        <p:spPr>
          <a:xfrm flipH="1">
            <a:off x="6546025" y="5301208"/>
            <a:ext cx="1467405" cy="89545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1440710" y="2420765"/>
            <a:ext cx="174438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err="1"/>
              <a:t>addToMessages</a:t>
            </a:r>
            <a:r>
              <a:rPr lang="en-US" altLang="zh-TW" sz="900" dirty="0" smtClean="0"/>
              <a:t>(….) {</a:t>
            </a:r>
            <a:endParaRPr lang="en-US" altLang="zh-TW" sz="900" dirty="0"/>
          </a:p>
          <a:p>
            <a:r>
              <a:rPr lang="en-US" altLang="zh-TW" sz="900" b="1" dirty="0" err="1"/>
              <a:t>this.messages.put</a:t>
            </a:r>
            <a:r>
              <a:rPr lang="en-US" altLang="zh-TW" sz="900" b="1" dirty="0"/>
              <a:t>(</a:t>
            </a:r>
            <a:r>
              <a:rPr lang="en-US" altLang="zh-TW" sz="900" b="1" dirty="0" err="1"/>
              <a:t>m.getId</a:t>
            </a:r>
            <a:r>
              <a:rPr lang="en-US" altLang="zh-TW" sz="900" b="1" dirty="0"/>
              <a:t>(), m);</a:t>
            </a:r>
          </a:p>
          <a:p>
            <a:r>
              <a:rPr lang="en-US" altLang="zh-TW" sz="900" dirty="0" smtClean="0"/>
              <a:t>}</a:t>
            </a:r>
            <a:endParaRPr lang="zh-TW" altLang="en-US" sz="9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440710" y="2258810"/>
            <a:ext cx="5036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6 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809260"/>
              </p:ext>
            </p:extLst>
          </p:nvPr>
        </p:nvGraphicFramePr>
        <p:xfrm>
          <a:off x="899592" y="4509120"/>
          <a:ext cx="612721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317"/>
                <a:gridCol w="875317"/>
                <a:gridCol w="875317"/>
                <a:gridCol w="875317"/>
                <a:gridCol w="875317"/>
                <a:gridCol w="875317"/>
                <a:gridCol w="875317"/>
              </a:tblGrid>
              <a:tr h="29883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from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err="1" smtClean="0"/>
                        <a:t>timeCreated</a:t>
                      </a:r>
                      <a:endParaRPr lang="en-US" altLang="zh-TW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b="1" dirty="0" err="1" smtClean="0"/>
                        <a:t>ResponseSize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2" name="直線單箭頭接點 61"/>
          <p:cNvCxnSpPr/>
          <p:nvPr/>
        </p:nvCxnSpPr>
        <p:spPr>
          <a:xfrm flipH="1">
            <a:off x="7020273" y="4105523"/>
            <a:ext cx="576063" cy="447727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07349" y="3746677"/>
            <a:ext cx="1429147" cy="41682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單箭頭接點 62"/>
          <p:cNvCxnSpPr/>
          <p:nvPr/>
        </p:nvCxnSpPr>
        <p:spPr>
          <a:xfrm>
            <a:off x="2316793" y="2700271"/>
            <a:ext cx="5207535" cy="120664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46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>
            <a:spLocks noChangeAspect="1"/>
          </p:cNvSpPr>
          <p:nvPr/>
        </p:nvSpPr>
        <p:spPr>
          <a:xfrm>
            <a:off x="7092280" y="70306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3" name="Picture 1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98436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9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68" y="106373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7148921" y="134472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6" name="右大括弧 5"/>
          <p:cNvSpPr/>
          <p:nvPr/>
        </p:nvSpPr>
        <p:spPr>
          <a:xfrm>
            <a:off x="6662956" y="326241"/>
            <a:ext cx="294337" cy="1853769"/>
          </a:xfrm>
          <a:prstGeom prst="rightBrace">
            <a:avLst>
              <a:gd name="adj1" fmla="val 8333"/>
              <a:gd name="adj2" fmla="val 885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6957996" y="1796035"/>
            <a:ext cx="1041916" cy="276544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/>
              <a:t>MessageRouter</a:t>
            </a:r>
            <a:endParaRPr lang="zh-TW" altLang="en-US" sz="900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7458230" y="1559444"/>
            <a:ext cx="11354" cy="23659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222238"/>
              </p:ext>
            </p:extLst>
          </p:nvPr>
        </p:nvGraphicFramePr>
        <p:xfrm>
          <a:off x="5148064" y="375393"/>
          <a:ext cx="1430218" cy="2841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69143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Messages</a:t>
                      </a:r>
                    </a:p>
                    <a:p>
                      <a:pPr algn="ctr"/>
                      <a:r>
                        <a:rPr lang="en-US" altLang="zh-TW" dirty="0" smtClean="0"/>
                        <a:t>(buffer)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….</a:t>
                      </a:r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272679"/>
              </p:ext>
            </p:extLst>
          </p:nvPr>
        </p:nvGraphicFramePr>
        <p:xfrm>
          <a:off x="107504" y="4077072"/>
          <a:ext cx="612721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317"/>
                <a:gridCol w="875317"/>
                <a:gridCol w="875317"/>
                <a:gridCol w="875317"/>
                <a:gridCol w="875317"/>
                <a:gridCol w="875317"/>
                <a:gridCol w="875317"/>
              </a:tblGrid>
              <a:tr h="29883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from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 err="1" smtClean="0"/>
                        <a:t>timeCreated</a:t>
                      </a:r>
                      <a:endParaRPr lang="en-US" altLang="zh-TW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b="1" dirty="0" err="1" smtClean="0"/>
                        <a:t>ResponseSize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直線單箭頭接點 11"/>
          <p:cNvCxnSpPr/>
          <p:nvPr/>
        </p:nvCxnSpPr>
        <p:spPr>
          <a:xfrm flipH="1">
            <a:off x="3131840" y="1394118"/>
            <a:ext cx="2016225" cy="2466930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159077" y="1035272"/>
            <a:ext cx="1429147" cy="41682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79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116632"/>
            <a:ext cx="8064896" cy="48965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889368" y="41135"/>
            <a:ext cx="121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solidFill>
                  <a:schemeClr val="bg1"/>
                </a:solidFill>
              </a:rPr>
              <a:t>DTNHost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539809" y="410467"/>
            <a:ext cx="8064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539809" y="1168845"/>
            <a:ext cx="8064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2155960" y="1490968"/>
            <a:ext cx="3312368" cy="2523039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MessageRouter</a:t>
            </a:r>
            <a:endParaRPr lang="zh-TW" altLang="en-US" sz="1200" b="1" dirty="0"/>
          </a:p>
        </p:txBody>
      </p:sp>
      <p:sp>
        <p:nvSpPr>
          <p:cNvPr id="10" name="圓角矩形 9"/>
          <p:cNvSpPr/>
          <p:nvPr/>
        </p:nvSpPr>
        <p:spPr>
          <a:xfrm>
            <a:off x="564006" y="1975470"/>
            <a:ext cx="1536034" cy="307181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 smtClean="0"/>
              <a:t>MovementModel</a:t>
            </a:r>
            <a:endParaRPr lang="zh-TW" altLang="en-US" sz="11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39809" y="1162033"/>
            <a:ext cx="3677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v</a:t>
            </a:r>
            <a:r>
              <a:rPr lang="en-US" altLang="zh-TW" sz="1100" dirty="0" smtClean="0">
                <a:solidFill>
                  <a:schemeClr val="bg1"/>
                </a:solidFill>
              </a:rPr>
              <a:t>oid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forceConnection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String,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void connect(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void update(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void </a:t>
            </a:r>
            <a:r>
              <a:rPr lang="en-US" altLang="zh-TW" sz="1100" dirty="0" smtClean="0">
                <a:solidFill>
                  <a:schemeClr val="bg1"/>
                </a:solidFill>
              </a:rPr>
              <a:t>move(double)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36704" y="392592"/>
            <a:ext cx="1807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address  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MessageRouter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router 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Path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path 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Double speed 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197218" y="2334585"/>
            <a:ext cx="3134191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abstract void </a:t>
            </a:r>
            <a:r>
              <a:rPr lang="en-US" altLang="zh-TW" sz="1100" dirty="0" err="1">
                <a:solidFill>
                  <a:schemeClr val="bg1"/>
                </a:solidFill>
              </a:rPr>
              <a:t>changedConnection</a:t>
            </a:r>
            <a:r>
              <a:rPr lang="en-US" altLang="zh-TW" sz="1100" dirty="0">
                <a:solidFill>
                  <a:schemeClr val="bg1"/>
                </a:solidFill>
              </a:rPr>
              <a:t>(Connection con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createNewMessage</a:t>
            </a:r>
            <a:r>
              <a:rPr lang="en-US" altLang="zh-TW" sz="1100" dirty="0">
                <a:solidFill>
                  <a:schemeClr val="bg1"/>
                </a:solidFill>
              </a:rPr>
              <a:t>(Message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addToMessages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sendMessage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requestDeliverableMessages</a:t>
            </a:r>
            <a:r>
              <a:rPr lang="en-US" altLang="zh-TW" sz="1100" dirty="0">
                <a:solidFill>
                  <a:schemeClr val="bg1"/>
                </a:solidFill>
              </a:rPr>
              <a:t>(Connection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messageTransferred</a:t>
            </a:r>
            <a:r>
              <a:rPr lang="en-US" altLang="zh-TW" sz="1100" dirty="0">
                <a:solidFill>
                  <a:schemeClr val="bg1"/>
                </a:solidFill>
              </a:rPr>
              <a:t>(String,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receiveMessage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deleteMessage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messageAborted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180138" y="1903698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bufferSize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msgTtl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>
            <a:off x="2155960" y="2334585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55960" y="1903698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592606" y="2858691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MapBasedMovement</a:t>
            </a:r>
            <a:endParaRPr lang="zh-TW" altLang="en-US" sz="1100" dirty="0"/>
          </a:p>
        </p:txBody>
      </p:sp>
      <p:cxnSp>
        <p:nvCxnSpPr>
          <p:cNvPr id="21" name="直線單箭頭接點 20"/>
          <p:cNvCxnSpPr>
            <a:stCxn id="20" idx="0"/>
          </p:cNvCxnSpPr>
          <p:nvPr/>
        </p:nvCxnSpPr>
        <p:spPr>
          <a:xfrm flipV="1">
            <a:off x="1348606" y="2279100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3660037" y="4014007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5593382" y="1490968"/>
            <a:ext cx="3011066" cy="1651530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NetworkInterface</a:t>
            </a:r>
            <a:endParaRPr lang="zh-TW" altLang="en-US" sz="1200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629805" y="2473970"/>
            <a:ext cx="2369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connect(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destroyConnection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617560" y="1903697"/>
            <a:ext cx="26988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transmitRange</a:t>
            </a:r>
            <a:r>
              <a:rPr lang="en-US" altLang="zh-TW" sz="1100" dirty="0">
                <a:solidFill>
                  <a:schemeClr val="bg1"/>
                </a:solidFill>
              </a:rPr>
              <a:t> : double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transmitSpeed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endParaRPr lang="en-US" altLang="zh-TW" sz="1100" dirty="0" smtClean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connections : List&lt;Connection&gt;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4" name="直線接點 33"/>
          <p:cNvCxnSpPr/>
          <p:nvPr/>
        </p:nvCxnSpPr>
        <p:spPr>
          <a:xfrm>
            <a:off x="5588547" y="2473970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5593382" y="1903697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圓角矩形 35"/>
          <p:cNvSpPr/>
          <p:nvPr/>
        </p:nvSpPr>
        <p:spPr>
          <a:xfrm>
            <a:off x="2904037" y="4545527"/>
            <a:ext cx="1512000" cy="2880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37" name="圓角矩形 36"/>
          <p:cNvSpPr/>
          <p:nvPr/>
        </p:nvSpPr>
        <p:spPr>
          <a:xfrm>
            <a:off x="6338080" y="3726007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cxnSp>
        <p:nvCxnSpPr>
          <p:cNvPr id="38" name="直線單箭頭接點 37"/>
          <p:cNvCxnSpPr>
            <a:stCxn id="37" idx="0"/>
          </p:cNvCxnSpPr>
          <p:nvPr/>
        </p:nvCxnSpPr>
        <p:spPr>
          <a:xfrm flipV="1">
            <a:off x="7094080" y="3167621"/>
            <a:ext cx="0" cy="558386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3660037" y="4817775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2904037" y="5349295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/>
              <a:t>EpidemicRouter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176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35896" y="2708920"/>
            <a:ext cx="1856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 smtClean="0"/>
              <a:t>10/07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82434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Ready to send the message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 smtClean="0"/>
              <a:t>sender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91332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868698" y="4919970"/>
            <a:ext cx="2130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/>
              <a:t>tryAllMessagesToAllConnections</a:t>
            </a:r>
            <a:r>
              <a:rPr lang="en-US" altLang="zh-TW" sz="1100" dirty="0"/>
              <a:t>()</a:t>
            </a:r>
            <a:endParaRPr lang="zh-TW" altLang="en-US" sz="1100" dirty="0"/>
          </a:p>
        </p:txBody>
      </p: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303051" y="4775185"/>
            <a:ext cx="2597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Try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any/all message to any/all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connection.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877518" y="4341869"/>
            <a:ext cx="3147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/>
              <a:t>tryMessagesToConnections</a:t>
            </a:r>
            <a:r>
              <a:rPr lang="en-US" altLang="zh-TW" sz="1100" dirty="0"/>
              <a:t>(messages, connections)</a:t>
            </a:r>
            <a:endParaRPr lang="zh-TW" altLang="en-US" sz="11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303051" y="4186941"/>
            <a:ext cx="3413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send all given messages to all given connections.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3051" y="3644651"/>
            <a:ext cx="4373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Goes trough the messages until the other node accepts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one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for receiving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865253" y="3284984"/>
            <a:ext cx="1399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startTransfer</a:t>
            </a:r>
            <a:r>
              <a:rPr lang="en-US" altLang="zh-TW" sz="1100" dirty="0" smtClean="0"/>
              <a:t>(m,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con</a:t>
            </a:r>
            <a:r>
              <a:rPr lang="en-US" altLang="zh-TW" sz="1100" dirty="0"/>
              <a:t>)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303051" y="3115201"/>
            <a:ext cx="3272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868698" y="478287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4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861484" y="418694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5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874133" y="364465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6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861484" y="312289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7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141265" cy="318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3115201"/>
            <a:ext cx="129025" cy="211460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886506" y="194488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</a:t>
            </a:r>
            <a:r>
              <a:rPr lang="en-US" altLang="zh-TW" sz="900" dirty="0" smtClean="0"/>
              <a:t>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886506" y="3253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881694" y="625176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2881694" y="46322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1934858" y="6117472"/>
            <a:ext cx="2209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1934858" y="595551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1874133" y="3835701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tryAllMessages</a:t>
            </a:r>
            <a:r>
              <a:rPr lang="en-US" altLang="zh-TW" sz="1100" dirty="0" smtClean="0"/>
              <a:t>(</a:t>
            </a:r>
            <a:r>
              <a:rPr lang="en-US" altLang="zh-TW" sz="1100" dirty="0" err="1" smtClean="0"/>
              <a:t>messages,con</a:t>
            </a:r>
            <a:r>
              <a:rPr lang="en-US" altLang="zh-TW" sz="1100" dirty="0" smtClean="0"/>
              <a:t>)</a:t>
            </a:r>
            <a:endParaRPr lang="zh-TW" altLang="en-US" sz="1100" dirty="0"/>
          </a:p>
        </p:txBody>
      </p:sp>
      <p:cxnSp>
        <p:nvCxnSpPr>
          <p:cNvPr id="89" name="直線單箭頭接點 88"/>
          <p:cNvCxnSpPr/>
          <p:nvPr/>
        </p:nvCxnSpPr>
        <p:spPr>
          <a:xfrm flipH="1">
            <a:off x="3821662" y="740592"/>
            <a:ext cx="1" cy="60205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3028616" y="1311243"/>
            <a:ext cx="16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accent2"/>
                </a:solidFill>
              </a:rPr>
              <a:t>EpidemicRouter</a:t>
            </a:r>
            <a:endParaRPr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01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868698" y="4919970"/>
            <a:ext cx="2130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/>
              <a:t>tryAllMessagesToAllConnections</a:t>
            </a:r>
            <a:r>
              <a:rPr lang="en-US" altLang="zh-TW" sz="1100" dirty="0"/>
              <a:t>()</a:t>
            </a:r>
            <a:endParaRPr lang="zh-TW" altLang="en-US" sz="1100" dirty="0"/>
          </a:p>
        </p:txBody>
      </p: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303051" y="4775185"/>
            <a:ext cx="2597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Try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any/all message to any/all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connection.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877518" y="4341869"/>
            <a:ext cx="3147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/>
              <a:t>tryMessagesToConnections</a:t>
            </a:r>
            <a:r>
              <a:rPr lang="en-US" altLang="zh-TW" sz="1100" dirty="0"/>
              <a:t>(messages, connections)</a:t>
            </a:r>
            <a:endParaRPr lang="zh-TW" altLang="en-US" sz="11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303051" y="4186941"/>
            <a:ext cx="3413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send all given messages to all given connections.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3051" y="3644651"/>
            <a:ext cx="4373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Goes trough the messages until the other node accepts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one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for receiving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865253" y="3284984"/>
            <a:ext cx="1399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startTransfer</a:t>
            </a:r>
            <a:r>
              <a:rPr lang="en-US" altLang="zh-TW" sz="1100" dirty="0" smtClean="0"/>
              <a:t>(m,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con</a:t>
            </a:r>
            <a:r>
              <a:rPr lang="en-US" altLang="zh-TW" sz="1100" dirty="0"/>
              <a:t>)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303051" y="3115201"/>
            <a:ext cx="3272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868698" y="478287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4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861484" y="418694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5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874133" y="364465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6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861484" y="312289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7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3115201"/>
            <a:ext cx="129025" cy="211460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886506" y="194488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</a:t>
            </a:r>
            <a:r>
              <a:rPr lang="en-US" altLang="zh-TW" sz="900" dirty="0" smtClean="0"/>
              <a:t>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886506" y="3253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881694" y="625176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2881694" y="46322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87" name="直線單箭頭接點 86"/>
          <p:cNvCxnSpPr/>
          <p:nvPr/>
        </p:nvCxnSpPr>
        <p:spPr>
          <a:xfrm flipV="1">
            <a:off x="4703289" y="2064009"/>
            <a:ext cx="3253087" cy="241945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圓角矩形 85"/>
          <p:cNvSpPr>
            <a:spLocks noChangeAspect="1"/>
          </p:cNvSpPr>
          <p:nvPr/>
        </p:nvSpPr>
        <p:spPr>
          <a:xfrm>
            <a:off x="5986989" y="20492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88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989" y="48622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977" y="56559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矩形 89"/>
          <p:cNvSpPr/>
          <p:nvPr/>
        </p:nvSpPr>
        <p:spPr>
          <a:xfrm>
            <a:off x="6043630" y="84658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91" name="右大括弧 90"/>
          <p:cNvSpPr/>
          <p:nvPr/>
        </p:nvSpPr>
        <p:spPr>
          <a:xfrm>
            <a:off x="5030079" y="248575"/>
            <a:ext cx="294337" cy="1853769"/>
          </a:xfrm>
          <a:prstGeom prst="rightBrace">
            <a:avLst>
              <a:gd name="adj1" fmla="val 8333"/>
              <a:gd name="adj2" fmla="val 617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4" name="表格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847825"/>
              </p:ext>
            </p:extLst>
          </p:nvPr>
        </p:nvGraphicFramePr>
        <p:xfrm>
          <a:off x="3698584" y="379002"/>
          <a:ext cx="1430218" cy="163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34974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Messages</a:t>
                      </a:r>
                      <a:endParaRPr lang="en-US" altLang="zh-TW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….</a:t>
                      </a:r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6" name="圓角矩形 95"/>
          <p:cNvSpPr/>
          <p:nvPr/>
        </p:nvSpPr>
        <p:spPr>
          <a:xfrm>
            <a:off x="5308495" y="1309769"/>
            <a:ext cx="980065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MessageRouter</a:t>
            </a:r>
            <a:endParaRPr lang="zh-TW" altLang="en-US" sz="900" dirty="0"/>
          </a:p>
        </p:txBody>
      </p:sp>
      <p:cxnSp>
        <p:nvCxnSpPr>
          <p:cNvPr id="97" name="直線接點 96"/>
          <p:cNvCxnSpPr/>
          <p:nvPr/>
        </p:nvCxnSpPr>
        <p:spPr>
          <a:xfrm>
            <a:off x="5798528" y="1139618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圓角矩形 97"/>
          <p:cNvSpPr/>
          <p:nvPr/>
        </p:nvSpPr>
        <p:spPr>
          <a:xfrm>
            <a:off x="6344424" y="1302808"/>
            <a:ext cx="1101296" cy="20859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99" name="直線接點 98"/>
          <p:cNvCxnSpPr/>
          <p:nvPr/>
        </p:nvCxnSpPr>
        <p:spPr>
          <a:xfrm>
            <a:off x="6866452" y="1139618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6330798" y="1072864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5798528" y="1152072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直線接點 101"/>
          <p:cNvCxnSpPr/>
          <p:nvPr/>
        </p:nvCxnSpPr>
        <p:spPr>
          <a:xfrm flipV="1">
            <a:off x="6144664" y="1152072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右大括弧 102"/>
          <p:cNvSpPr/>
          <p:nvPr/>
        </p:nvSpPr>
        <p:spPr>
          <a:xfrm rot="10800000">
            <a:off x="7445719" y="597982"/>
            <a:ext cx="294337" cy="1644615"/>
          </a:xfrm>
          <a:prstGeom prst="rightBrace">
            <a:avLst>
              <a:gd name="adj1" fmla="val 8333"/>
              <a:gd name="adj2" fmla="val 51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141950"/>
              </p:ext>
            </p:extLst>
          </p:nvPr>
        </p:nvGraphicFramePr>
        <p:xfrm>
          <a:off x="7627887" y="749276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5" name="直線單箭頭接點 104"/>
          <p:cNvCxnSpPr>
            <a:endCxn id="94" idx="2"/>
          </p:cNvCxnSpPr>
          <p:nvPr/>
        </p:nvCxnSpPr>
        <p:spPr>
          <a:xfrm flipV="1">
            <a:off x="3898146" y="2018656"/>
            <a:ext cx="515547" cy="244092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/>
          <p:nvPr/>
        </p:nvCxnSpPr>
        <p:spPr>
          <a:xfrm>
            <a:off x="1148851" y="873432"/>
            <a:ext cx="1141265" cy="318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7" name="文字方塊 106"/>
          <p:cNvSpPr txBox="1"/>
          <p:nvPr/>
        </p:nvSpPr>
        <p:spPr>
          <a:xfrm>
            <a:off x="1874133" y="3835701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tryAllMessages</a:t>
            </a:r>
            <a:r>
              <a:rPr lang="en-US" altLang="zh-TW" sz="1100" dirty="0" smtClean="0"/>
              <a:t>(</a:t>
            </a:r>
            <a:r>
              <a:rPr lang="en-US" altLang="zh-TW" sz="1100" dirty="0" err="1" smtClean="0"/>
              <a:t>messages,con</a:t>
            </a:r>
            <a:r>
              <a:rPr lang="en-US" altLang="zh-TW" sz="1100" dirty="0" smtClean="0"/>
              <a:t>)</a:t>
            </a:r>
            <a:endParaRPr lang="zh-TW" altLang="en-US" sz="1100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1934858" y="6117472"/>
            <a:ext cx="2209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109" name="文字方塊 108"/>
          <p:cNvSpPr txBox="1"/>
          <p:nvPr/>
        </p:nvSpPr>
        <p:spPr>
          <a:xfrm>
            <a:off x="1934858" y="595551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72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868698" y="4919970"/>
            <a:ext cx="2130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/>
              <a:t>tryAllMessagesToAllConnections</a:t>
            </a:r>
            <a:r>
              <a:rPr lang="en-US" altLang="zh-TW" sz="1100" dirty="0"/>
              <a:t>()</a:t>
            </a:r>
            <a:endParaRPr lang="zh-TW" altLang="en-US" sz="1100" dirty="0"/>
          </a:p>
        </p:txBody>
      </p: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303051" y="4775185"/>
            <a:ext cx="2597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Try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any/all message to any/all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connection.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877518" y="4341869"/>
            <a:ext cx="3147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/>
              <a:t>tryMessagesToConnections</a:t>
            </a:r>
            <a:r>
              <a:rPr lang="en-US" altLang="zh-TW" sz="1100" dirty="0"/>
              <a:t>(messages, connections)</a:t>
            </a:r>
            <a:endParaRPr lang="zh-TW" altLang="en-US" sz="11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303051" y="4186941"/>
            <a:ext cx="3413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send all given messages to all given connections.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303051" y="3644651"/>
            <a:ext cx="4373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Goes trough the messages until the other node accepts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one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for receiving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865253" y="3284984"/>
            <a:ext cx="1399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startTransfer</a:t>
            </a:r>
            <a:r>
              <a:rPr lang="en-US" altLang="zh-TW" sz="1100" dirty="0" smtClean="0"/>
              <a:t>(m,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con</a:t>
            </a:r>
            <a:r>
              <a:rPr lang="en-US" altLang="zh-TW" sz="1100" dirty="0"/>
              <a:t>)</a:t>
            </a:r>
            <a:endParaRPr lang="zh-TW" altLang="en-US" sz="11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303051" y="3115201"/>
            <a:ext cx="3272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868698" y="478287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4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861484" y="418694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5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874133" y="364465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6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861484" y="312289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7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3115201"/>
            <a:ext cx="129025" cy="211460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886506" y="194488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</a:t>
            </a:r>
            <a:r>
              <a:rPr lang="en-US" altLang="zh-TW" sz="900" dirty="0" smtClean="0"/>
              <a:t>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886506" y="3253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881694" y="625176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2881694" y="46322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86" name="圓角矩形 85"/>
          <p:cNvSpPr>
            <a:spLocks noChangeAspect="1"/>
          </p:cNvSpPr>
          <p:nvPr/>
        </p:nvSpPr>
        <p:spPr>
          <a:xfrm>
            <a:off x="5986989" y="20492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88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989" y="48622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977" y="56559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矩形 89"/>
          <p:cNvSpPr/>
          <p:nvPr/>
        </p:nvSpPr>
        <p:spPr>
          <a:xfrm>
            <a:off x="6043630" y="84658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91" name="右大括弧 90"/>
          <p:cNvSpPr/>
          <p:nvPr/>
        </p:nvSpPr>
        <p:spPr>
          <a:xfrm>
            <a:off x="5030079" y="248575"/>
            <a:ext cx="294337" cy="1853769"/>
          </a:xfrm>
          <a:prstGeom prst="rightBrace">
            <a:avLst>
              <a:gd name="adj1" fmla="val 8333"/>
              <a:gd name="adj2" fmla="val 617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4" name="表格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557969"/>
              </p:ext>
            </p:extLst>
          </p:nvPr>
        </p:nvGraphicFramePr>
        <p:xfrm>
          <a:off x="3698584" y="379002"/>
          <a:ext cx="1430218" cy="163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34974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Messages</a:t>
                      </a:r>
                      <a:endParaRPr lang="en-US" altLang="zh-TW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….</a:t>
                      </a:r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6" name="圓角矩形 95"/>
          <p:cNvSpPr/>
          <p:nvPr/>
        </p:nvSpPr>
        <p:spPr>
          <a:xfrm>
            <a:off x="5308495" y="1309769"/>
            <a:ext cx="980065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MessageRouter</a:t>
            </a:r>
            <a:endParaRPr lang="zh-TW" altLang="en-US" sz="900" dirty="0"/>
          </a:p>
        </p:txBody>
      </p:sp>
      <p:cxnSp>
        <p:nvCxnSpPr>
          <p:cNvPr id="97" name="直線接點 96"/>
          <p:cNvCxnSpPr/>
          <p:nvPr/>
        </p:nvCxnSpPr>
        <p:spPr>
          <a:xfrm>
            <a:off x="5798528" y="1139618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圓角矩形 97"/>
          <p:cNvSpPr/>
          <p:nvPr/>
        </p:nvSpPr>
        <p:spPr>
          <a:xfrm>
            <a:off x="6344424" y="1302808"/>
            <a:ext cx="1101296" cy="20859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99" name="直線接點 98"/>
          <p:cNvCxnSpPr/>
          <p:nvPr/>
        </p:nvCxnSpPr>
        <p:spPr>
          <a:xfrm>
            <a:off x="6866452" y="1139618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6330798" y="1072864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5798528" y="1152072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直線接點 101"/>
          <p:cNvCxnSpPr/>
          <p:nvPr/>
        </p:nvCxnSpPr>
        <p:spPr>
          <a:xfrm flipV="1">
            <a:off x="6144664" y="1152072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右大括弧 102"/>
          <p:cNvSpPr/>
          <p:nvPr/>
        </p:nvSpPr>
        <p:spPr>
          <a:xfrm rot="10800000">
            <a:off x="7445719" y="597982"/>
            <a:ext cx="294337" cy="1644615"/>
          </a:xfrm>
          <a:prstGeom prst="rightBrace">
            <a:avLst>
              <a:gd name="adj1" fmla="val 8333"/>
              <a:gd name="adj2" fmla="val 51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049355"/>
              </p:ext>
            </p:extLst>
          </p:nvPr>
        </p:nvGraphicFramePr>
        <p:xfrm>
          <a:off x="7627887" y="749276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6" name="直線接點 105"/>
          <p:cNvCxnSpPr/>
          <p:nvPr/>
        </p:nvCxnSpPr>
        <p:spPr>
          <a:xfrm>
            <a:off x="1148851" y="873432"/>
            <a:ext cx="1141265" cy="318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7" name="文字方塊 106"/>
          <p:cNvSpPr txBox="1"/>
          <p:nvPr/>
        </p:nvSpPr>
        <p:spPr>
          <a:xfrm>
            <a:off x="1874133" y="3835701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tryAllMessages</a:t>
            </a:r>
            <a:r>
              <a:rPr lang="en-US" altLang="zh-TW" sz="1100" dirty="0" smtClean="0"/>
              <a:t>(</a:t>
            </a:r>
            <a:r>
              <a:rPr lang="en-US" altLang="zh-TW" sz="1100" dirty="0" err="1" smtClean="0"/>
              <a:t>messages,con</a:t>
            </a:r>
            <a:r>
              <a:rPr lang="en-US" altLang="zh-TW" sz="1100" dirty="0" smtClean="0"/>
              <a:t>)</a:t>
            </a:r>
            <a:endParaRPr lang="zh-TW" altLang="en-US" sz="1100" dirty="0"/>
          </a:p>
        </p:txBody>
      </p:sp>
      <p:cxnSp>
        <p:nvCxnSpPr>
          <p:cNvPr id="87" name="直線單箭頭接點 86"/>
          <p:cNvCxnSpPr/>
          <p:nvPr/>
        </p:nvCxnSpPr>
        <p:spPr>
          <a:xfrm flipV="1">
            <a:off x="3601644" y="1293465"/>
            <a:ext cx="4498748" cy="267304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7621263" y="956905"/>
            <a:ext cx="1429147" cy="31271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直線單箭頭接點 55"/>
          <p:cNvCxnSpPr/>
          <p:nvPr/>
        </p:nvCxnSpPr>
        <p:spPr>
          <a:xfrm flipV="1">
            <a:off x="3264995" y="2018657"/>
            <a:ext cx="1148698" cy="188760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1934858" y="6117472"/>
            <a:ext cx="2209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934858" y="595551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0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868698" y="4919970"/>
            <a:ext cx="2130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/>
              <a:t>tryAllMessagesToAllConnections</a:t>
            </a:r>
            <a:r>
              <a:rPr lang="en-US" altLang="zh-TW" sz="1100" dirty="0"/>
              <a:t>()</a:t>
            </a:r>
            <a:endParaRPr lang="zh-TW" altLang="en-US" sz="1100" dirty="0"/>
          </a:p>
        </p:txBody>
      </p: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303051" y="4775185"/>
            <a:ext cx="2597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Try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any/all message to any/all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connection.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877518" y="4341869"/>
            <a:ext cx="3147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/>
              <a:t>tryMessagesToConnections</a:t>
            </a:r>
            <a:r>
              <a:rPr lang="en-US" altLang="zh-TW" sz="1100" dirty="0"/>
              <a:t>(messages, connections)</a:t>
            </a:r>
            <a:endParaRPr lang="zh-TW" altLang="en-US" sz="11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303051" y="4186941"/>
            <a:ext cx="3413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send all given messages to all given connections.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874133" y="3835701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tryAllMessages</a:t>
            </a:r>
            <a:r>
              <a:rPr lang="en-US" altLang="zh-TW" sz="1100" dirty="0" smtClean="0"/>
              <a:t>(</a:t>
            </a:r>
            <a:r>
              <a:rPr lang="en-US" altLang="zh-TW" sz="1100" dirty="0" err="1" smtClean="0"/>
              <a:t>messages,con</a:t>
            </a:r>
            <a:r>
              <a:rPr lang="en-US" altLang="zh-TW" sz="1100" dirty="0" smtClean="0"/>
              <a:t>)</a:t>
            </a:r>
            <a:endParaRPr lang="zh-TW" altLang="en-US" sz="11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2303051" y="3644651"/>
            <a:ext cx="4373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Goes trough the messages until the other node accepts 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one </a:t>
            </a:r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for receiving</a:t>
            </a:r>
            <a:r>
              <a:rPr lang="en-US" altLang="zh-TW" sz="11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1865253" y="3284984"/>
            <a:ext cx="1447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startTransfer</a:t>
            </a:r>
            <a:r>
              <a:rPr lang="en-US" altLang="zh-TW" sz="1100" dirty="0" smtClean="0"/>
              <a:t>(m,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con</a:t>
            </a:r>
            <a:r>
              <a:rPr lang="en-US" altLang="zh-TW" sz="1100" dirty="0" smtClean="0"/>
              <a:t>)</a:t>
            </a:r>
            <a:endParaRPr lang="en-US" altLang="zh-TW" sz="1100" b="1" dirty="0" smtClean="0"/>
          </a:p>
        </p:txBody>
      </p:sp>
      <p:sp>
        <p:nvSpPr>
          <p:cNvPr id="40" name="文字方塊 39"/>
          <p:cNvSpPr txBox="1"/>
          <p:nvPr/>
        </p:nvSpPr>
        <p:spPr>
          <a:xfrm>
            <a:off x="2303051" y="3115201"/>
            <a:ext cx="3272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868698" y="478287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4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861484" y="418694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5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874133" y="3644651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6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861484" y="312289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7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8" name="直線單箭頭接點 57"/>
          <p:cNvCxnSpPr/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3115201"/>
            <a:ext cx="129025" cy="211460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886506" y="194488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</a:t>
            </a:r>
            <a:r>
              <a:rPr lang="en-US" altLang="zh-TW" sz="900" dirty="0" smtClean="0"/>
              <a:t>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886506" y="3253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881694" y="625176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2881694" y="46322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86" name="圓角矩形 85"/>
          <p:cNvSpPr>
            <a:spLocks noChangeAspect="1"/>
          </p:cNvSpPr>
          <p:nvPr/>
        </p:nvSpPr>
        <p:spPr>
          <a:xfrm>
            <a:off x="5986989" y="20492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88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989" y="48622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977" y="56559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矩形 89"/>
          <p:cNvSpPr/>
          <p:nvPr/>
        </p:nvSpPr>
        <p:spPr>
          <a:xfrm>
            <a:off x="6043630" y="84658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91" name="右大括弧 90"/>
          <p:cNvSpPr/>
          <p:nvPr/>
        </p:nvSpPr>
        <p:spPr>
          <a:xfrm>
            <a:off x="5030079" y="248575"/>
            <a:ext cx="294337" cy="1853769"/>
          </a:xfrm>
          <a:prstGeom prst="rightBrace">
            <a:avLst>
              <a:gd name="adj1" fmla="val 8333"/>
              <a:gd name="adj2" fmla="val 617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4" name="表格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592519"/>
              </p:ext>
            </p:extLst>
          </p:nvPr>
        </p:nvGraphicFramePr>
        <p:xfrm>
          <a:off x="3698584" y="379002"/>
          <a:ext cx="1430218" cy="163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34974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Messages</a:t>
                      </a:r>
                      <a:endParaRPr lang="en-US" altLang="zh-TW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….</a:t>
                      </a:r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6" name="圓角矩形 95"/>
          <p:cNvSpPr/>
          <p:nvPr/>
        </p:nvSpPr>
        <p:spPr>
          <a:xfrm>
            <a:off x="5308495" y="1309769"/>
            <a:ext cx="980065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MessageRouter</a:t>
            </a:r>
            <a:endParaRPr lang="zh-TW" altLang="en-US" sz="900" dirty="0"/>
          </a:p>
        </p:txBody>
      </p:sp>
      <p:cxnSp>
        <p:nvCxnSpPr>
          <p:cNvPr id="97" name="直線接點 96"/>
          <p:cNvCxnSpPr/>
          <p:nvPr/>
        </p:nvCxnSpPr>
        <p:spPr>
          <a:xfrm>
            <a:off x="5798528" y="1139618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圓角矩形 97"/>
          <p:cNvSpPr/>
          <p:nvPr/>
        </p:nvSpPr>
        <p:spPr>
          <a:xfrm>
            <a:off x="6344424" y="1302808"/>
            <a:ext cx="1101296" cy="20859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99" name="直線接點 98"/>
          <p:cNvCxnSpPr/>
          <p:nvPr/>
        </p:nvCxnSpPr>
        <p:spPr>
          <a:xfrm>
            <a:off x="6866452" y="1139618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6330798" y="1072864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5798528" y="1152072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直線接點 101"/>
          <p:cNvCxnSpPr/>
          <p:nvPr/>
        </p:nvCxnSpPr>
        <p:spPr>
          <a:xfrm flipV="1">
            <a:off x="6144664" y="1152072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右大括弧 102"/>
          <p:cNvSpPr/>
          <p:nvPr/>
        </p:nvSpPr>
        <p:spPr>
          <a:xfrm rot="10800000">
            <a:off x="7445719" y="597982"/>
            <a:ext cx="294337" cy="1644615"/>
          </a:xfrm>
          <a:prstGeom prst="rightBrace">
            <a:avLst>
              <a:gd name="adj1" fmla="val 8333"/>
              <a:gd name="adj2" fmla="val 51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498981"/>
              </p:ext>
            </p:extLst>
          </p:nvPr>
        </p:nvGraphicFramePr>
        <p:xfrm>
          <a:off x="7627887" y="749276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5" name="直線單箭頭接點 104"/>
          <p:cNvCxnSpPr/>
          <p:nvPr/>
        </p:nvCxnSpPr>
        <p:spPr>
          <a:xfrm flipH="1" flipV="1">
            <a:off x="2303051" y="2814257"/>
            <a:ext cx="510340" cy="60482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340336"/>
              </p:ext>
            </p:extLst>
          </p:nvPr>
        </p:nvGraphicFramePr>
        <p:xfrm>
          <a:off x="1693832" y="2291289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[]</a:t>
                      </a:r>
                      <a:endParaRPr lang="zh-TW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2" name="直線接點 61"/>
          <p:cNvCxnSpPr/>
          <p:nvPr/>
        </p:nvCxnSpPr>
        <p:spPr>
          <a:xfrm>
            <a:off x="1148851" y="873432"/>
            <a:ext cx="1141265" cy="318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2290116" y="1074419"/>
            <a:ext cx="1430923" cy="1168178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732051" y="715573"/>
            <a:ext cx="1429147" cy="41682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9" name="直線單箭頭接點 68"/>
          <p:cNvCxnSpPr/>
          <p:nvPr/>
        </p:nvCxnSpPr>
        <p:spPr>
          <a:xfrm flipV="1">
            <a:off x="3120702" y="1293465"/>
            <a:ext cx="4979690" cy="212562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7621263" y="956905"/>
            <a:ext cx="1429147" cy="31271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1934858" y="6117472"/>
            <a:ext cx="2209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1934858" y="595551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24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1865253" y="3284984"/>
            <a:ext cx="248657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 smtClean="0"/>
              <a:t>startTransfer</a:t>
            </a:r>
            <a:r>
              <a:rPr lang="en-US" altLang="zh-TW" sz="1100" dirty="0" smtClean="0"/>
              <a:t>(m,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con</a:t>
            </a:r>
            <a:r>
              <a:rPr lang="en-US" altLang="zh-TW" sz="1100" dirty="0" smtClean="0"/>
              <a:t>)</a:t>
            </a:r>
            <a:r>
              <a:rPr lang="en-US" altLang="zh-TW" sz="1100" b="1" dirty="0" smtClean="0"/>
              <a:t>{</a:t>
            </a:r>
          </a:p>
          <a:p>
            <a:r>
              <a:rPr lang="en-US" altLang="zh-TW" sz="1100" b="1" dirty="0" smtClean="0"/>
              <a:t>…</a:t>
            </a:r>
          </a:p>
          <a:p>
            <a:r>
              <a:rPr lang="en-US" altLang="zh-TW" sz="1100" dirty="0" err="1"/>
              <a:t>retVal</a:t>
            </a:r>
            <a:r>
              <a:rPr lang="en-US" altLang="zh-TW" sz="1100" dirty="0"/>
              <a:t> = </a:t>
            </a:r>
            <a:r>
              <a:rPr lang="en-US" altLang="zh-TW" sz="1100" u="sng" dirty="0" err="1"/>
              <a:t>con.startTransfer</a:t>
            </a:r>
            <a:r>
              <a:rPr lang="en-US" altLang="zh-TW" sz="1100" u="sng" dirty="0"/>
              <a:t>(</a:t>
            </a:r>
            <a:r>
              <a:rPr lang="en-US" altLang="zh-TW" sz="1100" u="sng" dirty="0" err="1"/>
              <a:t>getHost</a:t>
            </a:r>
            <a:r>
              <a:rPr lang="en-US" altLang="zh-TW" sz="1100" u="sng" dirty="0"/>
              <a:t>(), m);</a:t>
            </a:r>
            <a:endParaRPr lang="en-US" altLang="zh-TW" sz="1100" b="1" dirty="0"/>
          </a:p>
          <a:p>
            <a:r>
              <a:rPr lang="en-US" altLang="zh-TW" sz="1100" b="1" dirty="0" smtClean="0"/>
              <a:t>…</a:t>
            </a:r>
            <a:endParaRPr lang="en-US" altLang="zh-TW" sz="1100" b="1" dirty="0"/>
          </a:p>
          <a:p>
            <a:r>
              <a:rPr lang="en-US" altLang="zh-TW" sz="1100" b="1" dirty="0" smtClean="0"/>
              <a:t>}</a:t>
            </a:r>
            <a:endParaRPr lang="en-US" altLang="zh-TW" sz="1100" b="1" dirty="0" smtClean="0"/>
          </a:p>
        </p:txBody>
      </p:sp>
      <p:sp>
        <p:nvSpPr>
          <p:cNvPr id="40" name="文字方塊 39"/>
          <p:cNvSpPr txBox="1"/>
          <p:nvPr/>
        </p:nvSpPr>
        <p:spPr>
          <a:xfrm>
            <a:off x="2303051" y="3115201"/>
            <a:ext cx="3272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accent3">
                    <a:lumMod val="75000"/>
                  </a:schemeClr>
                </a:solidFill>
              </a:rPr>
              <a:t>Tries to start a transfer of message using a connection</a:t>
            </a:r>
            <a:endParaRPr lang="zh-TW" alt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1861484" y="312289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7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圓角矩形 52"/>
          <p:cNvSpPr/>
          <p:nvPr/>
        </p:nvSpPr>
        <p:spPr>
          <a:xfrm>
            <a:off x="2572938" y="2450539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/>
              <a:t>CBRConnection</a:t>
            </a:r>
            <a:endParaRPr lang="zh-TW" altLang="en-US" sz="1000" dirty="0"/>
          </a:p>
        </p:txBody>
      </p:sp>
      <p:cxnSp>
        <p:nvCxnSpPr>
          <p:cNvPr id="58" name="直線單箭頭接點 57"/>
          <p:cNvCxnSpPr/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左大括弧 81"/>
          <p:cNvSpPr/>
          <p:nvPr/>
        </p:nvSpPr>
        <p:spPr>
          <a:xfrm>
            <a:off x="1845932" y="3115201"/>
            <a:ext cx="129025" cy="2114601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886506" y="194488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</a:t>
            </a:r>
            <a:r>
              <a:rPr lang="en-US" altLang="zh-TW" sz="900" dirty="0" smtClean="0"/>
              <a:t>().</a:t>
            </a:r>
            <a:r>
              <a:rPr lang="en-US" altLang="zh-TW" sz="900" dirty="0" err="1" smtClean="0"/>
              <a:t>updateHosts</a:t>
            </a:r>
            <a:r>
              <a:rPr lang="en-US" altLang="zh-TW" sz="900" dirty="0" smtClean="0"/>
              <a:t>()</a:t>
            </a:r>
            <a:r>
              <a:rPr lang="en-US" altLang="zh-TW" sz="900" b="1" dirty="0" smtClean="0"/>
              <a:t>;</a:t>
            </a:r>
            <a:endParaRPr lang="zh-TW" altLang="en-US" sz="9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886506" y="32533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1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881694" y="625176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update().</a:t>
            </a:r>
            <a:r>
              <a:rPr lang="en-US" altLang="zh-TW" sz="900" dirty="0"/>
              <a:t> this</a:t>
            </a:r>
            <a:r>
              <a:rPr lang="en-US" altLang="zh-TW" sz="900" dirty="0" smtClean="0"/>
              <a:t>..</a:t>
            </a:r>
            <a:r>
              <a:rPr lang="en-US" altLang="zh-TW" sz="900" dirty="0" err="1" smtClean="0"/>
              <a:t>router.update</a:t>
            </a:r>
            <a:r>
              <a:rPr lang="en-US" altLang="zh-TW" sz="900" dirty="0"/>
              <a:t>();</a:t>
            </a:r>
            <a:endParaRPr lang="zh-TW" altLang="en-US" sz="9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2881694" y="463221"/>
            <a:ext cx="4780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900" dirty="0">
                <a:solidFill>
                  <a:schemeClr val="accent6"/>
                </a:solidFill>
              </a:rPr>
              <a:t>2</a:t>
            </a:r>
            <a:endParaRPr lang="zh-TW" altLang="en-US" sz="900" dirty="0">
              <a:solidFill>
                <a:schemeClr val="accent6"/>
              </a:solidFill>
            </a:endParaRPr>
          </a:p>
        </p:txBody>
      </p:sp>
      <p:sp>
        <p:nvSpPr>
          <p:cNvPr id="86" name="圓角矩形 85"/>
          <p:cNvSpPr>
            <a:spLocks noChangeAspect="1"/>
          </p:cNvSpPr>
          <p:nvPr/>
        </p:nvSpPr>
        <p:spPr>
          <a:xfrm>
            <a:off x="5986989" y="204923"/>
            <a:ext cx="792088" cy="28584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chemeClr val="tx1"/>
                </a:solidFill>
              </a:rPr>
              <a:t>DTNHost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88" name="Picture 19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989" y="486220"/>
            <a:ext cx="703263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9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977" y="565595"/>
            <a:ext cx="4587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矩形 89"/>
          <p:cNvSpPr/>
          <p:nvPr/>
        </p:nvSpPr>
        <p:spPr>
          <a:xfrm>
            <a:off x="6043630" y="846582"/>
            <a:ext cx="589979" cy="2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n0</a:t>
            </a:r>
            <a:endParaRPr lang="zh-TW" altLang="en-US" dirty="0"/>
          </a:p>
        </p:txBody>
      </p:sp>
      <p:sp>
        <p:nvSpPr>
          <p:cNvPr id="91" name="右大括弧 90"/>
          <p:cNvSpPr/>
          <p:nvPr/>
        </p:nvSpPr>
        <p:spPr>
          <a:xfrm>
            <a:off x="5030079" y="248575"/>
            <a:ext cx="294337" cy="1853769"/>
          </a:xfrm>
          <a:prstGeom prst="rightBrace">
            <a:avLst>
              <a:gd name="adj1" fmla="val 8333"/>
              <a:gd name="adj2" fmla="val 617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4" name="表格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486616"/>
              </p:ext>
            </p:extLst>
          </p:nvPr>
        </p:nvGraphicFramePr>
        <p:xfrm>
          <a:off x="3698584" y="379002"/>
          <a:ext cx="1430218" cy="163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109"/>
                <a:gridCol w="715109"/>
              </a:tblGrid>
              <a:tr h="34974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Messages</a:t>
                      </a:r>
                      <a:endParaRPr lang="en-US" altLang="zh-TW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….</a:t>
                      </a:r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  <a:tr h="42996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6" name="圓角矩形 95"/>
          <p:cNvSpPr/>
          <p:nvPr/>
        </p:nvSpPr>
        <p:spPr>
          <a:xfrm>
            <a:off x="5308495" y="1309769"/>
            <a:ext cx="980065" cy="221043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MessageRouter</a:t>
            </a:r>
            <a:endParaRPr lang="zh-TW" altLang="en-US" sz="900" dirty="0"/>
          </a:p>
        </p:txBody>
      </p:sp>
      <p:cxnSp>
        <p:nvCxnSpPr>
          <p:cNvPr id="97" name="直線接點 96"/>
          <p:cNvCxnSpPr/>
          <p:nvPr/>
        </p:nvCxnSpPr>
        <p:spPr>
          <a:xfrm>
            <a:off x="5798528" y="1139618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圓角矩形 97"/>
          <p:cNvSpPr/>
          <p:nvPr/>
        </p:nvSpPr>
        <p:spPr>
          <a:xfrm>
            <a:off x="6344424" y="1302808"/>
            <a:ext cx="1101296" cy="20859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900" dirty="0" err="1" smtClean="0"/>
              <a:t>NetworkInterface</a:t>
            </a:r>
            <a:endParaRPr lang="zh-TW" altLang="en-US" sz="900" dirty="0"/>
          </a:p>
        </p:txBody>
      </p:sp>
      <p:cxnSp>
        <p:nvCxnSpPr>
          <p:cNvPr id="99" name="直線接點 98"/>
          <p:cNvCxnSpPr/>
          <p:nvPr/>
        </p:nvCxnSpPr>
        <p:spPr>
          <a:xfrm>
            <a:off x="6866452" y="1139618"/>
            <a:ext cx="0" cy="153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6330798" y="1072864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接點 100"/>
          <p:cNvCxnSpPr/>
          <p:nvPr/>
        </p:nvCxnSpPr>
        <p:spPr>
          <a:xfrm>
            <a:off x="5798528" y="1152072"/>
            <a:ext cx="608996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直線接點 101"/>
          <p:cNvCxnSpPr/>
          <p:nvPr/>
        </p:nvCxnSpPr>
        <p:spPr>
          <a:xfrm flipV="1">
            <a:off x="6144664" y="1152072"/>
            <a:ext cx="721788" cy="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右大括弧 102"/>
          <p:cNvSpPr/>
          <p:nvPr/>
        </p:nvSpPr>
        <p:spPr>
          <a:xfrm rot="10800000">
            <a:off x="7445719" y="597982"/>
            <a:ext cx="294337" cy="1644615"/>
          </a:xfrm>
          <a:prstGeom prst="rightBrace">
            <a:avLst>
              <a:gd name="adj1" fmla="val 8333"/>
              <a:gd name="adj2" fmla="val 510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105789"/>
              </p:ext>
            </p:extLst>
          </p:nvPr>
        </p:nvGraphicFramePr>
        <p:xfrm>
          <a:off x="7627887" y="749276"/>
          <a:ext cx="1479009" cy="125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09"/>
              </a:tblGrid>
              <a:tr h="172424">
                <a:tc>
                  <a:txBody>
                    <a:bodyPr/>
                    <a:lstStyle/>
                    <a:p>
                      <a:r>
                        <a:rPr lang="en-US" altLang="zh-TW" sz="900" b="1" dirty="0" smtClean="0"/>
                        <a:t>Connections</a:t>
                      </a:r>
                      <a:endParaRPr lang="zh-TW" altLang="en-US" sz="900" b="1" dirty="0"/>
                    </a:p>
                  </a:txBody>
                  <a:tcPr/>
                </a:tc>
              </a:tr>
              <a:tr h="152483">
                <a:tc>
                  <a:txBody>
                    <a:bodyPr/>
                    <a:lstStyle/>
                    <a:p>
                      <a:r>
                        <a:rPr lang="en-US" altLang="zh-TW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n0&lt;-&gt;n1 (1000Bps) is up</a:t>
                      </a:r>
                      <a:endParaRPr lang="zh-TW" altLang="en-US" sz="800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16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5" name="直線單箭頭接點 104"/>
          <p:cNvCxnSpPr/>
          <p:nvPr/>
        </p:nvCxnSpPr>
        <p:spPr>
          <a:xfrm flipH="1" flipV="1">
            <a:off x="2303051" y="2814257"/>
            <a:ext cx="510340" cy="604828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082291"/>
              </p:ext>
            </p:extLst>
          </p:nvPr>
        </p:nvGraphicFramePr>
        <p:xfrm>
          <a:off x="1693832" y="2291289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[]</a:t>
                      </a:r>
                      <a:endParaRPr lang="zh-TW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2" name="直線接點 61"/>
          <p:cNvCxnSpPr/>
          <p:nvPr/>
        </p:nvCxnSpPr>
        <p:spPr>
          <a:xfrm>
            <a:off x="1148851" y="873432"/>
            <a:ext cx="1141265" cy="318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2290116" y="1074419"/>
            <a:ext cx="1430923" cy="1168178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732051" y="715573"/>
            <a:ext cx="1429147" cy="41682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9" name="直線單箭頭接點 68"/>
          <p:cNvCxnSpPr/>
          <p:nvPr/>
        </p:nvCxnSpPr>
        <p:spPr>
          <a:xfrm flipV="1">
            <a:off x="3120702" y="1293465"/>
            <a:ext cx="4979690" cy="212562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7621263" y="956905"/>
            <a:ext cx="1429147" cy="312718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單箭頭接點 56"/>
          <p:cNvCxnSpPr/>
          <p:nvPr/>
        </p:nvCxnSpPr>
        <p:spPr>
          <a:xfrm flipH="1">
            <a:off x="3550310" y="3754343"/>
            <a:ext cx="33798" cy="68276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3059783" y="443711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n0(Sender)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1934858" y="6117472"/>
            <a:ext cx="2209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update</a:t>
            </a:r>
            <a:r>
              <a:rPr lang="en-US" altLang="zh-TW" sz="1000" dirty="0" smtClean="0"/>
              <a:t>(){</a:t>
            </a:r>
          </a:p>
          <a:p>
            <a:r>
              <a:rPr lang="en-US" altLang="zh-TW" sz="1000" dirty="0" smtClean="0"/>
              <a:t>…</a:t>
            </a:r>
          </a:p>
          <a:p>
            <a:r>
              <a:rPr lang="en-US" altLang="zh-TW" sz="1000" dirty="0" err="1" smtClean="0"/>
              <a:t>this.tryAllMessagesToAllConnections</a:t>
            </a:r>
            <a:r>
              <a:rPr lang="en-US" altLang="zh-TW" sz="1000" dirty="0" smtClean="0"/>
              <a:t>();</a:t>
            </a:r>
          </a:p>
          <a:p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1934858" y="5955517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3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36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78048" y="40291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world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678048" y="507786"/>
            <a:ext cx="1224136" cy="288032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6" name="圓角矩形 5"/>
          <p:cNvSpPr/>
          <p:nvPr/>
        </p:nvSpPr>
        <p:spPr>
          <a:xfrm>
            <a:off x="395536" y="1025762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200" dirty="0" err="1" smtClean="0"/>
              <a:t>MessageRouter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467696" y="2814257"/>
            <a:ext cx="1362310" cy="254902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TW" altLang="en-US" sz="1100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2290116" y="328323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圓角矩形 12"/>
          <p:cNvSpPr/>
          <p:nvPr/>
        </p:nvSpPr>
        <p:spPr>
          <a:xfrm>
            <a:off x="402426" y="6101314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/>
              <a:t>EpidemicRouter</a:t>
            </a:r>
            <a:endParaRPr lang="zh-TW" altLang="en-US" sz="10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158426" y="875025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>
            <a:stCxn id="13" idx="0"/>
            <a:endCxn id="9" idx="2"/>
          </p:cNvCxnSpPr>
          <p:nvPr/>
        </p:nvCxnSpPr>
        <p:spPr>
          <a:xfrm flipH="1" flipV="1">
            <a:off x="1148851" y="5363277"/>
            <a:ext cx="9575" cy="73803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9" idx="0"/>
            <a:endCxn id="6" idx="2"/>
          </p:cNvCxnSpPr>
          <p:nvPr/>
        </p:nvCxnSpPr>
        <p:spPr>
          <a:xfrm flipV="1">
            <a:off x="1148851" y="1313762"/>
            <a:ext cx="2685" cy="150049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47"/>
          <p:cNvSpPr/>
          <p:nvPr/>
        </p:nvSpPr>
        <p:spPr>
          <a:xfrm>
            <a:off x="2559082" y="1038215"/>
            <a:ext cx="1512000" cy="288000"/>
          </a:xfrm>
          <a:prstGeom prst="roundRect">
            <a:avLst>
              <a:gd name="adj" fmla="val 14632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err="1" smtClean="0"/>
              <a:t>NetworkInterface</a:t>
            </a:r>
            <a:endParaRPr lang="zh-TW" altLang="en-US" sz="1100" dirty="0"/>
          </a:p>
        </p:txBody>
      </p:sp>
      <p:sp>
        <p:nvSpPr>
          <p:cNvPr id="50" name="圓角矩形 49"/>
          <p:cNvSpPr/>
          <p:nvPr/>
        </p:nvSpPr>
        <p:spPr>
          <a:xfrm>
            <a:off x="2572938" y="1987178"/>
            <a:ext cx="1512000" cy="288000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sz="1100" dirty="0" smtClean="0"/>
              <a:t>Connections</a:t>
            </a:r>
            <a:endParaRPr lang="zh-TW" altLang="en-US" sz="1100" dirty="0"/>
          </a:p>
        </p:txBody>
      </p:sp>
      <p:sp>
        <p:nvSpPr>
          <p:cNvPr id="52" name="圓角矩形 51"/>
          <p:cNvSpPr/>
          <p:nvPr/>
        </p:nvSpPr>
        <p:spPr>
          <a:xfrm>
            <a:off x="2559082" y="1504007"/>
            <a:ext cx="1512000" cy="28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sp>
        <p:nvSpPr>
          <p:cNvPr id="53" name="圓角矩形 52"/>
          <p:cNvSpPr/>
          <p:nvPr/>
        </p:nvSpPr>
        <p:spPr>
          <a:xfrm>
            <a:off x="2572938" y="2450539"/>
            <a:ext cx="1512000" cy="176349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CBRConnection</a:t>
            </a:r>
            <a:endParaRPr lang="zh-TW" altLang="en-US" sz="1400" dirty="0"/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3315082" y="1327921"/>
            <a:ext cx="0" cy="17450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/>
          <p:cNvCxnSpPr>
            <a:stCxn id="52" idx="2"/>
          </p:cNvCxnSpPr>
          <p:nvPr/>
        </p:nvCxnSpPr>
        <p:spPr>
          <a:xfrm>
            <a:off x="3315082" y="1792007"/>
            <a:ext cx="0" cy="195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單箭頭接點 57"/>
          <p:cNvCxnSpPr>
            <a:endCxn id="50" idx="2"/>
          </p:cNvCxnSpPr>
          <p:nvPr/>
        </p:nvCxnSpPr>
        <p:spPr>
          <a:xfrm flipV="1">
            <a:off x="3328938" y="2275178"/>
            <a:ext cx="0" cy="1753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315082" y="862572"/>
            <a:ext cx="0" cy="16319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線接點 74"/>
          <p:cNvCxnSpPr>
            <a:stCxn id="5" idx="2"/>
          </p:cNvCxnSpPr>
          <p:nvPr/>
        </p:nvCxnSpPr>
        <p:spPr>
          <a:xfrm>
            <a:off x="2290116" y="795818"/>
            <a:ext cx="0" cy="80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48851" y="873432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2103982" y="875025"/>
            <a:ext cx="1217991" cy="1593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文字方塊 1"/>
          <p:cNvSpPr txBox="1"/>
          <p:nvPr/>
        </p:nvSpPr>
        <p:spPr>
          <a:xfrm>
            <a:off x="592854" y="3906261"/>
            <a:ext cx="113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>
                <a:solidFill>
                  <a:schemeClr val="bg1"/>
                </a:solidFill>
              </a:rPr>
              <a:t>ActiveRouter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-13118" y="33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Sender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47" name="直線單箭頭接點 46"/>
          <p:cNvCxnSpPr>
            <a:endCxn id="53" idx="1"/>
          </p:cNvCxnSpPr>
          <p:nvPr/>
        </p:nvCxnSpPr>
        <p:spPr>
          <a:xfrm>
            <a:off x="1940481" y="3332289"/>
            <a:ext cx="632457" cy="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左大括弧 56"/>
          <p:cNvSpPr/>
          <p:nvPr/>
        </p:nvSpPr>
        <p:spPr>
          <a:xfrm>
            <a:off x="4137714" y="2625989"/>
            <a:ext cx="146253" cy="1462778"/>
          </a:xfrm>
          <a:prstGeom prst="leftBrace">
            <a:avLst>
              <a:gd name="adj1" fmla="val 8333"/>
              <a:gd name="adj2" fmla="val 50627"/>
            </a:avLst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283967" y="2625989"/>
            <a:ext cx="44446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startTransfer</a:t>
            </a:r>
            <a:r>
              <a:rPr lang="en-US" altLang="zh-TW" sz="1200" b="1" dirty="0"/>
              <a:t>(from, m</a:t>
            </a:r>
            <a:r>
              <a:rPr lang="en-US" altLang="zh-TW" sz="1200" b="1" dirty="0" smtClean="0"/>
              <a:t>){</a:t>
            </a:r>
            <a:endParaRPr lang="zh-TW" altLang="en-US" sz="1200" b="1" dirty="0"/>
          </a:p>
          <a:p>
            <a:r>
              <a:rPr lang="en-US" altLang="zh-TW" sz="1200" b="1" dirty="0" smtClean="0"/>
              <a:t>..</a:t>
            </a:r>
          </a:p>
          <a:p>
            <a:r>
              <a:rPr lang="en-US" altLang="zh-TW" sz="1200" dirty="0"/>
              <a:t>Message </a:t>
            </a:r>
            <a:r>
              <a:rPr lang="en-US" altLang="zh-TW" sz="1200" dirty="0" err="1"/>
              <a:t>newMessage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m.replicate</a:t>
            </a:r>
            <a:r>
              <a:rPr lang="en-US" altLang="zh-TW" sz="1200" dirty="0"/>
              <a:t>();</a:t>
            </a:r>
            <a:endParaRPr lang="en-US" altLang="zh-TW" sz="1200" dirty="0" smtClean="0"/>
          </a:p>
          <a:p>
            <a:r>
              <a:rPr lang="en-US" altLang="zh-TW" sz="1200" dirty="0" err="1">
                <a:solidFill>
                  <a:schemeClr val="accent2"/>
                </a:solidFill>
              </a:rPr>
              <a:t>retVal</a:t>
            </a:r>
            <a:r>
              <a:rPr lang="en-US" altLang="zh-TW" sz="1200" dirty="0"/>
              <a:t> </a:t>
            </a:r>
            <a:r>
              <a:rPr lang="en-US" altLang="zh-TW" sz="1200" dirty="0" smtClean="0"/>
              <a:t>= </a:t>
            </a:r>
            <a:r>
              <a:rPr lang="en-US" altLang="zh-TW" sz="1200" dirty="0" err="1" smtClean="0"/>
              <a:t>getOtherNode</a:t>
            </a:r>
            <a:r>
              <a:rPr lang="en-US" altLang="zh-TW" sz="1200" dirty="0" smtClean="0"/>
              <a:t>(from</a:t>
            </a:r>
            <a:r>
              <a:rPr lang="en-US" altLang="zh-TW" sz="1200" dirty="0"/>
              <a:t>).</a:t>
            </a:r>
            <a:r>
              <a:rPr lang="en-US" altLang="zh-TW" sz="1200" dirty="0" err="1"/>
              <a:t>receiveMessage</a:t>
            </a:r>
            <a:r>
              <a:rPr lang="en-US" altLang="zh-TW" sz="1200" dirty="0"/>
              <a:t>(</a:t>
            </a:r>
            <a:r>
              <a:rPr lang="en-US" altLang="zh-TW" sz="1200" dirty="0" err="1"/>
              <a:t>newMessage</a:t>
            </a:r>
            <a:r>
              <a:rPr lang="en-US" altLang="zh-TW" sz="1200" dirty="0"/>
              <a:t>, from</a:t>
            </a:r>
            <a:r>
              <a:rPr lang="en-US" altLang="zh-TW" sz="1200" dirty="0" smtClean="0"/>
              <a:t>);</a:t>
            </a:r>
          </a:p>
          <a:p>
            <a:r>
              <a:rPr lang="en-US" altLang="zh-TW" sz="1200" b="1" dirty="0" smtClean="0"/>
              <a:t>..</a:t>
            </a:r>
            <a:endParaRPr lang="en-US" altLang="zh-TW" sz="1200" b="1" dirty="0"/>
          </a:p>
          <a:p>
            <a:r>
              <a:rPr lang="en-US" altLang="zh-TW" sz="1200" b="1" dirty="0" smtClean="0"/>
              <a:t>}</a:t>
            </a:r>
            <a:endParaRPr lang="zh-TW" altLang="en-US" sz="1200" b="1" dirty="0"/>
          </a:p>
        </p:txBody>
      </p:sp>
      <p:sp>
        <p:nvSpPr>
          <p:cNvPr id="20" name="圓角矩形 19"/>
          <p:cNvSpPr/>
          <p:nvPr/>
        </p:nvSpPr>
        <p:spPr>
          <a:xfrm>
            <a:off x="4788024" y="3205331"/>
            <a:ext cx="3744416" cy="295677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>
            <a:stCxn id="20" idx="2"/>
          </p:cNvCxnSpPr>
          <p:nvPr/>
        </p:nvCxnSpPr>
        <p:spPr>
          <a:xfrm>
            <a:off x="6660232" y="3501008"/>
            <a:ext cx="0" cy="1862269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5091099" y="3386432"/>
            <a:ext cx="303076" cy="82760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4395171" y="4214038"/>
            <a:ext cx="136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n1(Receiver)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598752" y="5363277"/>
            <a:ext cx="450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3"/>
                </a:solidFill>
              </a:rPr>
              <a:t>Asking </a:t>
            </a:r>
            <a:r>
              <a:rPr lang="en-US" altLang="zh-TW" dirty="0" smtClean="0">
                <a:solidFill>
                  <a:schemeClr val="accent3"/>
                </a:solidFill>
              </a:rPr>
              <a:t>to n1(Receiver) to receive </a:t>
            </a:r>
            <a:r>
              <a:rPr lang="en-US" altLang="zh-TW" dirty="0" smtClean="0">
                <a:solidFill>
                  <a:schemeClr val="accent3"/>
                </a:solidFill>
              </a:rPr>
              <a:t>the Message</a:t>
            </a:r>
            <a:endParaRPr lang="zh-TW" altLang="en-US" dirty="0">
              <a:solidFill>
                <a:schemeClr val="accent3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861484" y="3122895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6"/>
                </a:solidFill>
              </a:rPr>
              <a:t>Step </a:t>
            </a:r>
            <a:r>
              <a:rPr lang="en-US" altLang="zh-TW" sz="1050" dirty="0" smtClean="0">
                <a:solidFill>
                  <a:schemeClr val="accent6"/>
                </a:solidFill>
              </a:rPr>
              <a:t>7</a:t>
            </a:r>
            <a:endParaRPr lang="zh-TW" altLang="en-US" sz="1050" dirty="0">
              <a:solidFill>
                <a:schemeClr val="accent6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630129" y="1038215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n0(Sender)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277354"/>
              </p:ext>
            </p:extLst>
          </p:nvPr>
        </p:nvGraphicFramePr>
        <p:xfrm>
          <a:off x="4084938" y="1758289"/>
          <a:ext cx="5040564" cy="52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4"/>
                <a:gridCol w="840094"/>
                <a:gridCol w="840094"/>
                <a:gridCol w="840094"/>
                <a:gridCol w="840094"/>
                <a:gridCol w="840094"/>
              </a:tblGrid>
              <a:tr h="2249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id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from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to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size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err="1" smtClean="0"/>
                        <a:t>timeCreated</a:t>
                      </a:r>
                      <a:endParaRPr lang="en-US" altLang="zh-TW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path</a:t>
                      </a:r>
                      <a:endParaRPr lang="zh-TW" altLang="en-US" sz="1000" dirty="0"/>
                    </a:p>
                  </a:txBody>
                  <a:tcPr/>
                </a:tc>
              </a:tr>
              <a:tr h="279128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M1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n1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5000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[]</a:t>
                      </a:r>
                      <a:endParaRPr lang="zh-TW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3" name="直線單箭頭接點 42"/>
          <p:cNvCxnSpPr/>
          <p:nvPr/>
        </p:nvCxnSpPr>
        <p:spPr>
          <a:xfrm flipH="1" flipV="1">
            <a:off x="6587083" y="2353333"/>
            <a:ext cx="1204950" cy="994523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5652120" y="2362858"/>
            <a:ext cx="648072" cy="33617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58"/>
          <p:cNvSpPr/>
          <p:nvPr/>
        </p:nvSpPr>
        <p:spPr>
          <a:xfrm>
            <a:off x="4026024" y="1748006"/>
            <a:ext cx="5117976" cy="527172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/>
          <p:cNvCxnSpPr>
            <a:endCxn id="41" idx="2"/>
          </p:cNvCxnSpPr>
          <p:nvPr/>
        </p:nvCxnSpPr>
        <p:spPr>
          <a:xfrm flipH="1" flipV="1">
            <a:off x="5242637" y="1407547"/>
            <a:ext cx="163718" cy="1387853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75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9552" y="116632"/>
            <a:ext cx="8064896" cy="489654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889368" y="41135"/>
            <a:ext cx="121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solidFill>
                  <a:schemeClr val="bg1"/>
                </a:solidFill>
              </a:rPr>
              <a:t>DTNHost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539809" y="410467"/>
            <a:ext cx="8064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539809" y="1168845"/>
            <a:ext cx="8064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2155960" y="1490968"/>
            <a:ext cx="3312368" cy="2523039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MessageRouter</a:t>
            </a:r>
            <a:endParaRPr lang="zh-TW" altLang="en-US" sz="1200" b="1" dirty="0"/>
          </a:p>
        </p:txBody>
      </p:sp>
      <p:sp>
        <p:nvSpPr>
          <p:cNvPr id="10" name="圓角矩形 9"/>
          <p:cNvSpPr/>
          <p:nvPr/>
        </p:nvSpPr>
        <p:spPr>
          <a:xfrm>
            <a:off x="564006" y="1975470"/>
            <a:ext cx="1536034" cy="307181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err="1" smtClean="0"/>
              <a:t>MovementModel</a:t>
            </a:r>
            <a:endParaRPr lang="zh-TW" altLang="en-US" sz="11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39809" y="1162033"/>
            <a:ext cx="3677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v</a:t>
            </a:r>
            <a:r>
              <a:rPr lang="en-US" altLang="zh-TW" sz="1100" dirty="0" smtClean="0">
                <a:solidFill>
                  <a:schemeClr val="bg1"/>
                </a:solidFill>
              </a:rPr>
              <a:t>oid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forceConnection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String,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void connect(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void update(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void </a:t>
            </a:r>
            <a:r>
              <a:rPr lang="en-US" altLang="zh-TW" sz="1100" dirty="0" smtClean="0">
                <a:solidFill>
                  <a:schemeClr val="bg1"/>
                </a:solidFill>
              </a:rPr>
              <a:t>move(double)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36704" y="392592"/>
            <a:ext cx="1807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address  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MessageRouter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router 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Path</a:t>
            </a:r>
            <a:r>
              <a:rPr lang="zh-TW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zh-TW" sz="1100" dirty="0" smtClean="0">
                <a:solidFill>
                  <a:schemeClr val="bg1"/>
                </a:solidFill>
              </a:rPr>
              <a:t>path </a:t>
            </a:r>
          </a:p>
          <a:p>
            <a:r>
              <a:rPr lang="en-US" altLang="zh-TW" sz="1100" dirty="0" smtClean="0">
                <a:solidFill>
                  <a:schemeClr val="bg1"/>
                </a:solidFill>
              </a:rPr>
              <a:t>Double speed 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197218" y="2334585"/>
            <a:ext cx="3134191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abstract void </a:t>
            </a:r>
            <a:r>
              <a:rPr lang="en-US" altLang="zh-TW" sz="1100" dirty="0" err="1">
                <a:solidFill>
                  <a:schemeClr val="bg1"/>
                </a:solidFill>
              </a:rPr>
              <a:t>changedConnection</a:t>
            </a:r>
            <a:r>
              <a:rPr lang="en-US" altLang="zh-TW" sz="1100" dirty="0">
                <a:solidFill>
                  <a:schemeClr val="bg1"/>
                </a:solidFill>
              </a:rPr>
              <a:t>(Connection con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createNewMessage</a:t>
            </a:r>
            <a:r>
              <a:rPr lang="en-US" altLang="zh-TW" sz="1100" dirty="0">
                <a:solidFill>
                  <a:schemeClr val="bg1"/>
                </a:solidFill>
              </a:rPr>
              <a:t>(Message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addToMessages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sendMessage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requestDeliverableMessages</a:t>
            </a:r>
            <a:r>
              <a:rPr lang="en-US" altLang="zh-TW" sz="1100" dirty="0">
                <a:solidFill>
                  <a:schemeClr val="bg1"/>
                </a:solidFill>
              </a:rPr>
              <a:t>(Connection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messageTransferred</a:t>
            </a:r>
            <a:r>
              <a:rPr lang="en-US" altLang="zh-TW" sz="1100" dirty="0">
                <a:solidFill>
                  <a:schemeClr val="bg1"/>
                </a:solidFill>
              </a:rPr>
              <a:t>(String,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receiveMessage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deleteMessage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messageAborted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180138" y="1903698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bufferSize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msgTtl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>
            <a:off x="2155960" y="2334585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55960" y="1903698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592606" y="2858691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MapBasedMovement</a:t>
            </a:r>
            <a:endParaRPr lang="zh-TW" altLang="en-US" sz="1100" dirty="0"/>
          </a:p>
        </p:txBody>
      </p:sp>
      <p:cxnSp>
        <p:nvCxnSpPr>
          <p:cNvPr id="21" name="直線單箭頭接點 20"/>
          <p:cNvCxnSpPr>
            <a:stCxn id="20" idx="0"/>
          </p:cNvCxnSpPr>
          <p:nvPr/>
        </p:nvCxnSpPr>
        <p:spPr>
          <a:xfrm flipV="1">
            <a:off x="1348606" y="2279100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3660037" y="4014007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5593382" y="1490968"/>
            <a:ext cx="3011066" cy="1651530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NetworkInterface</a:t>
            </a:r>
            <a:endParaRPr lang="zh-TW" altLang="en-US" sz="1200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629805" y="2473970"/>
            <a:ext cx="2369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connect(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destroyConnection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NetworkInterface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617560" y="1903697"/>
            <a:ext cx="26988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transmitRange</a:t>
            </a:r>
            <a:r>
              <a:rPr lang="en-US" altLang="zh-TW" sz="1100" dirty="0">
                <a:solidFill>
                  <a:schemeClr val="bg1"/>
                </a:solidFill>
              </a:rPr>
              <a:t> : double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transmitSpeed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endParaRPr lang="en-US" altLang="zh-TW" sz="1100" dirty="0" smtClean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connections : List&lt;Connection&gt;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34" name="直線接點 33"/>
          <p:cNvCxnSpPr/>
          <p:nvPr/>
        </p:nvCxnSpPr>
        <p:spPr>
          <a:xfrm>
            <a:off x="5588547" y="2473970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5593382" y="1903697"/>
            <a:ext cx="30110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圓角矩形 35"/>
          <p:cNvSpPr/>
          <p:nvPr/>
        </p:nvSpPr>
        <p:spPr>
          <a:xfrm>
            <a:off x="2904037" y="4545527"/>
            <a:ext cx="1512000" cy="2880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/>
              <a:t>ActiveRouter</a:t>
            </a:r>
            <a:endParaRPr lang="zh-TW" altLang="en-US" sz="1100" dirty="0"/>
          </a:p>
        </p:txBody>
      </p:sp>
      <p:sp>
        <p:nvSpPr>
          <p:cNvPr id="37" name="圓角矩形 36"/>
          <p:cNvSpPr/>
          <p:nvPr/>
        </p:nvSpPr>
        <p:spPr>
          <a:xfrm>
            <a:off x="6338080" y="3726007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err="1" smtClean="0"/>
              <a:t>SimpleBoardcastInterface</a:t>
            </a:r>
            <a:endParaRPr lang="zh-TW" altLang="en-US" sz="800" dirty="0"/>
          </a:p>
        </p:txBody>
      </p:sp>
      <p:cxnSp>
        <p:nvCxnSpPr>
          <p:cNvPr id="38" name="直線單箭頭接點 37"/>
          <p:cNvCxnSpPr>
            <a:stCxn id="37" idx="0"/>
          </p:cNvCxnSpPr>
          <p:nvPr/>
        </p:nvCxnSpPr>
        <p:spPr>
          <a:xfrm flipV="1">
            <a:off x="7094080" y="3167621"/>
            <a:ext cx="0" cy="558386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3660037" y="4817775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2904037" y="5349295"/>
            <a:ext cx="1512000" cy="2880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/>
              <a:t>EpidemicRouter</a:t>
            </a:r>
            <a:endParaRPr lang="zh-TW" altLang="en-US" sz="1100" dirty="0"/>
          </a:p>
        </p:txBody>
      </p:sp>
      <p:cxnSp>
        <p:nvCxnSpPr>
          <p:cNvPr id="27" name="直線單箭頭接點 26"/>
          <p:cNvCxnSpPr/>
          <p:nvPr/>
        </p:nvCxnSpPr>
        <p:spPr>
          <a:xfrm>
            <a:off x="4572128" y="4978643"/>
            <a:ext cx="18212" cy="186210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104606" y="1412776"/>
            <a:ext cx="3400146" cy="352839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82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2697366" y="50419"/>
            <a:ext cx="3312368" cy="252303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MessageRouter</a:t>
            </a:r>
            <a:endParaRPr lang="zh-TW" altLang="en-US" sz="1200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2738624" y="894036"/>
            <a:ext cx="3134191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abstract void </a:t>
            </a:r>
            <a:r>
              <a:rPr lang="en-US" altLang="zh-TW" sz="1100" dirty="0" err="1">
                <a:solidFill>
                  <a:schemeClr val="bg1"/>
                </a:solidFill>
              </a:rPr>
              <a:t>changedConnection</a:t>
            </a:r>
            <a:r>
              <a:rPr lang="en-US" altLang="zh-TW" sz="1100" dirty="0">
                <a:solidFill>
                  <a:schemeClr val="bg1"/>
                </a:solidFill>
              </a:rPr>
              <a:t>(Connection con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createNewMessage</a:t>
            </a:r>
            <a:r>
              <a:rPr lang="en-US" altLang="zh-TW" sz="1100" dirty="0">
                <a:solidFill>
                  <a:schemeClr val="bg1"/>
                </a:solidFill>
              </a:rPr>
              <a:t>(Message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addToMessages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sendMessage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requestDeliverableMessages</a:t>
            </a:r>
            <a:r>
              <a:rPr lang="en-US" altLang="zh-TW" sz="1100" dirty="0">
                <a:solidFill>
                  <a:schemeClr val="bg1"/>
                </a:solidFill>
              </a:rPr>
              <a:t>(Connection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messageTransferred</a:t>
            </a:r>
            <a:r>
              <a:rPr lang="en-US" altLang="zh-TW" sz="1100" dirty="0">
                <a:solidFill>
                  <a:schemeClr val="bg1"/>
                </a:solidFill>
              </a:rPr>
              <a:t>(String,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receiveMessage</a:t>
            </a:r>
            <a:r>
              <a:rPr lang="en-US" altLang="zh-TW" sz="1100" dirty="0">
                <a:solidFill>
                  <a:schemeClr val="bg1"/>
                </a:solidFill>
              </a:rPr>
              <a:t>(Message,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deleteMessage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messageAborted</a:t>
            </a:r>
            <a:r>
              <a:rPr lang="en-US" altLang="zh-TW" sz="1100" dirty="0" smtClean="0">
                <a:solidFill>
                  <a:schemeClr val="bg1"/>
                </a:solidFill>
              </a:rPr>
              <a:t>(String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DTNHost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721544" y="463149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bufferSize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msgTtl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2697366" y="894036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2697366" y="463149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4201443" y="2573458"/>
            <a:ext cx="0" cy="57959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2041007" y="3131046"/>
            <a:ext cx="4320872" cy="2523039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ActiveRouter</a:t>
            </a:r>
            <a:endParaRPr lang="zh-TW" altLang="en-US" sz="1200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082266" y="3974663"/>
            <a:ext cx="42722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 smtClean="0">
                <a:solidFill>
                  <a:schemeClr val="bg1"/>
                </a:solidFill>
              </a:rPr>
              <a:t>changedConnection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(Connection </a:t>
            </a:r>
            <a:r>
              <a:rPr lang="en-US" altLang="zh-TW" sz="1100" dirty="0">
                <a:solidFill>
                  <a:schemeClr val="bg1"/>
                </a:solidFill>
              </a:rPr>
              <a:t>con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canStartTransfer</a:t>
            </a:r>
            <a:r>
              <a:rPr lang="en-US" altLang="zh-TW" sz="1100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startTransfer</a:t>
            </a:r>
            <a:r>
              <a:rPr lang="en-US" altLang="zh-TW" sz="1100" dirty="0" smtClean="0">
                <a:solidFill>
                  <a:schemeClr val="bg1"/>
                </a:solidFill>
              </a:rPr>
              <a:t>(Message</a:t>
            </a:r>
            <a:r>
              <a:rPr lang="en-US" altLang="zh-TW" sz="1100" dirty="0">
                <a:solidFill>
                  <a:schemeClr val="bg1"/>
                </a:solidFill>
              </a:rPr>
              <a:t>, Connection)</a:t>
            </a:r>
          </a:p>
          <a:p>
            <a:r>
              <a:rPr lang="en-US" altLang="zh-TW" sz="1100" dirty="0" err="1" smtClean="0">
                <a:solidFill>
                  <a:schemeClr val="bg1"/>
                </a:solidFill>
              </a:rPr>
              <a:t>tryMessagesForConnected</a:t>
            </a:r>
            <a:r>
              <a:rPr lang="en-US" altLang="zh-TW" sz="1100" dirty="0" smtClean="0">
                <a:solidFill>
                  <a:schemeClr val="bg1"/>
                </a:solidFill>
              </a:rPr>
              <a:t>(List&lt;Tuple&lt;Message</a:t>
            </a:r>
            <a:r>
              <a:rPr lang="en-US" altLang="zh-TW" sz="1100" dirty="0">
                <a:solidFill>
                  <a:schemeClr val="bg1"/>
                </a:solidFill>
              </a:rPr>
              <a:t>, Connection&gt;&gt;)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tryAllMessages</a:t>
            </a:r>
            <a:r>
              <a:rPr lang="en-US" altLang="zh-TW" sz="1100" dirty="0">
                <a:solidFill>
                  <a:schemeClr val="bg1"/>
                </a:solidFill>
              </a:rPr>
              <a:t>(Connection, List&lt;Message&gt;)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tryMessagesToConnections</a:t>
            </a:r>
            <a:r>
              <a:rPr lang="en-US" altLang="zh-TW" sz="1100" dirty="0">
                <a:solidFill>
                  <a:schemeClr val="bg1"/>
                </a:solidFill>
              </a:rPr>
              <a:t>(List&lt;Message&gt;, List&lt;Connection&gt;)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tryAllMessagesToAllConnections</a:t>
            </a:r>
            <a:r>
              <a:rPr lang="en-US" altLang="zh-TW" sz="11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addToSendingConnections</a:t>
            </a:r>
            <a:r>
              <a:rPr lang="en-US" altLang="zh-TW" sz="1100" dirty="0">
                <a:solidFill>
                  <a:schemeClr val="bg1"/>
                </a:solidFill>
              </a:rPr>
              <a:t>(Connection)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2065184" y="3543776"/>
            <a:ext cx="4289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sendingConnections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ArrayList</a:t>
            </a:r>
            <a:r>
              <a:rPr lang="en-US" altLang="zh-TW" sz="1100" dirty="0">
                <a:solidFill>
                  <a:schemeClr val="bg1"/>
                </a:solidFill>
              </a:rPr>
              <a:t>&lt;Connection</a:t>
            </a:r>
            <a:r>
              <a:rPr lang="en-US" altLang="zh-TW" sz="1100" dirty="0" smtClean="0">
                <a:solidFill>
                  <a:schemeClr val="bg1"/>
                </a:solidFill>
              </a:rPr>
              <a:t>&gt;</a:t>
            </a:r>
          </a:p>
          <a:p>
            <a:endParaRPr lang="en-US" altLang="zh-TW" sz="1100" dirty="0" smtClean="0">
              <a:solidFill>
                <a:schemeClr val="bg1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2041007" y="3974663"/>
            <a:ext cx="4320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2041007" y="3543776"/>
            <a:ext cx="43208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4239476" y="5633785"/>
            <a:ext cx="1" cy="459511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3191159" y="6093296"/>
            <a:ext cx="2096635" cy="692696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654743" y="6093296"/>
            <a:ext cx="1202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chemeClr val="bg1"/>
                </a:solidFill>
              </a:rPr>
              <a:t>EpidemicRouter</a:t>
            </a:r>
            <a:endParaRPr lang="zh-TW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8" name="直線接點 17"/>
          <p:cNvCxnSpPr>
            <a:stCxn id="15" idx="1"/>
            <a:endCxn id="15" idx="3"/>
          </p:cNvCxnSpPr>
          <p:nvPr/>
        </p:nvCxnSpPr>
        <p:spPr>
          <a:xfrm>
            <a:off x="3191159" y="6439644"/>
            <a:ext cx="2096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3191159" y="6352533"/>
            <a:ext cx="2096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3225222" y="6439644"/>
            <a:ext cx="67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update()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93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圖: 程序 9"/>
          <p:cNvSpPr/>
          <p:nvPr/>
        </p:nvSpPr>
        <p:spPr>
          <a:xfrm>
            <a:off x="1797296" y="2687585"/>
            <a:ext cx="5544616" cy="63931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3719185" y="392108"/>
            <a:ext cx="1512168" cy="30632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DTNSim</a:t>
            </a:r>
            <a:endParaRPr lang="zh-TW" altLang="en-US" dirty="0"/>
          </a:p>
        </p:txBody>
      </p:sp>
      <p:sp>
        <p:nvSpPr>
          <p:cNvPr id="5" name="流程圖: 程序 4"/>
          <p:cNvSpPr/>
          <p:nvPr/>
        </p:nvSpPr>
        <p:spPr>
          <a:xfrm>
            <a:off x="2622712" y="1099350"/>
            <a:ext cx="3801072" cy="1139570"/>
          </a:xfrm>
          <a:prstGeom prst="flowChartProcess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 err="1" smtClean="0"/>
              <a:t>DTNSimUI</a:t>
            </a:r>
            <a:r>
              <a:rPr lang="en-US" altLang="zh-TW" i="1" dirty="0" smtClean="0"/>
              <a:t> (Abstract class)</a:t>
            </a:r>
          </a:p>
          <a:p>
            <a:pPr algn="ctr"/>
            <a:r>
              <a:rPr lang="en-US" altLang="zh-TW" sz="1100" dirty="0"/>
              <a:t>B</a:t>
            </a:r>
            <a:r>
              <a:rPr lang="en-US" altLang="zh-TW" sz="1100" dirty="0" smtClean="0"/>
              <a:t>oolean </a:t>
            </a:r>
            <a:r>
              <a:rPr lang="en-US" altLang="zh-TW" sz="1100" dirty="0" err="1" smtClean="0"/>
              <a:t>simDone</a:t>
            </a:r>
            <a:r>
              <a:rPr lang="en-US" altLang="zh-TW" sz="1100" dirty="0" smtClean="0"/>
              <a:t>;</a:t>
            </a:r>
          </a:p>
          <a:p>
            <a:pPr algn="ctr"/>
            <a:r>
              <a:rPr lang="en-US" altLang="zh-TW" sz="1100" dirty="0" smtClean="0"/>
              <a:t>Boolean </a:t>
            </a:r>
            <a:r>
              <a:rPr lang="en-US" altLang="zh-TW" sz="1100" dirty="0" err="1" smtClean="0"/>
              <a:t>simCancelled</a:t>
            </a:r>
            <a:r>
              <a:rPr lang="en-US" altLang="zh-TW" sz="1100" dirty="0" smtClean="0"/>
              <a:t>;</a:t>
            </a:r>
          </a:p>
          <a:p>
            <a:pPr algn="ctr"/>
            <a:endParaRPr lang="en-US" altLang="zh-TW" sz="1100" dirty="0" smtClean="0"/>
          </a:p>
          <a:p>
            <a:pPr algn="ctr"/>
            <a:r>
              <a:rPr lang="en-US" altLang="zh-TW" sz="1100" dirty="0" smtClean="0"/>
              <a:t>void </a:t>
            </a:r>
            <a:r>
              <a:rPr lang="en-US" altLang="zh-TW" sz="1100" dirty="0"/>
              <a:t>start</a:t>
            </a:r>
            <a:r>
              <a:rPr lang="en-US" altLang="zh-TW" sz="1100" dirty="0" smtClean="0"/>
              <a:t>()</a:t>
            </a:r>
          </a:p>
          <a:p>
            <a:pPr algn="ctr"/>
            <a:r>
              <a:rPr lang="en-US" altLang="zh-TW" sz="1100" dirty="0"/>
              <a:t>abstract void </a:t>
            </a:r>
            <a:r>
              <a:rPr lang="en-US" altLang="zh-TW" sz="1100" dirty="0" err="1"/>
              <a:t>runSim</a:t>
            </a:r>
            <a:r>
              <a:rPr lang="en-US" altLang="zh-TW" sz="1100" dirty="0"/>
              <a:t>()</a:t>
            </a:r>
            <a:endParaRPr lang="zh-TW" altLang="en-US" sz="1100" dirty="0"/>
          </a:p>
        </p:txBody>
      </p:sp>
      <p:sp>
        <p:nvSpPr>
          <p:cNvPr id="8" name="圓角矩形 7"/>
          <p:cNvSpPr/>
          <p:nvPr/>
        </p:nvSpPr>
        <p:spPr>
          <a:xfrm>
            <a:off x="2279491" y="2921796"/>
            <a:ext cx="1926629" cy="19783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DTNSimGUI</a:t>
            </a:r>
            <a:endParaRPr lang="zh-TW" altLang="en-US" sz="1100" dirty="0"/>
          </a:p>
        </p:txBody>
      </p:sp>
      <p:sp>
        <p:nvSpPr>
          <p:cNvPr id="9" name="圓角矩形 8"/>
          <p:cNvSpPr/>
          <p:nvPr/>
        </p:nvSpPr>
        <p:spPr>
          <a:xfrm>
            <a:off x="4927219" y="2921796"/>
            <a:ext cx="1916830" cy="180488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err="1" smtClean="0"/>
              <a:t>DTNSimTextUI</a:t>
            </a:r>
            <a:endParaRPr lang="zh-TW" altLang="en-US" sz="11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847099" y="262225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accent6"/>
                </a:solidFill>
              </a:rPr>
              <a:t>User Interface</a:t>
            </a:r>
            <a:endParaRPr lang="zh-TW" altLang="en-US" b="1" dirty="0">
              <a:solidFill>
                <a:schemeClr val="accent6"/>
              </a:solidFill>
            </a:endParaRPr>
          </a:p>
        </p:txBody>
      </p:sp>
      <p:cxnSp>
        <p:nvCxnSpPr>
          <p:cNvPr id="13" name="直線接點 12"/>
          <p:cNvCxnSpPr>
            <a:stCxn id="4" idx="2"/>
          </p:cNvCxnSpPr>
          <p:nvPr/>
        </p:nvCxnSpPr>
        <p:spPr>
          <a:xfrm>
            <a:off x="4475269" y="698432"/>
            <a:ext cx="0" cy="4009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0"/>
          </p:cNvCxnSpPr>
          <p:nvPr/>
        </p:nvCxnSpPr>
        <p:spPr>
          <a:xfrm rot="5400000" flipH="1" flipV="1">
            <a:off x="3203514" y="2278212"/>
            <a:ext cx="682877" cy="604293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/>
          <p:nvPr/>
        </p:nvCxnSpPr>
        <p:spPr>
          <a:xfrm rot="16200000" flipV="1">
            <a:off x="5205434" y="2265090"/>
            <a:ext cx="674395" cy="622053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圖: 程序 37"/>
          <p:cNvSpPr/>
          <p:nvPr/>
        </p:nvSpPr>
        <p:spPr>
          <a:xfrm>
            <a:off x="1564483" y="3819134"/>
            <a:ext cx="6010242" cy="238808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/>
              <a:t>Double </a:t>
            </a:r>
            <a:r>
              <a:rPr lang="en-US" altLang="zh-TW" sz="1100" dirty="0" err="1"/>
              <a:t>updateInterval</a:t>
            </a:r>
            <a:r>
              <a:rPr lang="en-US" altLang="zh-TW" sz="1100" dirty="0" smtClean="0"/>
              <a:t>;</a:t>
            </a:r>
          </a:p>
          <a:p>
            <a:pPr algn="ctr"/>
            <a:r>
              <a:rPr lang="en-US" altLang="zh-TW" sz="1100" dirty="0"/>
              <a:t>D</a:t>
            </a:r>
            <a:r>
              <a:rPr lang="en-US" altLang="zh-TW" sz="1100" dirty="0" smtClean="0"/>
              <a:t>ouble </a:t>
            </a:r>
            <a:r>
              <a:rPr lang="en-US" altLang="zh-TW" sz="1100" dirty="0" err="1"/>
              <a:t>nextQueueEventTime</a:t>
            </a:r>
            <a:r>
              <a:rPr lang="en-US" altLang="zh-TW" sz="1100" dirty="0" smtClean="0"/>
              <a:t>;</a:t>
            </a:r>
          </a:p>
          <a:p>
            <a:pPr algn="ctr"/>
            <a:endParaRPr lang="en-US" altLang="zh-TW" sz="1100" dirty="0"/>
          </a:p>
          <a:p>
            <a:pPr algn="ctr"/>
            <a:endParaRPr lang="en-US" altLang="zh-TW" sz="1100" dirty="0" smtClean="0"/>
          </a:p>
          <a:p>
            <a:pPr algn="ctr"/>
            <a:endParaRPr lang="en-US" altLang="zh-TW" sz="1100" b="1" u="sng" dirty="0"/>
          </a:p>
          <a:p>
            <a:pPr algn="ctr"/>
            <a:endParaRPr lang="en-US" altLang="zh-TW" b="1" u="sng" dirty="0"/>
          </a:p>
          <a:p>
            <a:pPr algn="ctr"/>
            <a:endParaRPr lang="zh-TW" altLang="en-US" dirty="0"/>
          </a:p>
        </p:txBody>
      </p:sp>
      <p:cxnSp>
        <p:nvCxnSpPr>
          <p:cNvPr id="43" name="直線接點 42"/>
          <p:cNvCxnSpPr>
            <a:stCxn id="10" idx="2"/>
          </p:cNvCxnSpPr>
          <p:nvPr/>
        </p:nvCxnSpPr>
        <p:spPr>
          <a:xfrm>
            <a:off x="4569604" y="3326898"/>
            <a:ext cx="0" cy="492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4191418" y="3936320"/>
            <a:ext cx="75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World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54" name="直線接點 53"/>
          <p:cNvCxnSpPr/>
          <p:nvPr/>
        </p:nvCxnSpPr>
        <p:spPr>
          <a:xfrm>
            <a:off x="2622712" y="1400220"/>
            <a:ext cx="3801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2598722" y="1760260"/>
            <a:ext cx="3801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1560060" y="4317429"/>
            <a:ext cx="6014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1564483" y="4670674"/>
            <a:ext cx="6010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圓角矩形 62"/>
          <p:cNvSpPr/>
          <p:nvPr/>
        </p:nvSpPr>
        <p:spPr>
          <a:xfrm>
            <a:off x="1635407" y="4958706"/>
            <a:ext cx="1926629" cy="109772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 smtClean="0"/>
          </a:p>
          <a:p>
            <a:pPr algn="ctr"/>
            <a:r>
              <a:rPr lang="en-US" altLang="zh-TW" sz="1400" dirty="0" err="1" smtClean="0"/>
              <a:t>SimClock</a:t>
            </a:r>
            <a:endParaRPr lang="en-US" altLang="zh-TW" sz="1400" dirty="0" smtClean="0"/>
          </a:p>
          <a:p>
            <a:pPr algn="ctr"/>
            <a:r>
              <a:rPr lang="en-US" altLang="zh-TW" sz="1100" dirty="0" smtClean="0"/>
              <a:t>double </a:t>
            </a:r>
            <a:r>
              <a:rPr lang="en-US" altLang="zh-TW" sz="1100" i="1" dirty="0" err="1" smtClean="0"/>
              <a:t>clockTime</a:t>
            </a:r>
            <a:endParaRPr lang="en-US" altLang="zh-TW" sz="1100" i="1" dirty="0" smtClean="0"/>
          </a:p>
          <a:p>
            <a:pPr algn="ctr"/>
            <a:endParaRPr lang="en-US" altLang="zh-TW" sz="1100" dirty="0"/>
          </a:p>
          <a:p>
            <a:pPr algn="ctr"/>
            <a:r>
              <a:rPr lang="en-US" altLang="zh-TW" sz="1100" dirty="0" smtClean="0"/>
              <a:t>void </a:t>
            </a:r>
            <a:r>
              <a:rPr lang="en-US" altLang="zh-TW" sz="1100" dirty="0" err="1" smtClean="0"/>
              <a:t>setTime</a:t>
            </a:r>
            <a:r>
              <a:rPr lang="en-US" altLang="zh-TW" sz="1100" dirty="0" smtClean="0"/>
              <a:t>()</a:t>
            </a:r>
          </a:p>
          <a:p>
            <a:pPr algn="ctr"/>
            <a:r>
              <a:rPr lang="en-US" altLang="zh-TW" sz="1100" dirty="0"/>
              <a:t>double </a:t>
            </a:r>
            <a:r>
              <a:rPr lang="en-US" altLang="zh-TW" sz="1100" dirty="0" err="1"/>
              <a:t>getTime</a:t>
            </a:r>
            <a:r>
              <a:rPr lang="en-US" altLang="zh-TW" sz="1100" dirty="0"/>
              <a:t>()</a:t>
            </a:r>
          </a:p>
          <a:p>
            <a:pPr algn="ctr"/>
            <a:endParaRPr lang="en-US" altLang="zh-TW" sz="1400" dirty="0" smtClean="0"/>
          </a:p>
          <a:p>
            <a:pPr algn="ctr"/>
            <a:endParaRPr lang="zh-TW" altLang="en-US" sz="1400" dirty="0"/>
          </a:p>
        </p:txBody>
      </p:sp>
      <p:cxnSp>
        <p:nvCxnSpPr>
          <p:cNvPr id="1024" name="直線接點 1023"/>
          <p:cNvCxnSpPr/>
          <p:nvPr/>
        </p:nvCxnSpPr>
        <p:spPr>
          <a:xfrm>
            <a:off x="1671638" y="5172075"/>
            <a:ext cx="1861696" cy="2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1671638" y="5390754"/>
            <a:ext cx="18733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圓角矩形 70"/>
          <p:cNvSpPr/>
          <p:nvPr/>
        </p:nvSpPr>
        <p:spPr>
          <a:xfrm>
            <a:off x="3684195" y="4945839"/>
            <a:ext cx="1926629" cy="1097727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/>
              <a:t>DTNHost</a:t>
            </a:r>
            <a:endParaRPr lang="zh-TW" altLang="en-US" sz="1400" dirty="0"/>
          </a:p>
        </p:txBody>
      </p:sp>
      <p:sp>
        <p:nvSpPr>
          <p:cNvPr id="73" name="圓角矩形 72"/>
          <p:cNvSpPr/>
          <p:nvPr/>
        </p:nvSpPr>
        <p:spPr>
          <a:xfrm>
            <a:off x="5719307" y="4958706"/>
            <a:ext cx="1787283" cy="1084860"/>
          </a:xfrm>
          <a:prstGeom prst="roundRect">
            <a:avLst>
              <a:gd name="adj" fmla="val 1463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TW" sz="1400" dirty="0" err="1" smtClean="0"/>
              <a:t>EventQueue</a:t>
            </a:r>
            <a:endParaRPr lang="zh-TW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5610824" y="4825673"/>
            <a:ext cx="2035112" cy="133805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stCxn id="3" idx="2"/>
          </p:cNvCxnSpPr>
          <p:nvPr/>
        </p:nvCxnSpPr>
        <p:spPr>
          <a:xfrm>
            <a:off x="6628380" y="6163731"/>
            <a:ext cx="0" cy="57120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10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圓角矩形 5"/>
          <p:cNvSpPr/>
          <p:nvPr/>
        </p:nvSpPr>
        <p:spPr>
          <a:xfrm>
            <a:off x="2697366" y="50419"/>
            <a:ext cx="3312368" cy="991771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EventQueue</a:t>
            </a:r>
            <a:endParaRPr lang="zh-TW" altLang="en-US" sz="12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2738624" y="611303"/>
            <a:ext cx="11849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nextEventsTime</a:t>
            </a:r>
            <a:r>
              <a:rPr lang="en-US" altLang="zh-TW" sz="1100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nextEvent</a:t>
            </a:r>
            <a:r>
              <a:rPr lang="en-US" altLang="zh-TW" sz="1100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9" name="直線接點 8"/>
          <p:cNvCxnSpPr/>
          <p:nvPr/>
        </p:nvCxnSpPr>
        <p:spPr>
          <a:xfrm>
            <a:off x="2693437" y="611303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697366" y="463149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2697366" y="1359634"/>
            <a:ext cx="3312368" cy="822494"/>
          </a:xfrm>
          <a:prstGeom prst="roundRect">
            <a:avLst>
              <a:gd name="adj" fmla="val 14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 smtClean="0"/>
              <a:t>ExternalEvent</a:t>
            </a:r>
            <a:endParaRPr lang="zh-TW" altLang="en-US" sz="12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738624" y="1920517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processEvent</a:t>
            </a:r>
            <a:r>
              <a:rPr lang="en-US" altLang="zh-TW" sz="1100" dirty="0">
                <a:solidFill>
                  <a:schemeClr val="bg1"/>
                </a:solidFill>
              </a:rPr>
              <a:t>(World)</a:t>
            </a:r>
          </a:p>
        </p:txBody>
      </p:sp>
      <p:cxnSp>
        <p:nvCxnSpPr>
          <p:cNvPr id="13" name="直線接點 12"/>
          <p:cNvCxnSpPr/>
          <p:nvPr/>
        </p:nvCxnSpPr>
        <p:spPr>
          <a:xfrm>
            <a:off x="2693879" y="1929902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2697366" y="1772363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4349621" y="1065943"/>
            <a:ext cx="84" cy="28806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6009734" y="2396357"/>
            <a:ext cx="0" cy="23360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圓角矩形 16"/>
          <p:cNvSpPr/>
          <p:nvPr/>
        </p:nvSpPr>
        <p:spPr>
          <a:xfrm>
            <a:off x="6504" y="2636912"/>
            <a:ext cx="2934821" cy="151216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>
                <a:solidFill>
                  <a:schemeClr val="bg1"/>
                </a:solidFill>
              </a:rPr>
              <a:t>ConnectionEvent</a:t>
            </a:r>
            <a:endParaRPr lang="zh-TW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9" name="直線接點 18"/>
          <p:cNvCxnSpPr/>
          <p:nvPr/>
        </p:nvCxnSpPr>
        <p:spPr>
          <a:xfrm flipV="1">
            <a:off x="1363582" y="2403308"/>
            <a:ext cx="0" cy="233604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1363582" y="2403308"/>
            <a:ext cx="4646152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單箭頭接點 20"/>
          <p:cNvCxnSpPr/>
          <p:nvPr/>
        </p:nvCxnSpPr>
        <p:spPr>
          <a:xfrm flipH="1" flipV="1">
            <a:off x="4360512" y="2178426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27179" y="3649865"/>
            <a:ext cx="2914146" cy="2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6504" y="3068960"/>
            <a:ext cx="2934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7179" y="3049701"/>
            <a:ext cx="10021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fromAddr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toAddr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isUp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7179" y="3651975"/>
            <a:ext cx="3015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ConnectionEvent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>
                <a:solidFill>
                  <a:schemeClr val="bg1"/>
                </a:solidFill>
              </a:rPr>
              <a:t>, String,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r>
              <a:rPr lang="en-US" altLang="zh-TW" sz="1100" dirty="0">
                <a:solidFill>
                  <a:schemeClr val="bg1"/>
                </a:solidFill>
              </a:rPr>
              <a:t>, double)</a:t>
            </a:r>
          </a:p>
          <a:p>
            <a:r>
              <a:rPr lang="en-US" altLang="zh-TW" sz="1100" dirty="0" err="1">
                <a:solidFill>
                  <a:schemeClr val="bg1"/>
                </a:solidFill>
              </a:rPr>
              <a:t>processEvent</a:t>
            </a:r>
            <a:r>
              <a:rPr lang="en-US" altLang="zh-TW" sz="1100" dirty="0">
                <a:solidFill>
                  <a:schemeClr val="bg1"/>
                </a:solidFill>
              </a:rPr>
              <a:t>(World)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4542323" y="2636912"/>
            <a:ext cx="2934821" cy="127667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/>
              <a:t>MessageEvent</a:t>
            </a:r>
            <a:endParaRPr lang="zh-TW" altLang="en-US" sz="1200" b="1" dirty="0"/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4562998" y="3649865"/>
            <a:ext cx="2914146" cy="2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4542323" y="3068960"/>
            <a:ext cx="2934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4562998" y="3049701"/>
            <a:ext cx="10021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fromAddr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toAddr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id : String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562998" y="3651975"/>
            <a:ext cx="23342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MessageEvent</a:t>
            </a:r>
            <a:r>
              <a:rPr lang="en-US" altLang="zh-TW" sz="1100" dirty="0">
                <a:solidFill>
                  <a:schemeClr val="bg1"/>
                </a:solidFill>
              </a:rPr>
              <a:t>(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>
                <a:solidFill>
                  <a:schemeClr val="bg1"/>
                </a:solidFill>
              </a:rPr>
              <a:t>,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r>
              <a:rPr lang="en-US" altLang="zh-TW" sz="1100" dirty="0">
                <a:solidFill>
                  <a:schemeClr val="bg1"/>
                </a:solidFill>
              </a:rPr>
              <a:t>, String, double</a:t>
            </a:r>
            <a:r>
              <a:rPr lang="en-US" altLang="zh-TW" sz="1100" dirty="0" smtClean="0">
                <a:solidFill>
                  <a:schemeClr val="bg1"/>
                </a:solidFill>
              </a:rPr>
              <a:t>)</a:t>
            </a:r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52" name="圓角矩形 51"/>
          <p:cNvSpPr/>
          <p:nvPr/>
        </p:nvSpPr>
        <p:spPr>
          <a:xfrm>
            <a:off x="2567173" y="5257251"/>
            <a:ext cx="1728217" cy="114592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/>
              <a:t>MessageCreateEvent</a:t>
            </a:r>
            <a:endParaRPr lang="zh-TW" altLang="en-US" sz="1200" b="1" dirty="0"/>
          </a:p>
        </p:txBody>
      </p:sp>
      <p:cxnSp>
        <p:nvCxnSpPr>
          <p:cNvPr id="53" name="直線接點 52"/>
          <p:cNvCxnSpPr/>
          <p:nvPr/>
        </p:nvCxnSpPr>
        <p:spPr>
          <a:xfrm flipV="1">
            <a:off x="2578136" y="6099871"/>
            <a:ext cx="1707542" cy="1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V="1">
            <a:off x="2567173" y="5688162"/>
            <a:ext cx="1728217" cy="1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2587848" y="5670039"/>
            <a:ext cx="11833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size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 err="1">
                <a:solidFill>
                  <a:schemeClr val="bg1"/>
                </a:solidFill>
              </a:rPr>
              <a:t>responseSize</a:t>
            </a:r>
            <a:r>
              <a:rPr lang="en-US" altLang="zh-TW" sz="1100" dirty="0">
                <a:solidFill>
                  <a:schemeClr val="bg1"/>
                </a:solidFill>
              </a:rPr>
              <a:t>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596557" y="6141560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processEvent</a:t>
            </a:r>
            <a:r>
              <a:rPr lang="en-US" altLang="zh-TW" sz="1100" dirty="0">
                <a:solidFill>
                  <a:schemeClr val="bg1"/>
                </a:solidFill>
              </a:rPr>
              <a:t>(World)</a:t>
            </a:r>
          </a:p>
        </p:txBody>
      </p:sp>
      <p:sp>
        <p:nvSpPr>
          <p:cNvPr id="57" name="圓角矩形 56"/>
          <p:cNvSpPr/>
          <p:nvPr/>
        </p:nvSpPr>
        <p:spPr>
          <a:xfrm>
            <a:off x="4542323" y="5322086"/>
            <a:ext cx="1881286" cy="101625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/>
              <a:t>MessageDeleteEvent</a:t>
            </a:r>
            <a:endParaRPr lang="zh-TW" altLang="en-US" sz="1200" b="1" dirty="0"/>
          </a:p>
        </p:txBody>
      </p:sp>
      <p:cxnSp>
        <p:nvCxnSpPr>
          <p:cNvPr id="58" name="直線接點 57"/>
          <p:cNvCxnSpPr/>
          <p:nvPr/>
        </p:nvCxnSpPr>
        <p:spPr>
          <a:xfrm flipV="1">
            <a:off x="4542322" y="6042135"/>
            <a:ext cx="1881286" cy="2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4542322" y="5754134"/>
            <a:ext cx="1881286" cy="1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4562997" y="5734875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drop : </a:t>
            </a:r>
            <a:r>
              <a:rPr lang="en-US" altLang="zh-TW" sz="1100" dirty="0" err="1">
                <a:solidFill>
                  <a:schemeClr val="bg1"/>
                </a:solidFill>
              </a:rPr>
              <a:t>boolean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4562997" y="6076727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processEvent</a:t>
            </a:r>
            <a:r>
              <a:rPr lang="en-US" altLang="zh-TW" sz="1100" dirty="0">
                <a:solidFill>
                  <a:schemeClr val="bg1"/>
                </a:solidFill>
              </a:rPr>
              <a:t>(World)</a:t>
            </a:r>
          </a:p>
        </p:txBody>
      </p:sp>
      <p:sp>
        <p:nvSpPr>
          <p:cNvPr id="71" name="圓角矩形 70"/>
          <p:cNvSpPr/>
          <p:nvPr/>
        </p:nvSpPr>
        <p:spPr>
          <a:xfrm>
            <a:off x="6680995" y="4983956"/>
            <a:ext cx="2340889" cy="148777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1" dirty="0" err="1"/>
              <a:t>MessageRelayEvent</a:t>
            </a:r>
            <a:endParaRPr lang="zh-TW" altLang="en-US" sz="1200" b="1" dirty="0"/>
          </a:p>
        </p:txBody>
      </p:sp>
      <p:cxnSp>
        <p:nvCxnSpPr>
          <p:cNvPr id="72" name="直線接點 71"/>
          <p:cNvCxnSpPr/>
          <p:nvPr/>
        </p:nvCxnSpPr>
        <p:spPr>
          <a:xfrm>
            <a:off x="6680995" y="6140461"/>
            <a:ext cx="2340889" cy="12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>
            <a:off x="6680995" y="5416004"/>
            <a:ext cx="2340889" cy="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6701670" y="5396745"/>
            <a:ext cx="16028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stage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SENDING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TRANSFERRED : </a:t>
            </a:r>
            <a:r>
              <a:rPr lang="en-US" altLang="zh-TW" sz="1100" dirty="0" err="1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  <a:p>
            <a:r>
              <a:rPr lang="en-US" altLang="zh-TW" sz="1100" dirty="0">
                <a:solidFill>
                  <a:schemeClr val="bg1"/>
                </a:solidFill>
              </a:rPr>
              <a:t>ABORTED : </a:t>
            </a:r>
            <a:r>
              <a:rPr lang="en-US" altLang="zh-TW" sz="1100" dirty="0" err="1" smtClean="0">
                <a:solidFill>
                  <a:schemeClr val="bg1"/>
                </a:solidFill>
              </a:rPr>
              <a:t>int</a:t>
            </a:r>
            <a:endParaRPr lang="en-US" altLang="zh-TW" sz="1100" dirty="0">
              <a:solidFill>
                <a:schemeClr val="bg1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680482" y="6152486"/>
            <a:ext cx="18764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>
                <a:solidFill>
                  <a:schemeClr val="bg1"/>
                </a:solidFill>
              </a:rPr>
              <a:t>processEvent</a:t>
            </a:r>
            <a:r>
              <a:rPr lang="en-US" altLang="zh-TW" sz="1100" dirty="0">
                <a:solidFill>
                  <a:schemeClr val="bg1"/>
                </a:solidFill>
              </a:rPr>
              <a:t>(World)</a:t>
            </a:r>
          </a:p>
        </p:txBody>
      </p:sp>
      <p:cxnSp>
        <p:nvCxnSpPr>
          <p:cNvPr id="80" name="直線接點 79"/>
          <p:cNvCxnSpPr/>
          <p:nvPr/>
        </p:nvCxnSpPr>
        <p:spPr>
          <a:xfrm flipV="1">
            <a:off x="7740352" y="4149080"/>
            <a:ext cx="0" cy="83487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直線接點 80"/>
          <p:cNvCxnSpPr>
            <a:stCxn id="52" idx="0"/>
          </p:cNvCxnSpPr>
          <p:nvPr/>
        </p:nvCxnSpPr>
        <p:spPr>
          <a:xfrm flipV="1">
            <a:off x="3431282" y="4149080"/>
            <a:ext cx="625" cy="110817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直線接點 81"/>
          <p:cNvCxnSpPr/>
          <p:nvPr/>
        </p:nvCxnSpPr>
        <p:spPr>
          <a:xfrm flipV="1">
            <a:off x="3431281" y="4149080"/>
            <a:ext cx="4309071" cy="12431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直線單箭頭接點 82"/>
          <p:cNvCxnSpPr/>
          <p:nvPr/>
        </p:nvCxnSpPr>
        <p:spPr>
          <a:xfrm flipH="1" flipV="1">
            <a:off x="5486141" y="3924199"/>
            <a:ext cx="10043" cy="237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直線接點 86"/>
          <p:cNvCxnSpPr/>
          <p:nvPr/>
        </p:nvCxnSpPr>
        <p:spPr>
          <a:xfrm flipV="1">
            <a:off x="5482966" y="4155295"/>
            <a:ext cx="0" cy="1160575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7947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</TotalTime>
  <Words>3167</Words>
  <Application>Microsoft Office PowerPoint</Application>
  <PresentationFormat>如螢幕大小 (4:3)</PresentationFormat>
  <Paragraphs>1407</Paragraphs>
  <Slides>57</Slides>
  <Notes>18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58" baseType="lpstr">
      <vt:lpstr>Office 佈景主題</vt:lpstr>
      <vt:lpstr>EpidemicRouter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Ready to send the message</vt:lpstr>
      <vt:lpstr>PowerPoint 簡報</vt:lpstr>
      <vt:lpstr>PowerPoint 簡報</vt:lpstr>
      <vt:lpstr>Start to receive the message</vt:lpstr>
      <vt:lpstr>PowerPoint 簡報</vt:lpstr>
      <vt:lpstr>PowerPoint 簡報</vt:lpstr>
      <vt:lpstr>PowerPoint 簡報</vt:lpstr>
      <vt:lpstr>MessageSending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Connection UP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Connection UP in clock 0</vt:lpstr>
      <vt:lpstr>PowerPoint 簡報</vt:lpstr>
      <vt:lpstr>Create a Message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Ready to send the message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EpidemicRouter</dc:title>
  <dc:creator>Ellison</dc:creator>
  <cp:lastModifiedBy>Ellison</cp:lastModifiedBy>
  <cp:revision>141</cp:revision>
  <dcterms:created xsi:type="dcterms:W3CDTF">2013-09-15T10:21:42Z</dcterms:created>
  <dcterms:modified xsi:type="dcterms:W3CDTF">2013-10-07T02:55:50Z</dcterms:modified>
</cp:coreProperties>
</file>