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94" r:id="rId4"/>
    <p:sldId id="258" r:id="rId5"/>
    <p:sldId id="293" r:id="rId6"/>
    <p:sldId id="259" r:id="rId7"/>
    <p:sldId id="260" r:id="rId8"/>
    <p:sldId id="261" r:id="rId9"/>
    <p:sldId id="262" r:id="rId10"/>
    <p:sldId id="291" r:id="rId11"/>
    <p:sldId id="292" r:id="rId12"/>
    <p:sldId id="269" r:id="rId13"/>
    <p:sldId id="270" r:id="rId14"/>
    <p:sldId id="271" r:id="rId15"/>
    <p:sldId id="272" r:id="rId16"/>
    <p:sldId id="273" r:id="rId17"/>
    <p:sldId id="274" r:id="rId18"/>
    <p:sldId id="282" r:id="rId19"/>
    <p:sldId id="275" r:id="rId20"/>
    <p:sldId id="276" r:id="rId21"/>
    <p:sldId id="277" r:id="rId22"/>
    <p:sldId id="278" r:id="rId23"/>
    <p:sldId id="279" r:id="rId24"/>
    <p:sldId id="280" r:id="rId25"/>
    <p:sldId id="302" r:id="rId26"/>
    <p:sldId id="303" r:id="rId27"/>
    <p:sldId id="289" r:id="rId28"/>
    <p:sldId id="285" r:id="rId29"/>
    <p:sldId id="287" r:id="rId30"/>
    <p:sldId id="297" r:id="rId31"/>
    <p:sldId id="308" r:id="rId32"/>
    <p:sldId id="298" r:id="rId33"/>
    <p:sldId id="309" r:id="rId34"/>
    <p:sldId id="299" r:id="rId35"/>
    <p:sldId id="306" r:id="rId36"/>
    <p:sldId id="310" r:id="rId37"/>
    <p:sldId id="307" r:id="rId38"/>
    <p:sldId id="284" r:id="rId39"/>
    <p:sldId id="286" r:id="rId40"/>
    <p:sldId id="326" r:id="rId41"/>
    <p:sldId id="311" r:id="rId42"/>
    <p:sldId id="313" r:id="rId43"/>
    <p:sldId id="315" r:id="rId44"/>
    <p:sldId id="325" r:id="rId45"/>
    <p:sldId id="318" r:id="rId46"/>
    <p:sldId id="321" r:id="rId47"/>
    <p:sldId id="323" r:id="rId48"/>
    <p:sldId id="322" r:id="rId49"/>
    <p:sldId id="324" r:id="rId50"/>
    <p:sldId id="327" r:id="rId51"/>
    <p:sldId id="328" r:id="rId52"/>
    <p:sldId id="329" r:id="rId53"/>
    <p:sldId id="331" r:id="rId54"/>
    <p:sldId id="333" r:id="rId55"/>
    <p:sldId id="332" r:id="rId56"/>
    <p:sldId id="334" r:id="rId57"/>
    <p:sldId id="330" r:id="rId58"/>
    <p:sldId id="335" r:id="rId59"/>
    <p:sldId id="336" r:id="rId60"/>
    <p:sldId id="340" r:id="rId61"/>
    <p:sldId id="341" r:id="rId62"/>
    <p:sldId id="342" r:id="rId63"/>
    <p:sldId id="343" r:id="rId64"/>
    <p:sldId id="345" r:id="rId65"/>
    <p:sldId id="344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61" r:id="rId82"/>
    <p:sldId id="338" r:id="rId83"/>
    <p:sldId id="362" r:id="rId84"/>
    <p:sldId id="364" r:id="rId85"/>
    <p:sldId id="365" r:id="rId86"/>
    <p:sldId id="366" r:id="rId87"/>
    <p:sldId id="367" r:id="rId88"/>
    <p:sldId id="368" r:id="rId89"/>
    <p:sldId id="363" r:id="rId90"/>
    <p:sldId id="339" r:id="rId9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7FEA-F3F9-40B4-9C57-DF8764F8C58A}" type="datetimeFigureOut">
              <a:rPr lang="zh-TW" altLang="en-US" smtClean="0"/>
              <a:t>2013/10/8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257E-2B9F-4BC8-9ED7-6FAD88B19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6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EpidemicRouter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233183" y="1518744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74441" y="2362361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57361" y="1931474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233183" y="2362361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233183" y="1931474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737260" y="4041783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81260" y="4573303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737260" y="4845551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81260" y="537707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7123395" y="4153137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545551" y="1390456"/>
            <a:ext cx="3130905" cy="27586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0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953364" y="34867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" name="圓角矩形 4"/>
          <p:cNvSpPr/>
          <p:nvPr/>
        </p:nvSpPr>
        <p:spPr>
          <a:xfrm>
            <a:off x="953364" y="395011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8" name="直線單箭頭接點 7"/>
          <p:cNvCxnSpPr>
            <a:endCxn id="3" idx="2"/>
          </p:cNvCxnSpPr>
          <p:nvPr/>
        </p:nvCxnSpPr>
        <p:spPr>
          <a:xfrm flipV="1">
            <a:off x="1709364" y="3774757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179512" y="1680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5935" y="99981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3690" y="42953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74677" y="99981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512" y="42953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1680210" y="1687980"/>
            <a:ext cx="4835" cy="294238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215935" y="1976556"/>
            <a:ext cx="3011066" cy="119844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SimpleBoardcastInterface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38031" y="2574837"/>
            <a:ext cx="23006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215935" y="256218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15935" y="2389285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716015" y="36448"/>
            <a:ext cx="3674826" cy="339255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/>
              <a:t>Connections</a:t>
            </a:r>
            <a:endParaRPr lang="zh-TW" altLang="en-US" sz="12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40194" y="449179"/>
            <a:ext cx="26988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toNode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msgOnFly</a:t>
            </a:r>
            <a:r>
              <a:rPr lang="en-US" altLang="zh-TW" sz="1100" dirty="0">
                <a:solidFill>
                  <a:schemeClr val="bg1"/>
                </a:solidFill>
              </a:rPr>
              <a:t> : Message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4713598" y="1690756"/>
            <a:ext cx="3677243" cy="19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4716016" y="449179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709364" y="3175001"/>
            <a:ext cx="0" cy="31400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532917" y="3356209"/>
            <a:ext cx="2304256" cy="13793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741749" y="1726452"/>
            <a:ext cx="2494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getRemainingByteCount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isReadyForTransfer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getMessage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getOtherNode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getOtherInterface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6469149" y="3429000"/>
            <a:ext cx="0" cy="3457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圓角矩形 51"/>
          <p:cNvSpPr/>
          <p:nvPr/>
        </p:nvSpPr>
        <p:spPr>
          <a:xfrm>
            <a:off x="4741749" y="3774757"/>
            <a:ext cx="3358643" cy="1920837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CBRConnection</a:t>
            </a:r>
            <a:endParaRPr lang="zh-TW" altLang="en-US" sz="12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765928" y="4187488"/>
            <a:ext cx="2698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speed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transferDoneTime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4739332" y="4608554"/>
            <a:ext cx="3361060" cy="9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4741750" y="4187488"/>
            <a:ext cx="3358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780614" y="4679931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getTransferDoneTime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getSpeed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左大括弧 1"/>
          <p:cNvSpPr/>
          <p:nvPr/>
        </p:nvSpPr>
        <p:spPr>
          <a:xfrm>
            <a:off x="2902546" y="188641"/>
            <a:ext cx="1309414" cy="5616624"/>
          </a:xfrm>
          <a:prstGeom prst="leftBrace">
            <a:avLst>
              <a:gd name="adj1" fmla="val 8333"/>
              <a:gd name="adj2" fmla="val 67346"/>
            </a:avLst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Ready to send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sender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03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71911" y="372731"/>
            <a:ext cx="3632537" cy="123110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 smtClean="0"/>
              <a:t>messages : List&lt;</a:t>
            </a:r>
            <a:r>
              <a:rPr lang="en-US" altLang="zh-TW" sz="1400" b="1" dirty="0"/>
              <a:t> </a:t>
            </a:r>
            <a:r>
              <a:rPr lang="en-US" altLang="zh-TW" sz="1400" b="1" dirty="0" smtClean="0"/>
              <a:t>Messages&gt;</a:t>
            </a:r>
          </a:p>
          <a:p>
            <a:r>
              <a:rPr lang="en-US" altLang="zh-TW" sz="1400" b="1" dirty="0" smtClean="0"/>
              <a:t>connections </a:t>
            </a:r>
            <a:r>
              <a:rPr lang="en-US" altLang="zh-TW" sz="1400" b="1" dirty="0"/>
              <a:t>: List&lt; Connections </a:t>
            </a:r>
            <a:r>
              <a:rPr lang="en-US" altLang="zh-TW" sz="1400" b="1" dirty="0" smtClean="0"/>
              <a:t>&gt;</a:t>
            </a:r>
          </a:p>
          <a:p>
            <a:r>
              <a:rPr lang="en-US" altLang="zh-TW" sz="1400" b="1" dirty="0"/>
              <a:t>m </a:t>
            </a:r>
            <a:r>
              <a:rPr lang="en-US" altLang="zh-TW" sz="1400" b="1" dirty="0" smtClean="0"/>
              <a:t>: Message</a:t>
            </a:r>
            <a:endParaRPr lang="en-US" altLang="zh-TW" sz="1400" b="1" dirty="0"/>
          </a:p>
          <a:p>
            <a:r>
              <a:rPr lang="en-US" altLang="zh-TW" sz="1400" b="1" dirty="0" smtClean="0"/>
              <a:t>con : Connection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940481" y="307837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7" name="直線單箭頭接點 46"/>
          <p:cNvCxnSpPr>
            <a:endCxn id="53" idx="1"/>
          </p:cNvCxnSpPr>
          <p:nvPr/>
        </p:nvCxnSpPr>
        <p:spPr>
          <a:xfrm>
            <a:off x="1940481" y="3332289"/>
            <a:ext cx="63245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b="1" dirty="0" smtClean="0"/>
              <a:t>..</a:t>
            </a:r>
            <a:endParaRPr lang="en-US" altLang="zh-TW" sz="1200" b="1" dirty="0"/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20" name="圓角矩形 19"/>
          <p:cNvSpPr/>
          <p:nvPr/>
        </p:nvSpPr>
        <p:spPr>
          <a:xfrm>
            <a:off x="4788024" y="3205331"/>
            <a:ext cx="3744416" cy="29567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0" idx="2"/>
          </p:cNvCxnSpPr>
          <p:nvPr/>
        </p:nvCxnSpPr>
        <p:spPr>
          <a:xfrm>
            <a:off x="6660232" y="3501008"/>
            <a:ext cx="0" cy="1862269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971911" y="372731"/>
            <a:ext cx="3632537" cy="58477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/>
              <a:t>f</a:t>
            </a:r>
            <a:r>
              <a:rPr lang="en-US" altLang="zh-TW" sz="1400" b="1" dirty="0" smtClean="0"/>
              <a:t>rom : </a:t>
            </a:r>
            <a:r>
              <a:rPr lang="en-US" altLang="zh-TW" sz="1400" b="1" dirty="0" err="1" smtClean="0"/>
              <a:t>DTNHost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091099" y="3375313"/>
            <a:ext cx="320169" cy="902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210840" y="4214038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 : </a:t>
            </a:r>
            <a:r>
              <a:rPr lang="en-US" altLang="zh-TW" dirty="0" err="1" smtClean="0">
                <a:solidFill>
                  <a:schemeClr val="accent2"/>
                </a:solidFill>
              </a:rPr>
              <a:t>DTNHost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598752" y="5363277"/>
            <a:ext cx="412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Asking to Receiver to receive </a:t>
            </a:r>
            <a:r>
              <a:rPr lang="en-US" altLang="zh-TW" dirty="0" smtClean="0">
                <a:solidFill>
                  <a:schemeClr val="accent3"/>
                </a:solidFill>
              </a:rPr>
              <a:t>the Message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Start to receive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5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32240" y="44049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32240" y="511544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5449728" y="1029519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5521888" y="2818015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44308" y="33208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5456618" y="610507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6212618" y="87878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6203043" y="5367035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</p:cNvCxnSpPr>
          <p:nvPr/>
        </p:nvCxnSpPr>
        <p:spPr>
          <a:xfrm flipV="1">
            <a:off x="6203043" y="2541768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7613274" y="1041973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7627130" y="199093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7613274" y="1507765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7627130" y="2454298"/>
            <a:ext cx="1512000" cy="33038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8369274" y="1331679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8369274" y="1795765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8383130" y="2278936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369274" y="866330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7344308" y="799576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6203043" y="877190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7158174" y="878783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647046" y="3910019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32678" y="495271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499992" y="517175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0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96144" y="2818015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156835" y="282955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1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8" name="右大括弧 7"/>
          <p:cNvSpPr/>
          <p:nvPr/>
        </p:nvSpPr>
        <p:spPr>
          <a:xfrm>
            <a:off x="5320286" y="2784686"/>
            <a:ext cx="201602" cy="258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endCxn id="25" idx="1"/>
          </p:cNvCxnSpPr>
          <p:nvPr/>
        </p:nvCxnSpPr>
        <p:spPr>
          <a:xfrm flipV="1">
            <a:off x="3374053" y="644133"/>
            <a:ext cx="1125939" cy="11427"/>
          </a:xfrm>
          <a:prstGeom prst="line">
            <a:avLst/>
          </a:prstGeom>
          <a:ln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374053" y="655560"/>
            <a:ext cx="0" cy="2221251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566900" y="3247414"/>
            <a:ext cx="1376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checkReceiving</a:t>
            </a:r>
            <a:r>
              <a:rPr lang="en-US" altLang="zh-TW" sz="1200" b="1" dirty="0" smtClean="0"/>
              <a:t>(m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63697" y="3270497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34" name="右大括弧 33"/>
          <p:cNvSpPr/>
          <p:nvPr/>
        </p:nvSpPr>
        <p:spPr>
          <a:xfrm>
            <a:off x="2979403" y="1997086"/>
            <a:ext cx="216024" cy="2831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568" y="2147116"/>
            <a:ext cx="30973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only one connection at a time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 </a:t>
            </a:r>
            <a:r>
              <a:rPr lang="en-US" altLang="zh-TW" sz="900" b="1" dirty="0" err="1"/>
              <a:t>hasMessage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()) || 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(m) ){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m.getTtl</a:t>
            </a:r>
            <a:r>
              <a:rPr lang="en-US" altLang="zh-TW" sz="900" b="1" dirty="0"/>
              <a:t>() &lt;= 0 &amp;&amp; 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!=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b="1" i="1" dirty="0"/>
              <a:t>; 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(!</a:t>
            </a:r>
            <a:r>
              <a:rPr lang="en-US" altLang="zh-TW" sz="900" b="1" dirty="0" err="1"/>
              <a:t>makeRoomForMessage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r>
              <a:rPr lang="en-US" altLang="zh-TW" sz="900" dirty="0" smtClean="0"/>
              <a:t>}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RCV_OK</a:t>
            </a:r>
            <a:r>
              <a:rPr lang="en-US" altLang="zh-TW" sz="900" b="1" i="1" dirty="0"/>
              <a:t>;</a:t>
            </a:r>
            <a:endParaRPr lang="zh-TW" altLang="en-US" sz="9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483768" y="282871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258" y="1737434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421491" y="3771517"/>
            <a:ext cx="215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altLang="zh-TW" sz="1200" b="1" dirty="0" err="1" smtClean="0">
                <a:solidFill>
                  <a:schemeClr val="accent2">
                    <a:lumMod val="75000"/>
                  </a:schemeClr>
                </a:solidFill>
              </a:rPr>
              <a:t>uper.</a:t>
            </a:r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018288" y="3794600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3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>
            <a:off x="3374053" y="3524413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3795738" y="1035020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331488" y="1759484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4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543848" y="1497876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3" name="左大括弧 72"/>
          <p:cNvSpPr/>
          <p:nvPr/>
        </p:nvSpPr>
        <p:spPr>
          <a:xfrm>
            <a:off x="3771591" y="1297067"/>
            <a:ext cx="137924" cy="1157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3771591" y="1418932"/>
            <a:ext cx="244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Message </a:t>
            </a:r>
            <a:r>
              <a:rPr lang="en-US" altLang="zh-TW" sz="900" dirty="0" err="1"/>
              <a:t>newMessage</a:t>
            </a:r>
            <a:r>
              <a:rPr lang="en-US" altLang="zh-TW" sz="900" dirty="0"/>
              <a:t> = </a:t>
            </a:r>
            <a:r>
              <a:rPr lang="en-US" altLang="zh-TW" sz="900" dirty="0" err="1"/>
              <a:t>m.replicate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b="1" dirty="0" err="1">
                <a:solidFill>
                  <a:schemeClr val="accent6"/>
                </a:solidFill>
              </a:rPr>
              <a:t>this.putToIncomingBuffer</a:t>
            </a:r>
            <a:r>
              <a:rPr lang="en-US" altLang="zh-TW" sz="900" b="1" dirty="0">
                <a:solidFill>
                  <a:schemeClr val="accent6"/>
                </a:solidFill>
              </a:rPr>
              <a:t>(</a:t>
            </a:r>
            <a:r>
              <a:rPr lang="en-US" altLang="zh-TW" sz="900" b="1" dirty="0" err="1">
                <a:solidFill>
                  <a:schemeClr val="accent6"/>
                </a:solidFill>
              </a:rPr>
              <a:t>newMessage</a:t>
            </a:r>
            <a:r>
              <a:rPr lang="en-US" altLang="zh-TW" sz="900" b="1" dirty="0">
                <a:solidFill>
                  <a:schemeClr val="accent6"/>
                </a:solidFill>
              </a:rPr>
              <a:t>, from);</a:t>
            </a:r>
          </a:p>
          <a:p>
            <a:r>
              <a:rPr lang="en-US" altLang="zh-TW" sz="900" dirty="0" err="1"/>
              <a:t>newMessage.addNodeOnPath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 smtClean="0"/>
              <a:t>);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return </a:t>
            </a:r>
            <a:r>
              <a:rPr lang="en-US" altLang="zh-TW" sz="900" b="1" i="1" dirty="0">
                <a:solidFill>
                  <a:schemeClr val="accent2"/>
                </a:solidFill>
              </a:rPr>
              <a:t>RCV_OK</a:t>
            </a:r>
            <a:r>
              <a:rPr lang="en-US" altLang="zh-TW" sz="900" b="1" i="1" u="sng" dirty="0"/>
              <a:t>;</a:t>
            </a:r>
            <a:endParaRPr lang="zh-TW" altLang="en-US" sz="900" dirty="0"/>
          </a:p>
        </p:txBody>
      </p:sp>
      <p:cxnSp>
        <p:nvCxnSpPr>
          <p:cNvPr id="86" name="直線單箭頭接點 85"/>
          <p:cNvCxnSpPr/>
          <p:nvPr/>
        </p:nvCxnSpPr>
        <p:spPr>
          <a:xfrm>
            <a:off x="3374053" y="3095014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3596144" y="2056060"/>
            <a:ext cx="0" cy="17812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72" idx="0"/>
            <a:endCxn id="70" idx="1"/>
          </p:cNvCxnSpPr>
          <p:nvPr/>
        </p:nvCxnSpPr>
        <p:spPr>
          <a:xfrm rot="5400000" flipH="1" flipV="1">
            <a:off x="3402959" y="1366705"/>
            <a:ext cx="585964" cy="199594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731" y="2015489"/>
            <a:ext cx="2937672" cy="279498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331640" y="4828880"/>
            <a:ext cx="0" cy="1420192"/>
          </a:xfrm>
          <a:prstGeom prst="straightConnector1">
            <a:avLst/>
          </a:prstGeom>
          <a:ln w="254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1421714" y="536538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807380" y="5367035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58258" y="3068173"/>
            <a:ext cx="2207233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865491" y="3068173"/>
            <a:ext cx="1" cy="60291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34" idx="3"/>
          </p:cNvCxnSpPr>
          <p:nvPr/>
        </p:nvCxnSpPr>
        <p:spPr>
          <a:xfrm flipH="1">
            <a:off x="4299999" y="3671086"/>
            <a:ext cx="1565493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5938565" y="3112498"/>
            <a:ext cx="1172822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40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59" name="左大括弧 58"/>
          <p:cNvSpPr/>
          <p:nvPr/>
        </p:nvSpPr>
        <p:spPr>
          <a:xfrm>
            <a:off x="7111387" y="2348470"/>
            <a:ext cx="288032" cy="1878767"/>
          </a:xfrm>
          <a:prstGeom prst="leftBrac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399419" y="2257467"/>
            <a:ext cx="1763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i="1" dirty="0" smtClean="0">
                <a:solidFill>
                  <a:schemeClr val="accent2"/>
                </a:solidFill>
              </a:rPr>
              <a:t>RCV_OK </a:t>
            </a:r>
            <a:r>
              <a:rPr lang="en-US" altLang="zh-TW" sz="1000" b="1" i="1" dirty="0">
                <a:solidFill>
                  <a:schemeClr val="accent2"/>
                </a:solidFill>
              </a:rPr>
              <a:t>= </a:t>
            </a:r>
            <a:r>
              <a:rPr lang="en-US" altLang="zh-TW" sz="1000" b="1" i="1" dirty="0" smtClean="0">
                <a:solidFill>
                  <a:schemeClr val="accent2"/>
                </a:solidFill>
              </a:rPr>
              <a:t>0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TRY_LATER_BUSY = 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DENIED_OLD = -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DENIED_NO_SPACE = -</a:t>
            </a:r>
            <a:r>
              <a:rPr lang="en-US" altLang="zh-TW" sz="1000" i="1" dirty="0" smtClean="0"/>
              <a:t>2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DENIED_TTL = -</a:t>
            </a:r>
            <a:r>
              <a:rPr lang="en-US" altLang="zh-TW" sz="1000" i="1" dirty="0" smtClean="0"/>
              <a:t>3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DENIED_UNSPECIFIED = -999</a:t>
            </a:r>
            <a:endParaRPr lang="en-US" altLang="zh-TW" sz="1000" i="1" dirty="0" smtClean="0"/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DENIED_DELIVERED = -4</a:t>
            </a:r>
          </a:p>
          <a:p>
            <a:endParaRPr lang="en-US" altLang="zh-TW" sz="1000" i="1" dirty="0" smtClean="0"/>
          </a:p>
          <a:p>
            <a:endParaRPr lang="en-US" altLang="zh-TW" sz="1000" i="1" dirty="0"/>
          </a:p>
          <a:p>
            <a:endParaRPr lang="en-US" altLang="zh-TW" sz="1000" i="1" dirty="0" smtClean="0"/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直線單箭頭接點 6"/>
          <p:cNvCxnSpPr>
            <a:stCxn id="119" idx="3"/>
          </p:cNvCxnSpPr>
          <p:nvPr/>
        </p:nvCxnSpPr>
        <p:spPr>
          <a:xfrm flipV="1">
            <a:off x="5668545" y="1038215"/>
            <a:ext cx="775663" cy="178019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7" idx="0"/>
          </p:cNvCxnSpPr>
          <p:nvPr/>
        </p:nvCxnSpPr>
        <p:spPr>
          <a:xfrm flipV="1">
            <a:off x="6524976" y="1038215"/>
            <a:ext cx="0" cy="20742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577222" y="611152"/>
            <a:ext cx="4276908" cy="369332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Tell sender that message is </a:t>
            </a:r>
            <a:r>
              <a:rPr lang="en-US" altLang="zh-TW" dirty="0" smtClean="0"/>
              <a:t>delivered or not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7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stCxn id="38" idx="2"/>
          </p:cNvCxnSpPr>
          <p:nvPr/>
        </p:nvCxnSpPr>
        <p:spPr>
          <a:xfrm>
            <a:off x="2898275" y="3146059"/>
            <a:ext cx="3909" cy="4269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103982" y="3578019"/>
            <a:ext cx="220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addToSendingConnections</a:t>
            </a:r>
            <a:r>
              <a:rPr lang="en-US" altLang="zh-TW" sz="1200" b="1" dirty="0"/>
              <a:t>(con)</a:t>
            </a:r>
            <a:endParaRPr lang="zh-TW" altLang="en-US" sz="1200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5212453" y="4028847"/>
            <a:ext cx="3050080" cy="1398946"/>
            <a:chOff x="2555777" y="1772816"/>
            <a:chExt cx="3983167" cy="1793544"/>
          </a:xfrm>
        </p:grpSpPr>
        <p:cxnSp>
          <p:nvCxnSpPr>
            <p:cNvPr id="90" name="直線接點 89"/>
            <p:cNvCxnSpPr/>
            <p:nvPr/>
          </p:nvCxnSpPr>
          <p:spPr>
            <a:xfrm>
              <a:off x="2566830" y="2908598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5220917" y="4535739"/>
            <a:ext cx="845103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Sender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245638" y="4535739"/>
            <a:ext cx="984693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16622" y="4594707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Transferring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3658259" y="3912170"/>
            <a:ext cx="1072209" cy="80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MessageSending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Sender </a:t>
            </a:r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5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36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20037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3764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206000" y="3722126"/>
            <a:ext cx="981624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1187624" y="3861048"/>
            <a:ext cx="893108" cy="11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矩形 33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46784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2946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88807" y="2879066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821" y="6165304"/>
            <a:ext cx="4106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6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9465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59168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左大括弧 21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74405"/>
              </p:ext>
            </p:extLst>
          </p:nvPr>
        </p:nvGraphicFramePr>
        <p:xfrm>
          <a:off x="2872820" y="3888686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線接點 25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3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00674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4141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42504" y="2290205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12629" y="2996952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M5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22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88635"/>
              </p:ext>
            </p:extLst>
          </p:nvPr>
        </p:nvGraphicFramePr>
        <p:xfrm>
          <a:off x="5282384" y="3807949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48716"/>
              </p:ext>
            </p:extLst>
          </p:nvPr>
        </p:nvGraphicFramePr>
        <p:xfrm>
          <a:off x="7039396" y="1794181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矩形 5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矩形 5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7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78102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23670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4284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62662"/>
              </p:ext>
            </p:extLst>
          </p:nvPr>
        </p:nvGraphicFramePr>
        <p:xfrm>
          <a:off x="5282384" y="3807949"/>
          <a:ext cx="1103784" cy="2689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M5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48542"/>
              </p:ext>
            </p:extLst>
          </p:nvPr>
        </p:nvGraphicFramePr>
        <p:xfrm>
          <a:off x="7039396" y="1794181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714117" y="3096845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829459" y="2286136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矩形 50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矩形 53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矩形 56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8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9/27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794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67544" y="692696"/>
            <a:ext cx="2257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Connection Event</a:t>
            </a:r>
          </a:p>
          <a:p>
            <a:r>
              <a:rPr lang="en-US" altLang="zh-TW" dirty="0" smtClean="0"/>
              <a:t>0.00 </a:t>
            </a:r>
            <a:r>
              <a:rPr lang="en-US" altLang="zh-TW" dirty="0"/>
              <a:t>CONN 0 1 up</a:t>
            </a:r>
          </a:p>
          <a:p>
            <a:r>
              <a:rPr lang="en-US" altLang="zh-TW" dirty="0"/>
              <a:t>11.00 CONN 0 1 down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59832" y="967325"/>
            <a:ext cx="277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0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</a:t>
            </a:r>
            <a:r>
              <a:rPr lang="zh-TW" altLang="en-US" sz="1200" dirty="0" smtClean="0"/>
              <a:t>跟</a:t>
            </a:r>
            <a:r>
              <a:rPr lang="en-US" altLang="zh-TW" sz="1200" dirty="0" smtClean="0"/>
              <a:t>n1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Connection Up</a:t>
            </a:r>
          </a:p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11</a:t>
            </a:r>
            <a:r>
              <a:rPr lang="zh-TW" altLang="en-US" sz="1200" dirty="0" smtClean="0"/>
              <a:t>秒</a:t>
            </a:r>
            <a:r>
              <a:rPr lang="zh-TW" altLang="en-US" sz="1200" dirty="0"/>
              <a:t>的時候</a:t>
            </a:r>
            <a:r>
              <a:rPr lang="en-US" altLang="zh-TW" sz="1200" dirty="0"/>
              <a:t>,n0</a:t>
            </a:r>
            <a:r>
              <a:rPr lang="zh-TW" altLang="en-US" sz="1200" dirty="0"/>
              <a:t>跟</a:t>
            </a:r>
            <a:r>
              <a:rPr lang="en-US" altLang="zh-TW" sz="1200" dirty="0"/>
              <a:t>n1</a:t>
            </a:r>
            <a:r>
              <a:rPr lang="zh-TW" altLang="en-US" sz="1200" dirty="0"/>
              <a:t> </a:t>
            </a:r>
            <a:r>
              <a:rPr lang="en-US" altLang="zh-TW" sz="1200" dirty="0"/>
              <a:t>Connection </a:t>
            </a:r>
            <a:r>
              <a:rPr lang="en-US" altLang="zh-TW" sz="1200" dirty="0" smtClean="0"/>
              <a:t>Down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36344" y="106731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External Event Settings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7544" y="3429000"/>
            <a:ext cx="2525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Message Event</a:t>
            </a:r>
          </a:p>
          <a:p>
            <a:r>
              <a:rPr lang="en-US" altLang="zh-TW" dirty="0"/>
              <a:t>#message size units is bit</a:t>
            </a:r>
          </a:p>
          <a:p>
            <a:r>
              <a:rPr lang="en-US" altLang="zh-TW" dirty="0" smtClean="0"/>
              <a:t>1.0C  M1  0  1  5000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59832" y="3924479"/>
            <a:ext cx="520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,n0(</a:t>
            </a:r>
            <a:r>
              <a:rPr lang="en-US" altLang="zh-TW" sz="1200" dirty="0" err="1" smtClean="0"/>
              <a:t>DTNHost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產生一個</a:t>
            </a:r>
            <a:r>
              <a:rPr lang="en-US" altLang="zh-TW" sz="1200" dirty="0" smtClean="0"/>
              <a:t>5000bit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M1,</a:t>
            </a:r>
            <a:r>
              <a:rPr lang="zh-TW" altLang="en-US" sz="1200" dirty="0"/>
              <a:t>將</a:t>
            </a:r>
            <a:r>
              <a:rPr lang="zh-TW" altLang="en-US" sz="1200" dirty="0" smtClean="0"/>
              <a:t>來會被送到</a:t>
            </a:r>
            <a:r>
              <a:rPr lang="en-US" altLang="zh-TW" sz="1200" dirty="0" smtClean="0"/>
              <a:t>n1.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60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4300"/>
            <a:ext cx="8570913" cy="662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7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879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Connection 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4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300192" y="398475"/>
            <a:ext cx="2664296" cy="3750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7214517" y="29143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World</a:t>
            </a:r>
            <a:endParaRPr lang="zh-TW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4036"/>
              </p:ext>
            </p:extLst>
          </p:nvPr>
        </p:nvGraphicFramePr>
        <p:xfrm>
          <a:off x="1979712" y="3933501"/>
          <a:ext cx="4104456" cy="23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</a:tblGrid>
              <a:tr h="33432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EventQueues</a:t>
                      </a:r>
                      <a:endParaRPr lang="zh-TW" altLang="en-US" dirty="0"/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488159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>
          <a:xfrm>
            <a:off x="1480946" y="4509120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8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60112" y="218572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endCxn id="5" idx="2"/>
          </p:cNvCxnSpPr>
          <p:nvPr/>
        </p:nvCxnSpPr>
        <p:spPr>
          <a:xfrm flipV="1">
            <a:off x="6360098" y="2555061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326358" y="219495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9" name="直線單箭頭接點 38"/>
          <p:cNvCxnSpPr>
            <a:endCxn id="38" idx="2"/>
          </p:cNvCxnSpPr>
          <p:nvPr/>
        </p:nvCxnSpPr>
        <p:spPr>
          <a:xfrm flipV="1">
            <a:off x="5538115" y="2564289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567112" y="2924944"/>
            <a:ext cx="239008" cy="2716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698313" y="31966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5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矩形 61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8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8" idx="0"/>
          </p:cNvCxnSpPr>
          <p:nvPr/>
        </p:nvCxnSpPr>
        <p:spPr>
          <a:xfrm>
            <a:off x="1638015" y="1916832"/>
            <a:ext cx="125640" cy="74439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288204" y="2661222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2642782" y="1905925"/>
            <a:ext cx="62820" cy="107957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240107" y="3012779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9/30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93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</a:t>
            </a:r>
            <a:r>
              <a:rPr lang="en-US" altLang="zh-TW" sz="900" b="1" dirty="0"/>
              <a:t>con </a:t>
            </a:r>
            <a:r>
              <a:rPr lang="en-US" altLang="zh-TW" sz="900" dirty="0"/>
              <a:t>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645453" y="3842577"/>
            <a:ext cx="0" cy="25590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486595" y="3589744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995936" y="3749664"/>
            <a:ext cx="0" cy="34881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771126" y="3488634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1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890760" y="4209518"/>
            <a:ext cx="0" cy="3672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4760819" y="4573919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870206" y="4267238"/>
            <a:ext cx="0" cy="1352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347233" y="5620218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</a:t>
            </a:r>
            <a:r>
              <a:rPr lang="en-US" altLang="zh-TW" sz="1000" dirty="0" smtClean="0">
                <a:solidFill>
                  <a:schemeClr val="accent2"/>
                </a:solidFill>
              </a:rPr>
              <a:t>2 </a:t>
            </a:r>
            <a:r>
              <a:rPr lang="en-US" altLang="zh-TW" sz="1000" dirty="0">
                <a:solidFill>
                  <a:schemeClr val="accent2"/>
                </a:solidFill>
              </a:rPr>
              <a:t>of </a:t>
            </a:r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>
            <a:off x="6732240" y="4235365"/>
            <a:ext cx="416681" cy="39627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018980" y="4628783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1000 bit/s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90190"/>
              </p:ext>
            </p:extLst>
          </p:nvPr>
        </p:nvGraphicFramePr>
        <p:xfrm>
          <a:off x="1762794" y="4648841"/>
          <a:ext cx="299163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63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con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線單箭頭接點 50"/>
          <p:cNvCxnSpPr/>
          <p:nvPr/>
        </p:nvCxnSpPr>
        <p:spPr>
          <a:xfrm>
            <a:off x="2267744" y="4209518"/>
            <a:ext cx="288032" cy="42212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矩形 66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04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b="1" dirty="0" err="1"/>
              <a:t>this.connections.add</a:t>
            </a:r>
            <a:r>
              <a:rPr lang="en-US" altLang="zh-TW" sz="900" b="1" dirty="0"/>
              <a:t>(con);</a:t>
            </a:r>
            <a:endParaRPr lang="en-US" altLang="zh-TW" sz="900" dirty="0" smtClean="0"/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 err="1"/>
              <a:t>anotherInterface.getConnections</a:t>
            </a:r>
            <a:r>
              <a:rPr lang="en-US" altLang="zh-TW" sz="900" b="1" dirty="0"/>
              <a:t>().add(con</a:t>
            </a:r>
            <a:r>
              <a:rPr lang="en-US" altLang="zh-TW" sz="900" b="1" dirty="0" smtClean="0"/>
              <a:t>);</a:t>
            </a:r>
            <a:endParaRPr lang="zh-TW" altLang="en-US" sz="900" b="1" dirty="0"/>
          </a:p>
          <a:p>
            <a:r>
              <a:rPr lang="en-US" altLang="zh-TW" sz="900" dirty="0" err="1" smtClean="0"/>
              <a:t>this.host.connectionUp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anotherInterface.getHost</a:t>
            </a:r>
            <a:r>
              <a:rPr lang="en-US" altLang="zh-TW" sz="900" dirty="0"/>
              <a:t>().</a:t>
            </a:r>
            <a:r>
              <a:rPr lang="en-US" altLang="zh-TW" sz="900" dirty="0" err="1"/>
              <a:t>connectionUp</a:t>
            </a:r>
            <a:r>
              <a:rPr lang="en-US" altLang="zh-TW" sz="900" dirty="0"/>
              <a:t>(con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0" name="右大括弧 49"/>
          <p:cNvSpPr/>
          <p:nvPr/>
        </p:nvSpPr>
        <p:spPr>
          <a:xfrm>
            <a:off x="6662956" y="326241"/>
            <a:ext cx="294337" cy="1853769"/>
          </a:xfrm>
          <a:prstGeom prst="rightBrace">
            <a:avLst>
              <a:gd name="adj1" fmla="val 8333"/>
              <a:gd name="adj2" fmla="val 85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45114"/>
              </p:ext>
            </p:extLst>
          </p:nvPr>
        </p:nvGraphicFramePr>
        <p:xfrm>
          <a:off x="5292080" y="483570"/>
          <a:ext cx="1479009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8248"/>
              </p:ext>
            </p:extLst>
          </p:nvPr>
        </p:nvGraphicFramePr>
        <p:xfrm>
          <a:off x="7636366" y="2918659"/>
          <a:ext cx="1479009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2816104" y="984361"/>
            <a:ext cx="2475976" cy="1704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3707904" y="3020953"/>
            <a:ext cx="3896011" cy="2091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6957996" y="1796035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66" name="直線接點 65"/>
          <p:cNvCxnSpPr/>
          <p:nvPr/>
        </p:nvCxnSpPr>
        <p:spPr>
          <a:xfrm>
            <a:off x="7458230" y="1559444"/>
            <a:ext cx="11354" cy="2365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圓角矩形 67"/>
          <p:cNvSpPr/>
          <p:nvPr/>
        </p:nvSpPr>
        <p:spPr>
          <a:xfrm>
            <a:off x="6388610" y="3958821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69" name="直線接點 68"/>
          <p:cNvCxnSpPr>
            <a:stCxn id="81" idx="2"/>
            <a:endCxn id="68" idx="0"/>
          </p:cNvCxnSpPr>
          <p:nvPr/>
        </p:nvCxnSpPr>
        <p:spPr>
          <a:xfrm flipH="1">
            <a:off x="6909568" y="3720214"/>
            <a:ext cx="195547" cy="2386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右大括弧 72"/>
          <p:cNvSpPr/>
          <p:nvPr/>
        </p:nvSpPr>
        <p:spPr>
          <a:xfrm rot="10800000">
            <a:off x="7456747" y="2531204"/>
            <a:ext cx="294337" cy="1853769"/>
          </a:xfrm>
          <a:prstGeom prst="rightBrace">
            <a:avLst>
              <a:gd name="adj1" fmla="val 8333"/>
              <a:gd name="adj2" fmla="val 145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6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88105" y="1347836"/>
            <a:ext cx="1959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connectionUp</a:t>
            </a:r>
            <a:r>
              <a:rPr lang="en-US" altLang="zh-TW" sz="900" dirty="0" smtClean="0"/>
              <a:t>(…) </a:t>
            </a:r>
            <a:r>
              <a:rPr lang="en-US" altLang="zh-TW" sz="900" dirty="0"/>
              <a:t>{</a:t>
            </a:r>
          </a:p>
          <a:p>
            <a:r>
              <a:rPr lang="en-US" altLang="zh-TW" sz="900" b="1" dirty="0" err="1">
                <a:solidFill>
                  <a:srgbClr val="FF0000"/>
                </a:solidFill>
              </a:rPr>
              <a:t>this.router.changedConnection</a:t>
            </a:r>
            <a:r>
              <a:rPr lang="en-US" altLang="zh-TW" sz="900" b="1" dirty="0">
                <a:solidFill>
                  <a:srgbClr val="FF0000"/>
                </a:solidFill>
              </a:rPr>
              <a:t>(con);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rgbClr val="FF0000"/>
                </a:solidFill>
              </a:rPr>
              <a:t>Step 6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err="1"/>
              <a:t>this.connections.add</a:t>
            </a:r>
            <a:r>
              <a:rPr lang="en-US" altLang="zh-TW" sz="900" dirty="0"/>
              <a:t>(con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/>
              <a:t>anotherInterface.getConnections</a:t>
            </a:r>
            <a:r>
              <a:rPr lang="en-US" altLang="zh-TW" sz="900" dirty="0"/>
              <a:t>().add(con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this.host.connectionUp</a:t>
            </a:r>
            <a:r>
              <a:rPr lang="en-US" altLang="zh-TW" sz="900" b="1" dirty="0" smtClean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b="1" dirty="0" err="1"/>
              <a:t>anotherInterface.getHost</a:t>
            </a:r>
            <a:r>
              <a:rPr lang="en-US" altLang="zh-TW" sz="900" b="1" dirty="0"/>
              <a:t>().</a:t>
            </a:r>
            <a:r>
              <a:rPr lang="en-US" altLang="zh-TW" sz="900" b="1" dirty="0" err="1"/>
              <a:t>connectionUp</a:t>
            </a:r>
            <a:r>
              <a:rPr lang="en-US" altLang="zh-TW" sz="900" b="1" dirty="0"/>
              <a:t>(con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7" name="直線單箭頭接點 66"/>
          <p:cNvCxnSpPr>
            <a:endCxn id="57" idx="2"/>
          </p:cNvCxnSpPr>
          <p:nvPr/>
        </p:nvCxnSpPr>
        <p:spPr>
          <a:xfrm flipH="1" flipV="1">
            <a:off x="2367701" y="1855667"/>
            <a:ext cx="358571" cy="11822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67412" y="3057476"/>
            <a:ext cx="2405571" cy="34943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4948104" y="454970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63" name="圓角矩形 62"/>
          <p:cNvSpPr/>
          <p:nvPr/>
        </p:nvSpPr>
        <p:spPr>
          <a:xfrm>
            <a:off x="4821551" y="95760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5560172" y="743002"/>
            <a:ext cx="0" cy="21574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單箭頭接點 67"/>
          <p:cNvCxnSpPr>
            <a:endCxn id="63" idx="2"/>
          </p:cNvCxnSpPr>
          <p:nvPr/>
        </p:nvCxnSpPr>
        <p:spPr>
          <a:xfrm flipV="1">
            <a:off x="5571250" y="1245607"/>
            <a:ext cx="6301" cy="3358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圓角矩形 68"/>
          <p:cNvSpPr/>
          <p:nvPr/>
        </p:nvSpPr>
        <p:spPr>
          <a:xfrm>
            <a:off x="4821551" y="1601751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70" name="圓角矩形 69"/>
          <p:cNvSpPr/>
          <p:nvPr/>
        </p:nvSpPr>
        <p:spPr>
          <a:xfrm>
            <a:off x="4831076" y="255611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71" name="直線單箭頭接點 70"/>
          <p:cNvCxnSpPr>
            <a:endCxn id="69" idx="2"/>
          </p:cNvCxnSpPr>
          <p:nvPr/>
        </p:nvCxnSpPr>
        <p:spPr>
          <a:xfrm flipH="1" flipV="1">
            <a:off x="5577551" y="1889751"/>
            <a:ext cx="9525" cy="666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333551" y="978496"/>
            <a:ext cx="2900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abstract</a:t>
            </a:r>
            <a:r>
              <a:rPr lang="en-US" altLang="zh-TW" sz="1000" b="1" dirty="0"/>
              <a:t> void </a:t>
            </a:r>
            <a:r>
              <a:rPr lang="en-US" altLang="zh-TW" sz="1000" b="1" dirty="0" err="1"/>
              <a:t>changedConnection</a:t>
            </a:r>
            <a:r>
              <a:rPr lang="en-US" altLang="zh-TW" sz="1000" b="1" dirty="0"/>
              <a:t>(Connection con);</a:t>
            </a:r>
            <a:endParaRPr lang="zh-TW" altLang="en-US" sz="1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5229" y="1581481"/>
            <a:ext cx="2858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@Override</a:t>
            </a:r>
          </a:p>
          <a:p>
            <a:r>
              <a:rPr lang="en-US" altLang="zh-TW" sz="1000" b="1" dirty="0"/>
              <a:t>public void </a:t>
            </a:r>
            <a:r>
              <a:rPr lang="en-US" altLang="zh-TW" sz="1000" b="1" dirty="0" err="1"/>
              <a:t>changedConnection</a:t>
            </a:r>
            <a:r>
              <a:rPr lang="en-US" altLang="zh-TW" sz="1000" b="1" dirty="0"/>
              <a:t>(Connection con) { 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</a:rPr>
              <a:t>//Nothing to do</a:t>
            </a:r>
            <a:endParaRPr lang="zh-TW" altLang="en-US" sz="1000" dirty="0">
              <a:solidFill>
                <a:srgbClr val="FF0000"/>
              </a:solidFill>
            </a:endParaRP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80956" y="2576286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This version doesn't do 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anything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16016" y="368154"/>
            <a:ext cx="4399408" cy="255679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/>
          <p:cNvCxnSpPr>
            <a:endCxn id="39" idx="1"/>
          </p:cNvCxnSpPr>
          <p:nvPr/>
        </p:nvCxnSpPr>
        <p:spPr>
          <a:xfrm>
            <a:off x="3240004" y="1601751"/>
            <a:ext cx="1476012" cy="44798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29" y="298550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17" y="306487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7117170" y="334586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err="1"/>
              <a:t>this.connections.add</a:t>
            </a:r>
            <a:r>
              <a:rPr lang="en-US" altLang="zh-TW" sz="900" dirty="0"/>
              <a:t>(con);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/>
              <a:t>anotherInterface.getConnections</a:t>
            </a:r>
            <a:r>
              <a:rPr lang="en-US" altLang="zh-TW" sz="900" dirty="0"/>
              <a:t>().add(con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this.host.connectionUp</a:t>
            </a:r>
            <a:r>
              <a:rPr lang="en-US" altLang="zh-TW" sz="900" b="1" dirty="0" smtClean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b="1" dirty="0" err="1"/>
              <a:t>anotherInterface.getHost</a:t>
            </a:r>
            <a:r>
              <a:rPr lang="en-US" altLang="zh-TW" sz="900" b="1" dirty="0"/>
              <a:t>().</a:t>
            </a:r>
            <a:r>
              <a:rPr lang="en-US" altLang="zh-TW" sz="900" b="1" dirty="0" err="1"/>
              <a:t>connectionUp</a:t>
            </a:r>
            <a:r>
              <a:rPr lang="en-US" altLang="zh-TW" sz="900" b="1" dirty="0"/>
              <a:t>(con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3779912" y="2309359"/>
            <a:ext cx="3528392" cy="75551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 noChangeAspect="1"/>
            <a:stCxn id="80" idx="0"/>
          </p:cNvCxnSpPr>
          <p:nvPr/>
        </p:nvCxnSpPr>
        <p:spPr>
          <a:xfrm flipH="1" flipV="1">
            <a:off x="7440111" y="1553842"/>
            <a:ext cx="3800" cy="1511035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7578333" y="1992478"/>
            <a:ext cx="612068" cy="54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7884368" y="1704478"/>
            <a:ext cx="1152128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 UP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388105" y="1347836"/>
            <a:ext cx="1959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connectionUp</a:t>
            </a:r>
            <a:r>
              <a:rPr lang="en-US" altLang="zh-TW" sz="900" dirty="0" smtClean="0"/>
              <a:t>(…)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this.router.changedConnection</a:t>
            </a:r>
            <a:r>
              <a:rPr lang="en-US" altLang="zh-TW" sz="900" dirty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" y="756901"/>
            <a:ext cx="564748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5888994" y="1388057"/>
            <a:ext cx="3050080" cy="1565088"/>
            <a:chOff x="2555777" y="1772816"/>
            <a:chExt cx="3983167" cy="1793544"/>
          </a:xfrm>
        </p:grpSpPr>
        <p:cxnSp>
          <p:nvCxnSpPr>
            <p:cNvPr id="8" name="直線接點 7"/>
            <p:cNvCxnSpPr/>
            <p:nvPr/>
          </p:nvCxnSpPr>
          <p:spPr>
            <a:xfrm>
              <a:off x="2566830" y="3249923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164416" y="1600420"/>
            <a:ext cx="423514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n0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16344" y="1600420"/>
            <a:ext cx="423514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4242" y="2444128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/>
              <a:t>Connection Up</a:t>
            </a:r>
            <a:endParaRPr lang="zh-TW" altLang="en-US" sz="11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18578" y="2204864"/>
            <a:ext cx="1021946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Network</a:t>
            </a:r>
          </a:p>
          <a:p>
            <a:r>
              <a:rPr lang="en-US" altLang="zh-TW" dirty="0" smtClean="0">
                <a:solidFill>
                  <a:schemeClr val="tx2"/>
                </a:solidFill>
              </a:rPr>
              <a:t>Interface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17128" y="2170601"/>
            <a:ext cx="1021946" cy="646331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Network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Interface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8" name="直線接點 17"/>
          <p:cNvCxnSpPr>
            <a:stCxn id="10" idx="2"/>
          </p:cNvCxnSpPr>
          <p:nvPr/>
        </p:nvCxnSpPr>
        <p:spPr>
          <a:xfrm>
            <a:off x="6376173" y="1969752"/>
            <a:ext cx="0" cy="20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2"/>
            <a:endCxn id="17" idx="0"/>
          </p:cNvCxnSpPr>
          <p:nvPr/>
        </p:nvCxnSpPr>
        <p:spPr>
          <a:xfrm>
            <a:off x="8428101" y="1969752"/>
            <a:ext cx="0" cy="20084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18839031">
            <a:off x="682002" y="2516820"/>
            <a:ext cx="2019356" cy="60022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2195736" y="2072343"/>
            <a:ext cx="3693258" cy="744589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71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7" y="956534"/>
            <a:ext cx="2621990" cy="196381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" y="1336168"/>
            <a:ext cx="2555926" cy="152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0101" y="956534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World</a:t>
            </a:r>
            <a:endParaRPr lang="zh-TW" altLang="en-US" u="sng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30061" y="1938439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36344" y="983472"/>
            <a:ext cx="2529571" cy="102221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802408" y="983472"/>
            <a:ext cx="17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ConnectionEvent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06117" y="911910"/>
            <a:ext cx="3456384" cy="230425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372181" y="911910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10" y="1352804"/>
            <a:ext cx="2436205" cy="65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>
            <a:off x="2829710" y="1847568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365" y="1273159"/>
            <a:ext cx="3381958" cy="193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55477" y="3620830"/>
            <a:ext cx="3274647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21541" y="3620830"/>
            <a:ext cx="258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SimpleBroadcastInterface</a:t>
            </a:r>
            <a:endParaRPr lang="zh-TW" altLang="en-US" u="sn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2" y="4056102"/>
            <a:ext cx="3174296" cy="123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17" y="3958600"/>
            <a:ext cx="3600399" cy="12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矩形 30"/>
          <p:cNvSpPr/>
          <p:nvPr/>
        </p:nvSpPr>
        <p:spPr>
          <a:xfrm>
            <a:off x="3439853" y="3620830"/>
            <a:ext cx="3666463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505917" y="3620830"/>
            <a:ext cx="18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NetworkInterface</a:t>
            </a:r>
            <a:endParaRPr lang="zh-TW" altLang="en-US" u="sng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292926" y="5030453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531809" y="4908554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7" y="6206950"/>
            <a:ext cx="1942331" cy="30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4037" y="5853078"/>
            <a:ext cx="2817195" cy="70807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0101" y="5853078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140502" y="6358091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78125" y="2828742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8538" y="0"/>
            <a:ext cx="8229600" cy="796950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  <p:sp>
        <p:nvSpPr>
          <p:cNvPr id="28" name="圓角矩形 27"/>
          <p:cNvSpPr/>
          <p:nvPr/>
        </p:nvSpPr>
        <p:spPr>
          <a:xfrm>
            <a:off x="7218299" y="357411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6175987" y="437088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30" name="圓角矩形 29"/>
          <p:cNvSpPr/>
          <p:nvPr/>
        </p:nvSpPr>
        <p:spPr>
          <a:xfrm>
            <a:off x="5888123" y="50990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34" name="圓角矩形 33"/>
          <p:cNvSpPr/>
          <p:nvPr/>
        </p:nvSpPr>
        <p:spPr>
          <a:xfrm>
            <a:off x="7544055" y="510680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36" name="圓角矩形 35"/>
          <p:cNvSpPr/>
          <p:nvPr/>
        </p:nvSpPr>
        <p:spPr>
          <a:xfrm>
            <a:off x="7544056" y="602235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40" name="圓角矩形 39"/>
          <p:cNvSpPr/>
          <p:nvPr/>
        </p:nvSpPr>
        <p:spPr>
          <a:xfrm>
            <a:off x="7544055" y="557259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41" name="直線單箭頭接點 40"/>
          <p:cNvCxnSpPr>
            <a:stCxn id="30" idx="0"/>
          </p:cNvCxnSpPr>
          <p:nvPr/>
        </p:nvCxnSpPr>
        <p:spPr>
          <a:xfrm flipV="1">
            <a:off x="6644123" y="4658920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肘形接點 60"/>
          <p:cNvCxnSpPr/>
          <p:nvPr/>
        </p:nvCxnSpPr>
        <p:spPr>
          <a:xfrm rot="10800000">
            <a:off x="6640973" y="4963496"/>
            <a:ext cx="1659083" cy="180274"/>
          </a:xfrm>
          <a:prstGeom prst="bentConnector3">
            <a:avLst>
              <a:gd name="adj1" fmla="val -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圓角矩形 42"/>
          <p:cNvSpPr/>
          <p:nvPr/>
        </p:nvSpPr>
        <p:spPr>
          <a:xfrm>
            <a:off x="7544056" y="648571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45" name="直線單箭頭接點 44"/>
          <p:cNvCxnSpPr>
            <a:endCxn id="30" idx="2"/>
          </p:cNvCxnSpPr>
          <p:nvPr/>
        </p:nvCxnSpPr>
        <p:spPr>
          <a:xfrm flipV="1">
            <a:off x="6637822" y="5387080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圓角矩形 45"/>
          <p:cNvSpPr/>
          <p:nvPr/>
        </p:nvSpPr>
        <p:spPr>
          <a:xfrm>
            <a:off x="5888123" y="556329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6637822" y="4188524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637822" y="4183534"/>
            <a:ext cx="1192545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線接點 48"/>
          <p:cNvCxnSpPr>
            <a:stCxn id="28" idx="2"/>
          </p:cNvCxnSpPr>
          <p:nvPr/>
        </p:nvCxnSpPr>
        <p:spPr>
          <a:xfrm>
            <a:off x="7830367" y="3862144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7830367" y="3862144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8300055" y="539651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線接點 51"/>
          <p:cNvCxnSpPr>
            <a:stCxn id="40" idx="2"/>
          </p:cNvCxnSpPr>
          <p:nvPr/>
        </p:nvCxnSpPr>
        <p:spPr>
          <a:xfrm>
            <a:off x="8300055" y="5860597"/>
            <a:ext cx="1" cy="16175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線單箭頭接點 52"/>
          <p:cNvCxnSpPr>
            <a:endCxn id="36" idx="2"/>
          </p:cNvCxnSpPr>
          <p:nvPr/>
        </p:nvCxnSpPr>
        <p:spPr>
          <a:xfrm flipV="1">
            <a:off x="8300056" y="6310352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圓角矩形 53"/>
          <p:cNvSpPr/>
          <p:nvPr/>
        </p:nvSpPr>
        <p:spPr>
          <a:xfrm>
            <a:off x="5888123" y="602235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6644123" y="584699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031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629953" y="4832107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4647509" y="6170165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10/04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407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Create a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3592596" y="2005892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58555" y="3097599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Message m = new Message(from, to, this.id, </a:t>
            </a:r>
            <a:r>
              <a:rPr lang="en-US" altLang="zh-TW" sz="900" b="1" dirty="0" err="1"/>
              <a:t>this.size</a:t>
            </a:r>
            <a:r>
              <a:rPr lang="en-US" altLang="zh-TW" sz="900" b="1" dirty="0" smtClean="0"/>
              <a:t>);</a:t>
            </a:r>
            <a:endParaRPr lang="zh-TW" altLang="en-US" sz="900" b="1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58555" y="293564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37500"/>
              </p:ext>
            </p:extLst>
          </p:nvPr>
        </p:nvGraphicFramePr>
        <p:xfrm>
          <a:off x="4932040" y="421548"/>
          <a:ext cx="4104456" cy="23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</a:tblGrid>
              <a:tr h="33432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EventQueues</a:t>
                      </a:r>
                      <a:endParaRPr lang="zh-TW" altLang="en-US" dirty="0"/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488159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>
          <a:xfrm>
            <a:off x="4417047" y="1321369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2967225" y="2271894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2846722" y="2874444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3592596" y="2652760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endCxn id="50" idx="2"/>
          </p:cNvCxnSpPr>
          <p:nvPr/>
        </p:nvCxnSpPr>
        <p:spPr>
          <a:xfrm flipV="1">
            <a:off x="749699" y="253120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0" y="270741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0" y="316647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756000" y="299111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4499992" y="3528010"/>
            <a:ext cx="409594" cy="83709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5868144" y="3158060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700035" y="2945571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6100961" y="31396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5942103" y="2945570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6412219" y="31451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244952" y="293656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M1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V="1">
            <a:off x="6763204" y="31451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6604346" y="29202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5000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37005"/>
              </p:ext>
            </p:extLst>
          </p:nvPr>
        </p:nvGraphicFramePr>
        <p:xfrm>
          <a:off x="1181083" y="4419975"/>
          <a:ext cx="522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3707904" y="5877272"/>
            <a:ext cx="370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List of nodes this message has passed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H="1">
            <a:off x="5746917" y="5085184"/>
            <a:ext cx="121227" cy="792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115616" y="4036422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Message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3592596" y="2005892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58555" y="3097599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m.setResponseSize</a:t>
            </a:r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this.responseSize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58555" y="293564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2967225" y="2271894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2846722" y="2874444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3592596" y="2652760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endCxn id="50" idx="2"/>
          </p:cNvCxnSpPr>
          <p:nvPr/>
        </p:nvCxnSpPr>
        <p:spPr>
          <a:xfrm flipV="1">
            <a:off x="749699" y="253120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0" y="270741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0" y="316647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756000" y="299111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16"/>
              </p:ext>
            </p:extLst>
          </p:nvPr>
        </p:nvGraphicFramePr>
        <p:xfrm>
          <a:off x="1181083" y="4419975"/>
          <a:ext cx="61272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>
            <a:off x="6012160" y="3645024"/>
            <a:ext cx="576064" cy="7200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647283" y="5805264"/>
            <a:ext cx="6015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if a response to this message is required, this is the size of the 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response </a:t>
            </a:r>
            <a:r>
              <a:rPr lang="en-US" altLang="zh-TW" dirty="0">
                <a:solidFill>
                  <a:schemeClr val="accent6"/>
                </a:solidFill>
              </a:rPr>
              <a:t>message (or 0 if no response is requested)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5746918" y="5085184"/>
            <a:ext cx="1057330" cy="792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115616" y="4036422"/>
            <a:ext cx="12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Message 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b="1" dirty="0" err="1"/>
              <a:t>from.createNewMessage</a:t>
            </a:r>
            <a:r>
              <a:rPr lang="en-US" altLang="zh-TW" sz="900" b="1" dirty="0"/>
              <a:t>(m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this.router.createNewMessage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5386021" y="4022615"/>
            <a:ext cx="100150" cy="1573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80291" y="4129305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n0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b="1" dirty="0" err="1"/>
              <a:t>from.createNewMessage</a:t>
            </a:r>
            <a:r>
              <a:rPr lang="en-US" altLang="zh-TW" sz="900" b="1" dirty="0"/>
              <a:t>(m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this.router.createNewMessage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5386021" y="4022615"/>
            <a:ext cx="100150" cy="1573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80291" y="4129305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n0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makeRoomForNewMessage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());</a:t>
            </a:r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super.createNewMessage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56044" y="4798877"/>
            <a:ext cx="5150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Removes messages from the </a:t>
            </a:r>
            <a:r>
              <a:rPr lang="en-US" altLang="zh-TW" dirty="0">
                <a:solidFill>
                  <a:schemeClr val="accent2"/>
                </a:solidFill>
              </a:rPr>
              <a:t>buffer</a:t>
            </a:r>
            <a:r>
              <a:rPr lang="en-US" altLang="zh-TW" dirty="0">
                <a:solidFill>
                  <a:schemeClr val="accent6"/>
                </a:solidFill>
              </a:rPr>
              <a:t> (oldest first) until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there's </a:t>
            </a:r>
            <a:r>
              <a:rPr lang="en-US" altLang="zh-TW" dirty="0">
                <a:solidFill>
                  <a:schemeClr val="accent6"/>
                </a:solidFill>
              </a:rPr>
              <a:t>enough space for the new message.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491880" y="4230084"/>
            <a:ext cx="849142" cy="56879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56211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單箭頭接點 61"/>
          <p:cNvCxnSpPr>
            <a:stCxn id="51" idx="0"/>
          </p:cNvCxnSpPr>
          <p:nvPr/>
        </p:nvCxnSpPr>
        <p:spPr>
          <a:xfrm flipH="1" flipV="1">
            <a:off x="8013430" y="2608852"/>
            <a:ext cx="298015" cy="47794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5013309" y="2180263"/>
            <a:ext cx="423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This buffer is a </a:t>
            </a:r>
            <a:r>
              <a:rPr lang="en-US" altLang="zh-TW" dirty="0" err="1" smtClean="0">
                <a:solidFill>
                  <a:schemeClr val="accent6"/>
                </a:solidFill>
              </a:rPr>
              <a:t>HashMap</a:t>
            </a:r>
            <a:r>
              <a:rPr lang="en-US" altLang="zh-TW" dirty="0" smtClean="0">
                <a:solidFill>
                  <a:schemeClr val="accent6"/>
                </a:solidFill>
              </a:rPr>
              <a:t> in </a:t>
            </a:r>
            <a:r>
              <a:rPr lang="en-US" altLang="zh-TW" dirty="0" err="1" smtClean="0">
                <a:solidFill>
                  <a:schemeClr val="accent6"/>
                </a:solidFill>
              </a:rPr>
              <a:t>MessageRouter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5796136" y="4390915"/>
            <a:ext cx="1523827" cy="47824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440710" y="2420765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smtClean="0"/>
              <a:t>…</a:t>
            </a:r>
            <a:endParaRPr lang="en-US" altLang="zh-TW" sz="900" dirty="0"/>
          </a:p>
          <a:p>
            <a:r>
              <a:rPr lang="en-US" altLang="zh-TW" sz="900" b="1" dirty="0" err="1"/>
              <a:t>addToMessages</a:t>
            </a:r>
            <a:r>
              <a:rPr lang="en-US" altLang="zh-TW" sz="900" b="1" dirty="0"/>
              <a:t>(m, true</a:t>
            </a:r>
            <a:r>
              <a:rPr lang="en-US" altLang="zh-TW" sz="900" b="1" dirty="0" smtClean="0"/>
              <a:t>);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51" name="直線單箭頭接點 50"/>
          <p:cNvCxnSpPr>
            <a:endCxn id="45" idx="2"/>
          </p:cNvCxnSpPr>
          <p:nvPr/>
        </p:nvCxnSpPr>
        <p:spPr>
          <a:xfrm flipV="1">
            <a:off x="2195736" y="3067096"/>
            <a:ext cx="131595" cy="116618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80982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6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66192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780606" y="6196662"/>
            <a:ext cx="353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The messages this router is carrying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440710" y="2420765"/>
            <a:ext cx="1744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addToMessages</a:t>
            </a:r>
            <a:r>
              <a:rPr lang="en-US" altLang="zh-TW" sz="900" dirty="0" smtClean="0"/>
              <a:t>(….) {</a:t>
            </a:r>
            <a:endParaRPr lang="en-US" altLang="zh-TW" sz="900" dirty="0"/>
          </a:p>
          <a:p>
            <a:r>
              <a:rPr lang="en-US" altLang="zh-TW" sz="900" b="1" dirty="0" err="1"/>
              <a:t>this.messages.put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>
            <a:off x="2316793" y="2700271"/>
            <a:ext cx="5207535" cy="12066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6546025" y="5301208"/>
            <a:ext cx="1467405" cy="8954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23457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780606" y="6196662"/>
            <a:ext cx="353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The messages this router is carrying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8" name="直線單箭頭接點 37"/>
          <p:cNvCxnSpPr>
            <a:endCxn id="37" idx="0"/>
          </p:cNvCxnSpPr>
          <p:nvPr/>
        </p:nvCxnSpPr>
        <p:spPr>
          <a:xfrm flipH="1">
            <a:off x="6546025" y="5301208"/>
            <a:ext cx="1467405" cy="8954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440710" y="2420765"/>
            <a:ext cx="1744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addToMessages</a:t>
            </a:r>
            <a:r>
              <a:rPr lang="en-US" altLang="zh-TW" sz="900" dirty="0" smtClean="0"/>
              <a:t>(….) {</a:t>
            </a:r>
            <a:endParaRPr lang="en-US" altLang="zh-TW" sz="900" dirty="0"/>
          </a:p>
          <a:p>
            <a:r>
              <a:rPr lang="en-US" altLang="zh-TW" sz="900" b="1" dirty="0" err="1"/>
              <a:t>this.messages.put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09260"/>
              </p:ext>
            </p:extLst>
          </p:nvPr>
        </p:nvGraphicFramePr>
        <p:xfrm>
          <a:off x="899592" y="4509120"/>
          <a:ext cx="612721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單箭頭接點 61"/>
          <p:cNvCxnSpPr/>
          <p:nvPr/>
        </p:nvCxnSpPr>
        <p:spPr>
          <a:xfrm flipH="1">
            <a:off x="7020273" y="4105523"/>
            <a:ext cx="576063" cy="447727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07349" y="3746677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2316793" y="2700271"/>
            <a:ext cx="5207535" cy="12066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6662956" y="326241"/>
            <a:ext cx="294337" cy="1853769"/>
          </a:xfrm>
          <a:prstGeom prst="rightBrace">
            <a:avLst>
              <a:gd name="adj1" fmla="val 8333"/>
              <a:gd name="adj2" fmla="val 88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957996" y="1796035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/>
              <a:t>MessageRouter</a:t>
            </a:r>
            <a:endParaRPr lang="zh-TW" altLang="en-US" sz="9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7458230" y="1559444"/>
            <a:ext cx="11354" cy="2365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22238"/>
              </p:ext>
            </p:extLst>
          </p:nvPr>
        </p:nvGraphicFramePr>
        <p:xfrm>
          <a:off x="5148064" y="375393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72679"/>
              </p:ext>
            </p:extLst>
          </p:nvPr>
        </p:nvGraphicFramePr>
        <p:xfrm>
          <a:off x="107504" y="4077072"/>
          <a:ext cx="612721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H="1">
            <a:off x="3131840" y="1394118"/>
            <a:ext cx="2016225" cy="246693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59077" y="1035272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76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10/07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24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Ready to send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sender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133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934858" y="6117472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3821662" y="740592"/>
            <a:ext cx="1" cy="602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028616" y="1311243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EpidemicRouter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7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60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4703289" y="2064009"/>
            <a:ext cx="3253087" cy="24194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85"/>
          <p:cNvSpPr>
            <a:spLocks noChangeAspect="1"/>
          </p:cNvSpPr>
          <p:nvPr/>
        </p:nvSpPr>
        <p:spPr>
          <a:xfrm>
            <a:off x="5971330" y="265467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30" y="546764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18" y="626139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27971" y="907126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14420" y="309119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23978"/>
              </p:ext>
            </p:extLst>
          </p:nvPr>
        </p:nvGraphicFramePr>
        <p:xfrm>
          <a:off x="3682925" y="439546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292836" y="1370313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82869" y="120016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28765" y="1363352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50793" y="1200162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15139" y="113340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82869" y="1212616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29005" y="1212616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30060" y="658526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069745"/>
              </p:ext>
            </p:extLst>
          </p:nvPr>
        </p:nvGraphicFramePr>
        <p:xfrm>
          <a:off x="7612228" y="809820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>
            <a:endCxn id="94" idx="2"/>
          </p:cNvCxnSpPr>
          <p:nvPr/>
        </p:nvCxnSpPr>
        <p:spPr>
          <a:xfrm flipV="1">
            <a:off x="3882487" y="2079200"/>
            <a:ext cx="515547" cy="244092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934858" y="6117472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2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07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63465" y="240348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65" y="52164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453" y="60102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20106" y="88200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06555" y="284000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6326"/>
              </p:ext>
            </p:extLst>
          </p:nvPr>
        </p:nvGraphicFramePr>
        <p:xfrm>
          <a:off x="3675060" y="414427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284971" y="1345194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75004" y="117504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20900" y="1338233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42928" y="1175043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07274" y="1108289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75004" y="1187497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21140" y="1187497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22195" y="633407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91751"/>
              </p:ext>
            </p:extLst>
          </p:nvPr>
        </p:nvGraphicFramePr>
        <p:xfrm>
          <a:off x="7604363" y="784701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6" name="直線接點 10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3601644" y="1293465"/>
            <a:ext cx="4498748" cy="267304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597739" y="992330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3264995" y="2018657"/>
            <a:ext cx="1148698" cy="18876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1934858" y="6117472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2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011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con)</a:t>
            </a:r>
            <a:endParaRPr lang="en-US" altLang="zh-TW" sz="1100" b="1" dirty="0" smtClean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86989" y="20492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89" y="48622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77" y="56559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43630" y="84658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30079" y="248575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92519"/>
              </p:ext>
            </p:extLst>
          </p:nvPr>
        </p:nvGraphicFramePr>
        <p:xfrm>
          <a:off x="3698584" y="379002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308495" y="1309769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98528" y="1139618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44424" y="1302808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66452" y="1139618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30798" y="1072864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98528" y="1152072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44664" y="1152072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45719" y="597982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98981"/>
              </p:ext>
            </p:extLst>
          </p:nvPr>
        </p:nvGraphicFramePr>
        <p:xfrm>
          <a:off x="7627887" y="749276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/>
          <p:nvPr/>
        </p:nvCxnSpPr>
        <p:spPr>
          <a:xfrm flipH="1" flipV="1">
            <a:off x="2303051" y="2814257"/>
            <a:ext cx="510340" cy="60482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40336"/>
              </p:ext>
            </p:extLst>
          </p:nvPr>
        </p:nvGraphicFramePr>
        <p:xfrm>
          <a:off x="1693832" y="2291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接點 61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2290116" y="1074419"/>
            <a:ext cx="1430923" cy="116817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732051" y="715573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3120702" y="1293465"/>
            <a:ext cx="4979690" cy="212562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621263" y="956905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934858" y="6117472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7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112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865253" y="3284984"/>
            <a:ext cx="248657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con)</a:t>
            </a:r>
            <a:r>
              <a:rPr lang="en-US" altLang="zh-TW" sz="1100" b="1" dirty="0" smtClean="0"/>
              <a:t>{</a:t>
            </a:r>
          </a:p>
          <a:p>
            <a:r>
              <a:rPr lang="en-US" altLang="zh-TW" sz="1100" b="1" dirty="0" smtClean="0"/>
              <a:t>…</a:t>
            </a:r>
          </a:p>
          <a:p>
            <a:r>
              <a:rPr lang="en-US" altLang="zh-TW" sz="1100" dirty="0" err="1"/>
              <a:t>retVal</a:t>
            </a:r>
            <a:r>
              <a:rPr lang="en-US" altLang="zh-TW" sz="1100" dirty="0"/>
              <a:t> = </a:t>
            </a:r>
            <a:r>
              <a:rPr lang="en-US" altLang="zh-TW" sz="1100" u="sng" dirty="0" err="1"/>
              <a:t>con.startTransfer</a:t>
            </a:r>
            <a:r>
              <a:rPr lang="en-US" altLang="zh-TW" sz="1100" u="sng" dirty="0"/>
              <a:t>(</a:t>
            </a:r>
            <a:r>
              <a:rPr lang="en-US" altLang="zh-TW" sz="1100" u="sng" dirty="0" err="1"/>
              <a:t>getHost</a:t>
            </a:r>
            <a:r>
              <a:rPr lang="en-US" altLang="zh-TW" sz="1100" u="sng" dirty="0"/>
              <a:t>(), m);</a:t>
            </a:r>
            <a:endParaRPr lang="en-US" altLang="zh-TW" sz="1100" b="1" dirty="0"/>
          </a:p>
          <a:p>
            <a:r>
              <a:rPr lang="en-US" altLang="zh-TW" sz="1100" b="1" dirty="0" smtClean="0"/>
              <a:t>…</a:t>
            </a:r>
            <a:endParaRPr lang="en-US" altLang="zh-TW" sz="1100" b="1" dirty="0"/>
          </a:p>
          <a:p>
            <a:r>
              <a:rPr lang="en-US" altLang="zh-TW" sz="1100" b="1" dirty="0" smtClean="0"/>
              <a:t>}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86989" y="20492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89" y="48622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77" y="56559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43630" y="84658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30079" y="248575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86616"/>
              </p:ext>
            </p:extLst>
          </p:nvPr>
        </p:nvGraphicFramePr>
        <p:xfrm>
          <a:off x="3698584" y="379002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308495" y="1309769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98528" y="1139618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44424" y="1302808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66452" y="1139618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30798" y="1072864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98528" y="1152072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44664" y="1152072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45719" y="597982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05789"/>
              </p:ext>
            </p:extLst>
          </p:nvPr>
        </p:nvGraphicFramePr>
        <p:xfrm>
          <a:off x="7627887" y="749276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/>
          <p:nvPr/>
        </p:nvCxnSpPr>
        <p:spPr>
          <a:xfrm flipH="1" flipV="1">
            <a:off x="2303051" y="2814257"/>
            <a:ext cx="510340" cy="60482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82291"/>
              </p:ext>
            </p:extLst>
          </p:nvPr>
        </p:nvGraphicFramePr>
        <p:xfrm>
          <a:off x="1693832" y="2291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接點 61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2290116" y="1074419"/>
            <a:ext cx="1430923" cy="116817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732051" y="715573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3120702" y="1293465"/>
            <a:ext cx="4979690" cy="212562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621263" y="956905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3550310" y="3754343"/>
            <a:ext cx="33798" cy="68276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3059783" y="443711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n0(Sender)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34858" y="6117472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0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253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7" name="直線單箭頭接點 46"/>
          <p:cNvCxnSpPr>
            <a:endCxn id="53" idx="1"/>
          </p:cNvCxnSpPr>
          <p:nvPr/>
        </p:nvCxnSpPr>
        <p:spPr>
          <a:xfrm>
            <a:off x="1940481" y="3332289"/>
            <a:ext cx="632457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b="1" dirty="0" smtClean="0"/>
              <a:t>..</a:t>
            </a:r>
            <a:endParaRPr lang="en-US" altLang="zh-TW" sz="1200" b="1" dirty="0"/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20" name="圓角矩形 19"/>
          <p:cNvSpPr/>
          <p:nvPr/>
        </p:nvSpPr>
        <p:spPr>
          <a:xfrm>
            <a:off x="4788024" y="3205331"/>
            <a:ext cx="3744416" cy="29567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0" idx="2"/>
          </p:cNvCxnSpPr>
          <p:nvPr/>
        </p:nvCxnSpPr>
        <p:spPr>
          <a:xfrm>
            <a:off x="6660232" y="3501008"/>
            <a:ext cx="0" cy="1862269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091099" y="3386432"/>
            <a:ext cx="303076" cy="82760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395171" y="4214038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n1(Receiver)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598752" y="5363277"/>
            <a:ext cx="450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Asking </a:t>
            </a:r>
            <a:r>
              <a:rPr lang="en-US" altLang="zh-TW" dirty="0" smtClean="0">
                <a:solidFill>
                  <a:schemeClr val="accent3"/>
                </a:solidFill>
              </a:rPr>
              <a:t>to n1(Receiver) to receive the Message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630129" y="103821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n0(Sender)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77354"/>
              </p:ext>
            </p:extLst>
          </p:nvPr>
        </p:nvGraphicFramePr>
        <p:xfrm>
          <a:off x="4084938" y="1758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直線單箭頭接點 42"/>
          <p:cNvCxnSpPr/>
          <p:nvPr/>
        </p:nvCxnSpPr>
        <p:spPr>
          <a:xfrm flipH="1" flipV="1">
            <a:off x="6587083" y="2353333"/>
            <a:ext cx="1204950" cy="99452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5652120" y="2362858"/>
            <a:ext cx="648072" cy="33617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4026024" y="1748006"/>
            <a:ext cx="5117976" cy="52717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>
            <a:endCxn id="41" idx="2"/>
          </p:cNvCxnSpPr>
          <p:nvPr/>
        </p:nvCxnSpPr>
        <p:spPr>
          <a:xfrm flipH="1" flipV="1">
            <a:off x="5242637" y="1407547"/>
            <a:ext cx="163718" cy="138785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47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10/11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412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Start to receive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receiver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966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4572128" y="4978643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104606" y="1412776"/>
            <a:ext cx="3400146" cy="35283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20474" y="3767225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920473" y="3620473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右大括弧 93"/>
          <p:cNvSpPr/>
          <p:nvPr/>
        </p:nvSpPr>
        <p:spPr>
          <a:xfrm>
            <a:off x="3524008" y="2608475"/>
            <a:ext cx="396465" cy="2993949"/>
          </a:xfrm>
          <a:prstGeom prst="rightBrace">
            <a:avLst>
              <a:gd name="adj1" fmla="val 8333"/>
              <a:gd name="adj2" fmla="val 484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-2799" y="2735632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-1109" y="2325950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364" y="2604004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676721" y="2819190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678411" y="2409508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716884" y="2687562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-13119" y="2426176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>
            <a:off x="1979712" y="2204864"/>
            <a:ext cx="1233291" cy="3237522"/>
          </a:xfrm>
          <a:prstGeom prst="rightBrace">
            <a:avLst>
              <a:gd name="adj1" fmla="val 7152"/>
              <a:gd name="adj2" fmla="val 270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902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309758" y="2751233"/>
            <a:ext cx="3158237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/>
              <a:t>if (</a:t>
            </a:r>
            <a:r>
              <a:rPr lang="en-US" altLang="zh-TW" sz="1000" b="1" dirty="0" err="1"/>
              <a:t>this.sendingConnections.size</a:t>
            </a:r>
            <a:r>
              <a:rPr lang="en-US" altLang="zh-TW" sz="1000" b="1" dirty="0"/>
              <a:t>() </a:t>
            </a:r>
            <a:r>
              <a:rPr lang="en-US" altLang="zh-TW" sz="1000" dirty="0"/>
              <a:t>&gt; 0) {</a:t>
            </a:r>
          </a:p>
          <a:p>
            <a:r>
              <a:rPr lang="en-US" altLang="zh-TW" sz="1000" dirty="0"/>
              <a:t>return 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/>
              <a:t>return 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   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   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    return true</a:t>
            </a:r>
            <a:r>
              <a:rPr lang="en-US" altLang="zh-TW" sz="1000" dirty="0">
                <a:solidFill>
                  <a:schemeClr val="accent3"/>
                </a:solidFill>
              </a:rPr>
              <a:t>;// a connection isn't ready for new transfer</a:t>
            </a:r>
          </a:p>
          <a:p>
            <a:r>
              <a:rPr lang="en-US" altLang="zh-TW" sz="1000" dirty="0"/>
              <a:t>   }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1979714" y="3013446"/>
            <a:ext cx="1440158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06681"/>
              </p:ext>
            </p:extLst>
          </p:nvPr>
        </p:nvGraphicFramePr>
        <p:xfrm>
          <a:off x="500705" y="2900308"/>
          <a:ext cx="1479009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323528" y="2571876"/>
            <a:ext cx="27286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connection(s) that are currently used for sending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4932040" y="2665402"/>
            <a:ext cx="0" cy="34804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781197" y="2296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354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309758" y="2751233"/>
            <a:ext cx="3158237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/>
              <a:t>return 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if (</a:t>
            </a:r>
            <a:r>
              <a:rPr lang="en-US" altLang="zh-TW" sz="1000" b="1" dirty="0" err="1"/>
              <a:t>this.getHost</a:t>
            </a:r>
            <a:r>
              <a:rPr lang="en-US" altLang="zh-TW" sz="1000" b="1" dirty="0"/>
              <a:t>().</a:t>
            </a:r>
            <a:r>
              <a:rPr lang="en-US" altLang="zh-TW" sz="1000" b="1" dirty="0" err="1"/>
              <a:t>getConnections</a:t>
            </a:r>
            <a:r>
              <a:rPr lang="en-US" altLang="zh-TW" sz="1000" b="1" dirty="0"/>
              <a:t>().size() </a:t>
            </a:r>
            <a:r>
              <a:rPr lang="en-US" altLang="zh-TW" sz="1000" dirty="0"/>
              <a:t>== 0) {</a:t>
            </a:r>
          </a:p>
          <a:p>
            <a:r>
              <a:rPr lang="en-US" altLang="zh-TW" sz="1000" dirty="0"/>
              <a:t>return 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   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   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    return true</a:t>
            </a:r>
            <a:r>
              <a:rPr lang="en-US" altLang="zh-TW" sz="1000" dirty="0">
                <a:solidFill>
                  <a:schemeClr val="accent3"/>
                </a:solidFill>
              </a:rPr>
              <a:t>;// a connection isn't ready for new transfer</a:t>
            </a:r>
          </a:p>
          <a:p>
            <a:r>
              <a:rPr lang="en-US" altLang="zh-TW" sz="1000" dirty="0"/>
              <a:t>   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1964755" y="3645024"/>
            <a:ext cx="1440158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5292080" y="3296980"/>
            <a:ext cx="0" cy="34804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167420" y="3013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01506"/>
              </p:ext>
            </p:extLst>
          </p:nvPr>
        </p:nvGraphicFramePr>
        <p:xfrm>
          <a:off x="486168" y="3562848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155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309758" y="2751233"/>
            <a:ext cx="3158237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/>
              <a:t>return 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/>
              <a:t>return 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 smtClean="0"/>
              <a:t>   Connection </a:t>
            </a:r>
            <a:r>
              <a:rPr lang="en-US" altLang="zh-TW" sz="1000" b="1" dirty="0"/>
              <a:t>con = </a:t>
            </a:r>
            <a:r>
              <a:rPr lang="en-US" altLang="zh-TW" sz="1000" b="1" dirty="0" err="1"/>
              <a:t>connections.get</a:t>
            </a:r>
            <a:r>
              <a:rPr lang="en-US" altLang="zh-TW" sz="1000" b="1" dirty="0"/>
              <a:t>(</a:t>
            </a:r>
            <a:r>
              <a:rPr lang="en-US" altLang="zh-TW" sz="1000" b="1" dirty="0" err="1"/>
              <a:t>i</a:t>
            </a:r>
            <a:r>
              <a:rPr lang="en-US" altLang="zh-TW" sz="1000" b="1" dirty="0"/>
              <a:t>)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 smtClean="0"/>
              <a:t>   if </a:t>
            </a:r>
            <a:r>
              <a:rPr lang="en-US" altLang="zh-TW" sz="1000" dirty="0"/>
              <a:t>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 smtClean="0"/>
              <a:t>    return </a:t>
            </a:r>
            <a:r>
              <a:rPr lang="en-US" altLang="zh-TW" sz="1000" dirty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;// a connection isn't ready for new transfer</a:t>
            </a:r>
          </a:p>
          <a:p>
            <a:r>
              <a:rPr lang="en-US" altLang="zh-TW" sz="1000" dirty="0" smtClean="0"/>
              <a:t>   }</a:t>
            </a:r>
            <a:endParaRPr lang="en-US" altLang="zh-TW" sz="1000" dirty="0"/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2087204" y="4556102"/>
            <a:ext cx="1440158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56875"/>
              </p:ext>
            </p:extLst>
          </p:nvPr>
        </p:nvGraphicFramePr>
        <p:xfrm>
          <a:off x="617720" y="4210091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25" name="矩形 24"/>
          <p:cNvSpPr/>
          <p:nvPr/>
        </p:nvSpPr>
        <p:spPr>
          <a:xfrm>
            <a:off x="658057" y="4413227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0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309758" y="2751233"/>
            <a:ext cx="3158237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/>
              <a:t>return 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/>
              <a:t>return 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 smtClean="0"/>
              <a:t>   Connection </a:t>
            </a:r>
            <a:r>
              <a:rPr lang="en-US" altLang="zh-TW" sz="1000" dirty="0"/>
              <a:t>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 smtClean="0"/>
              <a:t>   if </a:t>
            </a:r>
            <a:r>
              <a:rPr lang="en-US" altLang="zh-TW" sz="1000" dirty="0"/>
              <a:t>(!</a:t>
            </a:r>
            <a:r>
              <a:rPr lang="en-US" altLang="zh-TW" sz="1000" b="1" dirty="0" err="1"/>
              <a:t>con.isReadyForTransfer</a:t>
            </a:r>
            <a:r>
              <a:rPr lang="en-US" altLang="zh-TW" sz="1000" b="1" dirty="0"/>
              <a:t>()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 smtClean="0"/>
              <a:t>    return </a:t>
            </a:r>
            <a:r>
              <a:rPr lang="en-US" altLang="zh-TW" sz="1000" dirty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;// a connection isn't ready for new transfer</a:t>
            </a:r>
          </a:p>
          <a:p>
            <a:r>
              <a:rPr lang="en-US" altLang="zh-TW" sz="1000" dirty="0" smtClean="0"/>
              <a:t>   }</a:t>
            </a:r>
            <a:endParaRPr lang="en-US" altLang="zh-TW" sz="1000" dirty="0"/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1733980" y="310975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30" name="圓角矩形 29"/>
          <p:cNvSpPr/>
          <p:nvPr/>
        </p:nvSpPr>
        <p:spPr>
          <a:xfrm>
            <a:off x="1590048" y="360256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35" name="圓角矩形 34"/>
          <p:cNvSpPr/>
          <p:nvPr/>
        </p:nvSpPr>
        <p:spPr>
          <a:xfrm>
            <a:off x="1603904" y="455152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</a:t>
            </a:r>
            <a:endParaRPr lang="zh-TW" altLang="en-US" sz="1100" dirty="0"/>
          </a:p>
        </p:txBody>
      </p:sp>
      <p:sp>
        <p:nvSpPr>
          <p:cNvPr id="36" name="圓角矩形 35"/>
          <p:cNvSpPr/>
          <p:nvPr/>
        </p:nvSpPr>
        <p:spPr>
          <a:xfrm>
            <a:off x="1590048" y="406835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37" name="圓角矩形 36"/>
          <p:cNvSpPr/>
          <p:nvPr/>
        </p:nvSpPr>
        <p:spPr>
          <a:xfrm>
            <a:off x="1603904" y="501488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2346048" y="3892270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線接點 38"/>
          <p:cNvCxnSpPr>
            <a:stCxn id="36" idx="2"/>
          </p:cNvCxnSpPr>
          <p:nvPr/>
        </p:nvCxnSpPr>
        <p:spPr>
          <a:xfrm>
            <a:off x="2346048" y="4356356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線單箭頭接點 39"/>
          <p:cNvCxnSpPr>
            <a:endCxn id="35" idx="2"/>
          </p:cNvCxnSpPr>
          <p:nvPr/>
        </p:nvCxnSpPr>
        <p:spPr>
          <a:xfrm flipV="1">
            <a:off x="2359904" y="4839527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線接點 41"/>
          <p:cNvCxnSpPr>
            <a:stCxn id="29" idx="2"/>
          </p:cNvCxnSpPr>
          <p:nvPr/>
        </p:nvCxnSpPr>
        <p:spPr>
          <a:xfrm>
            <a:off x="2346048" y="3397784"/>
            <a:ext cx="0" cy="1923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3115904" y="4698977"/>
            <a:ext cx="366011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0" y="5654485"/>
            <a:ext cx="2517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/>
              <a:t>boolean</a:t>
            </a:r>
            <a:r>
              <a:rPr lang="en-US" altLang="zh-TW" sz="1000" dirty="0" smtClean="0"/>
              <a:t> </a:t>
            </a:r>
            <a:r>
              <a:rPr lang="en-US" altLang="zh-TW" sz="1000" b="1" dirty="0" err="1"/>
              <a:t>isReadyForTransfer</a:t>
            </a:r>
            <a:r>
              <a:rPr lang="en-US" altLang="zh-TW" sz="1000" b="1" dirty="0"/>
              <a:t>() </a:t>
            </a:r>
            <a:r>
              <a:rPr lang="en-US" altLang="zh-TW" sz="1000" dirty="0"/>
              <a:t>{</a:t>
            </a:r>
          </a:p>
          <a:p>
            <a:r>
              <a:rPr lang="zh-TW" altLang="en-US" sz="1000" dirty="0" smtClean="0"/>
              <a:t>    </a:t>
            </a:r>
            <a:r>
              <a:rPr lang="en-US" altLang="zh-TW" sz="1000" dirty="0" smtClean="0"/>
              <a:t>return </a:t>
            </a:r>
            <a:r>
              <a:rPr lang="en-US" altLang="zh-TW" sz="1000" u="sng" dirty="0" err="1"/>
              <a:t>this.isUp</a:t>
            </a:r>
            <a:r>
              <a:rPr lang="en-US" altLang="zh-TW" sz="1000" dirty="0"/>
              <a:t> &amp;&amp; </a:t>
            </a:r>
            <a:r>
              <a:rPr lang="en-US" altLang="zh-TW" sz="1000" u="sng" dirty="0" err="1"/>
              <a:t>this.msgOnFly</a:t>
            </a:r>
            <a:r>
              <a:rPr lang="en-US" altLang="zh-TW" sz="1000" u="sng" dirty="0"/>
              <a:t> == null</a:t>
            </a:r>
            <a:r>
              <a:rPr lang="en-US" altLang="zh-TW" sz="1000" dirty="0"/>
              <a:t>; 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9" name="直線接點 8"/>
          <p:cNvCxnSpPr>
            <a:endCxn id="35" idx="1"/>
          </p:cNvCxnSpPr>
          <p:nvPr/>
        </p:nvCxnSpPr>
        <p:spPr>
          <a:xfrm flipV="1">
            <a:off x="1258518" y="4695527"/>
            <a:ext cx="345386" cy="345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258518" y="4698977"/>
            <a:ext cx="0" cy="86348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755576" y="5996342"/>
            <a:ext cx="0" cy="44816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79228" y="640383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1652155" y="5996342"/>
            <a:ext cx="0" cy="44816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1375807" y="640383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843808" y="6403837"/>
            <a:ext cx="3137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the message </a:t>
            </a:r>
            <a:r>
              <a:rPr lang="en-US" altLang="zh-TW" sz="1000" dirty="0" smtClean="0">
                <a:solidFill>
                  <a:schemeClr val="accent3"/>
                </a:solidFill>
              </a:rPr>
              <a:t>that this </a:t>
            </a:r>
            <a:r>
              <a:rPr lang="en-US" altLang="zh-TW" sz="1000" dirty="0">
                <a:solidFill>
                  <a:schemeClr val="accent3"/>
                </a:solidFill>
              </a:rPr>
              <a:t>connection is currently transferring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cxnSp>
        <p:nvCxnSpPr>
          <p:cNvPr id="20" name="直線單箭頭接點 19"/>
          <p:cNvCxnSpPr>
            <a:endCxn id="18" idx="1"/>
          </p:cNvCxnSpPr>
          <p:nvPr/>
        </p:nvCxnSpPr>
        <p:spPr>
          <a:xfrm>
            <a:off x="1954812" y="5996342"/>
            <a:ext cx="888996" cy="53060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309758" y="2751233"/>
            <a:ext cx="3158237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/>
              <a:t>return 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/>
              <a:t>return 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 smtClean="0"/>
              <a:t>   Connection </a:t>
            </a:r>
            <a:r>
              <a:rPr lang="en-US" altLang="zh-TW" sz="1000" dirty="0"/>
              <a:t>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 smtClean="0"/>
              <a:t>   if </a:t>
            </a:r>
            <a:r>
              <a:rPr lang="en-US" altLang="zh-TW" sz="1000" dirty="0"/>
              <a:t>(</a:t>
            </a:r>
            <a:r>
              <a:rPr lang="en-US" altLang="zh-TW" sz="1000" dirty="0">
                <a:solidFill>
                  <a:srgbClr val="FF0000"/>
                </a:solidFill>
              </a:rPr>
              <a:t>!</a:t>
            </a:r>
            <a:r>
              <a:rPr lang="en-US" altLang="zh-TW" sz="1000" b="1" dirty="0" err="1"/>
              <a:t>con.isReadyForTransfer</a:t>
            </a:r>
            <a:r>
              <a:rPr lang="en-US" altLang="zh-TW" sz="1000" b="1" dirty="0"/>
              <a:t>()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 smtClean="0"/>
              <a:t>    return </a:t>
            </a:r>
            <a:r>
              <a:rPr lang="en-US" altLang="zh-TW" sz="1000" dirty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;// a connection isn't ready for new transfer</a:t>
            </a:r>
          </a:p>
          <a:p>
            <a:r>
              <a:rPr lang="en-US" altLang="zh-TW" sz="1000" dirty="0" smtClean="0"/>
              <a:t>   }</a:t>
            </a:r>
            <a:endParaRPr lang="en-US" altLang="zh-TW" sz="1000" dirty="0"/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cxnSp>
        <p:nvCxnSpPr>
          <p:cNvPr id="41" name="直線單箭頭接點 40"/>
          <p:cNvCxnSpPr/>
          <p:nvPr/>
        </p:nvCxnSpPr>
        <p:spPr>
          <a:xfrm flipH="1">
            <a:off x="3115904" y="4698977"/>
            <a:ext cx="366011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453215" y="4514311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309758" y="2751233"/>
            <a:ext cx="3158237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/>
              <a:t>return 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/>
              <a:t>return 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 smtClean="0"/>
              <a:t>   Connection </a:t>
            </a:r>
            <a:r>
              <a:rPr lang="en-US" altLang="zh-TW" sz="1000" dirty="0"/>
              <a:t>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 smtClean="0"/>
              <a:t>   if </a:t>
            </a:r>
            <a:r>
              <a:rPr lang="en-US" altLang="zh-TW" sz="1000" dirty="0"/>
              <a:t>(!</a:t>
            </a:r>
            <a:r>
              <a:rPr lang="en-US" altLang="zh-TW" sz="1000" dirty="0" err="1"/>
              <a:t>con.isReadyForTransfer</a:t>
            </a:r>
            <a:r>
              <a:rPr lang="en-US" altLang="zh-TW" sz="1000" b="1" dirty="0"/>
              <a:t>()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 smtClean="0"/>
              <a:t>    return </a:t>
            </a:r>
            <a:r>
              <a:rPr lang="en-US" altLang="zh-TW" sz="1000" dirty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;// a connection isn't ready for new transfer</a:t>
            </a:r>
          </a:p>
          <a:p>
            <a:r>
              <a:rPr lang="en-US" altLang="zh-TW" sz="1000" dirty="0" smtClean="0"/>
              <a:t>   }</a:t>
            </a:r>
            <a:endParaRPr lang="en-US" altLang="zh-TW" sz="1000" dirty="0"/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b="1" dirty="0">
                <a:solidFill>
                  <a:srgbClr val="FF0000"/>
                </a:solidFill>
              </a:rPr>
              <a:t>return false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22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676721" y="2819190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 </a:t>
            </a:r>
            <a:r>
              <a:rPr lang="en-US" altLang="zh-TW" sz="900" b="1" dirty="0" err="1"/>
              <a:t>hasMessage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()) || 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(m) )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678411" y="2409508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716884" y="2687562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1431859" y="293433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30" name="直線單箭頭接點 29"/>
          <p:cNvCxnSpPr>
            <a:endCxn id="26" idx="2"/>
          </p:cNvCxnSpPr>
          <p:nvPr/>
        </p:nvCxnSpPr>
        <p:spPr>
          <a:xfrm flipV="1">
            <a:off x="2043927" y="3222365"/>
            <a:ext cx="0" cy="22792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圓角矩形 30"/>
          <p:cNvSpPr/>
          <p:nvPr/>
        </p:nvSpPr>
        <p:spPr>
          <a:xfrm>
            <a:off x="1299240" y="347352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32" name="直線單箭頭接點 31"/>
          <p:cNvCxnSpPr>
            <a:stCxn id="33" idx="0"/>
            <a:endCxn id="31" idx="2"/>
          </p:cNvCxnSpPr>
          <p:nvPr/>
        </p:nvCxnSpPr>
        <p:spPr>
          <a:xfrm flipV="1">
            <a:off x="2049907" y="3761520"/>
            <a:ext cx="5333" cy="2878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圓角矩形 32"/>
          <p:cNvSpPr/>
          <p:nvPr/>
        </p:nvSpPr>
        <p:spPr>
          <a:xfrm>
            <a:off x="1293907" y="4049398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1293907" y="463230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2059120" y="4337398"/>
            <a:ext cx="0" cy="2949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2830154" y="3613127"/>
            <a:ext cx="366011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9766" y="1979906"/>
            <a:ext cx="2302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boolean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hasMessage</a:t>
            </a:r>
            <a:r>
              <a:rPr lang="en-US" altLang="zh-TW" sz="1000" b="1" dirty="0"/>
              <a:t>(String id)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    return </a:t>
            </a:r>
            <a:r>
              <a:rPr lang="en-US" altLang="zh-TW" sz="1000" dirty="0" err="1"/>
              <a:t>this.messages.containsKey</a:t>
            </a:r>
            <a:r>
              <a:rPr lang="en-US" altLang="zh-TW" sz="1000" dirty="0"/>
              <a:t>(id);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930689" y="3546288"/>
            <a:ext cx="345386" cy="345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930689" y="2533904"/>
            <a:ext cx="0" cy="101583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930689" y="3670255"/>
            <a:ext cx="345386" cy="345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930689" y="3673705"/>
            <a:ext cx="0" cy="197231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13118" y="5746505"/>
            <a:ext cx="3204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boolean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isDeliveredMessage</a:t>
            </a:r>
            <a:r>
              <a:rPr lang="en-US" altLang="zh-TW" sz="1000" b="1" dirty="0"/>
              <a:t>(Message m)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    return </a:t>
            </a:r>
            <a:r>
              <a:rPr lang="en-US" altLang="zh-TW" sz="1000" dirty="0"/>
              <a:t>(</a:t>
            </a:r>
            <a:r>
              <a:rPr lang="en-US" altLang="zh-TW" sz="1000" u="sng" dirty="0" err="1"/>
              <a:t>this.deliveredMessages.containsKey</a:t>
            </a:r>
            <a:r>
              <a:rPr lang="en-US" altLang="zh-TW" sz="1000" u="sng" dirty="0"/>
              <a:t>(</a:t>
            </a:r>
            <a:r>
              <a:rPr lang="en-US" altLang="zh-TW" sz="1000" u="sng" dirty="0" err="1"/>
              <a:t>m.getId</a:t>
            </a:r>
            <a:r>
              <a:rPr lang="en-US" altLang="zh-TW" sz="1000" u="sng" dirty="0"/>
              <a:t>())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72294" y="6204646"/>
            <a:ext cx="349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return true if a message with the same ID has been received by </a:t>
            </a:r>
          </a:p>
          <a:p>
            <a:r>
              <a:rPr lang="en-US" altLang="zh-TW" sz="1000" dirty="0" smtClean="0">
                <a:solidFill>
                  <a:schemeClr val="accent3"/>
                </a:solidFill>
              </a:rPr>
              <a:t>this </a:t>
            </a:r>
            <a:r>
              <a:rPr lang="en-US" altLang="zh-TW" sz="1000" dirty="0">
                <a:solidFill>
                  <a:schemeClr val="accent3"/>
                </a:solidFill>
              </a:rPr>
              <a:t>host as the </a:t>
            </a:r>
            <a:r>
              <a:rPr lang="en-US" altLang="zh-TW" sz="1000" b="1" u="sng" dirty="0">
                <a:solidFill>
                  <a:schemeClr val="accent2"/>
                </a:solidFill>
              </a:rPr>
              <a:t>final recipient</a:t>
            </a:r>
            <a:r>
              <a:rPr lang="en-US" altLang="zh-TW" sz="1000" u="sng" dirty="0">
                <a:solidFill>
                  <a:schemeClr val="accent3"/>
                </a:solidFill>
              </a:rPr>
              <a:t>.</a:t>
            </a:r>
            <a:endParaRPr lang="zh-TW" altLang="en-US" sz="1000" u="sng" dirty="0">
              <a:solidFill>
                <a:schemeClr val="accent3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3022007" y="6023504"/>
            <a:ext cx="61388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3635896" y="583883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2192018" y="2264394"/>
            <a:ext cx="61388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2805907" y="20797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9766" y="1833507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return True if the router has message with this id, false if not</a:t>
            </a:r>
            <a:endParaRPr lang="zh-TW" altLang="en-US" sz="1000" u="sng" dirty="0">
              <a:solidFill>
                <a:schemeClr val="accent3"/>
              </a:solidFill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54157"/>
              </p:ext>
            </p:extLst>
          </p:nvPr>
        </p:nvGraphicFramePr>
        <p:xfrm>
          <a:off x="112223" y="641990"/>
          <a:ext cx="780391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1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Messages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27997"/>
              </p:ext>
            </p:extLst>
          </p:nvPr>
        </p:nvGraphicFramePr>
        <p:xfrm>
          <a:off x="52482" y="4356423"/>
          <a:ext cx="780391" cy="1361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1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Delivered</a:t>
                      </a:r>
                    </a:p>
                    <a:p>
                      <a:r>
                        <a:rPr lang="en-US" altLang="zh-TW" sz="900" b="1" dirty="0" smtClean="0"/>
                        <a:t>Message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7" name="直線單箭頭接點 56"/>
          <p:cNvCxnSpPr/>
          <p:nvPr/>
        </p:nvCxnSpPr>
        <p:spPr>
          <a:xfrm>
            <a:off x="4102127" y="3078349"/>
            <a:ext cx="61388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716016" y="289368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676721" y="2819190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m.getTtl</a:t>
            </a:r>
            <a:r>
              <a:rPr lang="en-US" altLang="zh-TW" sz="900" b="1" dirty="0"/>
              <a:t>() &lt;= 0 &amp;&amp; 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!=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678411" y="2409508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716884" y="2687562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3563888" y="4166792"/>
            <a:ext cx="1" cy="47567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296027" y="45712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300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flipH="1">
            <a:off x="4539684" y="4166792"/>
            <a:ext cx="1" cy="40443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833815" y="3941755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4" name="直線單箭頭接點 53"/>
          <p:cNvCxnSpPr>
            <a:endCxn id="49" idx="3"/>
          </p:cNvCxnSpPr>
          <p:nvPr/>
        </p:nvCxnSpPr>
        <p:spPr>
          <a:xfrm flipH="1" flipV="1">
            <a:off x="2453215" y="4126421"/>
            <a:ext cx="750633" cy="4037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327926" y="45323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 flipH="1">
            <a:off x="5111858" y="4190272"/>
            <a:ext cx="1" cy="40443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4900100" y="455583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697366" y="50419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738624" y="894036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21544" y="463149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697366" y="894036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201443" y="2573458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2041007" y="3131046"/>
            <a:ext cx="4320872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ActiveRouter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82266" y="3974663"/>
            <a:ext cx="4272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changedConnection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(Connection </a:t>
            </a:r>
            <a:r>
              <a:rPr lang="en-US" altLang="zh-TW" sz="1100" dirty="0">
                <a:solidFill>
                  <a:schemeClr val="bg1"/>
                </a:solidFill>
              </a:rPr>
              <a:t>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canStartTransfer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tryMessagesForConnected</a:t>
            </a:r>
            <a:r>
              <a:rPr lang="en-US" altLang="zh-TW" sz="1100" dirty="0" smtClean="0">
                <a:solidFill>
                  <a:schemeClr val="bg1"/>
                </a:solidFill>
              </a:rPr>
              <a:t>(List&lt;Tuple&lt;Message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Connection&gt;&gt;)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(Connection, List&lt;Message&gt;)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tryMessagesToConnections</a:t>
            </a:r>
            <a:r>
              <a:rPr lang="en-US" altLang="zh-TW" sz="1100" dirty="0">
                <a:solidFill>
                  <a:schemeClr val="bg1"/>
                </a:solidFill>
              </a:rPr>
              <a:t>(List&lt;Message&gt;, List&lt;Connection&gt;)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tryAllMessagesToAllConnections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addToSendingConnections</a:t>
            </a:r>
            <a:r>
              <a:rPr lang="en-US" altLang="zh-TW" sz="1100" dirty="0">
                <a:solidFill>
                  <a:schemeClr val="bg1"/>
                </a:solidFill>
              </a:rPr>
              <a:t>(Connection)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065184" y="3543776"/>
            <a:ext cx="428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sendingConnections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ArrayList</a:t>
            </a:r>
            <a:r>
              <a:rPr lang="en-US" altLang="zh-TW" sz="1100" dirty="0">
                <a:solidFill>
                  <a:schemeClr val="bg1"/>
                </a:solidFill>
              </a:rPr>
              <a:t>&lt;Connection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zh-TW" sz="1100" dirty="0" smtClean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041007" y="3974663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041007" y="3543776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239476" y="5633785"/>
            <a:ext cx="1" cy="45951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3191159" y="6093296"/>
            <a:ext cx="2096635" cy="6926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54743" y="6093296"/>
            <a:ext cx="1202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bg1"/>
                </a:solidFill>
              </a:rPr>
              <a:t>EpidemicRouter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直線接點 17"/>
          <p:cNvCxnSpPr>
            <a:stCxn id="15" idx="1"/>
            <a:endCxn id="15" idx="3"/>
          </p:cNvCxnSpPr>
          <p:nvPr/>
        </p:nvCxnSpPr>
        <p:spPr>
          <a:xfrm>
            <a:off x="3191159" y="6439644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191159" y="6352533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225222" y="6439644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676721" y="2819190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m.getTtl</a:t>
            </a:r>
            <a:r>
              <a:rPr lang="en-US" altLang="zh-TW" sz="900" b="1" dirty="0"/>
              <a:t>() &lt;= 0 &amp;&amp; 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!=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678411" y="2409508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716884" y="2687562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547664" y="482851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2167064" y="4984601"/>
            <a:ext cx="1108792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56970"/>
              </p:ext>
            </p:extLst>
          </p:nvPr>
        </p:nvGraphicFramePr>
        <p:xfrm>
          <a:off x="767273" y="3604143"/>
          <a:ext cx="780391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1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Messages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6550" y="5808373"/>
            <a:ext cx="4221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3"/>
                </a:solidFill>
              </a:rPr>
              <a:t>The Messages(Buffer) is empty so there's </a:t>
            </a:r>
            <a:r>
              <a:rPr lang="en-US" altLang="zh-TW" sz="1000" dirty="0">
                <a:solidFill>
                  <a:schemeClr val="accent3"/>
                </a:solidFill>
              </a:rPr>
              <a:t>enough space for the new message.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1115616" y="4869160"/>
            <a:ext cx="0" cy="979863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676721" y="2819190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m.getTtl</a:t>
            </a:r>
            <a:r>
              <a:rPr lang="en-US" altLang="zh-TW" sz="900" b="1" dirty="0"/>
              <a:t>() &lt;= 0 &amp;&amp; 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!=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FF0000"/>
                </a:solidFill>
              </a:rPr>
              <a:t>return </a:t>
            </a:r>
            <a:r>
              <a:rPr lang="en-US" altLang="zh-TW" sz="900" i="1" dirty="0">
                <a:solidFill>
                  <a:srgbClr val="FF0000"/>
                </a:solidFill>
              </a:rPr>
              <a:t>RCV_OK</a:t>
            </a:r>
            <a:r>
              <a:rPr lang="en-US" altLang="zh-TW" sz="900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678411" y="2409508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716884" y="2687562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596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20474" y="3767225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b="1" dirty="0"/>
              <a:t>return </a:t>
            </a:r>
            <a:r>
              <a:rPr lang="en-US" altLang="zh-TW" sz="1050" b="1" dirty="0" err="1"/>
              <a:t>super.receiveMessage</a:t>
            </a:r>
            <a:r>
              <a:rPr lang="en-US" altLang="zh-TW" sz="1050" b="1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920473" y="3620473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右大括弧 93"/>
          <p:cNvSpPr/>
          <p:nvPr/>
        </p:nvSpPr>
        <p:spPr>
          <a:xfrm>
            <a:off x="3524008" y="2608475"/>
            <a:ext cx="396465" cy="2993949"/>
          </a:xfrm>
          <a:prstGeom prst="rightBrace">
            <a:avLst>
              <a:gd name="adj1" fmla="val 8333"/>
              <a:gd name="adj2" fmla="val 484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-2799" y="2735632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FF0000"/>
                </a:solidFill>
              </a:rPr>
              <a:t>return </a:t>
            </a:r>
            <a:r>
              <a:rPr lang="en-US" altLang="zh-TW" sz="900" i="1" dirty="0">
                <a:solidFill>
                  <a:srgbClr val="FF0000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-1109" y="2325950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364" y="2604004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89542" y="320368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562364" y="3573016"/>
            <a:ext cx="0" cy="44350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527091" y="4726375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0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b="1" dirty="0" smtClean="0"/>
              <a:t>Message </a:t>
            </a:r>
            <a:r>
              <a:rPr lang="en-US" altLang="zh-TW" sz="1050" b="1" dirty="0" err="1"/>
              <a:t>newMessage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m.replicate</a:t>
            </a:r>
            <a:r>
              <a:rPr lang="en-US" altLang="zh-TW" sz="1050" b="1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this.putToIncomingBuffer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newMessage.addNodeOnPath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this.host</a:t>
            </a:r>
            <a:r>
              <a:rPr lang="en-US" altLang="zh-TW" sz="1050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return </a:t>
            </a:r>
            <a:r>
              <a:rPr lang="en-US" altLang="zh-TW" sz="1050" i="1" dirty="0"/>
              <a:t>RCV_OK;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73688"/>
              </p:ext>
            </p:extLst>
          </p:nvPr>
        </p:nvGraphicFramePr>
        <p:xfrm>
          <a:off x="416410" y="4584832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H="1">
            <a:off x="2915816" y="2298973"/>
            <a:ext cx="1116317" cy="210213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Message </a:t>
            </a:r>
            <a:r>
              <a:rPr lang="en-US" altLang="zh-TW" sz="1050" dirty="0" err="1"/>
              <a:t>newMessage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m.replicate</a:t>
            </a:r>
            <a:r>
              <a:rPr lang="en-US" altLang="zh-TW" sz="1050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b="1" dirty="0" err="1" smtClean="0"/>
              <a:t>this.putToIncomingBuffer</a:t>
            </a:r>
            <a:r>
              <a:rPr lang="en-US" altLang="zh-TW" sz="1050" b="1" dirty="0" smtClean="0"/>
              <a:t>(</a:t>
            </a:r>
            <a:r>
              <a:rPr lang="en-US" altLang="zh-TW" sz="1050" b="1" dirty="0" err="1" smtClean="0"/>
              <a:t>newMessage</a:t>
            </a:r>
            <a:r>
              <a:rPr lang="en-US" altLang="zh-TW" sz="1050" b="1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newMessage.addNodeOnPath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this.host</a:t>
            </a:r>
            <a:r>
              <a:rPr lang="en-US" altLang="zh-TW" sz="1050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return </a:t>
            </a:r>
            <a:r>
              <a:rPr lang="en-US" altLang="zh-TW" sz="1050" i="1" dirty="0"/>
              <a:t>RCV_OK;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1043608" y="2932495"/>
            <a:ext cx="0" cy="7125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64037"/>
              </p:ext>
            </p:extLst>
          </p:nvPr>
        </p:nvGraphicFramePr>
        <p:xfrm>
          <a:off x="414128" y="3729545"/>
          <a:ext cx="1480978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89"/>
                <a:gridCol w="740489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/>
                        <a:t>incomingMessages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M1_n0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newMessage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-33259" y="2582753"/>
            <a:ext cx="32928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dirty="0" err="1" smtClean="0"/>
              <a:t>putToIncomingBuffer</a:t>
            </a:r>
            <a:r>
              <a:rPr lang="en-US" altLang="zh-TW" sz="900" dirty="0" smtClean="0"/>
              <a:t>(m</a:t>
            </a:r>
            <a:r>
              <a:rPr lang="en-US" altLang="zh-TW" sz="900" dirty="0"/>
              <a:t>, </a:t>
            </a:r>
            <a:r>
              <a:rPr lang="en-US" altLang="zh-TW" sz="900" dirty="0" smtClean="0"/>
              <a:t>from</a:t>
            </a:r>
            <a:r>
              <a:rPr lang="en-US" altLang="zh-TW" sz="900" dirty="0"/>
              <a:t>) {</a:t>
            </a:r>
          </a:p>
          <a:p>
            <a:r>
              <a:rPr lang="en-US" altLang="zh-TW" sz="900" b="1" dirty="0" err="1"/>
              <a:t>this.incomingMessages.put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 + "_" + </a:t>
            </a:r>
            <a:r>
              <a:rPr lang="en-US" altLang="zh-TW" sz="900" b="1" dirty="0" err="1"/>
              <a:t>from.toString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4" name="右大括弧 33"/>
          <p:cNvSpPr/>
          <p:nvPr/>
        </p:nvSpPr>
        <p:spPr>
          <a:xfrm>
            <a:off x="2915816" y="2346723"/>
            <a:ext cx="252761" cy="864395"/>
          </a:xfrm>
          <a:prstGeom prst="rightBrace">
            <a:avLst>
              <a:gd name="adj1" fmla="val 8333"/>
              <a:gd name="adj2" fmla="val 29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627784" y="4035681"/>
            <a:ext cx="3424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3"/>
                </a:solidFill>
              </a:rPr>
              <a:t>This is a buffer means that </a:t>
            </a:r>
            <a:r>
              <a:rPr lang="en-US" altLang="zh-TW" sz="10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000" dirty="0" smtClean="0">
                <a:solidFill>
                  <a:schemeClr val="accent3"/>
                </a:solidFill>
              </a:rPr>
              <a:t> </a:t>
            </a:r>
            <a:r>
              <a:rPr lang="en-US" altLang="zh-TW" sz="1000" dirty="0" smtClean="0">
                <a:solidFill>
                  <a:schemeClr val="accent2"/>
                </a:solidFill>
              </a:rPr>
              <a:t>will be transferred but not yet</a:t>
            </a:r>
            <a:r>
              <a:rPr lang="en-US" altLang="zh-TW" sz="1000" dirty="0" smtClean="0">
                <a:solidFill>
                  <a:schemeClr val="accent3"/>
                </a:solidFill>
              </a:rPr>
              <a:t>.</a:t>
            </a: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73627"/>
              </p:ext>
            </p:extLst>
          </p:nvPr>
        </p:nvGraphicFramePr>
        <p:xfrm>
          <a:off x="1511851" y="535590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直線單箭頭接點 39"/>
          <p:cNvCxnSpPr/>
          <p:nvPr/>
        </p:nvCxnSpPr>
        <p:spPr>
          <a:xfrm>
            <a:off x="1847850" y="4114800"/>
            <a:ext cx="2163408" cy="105738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15" idx="1"/>
          </p:cNvCxnSpPr>
          <p:nvPr/>
        </p:nvCxnSpPr>
        <p:spPr>
          <a:xfrm>
            <a:off x="1907704" y="3825098"/>
            <a:ext cx="720080" cy="333694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Message </a:t>
            </a:r>
            <a:r>
              <a:rPr lang="en-US" altLang="zh-TW" sz="1050" dirty="0" err="1"/>
              <a:t>newMessage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m.replicate</a:t>
            </a:r>
            <a:r>
              <a:rPr lang="en-US" altLang="zh-TW" sz="1050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this.putToIncomingBuffer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b="1" dirty="0" err="1" smtClean="0"/>
              <a:t>newMessage.addNodeOnPath</a:t>
            </a:r>
            <a:r>
              <a:rPr lang="en-US" altLang="zh-TW" sz="1050" b="1" dirty="0" smtClean="0"/>
              <a:t>(</a:t>
            </a:r>
            <a:r>
              <a:rPr lang="en-US" altLang="zh-TW" sz="1050" b="1" dirty="0" err="1" smtClean="0"/>
              <a:t>this.host</a:t>
            </a:r>
            <a:r>
              <a:rPr lang="en-US" altLang="zh-TW" sz="1050" b="1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return </a:t>
            </a:r>
            <a:r>
              <a:rPr lang="en-US" altLang="zh-TW" sz="1050" i="1" dirty="0"/>
              <a:t>RCV_OK;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55264"/>
              </p:ext>
            </p:extLst>
          </p:nvPr>
        </p:nvGraphicFramePr>
        <p:xfrm>
          <a:off x="126041" y="4846316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>
            <a:off x="4539683" y="2852936"/>
            <a:ext cx="81613" cy="19934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07504" y="4468470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newMessage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1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Message </a:t>
            </a:r>
            <a:r>
              <a:rPr lang="en-US" altLang="zh-TW" sz="1050" dirty="0" err="1"/>
              <a:t>newMessage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m.replicate</a:t>
            </a:r>
            <a:r>
              <a:rPr lang="en-US" altLang="zh-TW" sz="1050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this.putToIncomingBuffer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newMessage.addNodeOnPath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this.host</a:t>
            </a:r>
            <a:r>
              <a:rPr lang="en-US" altLang="zh-TW" sz="1050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>
                <a:solidFill>
                  <a:schemeClr val="accent2"/>
                </a:solidFill>
              </a:rPr>
              <a:t>return </a:t>
            </a:r>
            <a:r>
              <a:rPr lang="en-US" altLang="zh-TW" sz="1050" i="1" dirty="0">
                <a:solidFill>
                  <a:schemeClr val="accent2"/>
                </a:solidFill>
              </a:rPr>
              <a:t>RCV_OK</a:t>
            </a:r>
            <a:r>
              <a:rPr lang="en-US" altLang="zh-TW" sz="1050" i="1" dirty="0"/>
              <a:t>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9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20474" y="3767225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b="1" dirty="0"/>
              <a:t>return </a:t>
            </a:r>
            <a:r>
              <a:rPr lang="en-US" altLang="zh-TW" sz="1050" b="1" dirty="0" err="1"/>
              <a:t>super.receiveMessage</a:t>
            </a:r>
            <a:r>
              <a:rPr lang="en-US" altLang="zh-TW" sz="1050" b="1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920473" y="3620473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zh-TW" altLang="en-US" sz="1050" b="1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 smtClean="0"/>
              <a:t>){</a:t>
            </a:r>
            <a:endParaRPr lang="en-US" altLang="zh-TW" sz="1050" dirty="0"/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m.addNodeOnPath</a:t>
            </a:r>
            <a:r>
              <a:rPr lang="en-US" altLang="zh-TW" sz="1050" dirty="0" smtClean="0"/>
              <a:t>(this</a:t>
            </a:r>
            <a:r>
              <a:rPr lang="en-US" altLang="zh-TW" sz="1050" dirty="0"/>
              <a:t>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 smtClean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 smtClean="0"/>
              <a:t>;</a:t>
            </a:r>
            <a:endParaRPr lang="en-US" altLang="zh-TW" sz="1050" dirty="0" smtClean="0"/>
          </a:p>
          <a:p>
            <a:r>
              <a:rPr lang="en-US" altLang="zh-TW" sz="1050" dirty="0" smtClean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89542" y="320368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562364" y="3573016"/>
            <a:ext cx="0" cy="44350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527091" y="4726375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564516" y="4881103"/>
            <a:ext cx="0" cy="4478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101349" y="5328978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34" name="直線單箭頭接點 33"/>
          <p:cNvCxnSpPr>
            <a:endCxn id="35" idx="3"/>
          </p:cNvCxnSpPr>
          <p:nvPr/>
        </p:nvCxnSpPr>
        <p:spPr>
          <a:xfrm flipH="1">
            <a:off x="1557203" y="800375"/>
            <a:ext cx="146718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11560" y="615709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5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240263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this.router.receiveMessage</a:t>
            </a:r>
            <a:r>
              <a:rPr lang="en-US" altLang="zh-TW" sz="1050" dirty="0"/>
              <a:t>(m, from); </a:t>
            </a:r>
            <a:endParaRPr lang="zh-TW" altLang="en-US" sz="1050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dirty="0"/>
              <a:t>) {</a:t>
            </a:r>
          </a:p>
          <a:p>
            <a:pPr lvl="1"/>
            <a:r>
              <a:rPr lang="en-US" altLang="zh-TW" sz="1050" b="1" dirty="0"/>
              <a:t>   </a:t>
            </a:r>
            <a:r>
              <a:rPr lang="en-US" altLang="zh-TW" sz="1050" b="1" dirty="0" err="1"/>
              <a:t>m.addNodeOnPath</a:t>
            </a:r>
            <a:r>
              <a:rPr lang="en-US" altLang="zh-TW" sz="1050" b="1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75946"/>
              </p:ext>
            </p:extLst>
          </p:nvPr>
        </p:nvGraphicFramePr>
        <p:xfrm>
          <a:off x="251520" y="266263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>
            <a:off x="3809171" y="1100417"/>
            <a:ext cx="834837" cy="15364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37" idx="3"/>
          </p:cNvCxnSpPr>
          <p:nvPr/>
        </p:nvCxnSpPr>
        <p:spPr>
          <a:xfrm flipH="1">
            <a:off x="1527806" y="1422070"/>
            <a:ext cx="146718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82163" y="123740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151" y="23390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endCxn id="39" idx="3"/>
          </p:cNvCxnSpPr>
          <p:nvPr/>
        </p:nvCxnSpPr>
        <p:spPr>
          <a:xfrm flipH="1">
            <a:off x="1557203" y="800375"/>
            <a:ext cx="146718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11560" y="615709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9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b="1" dirty="0"/>
              <a:t> </a:t>
            </a:r>
            <a:r>
              <a:rPr lang="en-US" altLang="zh-TW" sz="1200" b="1" dirty="0" smtClean="0"/>
              <a:t>= </a:t>
            </a:r>
            <a:r>
              <a:rPr lang="en-US" altLang="zh-TW" sz="1200" b="1" dirty="0" err="1" smtClean="0"/>
              <a:t>getOtherNode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).</a:t>
            </a:r>
            <a:r>
              <a:rPr lang="en-US" altLang="zh-TW" sz="1200" b="1" dirty="0" err="1"/>
              <a:t>receiveMessage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newMessage</a:t>
            </a:r>
            <a:r>
              <a:rPr lang="en-US" altLang="zh-TW" sz="1200" b="1" dirty="0"/>
              <a:t>, from</a:t>
            </a:r>
            <a:r>
              <a:rPr lang="en-US" altLang="zh-TW" sz="1200" b="1" dirty="0" smtClean="0"/>
              <a:t>);</a:t>
            </a:r>
          </a:p>
          <a:p>
            <a:r>
              <a:rPr lang="en-US" altLang="zh-TW" sz="1200" dirty="0"/>
              <a:t>if (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MessageRouter.</a:t>
            </a:r>
            <a:r>
              <a:rPr lang="en-US" altLang="zh-TW" sz="1200" i="1" dirty="0" err="1"/>
              <a:t>RCV_OK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b="1" dirty="0" err="1" smtClean="0"/>
              <a:t>this.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msgOnFly</a:t>
            </a:r>
            <a:r>
              <a:rPr lang="en-US" altLang="zh-TW" sz="1200" b="1" dirty="0" smtClean="0"/>
              <a:t> </a:t>
            </a:r>
            <a:r>
              <a:rPr lang="en-US" altLang="zh-TW" sz="1200" b="1" dirty="0"/>
              <a:t>= </a:t>
            </a:r>
            <a:r>
              <a:rPr lang="en-US" altLang="zh-TW" sz="1200" b="1" dirty="0" err="1"/>
              <a:t>newMessage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this.transferDoneTime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SimClock.</a:t>
            </a:r>
            <a:r>
              <a:rPr lang="en-US" altLang="zh-TW" sz="1200" i="1" dirty="0" err="1"/>
              <a:t>getTime</a:t>
            </a:r>
            <a:r>
              <a:rPr lang="en-US" altLang="zh-TW" sz="1200" i="1" dirty="0"/>
              <a:t>() + </a:t>
            </a:r>
          </a:p>
          <a:p>
            <a:r>
              <a:rPr lang="en-US" altLang="zh-TW" sz="1200" dirty="0" smtClean="0"/>
              <a:t>      (</a:t>
            </a:r>
            <a:r>
              <a:rPr lang="en-US" altLang="zh-TW" sz="1200" dirty="0"/>
              <a:t>1.0*</a:t>
            </a:r>
            <a:r>
              <a:rPr lang="en-US" altLang="zh-TW" sz="1200" dirty="0" err="1"/>
              <a:t>m.getSize</a:t>
            </a:r>
            <a:r>
              <a:rPr lang="en-US" altLang="zh-TW" sz="1200" dirty="0"/>
              <a:t>()) / </a:t>
            </a:r>
            <a:r>
              <a:rPr lang="en-US" altLang="zh-TW" sz="1200" dirty="0" err="1"/>
              <a:t>this.speed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}</a:t>
            </a:r>
          </a:p>
          <a:p>
            <a:r>
              <a:rPr lang="en-US" altLang="zh-TW" sz="1200" dirty="0"/>
              <a:t>return 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4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cxnSp>
        <p:nvCxnSpPr>
          <p:cNvPr id="44" name="直線單箭頭接點 43"/>
          <p:cNvCxnSpPr>
            <a:endCxn id="45" idx="2"/>
          </p:cNvCxnSpPr>
          <p:nvPr/>
        </p:nvCxnSpPr>
        <p:spPr>
          <a:xfrm flipV="1">
            <a:off x="4644008" y="2281386"/>
            <a:ext cx="112781" cy="105090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283967" y="191205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6124941" y="3717032"/>
            <a:ext cx="0" cy="12241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58292"/>
              </p:ext>
            </p:extLst>
          </p:nvPr>
        </p:nvGraphicFramePr>
        <p:xfrm>
          <a:off x="3419872" y="494116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3353157" y="4564981"/>
            <a:ext cx="277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This message </a:t>
            </a:r>
            <a:r>
              <a:rPr lang="en-US" altLang="zh-TW" dirty="0">
                <a:solidFill>
                  <a:srgbClr val="FF0000"/>
                </a:solidFill>
              </a:rPr>
              <a:t>is transferring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610824" y="4825673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6628380" y="6163731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3622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/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/>
              <a:t>if (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MessageRouter.</a:t>
            </a:r>
            <a:r>
              <a:rPr lang="en-US" altLang="zh-TW" sz="1200" i="1" dirty="0" err="1"/>
              <a:t>RCV_OK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this.msgOnFly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newMessage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b="1" dirty="0" err="1" smtClean="0"/>
              <a:t>this.transferDoneTime</a:t>
            </a:r>
            <a:r>
              <a:rPr lang="en-US" altLang="zh-TW" sz="1200" b="1" dirty="0" smtClean="0"/>
              <a:t> </a:t>
            </a:r>
            <a:r>
              <a:rPr lang="en-US" altLang="zh-TW" sz="1200" b="1" dirty="0"/>
              <a:t>= </a:t>
            </a:r>
            <a:r>
              <a:rPr lang="en-US" altLang="zh-TW" sz="1200" b="1" dirty="0" err="1"/>
              <a:t>SimClock.</a:t>
            </a:r>
            <a:r>
              <a:rPr lang="en-US" altLang="zh-TW" sz="1200" b="1" i="1" dirty="0" err="1"/>
              <a:t>getTime</a:t>
            </a:r>
            <a:r>
              <a:rPr lang="en-US" altLang="zh-TW" sz="1200" b="1" i="1" dirty="0"/>
              <a:t>() + </a:t>
            </a:r>
          </a:p>
          <a:p>
            <a:r>
              <a:rPr lang="en-US" altLang="zh-TW" sz="1200" b="1" dirty="0" smtClean="0"/>
              <a:t>      (</a:t>
            </a:r>
            <a:r>
              <a:rPr lang="en-US" altLang="zh-TW" sz="1200" b="1" dirty="0"/>
              <a:t>1.0*</a:t>
            </a:r>
            <a:r>
              <a:rPr lang="en-US" altLang="zh-TW" sz="1200" b="1" dirty="0" err="1"/>
              <a:t>m.getSize</a:t>
            </a:r>
            <a:r>
              <a:rPr lang="en-US" altLang="zh-TW" sz="1200" b="1" dirty="0"/>
              <a:t>()) / </a:t>
            </a:r>
            <a:r>
              <a:rPr lang="en-US" altLang="zh-TW" sz="1200" b="1" dirty="0" err="1"/>
              <a:t>this.speed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}</a:t>
            </a:r>
          </a:p>
          <a:p>
            <a:r>
              <a:rPr lang="en-US" altLang="zh-TW" sz="1200" dirty="0"/>
              <a:t>return 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4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28377"/>
              </p:ext>
            </p:extLst>
          </p:nvPr>
        </p:nvGraphicFramePr>
        <p:xfrm>
          <a:off x="3707904" y="4797152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err="1" smtClean="0"/>
                        <a:t>transferDoneTime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err="1" smtClean="0"/>
                        <a:t>SimClock.</a:t>
                      </a:r>
                      <a:r>
                        <a:rPr lang="en-US" altLang="zh-TW" sz="1000" b="1" i="1" dirty="0" err="1" smtClean="0"/>
                        <a:t>getTime</a:t>
                      </a:r>
                      <a:r>
                        <a:rPr lang="en-US" altLang="zh-TW" sz="1000" b="1" i="1" dirty="0" smtClean="0"/>
                        <a:t>() 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/>
                        <a:t>1.0*</a:t>
                      </a:r>
                      <a:r>
                        <a:rPr lang="en-US" altLang="zh-TW" sz="1000" b="1" dirty="0" err="1" smtClean="0"/>
                        <a:t>m.getSize</a:t>
                      </a:r>
                      <a:r>
                        <a:rPr lang="en-US" altLang="zh-TW" sz="1000" b="1" dirty="0" smtClean="0"/>
                        <a:t>()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err="1" smtClean="0"/>
                        <a:t>this.speed</a:t>
                      </a:r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5000 Byte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1k Bps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3622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/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/>
              <a:t>if (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MessageRouter.</a:t>
            </a:r>
            <a:r>
              <a:rPr lang="en-US" altLang="zh-TW" sz="1200" i="1" dirty="0" err="1"/>
              <a:t>RCV_OK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this.msgOnFly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newMessage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b="1" dirty="0" err="1" smtClean="0"/>
              <a:t>this.transferDoneTime</a:t>
            </a:r>
            <a:r>
              <a:rPr lang="en-US" altLang="zh-TW" sz="1200" b="1" dirty="0" smtClean="0"/>
              <a:t> </a:t>
            </a:r>
            <a:r>
              <a:rPr lang="en-US" altLang="zh-TW" sz="1200" b="1" dirty="0"/>
              <a:t>= </a:t>
            </a:r>
            <a:r>
              <a:rPr lang="en-US" altLang="zh-TW" sz="1200" b="1" dirty="0" err="1"/>
              <a:t>SimClock.</a:t>
            </a:r>
            <a:r>
              <a:rPr lang="en-US" altLang="zh-TW" sz="1200" b="1" i="1" dirty="0" err="1"/>
              <a:t>getTime</a:t>
            </a:r>
            <a:r>
              <a:rPr lang="en-US" altLang="zh-TW" sz="1200" b="1" i="1" dirty="0"/>
              <a:t>() + </a:t>
            </a:r>
          </a:p>
          <a:p>
            <a:r>
              <a:rPr lang="en-US" altLang="zh-TW" sz="1200" b="1" dirty="0" smtClean="0"/>
              <a:t>      (</a:t>
            </a:r>
            <a:r>
              <a:rPr lang="en-US" altLang="zh-TW" sz="1200" b="1" dirty="0"/>
              <a:t>1.0*</a:t>
            </a:r>
            <a:r>
              <a:rPr lang="en-US" altLang="zh-TW" sz="1200" b="1" dirty="0" err="1"/>
              <a:t>m.getSize</a:t>
            </a:r>
            <a:r>
              <a:rPr lang="en-US" altLang="zh-TW" sz="1200" b="1" dirty="0"/>
              <a:t>()) / </a:t>
            </a:r>
            <a:r>
              <a:rPr lang="en-US" altLang="zh-TW" sz="1200" b="1" dirty="0" err="1"/>
              <a:t>this.speed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}</a:t>
            </a:r>
          </a:p>
          <a:p>
            <a:r>
              <a:rPr lang="en-US" altLang="zh-TW" sz="1200" b="1" dirty="0"/>
              <a:t>return </a:t>
            </a:r>
            <a:r>
              <a:rPr lang="en-US" altLang="zh-TW" sz="12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b="1" dirty="0">
                <a:solidFill>
                  <a:schemeClr val="accent2"/>
                </a:solidFill>
              </a:rPr>
              <a:t>;</a:t>
            </a:r>
            <a:endParaRPr lang="en-US" altLang="zh-TW" sz="1200" dirty="0">
              <a:solidFill>
                <a:schemeClr val="accent2"/>
              </a:solidFill>
            </a:endParaRPr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4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16325"/>
              </p:ext>
            </p:extLst>
          </p:nvPr>
        </p:nvGraphicFramePr>
        <p:xfrm>
          <a:off x="3707904" y="4797152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err="1" smtClean="0"/>
                        <a:t>transferDoneTime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err="1" smtClean="0"/>
                        <a:t>SimClock.</a:t>
                      </a:r>
                      <a:r>
                        <a:rPr lang="en-US" altLang="zh-TW" sz="1000" b="1" i="1" dirty="0" err="1" smtClean="0"/>
                        <a:t>getTime</a:t>
                      </a:r>
                      <a:r>
                        <a:rPr lang="en-US" altLang="zh-TW" sz="1000" b="1" i="1" dirty="0" smtClean="0"/>
                        <a:t>() 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/>
                        <a:t>1.0*</a:t>
                      </a:r>
                      <a:r>
                        <a:rPr lang="en-US" altLang="zh-TW" sz="1000" b="1" dirty="0" err="1" smtClean="0"/>
                        <a:t>m.getSize</a:t>
                      </a:r>
                      <a:r>
                        <a:rPr lang="en-US" altLang="zh-TW" sz="1000" b="1" dirty="0" smtClean="0"/>
                        <a:t>()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err="1" smtClean="0"/>
                        <a:t>this.speed</a:t>
                      </a:r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5000 Byte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1k Bps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4312542" y="5454749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483768" y="6060648"/>
            <a:ext cx="434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This message will be transfer done at clock 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5292080" y="4424051"/>
            <a:ext cx="1245037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537117" y="4199440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0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3201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startTransfer</a:t>
            </a:r>
            <a:r>
              <a:rPr lang="en-US" altLang="zh-TW" sz="1000" b="1" dirty="0"/>
              <a:t>(Message m, Connection con)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…</a:t>
            </a:r>
            <a:endParaRPr lang="zh-TW" altLang="en-US" sz="1000" dirty="0"/>
          </a:p>
          <a:p>
            <a:r>
              <a:rPr lang="en-US" altLang="zh-TW" sz="10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000" b="1" dirty="0"/>
              <a:t> = </a:t>
            </a:r>
            <a:r>
              <a:rPr lang="en-US" altLang="zh-TW" sz="1000" b="1" dirty="0" err="1"/>
              <a:t>con.startTransfer</a:t>
            </a:r>
            <a:r>
              <a:rPr lang="en-US" altLang="zh-TW" sz="1000" b="1" dirty="0"/>
              <a:t>(</a:t>
            </a:r>
            <a:r>
              <a:rPr lang="en-US" altLang="zh-TW" sz="1000" b="1" dirty="0" err="1"/>
              <a:t>getHost</a:t>
            </a:r>
            <a:r>
              <a:rPr lang="en-US" altLang="zh-TW" sz="1000" b="1" dirty="0"/>
              <a:t>(), m);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RCV_OK) { </a:t>
            </a:r>
            <a:r>
              <a:rPr lang="en-US" altLang="zh-TW" sz="1000" i="1" dirty="0">
                <a:solidFill>
                  <a:schemeClr val="accent3"/>
                </a:solidFill>
              </a:rPr>
              <a:t>// started transfer</a:t>
            </a:r>
          </a:p>
          <a:p>
            <a:r>
              <a:rPr lang="en-US" altLang="zh-TW" sz="1000" b="1" dirty="0" err="1"/>
              <a:t>addToSendingConnections</a:t>
            </a:r>
            <a:r>
              <a:rPr lang="en-US" altLang="zh-TW" sz="1000" b="1" dirty="0"/>
              <a:t>(con);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else if (</a:t>
            </a:r>
            <a:r>
              <a:rPr lang="en-US" altLang="zh-TW" sz="1000" dirty="0" err="1"/>
              <a:t>deleteDelivered</a:t>
            </a:r>
            <a:r>
              <a:rPr lang="en-US" altLang="zh-TW" sz="1000" dirty="0"/>
              <a:t> &amp;&amp; 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DENIED_OLD &amp;&amp; </a:t>
            </a:r>
          </a:p>
          <a:p>
            <a:r>
              <a:rPr lang="en-US" altLang="zh-TW" sz="1000" dirty="0" err="1"/>
              <a:t>m.getTo</a:t>
            </a:r>
            <a:r>
              <a:rPr lang="en-US" altLang="zh-TW" sz="1000" dirty="0"/>
              <a:t>() == </a:t>
            </a:r>
            <a:r>
              <a:rPr lang="en-US" altLang="zh-TW" sz="1000" dirty="0" err="1"/>
              <a:t>con.getOtherNode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())) {</a:t>
            </a:r>
          </a:p>
          <a:p>
            <a:r>
              <a:rPr lang="en-US" altLang="zh-TW" sz="1000" dirty="0">
                <a:solidFill>
                  <a:schemeClr val="accent3"/>
                </a:solidFill>
              </a:rPr>
              <a:t>/* final recipient has already received the </a:t>
            </a:r>
            <a:r>
              <a:rPr lang="en-US" altLang="zh-TW" sz="10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1000" u="sng" dirty="0">
                <a:solidFill>
                  <a:schemeClr val="accent3"/>
                </a:solidFill>
              </a:rPr>
              <a:t> -&gt; delete it */</a:t>
            </a:r>
          </a:p>
          <a:p>
            <a:r>
              <a:rPr lang="en-US" altLang="zh-TW" sz="1000" dirty="0" err="1"/>
              <a:t>this.deleteMessage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m.getId</a:t>
            </a:r>
            <a:r>
              <a:rPr lang="en-US" altLang="zh-TW" sz="1000" dirty="0"/>
              <a:t>(), false);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endCxn id="64" idx="2"/>
          </p:cNvCxnSpPr>
          <p:nvPr/>
        </p:nvCxnSpPr>
        <p:spPr>
          <a:xfrm flipH="1" flipV="1">
            <a:off x="2086109" y="2547524"/>
            <a:ext cx="251556" cy="66850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1613287" y="2178192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788024" y="3140968"/>
            <a:ext cx="2781531" cy="55399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void </a:t>
            </a:r>
            <a:r>
              <a:rPr lang="en-US" altLang="zh-TW" sz="1000" dirty="0" err="1"/>
              <a:t>addToSendingConnections</a:t>
            </a:r>
            <a:r>
              <a:rPr lang="en-US" altLang="zh-TW" sz="1000" dirty="0"/>
              <a:t>(Connection con) {</a:t>
            </a:r>
          </a:p>
          <a:p>
            <a:r>
              <a:rPr lang="en-US" altLang="zh-TW" sz="1000" b="1" dirty="0" err="1"/>
              <a:t>this.sendingConnections.add</a:t>
            </a:r>
            <a:r>
              <a:rPr lang="en-US" altLang="zh-TW" sz="1000" b="1" dirty="0"/>
              <a:t>(con);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80" name="直線單箭頭接點 79"/>
          <p:cNvCxnSpPr/>
          <p:nvPr/>
        </p:nvCxnSpPr>
        <p:spPr>
          <a:xfrm flipV="1">
            <a:off x="3851920" y="3284984"/>
            <a:ext cx="936104" cy="25938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5868144" y="3417967"/>
            <a:ext cx="936104" cy="9745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940152" y="5732295"/>
            <a:ext cx="28552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connection(s) that are currently used for sending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65404"/>
              </p:ext>
            </p:extLst>
          </p:nvPr>
        </p:nvGraphicFramePr>
        <p:xfrm>
          <a:off x="6619014" y="4433602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3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3201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startTransfer</a:t>
            </a:r>
            <a:r>
              <a:rPr lang="en-US" altLang="zh-TW" sz="1000" b="1" dirty="0"/>
              <a:t>(Message m, Connection con)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…</a:t>
            </a:r>
            <a:endParaRPr lang="zh-TW" altLang="en-US" sz="1000" dirty="0"/>
          </a:p>
          <a:p>
            <a:r>
              <a:rPr lang="en-US" altLang="zh-TW" sz="1000" dirty="0" err="1"/>
              <a:t>retVal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con.startTransfer</a:t>
            </a:r>
            <a:r>
              <a:rPr lang="en-US" altLang="zh-TW" sz="1000" dirty="0"/>
              <a:t>(</a:t>
            </a:r>
            <a:r>
              <a:rPr lang="en-US" altLang="zh-TW" sz="1000" dirty="0" err="1"/>
              <a:t>getHost</a:t>
            </a:r>
            <a:r>
              <a:rPr lang="en-US" altLang="zh-TW" sz="1000" dirty="0"/>
              <a:t>(), m);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RCV_OK) { </a:t>
            </a:r>
            <a:r>
              <a:rPr lang="en-US" altLang="zh-TW" sz="1000" i="1" dirty="0">
                <a:solidFill>
                  <a:schemeClr val="accent3"/>
                </a:solidFill>
              </a:rPr>
              <a:t>// started transfer</a:t>
            </a:r>
          </a:p>
          <a:p>
            <a:r>
              <a:rPr lang="en-US" altLang="zh-TW" sz="1000" dirty="0" err="1"/>
              <a:t>addToSendingConnections</a:t>
            </a:r>
            <a:r>
              <a:rPr lang="en-US" altLang="zh-TW" sz="1000" dirty="0"/>
              <a:t>(con);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else if (</a:t>
            </a:r>
            <a:r>
              <a:rPr lang="en-US" altLang="zh-TW" sz="1000" dirty="0" err="1"/>
              <a:t>deleteDelivered</a:t>
            </a:r>
            <a:r>
              <a:rPr lang="en-US" altLang="zh-TW" sz="1000" dirty="0"/>
              <a:t> &amp;&amp; 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DENIED_OLD &amp;&amp; </a:t>
            </a:r>
          </a:p>
          <a:p>
            <a:r>
              <a:rPr lang="en-US" altLang="zh-TW" sz="1000" dirty="0" err="1"/>
              <a:t>m.getTo</a:t>
            </a:r>
            <a:r>
              <a:rPr lang="en-US" altLang="zh-TW" sz="1000" dirty="0"/>
              <a:t>() == </a:t>
            </a:r>
            <a:r>
              <a:rPr lang="en-US" altLang="zh-TW" sz="1000" dirty="0" err="1"/>
              <a:t>con.getOtherNode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())) {</a:t>
            </a:r>
          </a:p>
          <a:p>
            <a:r>
              <a:rPr lang="en-US" altLang="zh-TW" sz="1000" dirty="0">
                <a:solidFill>
                  <a:schemeClr val="accent3"/>
                </a:solidFill>
              </a:rPr>
              <a:t>/* final recipient has already received the </a:t>
            </a:r>
            <a:r>
              <a:rPr lang="en-US" altLang="zh-TW" sz="10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1000" u="sng" dirty="0">
                <a:solidFill>
                  <a:schemeClr val="accent3"/>
                </a:solidFill>
              </a:rPr>
              <a:t> -&gt; delete it */</a:t>
            </a:r>
          </a:p>
          <a:p>
            <a:r>
              <a:rPr lang="en-US" altLang="zh-TW" sz="1000" dirty="0" err="1"/>
              <a:t>this.deleteMessage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m.getId</a:t>
            </a:r>
            <a:r>
              <a:rPr lang="en-US" altLang="zh-TW" sz="1000" dirty="0"/>
              <a:t>(), false);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</a:t>
            </a:r>
            <a:r>
              <a:rPr lang="en-US" altLang="zh-TW" sz="10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000" b="1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2883134" y="4759052"/>
            <a:ext cx="866183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851920" y="4574386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23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8475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TW" sz="1000" dirty="0"/>
              <a:t>Message </a:t>
            </a:r>
            <a:r>
              <a:rPr lang="fr-FR" altLang="zh-TW" sz="1000" b="1" dirty="0"/>
              <a:t>tryAllMessages(Connection con, List&lt;Message&gt; messages) </a:t>
            </a:r>
            <a:r>
              <a:rPr lang="fr-FR" altLang="zh-TW" sz="1000" dirty="0"/>
              <a:t>{</a:t>
            </a:r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for </a:t>
            </a:r>
            <a:r>
              <a:rPr lang="en-US" altLang="zh-TW" sz="1000" dirty="0"/>
              <a:t>(Message m : messages) {</a:t>
            </a:r>
          </a:p>
          <a:p>
            <a:r>
              <a:rPr lang="en-US" altLang="zh-TW" sz="1000" dirty="0" smtClean="0"/>
              <a:t>       </a:t>
            </a:r>
            <a:r>
              <a:rPr lang="en-US" altLang="zh-TW" sz="1000" dirty="0" err="1" smtClean="0"/>
              <a:t>int</a:t>
            </a:r>
            <a:r>
              <a:rPr lang="en-US" altLang="zh-TW" sz="1000" dirty="0" smtClean="0"/>
              <a:t> </a:t>
            </a:r>
            <a:r>
              <a:rPr lang="en-US" altLang="zh-TW" sz="1000" dirty="0" err="1">
                <a:solidFill>
                  <a:schemeClr val="accent2"/>
                </a:solidFill>
              </a:rPr>
              <a:t>retVal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startTransfer</a:t>
            </a:r>
            <a:r>
              <a:rPr lang="en-US" altLang="zh-TW" sz="1000" dirty="0"/>
              <a:t>(m, con); </a:t>
            </a:r>
          </a:p>
          <a:p>
            <a:r>
              <a:rPr lang="en-US" altLang="zh-TW" sz="1000" dirty="0" smtClean="0"/>
              <a:t>       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RCV_OK) {</a:t>
            </a:r>
          </a:p>
          <a:p>
            <a:r>
              <a:rPr lang="en-US" altLang="zh-TW" sz="1000" b="1" dirty="0" smtClean="0"/>
              <a:t>           return </a:t>
            </a:r>
            <a:r>
              <a:rPr lang="en-US" altLang="zh-TW" sz="1000" b="1" dirty="0"/>
              <a:t>m</a:t>
            </a:r>
            <a:r>
              <a:rPr lang="en-US" altLang="zh-TW" sz="1000" dirty="0"/>
              <a:t>;</a:t>
            </a:r>
            <a:r>
              <a:rPr lang="en-US" altLang="zh-TW" sz="1000" dirty="0">
                <a:solidFill>
                  <a:schemeClr val="accent3"/>
                </a:solidFill>
              </a:rPr>
              <a:t>// accepted a message, don't try others</a:t>
            </a:r>
          </a:p>
          <a:p>
            <a:r>
              <a:rPr lang="en-US" altLang="zh-TW" sz="1000" dirty="0" smtClean="0"/>
              <a:t>       }</a:t>
            </a:r>
            <a:endParaRPr lang="en-US" altLang="zh-TW" sz="1000" dirty="0"/>
          </a:p>
          <a:p>
            <a:r>
              <a:rPr lang="en-US" altLang="zh-TW" sz="1000" dirty="0" smtClean="0"/>
              <a:t>       else </a:t>
            </a:r>
            <a:r>
              <a:rPr lang="en-US" altLang="zh-TW" sz="1000" dirty="0"/>
              <a:t>if 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&gt; 0) { </a:t>
            </a:r>
          </a:p>
          <a:p>
            <a:r>
              <a:rPr lang="en-US" altLang="zh-TW" sz="1000" dirty="0" smtClean="0"/>
              <a:t>          return </a:t>
            </a:r>
            <a:r>
              <a:rPr lang="en-US" altLang="zh-TW" sz="1000" dirty="0"/>
              <a:t>null; </a:t>
            </a:r>
            <a:r>
              <a:rPr lang="en-US" altLang="zh-TW" sz="1000" dirty="0">
                <a:solidFill>
                  <a:schemeClr val="accent3"/>
                </a:solidFill>
              </a:rPr>
              <a:t>// should try later -&gt; don't bother trying others</a:t>
            </a:r>
          </a:p>
          <a:p>
            <a:r>
              <a:rPr lang="en-US" altLang="zh-TW" sz="1000" dirty="0" smtClean="0"/>
              <a:t>       }</a:t>
            </a:r>
            <a:endParaRPr lang="en-US" altLang="zh-TW" sz="1000" dirty="0"/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null; </a:t>
            </a:r>
            <a:r>
              <a:rPr lang="en-US" altLang="zh-TW" sz="1000" dirty="0">
                <a:solidFill>
                  <a:schemeClr val="accent3"/>
                </a:solidFill>
              </a:rPr>
              <a:t>// no message was accepted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8" name="直線單箭頭接點 27"/>
          <p:cNvCxnSpPr>
            <a:endCxn id="29" idx="2"/>
          </p:cNvCxnSpPr>
          <p:nvPr/>
        </p:nvCxnSpPr>
        <p:spPr>
          <a:xfrm flipH="1" flipV="1">
            <a:off x="2086109" y="2547524"/>
            <a:ext cx="626868" cy="66850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613287" y="2178192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35877"/>
              </p:ext>
            </p:extLst>
          </p:nvPr>
        </p:nvGraphicFramePr>
        <p:xfrm>
          <a:off x="3779912" y="4932290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>
            <a:off x="2987824" y="3573016"/>
            <a:ext cx="1872208" cy="12241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1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535595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Connection </a:t>
            </a:r>
            <a:r>
              <a:rPr lang="en-US" altLang="zh-TW" sz="1000" b="1" dirty="0" err="1"/>
              <a:t>tryMessagesToConnections</a:t>
            </a:r>
            <a:r>
              <a:rPr lang="en-US" altLang="zh-TW" sz="1000" b="1" dirty="0"/>
              <a:t>(List&lt;Message&gt; </a:t>
            </a:r>
            <a:r>
              <a:rPr lang="en-US" altLang="zh-TW" sz="1000" b="1" dirty="0" err="1"/>
              <a:t>messages,List</a:t>
            </a:r>
            <a:r>
              <a:rPr lang="en-US" altLang="zh-TW" sz="1000" b="1" dirty="0"/>
              <a:t>&lt;Connection&gt; connections)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    for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 smtClean="0"/>
              <a:t>       Connection </a:t>
            </a:r>
            <a:r>
              <a:rPr lang="en-US" altLang="zh-TW" sz="1000" dirty="0"/>
              <a:t>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 smtClean="0"/>
              <a:t>       Message </a:t>
            </a:r>
            <a:r>
              <a:rPr lang="en-US" altLang="zh-TW" sz="1000" dirty="0">
                <a:solidFill>
                  <a:schemeClr val="accent2"/>
                </a:solidFill>
              </a:rPr>
              <a:t>started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tryAllMessages</a:t>
            </a:r>
            <a:r>
              <a:rPr lang="en-US" altLang="zh-TW" sz="1000" dirty="0"/>
              <a:t>(con, messages); </a:t>
            </a:r>
          </a:p>
          <a:p>
            <a:r>
              <a:rPr lang="en-US" altLang="zh-TW" sz="1000" dirty="0" smtClean="0"/>
              <a:t>       if </a:t>
            </a:r>
            <a:r>
              <a:rPr lang="en-US" altLang="zh-TW" sz="1000" dirty="0"/>
              <a:t>(started != null) { </a:t>
            </a:r>
          </a:p>
          <a:p>
            <a:r>
              <a:rPr lang="en-US" altLang="zh-TW" sz="1000" dirty="0" smtClean="0"/>
              <a:t>          </a:t>
            </a:r>
            <a:r>
              <a:rPr lang="en-US" altLang="zh-TW" sz="1000" b="1" dirty="0" smtClean="0"/>
              <a:t>return </a:t>
            </a:r>
            <a:r>
              <a:rPr lang="en-US" altLang="zh-TW" sz="1000" b="1" dirty="0"/>
              <a:t>con;</a:t>
            </a:r>
          </a:p>
          <a:p>
            <a:r>
              <a:rPr lang="en-US" altLang="zh-TW" sz="1000" dirty="0" smtClean="0"/>
              <a:t>        }</a:t>
            </a:r>
            <a:endParaRPr lang="en-US" altLang="zh-TW" sz="1000" dirty="0"/>
          </a:p>
          <a:p>
            <a:r>
              <a:rPr lang="en-US" altLang="zh-TW" sz="1000" dirty="0" smtClean="0"/>
              <a:t>    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return null;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00788"/>
              </p:ext>
            </p:extLst>
          </p:nvPr>
        </p:nvGraphicFramePr>
        <p:xfrm>
          <a:off x="3779912" y="4932290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>
            <a:off x="3059832" y="3429000"/>
            <a:ext cx="1800200" cy="136815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06661" y="5598532"/>
            <a:ext cx="16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n0&lt;-&gt;n1 (1000Bps) is </a:t>
            </a:r>
            <a:r>
              <a:rPr lang="en-US" altLang="zh-TW" sz="1200" dirty="0" smtClean="0">
                <a:solidFill>
                  <a:schemeClr val="accent2"/>
                </a:solidFill>
              </a:rPr>
              <a:t>up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3" name="直線單箭頭接點 32"/>
          <p:cNvCxnSpPr>
            <a:endCxn id="8" idx="0"/>
          </p:cNvCxnSpPr>
          <p:nvPr/>
        </p:nvCxnSpPr>
        <p:spPr>
          <a:xfrm>
            <a:off x="2928157" y="3706809"/>
            <a:ext cx="26269" cy="189172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332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Connection </a:t>
            </a:r>
            <a:r>
              <a:rPr lang="en-US" altLang="zh-TW" sz="1000" b="1" dirty="0" err="1"/>
              <a:t>tryAllMessagesToAllConnections</a:t>
            </a:r>
            <a:r>
              <a:rPr lang="en-US" altLang="zh-TW" sz="1000" b="1" dirty="0"/>
              <a:t>()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…</a:t>
            </a:r>
            <a:endParaRPr lang="zh-TW" altLang="en-US" sz="1000" dirty="0"/>
          </a:p>
          <a:p>
            <a:r>
              <a:rPr lang="en-US" altLang="zh-TW" sz="1000" dirty="0"/>
              <a:t>return </a:t>
            </a:r>
            <a:r>
              <a:rPr lang="en-US" altLang="zh-TW" sz="1000" b="1" dirty="0" err="1"/>
              <a:t>tryMessagesToConnections</a:t>
            </a:r>
            <a:r>
              <a:rPr lang="en-US" altLang="zh-TW" sz="1000" b="1" dirty="0"/>
              <a:t>(messages, connections)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389409" y="5217770"/>
            <a:ext cx="16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n0&lt;-&gt;n1 (1000Bps) is </a:t>
            </a:r>
            <a:r>
              <a:rPr lang="en-US" altLang="zh-TW" sz="1200" dirty="0" smtClean="0">
                <a:solidFill>
                  <a:schemeClr val="accent2"/>
                </a:solidFill>
              </a:rPr>
              <a:t>up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131840" y="3326047"/>
            <a:ext cx="0" cy="189172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934858" y="6117472"/>
            <a:ext cx="2271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10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345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96" y="16175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84" y="24113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54437" y="52212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5" name="右大括弧 4"/>
          <p:cNvSpPr/>
          <p:nvPr/>
        </p:nvSpPr>
        <p:spPr>
          <a:xfrm>
            <a:off x="2640886" y="-75887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8358"/>
              </p:ext>
            </p:extLst>
          </p:nvPr>
        </p:nvGraphicFramePr>
        <p:xfrm>
          <a:off x="1309391" y="5454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2919302" y="98530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409335" y="81515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3955231" y="97834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477259" y="81515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941605" y="74840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409335" y="82761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755471" y="82761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右大括弧 13"/>
          <p:cNvSpPr/>
          <p:nvPr/>
        </p:nvSpPr>
        <p:spPr>
          <a:xfrm rot="10800000">
            <a:off x="5056526" y="27352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99812"/>
              </p:ext>
            </p:extLst>
          </p:nvPr>
        </p:nvGraphicFramePr>
        <p:xfrm>
          <a:off x="5238694" y="42481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72" y="455662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60" y="463600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853913" y="491699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19" name="右大括弧 18"/>
          <p:cNvSpPr/>
          <p:nvPr/>
        </p:nvSpPr>
        <p:spPr>
          <a:xfrm>
            <a:off x="2840362" y="4318983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6846"/>
              </p:ext>
            </p:extLst>
          </p:nvPr>
        </p:nvGraphicFramePr>
        <p:xfrm>
          <a:off x="1508867" y="444941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圓角矩形 20"/>
          <p:cNvSpPr/>
          <p:nvPr/>
        </p:nvSpPr>
        <p:spPr>
          <a:xfrm>
            <a:off x="3118778" y="538017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3608811" y="521002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4154707" y="537321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676735" y="521002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141081" y="514327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608811" y="522248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3954947" y="522248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右大括弧 27"/>
          <p:cNvSpPr/>
          <p:nvPr/>
        </p:nvSpPr>
        <p:spPr>
          <a:xfrm rot="10800000">
            <a:off x="5256002" y="466839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39076"/>
              </p:ext>
            </p:extLst>
          </p:nvPr>
        </p:nvGraphicFramePr>
        <p:xfrm>
          <a:off x="5438170" y="481968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線單箭頭接點 30"/>
          <p:cNvCxnSpPr>
            <a:stCxn id="9" idx="2"/>
            <a:endCxn id="23" idx="0"/>
          </p:cNvCxnSpPr>
          <p:nvPr/>
        </p:nvCxnSpPr>
        <p:spPr>
          <a:xfrm>
            <a:off x="4505879" y="1186936"/>
            <a:ext cx="199476" cy="418628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356189" y="2584758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1208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4703289" y="2064009"/>
            <a:ext cx="3253087" cy="24194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85"/>
          <p:cNvSpPr>
            <a:spLocks noChangeAspect="1"/>
          </p:cNvSpPr>
          <p:nvPr/>
        </p:nvSpPr>
        <p:spPr>
          <a:xfrm>
            <a:off x="5971330" y="265467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30" y="546764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18" y="626139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27971" y="907126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14420" y="309119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26538"/>
              </p:ext>
            </p:extLst>
          </p:nvPr>
        </p:nvGraphicFramePr>
        <p:xfrm>
          <a:off x="3682925" y="439546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292836" y="1370313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82869" y="120016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28765" y="1363352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50793" y="1200162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15139" y="113340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82869" y="1212616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29005" y="1212616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30060" y="658526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33997"/>
              </p:ext>
            </p:extLst>
          </p:nvPr>
        </p:nvGraphicFramePr>
        <p:xfrm>
          <a:off x="7612228" y="809820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>
            <a:endCxn id="94" idx="2"/>
          </p:cNvCxnSpPr>
          <p:nvPr/>
        </p:nvCxnSpPr>
        <p:spPr>
          <a:xfrm flipV="1">
            <a:off x="3882487" y="2079200"/>
            <a:ext cx="515547" cy="244092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934858" y="6117472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2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essage relay started </a:t>
            </a:r>
            <a:r>
              <a:rPr lang="en-US" altLang="zh-TW" sz="1800" dirty="0" smtClean="0"/>
              <a:t>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002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697366" y="50419"/>
            <a:ext cx="3312368" cy="99177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EventQueue</a:t>
            </a:r>
            <a:endParaRPr lang="zh-TW" altLang="en-US" sz="1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38624" y="611303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nextEventsTime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nextEvent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2693437" y="61130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2697366" y="1359634"/>
            <a:ext cx="3312368" cy="822494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ExternalEvent</a:t>
            </a:r>
            <a:endParaRPr lang="zh-TW" altLang="en-US" sz="1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738624" y="192051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2693879" y="1929902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697366" y="177236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349621" y="1065943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009734" y="2396357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圓角矩形 16"/>
          <p:cNvSpPr/>
          <p:nvPr/>
        </p:nvSpPr>
        <p:spPr>
          <a:xfrm>
            <a:off x="6504" y="2636912"/>
            <a:ext cx="2934821" cy="151216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>
                <a:solidFill>
                  <a:schemeClr val="bg1"/>
                </a:solidFill>
              </a:rPr>
              <a:t>ConnectionEvent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1363582" y="2403308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363582" y="2403308"/>
            <a:ext cx="4646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4360512" y="217842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179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504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7179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7179" y="3651975"/>
            <a:ext cx="3015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>
                <a:solidFill>
                  <a:schemeClr val="bg1"/>
                </a:solidFill>
              </a:rPr>
              <a:t>, double)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542323" y="2636912"/>
            <a:ext cx="2934821" cy="12766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MessageEvent</a:t>
            </a:r>
            <a:endParaRPr lang="zh-TW" altLang="en-US" sz="1200" b="1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562998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4542323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562998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id : String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62998" y="3651975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MessageEvent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double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2567173" y="5257251"/>
            <a:ext cx="1728217" cy="11459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MessageCreateEvent</a:t>
            </a:r>
            <a:endParaRPr lang="zh-TW" altLang="en-US" sz="1200" b="1" dirty="0"/>
          </a:p>
        </p:txBody>
      </p:sp>
      <p:cxnSp>
        <p:nvCxnSpPr>
          <p:cNvPr id="53" name="直線接點 52"/>
          <p:cNvCxnSpPr/>
          <p:nvPr/>
        </p:nvCxnSpPr>
        <p:spPr>
          <a:xfrm flipV="1">
            <a:off x="2578136" y="6099871"/>
            <a:ext cx="1707542" cy="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2567173" y="5688162"/>
            <a:ext cx="1728217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587848" y="5670039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size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responseSize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596557" y="6141560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4542323" y="5322086"/>
            <a:ext cx="1881286" cy="10162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MessageDeleteEvent</a:t>
            </a:r>
            <a:endParaRPr lang="zh-TW" altLang="en-US" sz="1200" b="1" dirty="0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4542322" y="6042135"/>
            <a:ext cx="188128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4542322" y="5754134"/>
            <a:ext cx="1881286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562997" y="573487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drop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562997" y="607672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71" name="圓角矩形 70"/>
          <p:cNvSpPr/>
          <p:nvPr/>
        </p:nvSpPr>
        <p:spPr>
          <a:xfrm>
            <a:off x="6680995" y="4983956"/>
            <a:ext cx="2340889" cy="14877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MessageRelayEvent</a:t>
            </a:r>
            <a:endParaRPr lang="zh-TW" altLang="en-US" sz="1200" b="1" dirty="0"/>
          </a:p>
        </p:txBody>
      </p:sp>
      <p:cxnSp>
        <p:nvCxnSpPr>
          <p:cNvPr id="72" name="直線接點 71"/>
          <p:cNvCxnSpPr/>
          <p:nvPr/>
        </p:nvCxnSpPr>
        <p:spPr>
          <a:xfrm>
            <a:off x="6680995" y="6140461"/>
            <a:ext cx="2340889" cy="1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680995" y="5416004"/>
            <a:ext cx="2340889" cy="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6701670" y="5396745"/>
            <a:ext cx="1602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stage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SENDING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TRANSFERRED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ABORTED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680482" y="6152486"/>
            <a:ext cx="1876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80" name="直線接點 79"/>
          <p:cNvCxnSpPr/>
          <p:nvPr/>
        </p:nvCxnSpPr>
        <p:spPr>
          <a:xfrm flipV="1">
            <a:off x="7740352" y="4149080"/>
            <a:ext cx="0" cy="8348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線接點 80"/>
          <p:cNvCxnSpPr>
            <a:stCxn id="52" idx="0"/>
          </p:cNvCxnSpPr>
          <p:nvPr/>
        </p:nvCxnSpPr>
        <p:spPr>
          <a:xfrm flipV="1">
            <a:off x="3431282" y="4149080"/>
            <a:ext cx="625" cy="1108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3431281" y="4149080"/>
            <a:ext cx="4309071" cy="1243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5486141" y="3924199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5482966" y="4155295"/>
            <a:ext cx="0" cy="116057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794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stCxn id="38" idx="2"/>
          </p:cNvCxnSpPr>
          <p:nvPr/>
        </p:nvCxnSpPr>
        <p:spPr>
          <a:xfrm>
            <a:off x="2898275" y="3146059"/>
            <a:ext cx="3909" cy="4269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103982" y="3578019"/>
            <a:ext cx="220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addToSendingConnections</a:t>
            </a:r>
            <a:r>
              <a:rPr lang="en-US" altLang="zh-TW" sz="1200" b="1" dirty="0"/>
              <a:t>(con)</a:t>
            </a:r>
            <a:endParaRPr lang="zh-TW" altLang="en-US" sz="1200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5212453" y="4028847"/>
            <a:ext cx="3050080" cy="1398946"/>
            <a:chOff x="2555777" y="1772816"/>
            <a:chExt cx="3983167" cy="1793544"/>
          </a:xfrm>
        </p:grpSpPr>
        <p:cxnSp>
          <p:nvCxnSpPr>
            <p:cNvPr id="90" name="直線接點 89"/>
            <p:cNvCxnSpPr/>
            <p:nvPr/>
          </p:nvCxnSpPr>
          <p:spPr>
            <a:xfrm>
              <a:off x="2566830" y="2908598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5220917" y="4535739"/>
            <a:ext cx="845103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Sender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245638" y="4535739"/>
            <a:ext cx="984693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16622" y="4594707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Transferring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3658259" y="3912170"/>
            <a:ext cx="1072209" cy="80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6958</Words>
  <Application>Microsoft Office PowerPoint</Application>
  <PresentationFormat>如螢幕大小 (4:3)</PresentationFormat>
  <Paragraphs>2501</Paragraphs>
  <Slides>90</Slides>
  <Notes>19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1" baseType="lpstr">
      <vt:lpstr>Office 佈景主題</vt:lpstr>
      <vt:lpstr>EpidemicRouter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 to send the message</vt:lpstr>
      <vt:lpstr>PowerPoint 簡報</vt:lpstr>
      <vt:lpstr>PowerPoint 簡報</vt:lpstr>
      <vt:lpstr>Start to receive the message</vt:lpstr>
      <vt:lpstr>PowerPoint 簡報</vt:lpstr>
      <vt:lpstr>PowerPoint 簡報</vt:lpstr>
      <vt:lpstr>PowerPoint 簡報</vt:lpstr>
      <vt:lpstr>MessageSending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 in clock 0</vt:lpstr>
      <vt:lpstr>PowerPoint 簡報</vt:lpstr>
      <vt:lpstr>Create a Message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 to send the message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Start to receive the message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EpidemicRouter</dc:title>
  <dc:creator>Ellison</dc:creator>
  <cp:lastModifiedBy>Ellison</cp:lastModifiedBy>
  <cp:revision>181</cp:revision>
  <dcterms:created xsi:type="dcterms:W3CDTF">2013-09-15T10:21:42Z</dcterms:created>
  <dcterms:modified xsi:type="dcterms:W3CDTF">2013-10-08T18:19:49Z</dcterms:modified>
</cp:coreProperties>
</file>