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5"/>
  </p:notesMasterIdLst>
  <p:sldIdLst>
    <p:sldId id="256" r:id="rId2"/>
    <p:sldId id="257" r:id="rId3"/>
    <p:sldId id="294" r:id="rId4"/>
    <p:sldId id="258" r:id="rId5"/>
    <p:sldId id="293" r:id="rId6"/>
    <p:sldId id="259" r:id="rId7"/>
    <p:sldId id="260" r:id="rId8"/>
    <p:sldId id="261" r:id="rId9"/>
    <p:sldId id="262" r:id="rId10"/>
    <p:sldId id="291" r:id="rId11"/>
    <p:sldId id="292" r:id="rId12"/>
    <p:sldId id="269" r:id="rId13"/>
    <p:sldId id="270" r:id="rId14"/>
    <p:sldId id="271" r:id="rId15"/>
    <p:sldId id="272" r:id="rId16"/>
    <p:sldId id="273" r:id="rId17"/>
    <p:sldId id="274" r:id="rId18"/>
    <p:sldId id="282" r:id="rId19"/>
    <p:sldId id="275" r:id="rId20"/>
    <p:sldId id="276" r:id="rId21"/>
    <p:sldId id="277" r:id="rId22"/>
    <p:sldId id="278" r:id="rId23"/>
    <p:sldId id="279" r:id="rId24"/>
    <p:sldId id="280" r:id="rId25"/>
    <p:sldId id="302" r:id="rId26"/>
    <p:sldId id="303" r:id="rId27"/>
    <p:sldId id="289" r:id="rId28"/>
    <p:sldId id="285" r:id="rId29"/>
    <p:sldId id="287" r:id="rId30"/>
    <p:sldId id="297" r:id="rId31"/>
    <p:sldId id="308" r:id="rId32"/>
    <p:sldId id="298" r:id="rId33"/>
    <p:sldId id="309" r:id="rId34"/>
    <p:sldId id="299" r:id="rId35"/>
    <p:sldId id="306" r:id="rId36"/>
    <p:sldId id="310" r:id="rId37"/>
    <p:sldId id="307" r:id="rId38"/>
    <p:sldId id="284" r:id="rId39"/>
    <p:sldId id="286" r:id="rId40"/>
    <p:sldId id="326" r:id="rId41"/>
    <p:sldId id="311" r:id="rId42"/>
    <p:sldId id="313" r:id="rId43"/>
    <p:sldId id="315" r:id="rId44"/>
    <p:sldId id="325" r:id="rId45"/>
    <p:sldId id="318" r:id="rId46"/>
    <p:sldId id="321" r:id="rId47"/>
    <p:sldId id="323" r:id="rId48"/>
    <p:sldId id="322" r:id="rId49"/>
    <p:sldId id="324" r:id="rId50"/>
    <p:sldId id="327" r:id="rId51"/>
    <p:sldId id="328" r:id="rId52"/>
    <p:sldId id="329" r:id="rId53"/>
    <p:sldId id="331" r:id="rId54"/>
    <p:sldId id="333" r:id="rId55"/>
    <p:sldId id="332" r:id="rId56"/>
    <p:sldId id="334" r:id="rId57"/>
    <p:sldId id="330" r:id="rId58"/>
    <p:sldId id="335" r:id="rId59"/>
    <p:sldId id="336" r:id="rId60"/>
    <p:sldId id="340" r:id="rId61"/>
    <p:sldId id="371" r:id="rId62"/>
    <p:sldId id="372" r:id="rId63"/>
    <p:sldId id="373" r:id="rId64"/>
    <p:sldId id="374" r:id="rId65"/>
    <p:sldId id="375" r:id="rId66"/>
    <p:sldId id="376" r:id="rId67"/>
    <p:sldId id="377" r:id="rId68"/>
    <p:sldId id="378" r:id="rId69"/>
    <p:sldId id="379" r:id="rId70"/>
    <p:sldId id="380" r:id="rId71"/>
    <p:sldId id="381" r:id="rId72"/>
    <p:sldId id="406" r:id="rId73"/>
    <p:sldId id="353" r:id="rId74"/>
    <p:sldId id="354" r:id="rId75"/>
    <p:sldId id="355" r:id="rId76"/>
    <p:sldId id="356" r:id="rId77"/>
    <p:sldId id="357" r:id="rId78"/>
    <p:sldId id="358" r:id="rId79"/>
    <p:sldId id="359" r:id="rId80"/>
    <p:sldId id="370" r:id="rId81"/>
    <p:sldId id="360" r:id="rId82"/>
    <p:sldId id="361" r:id="rId83"/>
    <p:sldId id="338" r:id="rId84"/>
    <p:sldId id="362" r:id="rId85"/>
    <p:sldId id="364" r:id="rId86"/>
    <p:sldId id="365" r:id="rId87"/>
    <p:sldId id="366" r:id="rId88"/>
    <p:sldId id="386" r:id="rId89"/>
    <p:sldId id="383" r:id="rId90"/>
    <p:sldId id="391" r:id="rId91"/>
    <p:sldId id="384" r:id="rId92"/>
    <p:sldId id="387" r:id="rId93"/>
    <p:sldId id="394" r:id="rId94"/>
    <p:sldId id="395" r:id="rId95"/>
    <p:sldId id="396" r:id="rId96"/>
    <p:sldId id="397" r:id="rId97"/>
    <p:sldId id="398" r:id="rId98"/>
    <p:sldId id="400" r:id="rId99"/>
    <p:sldId id="401" r:id="rId100"/>
    <p:sldId id="402" r:id="rId101"/>
    <p:sldId id="403" r:id="rId102"/>
    <p:sldId id="404" r:id="rId103"/>
    <p:sldId id="414" r:id="rId104"/>
    <p:sldId id="409" r:id="rId105"/>
    <p:sldId id="407" r:id="rId106"/>
    <p:sldId id="410" r:id="rId107"/>
    <p:sldId id="411" r:id="rId108"/>
    <p:sldId id="412" r:id="rId109"/>
    <p:sldId id="413" r:id="rId110"/>
    <p:sldId id="415" r:id="rId111"/>
    <p:sldId id="416" r:id="rId112"/>
    <p:sldId id="417" r:id="rId113"/>
    <p:sldId id="418" r:id="rId114"/>
    <p:sldId id="419" r:id="rId115"/>
    <p:sldId id="420" r:id="rId116"/>
    <p:sldId id="421" r:id="rId117"/>
    <p:sldId id="422" r:id="rId118"/>
    <p:sldId id="423" r:id="rId119"/>
    <p:sldId id="432" r:id="rId120"/>
    <p:sldId id="428" r:id="rId121"/>
    <p:sldId id="425" r:id="rId122"/>
    <p:sldId id="426" r:id="rId123"/>
    <p:sldId id="433" r:id="rId124"/>
    <p:sldId id="450" r:id="rId125"/>
    <p:sldId id="431" r:id="rId126"/>
    <p:sldId id="435" r:id="rId127"/>
    <p:sldId id="436" r:id="rId128"/>
    <p:sldId id="437" r:id="rId129"/>
    <p:sldId id="438" r:id="rId130"/>
    <p:sldId id="439" r:id="rId131"/>
    <p:sldId id="440" r:id="rId132"/>
    <p:sldId id="441" r:id="rId133"/>
    <p:sldId id="442" r:id="rId134"/>
    <p:sldId id="444" r:id="rId135"/>
    <p:sldId id="443" r:id="rId136"/>
    <p:sldId id="445" r:id="rId137"/>
    <p:sldId id="446" r:id="rId138"/>
    <p:sldId id="451" r:id="rId139"/>
    <p:sldId id="368" r:id="rId140"/>
    <p:sldId id="453" r:id="rId141"/>
    <p:sldId id="454" r:id="rId142"/>
    <p:sldId id="455" r:id="rId143"/>
    <p:sldId id="382" r:id="rId14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555" autoAdjust="0"/>
  </p:normalViewPr>
  <p:slideViewPr>
    <p:cSldViewPr>
      <p:cViewPr>
        <p:scale>
          <a:sx n="120" d="100"/>
          <a:sy n="120" d="100"/>
        </p:scale>
        <p:origin x="-1350" y="3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slide" Target="slides/slide139.xml"/><Relationship Id="rId14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B37FEA-F3F9-40B4-9C57-DF8764F8C58A}" type="datetimeFigureOut">
              <a:rPr lang="zh-TW" altLang="en-US" smtClean="0"/>
              <a:t>2013/10/18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A9257E-2B9F-4BC8-9ED7-6FAD88B19E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7360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9257E-2B9F-4BC8-9ED7-6FAD88B19EEB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9623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9257E-2B9F-4BC8-9ED7-6FAD88B19EEB}" type="slidenum">
              <a:rPr lang="zh-TW" altLang="en-US" smtClean="0"/>
              <a:t>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96237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9257E-2B9F-4BC8-9ED7-6FAD88B19EEB}" type="slidenum">
              <a:rPr lang="zh-TW" altLang="en-US" smtClean="0"/>
              <a:t>45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96237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9257E-2B9F-4BC8-9ED7-6FAD88B19EEB}" type="slidenum">
              <a:rPr lang="zh-TW" altLang="en-US" smtClean="0"/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96237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9257E-2B9F-4BC8-9ED7-6FAD88B19EEB}" type="slidenum">
              <a:rPr lang="zh-TW" altLang="en-US" smtClean="0"/>
              <a:t>47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96237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9257E-2B9F-4BC8-9ED7-6FAD88B19EEB}" type="slidenum">
              <a:rPr lang="zh-TW" altLang="en-US" smtClean="0"/>
              <a:t>48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96237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9257E-2B9F-4BC8-9ED7-6FAD88B19EEB}" type="slidenum">
              <a:rPr lang="zh-TW" altLang="en-US" smtClean="0"/>
              <a:t>53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13142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9257E-2B9F-4BC8-9ED7-6FAD88B19EEB}" type="slidenum">
              <a:rPr lang="zh-TW" altLang="en-US" smtClean="0"/>
              <a:t>54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13142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9257E-2B9F-4BC8-9ED7-6FAD88B19EEB}" type="slidenum">
              <a:rPr lang="zh-TW" altLang="en-US" smtClean="0"/>
              <a:t>55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13142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9257E-2B9F-4BC8-9ED7-6FAD88B19EEB}" type="slidenum">
              <a:rPr lang="zh-TW" altLang="en-US" smtClean="0"/>
              <a:t>56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13142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9257E-2B9F-4BC8-9ED7-6FAD88B19EEB}" type="slidenum">
              <a:rPr lang="zh-TW" altLang="en-US" smtClean="0"/>
              <a:t>87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2056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9257E-2B9F-4BC8-9ED7-6FAD88B19EEB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96237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9257E-2B9F-4BC8-9ED7-6FAD88B19EEB}" type="slidenum">
              <a:rPr lang="zh-TW" altLang="en-US" smtClean="0"/>
              <a:t>90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20569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9257E-2B9F-4BC8-9ED7-6FAD88B19EEB}" type="slidenum">
              <a:rPr lang="zh-TW" altLang="en-US" smtClean="0"/>
              <a:t>91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20569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9257E-2B9F-4BC8-9ED7-6FAD88B19EEB}" type="slidenum">
              <a:rPr lang="zh-TW" altLang="en-US" smtClean="0"/>
              <a:t>92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20569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9257E-2B9F-4BC8-9ED7-6FAD88B19EEB}" type="slidenum">
              <a:rPr lang="zh-TW" altLang="en-US" smtClean="0"/>
              <a:t>93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20569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9257E-2B9F-4BC8-9ED7-6FAD88B19EEB}" type="slidenum">
              <a:rPr lang="zh-TW" altLang="en-US" smtClean="0"/>
              <a:t>94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20569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9257E-2B9F-4BC8-9ED7-6FAD88B19EEB}" type="slidenum">
              <a:rPr lang="zh-TW" altLang="en-US" smtClean="0"/>
              <a:t>95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20569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9257E-2B9F-4BC8-9ED7-6FAD88B19EEB}" type="slidenum">
              <a:rPr lang="zh-TW" altLang="en-US" smtClean="0"/>
              <a:t>96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20569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9257E-2B9F-4BC8-9ED7-6FAD88B19EEB}" type="slidenum">
              <a:rPr lang="zh-TW" altLang="en-US" smtClean="0"/>
              <a:t>97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205693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9257E-2B9F-4BC8-9ED7-6FAD88B19EEB}" type="slidenum">
              <a:rPr lang="zh-TW" altLang="en-US" smtClean="0"/>
              <a:t>98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205693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9257E-2B9F-4BC8-9ED7-6FAD88B19EEB}" type="slidenum">
              <a:rPr lang="zh-TW" altLang="en-US" smtClean="0"/>
              <a:t>99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20569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9257E-2B9F-4BC8-9ED7-6FAD88B19EEB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962379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9257E-2B9F-4BC8-9ED7-6FAD88B19EEB}" type="slidenum">
              <a:rPr lang="zh-TW" altLang="en-US" smtClean="0"/>
              <a:t>100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205693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9257E-2B9F-4BC8-9ED7-6FAD88B19EEB}" type="slidenum">
              <a:rPr lang="zh-TW" altLang="en-US" smtClean="0"/>
              <a:t>101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205693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9257E-2B9F-4BC8-9ED7-6FAD88B19EEB}" type="slidenum">
              <a:rPr lang="zh-TW" altLang="en-US" smtClean="0"/>
              <a:t>102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205693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9257E-2B9F-4BC8-9ED7-6FAD88B19EEB}" type="slidenum">
              <a:rPr lang="zh-TW" altLang="en-US" smtClean="0"/>
              <a:t>103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205693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9257E-2B9F-4BC8-9ED7-6FAD88B19EEB}" type="slidenum">
              <a:rPr lang="zh-TW" altLang="en-US" smtClean="0"/>
              <a:t>105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205693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9257E-2B9F-4BC8-9ED7-6FAD88B19EEB}" type="slidenum">
              <a:rPr lang="zh-TW" altLang="en-US" smtClean="0"/>
              <a:t>106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205693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9257E-2B9F-4BC8-9ED7-6FAD88B19EEB}" type="slidenum">
              <a:rPr lang="zh-TW" altLang="en-US" smtClean="0"/>
              <a:t>107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205693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9257E-2B9F-4BC8-9ED7-6FAD88B19EEB}" type="slidenum">
              <a:rPr lang="zh-TW" altLang="en-US" smtClean="0"/>
              <a:t>108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205693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9257E-2B9F-4BC8-9ED7-6FAD88B19EEB}" type="slidenum">
              <a:rPr lang="zh-TW" altLang="en-US" smtClean="0"/>
              <a:t>109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205693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9257E-2B9F-4BC8-9ED7-6FAD88B19EEB}" type="slidenum">
              <a:rPr lang="zh-TW" altLang="en-US" smtClean="0"/>
              <a:t>110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20569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9257E-2B9F-4BC8-9ED7-6FAD88B19EEB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962379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9257E-2B9F-4BC8-9ED7-6FAD88B19EEB}" type="slidenum">
              <a:rPr lang="zh-TW" altLang="en-US" smtClean="0"/>
              <a:t>111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205693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9257E-2B9F-4BC8-9ED7-6FAD88B19EEB}" type="slidenum">
              <a:rPr lang="zh-TW" altLang="en-US" smtClean="0"/>
              <a:t>112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205693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9257E-2B9F-4BC8-9ED7-6FAD88B19EEB}" type="slidenum">
              <a:rPr lang="zh-TW" altLang="en-US" smtClean="0"/>
              <a:t>113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205693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9257E-2B9F-4BC8-9ED7-6FAD88B19EEB}" type="slidenum">
              <a:rPr lang="zh-TW" altLang="en-US" smtClean="0"/>
              <a:t>114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205693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9257E-2B9F-4BC8-9ED7-6FAD88B19EEB}" type="slidenum">
              <a:rPr lang="zh-TW" altLang="en-US" smtClean="0"/>
              <a:t>115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205693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9257E-2B9F-4BC8-9ED7-6FAD88B19EEB}" type="slidenum">
              <a:rPr lang="zh-TW" altLang="en-US" smtClean="0"/>
              <a:t>116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205693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9257E-2B9F-4BC8-9ED7-6FAD88B19EEB}" type="slidenum">
              <a:rPr lang="zh-TW" altLang="en-US" smtClean="0"/>
              <a:t>117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205693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9257E-2B9F-4BC8-9ED7-6FAD88B19EEB}" type="slidenum">
              <a:rPr lang="zh-TW" altLang="en-US" smtClean="0"/>
              <a:t>118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205693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9257E-2B9F-4BC8-9ED7-6FAD88B19EEB}" type="slidenum">
              <a:rPr lang="zh-TW" altLang="en-US" smtClean="0"/>
              <a:t>119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205693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9257E-2B9F-4BC8-9ED7-6FAD88B19EEB}" type="slidenum">
              <a:rPr lang="zh-TW" altLang="en-US" smtClean="0"/>
              <a:t>120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20569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9257E-2B9F-4BC8-9ED7-6FAD88B19EEB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962379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9257E-2B9F-4BC8-9ED7-6FAD88B19EEB}" type="slidenum">
              <a:rPr lang="zh-TW" altLang="en-US" smtClean="0"/>
              <a:t>121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205693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9257E-2B9F-4BC8-9ED7-6FAD88B19EEB}" type="slidenum">
              <a:rPr lang="zh-TW" altLang="en-US" smtClean="0"/>
              <a:t>122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205693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9257E-2B9F-4BC8-9ED7-6FAD88B19EEB}" type="slidenum">
              <a:rPr lang="zh-TW" altLang="en-US" smtClean="0"/>
              <a:t>123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205693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9257E-2B9F-4BC8-9ED7-6FAD88B19EEB}" type="slidenum">
              <a:rPr lang="zh-TW" altLang="en-US" smtClean="0"/>
              <a:t>141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205693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9257E-2B9F-4BC8-9ED7-6FAD88B19EEB}" type="slidenum">
              <a:rPr lang="zh-TW" altLang="en-US" smtClean="0"/>
              <a:t>142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20569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9257E-2B9F-4BC8-9ED7-6FAD88B19EEB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96237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9257E-2B9F-4BC8-9ED7-6FAD88B19EEB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96237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9257E-2B9F-4BC8-9ED7-6FAD88B19EEB}" type="slidenum">
              <a:rPr lang="zh-TW" altLang="en-US" smtClean="0"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96237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9257E-2B9F-4BC8-9ED7-6FAD88B19EEB}" type="slidenum">
              <a:rPr lang="zh-TW" altLang="en-US" smtClean="0"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9623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2013/10/18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2013/10/18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2013/10/18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2013/10/18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2013/10/18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2013/10/18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2013/10/18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wmf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wmf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w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w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w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wmf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EpidemicRouter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658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39552" y="116632"/>
            <a:ext cx="8064896" cy="489654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3889368" y="41135"/>
            <a:ext cx="1218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err="1" smtClean="0">
                <a:solidFill>
                  <a:schemeClr val="bg1"/>
                </a:solidFill>
              </a:rPr>
              <a:t>DTNHost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cxnSp>
        <p:nvCxnSpPr>
          <p:cNvPr id="6" name="直線接點 5"/>
          <p:cNvCxnSpPr/>
          <p:nvPr/>
        </p:nvCxnSpPr>
        <p:spPr>
          <a:xfrm>
            <a:off x="539809" y="410467"/>
            <a:ext cx="806463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>
            <a:off x="539809" y="1168845"/>
            <a:ext cx="806463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圓角矩形 7"/>
          <p:cNvSpPr/>
          <p:nvPr/>
        </p:nvSpPr>
        <p:spPr>
          <a:xfrm>
            <a:off x="2233183" y="1518744"/>
            <a:ext cx="3312368" cy="2523039"/>
          </a:xfrm>
          <a:prstGeom prst="roundRect">
            <a:avLst>
              <a:gd name="adj" fmla="val 14632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200" b="1" dirty="0" err="1" smtClean="0"/>
              <a:t>MessageRouter</a:t>
            </a:r>
            <a:endParaRPr lang="zh-TW" altLang="en-US" sz="1200" b="1" dirty="0"/>
          </a:p>
        </p:txBody>
      </p:sp>
      <p:sp>
        <p:nvSpPr>
          <p:cNvPr id="10" name="圓角矩形 9"/>
          <p:cNvSpPr/>
          <p:nvPr/>
        </p:nvSpPr>
        <p:spPr>
          <a:xfrm>
            <a:off x="564006" y="1975470"/>
            <a:ext cx="1536034" cy="307181"/>
          </a:xfrm>
          <a:prstGeom prst="roundRect">
            <a:avLst>
              <a:gd name="adj" fmla="val 14632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100" dirty="0" err="1" smtClean="0"/>
              <a:t>MovementModel</a:t>
            </a:r>
            <a:endParaRPr lang="zh-TW" altLang="en-US" sz="11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539809" y="1162033"/>
            <a:ext cx="36773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>
                <a:solidFill>
                  <a:schemeClr val="bg1"/>
                </a:solidFill>
              </a:rPr>
              <a:t>v</a:t>
            </a:r>
            <a:r>
              <a:rPr lang="en-US" altLang="zh-TW" sz="1100" dirty="0" smtClean="0">
                <a:solidFill>
                  <a:schemeClr val="bg1"/>
                </a:solidFill>
              </a:rPr>
              <a:t>oid </a:t>
            </a:r>
            <a:r>
              <a:rPr lang="en-US" altLang="zh-TW" sz="1100" dirty="0" err="1" smtClean="0">
                <a:solidFill>
                  <a:schemeClr val="bg1"/>
                </a:solidFill>
              </a:rPr>
              <a:t>forceConnection</a:t>
            </a:r>
            <a:r>
              <a:rPr lang="en-US" altLang="zh-TW" sz="1100" dirty="0" smtClean="0">
                <a:solidFill>
                  <a:schemeClr val="bg1"/>
                </a:solidFill>
              </a:rPr>
              <a:t>(</a:t>
            </a:r>
            <a:r>
              <a:rPr lang="en-US" altLang="zh-TW" sz="1100" dirty="0" err="1" smtClean="0">
                <a:solidFill>
                  <a:schemeClr val="bg1"/>
                </a:solidFill>
              </a:rPr>
              <a:t>DTNHost</a:t>
            </a:r>
            <a:r>
              <a:rPr lang="en-US" altLang="zh-TW" sz="1100" dirty="0">
                <a:solidFill>
                  <a:schemeClr val="bg1"/>
                </a:solidFill>
              </a:rPr>
              <a:t>, String, </a:t>
            </a:r>
            <a:r>
              <a:rPr lang="en-US" altLang="zh-TW" sz="1100" dirty="0" err="1">
                <a:solidFill>
                  <a:schemeClr val="bg1"/>
                </a:solidFill>
              </a:rPr>
              <a:t>boolean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smtClean="0">
                <a:solidFill>
                  <a:schemeClr val="bg1"/>
                </a:solidFill>
              </a:rPr>
              <a:t>void connect(</a:t>
            </a:r>
            <a:r>
              <a:rPr lang="en-US" altLang="zh-TW" sz="1100" dirty="0" err="1" smtClean="0">
                <a:solidFill>
                  <a:schemeClr val="bg1"/>
                </a:solidFill>
              </a:rPr>
              <a:t>DTNHost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smtClean="0">
                <a:solidFill>
                  <a:schemeClr val="bg1"/>
                </a:solidFill>
              </a:rPr>
              <a:t>void update(</a:t>
            </a:r>
            <a:r>
              <a:rPr lang="en-US" altLang="zh-TW" sz="1100" dirty="0" err="1" smtClean="0">
                <a:solidFill>
                  <a:schemeClr val="bg1"/>
                </a:solidFill>
              </a:rPr>
              <a:t>boolean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>
                <a:solidFill>
                  <a:schemeClr val="bg1"/>
                </a:solidFill>
              </a:rPr>
              <a:t>void </a:t>
            </a:r>
            <a:r>
              <a:rPr lang="en-US" altLang="zh-TW" sz="1100" dirty="0" smtClean="0">
                <a:solidFill>
                  <a:schemeClr val="bg1"/>
                </a:solidFill>
              </a:rPr>
              <a:t>move(double)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536704" y="392592"/>
            <a:ext cx="18071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err="1" smtClean="0">
                <a:solidFill>
                  <a:schemeClr val="bg1"/>
                </a:solidFill>
              </a:rPr>
              <a:t>Int</a:t>
            </a:r>
            <a:r>
              <a:rPr lang="zh-TW" altLang="en-US" sz="1100" dirty="0" smtClean="0">
                <a:solidFill>
                  <a:schemeClr val="bg1"/>
                </a:solidFill>
              </a:rPr>
              <a:t> </a:t>
            </a:r>
            <a:r>
              <a:rPr lang="en-US" altLang="zh-TW" sz="1100" dirty="0" smtClean="0">
                <a:solidFill>
                  <a:schemeClr val="bg1"/>
                </a:solidFill>
              </a:rPr>
              <a:t>address  </a:t>
            </a:r>
          </a:p>
          <a:p>
            <a:r>
              <a:rPr lang="en-US" altLang="zh-TW" sz="1100" dirty="0" err="1" smtClean="0">
                <a:solidFill>
                  <a:schemeClr val="bg1"/>
                </a:solidFill>
              </a:rPr>
              <a:t>MessageRouter</a:t>
            </a:r>
            <a:r>
              <a:rPr lang="zh-TW" altLang="en-US" sz="1100" dirty="0" smtClean="0">
                <a:solidFill>
                  <a:schemeClr val="bg1"/>
                </a:solidFill>
              </a:rPr>
              <a:t> </a:t>
            </a:r>
            <a:r>
              <a:rPr lang="en-US" altLang="zh-TW" sz="1100" dirty="0" smtClean="0">
                <a:solidFill>
                  <a:schemeClr val="bg1"/>
                </a:solidFill>
              </a:rPr>
              <a:t>router </a:t>
            </a:r>
          </a:p>
          <a:p>
            <a:r>
              <a:rPr lang="en-US" altLang="zh-TW" sz="1100" dirty="0" smtClean="0">
                <a:solidFill>
                  <a:schemeClr val="bg1"/>
                </a:solidFill>
              </a:rPr>
              <a:t>Path</a:t>
            </a:r>
            <a:r>
              <a:rPr lang="zh-TW" altLang="en-US" sz="1100" dirty="0" smtClean="0">
                <a:solidFill>
                  <a:schemeClr val="bg1"/>
                </a:solidFill>
              </a:rPr>
              <a:t> </a:t>
            </a:r>
            <a:r>
              <a:rPr lang="en-US" altLang="zh-TW" sz="1100" dirty="0" smtClean="0">
                <a:solidFill>
                  <a:schemeClr val="bg1"/>
                </a:solidFill>
              </a:rPr>
              <a:t>path </a:t>
            </a:r>
          </a:p>
          <a:p>
            <a:r>
              <a:rPr lang="en-US" altLang="zh-TW" sz="1100" dirty="0" smtClean="0">
                <a:solidFill>
                  <a:schemeClr val="bg1"/>
                </a:solidFill>
              </a:rPr>
              <a:t>Double speed 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2274441" y="2362361"/>
            <a:ext cx="3134191" cy="1615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bg1"/>
                </a:solidFill>
              </a:rPr>
              <a:t>abstract void </a:t>
            </a:r>
            <a:r>
              <a:rPr lang="en-US" altLang="zh-TW" sz="1100" dirty="0" err="1">
                <a:solidFill>
                  <a:schemeClr val="bg1"/>
                </a:solidFill>
              </a:rPr>
              <a:t>changedConnection</a:t>
            </a:r>
            <a:r>
              <a:rPr lang="en-US" altLang="zh-TW" sz="1100" dirty="0">
                <a:solidFill>
                  <a:schemeClr val="bg1"/>
                </a:solidFill>
              </a:rPr>
              <a:t>(Connection con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createNewMessage</a:t>
            </a:r>
            <a:r>
              <a:rPr lang="en-US" altLang="zh-TW" sz="1100" dirty="0">
                <a:solidFill>
                  <a:schemeClr val="bg1"/>
                </a:solidFill>
              </a:rPr>
              <a:t>(Message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addToMessages</a:t>
            </a:r>
            <a:r>
              <a:rPr lang="en-US" altLang="zh-TW" sz="1100" dirty="0">
                <a:solidFill>
                  <a:schemeClr val="bg1"/>
                </a:solidFill>
              </a:rPr>
              <a:t>(Message, </a:t>
            </a:r>
            <a:r>
              <a:rPr lang="en-US" altLang="zh-TW" sz="1100" dirty="0" err="1">
                <a:solidFill>
                  <a:schemeClr val="bg1"/>
                </a:solidFill>
              </a:rPr>
              <a:t>boolean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 smtClean="0">
                <a:solidFill>
                  <a:schemeClr val="bg1"/>
                </a:solidFill>
              </a:rPr>
              <a:t>sendMessage</a:t>
            </a:r>
            <a:r>
              <a:rPr lang="en-US" altLang="zh-TW" sz="1100" dirty="0" smtClean="0">
                <a:solidFill>
                  <a:schemeClr val="bg1"/>
                </a:solidFill>
              </a:rPr>
              <a:t>(String</a:t>
            </a:r>
            <a:r>
              <a:rPr lang="en-US" altLang="zh-TW" sz="1100" dirty="0">
                <a:solidFill>
                  <a:schemeClr val="bg1"/>
                </a:solidFill>
              </a:rPr>
              <a:t>, </a:t>
            </a:r>
            <a:r>
              <a:rPr lang="en-US" altLang="zh-TW" sz="1100" dirty="0" err="1">
                <a:solidFill>
                  <a:schemeClr val="bg1"/>
                </a:solidFill>
              </a:rPr>
              <a:t>DTNHost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requestDeliverableMessages</a:t>
            </a:r>
            <a:r>
              <a:rPr lang="en-US" altLang="zh-TW" sz="1100" dirty="0">
                <a:solidFill>
                  <a:schemeClr val="bg1"/>
                </a:solidFill>
              </a:rPr>
              <a:t>(Connection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messageTransferred</a:t>
            </a:r>
            <a:r>
              <a:rPr lang="en-US" altLang="zh-TW" sz="1100" dirty="0">
                <a:solidFill>
                  <a:schemeClr val="bg1"/>
                </a:solidFill>
              </a:rPr>
              <a:t>(String, </a:t>
            </a:r>
            <a:r>
              <a:rPr lang="en-US" altLang="zh-TW" sz="1100" dirty="0" err="1">
                <a:solidFill>
                  <a:schemeClr val="bg1"/>
                </a:solidFill>
              </a:rPr>
              <a:t>DTNHost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  <a:endParaRPr lang="en-US" altLang="zh-TW" sz="1100" dirty="0">
              <a:solidFill>
                <a:schemeClr val="bg1"/>
              </a:solidFill>
            </a:endParaRPr>
          </a:p>
          <a:p>
            <a:r>
              <a:rPr lang="en-US" altLang="zh-TW" sz="1100" dirty="0" err="1">
                <a:solidFill>
                  <a:schemeClr val="bg1"/>
                </a:solidFill>
              </a:rPr>
              <a:t>receiveMessage</a:t>
            </a:r>
            <a:r>
              <a:rPr lang="en-US" altLang="zh-TW" sz="1100" dirty="0">
                <a:solidFill>
                  <a:schemeClr val="bg1"/>
                </a:solidFill>
              </a:rPr>
              <a:t>(Message, </a:t>
            </a:r>
            <a:r>
              <a:rPr lang="en-US" altLang="zh-TW" sz="1100" dirty="0" err="1">
                <a:solidFill>
                  <a:schemeClr val="bg1"/>
                </a:solidFill>
              </a:rPr>
              <a:t>DTNHost</a:t>
            </a:r>
            <a:r>
              <a:rPr lang="en-US" altLang="zh-TW" sz="1100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 smtClean="0">
                <a:solidFill>
                  <a:schemeClr val="bg1"/>
                </a:solidFill>
              </a:rPr>
              <a:t>deleteMessage</a:t>
            </a:r>
            <a:r>
              <a:rPr lang="en-US" altLang="zh-TW" sz="1100" dirty="0" smtClean="0">
                <a:solidFill>
                  <a:schemeClr val="bg1"/>
                </a:solidFill>
              </a:rPr>
              <a:t>(String</a:t>
            </a:r>
            <a:r>
              <a:rPr lang="en-US" altLang="zh-TW" sz="1100" dirty="0">
                <a:solidFill>
                  <a:schemeClr val="bg1"/>
                </a:solidFill>
              </a:rPr>
              <a:t>, </a:t>
            </a:r>
            <a:r>
              <a:rPr lang="en-US" altLang="zh-TW" sz="1100" dirty="0" err="1">
                <a:solidFill>
                  <a:schemeClr val="bg1"/>
                </a:solidFill>
              </a:rPr>
              <a:t>boolean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 smtClean="0">
                <a:solidFill>
                  <a:schemeClr val="bg1"/>
                </a:solidFill>
              </a:rPr>
              <a:t>messageAborted</a:t>
            </a:r>
            <a:r>
              <a:rPr lang="en-US" altLang="zh-TW" sz="1100" dirty="0" smtClean="0">
                <a:solidFill>
                  <a:schemeClr val="bg1"/>
                </a:solidFill>
              </a:rPr>
              <a:t>(String</a:t>
            </a:r>
            <a:r>
              <a:rPr lang="en-US" altLang="zh-TW" sz="1100" dirty="0">
                <a:solidFill>
                  <a:schemeClr val="bg1"/>
                </a:solidFill>
              </a:rPr>
              <a:t>, </a:t>
            </a:r>
            <a:r>
              <a:rPr lang="en-US" altLang="zh-TW" sz="1100" dirty="0" err="1">
                <a:solidFill>
                  <a:schemeClr val="bg1"/>
                </a:solidFill>
              </a:rPr>
              <a:t>DTNHost</a:t>
            </a:r>
            <a:r>
              <a:rPr lang="en-US" altLang="zh-TW" sz="1100" dirty="0">
                <a:solidFill>
                  <a:schemeClr val="bg1"/>
                </a:solidFill>
              </a:rPr>
              <a:t>, </a:t>
            </a:r>
            <a:r>
              <a:rPr lang="en-US" altLang="zh-TW" sz="1100" dirty="0" err="1">
                <a:solidFill>
                  <a:schemeClr val="bg1"/>
                </a:solidFill>
              </a:rPr>
              <a:t>int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  <a:endParaRPr lang="en-US" altLang="zh-TW" sz="1100" dirty="0">
              <a:solidFill>
                <a:schemeClr val="bg1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2257361" y="1931474"/>
            <a:ext cx="15841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err="1">
                <a:solidFill>
                  <a:schemeClr val="bg1"/>
                </a:solidFill>
              </a:rPr>
              <a:t>bufferSize</a:t>
            </a:r>
            <a:r>
              <a:rPr lang="en-US" altLang="zh-TW" sz="1100" dirty="0">
                <a:solidFill>
                  <a:schemeClr val="bg1"/>
                </a:solidFill>
              </a:rPr>
              <a:t> : </a:t>
            </a:r>
            <a:r>
              <a:rPr lang="en-US" altLang="zh-TW" sz="1100" dirty="0" err="1">
                <a:solidFill>
                  <a:schemeClr val="bg1"/>
                </a:solidFill>
              </a:rPr>
              <a:t>int</a:t>
            </a:r>
            <a:endParaRPr lang="en-US" altLang="zh-TW" sz="1100" dirty="0">
              <a:solidFill>
                <a:schemeClr val="bg1"/>
              </a:solidFill>
            </a:endParaRPr>
          </a:p>
          <a:p>
            <a:r>
              <a:rPr lang="en-US" altLang="zh-TW" sz="1100" dirty="0" err="1">
                <a:solidFill>
                  <a:schemeClr val="bg1"/>
                </a:solidFill>
              </a:rPr>
              <a:t>msgTtl</a:t>
            </a:r>
            <a:r>
              <a:rPr lang="en-US" altLang="zh-TW" sz="1100" dirty="0">
                <a:solidFill>
                  <a:schemeClr val="bg1"/>
                </a:solidFill>
              </a:rPr>
              <a:t> : </a:t>
            </a:r>
            <a:r>
              <a:rPr lang="en-US" altLang="zh-TW" sz="1100" dirty="0" err="1">
                <a:solidFill>
                  <a:schemeClr val="bg1"/>
                </a:solidFill>
              </a:rPr>
              <a:t>int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  <p:cxnSp>
        <p:nvCxnSpPr>
          <p:cNvPr id="17" name="直線接點 16"/>
          <p:cNvCxnSpPr/>
          <p:nvPr/>
        </p:nvCxnSpPr>
        <p:spPr>
          <a:xfrm>
            <a:off x="2233183" y="2362361"/>
            <a:ext cx="33123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2233183" y="1931474"/>
            <a:ext cx="33123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圓角矩形 19"/>
          <p:cNvSpPr/>
          <p:nvPr/>
        </p:nvSpPr>
        <p:spPr>
          <a:xfrm>
            <a:off x="592606" y="2858691"/>
            <a:ext cx="1512000" cy="2880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MapBasedMovement</a:t>
            </a:r>
            <a:endParaRPr lang="zh-TW" altLang="en-US" sz="1100" dirty="0"/>
          </a:p>
        </p:txBody>
      </p:sp>
      <p:cxnSp>
        <p:nvCxnSpPr>
          <p:cNvPr id="21" name="直線單箭頭接點 20"/>
          <p:cNvCxnSpPr>
            <a:stCxn id="20" idx="0"/>
          </p:cNvCxnSpPr>
          <p:nvPr/>
        </p:nvCxnSpPr>
        <p:spPr>
          <a:xfrm flipV="1">
            <a:off x="1348606" y="2279100"/>
            <a:ext cx="0" cy="579591"/>
          </a:xfrm>
          <a:prstGeom prst="straightConnector1">
            <a:avLst/>
          </a:prstGeom>
          <a:ln w="254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 flipV="1">
            <a:off x="3737260" y="4041783"/>
            <a:ext cx="0" cy="579591"/>
          </a:xfrm>
          <a:prstGeom prst="straightConnector1">
            <a:avLst/>
          </a:prstGeom>
          <a:ln w="254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圓角矩形 30"/>
          <p:cNvSpPr/>
          <p:nvPr/>
        </p:nvSpPr>
        <p:spPr>
          <a:xfrm>
            <a:off x="5593382" y="1490968"/>
            <a:ext cx="3011066" cy="1651530"/>
          </a:xfrm>
          <a:prstGeom prst="roundRect">
            <a:avLst>
              <a:gd name="adj" fmla="val 14632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200" b="1" dirty="0" err="1" smtClean="0"/>
              <a:t>NetworkInterface</a:t>
            </a:r>
            <a:endParaRPr lang="zh-TW" altLang="en-US" sz="1200" b="1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5629805" y="2473970"/>
            <a:ext cx="236955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bg1"/>
                </a:solidFill>
              </a:rPr>
              <a:t>connect(</a:t>
            </a:r>
            <a:r>
              <a:rPr lang="en-US" altLang="zh-TW" sz="1100" dirty="0" err="1">
                <a:solidFill>
                  <a:schemeClr val="bg1"/>
                </a:solidFill>
              </a:rPr>
              <a:t>NetworkInterface</a:t>
            </a:r>
            <a:r>
              <a:rPr lang="en-US" altLang="zh-TW" sz="1100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createConnection</a:t>
            </a:r>
            <a:r>
              <a:rPr lang="en-US" altLang="zh-TW" sz="1100" dirty="0">
                <a:solidFill>
                  <a:schemeClr val="bg1"/>
                </a:solidFill>
              </a:rPr>
              <a:t>(</a:t>
            </a:r>
            <a:r>
              <a:rPr lang="en-US" altLang="zh-TW" sz="1100" dirty="0" err="1">
                <a:solidFill>
                  <a:schemeClr val="bg1"/>
                </a:solidFill>
              </a:rPr>
              <a:t>NetworkInterface</a:t>
            </a:r>
            <a:r>
              <a:rPr lang="en-US" altLang="zh-TW" sz="1100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destroyConnection</a:t>
            </a:r>
            <a:r>
              <a:rPr lang="en-US" altLang="zh-TW" sz="1100" dirty="0">
                <a:solidFill>
                  <a:schemeClr val="bg1"/>
                </a:solidFill>
              </a:rPr>
              <a:t>(</a:t>
            </a:r>
            <a:r>
              <a:rPr lang="en-US" altLang="zh-TW" sz="1100" dirty="0" err="1">
                <a:solidFill>
                  <a:schemeClr val="bg1"/>
                </a:solidFill>
              </a:rPr>
              <a:t>NetworkInterface</a:t>
            </a:r>
            <a:r>
              <a:rPr lang="en-US" altLang="zh-TW" sz="1100" dirty="0">
                <a:solidFill>
                  <a:schemeClr val="bg1"/>
                </a:solidFill>
              </a:rPr>
              <a:t>)</a:t>
            </a:r>
          </a:p>
          <a:p>
            <a:endParaRPr lang="en-US" altLang="zh-TW" sz="1100" dirty="0">
              <a:solidFill>
                <a:schemeClr val="bg1"/>
              </a:solidFill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5617560" y="1903697"/>
            <a:ext cx="26988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err="1">
                <a:solidFill>
                  <a:schemeClr val="bg1"/>
                </a:solidFill>
              </a:rPr>
              <a:t>transmitRange</a:t>
            </a:r>
            <a:r>
              <a:rPr lang="en-US" altLang="zh-TW" sz="1100" dirty="0">
                <a:solidFill>
                  <a:schemeClr val="bg1"/>
                </a:solidFill>
              </a:rPr>
              <a:t> : double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transmitSpeed</a:t>
            </a:r>
            <a:r>
              <a:rPr lang="en-US" altLang="zh-TW" sz="1100" dirty="0">
                <a:solidFill>
                  <a:schemeClr val="bg1"/>
                </a:solidFill>
              </a:rPr>
              <a:t> : </a:t>
            </a:r>
            <a:r>
              <a:rPr lang="en-US" altLang="zh-TW" sz="1100" dirty="0" err="1" smtClean="0">
                <a:solidFill>
                  <a:schemeClr val="bg1"/>
                </a:solidFill>
              </a:rPr>
              <a:t>int</a:t>
            </a:r>
            <a:endParaRPr lang="en-US" altLang="zh-TW" sz="1100" dirty="0" smtClean="0">
              <a:solidFill>
                <a:schemeClr val="bg1"/>
              </a:solidFill>
            </a:endParaRPr>
          </a:p>
          <a:p>
            <a:r>
              <a:rPr lang="en-US" altLang="zh-TW" sz="1100" dirty="0">
                <a:solidFill>
                  <a:schemeClr val="bg1"/>
                </a:solidFill>
              </a:rPr>
              <a:t>connections : List&lt;Connection&gt;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  <p:cxnSp>
        <p:nvCxnSpPr>
          <p:cNvPr id="34" name="直線接點 33"/>
          <p:cNvCxnSpPr/>
          <p:nvPr/>
        </p:nvCxnSpPr>
        <p:spPr>
          <a:xfrm>
            <a:off x="5588547" y="2473970"/>
            <a:ext cx="30110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>
            <a:off x="5593382" y="1903697"/>
            <a:ext cx="30110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圓角矩形 35"/>
          <p:cNvSpPr/>
          <p:nvPr/>
        </p:nvSpPr>
        <p:spPr>
          <a:xfrm>
            <a:off x="2981260" y="4573303"/>
            <a:ext cx="1512000" cy="288000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/>
              <a:t>ActiveRouter</a:t>
            </a:r>
            <a:endParaRPr lang="zh-TW" altLang="en-US" sz="1100" dirty="0"/>
          </a:p>
        </p:txBody>
      </p:sp>
      <p:sp>
        <p:nvSpPr>
          <p:cNvPr id="37" name="圓角矩形 36"/>
          <p:cNvSpPr/>
          <p:nvPr/>
        </p:nvSpPr>
        <p:spPr>
          <a:xfrm>
            <a:off x="6338080" y="3726007"/>
            <a:ext cx="1512000" cy="2880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SimpleBoardcastInterface</a:t>
            </a:r>
            <a:endParaRPr lang="zh-TW" altLang="en-US" sz="800" dirty="0"/>
          </a:p>
        </p:txBody>
      </p:sp>
      <p:cxnSp>
        <p:nvCxnSpPr>
          <p:cNvPr id="38" name="直線單箭頭接點 37"/>
          <p:cNvCxnSpPr>
            <a:stCxn id="37" idx="0"/>
          </p:cNvCxnSpPr>
          <p:nvPr/>
        </p:nvCxnSpPr>
        <p:spPr>
          <a:xfrm flipV="1">
            <a:off x="7094080" y="3167621"/>
            <a:ext cx="0" cy="558386"/>
          </a:xfrm>
          <a:prstGeom prst="straightConnector1">
            <a:avLst/>
          </a:prstGeom>
          <a:ln w="254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flipV="1">
            <a:off x="3737260" y="4845551"/>
            <a:ext cx="0" cy="579591"/>
          </a:xfrm>
          <a:prstGeom prst="straightConnector1">
            <a:avLst/>
          </a:prstGeom>
          <a:ln w="254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圓角矩形 28"/>
          <p:cNvSpPr/>
          <p:nvPr/>
        </p:nvSpPr>
        <p:spPr>
          <a:xfrm>
            <a:off x="2981260" y="5377071"/>
            <a:ext cx="1512000" cy="2880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/>
              <a:t>EpidemicRouter</a:t>
            </a:r>
            <a:endParaRPr lang="zh-TW" altLang="en-US" sz="1100" dirty="0"/>
          </a:p>
        </p:txBody>
      </p:sp>
      <p:cxnSp>
        <p:nvCxnSpPr>
          <p:cNvPr id="27" name="直線單箭頭接點 26"/>
          <p:cNvCxnSpPr/>
          <p:nvPr/>
        </p:nvCxnSpPr>
        <p:spPr>
          <a:xfrm>
            <a:off x="7123395" y="4153137"/>
            <a:ext cx="18212" cy="1862100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5545551" y="1390456"/>
            <a:ext cx="3130905" cy="2758624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702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285667" y="83273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285667" y="550768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sp>
        <p:nvSpPr>
          <p:cNvPr id="6" name="圓角矩形 5"/>
          <p:cNvSpPr/>
          <p:nvPr/>
        </p:nvSpPr>
        <p:spPr>
          <a:xfrm>
            <a:off x="3155" y="1068744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sp>
        <p:nvSpPr>
          <p:cNvPr id="9" name="圓角矩形 8"/>
          <p:cNvSpPr/>
          <p:nvPr/>
        </p:nvSpPr>
        <p:spPr>
          <a:xfrm>
            <a:off x="75315" y="2857239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1897735" y="371305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圓角矩形 12"/>
          <p:cNvSpPr/>
          <p:nvPr/>
        </p:nvSpPr>
        <p:spPr>
          <a:xfrm>
            <a:off x="10045" y="6144296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17" name="直線接點 16"/>
          <p:cNvCxnSpPr/>
          <p:nvPr/>
        </p:nvCxnSpPr>
        <p:spPr>
          <a:xfrm>
            <a:off x="766045" y="918007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線單箭頭接點 20"/>
          <p:cNvCxnSpPr>
            <a:stCxn id="13" idx="0"/>
            <a:endCxn id="9" idx="2"/>
          </p:cNvCxnSpPr>
          <p:nvPr/>
        </p:nvCxnSpPr>
        <p:spPr>
          <a:xfrm flipH="1" flipV="1">
            <a:off x="756470" y="5406259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9" idx="0"/>
            <a:endCxn id="6" idx="2"/>
          </p:cNvCxnSpPr>
          <p:nvPr/>
        </p:nvCxnSpPr>
        <p:spPr>
          <a:xfrm flipV="1">
            <a:off x="756470" y="1356744"/>
            <a:ext cx="2685" cy="150049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圓角矩形 47"/>
          <p:cNvSpPr/>
          <p:nvPr/>
        </p:nvSpPr>
        <p:spPr>
          <a:xfrm>
            <a:off x="5034356" y="1081197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NetworkInterface</a:t>
            </a:r>
            <a:endParaRPr lang="zh-TW" altLang="en-US" sz="1100" dirty="0"/>
          </a:p>
        </p:txBody>
      </p:sp>
      <p:sp>
        <p:nvSpPr>
          <p:cNvPr id="50" name="圓角矩形 49"/>
          <p:cNvSpPr/>
          <p:nvPr/>
        </p:nvSpPr>
        <p:spPr>
          <a:xfrm>
            <a:off x="5048212" y="2030160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Connections</a:t>
            </a:r>
            <a:endParaRPr lang="zh-TW" altLang="en-US" sz="1100" dirty="0"/>
          </a:p>
        </p:txBody>
      </p:sp>
      <p:sp>
        <p:nvSpPr>
          <p:cNvPr id="52" name="圓角矩形 51"/>
          <p:cNvSpPr/>
          <p:nvPr/>
        </p:nvSpPr>
        <p:spPr>
          <a:xfrm>
            <a:off x="5034356" y="1546989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SimpleBoardcastInterface</a:t>
            </a:r>
            <a:endParaRPr lang="zh-TW" altLang="en-US" sz="800" dirty="0"/>
          </a:p>
        </p:txBody>
      </p:sp>
      <p:sp>
        <p:nvSpPr>
          <p:cNvPr id="53" name="圓角矩形 52"/>
          <p:cNvSpPr/>
          <p:nvPr/>
        </p:nvSpPr>
        <p:spPr>
          <a:xfrm>
            <a:off x="5048212" y="2493521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/>
              <a:t>CBRConnection</a:t>
            </a:r>
            <a:endParaRPr lang="zh-TW" altLang="en-US" sz="1000" dirty="0"/>
          </a:p>
        </p:txBody>
      </p:sp>
      <p:cxnSp>
        <p:nvCxnSpPr>
          <p:cNvPr id="54" name="直線單箭頭接點 53"/>
          <p:cNvCxnSpPr/>
          <p:nvPr/>
        </p:nvCxnSpPr>
        <p:spPr>
          <a:xfrm flipV="1">
            <a:off x="5790356" y="1370903"/>
            <a:ext cx="0" cy="17450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直線接點 55"/>
          <p:cNvCxnSpPr>
            <a:stCxn id="52" idx="2"/>
          </p:cNvCxnSpPr>
          <p:nvPr/>
        </p:nvCxnSpPr>
        <p:spPr>
          <a:xfrm>
            <a:off x="5790356" y="1834989"/>
            <a:ext cx="0" cy="19517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直線單箭頭接點 57"/>
          <p:cNvCxnSpPr>
            <a:endCxn id="50" idx="2"/>
          </p:cNvCxnSpPr>
          <p:nvPr/>
        </p:nvCxnSpPr>
        <p:spPr>
          <a:xfrm flipV="1">
            <a:off x="5804212" y="2318160"/>
            <a:ext cx="0" cy="175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1" name="直線接點 70"/>
          <p:cNvCxnSpPr/>
          <p:nvPr/>
        </p:nvCxnSpPr>
        <p:spPr>
          <a:xfrm>
            <a:off x="5790356" y="907191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直線接點 74"/>
          <p:cNvCxnSpPr>
            <a:stCxn id="5" idx="2"/>
          </p:cNvCxnSpPr>
          <p:nvPr/>
        </p:nvCxnSpPr>
        <p:spPr>
          <a:xfrm>
            <a:off x="1897735" y="838800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直線接點 75"/>
          <p:cNvCxnSpPr/>
          <p:nvPr/>
        </p:nvCxnSpPr>
        <p:spPr>
          <a:xfrm>
            <a:off x="756470" y="916414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9" name="直線接點 78"/>
          <p:cNvCxnSpPr/>
          <p:nvPr/>
        </p:nvCxnSpPr>
        <p:spPr>
          <a:xfrm>
            <a:off x="1711601" y="918008"/>
            <a:ext cx="4084535" cy="1592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2" name="左大括弧 81"/>
          <p:cNvSpPr/>
          <p:nvPr/>
        </p:nvSpPr>
        <p:spPr>
          <a:xfrm>
            <a:off x="1453553" y="919600"/>
            <a:ext cx="1390256" cy="5644622"/>
          </a:xfrm>
          <a:prstGeom prst="leftBrace">
            <a:avLst>
              <a:gd name="adj1" fmla="val 8333"/>
              <a:gd name="adj2" fmla="val 55899"/>
            </a:avLst>
          </a:prstGeom>
          <a:ln w="254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200473" y="3949243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-13118" y="3399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Sender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1515155" y="5998499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6"/>
                </a:solidFill>
              </a:rPr>
              <a:t>Step 3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1515155" y="6133335"/>
            <a:ext cx="227177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update</a:t>
            </a:r>
            <a:r>
              <a:rPr lang="en-US" altLang="zh-TW" sz="1000" dirty="0" smtClean="0"/>
              <a:t>(){</a:t>
            </a:r>
          </a:p>
          <a:p>
            <a:r>
              <a:rPr lang="en-US" altLang="zh-TW" sz="1000" b="1" dirty="0" err="1"/>
              <a:t>super.update</a:t>
            </a:r>
            <a:r>
              <a:rPr lang="en-US" altLang="zh-TW" sz="1000" b="1" dirty="0"/>
              <a:t>();</a:t>
            </a:r>
            <a:endParaRPr lang="en-US" altLang="zh-TW" sz="1000" b="1" dirty="0" smtClean="0"/>
          </a:p>
          <a:p>
            <a:r>
              <a:rPr lang="en-US" altLang="zh-TW" sz="1000" dirty="0" smtClean="0"/>
              <a:t>…</a:t>
            </a:r>
          </a:p>
          <a:p>
            <a:r>
              <a:rPr lang="en-US" altLang="zh-TW" sz="1000" dirty="0" err="1" smtClean="0"/>
              <a:t>this.tryAllMessagesToAllConnections</a:t>
            </a:r>
            <a:r>
              <a:rPr lang="en-US" altLang="zh-TW" sz="1000" dirty="0" smtClean="0"/>
              <a:t>();</a:t>
            </a:r>
          </a:p>
          <a:p>
            <a:r>
              <a:rPr lang="en-US" altLang="zh-TW" sz="1000" dirty="0" smtClean="0"/>
              <a:t>}</a:t>
            </a:r>
            <a:endParaRPr lang="zh-TW" altLang="en-US" sz="10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2651043" y="879200"/>
            <a:ext cx="3555782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void </a:t>
            </a:r>
            <a:r>
              <a:rPr lang="en-US" altLang="zh-TW" sz="900" b="1" dirty="0"/>
              <a:t>update() </a:t>
            </a:r>
            <a:r>
              <a:rPr lang="en-US" altLang="zh-TW" sz="900" dirty="0" smtClean="0"/>
              <a:t>{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smtClean="0"/>
              <a:t>   for </a:t>
            </a:r>
            <a:r>
              <a:rPr lang="en-US" altLang="zh-TW" sz="900" dirty="0"/>
              <a:t>(</a:t>
            </a:r>
            <a:r>
              <a:rPr lang="en-US" altLang="zh-TW" sz="900" dirty="0" err="1"/>
              <a:t>int</a:t>
            </a:r>
            <a:r>
              <a:rPr lang="en-US" altLang="zh-TW" sz="900" dirty="0"/>
              <a:t> </a:t>
            </a:r>
            <a:r>
              <a:rPr lang="en-US" altLang="zh-TW" sz="900" dirty="0" err="1"/>
              <a:t>i</a:t>
            </a:r>
            <a:r>
              <a:rPr lang="en-US" altLang="zh-TW" sz="900" dirty="0"/>
              <a:t>=0; </a:t>
            </a:r>
            <a:r>
              <a:rPr lang="en-US" altLang="zh-TW" sz="900" dirty="0" err="1"/>
              <a:t>i</a:t>
            </a:r>
            <a:r>
              <a:rPr lang="en-US" altLang="zh-TW" sz="900" dirty="0"/>
              <a:t>&lt;</a:t>
            </a:r>
            <a:r>
              <a:rPr lang="en-US" altLang="zh-TW" sz="900" dirty="0" err="1"/>
              <a:t>this.sendingConnections.size</a:t>
            </a:r>
            <a:r>
              <a:rPr lang="en-US" altLang="zh-TW" sz="900" dirty="0"/>
              <a:t>(); ) {</a:t>
            </a:r>
          </a:p>
          <a:p>
            <a:r>
              <a:rPr lang="en-US" altLang="zh-TW" sz="900" dirty="0" smtClean="0"/>
              <a:t>       </a:t>
            </a:r>
            <a:r>
              <a:rPr lang="en-US" altLang="zh-TW" sz="900" dirty="0" err="1" smtClean="0"/>
              <a:t>boolean</a:t>
            </a:r>
            <a:r>
              <a:rPr lang="en-US" altLang="zh-TW" sz="900" dirty="0" smtClean="0"/>
              <a:t> </a:t>
            </a:r>
            <a:r>
              <a:rPr lang="en-US" altLang="zh-TW" sz="900" dirty="0" err="1"/>
              <a:t>removeCurrent</a:t>
            </a:r>
            <a:r>
              <a:rPr lang="en-US" altLang="zh-TW" sz="900" dirty="0"/>
              <a:t> = false;</a:t>
            </a:r>
          </a:p>
          <a:p>
            <a:r>
              <a:rPr lang="en-US" altLang="zh-TW" sz="900" dirty="0" smtClean="0"/>
              <a:t>       Connection </a:t>
            </a:r>
            <a:r>
              <a:rPr lang="en-US" altLang="zh-TW" sz="900" dirty="0"/>
              <a:t>con = </a:t>
            </a:r>
            <a:r>
              <a:rPr lang="en-US" altLang="zh-TW" sz="900" dirty="0" err="1"/>
              <a:t>sendingConnections.get</a:t>
            </a:r>
            <a:r>
              <a:rPr lang="en-US" altLang="zh-TW" sz="900" dirty="0"/>
              <a:t>(</a:t>
            </a:r>
            <a:r>
              <a:rPr lang="en-US" altLang="zh-TW" sz="900" dirty="0" err="1"/>
              <a:t>i</a:t>
            </a:r>
            <a:r>
              <a:rPr lang="en-US" altLang="zh-TW" sz="900" dirty="0" smtClean="0"/>
              <a:t>);</a:t>
            </a:r>
            <a:endParaRPr lang="zh-TW" altLang="en-US" sz="900" dirty="0"/>
          </a:p>
          <a:p>
            <a:r>
              <a:rPr lang="en-US" altLang="zh-TW" sz="900" dirty="0" smtClean="0"/>
              <a:t>       </a:t>
            </a:r>
            <a:r>
              <a:rPr lang="en-US" altLang="zh-TW" sz="900" dirty="0" smtClean="0">
                <a:solidFill>
                  <a:schemeClr val="accent3"/>
                </a:solidFill>
              </a:rPr>
              <a:t>/* </a:t>
            </a:r>
            <a:r>
              <a:rPr lang="en-US" altLang="zh-TW" sz="900" dirty="0">
                <a:solidFill>
                  <a:schemeClr val="accent3"/>
                </a:solidFill>
              </a:rPr>
              <a:t>finalize ready transfers */</a:t>
            </a:r>
          </a:p>
          <a:p>
            <a:r>
              <a:rPr lang="en-US" altLang="zh-TW" sz="900" dirty="0" smtClean="0"/>
              <a:t>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con.isMessageTransferred</a:t>
            </a:r>
            <a:r>
              <a:rPr lang="en-US" altLang="zh-TW" sz="900" dirty="0"/>
              <a:t>()) {</a:t>
            </a:r>
          </a:p>
          <a:p>
            <a:r>
              <a:rPr lang="en-US" altLang="zh-TW" sz="900" dirty="0" smtClean="0"/>
              <a:t>   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con.getMessage</a:t>
            </a:r>
            <a:r>
              <a:rPr lang="en-US" altLang="zh-TW" sz="900" dirty="0"/>
              <a:t>() != null) {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transferDone</a:t>
            </a:r>
            <a:r>
              <a:rPr lang="en-US" altLang="zh-TW" sz="900" dirty="0" smtClean="0"/>
              <a:t>(con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con.finalizeTransfer</a:t>
            </a:r>
            <a:r>
              <a:rPr lang="en-US" altLang="zh-TW" sz="900" dirty="0"/>
              <a:t>();</a:t>
            </a:r>
          </a:p>
          <a:p>
            <a:r>
              <a:rPr lang="en-US" altLang="zh-TW" sz="900" dirty="0" smtClean="0"/>
              <a:t>            } </a:t>
            </a:r>
            <a:r>
              <a:rPr lang="en-US" altLang="zh-TW" sz="900" dirty="0">
                <a:solidFill>
                  <a:schemeClr val="accent3"/>
                </a:solidFill>
              </a:rPr>
              <a:t>/* else: some other entity aborted transfer */</a:t>
            </a:r>
          </a:p>
          <a:p>
            <a:r>
              <a:rPr lang="en-US" altLang="zh-TW" sz="900" dirty="0" smtClean="0"/>
              <a:t>           </a:t>
            </a:r>
            <a:r>
              <a:rPr lang="en-US" altLang="zh-TW" sz="900" dirty="0" err="1" smtClean="0"/>
              <a:t>removeCurrent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true;</a:t>
            </a:r>
          </a:p>
          <a:p>
            <a:r>
              <a:rPr lang="en-US" altLang="zh-TW" sz="900" dirty="0" smtClean="0"/>
              <a:t>        }</a:t>
            </a:r>
            <a:endParaRPr lang="en-US" altLang="zh-TW" sz="900" dirty="0"/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      /* </a:t>
            </a:r>
            <a:r>
              <a:rPr lang="en-US" altLang="zh-TW" sz="900" dirty="0">
                <a:solidFill>
                  <a:schemeClr val="accent3"/>
                </a:solidFill>
              </a:rPr>
              <a:t>remove connections that have gone down */</a:t>
            </a:r>
          </a:p>
          <a:p>
            <a:r>
              <a:rPr lang="en-US" altLang="zh-TW" sz="900" dirty="0" smtClean="0"/>
              <a:t>        else </a:t>
            </a:r>
            <a:r>
              <a:rPr lang="en-US" altLang="zh-TW" sz="900" dirty="0"/>
              <a:t>if </a:t>
            </a:r>
            <a:r>
              <a:rPr lang="en-US" altLang="zh-TW" sz="900" b="1" dirty="0"/>
              <a:t>(</a:t>
            </a:r>
            <a:r>
              <a:rPr lang="en-US" altLang="zh-TW" sz="900" b="1" dirty="0">
                <a:solidFill>
                  <a:srgbClr val="FF0000"/>
                </a:solidFill>
              </a:rPr>
              <a:t>!</a:t>
            </a:r>
            <a:r>
              <a:rPr lang="en-US" altLang="zh-TW" sz="900" b="1" dirty="0" err="1"/>
              <a:t>con.isUp</a:t>
            </a:r>
            <a:r>
              <a:rPr lang="en-US" altLang="zh-TW" sz="900" b="1" dirty="0"/>
              <a:t>()) </a:t>
            </a:r>
            <a:r>
              <a:rPr lang="en-US" altLang="zh-TW" sz="900" dirty="0"/>
              <a:t>{</a:t>
            </a:r>
          </a:p>
          <a:p>
            <a:r>
              <a:rPr lang="en-US" altLang="zh-TW" sz="900" dirty="0" smtClean="0"/>
              <a:t>    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con.getMessage</a:t>
            </a:r>
            <a:r>
              <a:rPr lang="en-US" altLang="zh-TW" sz="900" dirty="0"/>
              <a:t>() != null) {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transferAborted</a:t>
            </a:r>
            <a:r>
              <a:rPr lang="en-US" altLang="zh-TW" sz="900" dirty="0" smtClean="0"/>
              <a:t>(con);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con.abortTransfer</a:t>
            </a:r>
            <a:r>
              <a:rPr lang="en-US" altLang="zh-TW" sz="900" dirty="0" smtClean="0"/>
              <a:t>();</a:t>
            </a:r>
          </a:p>
          <a:p>
            <a:r>
              <a:rPr lang="en-US" altLang="zh-TW" sz="900" dirty="0" smtClean="0"/>
              <a:t>            }</a:t>
            </a:r>
            <a:endParaRPr lang="en-US" altLang="zh-TW" sz="900" dirty="0"/>
          </a:p>
          <a:p>
            <a:r>
              <a:rPr lang="en-US" altLang="zh-TW" sz="900" dirty="0" smtClean="0"/>
              <a:t>            </a:t>
            </a:r>
            <a:r>
              <a:rPr lang="en-US" altLang="zh-TW" sz="900" dirty="0" err="1" smtClean="0"/>
              <a:t>removeCurrent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true;</a:t>
            </a:r>
          </a:p>
          <a:p>
            <a:r>
              <a:rPr lang="en-US" altLang="zh-TW" sz="900" dirty="0" smtClean="0"/>
              <a:t>        } 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dirty="0" smtClean="0"/>
              <a:t>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removeCurrent</a:t>
            </a:r>
            <a:r>
              <a:rPr lang="en-US" altLang="zh-TW" sz="900" dirty="0"/>
              <a:t>) </a:t>
            </a:r>
            <a:r>
              <a:rPr lang="en-US" altLang="zh-TW" sz="900" dirty="0" smtClean="0"/>
              <a:t>{</a:t>
            </a:r>
            <a:endParaRPr lang="en-US" altLang="zh-TW" sz="900" dirty="0"/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         // </a:t>
            </a:r>
            <a:r>
              <a:rPr lang="en-US" altLang="zh-TW" sz="900" dirty="0">
                <a:solidFill>
                  <a:schemeClr val="accent3"/>
                </a:solidFill>
              </a:rPr>
              <a:t>if the message being sent was holding excess buffer, free it</a:t>
            </a:r>
          </a:p>
          <a:p>
            <a:r>
              <a:rPr lang="en-US" altLang="zh-TW" sz="900" dirty="0" smtClean="0"/>
              <a:t>    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this.getFreeBufferSize</a:t>
            </a:r>
            <a:r>
              <a:rPr lang="en-US" altLang="zh-TW" sz="900" dirty="0"/>
              <a:t>() &lt; 0) {</a:t>
            </a:r>
          </a:p>
          <a:p>
            <a:r>
              <a:rPr lang="en-US" altLang="zh-TW" sz="900" dirty="0" smtClean="0"/>
              <a:t>                 </a:t>
            </a:r>
            <a:r>
              <a:rPr lang="en-US" altLang="zh-TW" sz="900" dirty="0" err="1" smtClean="0"/>
              <a:t>this.makeRoomForMessage</a:t>
            </a:r>
            <a:r>
              <a:rPr lang="en-US" altLang="zh-TW" sz="900" dirty="0" smtClean="0"/>
              <a:t>(0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        }</a:t>
            </a:r>
            <a:endParaRPr lang="en-US" altLang="zh-TW" sz="900" dirty="0"/>
          </a:p>
          <a:p>
            <a:r>
              <a:rPr lang="en-US" altLang="zh-TW" sz="900" dirty="0" smtClean="0"/>
              <a:t>             </a:t>
            </a:r>
            <a:r>
              <a:rPr lang="en-US" altLang="zh-TW" sz="900" dirty="0" err="1" smtClean="0"/>
              <a:t>sendingConnections.remove</a:t>
            </a:r>
            <a:r>
              <a:rPr lang="en-US" altLang="zh-TW" sz="900" dirty="0" smtClean="0"/>
              <a:t>(</a:t>
            </a:r>
            <a:r>
              <a:rPr lang="en-US" altLang="zh-TW" sz="900" dirty="0" err="1" smtClean="0"/>
              <a:t>i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   }</a:t>
            </a:r>
            <a:endParaRPr lang="en-US" altLang="zh-TW" sz="900" dirty="0"/>
          </a:p>
          <a:p>
            <a:r>
              <a:rPr lang="en-US" altLang="zh-TW" sz="900" dirty="0" smtClean="0"/>
              <a:t>        else </a:t>
            </a:r>
            <a:r>
              <a:rPr lang="en-US" altLang="zh-TW" sz="900" dirty="0"/>
              <a:t>{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      /* </a:t>
            </a:r>
            <a:r>
              <a:rPr lang="en-US" altLang="zh-TW" sz="900" dirty="0">
                <a:solidFill>
                  <a:schemeClr val="accent3"/>
                </a:solidFill>
              </a:rPr>
              <a:t>index increase needed only if nothing was removed */</a:t>
            </a:r>
          </a:p>
          <a:p>
            <a:r>
              <a:rPr lang="en-US" altLang="zh-TW" sz="900" dirty="0" smtClean="0"/>
              <a:t>            </a:t>
            </a:r>
            <a:r>
              <a:rPr lang="en-US" altLang="zh-TW" sz="900" dirty="0" err="1" smtClean="0"/>
              <a:t>i</a:t>
            </a:r>
            <a:r>
              <a:rPr lang="en-US" altLang="zh-TW" sz="900" dirty="0"/>
              <a:t>++;</a:t>
            </a:r>
          </a:p>
          <a:p>
            <a:r>
              <a:rPr lang="en-US" altLang="zh-TW" sz="900" dirty="0" smtClean="0"/>
              <a:t>        }</a:t>
            </a:r>
            <a:endParaRPr lang="en-US" altLang="zh-TW" sz="900" dirty="0"/>
          </a:p>
          <a:p>
            <a:r>
              <a:rPr lang="en-US" altLang="zh-TW" sz="900" dirty="0" smtClean="0"/>
              <a:t>   }</a:t>
            </a:r>
            <a:endParaRPr lang="zh-TW" altLang="en-US" sz="900" dirty="0"/>
          </a:p>
          <a:p>
            <a:r>
              <a:rPr lang="en-US" altLang="zh-TW" sz="900" dirty="0">
                <a:solidFill>
                  <a:schemeClr val="accent3"/>
                </a:solidFill>
              </a:rPr>
              <a:t>/* time to do a TTL check and drop old messages? Only if not sending */</a:t>
            </a:r>
          </a:p>
          <a:p>
            <a:r>
              <a:rPr lang="en-US" altLang="zh-TW" sz="900" dirty="0" smtClean="0"/>
              <a:t>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SimClock.</a:t>
            </a:r>
            <a:r>
              <a:rPr lang="en-US" altLang="zh-TW" sz="900" i="1" dirty="0" err="1"/>
              <a:t>getTime</a:t>
            </a:r>
            <a:r>
              <a:rPr lang="en-US" altLang="zh-TW" sz="900" i="1" dirty="0"/>
              <a:t>() - </a:t>
            </a:r>
            <a:r>
              <a:rPr lang="en-US" altLang="zh-TW" sz="900" i="1" dirty="0" err="1"/>
              <a:t>lastTtlCheck</a:t>
            </a:r>
            <a:r>
              <a:rPr lang="en-US" altLang="zh-TW" sz="900" i="1" dirty="0"/>
              <a:t> &gt;= TTL_CHECK_INTERVAL &amp;&amp; </a:t>
            </a:r>
          </a:p>
          <a:p>
            <a:r>
              <a:rPr lang="en-US" altLang="zh-TW" sz="900" dirty="0" smtClean="0"/>
              <a:t>        </a:t>
            </a:r>
            <a:r>
              <a:rPr lang="en-US" altLang="zh-TW" sz="900" dirty="0" err="1" smtClean="0"/>
              <a:t>sendingConnections.size</a:t>
            </a:r>
            <a:r>
              <a:rPr lang="en-US" altLang="zh-TW" sz="900" dirty="0"/>
              <a:t>() == 0) {</a:t>
            </a:r>
          </a:p>
          <a:p>
            <a:r>
              <a:rPr lang="en-US" altLang="zh-TW" sz="900" dirty="0" smtClean="0"/>
              <a:t>       </a:t>
            </a:r>
            <a:r>
              <a:rPr lang="en-US" altLang="zh-TW" sz="900" dirty="0" err="1" smtClean="0"/>
              <a:t>dropExpiredMessages</a:t>
            </a:r>
            <a:r>
              <a:rPr lang="en-US" altLang="zh-TW" sz="900" dirty="0"/>
              <a:t>();</a:t>
            </a:r>
          </a:p>
          <a:p>
            <a:r>
              <a:rPr lang="en-US" altLang="zh-TW" sz="900" dirty="0" smtClean="0"/>
              <a:t>       </a:t>
            </a:r>
            <a:r>
              <a:rPr lang="en-US" altLang="zh-TW" sz="900" dirty="0" err="1" smtClean="0"/>
              <a:t>lastTtlCheck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</a:t>
            </a:r>
            <a:r>
              <a:rPr lang="en-US" altLang="zh-TW" sz="900" dirty="0" err="1"/>
              <a:t>SimClock.</a:t>
            </a:r>
            <a:r>
              <a:rPr lang="en-US" altLang="zh-TW" sz="900" i="1" dirty="0" err="1"/>
              <a:t>getTime</a:t>
            </a:r>
            <a:r>
              <a:rPr lang="en-US" altLang="zh-TW" sz="900" i="1" dirty="0"/>
              <a:t>();</a:t>
            </a:r>
          </a:p>
          <a:p>
            <a:r>
              <a:rPr lang="en-US" altLang="zh-TW" sz="900" dirty="0" smtClean="0"/>
              <a:t>    }</a:t>
            </a:r>
            <a:endParaRPr lang="en-US" altLang="zh-TW" sz="900" dirty="0"/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2494125" y="237470"/>
            <a:ext cx="13276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 err="1" smtClean="0"/>
              <a:t>updateHosts</a:t>
            </a:r>
            <a:r>
              <a:rPr lang="en-US" altLang="zh-TW" sz="900" dirty="0" smtClean="0"/>
              <a:t>()</a:t>
            </a:r>
            <a:r>
              <a:rPr lang="en-US" altLang="zh-TW" sz="900" b="1" dirty="0" smtClean="0"/>
              <a:t>;</a:t>
            </a:r>
            <a:endParaRPr lang="zh-TW" altLang="en-US" sz="9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2494125" y="75515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1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2489313" y="668158"/>
            <a:ext cx="16337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/>
              <a:t> this</a:t>
            </a:r>
            <a:r>
              <a:rPr lang="en-US" altLang="zh-TW" sz="900" dirty="0" smtClean="0"/>
              <a:t>..</a:t>
            </a:r>
            <a:r>
              <a:rPr lang="en-US" altLang="zh-TW" sz="900" dirty="0" err="1" smtClean="0"/>
              <a:t>router.update</a:t>
            </a:r>
            <a:r>
              <a:rPr lang="en-US" altLang="zh-TW" sz="900" dirty="0"/>
              <a:t>();</a:t>
            </a:r>
            <a:endParaRPr lang="zh-TW" altLang="en-US" sz="9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2489313" y="506203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</a:t>
            </a:r>
            <a:r>
              <a:rPr lang="en-US" altLang="zh-TW" sz="900" dirty="0">
                <a:solidFill>
                  <a:schemeClr val="accent6"/>
                </a:solidFill>
              </a:rPr>
              <a:t>2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41" name="標題 4"/>
          <p:cNvSpPr txBox="1">
            <a:spLocks/>
          </p:cNvSpPr>
          <p:nvPr/>
        </p:nvSpPr>
        <p:spPr>
          <a:xfrm>
            <a:off x="442678" y="-89854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 smtClean="0"/>
              <a:t>Message relay started in clock 1</a:t>
            </a:r>
            <a:endParaRPr lang="zh-TW" altLang="en-US" sz="1800" dirty="0"/>
          </a:p>
        </p:txBody>
      </p:sp>
      <p:cxnSp>
        <p:nvCxnSpPr>
          <p:cNvPr id="46" name="直線單箭頭接點 45"/>
          <p:cNvCxnSpPr/>
          <p:nvPr/>
        </p:nvCxnSpPr>
        <p:spPr>
          <a:xfrm flipH="1">
            <a:off x="2733135" y="1818752"/>
            <a:ext cx="573068" cy="1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/>
          <p:cNvSpPr txBox="1"/>
          <p:nvPr/>
        </p:nvSpPr>
        <p:spPr>
          <a:xfrm>
            <a:off x="2179613" y="1634086"/>
            <a:ext cx="6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false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42" name="直線單箭頭接點 41"/>
          <p:cNvCxnSpPr/>
          <p:nvPr/>
        </p:nvCxnSpPr>
        <p:spPr>
          <a:xfrm flipH="1">
            <a:off x="2777585" y="2917302"/>
            <a:ext cx="573068" cy="1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字方塊 42"/>
          <p:cNvSpPr txBox="1"/>
          <p:nvPr/>
        </p:nvSpPr>
        <p:spPr>
          <a:xfrm>
            <a:off x="2224063" y="2732636"/>
            <a:ext cx="6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false</a:t>
            </a:r>
            <a:endParaRPr lang="zh-TW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768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285667" y="83273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285667" y="550768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sp>
        <p:nvSpPr>
          <p:cNvPr id="6" name="圓角矩形 5"/>
          <p:cNvSpPr/>
          <p:nvPr/>
        </p:nvSpPr>
        <p:spPr>
          <a:xfrm>
            <a:off x="3155" y="1068744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sp>
        <p:nvSpPr>
          <p:cNvPr id="9" name="圓角矩形 8"/>
          <p:cNvSpPr/>
          <p:nvPr/>
        </p:nvSpPr>
        <p:spPr>
          <a:xfrm>
            <a:off x="75315" y="2857239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1897735" y="371305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圓角矩形 12"/>
          <p:cNvSpPr/>
          <p:nvPr/>
        </p:nvSpPr>
        <p:spPr>
          <a:xfrm>
            <a:off x="10045" y="6144296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17" name="直線接點 16"/>
          <p:cNvCxnSpPr/>
          <p:nvPr/>
        </p:nvCxnSpPr>
        <p:spPr>
          <a:xfrm>
            <a:off x="766045" y="918007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線單箭頭接點 20"/>
          <p:cNvCxnSpPr>
            <a:stCxn id="13" idx="0"/>
            <a:endCxn id="9" idx="2"/>
          </p:cNvCxnSpPr>
          <p:nvPr/>
        </p:nvCxnSpPr>
        <p:spPr>
          <a:xfrm flipH="1" flipV="1">
            <a:off x="756470" y="5406259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9" idx="0"/>
            <a:endCxn id="6" idx="2"/>
          </p:cNvCxnSpPr>
          <p:nvPr/>
        </p:nvCxnSpPr>
        <p:spPr>
          <a:xfrm flipV="1">
            <a:off x="756470" y="1356744"/>
            <a:ext cx="2685" cy="150049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圓角矩形 47"/>
          <p:cNvSpPr/>
          <p:nvPr/>
        </p:nvSpPr>
        <p:spPr>
          <a:xfrm>
            <a:off x="5034356" y="1081197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NetworkInterface</a:t>
            </a:r>
            <a:endParaRPr lang="zh-TW" altLang="en-US" sz="1100" dirty="0"/>
          </a:p>
        </p:txBody>
      </p:sp>
      <p:sp>
        <p:nvSpPr>
          <p:cNvPr id="50" name="圓角矩形 49"/>
          <p:cNvSpPr/>
          <p:nvPr/>
        </p:nvSpPr>
        <p:spPr>
          <a:xfrm>
            <a:off x="5048212" y="2030160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Connections</a:t>
            </a:r>
            <a:endParaRPr lang="zh-TW" altLang="en-US" sz="1100" dirty="0"/>
          </a:p>
        </p:txBody>
      </p:sp>
      <p:sp>
        <p:nvSpPr>
          <p:cNvPr id="52" name="圓角矩形 51"/>
          <p:cNvSpPr/>
          <p:nvPr/>
        </p:nvSpPr>
        <p:spPr>
          <a:xfrm>
            <a:off x="5034356" y="1546989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SimpleBoardcastInterface</a:t>
            </a:r>
            <a:endParaRPr lang="zh-TW" altLang="en-US" sz="800" dirty="0"/>
          </a:p>
        </p:txBody>
      </p:sp>
      <p:sp>
        <p:nvSpPr>
          <p:cNvPr id="53" name="圓角矩形 52"/>
          <p:cNvSpPr/>
          <p:nvPr/>
        </p:nvSpPr>
        <p:spPr>
          <a:xfrm>
            <a:off x="5048212" y="2493521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/>
              <a:t>CBRConnection</a:t>
            </a:r>
            <a:endParaRPr lang="zh-TW" altLang="en-US" sz="1000" dirty="0"/>
          </a:p>
        </p:txBody>
      </p:sp>
      <p:cxnSp>
        <p:nvCxnSpPr>
          <p:cNvPr id="54" name="直線單箭頭接點 53"/>
          <p:cNvCxnSpPr/>
          <p:nvPr/>
        </p:nvCxnSpPr>
        <p:spPr>
          <a:xfrm flipV="1">
            <a:off x="5790356" y="1370903"/>
            <a:ext cx="0" cy="17450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直線接點 55"/>
          <p:cNvCxnSpPr>
            <a:stCxn id="52" idx="2"/>
          </p:cNvCxnSpPr>
          <p:nvPr/>
        </p:nvCxnSpPr>
        <p:spPr>
          <a:xfrm>
            <a:off x="5790356" y="1834989"/>
            <a:ext cx="0" cy="19517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直線單箭頭接點 57"/>
          <p:cNvCxnSpPr>
            <a:endCxn id="50" idx="2"/>
          </p:cNvCxnSpPr>
          <p:nvPr/>
        </p:nvCxnSpPr>
        <p:spPr>
          <a:xfrm flipV="1">
            <a:off x="5804212" y="2318160"/>
            <a:ext cx="0" cy="175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1" name="直線接點 70"/>
          <p:cNvCxnSpPr/>
          <p:nvPr/>
        </p:nvCxnSpPr>
        <p:spPr>
          <a:xfrm>
            <a:off x="5790356" y="907191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直線接點 74"/>
          <p:cNvCxnSpPr>
            <a:stCxn id="5" idx="2"/>
          </p:cNvCxnSpPr>
          <p:nvPr/>
        </p:nvCxnSpPr>
        <p:spPr>
          <a:xfrm>
            <a:off x="1897735" y="838800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直線接點 75"/>
          <p:cNvCxnSpPr/>
          <p:nvPr/>
        </p:nvCxnSpPr>
        <p:spPr>
          <a:xfrm>
            <a:off x="756470" y="916414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9" name="直線接點 78"/>
          <p:cNvCxnSpPr/>
          <p:nvPr/>
        </p:nvCxnSpPr>
        <p:spPr>
          <a:xfrm>
            <a:off x="1711601" y="918008"/>
            <a:ext cx="4084535" cy="1592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2" name="左大括弧 81"/>
          <p:cNvSpPr/>
          <p:nvPr/>
        </p:nvSpPr>
        <p:spPr>
          <a:xfrm>
            <a:off x="1453553" y="919600"/>
            <a:ext cx="1390256" cy="5644622"/>
          </a:xfrm>
          <a:prstGeom prst="leftBrace">
            <a:avLst>
              <a:gd name="adj1" fmla="val 8333"/>
              <a:gd name="adj2" fmla="val 55899"/>
            </a:avLst>
          </a:prstGeom>
          <a:ln w="254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200473" y="3949243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-13118" y="3399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Sender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1515155" y="5998499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6"/>
                </a:solidFill>
              </a:rPr>
              <a:t>Step 3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1515155" y="6133335"/>
            <a:ext cx="227177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update</a:t>
            </a:r>
            <a:r>
              <a:rPr lang="en-US" altLang="zh-TW" sz="1000" dirty="0" smtClean="0"/>
              <a:t>(){</a:t>
            </a:r>
          </a:p>
          <a:p>
            <a:r>
              <a:rPr lang="en-US" altLang="zh-TW" sz="1000" b="1" dirty="0" err="1"/>
              <a:t>super.update</a:t>
            </a:r>
            <a:r>
              <a:rPr lang="en-US" altLang="zh-TW" sz="1000" b="1" dirty="0"/>
              <a:t>();</a:t>
            </a:r>
            <a:endParaRPr lang="en-US" altLang="zh-TW" sz="1000" b="1" dirty="0" smtClean="0"/>
          </a:p>
          <a:p>
            <a:r>
              <a:rPr lang="en-US" altLang="zh-TW" sz="1000" dirty="0" smtClean="0"/>
              <a:t>…</a:t>
            </a:r>
          </a:p>
          <a:p>
            <a:r>
              <a:rPr lang="en-US" altLang="zh-TW" sz="1000" dirty="0" err="1" smtClean="0"/>
              <a:t>this.tryAllMessagesToAllConnections</a:t>
            </a:r>
            <a:r>
              <a:rPr lang="en-US" altLang="zh-TW" sz="1000" dirty="0" smtClean="0"/>
              <a:t>();</a:t>
            </a:r>
          </a:p>
          <a:p>
            <a:r>
              <a:rPr lang="en-US" altLang="zh-TW" sz="1000" dirty="0" smtClean="0"/>
              <a:t>}</a:t>
            </a:r>
            <a:endParaRPr lang="zh-TW" altLang="en-US" sz="10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2651043" y="879200"/>
            <a:ext cx="3555782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void </a:t>
            </a:r>
            <a:r>
              <a:rPr lang="en-US" altLang="zh-TW" sz="900" b="1" dirty="0"/>
              <a:t>update() </a:t>
            </a:r>
            <a:r>
              <a:rPr lang="en-US" altLang="zh-TW" sz="900" dirty="0" smtClean="0"/>
              <a:t>{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smtClean="0"/>
              <a:t>   for </a:t>
            </a:r>
            <a:r>
              <a:rPr lang="en-US" altLang="zh-TW" sz="900" dirty="0"/>
              <a:t>(</a:t>
            </a:r>
            <a:r>
              <a:rPr lang="en-US" altLang="zh-TW" sz="900" dirty="0" err="1"/>
              <a:t>int</a:t>
            </a:r>
            <a:r>
              <a:rPr lang="en-US" altLang="zh-TW" sz="900" dirty="0"/>
              <a:t> </a:t>
            </a:r>
            <a:r>
              <a:rPr lang="en-US" altLang="zh-TW" sz="900" dirty="0" err="1"/>
              <a:t>i</a:t>
            </a:r>
            <a:r>
              <a:rPr lang="en-US" altLang="zh-TW" sz="900" dirty="0"/>
              <a:t>=0; </a:t>
            </a:r>
            <a:r>
              <a:rPr lang="en-US" altLang="zh-TW" sz="900" dirty="0" err="1"/>
              <a:t>i</a:t>
            </a:r>
            <a:r>
              <a:rPr lang="en-US" altLang="zh-TW" sz="900" dirty="0"/>
              <a:t>&lt;</a:t>
            </a:r>
            <a:r>
              <a:rPr lang="en-US" altLang="zh-TW" sz="900" dirty="0" err="1"/>
              <a:t>this.sendingConnections.size</a:t>
            </a:r>
            <a:r>
              <a:rPr lang="en-US" altLang="zh-TW" sz="900" dirty="0"/>
              <a:t>(); ) {</a:t>
            </a:r>
          </a:p>
          <a:p>
            <a:r>
              <a:rPr lang="en-US" altLang="zh-TW" sz="900" dirty="0" smtClean="0"/>
              <a:t>       </a:t>
            </a:r>
            <a:r>
              <a:rPr lang="en-US" altLang="zh-TW" sz="900" dirty="0" err="1" smtClean="0"/>
              <a:t>boolean</a:t>
            </a:r>
            <a:r>
              <a:rPr lang="en-US" altLang="zh-TW" sz="900" dirty="0" smtClean="0"/>
              <a:t> </a:t>
            </a:r>
            <a:r>
              <a:rPr lang="en-US" altLang="zh-TW" sz="900" dirty="0" err="1"/>
              <a:t>removeCurrent</a:t>
            </a:r>
            <a:r>
              <a:rPr lang="en-US" altLang="zh-TW" sz="900" dirty="0"/>
              <a:t> = false;</a:t>
            </a:r>
          </a:p>
          <a:p>
            <a:r>
              <a:rPr lang="en-US" altLang="zh-TW" sz="900" dirty="0" smtClean="0"/>
              <a:t>       Connection </a:t>
            </a:r>
            <a:r>
              <a:rPr lang="en-US" altLang="zh-TW" sz="900" dirty="0"/>
              <a:t>con = </a:t>
            </a:r>
            <a:r>
              <a:rPr lang="en-US" altLang="zh-TW" sz="900" dirty="0" err="1"/>
              <a:t>sendingConnections.get</a:t>
            </a:r>
            <a:r>
              <a:rPr lang="en-US" altLang="zh-TW" sz="900" dirty="0"/>
              <a:t>(</a:t>
            </a:r>
            <a:r>
              <a:rPr lang="en-US" altLang="zh-TW" sz="900" dirty="0" err="1"/>
              <a:t>i</a:t>
            </a:r>
            <a:r>
              <a:rPr lang="en-US" altLang="zh-TW" sz="900" dirty="0" smtClean="0"/>
              <a:t>);</a:t>
            </a:r>
            <a:endParaRPr lang="zh-TW" altLang="en-US" sz="900" dirty="0"/>
          </a:p>
          <a:p>
            <a:r>
              <a:rPr lang="en-US" altLang="zh-TW" sz="900" dirty="0" smtClean="0"/>
              <a:t>       </a:t>
            </a:r>
            <a:r>
              <a:rPr lang="en-US" altLang="zh-TW" sz="900" dirty="0" smtClean="0">
                <a:solidFill>
                  <a:schemeClr val="accent3"/>
                </a:solidFill>
              </a:rPr>
              <a:t>/* </a:t>
            </a:r>
            <a:r>
              <a:rPr lang="en-US" altLang="zh-TW" sz="900" dirty="0">
                <a:solidFill>
                  <a:schemeClr val="accent3"/>
                </a:solidFill>
              </a:rPr>
              <a:t>finalize ready transfers */</a:t>
            </a:r>
          </a:p>
          <a:p>
            <a:r>
              <a:rPr lang="en-US" altLang="zh-TW" sz="900" dirty="0" smtClean="0"/>
              <a:t>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con.isMessageTransferred</a:t>
            </a:r>
            <a:r>
              <a:rPr lang="en-US" altLang="zh-TW" sz="900" dirty="0"/>
              <a:t>()) {</a:t>
            </a:r>
          </a:p>
          <a:p>
            <a:r>
              <a:rPr lang="en-US" altLang="zh-TW" sz="900" dirty="0" smtClean="0"/>
              <a:t>   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con.getMessage</a:t>
            </a:r>
            <a:r>
              <a:rPr lang="en-US" altLang="zh-TW" sz="900" dirty="0"/>
              <a:t>() != null) {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transferDone</a:t>
            </a:r>
            <a:r>
              <a:rPr lang="en-US" altLang="zh-TW" sz="900" dirty="0" smtClean="0"/>
              <a:t>(con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con.finalizeTransfer</a:t>
            </a:r>
            <a:r>
              <a:rPr lang="en-US" altLang="zh-TW" sz="900" dirty="0"/>
              <a:t>();</a:t>
            </a:r>
          </a:p>
          <a:p>
            <a:r>
              <a:rPr lang="en-US" altLang="zh-TW" sz="900" dirty="0" smtClean="0"/>
              <a:t>            } </a:t>
            </a:r>
            <a:r>
              <a:rPr lang="en-US" altLang="zh-TW" sz="900" dirty="0">
                <a:solidFill>
                  <a:schemeClr val="accent3"/>
                </a:solidFill>
              </a:rPr>
              <a:t>/* else: some other entity aborted transfer */</a:t>
            </a:r>
          </a:p>
          <a:p>
            <a:r>
              <a:rPr lang="en-US" altLang="zh-TW" sz="900" dirty="0" smtClean="0"/>
              <a:t>           </a:t>
            </a:r>
            <a:r>
              <a:rPr lang="en-US" altLang="zh-TW" sz="900" dirty="0" err="1" smtClean="0"/>
              <a:t>removeCurrent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true;</a:t>
            </a:r>
          </a:p>
          <a:p>
            <a:r>
              <a:rPr lang="en-US" altLang="zh-TW" sz="900" dirty="0" smtClean="0"/>
              <a:t>        }</a:t>
            </a:r>
            <a:endParaRPr lang="en-US" altLang="zh-TW" sz="900" dirty="0"/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      /* </a:t>
            </a:r>
            <a:r>
              <a:rPr lang="en-US" altLang="zh-TW" sz="900" dirty="0">
                <a:solidFill>
                  <a:schemeClr val="accent3"/>
                </a:solidFill>
              </a:rPr>
              <a:t>remove connections that have gone down */</a:t>
            </a:r>
          </a:p>
          <a:p>
            <a:r>
              <a:rPr lang="en-US" altLang="zh-TW" sz="900" dirty="0" smtClean="0"/>
              <a:t>        else </a:t>
            </a:r>
            <a:r>
              <a:rPr lang="en-US" altLang="zh-TW" sz="900" dirty="0"/>
              <a:t>if (!</a:t>
            </a:r>
            <a:r>
              <a:rPr lang="en-US" altLang="zh-TW" sz="900" dirty="0" err="1"/>
              <a:t>con.isUp</a:t>
            </a:r>
            <a:r>
              <a:rPr lang="en-US" altLang="zh-TW" sz="900" dirty="0"/>
              <a:t>()) {</a:t>
            </a:r>
          </a:p>
          <a:p>
            <a:r>
              <a:rPr lang="en-US" altLang="zh-TW" sz="900" dirty="0" smtClean="0"/>
              <a:t>    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con.getMessage</a:t>
            </a:r>
            <a:r>
              <a:rPr lang="en-US" altLang="zh-TW" sz="900" dirty="0"/>
              <a:t>() != null) {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transferAborted</a:t>
            </a:r>
            <a:r>
              <a:rPr lang="en-US" altLang="zh-TW" sz="900" dirty="0" smtClean="0"/>
              <a:t>(con);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con.abortTransfer</a:t>
            </a:r>
            <a:r>
              <a:rPr lang="en-US" altLang="zh-TW" sz="900" dirty="0" smtClean="0"/>
              <a:t>();</a:t>
            </a:r>
          </a:p>
          <a:p>
            <a:r>
              <a:rPr lang="en-US" altLang="zh-TW" sz="900" dirty="0" smtClean="0"/>
              <a:t>            }</a:t>
            </a:r>
            <a:endParaRPr lang="en-US" altLang="zh-TW" sz="900" dirty="0"/>
          </a:p>
          <a:p>
            <a:r>
              <a:rPr lang="en-US" altLang="zh-TW" sz="900" dirty="0" smtClean="0"/>
              <a:t>            </a:t>
            </a:r>
            <a:r>
              <a:rPr lang="en-US" altLang="zh-TW" sz="900" dirty="0" err="1" smtClean="0"/>
              <a:t>removeCurrent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true;</a:t>
            </a:r>
          </a:p>
          <a:p>
            <a:r>
              <a:rPr lang="en-US" altLang="zh-TW" sz="900" dirty="0" smtClean="0"/>
              <a:t>        } 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dirty="0" smtClean="0"/>
              <a:t>        if </a:t>
            </a:r>
            <a:r>
              <a:rPr lang="en-US" altLang="zh-TW" sz="900" dirty="0"/>
              <a:t>(</a:t>
            </a:r>
            <a:r>
              <a:rPr lang="en-US" altLang="zh-TW" sz="900" b="1" dirty="0" err="1"/>
              <a:t>removeCurrent</a:t>
            </a:r>
            <a:r>
              <a:rPr lang="en-US" altLang="zh-TW" sz="900" dirty="0"/>
              <a:t>) </a:t>
            </a:r>
            <a:r>
              <a:rPr lang="en-US" altLang="zh-TW" sz="900" dirty="0" smtClean="0"/>
              <a:t>{</a:t>
            </a:r>
            <a:endParaRPr lang="en-US" altLang="zh-TW" sz="900" dirty="0"/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         // </a:t>
            </a:r>
            <a:r>
              <a:rPr lang="en-US" altLang="zh-TW" sz="900" dirty="0">
                <a:solidFill>
                  <a:schemeClr val="accent3"/>
                </a:solidFill>
              </a:rPr>
              <a:t>if the message being sent was holding excess buffer, free it</a:t>
            </a:r>
          </a:p>
          <a:p>
            <a:r>
              <a:rPr lang="en-US" altLang="zh-TW" sz="900" dirty="0" smtClean="0"/>
              <a:t>    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this.getFreeBufferSize</a:t>
            </a:r>
            <a:r>
              <a:rPr lang="en-US" altLang="zh-TW" sz="900" dirty="0"/>
              <a:t>() &lt; 0) {</a:t>
            </a:r>
          </a:p>
          <a:p>
            <a:r>
              <a:rPr lang="en-US" altLang="zh-TW" sz="900" dirty="0" smtClean="0"/>
              <a:t>                 </a:t>
            </a:r>
            <a:r>
              <a:rPr lang="en-US" altLang="zh-TW" sz="900" dirty="0" err="1" smtClean="0"/>
              <a:t>this.makeRoomForMessage</a:t>
            </a:r>
            <a:r>
              <a:rPr lang="en-US" altLang="zh-TW" sz="900" dirty="0" smtClean="0"/>
              <a:t>(0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        }</a:t>
            </a:r>
            <a:endParaRPr lang="en-US" altLang="zh-TW" sz="900" dirty="0"/>
          </a:p>
          <a:p>
            <a:r>
              <a:rPr lang="en-US" altLang="zh-TW" sz="900" dirty="0" smtClean="0"/>
              <a:t>             </a:t>
            </a:r>
            <a:r>
              <a:rPr lang="en-US" altLang="zh-TW" sz="900" dirty="0" err="1" smtClean="0"/>
              <a:t>sendingConnections.remove</a:t>
            </a:r>
            <a:r>
              <a:rPr lang="en-US" altLang="zh-TW" sz="900" dirty="0" smtClean="0"/>
              <a:t>(</a:t>
            </a:r>
            <a:r>
              <a:rPr lang="en-US" altLang="zh-TW" sz="900" dirty="0" err="1" smtClean="0"/>
              <a:t>i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   }</a:t>
            </a:r>
            <a:endParaRPr lang="en-US" altLang="zh-TW" sz="900" dirty="0"/>
          </a:p>
          <a:p>
            <a:r>
              <a:rPr lang="en-US" altLang="zh-TW" sz="900" dirty="0" smtClean="0"/>
              <a:t>        else </a:t>
            </a:r>
            <a:r>
              <a:rPr lang="en-US" altLang="zh-TW" sz="900" dirty="0"/>
              <a:t>{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      /* </a:t>
            </a:r>
            <a:r>
              <a:rPr lang="en-US" altLang="zh-TW" sz="900" dirty="0">
                <a:solidFill>
                  <a:schemeClr val="accent3"/>
                </a:solidFill>
              </a:rPr>
              <a:t>index increase needed only if nothing was removed */</a:t>
            </a:r>
          </a:p>
          <a:p>
            <a:r>
              <a:rPr lang="en-US" altLang="zh-TW" sz="900" dirty="0" smtClean="0"/>
              <a:t>            </a:t>
            </a:r>
            <a:r>
              <a:rPr lang="en-US" altLang="zh-TW" sz="900" b="1" dirty="0" err="1" smtClean="0"/>
              <a:t>i</a:t>
            </a:r>
            <a:r>
              <a:rPr lang="en-US" altLang="zh-TW" sz="900" b="1" dirty="0"/>
              <a:t>++;</a:t>
            </a:r>
          </a:p>
          <a:p>
            <a:r>
              <a:rPr lang="en-US" altLang="zh-TW" sz="900" dirty="0" smtClean="0"/>
              <a:t>        }</a:t>
            </a:r>
            <a:endParaRPr lang="en-US" altLang="zh-TW" sz="900" dirty="0"/>
          </a:p>
          <a:p>
            <a:r>
              <a:rPr lang="en-US" altLang="zh-TW" sz="900" dirty="0" smtClean="0"/>
              <a:t>   }</a:t>
            </a:r>
            <a:endParaRPr lang="zh-TW" altLang="en-US" sz="900" dirty="0"/>
          </a:p>
          <a:p>
            <a:r>
              <a:rPr lang="en-US" altLang="zh-TW" sz="900" dirty="0">
                <a:solidFill>
                  <a:schemeClr val="accent3"/>
                </a:solidFill>
              </a:rPr>
              <a:t>/* time to do a TTL check and drop old messages? Only if not sending */</a:t>
            </a:r>
          </a:p>
          <a:p>
            <a:r>
              <a:rPr lang="en-US" altLang="zh-TW" sz="900" dirty="0" smtClean="0"/>
              <a:t>   if </a:t>
            </a:r>
            <a:r>
              <a:rPr lang="en-US" altLang="zh-TW" sz="900" dirty="0"/>
              <a:t>(</a:t>
            </a:r>
            <a:r>
              <a:rPr lang="en-US" altLang="zh-TW" sz="900" b="1" dirty="0" err="1"/>
              <a:t>SimClock.</a:t>
            </a:r>
            <a:r>
              <a:rPr lang="en-US" altLang="zh-TW" sz="900" b="1" i="1" dirty="0" err="1"/>
              <a:t>getTime</a:t>
            </a:r>
            <a:r>
              <a:rPr lang="en-US" altLang="zh-TW" sz="900" b="1" i="1" dirty="0"/>
              <a:t>() - </a:t>
            </a:r>
            <a:r>
              <a:rPr lang="en-US" altLang="zh-TW" sz="900" b="1" i="1" dirty="0" err="1"/>
              <a:t>lastTtlCheck</a:t>
            </a:r>
            <a:r>
              <a:rPr lang="en-US" altLang="zh-TW" sz="900" b="1" i="1" dirty="0"/>
              <a:t> &gt;= TTL_CHECK_INTERVAL &amp;&amp; </a:t>
            </a:r>
          </a:p>
          <a:p>
            <a:r>
              <a:rPr lang="en-US" altLang="zh-TW" sz="900" b="1" dirty="0" smtClean="0"/>
              <a:t>        </a:t>
            </a:r>
            <a:r>
              <a:rPr lang="en-US" altLang="zh-TW" sz="900" b="1" dirty="0" err="1" smtClean="0"/>
              <a:t>sendingConnections.size</a:t>
            </a:r>
            <a:r>
              <a:rPr lang="en-US" altLang="zh-TW" sz="900" b="1" dirty="0"/>
              <a:t>() == 0</a:t>
            </a:r>
            <a:r>
              <a:rPr lang="en-US" altLang="zh-TW" sz="900" dirty="0"/>
              <a:t>) {</a:t>
            </a:r>
          </a:p>
          <a:p>
            <a:r>
              <a:rPr lang="en-US" altLang="zh-TW" sz="900" dirty="0" smtClean="0"/>
              <a:t>       </a:t>
            </a:r>
            <a:r>
              <a:rPr lang="en-US" altLang="zh-TW" sz="900" dirty="0" err="1" smtClean="0"/>
              <a:t>dropExpiredMessages</a:t>
            </a:r>
            <a:r>
              <a:rPr lang="en-US" altLang="zh-TW" sz="900" dirty="0"/>
              <a:t>();</a:t>
            </a:r>
          </a:p>
          <a:p>
            <a:r>
              <a:rPr lang="en-US" altLang="zh-TW" sz="900" dirty="0" smtClean="0"/>
              <a:t>       </a:t>
            </a:r>
            <a:r>
              <a:rPr lang="en-US" altLang="zh-TW" sz="900" dirty="0" err="1" smtClean="0"/>
              <a:t>lastTtlCheck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</a:t>
            </a:r>
            <a:r>
              <a:rPr lang="en-US" altLang="zh-TW" sz="900" dirty="0" err="1"/>
              <a:t>SimClock.</a:t>
            </a:r>
            <a:r>
              <a:rPr lang="en-US" altLang="zh-TW" sz="900" i="1" dirty="0" err="1"/>
              <a:t>getTime</a:t>
            </a:r>
            <a:r>
              <a:rPr lang="en-US" altLang="zh-TW" sz="900" i="1" dirty="0"/>
              <a:t>();</a:t>
            </a:r>
          </a:p>
          <a:p>
            <a:r>
              <a:rPr lang="en-US" altLang="zh-TW" sz="900" dirty="0" smtClean="0"/>
              <a:t>    }</a:t>
            </a:r>
            <a:endParaRPr lang="en-US" altLang="zh-TW" sz="900" dirty="0"/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2494125" y="237470"/>
            <a:ext cx="13276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 err="1" smtClean="0"/>
              <a:t>updateHosts</a:t>
            </a:r>
            <a:r>
              <a:rPr lang="en-US" altLang="zh-TW" sz="900" dirty="0" smtClean="0"/>
              <a:t>()</a:t>
            </a:r>
            <a:r>
              <a:rPr lang="en-US" altLang="zh-TW" sz="900" b="1" dirty="0" smtClean="0"/>
              <a:t>;</a:t>
            </a:r>
            <a:endParaRPr lang="zh-TW" altLang="en-US" sz="9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2494125" y="75515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1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2489313" y="668158"/>
            <a:ext cx="16337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/>
              <a:t> this</a:t>
            </a:r>
            <a:r>
              <a:rPr lang="en-US" altLang="zh-TW" sz="900" dirty="0" smtClean="0"/>
              <a:t>..</a:t>
            </a:r>
            <a:r>
              <a:rPr lang="en-US" altLang="zh-TW" sz="900" dirty="0" err="1" smtClean="0"/>
              <a:t>router.update</a:t>
            </a:r>
            <a:r>
              <a:rPr lang="en-US" altLang="zh-TW" sz="900" dirty="0"/>
              <a:t>();</a:t>
            </a:r>
            <a:endParaRPr lang="zh-TW" altLang="en-US" sz="9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2489313" y="506203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</a:t>
            </a:r>
            <a:r>
              <a:rPr lang="en-US" altLang="zh-TW" sz="900" dirty="0">
                <a:solidFill>
                  <a:schemeClr val="accent6"/>
                </a:solidFill>
              </a:rPr>
              <a:t>2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41" name="標題 4"/>
          <p:cNvSpPr txBox="1">
            <a:spLocks/>
          </p:cNvSpPr>
          <p:nvPr/>
        </p:nvSpPr>
        <p:spPr>
          <a:xfrm>
            <a:off x="442678" y="-89854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 smtClean="0"/>
              <a:t>Message relay started in clock 1</a:t>
            </a:r>
            <a:endParaRPr lang="zh-TW" altLang="en-US" sz="1800" dirty="0"/>
          </a:p>
        </p:txBody>
      </p:sp>
      <p:cxnSp>
        <p:nvCxnSpPr>
          <p:cNvPr id="46" name="直線單箭頭接點 45"/>
          <p:cNvCxnSpPr/>
          <p:nvPr/>
        </p:nvCxnSpPr>
        <p:spPr>
          <a:xfrm flipH="1">
            <a:off x="2733135" y="1818752"/>
            <a:ext cx="573068" cy="1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/>
          <p:cNvSpPr txBox="1"/>
          <p:nvPr/>
        </p:nvSpPr>
        <p:spPr>
          <a:xfrm>
            <a:off x="2179613" y="1634086"/>
            <a:ext cx="6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false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42" name="直線單箭頭接點 41"/>
          <p:cNvCxnSpPr/>
          <p:nvPr/>
        </p:nvCxnSpPr>
        <p:spPr>
          <a:xfrm flipH="1">
            <a:off x="2777585" y="2917302"/>
            <a:ext cx="573068" cy="1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字方塊 42"/>
          <p:cNvSpPr txBox="1"/>
          <p:nvPr/>
        </p:nvSpPr>
        <p:spPr>
          <a:xfrm>
            <a:off x="2224063" y="2732636"/>
            <a:ext cx="6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false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44" name="直線單箭頭接點 43"/>
          <p:cNvCxnSpPr/>
          <p:nvPr/>
        </p:nvCxnSpPr>
        <p:spPr>
          <a:xfrm flipH="1">
            <a:off x="2796635" y="4015852"/>
            <a:ext cx="573068" cy="1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/>
          <p:cNvSpPr txBox="1"/>
          <p:nvPr/>
        </p:nvSpPr>
        <p:spPr>
          <a:xfrm>
            <a:off x="2243113" y="3831186"/>
            <a:ext cx="6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false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49" name="直線單箭頭接點 48"/>
          <p:cNvCxnSpPr/>
          <p:nvPr/>
        </p:nvCxnSpPr>
        <p:spPr>
          <a:xfrm flipV="1">
            <a:off x="3340002" y="5517232"/>
            <a:ext cx="0" cy="207332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字方塊 50"/>
          <p:cNvSpPr txBox="1"/>
          <p:nvPr/>
        </p:nvSpPr>
        <p:spPr>
          <a:xfrm>
            <a:off x="3189159" y="52490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2"/>
                </a:solidFill>
              </a:rPr>
              <a:t>1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55" name="直線單箭頭接點 54"/>
          <p:cNvCxnSpPr/>
          <p:nvPr/>
        </p:nvCxnSpPr>
        <p:spPr>
          <a:xfrm flipV="1">
            <a:off x="4235093" y="5524042"/>
            <a:ext cx="0" cy="207332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/>
          <p:cNvSpPr txBox="1"/>
          <p:nvPr/>
        </p:nvSpPr>
        <p:spPr>
          <a:xfrm>
            <a:off x="4084250" y="5246075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0     </a:t>
            </a:r>
            <a:r>
              <a:rPr lang="en-US" altLang="zh-TW" dirty="0" smtClean="0"/>
              <a:t>&gt;=</a:t>
            </a:r>
            <a:endParaRPr lang="zh-TW" altLang="en-US" dirty="0"/>
          </a:p>
        </p:txBody>
      </p:sp>
      <p:cxnSp>
        <p:nvCxnSpPr>
          <p:cNvPr id="59" name="直線單箭頭接點 58"/>
          <p:cNvCxnSpPr/>
          <p:nvPr/>
        </p:nvCxnSpPr>
        <p:spPr>
          <a:xfrm flipV="1">
            <a:off x="5298907" y="5514264"/>
            <a:ext cx="0" cy="207332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字方塊 59"/>
          <p:cNvSpPr txBox="1"/>
          <p:nvPr/>
        </p:nvSpPr>
        <p:spPr>
          <a:xfrm>
            <a:off x="5089555" y="5246075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60s  </a:t>
            </a:r>
            <a:r>
              <a:rPr lang="en-US" altLang="zh-TW" dirty="0" smtClean="0"/>
              <a:t>&amp;&amp;</a:t>
            </a:r>
            <a:endParaRPr lang="zh-TW" altLang="en-US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3659332" y="5258376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-</a:t>
            </a:r>
            <a:endParaRPr lang="zh-TW" altLang="en-US" dirty="0"/>
          </a:p>
        </p:txBody>
      </p:sp>
      <p:cxnSp>
        <p:nvCxnSpPr>
          <p:cNvPr id="62" name="直線單箭頭接點 61"/>
          <p:cNvCxnSpPr/>
          <p:nvPr/>
        </p:nvCxnSpPr>
        <p:spPr>
          <a:xfrm>
            <a:off x="3914530" y="5938630"/>
            <a:ext cx="719558" cy="411332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字方塊 62"/>
          <p:cNvSpPr txBox="1"/>
          <p:nvPr/>
        </p:nvSpPr>
        <p:spPr>
          <a:xfrm>
            <a:off x="4632433" y="62222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2"/>
                </a:solidFill>
              </a:rPr>
              <a:t>1</a:t>
            </a:r>
            <a:endParaRPr lang="zh-TW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166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285667" y="83273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285667" y="550768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sp>
        <p:nvSpPr>
          <p:cNvPr id="6" name="圓角矩形 5"/>
          <p:cNvSpPr/>
          <p:nvPr/>
        </p:nvSpPr>
        <p:spPr>
          <a:xfrm>
            <a:off x="3155" y="1068744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sp>
        <p:nvSpPr>
          <p:cNvPr id="9" name="圓角矩形 8"/>
          <p:cNvSpPr/>
          <p:nvPr/>
        </p:nvSpPr>
        <p:spPr>
          <a:xfrm>
            <a:off x="75315" y="2857239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1897735" y="371305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圓角矩形 12"/>
          <p:cNvSpPr/>
          <p:nvPr/>
        </p:nvSpPr>
        <p:spPr>
          <a:xfrm>
            <a:off x="10045" y="6144296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17" name="直線接點 16"/>
          <p:cNvCxnSpPr/>
          <p:nvPr/>
        </p:nvCxnSpPr>
        <p:spPr>
          <a:xfrm>
            <a:off x="766045" y="918007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線單箭頭接點 20"/>
          <p:cNvCxnSpPr>
            <a:stCxn id="13" idx="0"/>
            <a:endCxn id="9" idx="2"/>
          </p:cNvCxnSpPr>
          <p:nvPr/>
        </p:nvCxnSpPr>
        <p:spPr>
          <a:xfrm flipH="1" flipV="1">
            <a:off x="756470" y="5406259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9" idx="0"/>
            <a:endCxn id="6" idx="2"/>
          </p:cNvCxnSpPr>
          <p:nvPr/>
        </p:nvCxnSpPr>
        <p:spPr>
          <a:xfrm flipV="1">
            <a:off x="756470" y="1356744"/>
            <a:ext cx="2685" cy="150049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圓角矩形 47"/>
          <p:cNvSpPr/>
          <p:nvPr/>
        </p:nvSpPr>
        <p:spPr>
          <a:xfrm>
            <a:off x="5034356" y="1081197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NetworkInterface</a:t>
            </a:r>
            <a:endParaRPr lang="zh-TW" altLang="en-US" sz="1100" dirty="0"/>
          </a:p>
        </p:txBody>
      </p:sp>
      <p:sp>
        <p:nvSpPr>
          <p:cNvPr id="50" name="圓角矩形 49"/>
          <p:cNvSpPr/>
          <p:nvPr/>
        </p:nvSpPr>
        <p:spPr>
          <a:xfrm>
            <a:off x="5048212" y="2030160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Connections</a:t>
            </a:r>
            <a:endParaRPr lang="zh-TW" altLang="en-US" sz="1100" dirty="0"/>
          </a:p>
        </p:txBody>
      </p:sp>
      <p:sp>
        <p:nvSpPr>
          <p:cNvPr id="52" name="圓角矩形 51"/>
          <p:cNvSpPr/>
          <p:nvPr/>
        </p:nvSpPr>
        <p:spPr>
          <a:xfrm>
            <a:off x="5034356" y="1546989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SimpleBoardcastInterface</a:t>
            </a:r>
            <a:endParaRPr lang="zh-TW" altLang="en-US" sz="800" dirty="0"/>
          </a:p>
        </p:txBody>
      </p:sp>
      <p:sp>
        <p:nvSpPr>
          <p:cNvPr id="53" name="圓角矩形 52"/>
          <p:cNvSpPr/>
          <p:nvPr/>
        </p:nvSpPr>
        <p:spPr>
          <a:xfrm>
            <a:off x="5048212" y="2493521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/>
              <a:t>CBRConnection</a:t>
            </a:r>
            <a:endParaRPr lang="zh-TW" altLang="en-US" sz="1000" dirty="0"/>
          </a:p>
        </p:txBody>
      </p:sp>
      <p:cxnSp>
        <p:nvCxnSpPr>
          <p:cNvPr id="54" name="直線單箭頭接點 53"/>
          <p:cNvCxnSpPr/>
          <p:nvPr/>
        </p:nvCxnSpPr>
        <p:spPr>
          <a:xfrm flipV="1">
            <a:off x="5790356" y="1370903"/>
            <a:ext cx="0" cy="17450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直線接點 55"/>
          <p:cNvCxnSpPr>
            <a:stCxn id="52" idx="2"/>
          </p:cNvCxnSpPr>
          <p:nvPr/>
        </p:nvCxnSpPr>
        <p:spPr>
          <a:xfrm>
            <a:off x="5790356" y="1834989"/>
            <a:ext cx="0" cy="19517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直線單箭頭接點 57"/>
          <p:cNvCxnSpPr>
            <a:endCxn id="50" idx="2"/>
          </p:cNvCxnSpPr>
          <p:nvPr/>
        </p:nvCxnSpPr>
        <p:spPr>
          <a:xfrm flipV="1">
            <a:off x="5804212" y="2318160"/>
            <a:ext cx="0" cy="175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1" name="直線接點 70"/>
          <p:cNvCxnSpPr/>
          <p:nvPr/>
        </p:nvCxnSpPr>
        <p:spPr>
          <a:xfrm>
            <a:off x="5790356" y="907191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直線接點 74"/>
          <p:cNvCxnSpPr>
            <a:stCxn id="5" idx="2"/>
          </p:cNvCxnSpPr>
          <p:nvPr/>
        </p:nvCxnSpPr>
        <p:spPr>
          <a:xfrm>
            <a:off x="1897735" y="838800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直線接點 75"/>
          <p:cNvCxnSpPr/>
          <p:nvPr/>
        </p:nvCxnSpPr>
        <p:spPr>
          <a:xfrm>
            <a:off x="756470" y="916414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9" name="直線接點 78"/>
          <p:cNvCxnSpPr/>
          <p:nvPr/>
        </p:nvCxnSpPr>
        <p:spPr>
          <a:xfrm>
            <a:off x="1711601" y="918008"/>
            <a:ext cx="4084535" cy="1592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2" name="左大括弧 81"/>
          <p:cNvSpPr/>
          <p:nvPr/>
        </p:nvSpPr>
        <p:spPr>
          <a:xfrm>
            <a:off x="1453553" y="919600"/>
            <a:ext cx="1390256" cy="5644622"/>
          </a:xfrm>
          <a:prstGeom prst="leftBrace">
            <a:avLst>
              <a:gd name="adj1" fmla="val 8333"/>
              <a:gd name="adj2" fmla="val 55899"/>
            </a:avLst>
          </a:prstGeom>
          <a:ln w="254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200473" y="3949243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-13118" y="3399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Sender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1515155" y="5998499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6"/>
                </a:solidFill>
              </a:rPr>
              <a:t>Step 3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1515155" y="6133335"/>
            <a:ext cx="227177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update</a:t>
            </a:r>
            <a:r>
              <a:rPr lang="en-US" altLang="zh-TW" sz="1000" dirty="0" smtClean="0"/>
              <a:t>(){</a:t>
            </a:r>
          </a:p>
          <a:p>
            <a:r>
              <a:rPr lang="en-US" altLang="zh-TW" sz="1000" b="1" dirty="0" err="1"/>
              <a:t>super.update</a:t>
            </a:r>
            <a:r>
              <a:rPr lang="en-US" altLang="zh-TW" sz="1000" b="1" dirty="0"/>
              <a:t>();</a:t>
            </a:r>
            <a:endParaRPr lang="en-US" altLang="zh-TW" sz="1000" b="1" dirty="0" smtClean="0"/>
          </a:p>
          <a:p>
            <a:r>
              <a:rPr lang="en-US" altLang="zh-TW" sz="1000" dirty="0" smtClean="0"/>
              <a:t>…</a:t>
            </a:r>
          </a:p>
          <a:p>
            <a:r>
              <a:rPr lang="en-US" altLang="zh-TW" sz="1000" dirty="0" err="1" smtClean="0"/>
              <a:t>this.tryAllMessagesToAllConnections</a:t>
            </a:r>
            <a:r>
              <a:rPr lang="en-US" altLang="zh-TW" sz="1000" dirty="0" smtClean="0"/>
              <a:t>();</a:t>
            </a:r>
          </a:p>
          <a:p>
            <a:r>
              <a:rPr lang="en-US" altLang="zh-TW" sz="1000" dirty="0" smtClean="0"/>
              <a:t>}</a:t>
            </a:r>
            <a:endParaRPr lang="zh-TW" altLang="en-US" sz="10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2651043" y="879200"/>
            <a:ext cx="3555782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void </a:t>
            </a:r>
            <a:r>
              <a:rPr lang="en-US" altLang="zh-TW" sz="900" b="1" dirty="0"/>
              <a:t>update() </a:t>
            </a:r>
            <a:r>
              <a:rPr lang="en-US" altLang="zh-TW" sz="900" dirty="0" smtClean="0"/>
              <a:t>{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smtClean="0"/>
              <a:t>   for </a:t>
            </a:r>
            <a:r>
              <a:rPr lang="en-US" altLang="zh-TW" sz="900" dirty="0"/>
              <a:t>(</a:t>
            </a:r>
            <a:r>
              <a:rPr lang="en-US" altLang="zh-TW" sz="900" dirty="0" err="1"/>
              <a:t>int</a:t>
            </a:r>
            <a:r>
              <a:rPr lang="en-US" altLang="zh-TW" sz="900" dirty="0"/>
              <a:t> </a:t>
            </a:r>
            <a:r>
              <a:rPr lang="en-US" altLang="zh-TW" sz="900" dirty="0" err="1"/>
              <a:t>i</a:t>
            </a:r>
            <a:r>
              <a:rPr lang="en-US" altLang="zh-TW" sz="900" dirty="0"/>
              <a:t>=0; </a:t>
            </a:r>
            <a:r>
              <a:rPr lang="en-US" altLang="zh-TW" sz="900" dirty="0" err="1"/>
              <a:t>i</a:t>
            </a:r>
            <a:r>
              <a:rPr lang="en-US" altLang="zh-TW" sz="900" dirty="0"/>
              <a:t>&lt;</a:t>
            </a:r>
            <a:r>
              <a:rPr lang="en-US" altLang="zh-TW" sz="900" dirty="0" err="1"/>
              <a:t>this.sendingConnections.size</a:t>
            </a:r>
            <a:r>
              <a:rPr lang="en-US" altLang="zh-TW" sz="900" dirty="0"/>
              <a:t>(); ) {</a:t>
            </a:r>
          </a:p>
          <a:p>
            <a:r>
              <a:rPr lang="en-US" altLang="zh-TW" sz="900" dirty="0" smtClean="0"/>
              <a:t>       </a:t>
            </a:r>
            <a:r>
              <a:rPr lang="en-US" altLang="zh-TW" sz="900" dirty="0" err="1" smtClean="0"/>
              <a:t>boolean</a:t>
            </a:r>
            <a:r>
              <a:rPr lang="en-US" altLang="zh-TW" sz="900" dirty="0" smtClean="0"/>
              <a:t> </a:t>
            </a:r>
            <a:r>
              <a:rPr lang="en-US" altLang="zh-TW" sz="900" dirty="0" err="1"/>
              <a:t>removeCurrent</a:t>
            </a:r>
            <a:r>
              <a:rPr lang="en-US" altLang="zh-TW" sz="900" dirty="0"/>
              <a:t> = false;</a:t>
            </a:r>
          </a:p>
          <a:p>
            <a:r>
              <a:rPr lang="en-US" altLang="zh-TW" sz="900" dirty="0" smtClean="0"/>
              <a:t>       Connection </a:t>
            </a:r>
            <a:r>
              <a:rPr lang="en-US" altLang="zh-TW" sz="900" dirty="0"/>
              <a:t>con = </a:t>
            </a:r>
            <a:r>
              <a:rPr lang="en-US" altLang="zh-TW" sz="900" dirty="0" err="1"/>
              <a:t>sendingConnections.get</a:t>
            </a:r>
            <a:r>
              <a:rPr lang="en-US" altLang="zh-TW" sz="900" dirty="0"/>
              <a:t>(</a:t>
            </a:r>
            <a:r>
              <a:rPr lang="en-US" altLang="zh-TW" sz="900" dirty="0" err="1"/>
              <a:t>i</a:t>
            </a:r>
            <a:r>
              <a:rPr lang="en-US" altLang="zh-TW" sz="900" dirty="0" smtClean="0"/>
              <a:t>);</a:t>
            </a:r>
            <a:endParaRPr lang="zh-TW" altLang="en-US" sz="900" dirty="0"/>
          </a:p>
          <a:p>
            <a:r>
              <a:rPr lang="en-US" altLang="zh-TW" sz="900" dirty="0" smtClean="0"/>
              <a:t>       </a:t>
            </a:r>
            <a:r>
              <a:rPr lang="en-US" altLang="zh-TW" sz="900" dirty="0" smtClean="0">
                <a:solidFill>
                  <a:schemeClr val="accent3"/>
                </a:solidFill>
              </a:rPr>
              <a:t>/* </a:t>
            </a:r>
            <a:r>
              <a:rPr lang="en-US" altLang="zh-TW" sz="900" dirty="0">
                <a:solidFill>
                  <a:schemeClr val="accent3"/>
                </a:solidFill>
              </a:rPr>
              <a:t>finalize ready transfers */</a:t>
            </a:r>
          </a:p>
          <a:p>
            <a:r>
              <a:rPr lang="en-US" altLang="zh-TW" sz="900" dirty="0" smtClean="0"/>
              <a:t>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con.isMessageTransferred</a:t>
            </a:r>
            <a:r>
              <a:rPr lang="en-US" altLang="zh-TW" sz="900" dirty="0"/>
              <a:t>()) {</a:t>
            </a:r>
          </a:p>
          <a:p>
            <a:r>
              <a:rPr lang="en-US" altLang="zh-TW" sz="900" dirty="0" smtClean="0"/>
              <a:t>   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con.getMessage</a:t>
            </a:r>
            <a:r>
              <a:rPr lang="en-US" altLang="zh-TW" sz="900" dirty="0"/>
              <a:t>() != null) {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transferDone</a:t>
            </a:r>
            <a:r>
              <a:rPr lang="en-US" altLang="zh-TW" sz="900" dirty="0" smtClean="0"/>
              <a:t>(con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con.finalizeTransfer</a:t>
            </a:r>
            <a:r>
              <a:rPr lang="en-US" altLang="zh-TW" sz="900" dirty="0"/>
              <a:t>();</a:t>
            </a:r>
          </a:p>
          <a:p>
            <a:r>
              <a:rPr lang="en-US" altLang="zh-TW" sz="900" dirty="0" smtClean="0"/>
              <a:t>            } </a:t>
            </a:r>
            <a:r>
              <a:rPr lang="en-US" altLang="zh-TW" sz="900" dirty="0">
                <a:solidFill>
                  <a:schemeClr val="accent3"/>
                </a:solidFill>
              </a:rPr>
              <a:t>/* else: some other entity aborted transfer */</a:t>
            </a:r>
          </a:p>
          <a:p>
            <a:r>
              <a:rPr lang="en-US" altLang="zh-TW" sz="900" dirty="0" smtClean="0"/>
              <a:t>           </a:t>
            </a:r>
            <a:r>
              <a:rPr lang="en-US" altLang="zh-TW" sz="900" dirty="0" err="1" smtClean="0"/>
              <a:t>removeCurrent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true;</a:t>
            </a:r>
          </a:p>
          <a:p>
            <a:r>
              <a:rPr lang="en-US" altLang="zh-TW" sz="900" dirty="0" smtClean="0"/>
              <a:t>        }</a:t>
            </a:r>
            <a:endParaRPr lang="en-US" altLang="zh-TW" sz="900" dirty="0"/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      /* </a:t>
            </a:r>
            <a:r>
              <a:rPr lang="en-US" altLang="zh-TW" sz="900" dirty="0">
                <a:solidFill>
                  <a:schemeClr val="accent3"/>
                </a:solidFill>
              </a:rPr>
              <a:t>remove connections that have gone down */</a:t>
            </a:r>
          </a:p>
          <a:p>
            <a:r>
              <a:rPr lang="en-US" altLang="zh-TW" sz="900" dirty="0" smtClean="0"/>
              <a:t>        else </a:t>
            </a:r>
            <a:r>
              <a:rPr lang="en-US" altLang="zh-TW" sz="900" dirty="0"/>
              <a:t>if (!</a:t>
            </a:r>
            <a:r>
              <a:rPr lang="en-US" altLang="zh-TW" sz="900" dirty="0" err="1"/>
              <a:t>con.isUp</a:t>
            </a:r>
            <a:r>
              <a:rPr lang="en-US" altLang="zh-TW" sz="900" dirty="0"/>
              <a:t>()) {</a:t>
            </a:r>
          </a:p>
          <a:p>
            <a:r>
              <a:rPr lang="en-US" altLang="zh-TW" sz="900" dirty="0" smtClean="0"/>
              <a:t>    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con.getMessage</a:t>
            </a:r>
            <a:r>
              <a:rPr lang="en-US" altLang="zh-TW" sz="900" dirty="0"/>
              <a:t>() != null) {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transferAborted</a:t>
            </a:r>
            <a:r>
              <a:rPr lang="en-US" altLang="zh-TW" sz="900" dirty="0" smtClean="0"/>
              <a:t>(con);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con.abortTransfer</a:t>
            </a:r>
            <a:r>
              <a:rPr lang="en-US" altLang="zh-TW" sz="900" dirty="0" smtClean="0"/>
              <a:t>();</a:t>
            </a:r>
          </a:p>
          <a:p>
            <a:r>
              <a:rPr lang="en-US" altLang="zh-TW" sz="900" dirty="0" smtClean="0"/>
              <a:t>            }</a:t>
            </a:r>
            <a:endParaRPr lang="en-US" altLang="zh-TW" sz="900" dirty="0"/>
          </a:p>
          <a:p>
            <a:r>
              <a:rPr lang="en-US" altLang="zh-TW" sz="900" dirty="0" smtClean="0"/>
              <a:t>            </a:t>
            </a:r>
            <a:r>
              <a:rPr lang="en-US" altLang="zh-TW" sz="900" dirty="0" err="1" smtClean="0"/>
              <a:t>removeCurrent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true;</a:t>
            </a:r>
          </a:p>
          <a:p>
            <a:r>
              <a:rPr lang="en-US" altLang="zh-TW" sz="900" dirty="0" smtClean="0"/>
              <a:t>        } 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dirty="0" smtClean="0"/>
              <a:t>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removeCurrent</a:t>
            </a:r>
            <a:r>
              <a:rPr lang="en-US" altLang="zh-TW" sz="900" dirty="0"/>
              <a:t>) </a:t>
            </a:r>
            <a:r>
              <a:rPr lang="en-US" altLang="zh-TW" sz="900" dirty="0" smtClean="0"/>
              <a:t>{</a:t>
            </a:r>
            <a:endParaRPr lang="en-US" altLang="zh-TW" sz="900" dirty="0"/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         // </a:t>
            </a:r>
            <a:r>
              <a:rPr lang="en-US" altLang="zh-TW" sz="900" dirty="0">
                <a:solidFill>
                  <a:schemeClr val="accent3"/>
                </a:solidFill>
              </a:rPr>
              <a:t>if the message being sent was holding excess buffer, free it</a:t>
            </a:r>
          </a:p>
          <a:p>
            <a:r>
              <a:rPr lang="en-US" altLang="zh-TW" sz="900" dirty="0" smtClean="0"/>
              <a:t>    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this.getFreeBufferSize</a:t>
            </a:r>
            <a:r>
              <a:rPr lang="en-US" altLang="zh-TW" sz="900" dirty="0"/>
              <a:t>() &lt; 0) {</a:t>
            </a:r>
          </a:p>
          <a:p>
            <a:r>
              <a:rPr lang="en-US" altLang="zh-TW" sz="900" dirty="0" smtClean="0"/>
              <a:t>                 </a:t>
            </a:r>
            <a:r>
              <a:rPr lang="en-US" altLang="zh-TW" sz="900" dirty="0" err="1" smtClean="0"/>
              <a:t>this.makeRoomForMessage</a:t>
            </a:r>
            <a:r>
              <a:rPr lang="en-US" altLang="zh-TW" sz="900" dirty="0" smtClean="0"/>
              <a:t>(0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        }</a:t>
            </a:r>
            <a:endParaRPr lang="en-US" altLang="zh-TW" sz="900" dirty="0"/>
          </a:p>
          <a:p>
            <a:r>
              <a:rPr lang="en-US" altLang="zh-TW" sz="900" dirty="0" smtClean="0"/>
              <a:t>             </a:t>
            </a:r>
            <a:r>
              <a:rPr lang="en-US" altLang="zh-TW" sz="900" dirty="0" err="1" smtClean="0"/>
              <a:t>sendingConnections.remove</a:t>
            </a:r>
            <a:r>
              <a:rPr lang="en-US" altLang="zh-TW" sz="900" dirty="0" smtClean="0"/>
              <a:t>(</a:t>
            </a:r>
            <a:r>
              <a:rPr lang="en-US" altLang="zh-TW" sz="900" dirty="0" err="1" smtClean="0"/>
              <a:t>i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   }</a:t>
            </a:r>
            <a:endParaRPr lang="en-US" altLang="zh-TW" sz="900" dirty="0"/>
          </a:p>
          <a:p>
            <a:r>
              <a:rPr lang="en-US" altLang="zh-TW" sz="900" dirty="0" smtClean="0"/>
              <a:t>        else </a:t>
            </a:r>
            <a:r>
              <a:rPr lang="en-US" altLang="zh-TW" sz="900" dirty="0"/>
              <a:t>{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      /* </a:t>
            </a:r>
            <a:r>
              <a:rPr lang="en-US" altLang="zh-TW" sz="900" dirty="0">
                <a:solidFill>
                  <a:schemeClr val="accent3"/>
                </a:solidFill>
              </a:rPr>
              <a:t>index increase needed only if nothing was removed */</a:t>
            </a:r>
          </a:p>
          <a:p>
            <a:r>
              <a:rPr lang="en-US" altLang="zh-TW" sz="900" dirty="0" smtClean="0"/>
              <a:t>            </a:t>
            </a:r>
            <a:r>
              <a:rPr lang="en-US" altLang="zh-TW" sz="900" b="1" dirty="0" err="1" smtClean="0"/>
              <a:t>i</a:t>
            </a:r>
            <a:r>
              <a:rPr lang="en-US" altLang="zh-TW" sz="900" b="1" dirty="0"/>
              <a:t>++;</a:t>
            </a:r>
          </a:p>
          <a:p>
            <a:r>
              <a:rPr lang="en-US" altLang="zh-TW" sz="900" dirty="0" smtClean="0"/>
              <a:t>        }</a:t>
            </a:r>
            <a:endParaRPr lang="en-US" altLang="zh-TW" sz="900" dirty="0"/>
          </a:p>
          <a:p>
            <a:r>
              <a:rPr lang="en-US" altLang="zh-TW" sz="900" dirty="0" smtClean="0"/>
              <a:t>   }</a:t>
            </a:r>
            <a:endParaRPr lang="zh-TW" altLang="en-US" sz="900" dirty="0"/>
          </a:p>
          <a:p>
            <a:r>
              <a:rPr lang="en-US" altLang="zh-TW" sz="900" dirty="0">
                <a:solidFill>
                  <a:schemeClr val="accent3"/>
                </a:solidFill>
              </a:rPr>
              <a:t>/* time to do a TTL check and drop old messages? Only if not sending */</a:t>
            </a:r>
          </a:p>
          <a:p>
            <a:r>
              <a:rPr lang="en-US" altLang="zh-TW" sz="900" dirty="0" smtClean="0"/>
              <a:t>   if </a:t>
            </a:r>
            <a:r>
              <a:rPr lang="en-US" altLang="zh-TW" sz="900" dirty="0"/>
              <a:t>(</a:t>
            </a:r>
            <a:r>
              <a:rPr lang="en-US" altLang="zh-TW" sz="900" b="1" dirty="0" err="1"/>
              <a:t>SimClock.</a:t>
            </a:r>
            <a:r>
              <a:rPr lang="en-US" altLang="zh-TW" sz="900" b="1" i="1" dirty="0" err="1"/>
              <a:t>getTime</a:t>
            </a:r>
            <a:r>
              <a:rPr lang="en-US" altLang="zh-TW" sz="900" b="1" i="1" dirty="0"/>
              <a:t>() - </a:t>
            </a:r>
            <a:r>
              <a:rPr lang="en-US" altLang="zh-TW" sz="900" b="1" i="1" dirty="0" err="1"/>
              <a:t>lastTtlCheck</a:t>
            </a:r>
            <a:r>
              <a:rPr lang="en-US" altLang="zh-TW" sz="900" b="1" i="1" dirty="0"/>
              <a:t> &gt;= TTL_CHECK_INTERVAL &amp;&amp; </a:t>
            </a:r>
          </a:p>
          <a:p>
            <a:r>
              <a:rPr lang="en-US" altLang="zh-TW" sz="900" b="1" dirty="0" smtClean="0"/>
              <a:t>        </a:t>
            </a:r>
            <a:r>
              <a:rPr lang="en-US" altLang="zh-TW" sz="900" b="1" dirty="0" err="1" smtClean="0"/>
              <a:t>sendingConnections.size</a:t>
            </a:r>
            <a:r>
              <a:rPr lang="en-US" altLang="zh-TW" sz="900" b="1" dirty="0"/>
              <a:t>() == 0</a:t>
            </a:r>
            <a:r>
              <a:rPr lang="en-US" altLang="zh-TW" sz="900" dirty="0"/>
              <a:t>) {</a:t>
            </a:r>
          </a:p>
          <a:p>
            <a:r>
              <a:rPr lang="en-US" altLang="zh-TW" sz="900" dirty="0" smtClean="0"/>
              <a:t>       </a:t>
            </a:r>
            <a:r>
              <a:rPr lang="en-US" altLang="zh-TW" sz="900" dirty="0" err="1" smtClean="0"/>
              <a:t>dropExpiredMessages</a:t>
            </a:r>
            <a:r>
              <a:rPr lang="en-US" altLang="zh-TW" sz="900" dirty="0"/>
              <a:t>();</a:t>
            </a:r>
          </a:p>
          <a:p>
            <a:r>
              <a:rPr lang="en-US" altLang="zh-TW" sz="900" dirty="0" smtClean="0"/>
              <a:t>       </a:t>
            </a:r>
            <a:r>
              <a:rPr lang="en-US" altLang="zh-TW" sz="900" dirty="0" err="1" smtClean="0"/>
              <a:t>lastTtlCheck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</a:t>
            </a:r>
            <a:r>
              <a:rPr lang="en-US" altLang="zh-TW" sz="900" dirty="0" err="1"/>
              <a:t>SimClock.</a:t>
            </a:r>
            <a:r>
              <a:rPr lang="en-US" altLang="zh-TW" sz="900" i="1" dirty="0" err="1"/>
              <a:t>getTime</a:t>
            </a:r>
            <a:r>
              <a:rPr lang="en-US" altLang="zh-TW" sz="900" i="1" dirty="0"/>
              <a:t>();</a:t>
            </a:r>
          </a:p>
          <a:p>
            <a:r>
              <a:rPr lang="en-US" altLang="zh-TW" sz="900" dirty="0" smtClean="0"/>
              <a:t>    }</a:t>
            </a:r>
            <a:endParaRPr lang="en-US" altLang="zh-TW" sz="900" dirty="0"/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2494125" y="237470"/>
            <a:ext cx="13276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 err="1" smtClean="0"/>
              <a:t>updateHosts</a:t>
            </a:r>
            <a:r>
              <a:rPr lang="en-US" altLang="zh-TW" sz="900" dirty="0" smtClean="0"/>
              <a:t>()</a:t>
            </a:r>
            <a:r>
              <a:rPr lang="en-US" altLang="zh-TW" sz="900" b="1" dirty="0" smtClean="0"/>
              <a:t>;</a:t>
            </a:r>
            <a:endParaRPr lang="zh-TW" altLang="en-US" sz="9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2494125" y="75515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1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2489313" y="668158"/>
            <a:ext cx="16337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/>
              <a:t> this</a:t>
            </a:r>
            <a:r>
              <a:rPr lang="en-US" altLang="zh-TW" sz="900" dirty="0" smtClean="0"/>
              <a:t>..</a:t>
            </a:r>
            <a:r>
              <a:rPr lang="en-US" altLang="zh-TW" sz="900" dirty="0" err="1" smtClean="0"/>
              <a:t>router.update</a:t>
            </a:r>
            <a:r>
              <a:rPr lang="en-US" altLang="zh-TW" sz="900" dirty="0"/>
              <a:t>();</a:t>
            </a:r>
            <a:endParaRPr lang="zh-TW" altLang="en-US" sz="9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2489313" y="506203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</a:t>
            </a:r>
            <a:r>
              <a:rPr lang="en-US" altLang="zh-TW" sz="900" dirty="0">
                <a:solidFill>
                  <a:schemeClr val="accent6"/>
                </a:solidFill>
              </a:rPr>
              <a:t>2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41" name="標題 4"/>
          <p:cNvSpPr txBox="1">
            <a:spLocks/>
          </p:cNvSpPr>
          <p:nvPr/>
        </p:nvSpPr>
        <p:spPr>
          <a:xfrm>
            <a:off x="442678" y="-89854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 smtClean="0"/>
              <a:t>Message relay started in clock 1</a:t>
            </a:r>
            <a:endParaRPr lang="zh-TW" altLang="en-US" sz="1800" dirty="0"/>
          </a:p>
        </p:txBody>
      </p:sp>
      <p:cxnSp>
        <p:nvCxnSpPr>
          <p:cNvPr id="46" name="直線單箭頭接點 45"/>
          <p:cNvCxnSpPr/>
          <p:nvPr/>
        </p:nvCxnSpPr>
        <p:spPr>
          <a:xfrm flipH="1">
            <a:off x="2733135" y="1818752"/>
            <a:ext cx="573068" cy="1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/>
          <p:cNvSpPr txBox="1"/>
          <p:nvPr/>
        </p:nvSpPr>
        <p:spPr>
          <a:xfrm>
            <a:off x="2179613" y="1634086"/>
            <a:ext cx="6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false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42" name="直線單箭頭接點 41"/>
          <p:cNvCxnSpPr/>
          <p:nvPr/>
        </p:nvCxnSpPr>
        <p:spPr>
          <a:xfrm flipH="1">
            <a:off x="2777585" y="2917302"/>
            <a:ext cx="573068" cy="1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字方塊 42"/>
          <p:cNvSpPr txBox="1"/>
          <p:nvPr/>
        </p:nvSpPr>
        <p:spPr>
          <a:xfrm>
            <a:off x="2224063" y="2732636"/>
            <a:ext cx="6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false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44" name="直線單箭頭接點 43"/>
          <p:cNvCxnSpPr/>
          <p:nvPr/>
        </p:nvCxnSpPr>
        <p:spPr>
          <a:xfrm flipH="1">
            <a:off x="2796635" y="4015852"/>
            <a:ext cx="573068" cy="1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/>
          <p:cNvSpPr txBox="1"/>
          <p:nvPr/>
        </p:nvSpPr>
        <p:spPr>
          <a:xfrm>
            <a:off x="2243113" y="3831186"/>
            <a:ext cx="6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false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64" name="直線單箭頭接點 63"/>
          <p:cNvCxnSpPr/>
          <p:nvPr/>
        </p:nvCxnSpPr>
        <p:spPr>
          <a:xfrm flipH="1">
            <a:off x="2714085" y="5800202"/>
            <a:ext cx="573068" cy="1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字方塊 64"/>
          <p:cNvSpPr txBox="1"/>
          <p:nvPr/>
        </p:nvSpPr>
        <p:spPr>
          <a:xfrm>
            <a:off x="2160563" y="5615536"/>
            <a:ext cx="6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false</a:t>
            </a:r>
            <a:endParaRPr lang="zh-TW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319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285667" y="83273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285667" y="550768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sp>
        <p:nvSpPr>
          <p:cNvPr id="6" name="圓角矩形 5"/>
          <p:cNvSpPr/>
          <p:nvPr/>
        </p:nvSpPr>
        <p:spPr>
          <a:xfrm>
            <a:off x="3155" y="1068744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sp>
        <p:nvSpPr>
          <p:cNvPr id="9" name="圓角矩形 8"/>
          <p:cNvSpPr/>
          <p:nvPr/>
        </p:nvSpPr>
        <p:spPr>
          <a:xfrm>
            <a:off x="75315" y="2857239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1897735" y="371305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圓角矩形 12"/>
          <p:cNvSpPr/>
          <p:nvPr/>
        </p:nvSpPr>
        <p:spPr>
          <a:xfrm>
            <a:off x="10045" y="6144296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17" name="直線接點 16"/>
          <p:cNvCxnSpPr/>
          <p:nvPr/>
        </p:nvCxnSpPr>
        <p:spPr>
          <a:xfrm>
            <a:off x="766045" y="918007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線單箭頭接點 20"/>
          <p:cNvCxnSpPr>
            <a:stCxn id="13" idx="0"/>
            <a:endCxn id="9" idx="2"/>
          </p:cNvCxnSpPr>
          <p:nvPr/>
        </p:nvCxnSpPr>
        <p:spPr>
          <a:xfrm flipH="1" flipV="1">
            <a:off x="756470" y="5406259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9" idx="0"/>
            <a:endCxn id="6" idx="2"/>
          </p:cNvCxnSpPr>
          <p:nvPr/>
        </p:nvCxnSpPr>
        <p:spPr>
          <a:xfrm flipV="1">
            <a:off x="756470" y="1356744"/>
            <a:ext cx="2685" cy="150049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圓角矩形 47"/>
          <p:cNvSpPr/>
          <p:nvPr/>
        </p:nvSpPr>
        <p:spPr>
          <a:xfrm>
            <a:off x="2166701" y="1081197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NetworkInterface</a:t>
            </a:r>
            <a:endParaRPr lang="zh-TW" altLang="en-US" sz="1100" dirty="0"/>
          </a:p>
        </p:txBody>
      </p:sp>
      <p:sp>
        <p:nvSpPr>
          <p:cNvPr id="50" name="圓角矩形 49"/>
          <p:cNvSpPr/>
          <p:nvPr/>
        </p:nvSpPr>
        <p:spPr>
          <a:xfrm>
            <a:off x="2180557" y="2030160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Connections</a:t>
            </a:r>
            <a:endParaRPr lang="zh-TW" altLang="en-US" sz="1100" dirty="0"/>
          </a:p>
        </p:txBody>
      </p:sp>
      <p:sp>
        <p:nvSpPr>
          <p:cNvPr id="52" name="圓角矩形 51"/>
          <p:cNvSpPr/>
          <p:nvPr/>
        </p:nvSpPr>
        <p:spPr>
          <a:xfrm>
            <a:off x="2166701" y="1546989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SimpleBoardcastInterface</a:t>
            </a:r>
            <a:endParaRPr lang="zh-TW" altLang="en-US" sz="800" dirty="0"/>
          </a:p>
        </p:txBody>
      </p:sp>
      <p:sp>
        <p:nvSpPr>
          <p:cNvPr id="53" name="圓角矩形 52"/>
          <p:cNvSpPr/>
          <p:nvPr/>
        </p:nvSpPr>
        <p:spPr>
          <a:xfrm>
            <a:off x="2180557" y="2493521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/>
              <a:t>CBRConnection</a:t>
            </a:r>
            <a:endParaRPr lang="zh-TW" altLang="en-US" sz="1000" dirty="0"/>
          </a:p>
        </p:txBody>
      </p:sp>
      <p:cxnSp>
        <p:nvCxnSpPr>
          <p:cNvPr id="54" name="直線單箭頭接點 53"/>
          <p:cNvCxnSpPr/>
          <p:nvPr/>
        </p:nvCxnSpPr>
        <p:spPr>
          <a:xfrm flipV="1">
            <a:off x="2922701" y="1370903"/>
            <a:ext cx="0" cy="17450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直線接點 55"/>
          <p:cNvCxnSpPr>
            <a:stCxn id="52" idx="2"/>
          </p:cNvCxnSpPr>
          <p:nvPr/>
        </p:nvCxnSpPr>
        <p:spPr>
          <a:xfrm>
            <a:off x="2922701" y="1834989"/>
            <a:ext cx="0" cy="19517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直線單箭頭接點 57"/>
          <p:cNvCxnSpPr>
            <a:endCxn id="50" idx="2"/>
          </p:cNvCxnSpPr>
          <p:nvPr/>
        </p:nvCxnSpPr>
        <p:spPr>
          <a:xfrm flipV="1">
            <a:off x="2936557" y="2318160"/>
            <a:ext cx="0" cy="175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1" name="直線接點 70"/>
          <p:cNvCxnSpPr/>
          <p:nvPr/>
        </p:nvCxnSpPr>
        <p:spPr>
          <a:xfrm>
            <a:off x="2922701" y="905554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直線接點 74"/>
          <p:cNvCxnSpPr>
            <a:stCxn id="5" idx="2"/>
          </p:cNvCxnSpPr>
          <p:nvPr/>
        </p:nvCxnSpPr>
        <p:spPr>
          <a:xfrm>
            <a:off x="1897735" y="838800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直線接點 75"/>
          <p:cNvCxnSpPr/>
          <p:nvPr/>
        </p:nvCxnSpPr>
        <p:spPr>
          <a:xfrm>
            <a:off x="756470" y="916414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9" name="直線接點 78"/>
          <p:cNvCxnSpPr/>
          <p:nvPr/>
        </p:nvCxnSpPr>
        <p:spPr>
          <a:xfrm>
            <a:off x="1711601" y="918007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文字方塊 1"/>
          <p:cNvSpPr txBox="1"/>
          <p:nvPr/>
        </p:nvSpPr>
        <p:spPr>
          <a:xfrm>
            <a:off x="200473" y="3949243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-13118" y="3399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Sender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1542477" y="5998499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6"/>
                </a:solidFill>
              </a:rPr>
              <a:t>Step 3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2494125" y="237470"/>
            <a:ext cx="13276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 err="1" smtClean="0"/>
              <a:t>updateHosts</a:t>
            </a:r>
            <a:r>
              <a:rPr lang="en-US" altLang="zh-TW" sz="900" dirty="0" smtClean="0"/>
              <a:t>()</a:t>
            </a:r>
            <a:r>
              <a:rPr lang="en-US" altLang="zh-TW" sz="900" b="1" dirty="0" smtClean="0"/>
              <a:t>;</a:t>
            </a:r>
            <a:endParaRPr lang="zh-TW" altLang="en-US" sz="9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2494125" y="75515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1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2489313" y="668158"/>
            <a:ext cx="16337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/>
              <a:t> this</a:t>
            </a:r>
            <a:r>
              <a:rPr lang="en-US" altLang="zh-TW" sz="900" dirty="0" smtClean="0"/>
              <a:t>..</a:t>
            </a:r>
            <a:r>
              <a:rPr lang="en-US" altLang="zh-TW" sz="900" dirty="0" err="1" smtClean="0"/>
              <a:t>router.update</a:t>
            </a:r>
            <a:r>
              <a:rPr lang="en-US" altLang="zh-TW" sz="900" dirty="0"/>
              <a:t>();</a:t>
            </a:r>
            <a:endParaRPr lang="zh-TW" altLang="en-US" sz="9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2489313" y="506203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</a:t>
            </a:r>
            <a:r>
              <a:rPr lang="en-US" altLang="zh-TW" sz="900" dirty="0">
                <a:solidFill>
                  <a:schemeClr val="accent6"/>
                </a:solidFill>
              </a:rPr>
              <a:t>2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1535212" y="6144296"/>
            <a:ext cx="227177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update</a:t>
            </a:r>
            <a:r>
              <a:rPr lang="en-US" altLang="zh-TW" sz="1000" dirty="0" smtClean="0"/>
              <a:t>(){</a:t>
            </a:r>
          </a:p>
          <a:p>
            <a:r>
              <a:rPr lang="en-US" altLang="zh-TW" sz="1000" b="1" dirty="0" err="1">
                <a:solidFill>
                  <a:srgbClr val="FF0000"/>
                </a:solidFill>
              </a:rPr>
              <a:t>super.update</a:t>
            </a:r>
            <a:r>
              <a:rPr lang="en-US" altLang="zh-TW" sz="1000" b="1" dirty="0">
                <a:solidFill>
                  <a:srgbClr val="FF0000"/>
                </a:solidFill>
              </a:rPr>
              <a:t>();</a:t>
            </a:r>
            <a:endParaRPr lang="en-US" altLang="zh-TW" sz="1000" b="1" dirty="0" smtClean="0">
              <a:solidFill>
                <a:srgbClr val="FF0000"/>
              </a:solidFill>
            </a:endParaRPr>
          </a:p>
          <a:p>
            <a:r>
              <a:rPr lang="en-US" altLang="zh-TW" sz="1000" dirty="0" smtClean="0"/>
              <a:t>…</a:t>
            </a:r>
          </a:p>
          <a:p>
            <a:r>
              <a:rPr lang="en-US" altLang="zh-TW" sz="1000" dirty="0" err="1" smtClean="0"/>
              <a:t>this.tryAllMessagesToAllConnections</a:t>
            </a:r>
            <a:r>
              <a:rPr lang="en-US" altLang="zh-TW" sz="1000" dirty="0" smtClean="0"/>
              <a:t>();</a:t>
            </a:r>
          </a:p>
          <a:p>
            <a:r>
              <a:rPr lang="en-US" altLang="zh-TW" sz="1000" dirty="0" smtClean="0"/>
              <a:t>}</a:t>
            </a:r>
            <a:endParaRPr lang="zh-TW" altLang="en-US" sz="1000" dirty="0"/>
          </a:p>
        </p:txBody>
      </p:sp>
      <p:sp>
        <p:nvSpPr>
          <p:cNvPr id="43" name="標題 4"/>
          <p:cNvSpPr txBox="1">
            <a:spLocks/>
          </p:cNvSpPr>
          <p:nvPr/>
        </p:nvSpPr>
        <p:spPr>
          <a:xfrm>
            <a:off x="442678" y="-89854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 smtClean="0"/>
              <a:t>Message relay started in clock 1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96295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2627784" y="3073315"/>
            <a:ext cx="40205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/>
              <a:t>message is transferring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177324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285667" y="83273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285667" y="550768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sp>
        <p:nvSpPr>
          <p:cNvPr id="6" name="圓角矩形 5"/>
          <p:cNvSpPr/>
          <p:nvPr/>
        </p:nvSpPr>
        <p:spPr>
          <a:xfrm>
            <a:off x="3155" y="1068744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sp>
        <p:nvSpPr>
          <p:cNvPr id="9" name="圓角矩形 8"/>
          <p:cNvSpPr/>
          <p:nvPr/>
        </p:nvSpPr>
        <p:spPr>
          <a:xfrm>
            <a:off x="75315" y="2857239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1897735" y="371305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圓角矩形 12"/>
          <p:cNvSpPr/>
          <p:nvPr/>
        </p:nvSpPr>
        <p:spPr>
          <a:xfrm>
            <a:off x="10045" y="6144296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17" name="直線接點 16"/>
          <p:cNvCxnSpPr/>
          <p:nvPr/>
        </p:nvCxnSpPr>
        <p:spPr>
          <a:xfrm>
            <a:off x="766045" y="918007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線單箭頭接點 20"/>
          <p:cNvCxnSpPr>
            <a:stCxn id="13" idx="0"/>
            <a:endCxn id="9" idx="2"/>
          </p:cNvCxnSpPr>
          <p:nvPr/>
        </p:nvCxnSpPr>
        <p:spPr>
          <a:xfrm flipH="1" flipV="1">
            <a:off x="756470" y="5406259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9" idx="0"/>
            <a:endCxn id="6" idx="2"/>
          </p:cNvCxnSpPr>
          <p:nvPr/>
        </p:nvCxnSpPr>
        <p:spPr>
          <a:xfrm flipV="1">
            <a:off x="756470" y="1356744"/>
            <a:ext cx="2685" cy="150049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圓角矩形 47"/>
          <p:cNvSpPr/>
          <p:nvPr/>
        </p:nvSpPr>
        <p:spPr>
          <a:xfrm>
            <a:off x="5034356" y="1081197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NetworkInterface</a:t>
            </a:r>
            <a:endParaRPr lang="zh-TW" altLang="en-US" sz="1100" dirty="0"/>
          </a:p>
        </p:txBody>
      </p:sp>
      <p:sp>
        <p:nvSpPr>
          <p:cNvPr id="50" name="圓角矩形 49"/>
          <p:cNvSpPr/>
          <p:nvPr/>
        </p:nvSpPr>
        <p:spPr>
          <a:xfrm>
            <a:off x="5048212" y="2030160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Connections</a:t>
            </a:r>
            <a:endParaRPr lang="zh-TW" altLang="en-US" sz="1100" dirty="0"/>
          </a:p>
        </p:txBody>
      </p:sp>
      <p:sp>
        <p:nvSpPr>
          <p:cNvPr id="52" name="圓角矩形 51"/>
          <p:cNvSpPr/>
          <p:nvPr/>
        </p:nvSpPr>
        <p:spPr>
          <a:xfrm>
            <a:off x="5034356" y="1546989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SimpleBoardcastInterface</a:t>
            </a:r>
            <a:endParaRPr lang="zh-TW" altLang="en-US" sz="800" dirty="0"/>
          </a:p>
        </p:txBody>
      </p:sp>
      <p:sp>
        <p:nvSpPr>
          <p:cNvPr id="53" name="圓角矩形 52"/>
          <p:cNvSpPr/>
          <p:nvPr/>
        </p:nvSpPr>
        <p:spPr>
          <a:xfrm>
            <a:off x="5048212" y="2493521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/>
              <a:t>CBRConnection</a:t>
            </a:r>
            <a:endParaRPr lang="zh-TW" altLang="en-US" sz="1000" dirty="0"/>
          </a:p>
        </p:txBody>
      </p:sp>
      <p:cxnSp>
        <p:nvCxnSpPr>
          <p:cNvPr id="54" name="直線單箭頭接點 53"/>
          <p:cNvCxnSpPr/>
          <p:nvPr/>
        </p:nvCxnSpPr>
        <p:spPr>
          <a:xfrm flipV="1">
            <a:off x="5790356" y="1370903"/>
            <a:ext cx="0" cy="17450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直線接點 55"/>
          <p:cNvCxnSpPr>
            <a:stCxn id="52" idx="2"/>
          </p:cNvCxnSpPr>
          <p:nvPr/>
        </p:nvCxnSpPr>
        <p:spPr>
          <a:xfrm>
            <a:off x="5790356" y="1834989"/>
            <a:ext cx="0" cy="19517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直線單箭頭接點 57"/>
          <p:cNvCxnSpPr>
            <a:endCxn id="50" idx="2"/>
          </p:cNvCxnSpPr>
          <p:nvPr/>
        </p:nvCxnSpPr>
        <p:spPr>
          <a:xfrm flipV="1">
            <a:off x="5804212" y="2318160"/>
            <a:ext cx="0" cy="175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1" name="直線接點 70"/>
          <p:cNvCxnSpPr/>
          <p:nvPr/>
        </p:nvCxnSpPr>
        <p:spPr>
          <a:xfrm>
            <a:off x="5790356" y="907191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直線接點 74"/>
          <p:cNvCxnSpPr>
            <a:stCxn id="5" idx="2"/>
          </p:cNvCxnSpPr>
          <p:nvPr/>
        </p:nvCxnSpPr>
        <p:spPr>
          <a:xfrm>
            <a:off x="1897735" y="838800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直線接點 75"/>
          <p:cNvCxnSpPr/>
          <p:nvPr/>
        </p:nvCxnSpPr>
        <p:spPr>
          <a:xfrm>
            <a:off x="756470" y="916414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9" name="直線接點 78"/>
          <p:cNvCxnSpPr/>
          <p:nvPr/>
        </p:nvCxnSpPr>
        <p:spPr>
          <a:xfrm>
            <a:off x="1711601" y="918008"/>
            <a:ext cx="4084535" cy="1592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2" name="左大括弧 81"/>
          <p:cNvSpPr/>
          <p:nvPr/>
        </p:nvSpPr>
        <p:spPr>
          <a:xfrm>
            <a:off x="1453553" y="919600"/>
            <a:ext cx="1390256" cy="5644622"/>
          </a:xfrm>
          <a:prstGeom prst="leftBrace">
            <a:avLst>
              <a:gd name="adj1" fmla="val 8333"/>
              <a:gd name="adj2" fmla="val 55899"/>
            </a:avLst>
          </a:prstGeom>
          <a:ln w="254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200473" y="3949243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-13118" y="3399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Sender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1515155" y="5998499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6"/>
                </a:solidFill>
              </a:rPr>
              <a:t>Step 3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1515155" y="6133335"/>
            <a:ext cx="227177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update</a:t>
            </a:r>
            <a:r>
              <a:rPr lang="en-US" altLang="zh-TW" sz="1000" dirty="0" smtClean="0"/>
              <a:t>(){</a:t>
            </a:r>
          </a:p>
          <a:p>
            <a:r>
              <a:rPr lang="en-US" altLang="zh-TW" sz="1000" b="1" dirty="0" err="1"/>
              <a:t>super.update</a:t>
            </a:r>
            <a:r>
              <a:rPr lang="en-US" altLang="zh-TW" sz="1000" b="1" dirty="0"/>
              <a:t>();</a:t>
            </a:r>
            <a:endParaRPr lang="en-US" altLang="zh-TW" sz="1000" b="1" dirty="0" smtClean="0"/>
          </a:p>
          <a:p>
            <a:r>
              <a:rPr lang="en-US" altLang="zh-TW" sz="1000" dirty="0" smtClean="0"/>
              <a:t>…</a:t>
            </a:r>
          </a:p>
          <a:p>
            <a:r>
              <a:rPr lang="en-US" altLang="zh-TW" sz="1000" dirty="0" err="1" smtClean="0"/>
              <a:t>this.tryAllMessagesToAllConnections</a:t>
            </a:r>
            <a:r>
              <a:rPr lang="en-US" altLang="zh-TW" sz="1000" dirty="0" smtClean="0"/>
              <a:t>();</a:t>
            </a:r>
          </a:p>
          <a:p>
            <a:r>
              <a:rPr lang="en-US" altLang="zh-TW" sz="1000" dirty="0" smtClean="0"/>
              <a:t>}</a:t>
            </a:r>
            <a:endParaRPr lang="zh-TW" altLang="en-US" sz="10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2651043" y="879200"/>
            <a:ext cx="3555782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void </a:t>
            </a:r>
            <a:r>
              <a:rPr lang="en-US" altLang="zh-TW" sz="900" b="1" dirty="0"/>
              <a:t>update() </a:t>
            </a:r>
            <a:r>
              <a:rPr lang="en-US" altLang="zh-TW" sz="900" dirty="0" smtClean="0"/>
              <a:t>{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smtClean="0"/>
              <a:t>   for </a:t>
            </a:r>
            <a:r>
              <a:rPr lang="en-US" altLang="zh-TW" sz="900" dirty="0"/>
              <a:t>(</a:t>
            </a:r>
            <a:r>
              <a:rPr lang="en-US" altLang="zh-TW" sz="900" dirty="0" err="1"/>
              <a:t>int</a:t>
            </a:r>
            <a:r>
              <a:rPr lang="en-US" altLang="zh-TW" sz="900" dirty="0"/>
              <a:t> </a:t>
            </a:r>
            <a:r>
              <a:rPr lang="en-US" altLang="zh-TW" sz="900" dirty="0" err="1"/>
              <a:t>i</a:t>
            </a:r>
            <a:r>
              <a:rPr lang="en-US" altLang="zh-TW" sz="900" dirty="0"/>
              <a:t>=0; </a:t>
            </a:r>
            <a:r>
              <a:rPr lang="en-US" altLang="zh-TW" sz="900" dirty="0" err="1"/>
              <a:t>i</a:t>
            </a:r>
            <a:r>
              <a:rPr lang="en-US" altLang="zh-TW" sz="900" dirty="0"/>
              <a:t>&lt;</a:t>
            </a:r>
            <a:r>
              <a:rPr lang="en-US" altLang="zh-TW" sz="900" dirty="0" err="1"/>
              <a:t>this.sendingConnections.size</a:t>
            </a:r>
            <a:r>
              <a:rPr lang="en-US" altLang="zh-TW" sz="900" dirty="0"/>
              <a:t>(); ) {</a:t>
            </a:r>
          </a:p>
          <a:p>
            <a:r>
              <a:rPr lang="en-US" altLang="zh-TW" sz="900" dirty="0" smtClean="0"/>
              <a:t>       </a:t>
            </a:r>
            <a:r>
              <a:rPr lang="en-US" altLang="zh-TW" sz="900" dirty="0" err="1" smtClean="0"/>
              <a:t>boolean</a:t>
            </a:r>
            <a:r>
              <a:rPr lang="en-US" altLang="zh-TW" sz="900" dirty="0" smtClean="0"/>
              <a:t> </a:t>
            </a:r>
            <a:r>
              <a:rPr lang="en-US" altLang="zh-TW" sz="900" dirty="0" err="1"/>
              <a:t>removeCurrent</a:t>
            </a:r>
            <a:r>
              <a:rPr lang="en-US" altLang="zh-TW" sz="900" dirty="0"/>
              <a:t> = false;</a:t>
            </a:r>
          </a:p>
          <a:p>
            <a:r>
              <a:rPr lang="en-US" altLang="zh-TW" sz="900" dirty="0" smtClean="0"/>
              <a:t>       Connection </a:t>
            </a:r>
            <a:r>
              <a:rPr lang="en-US" altLang="zh-TW" sz="900" dirty="0"/>
              <a:t>con = </a:t>
            </a:r>
            <a:r>
              <a:rPr lang="en-US" altLang="zh-TW" sz="900" dirty="0" err="1"/>
              <a:t>sendingConnections.get</a:t>
            </a:r>
            <a:r>
              <a:rPr lang="en-US" altLang="zh-TW" sz="900" dirty="0"/>
              <a:t>(</a:t>
            </a:r>
            <a:r>
              <a:rPr lang="en-US" altLang="zh-TW" sz="900" dirty="0" err="1"/>
              <a:t>i</a:t>
            </a:r>
            <a:r>
              <a:rPr lang="en-US" altLang="zh-TW" sz="900" dirty="0" smtClean="0"/>
              <a:t>);</a:t>
            </a:r>
            <a:endParaRPr lang="zh-TW" altLang="en-US" sz="900" dirty="0"/>
          </a:p>
          <a:p>
            <a:r>
              <a:rPr lang="en-US" altLang="zh-TW" sz="900" dirty="0" smtClean="0"/>
              <a:t>       </a:t>
            </a:r>
            <a:r>
              <a:rPr lang="en-US" altLang="zh-TW" sz="900" dirty="0" smtClean="0">
                <a:solidFill>
                  <a:schemeClr val="accent3"/>
                </a:solidFill>
              </a:rPr>
              <a:t>/* </a:t>
            </a:r>
            <a:r>
              <a:rPr lang="en-US" altLang="zh-TW" sz="900" dirty="0">
                <a:solidFill>
                  <a:schemeClr val="accent3"/>
                </a:solidFill>
              </a:rPr>
              <a:t>finalize ready transfers */</a:t>
            </a:r>
          </a:p>
          <a:p>
            <a:r>
              <a:rPr lang="en-US" altLang="zh-TW" sz="900" dirty="0" smtClean="0"/>
              <a:t>       if </a:t>
            </a:r>
            <a:r>
              <a:rPr lang="en-US" altLang="zh-TW" sz="900" dirty="0"/>
              <a:t>(</a:t>
            </a:r>
            <a:r>
              <a:rPr lang="en-US" altLang="zh-TW" sz="900" b="1" dirty="0" err="1"/>
              <a:t>con.isMessageTransferred</a:t>
            </a:r>
            <a:r>
              <a:rPr lang="en-US" altLang="zh-TW" sz="900" b="1" dirty="0"/>
              <a:t>()</a:t>
            </a:r>
            <a:r>
              <a:rPr lang="en-US" altLang="zh-TW" sz="900" dirty="0"/>
              <a:t>) {</a:t>
            </a:r>
          </a:p>
          <a:p>
            <a:r>
              <a:rPr lang="en-US" altLang="zh-TW" sz="900" dirty="0" smtClean="0"/>
              <a:t>   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con.getMessage</a:t>
            </a:r>
            <a:r>
              <a:rPr lang="en-US" altLang="zh-TW" sz="900" dirty="0"/>
              <a:t>() != null) {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transferDone</a:t>
            </a:r>
            <a:r>
              <a:rPr lang="en-US" altLang="zh-TW" sz="900" dirty="0" smtClean="0"/>
              <a:t>(con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con.finalizeTransfer</a:t>
            </a:r>
            <a:r>
              <a:rPr lang="en-US" altLang="zh-TW" sz="900" dirty="0"/>
              <a:t>();</a:t>
            </a:r>
          </a:p>
          <a:p>
            <a:r>
              <a:rPr lang="en-US" altLang="zh-TW" sz="900" dirty="0" smtClean="0"/>
              <a:t>            } </a:t>
            </a:r>
            <a:r>
              <a:rPr lang="en-US" altLang="zh-TW" sz="900" dirty="0">
                <a:solidFill>
                  <a:schemeClr val="accent3"/>
                </a:solidFill>
              </a:rPr>
              <a:t>/* else: some other entity aborted transfer */</a:t>
            </a:r>
          </a:p>
          <a:p>
            <a:r>
              <a:rPr lang="en-US" altLang="zh-TW" sz="900" dirty="0" smtClean="0"/>
              <a:t>           </a:t>
            </a:r>
            <a:r>
              <a:rPr lang="en-US" altLang="zh-TW" sz="900" dirty="0" err="1" smtClean="0"/>
              <a:t>removeCurrent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true;</a:t>
            </a:r>
          </a:p>
          <a:p>
            <a:r>
              <a:rPr lang="en-US" altLang="zh-TW" sz="900" dirty="0" smtClean="0"/>
              <a:t>        }</a:t>
            </a:r>
            <a:endParaRPr lang="en-US" altLang="zh-TW" sz="900" dirty="0"/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      /* </a:t>
            </a:r>
            <a:r>
              <a:rPr lang="en-US" altLang="zh-TW" sz="900" dirty="0">
                <a:solidFill>
                  <a:schemeClr val="accent3"/>
                </a:solidFill>
              </a:rPr>
              <a:t>remove connections that have gone down */</a:t>
            </a:r>
          </a:p>
          <a:p>
            <a:r>
              <a:rPr lang="en-US" altLang="zh-TW" sz="900" dirty="0" smtClean="0"/>
              <a:t>        else </a:t>
            </a:r>
            <a:r>
              <a:rPr lang="en-US" altLang="zh-TW" sz="900" dirty="0"/>
              <a:t>if (!</a:t>
            </a:r>
            <a:r>
              <a:rPr lang="en-US" altLang="zh-TW" sz="900" dirty="0" err="1"/>
              <a:t>con.isUp</a:t>
            </a:r>
            <a:r>
              <a:rPr lang="en-US" altLang="zh-TW" sz="900" dirty="0"/>
              <a:t>()) {</a:t>
            </a:r>
          </a:p>
          <a:p>
            <a:r>
              <a:rPr lang="en-US" altLang="zh-TW" sz="900" dirty="0" smtClean="0"/>
              <a:t>    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con.getMessage</a:t>
            </a:r>
            <a:r>
              <a:rPr lang="en-US" altLang="zh-TW" sz="900" dirty="0"/>
              <a:t>() != null) {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transferAborted</a:t>
            </a:r>
            <a:r>
              <a:rPr lang="en-US" altLang="zh-TW" sz="900" dirty="0" smtClean="0"/>
              <a:t>(con);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con.abortTransfer</a:t>
            </a:r>
            <a:r>
              <a:rPr lang="en-US" altLang="zh-TW" sz="900" dirty="0" smtClean="0"/>
              <a:t>();</a:t>
            </a:r>
          </a:p>
          <a:p>
            <a:r>
              <a:rPr lang="en-US" altLang="zh-TW" sz="900" dirty="0" smtClean="0"/>
              <a:t>            }</a:t>
            </a:r>
            <a:endParaRPr lang="en-US" altLang="zh-TW" sz="900" dirty="0"/>
          </a:p>
          <a:p>
            <a:r>
              <a:rPr lang="en-US" altLang="zh-TW" sz="900" dirty="0" smtClean="0"/>
              <a:t>            </a:t>
            </a:r>
            <a:r>
              <a:rPr lang="en-US" altLang="zh-TW" sz="900" dirty="0" err="1" smtClean="0"/>
              <a:t>removeCurrent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true;</a:t>
            </a:r>
          </a:p>
          <a:p>
            <a:r>
              <a:rPr lang="en-US" altLang="zh-TW" sz="900" dirty="0" smtClean="0"/>
              <a:t>        } 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dirty="0" smtClean="0"/>
              <a:t>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removeCurrent</a:t>
            </a:r>
            <a:r>
              <a:rPr lang="en-US" altLang="zh-TW" sz="900" dirty="0"/>
              <a:t>) </a:t>
            </a:r>
            <a:r>
              <a:rPr lang="en-US" altLang="zh-TW" sz="900" dirty="0" smtClean="0"/>
              <a:t>{</a:t>
            </a:r>
            <a:endParaRPr lang="en-US" altLang="zh-TW" sz="900" dirty="0"/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         // </a:t>
            </a:r>
            <a:r>
              <a:rPr lang="en-US" altLang="zh-TW" sz="900" dirty="0">
                <a:solidFill>
                  <a:schemeClr val="accent3"/>
                </a:solidFill>
              </a:rPr>
              <a:t>if the message being sent was holding excess buffer, free it</a:t>
            </a:r>
          </a:p>
          <a:p>
            <a:r>
              <a:rPr lang="en-US" altLang="zh-TW" sz="900" dirty="0" smtClean="0"/>
              <a:t>    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this.getFreeBufferSize</a:t>
            </a:r>
            <a:r>
              <a:rPr lang="en-US" altLang="zh-TW" sz="900" dirty="0"/>
              <a:t>() &lt; 0) {</a:t>
            </a:r>
          </a:p>
          <a:p>
            <a:r>
              <a:rPr lang="en-US" altLang="zh-TW" sz="900" dirty="0" smtClean="0"/>
              <a:t>                 </a:t>
            </a:r>
            <a:r>
              <a:rPr lang="en-US" altLang="zh-TW" sz="900" dirty="0" err="1" smtClean="0"/>
              <a:t>this.makeRoomForMessage</a:t>
            </a:r>
            <a:r>
              <a:rPr lang="en-US" altLang="zh-TW" sz="900" dirty="0" smtClean="0"/>
              <a:t>(0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        }</a:t>
            </a:r>
            <a:endParaRPr lang="en-US" altLang="zh-TW" sz="900" dirty="0"/>
          </a:p>
          <a:p>
            <a:r>
              <a:rPr lang="en-US" altLang="zh-TW" sz="900" dirty="0" smtClean="0"/>
              <a:t>             </a:t>
            </a:r>
            <a:r>
              <a:rPr lang="en-US" altLang="zh-TW" sz="900" dirty="0" err="1" smtClean="0"/>
              <a:t>sendingConnections.remove</a:t>
            </a:r>
            <a:r>
              <a:rPr lang="en-US" altLang="zh-TW" sz="900" dirty="0" smtClean="0"/>
              <a:t>(</a:t>
            </a:r>
            <a:r>
              <a:rPr lang="en-US" altLang="zh-TW" sz="900" dirty="0" err="1" smtClean="0"/>
              <a:t>i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   }</a:t>
            </a:r>
            <a:endParaRPr lang="en-US" altLang="zh-TW" sz="900" dirty="0"/>
          </a:p>
          <a:p>
            <a:r>
              <a:rPr lang="en-US" altLang="zh-TW" sz="900" dirty="0" smtClean="0"/>
              <a:t>        else </a:t>
            </a:r>
            <a:r>
              <a:rPr lang="en-US" altLang="zh-TW" sz="900" dirty="0"/>
              <a:t>{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      /* </a:t>
            </a:r>
            <a:r>
              <a:rPr lang="en-US" altLang="zh-TW" sz="900" dirty="0">
                <a:solidFill>
                  <a:schemeClr val="accent3"/>
                </a:solidFill>
              </a:rPr>
              <a:t>index increase needed only if nothing was removed */</a:t>
            </a:r>
          </a:p>
          <a:p>
            <a:r>
              <a:rPr lang="en-US" altLang="zh-TW" sz="900" dirty="0" smtClean="0"/>
              <a:t>            </a:t>
            </a:r>
            <a:r>
              <a:rPr lang="en-US" altLang="zh-TW" sz="900" dirty="0" err="1" smtClean="0"/>
              <a:t>i</a:t>
            </a:r>
            <a:r>
              <a:rPr lang="en-US" altLang="zh-TW" sz="900" dirty="0"/>
              <a:t>++;</a:t>
            </a:r>
          </a:p>
          <a:p>
            <a:r>
              <a:rPr lang="en-US" altLang="zh-TW" sz="900" dirty="0" smtClean="0"/>
              <a:t>        }</a:t>
            </a:r>
            <a:endParaRPr lang="en-US" altLang="zh-TW" sz="900" dirty="0"/>
          </a:p>
          <a:p>
            <a:r>
              <a:rPr lang="en-US" altLang="zh-TW" sz="900" dirty="0" smtClean="0"/>
              <a:t>   }</a:t>
            </a:r>
            <a:endParaRPr lang="zh-TW" altLang="en-US" sz="900" dirty="0"/>
          </a:p>
          <a:p>
            <a:r>
              <a:rPr lang="en-US" altLang="zh-TW" sz="900" dirty="0">
                <a:solidFill>
                  <a:schemeClr val="accent3"/>
                </a:solidFill>
              </a:rPr>
              <a:t>/* time to do a TTL check and drop old messages? Only if not sending */</a:t>
            </a:r>
          </a:p>
          <a:p>
            <a:r>
              <a:rPr lang="en-US" altLang="zh-TW" sz="900" dirty="0" smtClean="0"/>
              <a:t>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SimClock.</a:t>
            </a:r>
            <a:r>
              <a:rPr lang="en-US" altLang="zh-TW" sz="900" i="1" dirty="0" err="1"/>
              <a:t>getTime</a:t>
            </a:r>
            <a:r>
              <a:rPr lang="en-US" altLang="zh-TW" sz="900" i="1" dirty="0"/>
              <a:t>() - </a:t>
            </a:r>
            <a:r>
              <a:rPr lang="en-US" altLang="zh-TW" sz="900" i="1" dirty="0" err="1"/>
              <a:t>lastTtlCheck</a:t>
            </a:r>
            <a:r>
              <a:rPr lang="en-US" altLang="zh-TW" sz="900" i="1" dirty="0"/>
              <a:t> &gt;= TTL_CHECK_INTERVAL &amp;&amp; </a:t>
            </a:r>
          </a:p>
          <a:p>
            <a:r>
              <a:rPr lang="en-US" altLang="zh-TW" sz="900" dirty="0" smtClean="0"/>
              <a:t>        </a:t>
            </a:r>
            <a:r>
              <a:rPr lang="en-US" altLang="zh-TW" sz="900" dirty="0" err="1" smtClean="0"/>
              <a:t>sendingConnections.size</a:t>
            </a:r>
            <a:r>
              <a:rPr lang="en-US" altLang="zh-TW" sz="900" dirty="0"/>
              <a:t>() == 0) {</a:t>
            </a:r>
          </a:p>
          <a:p>
            <a:r>
              <a:rPr lang="en-US" altLang="zh-TW" sz="900" dirty="0" smtClean="0"/>
              <a:t>       </a:t>
            </a:r>
            <a:r>
              <a:rPr lang="en-US" altLang="zh-TW" sz="900" dirty="0" err="1" smtClean="0"/>
              <a:t>dropExpiredMessages</a:t>
            </a:r>
            <a:r>
              <a:rPr lang="en-US" altLang="zh-TW" sz="900" dirty="0"/>
              <a:t>();</a:t>
            </a:r>
          </a:p>
          <a:p>
            <a:r>
              <a:rPr lang="en-US" altLang="zh-TW" sz="900" dirty="0" smtClean="0"/>
              <a:t>       </a:t>
            </a:r>
            <a:r>
              <a:rPr lang="en-US" altLang="zh-TW" sz="900" dirty="0" err="1" smtClean="0"/>
              <a:t>lastTtlCheck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</a:t>
            </a:r>
            <a:r>
              <a:rPr lang="en-US" altLang="zh-TW" sz="900" dirty="0" err="1"/>
              <a:t>SimClock.</a:t>
            </a:r>
            <a:r>
              <a:rPr lang="en-US" altLang="zh-TW" sz="900" i="1" dirty="0" err="1"/>
              <a:t>getTime</a:t>
            </a:r>
            <a:r>
              <a:rPr lang="en-US" altLang="zh-TW" sz="900" i="1" dirty="0"/>
              <a:t>();</a:t>
            </a:r>
          </a:p>
          <a:p>
            <a:r>
              <a:rPr lang="en-US" altLang="zh-TW" sz="900" dirty="0" smtClean="0"/>
              <a:t>    }</a:t>
            </a:r>
            <a:endParaRPr lang="en-US" altLang="zh-TW" sz="900" dirty="0"/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2494125" y="237470"/>
            <a:ext cx="13276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 err="1" smtClean="0"/>
              <a:t>updateHosts</a:t>
            </a:r>
            <a:r>
              <a:rPr lang="en-US" altLang="zh-TW" sz="900" dirty="0" smtClean="0"/>
              <a:t>()</a:t>
            </a:r>
            <a:r>
              <a:rPr lang="en-US" altLang="zh-TW" sz="900" b="1" dirty="0" smtClean="0"/>
              <a:t>;</a:t>
            </a:r>
            <a:endParaRPr lang="zh-TW" altLang="en-US" sz="9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2494125" y="75515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1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2489313" y="668158"/>
            <a:ext cx="16337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/>
              <a:t> this</a:t>
            </a:r>
            <a:r>
              <a:rPr lang="en-US" altLang="zh-TW" sz="900" dirty="0" smtClean="0"/>
              <a:t>..</a:t>
            </a:r>
            <a:r>
              <a:rPr lang="en-US" altLang="zh-TW" sz="900" dirty="0" err="1" smtClean="0"/>
              <a:t>router.update</a:t>
            </a:r>
            <a:r>
              <a:rPr lang="en-US" altLang="zh-TW" sz="900" dirty="0"/>
              <a:t>();</a:t>
            </a:r>
            <a:endParaRPr lang="zh-TW" altLang="en-US" sz="9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2489313" y="506203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</a:t>
            </a:r>
            <a:r>
              <a:rPr lang="en-US" altLang="zh-TW" sz="900" dirty="0">
                <a:solidFill>
                  <a:schemeClr val="accent6"/>
                </a:solidFill>
              </a:rPr>
              <a:t>2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6842298" y="704913"/>
            <a:ext cx="2121093" cy="507831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900" dirty="0" err="1" smtClean="0"/>
              <a:t>boolean</a:t>
            </a:r>
            <a:r>
              <a:rPr lang="en-US" altLang="zh-TW" sz="900" dirty="0" smtClean="0"/>
              <a:t> </a:t>
            </a:r>
            <a:r>
              <a:rPr lang="en-US" altLang="zh-TW" sz="900" dirty="0" err="1"/>
              <a:t>isMessageTransferred</a:t>
            </a:r>
            <a:r>
              <a:rPr lang="en-US" altLang="zh-TW" sz="900" dirty="0"/>
              <a:t>() {</a:t>
            </a:r>
          </a:p>
          <a:p>
            <a:r>
              <a:rPr lang="zh-TW" altLang="en-US" sz="900" dirty="0"/>
              <a:t> </a:t>
            </a:r>
            <a:r>
              <a:rPr lang="zh-TW" altLang="en-US" sz="900" dirty="0" smtClean="0"/>
              <a:t>   </a:t>
            </a:r>
            <a:r>
              <a:rPr lang="en-US" altLang="zh-TW" sz="900" dirty="0" smtClean="0"/>
              <a:t>return </a:t>
            </a:r>
            <a:r>
              <a:rPr lang="en-US" altLang="zh-TW" sz="900" b="1" dirty="0" err="1"/>
              <a:t>getRemainingByteCount</a:t>
            </a:r>
            <a:r>
              <a:rPr lang="en-US" altLang="zh-TW" sz="900" b="1" dirty="0"/>
              <a:t>() </a:t>
            </a:r>
            <a:r>
              <a:rPr lang="en-US" altLang="zh-TW" sz="900" dirty="0"/>
              <a:t>== 0;</a:t>
            </a:r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cxnSp>
        <p:nvCxnSpPr>
          <p:cNvPr id="90" name="肘形接點 89"/>
          <p:cNvCxnSpPr/>
          <p:nvPr/>
        </p:nvCxnSpPr>
        <p:spPr>
          <a:xfrm>
            <a:off x="4211960" y="1834988"/>
            <a:ext cx="822396" cy="802533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左大括弧 91"/>
          <p:cNvSpPr/>
          <p:nvPr/>
        </p:nvSpPr>
        <p:spPr>
          <a:xfrm>
            <a:off x="6546356" y="556753"/>
            <a:ext cx="432048" cy="3725061"/>
          </a:xfrm>
          <a:prstGeom prst="leftBrace">
            <a:avLst>
              <a:gd name="adj1" fmla="val 8333"/>
              <a:gd name="adj2" fmla="val 55899"/>
            </a:avLst>
          </a:prstGeom>
          <a:ln w="254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4" name="文字方塊 93"/>
          <p:cNvSpPr txBox="1"/>
          <p:nvPr/>
        </p:nvSpPr>
        <p:spPr>
          <a:xfrm>
            <a:off x="5802560" y="2887442"/>
            <a:ext cx="3204723" cy="1754326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900" dirty="0" err="1"/>
              <a:t>int</a:t>
            </a:r>
            <a:r>
              <a:rPr lang="en-US" altLang="zh-TW" sz="900" dirty="0"/>
              <a:t> </a:t>
            </a:r>
            <a:r>
              <a:rPr lang="en-US" altLang="zh-TW" sz="900" b="1" dirty="0" err="1"/>
              <a:t>getRemainingByteCount</a:t>
            </a:r>
            <a:r>
              <a:rPr lang="en-US" altLang="zh-TW" sz="900" b="1" dirty="0"/>
              <a:t>() </a:t>
            </a:r>
            <a:r>
              <a:rPr lang="en-US" altLang="zh-TW" sz="900" dirty="0"/>
              <a:t>{</a:t>
            </a:r>
          </a:p>
          <a:p>
            <a:r>
              <a:rPr lang="en-US" altLang="zh-TW" sz="900" dirty="0" err="1"/>
              <a:t>int</a:t>
            </a:r>
            <a:r>
              <a:rPr lang="en-US" altLang="zh-TW" sz="900" dirty="0"/>
              <a:t> remaining;</a:t>
            </a:r>
          </a:p>
          <a:p>
            <a:endParaRPr lang="zh-TW" altLang="en-US" sz="900" dirty="0"/>
          </a:p>
          <a:p>
            <a:r>
              <a:rPr lang="zh-TW" altLang="en-US" sz="900" dirty="0" smtClean="0"/>
              <a:t>  </a:t>
            </a:r>
            <a:r>
              <a:rPr lang="en-US" altLang="zh-TW" sz="900" dirty="0" smtClean="0"/>
              <a:t>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msgOnFly</a:t>
            </a:r>
            <a:r>
              <a:rPr lang="en-US" altLang="zh-TW" sz="900" dirty="0"/>
              <a:t> == null) {</a:t>
            </a:r>
          </a:p>
          <a:p>
            <a:r>
              <a:rPr lang="zh-TW" altLang="en-US" sz="900" dirty="0" smtClean="0"/>
              <a:t>     </a:t>
            </a:r>
            <a:r>
              <a:rPr lang="en-US" altLang="zh-TW" sz="900" dirty="0" smtClean="0"/>
              <a:t>return </a:t>
            </a:r>
            <a:r>
              <a:rPr lang="en-US" altLang="zh-TW" sz="900" dirty="0"/>
              <a:t>0;</a:t>
            </a:r>
          </a:p>
          <a:p>
            <a:r>
              <a:rPr lang="zh-TW" altLang="en-US" sz="900" dirty="0" smtClean="0"/>
              <a:t>  </a:t>
            </a:r>
            <a:r>
              <a:rPr lang="en-US" altLang="zh-TW" sz="900" dirty="0" smtClean="0"/>
              <a:t>}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b="1" dirty="0"/>
              <a:t>remaining</a:t>
            </a:r>
            <a:r>
              <a:rPr lang="en-US" altLang="zh-TW" sz="900" dirty="0"/>
              <a:t> = (</a:t>
            </a:r>
            <a:r>
              <a:rPr lang="en-US" altLang="zh-TW" sz="900" dirty="0" err="1"/>
              <a:t>int</a:t>
            </a:r>
            <a:r>
              <a:rPr lang="en-US" altLang="zh-TW" sz="900" dirty="0"/>
              <a:t>)((</a:t>
            </a:r>
            <a:r>
              <a:rPr lang="en-US" altLang="zh-TW" sz="900" dirty="0" err="1"/>
              <a:t>this.transferDoneTime</a:t>
            </a:r>
            <a:r>
              <a:rPr lang="en-US" altLang="zh-TW" sz="900" dirty="0"/>
              <a:t> - </a:t>
            </a:r>
            <a:r>
              <a:rPr lang="en-US" altLang="zh-TW" sz="900" dirty="0" err="1"/>
              <a:t>SimClock.</a:t>
            </a:r>
            <a:r>
              <a:rPr lang="en-US" altLang="zh-TW" sz="900" i="1" dirty="0" err="1"/>
              <a:t>getTime</a:t>
            </a:r>
            <a:r>
              <a:rPr lang="en-US" altLang="zh-TW" sz="900" i="1" dirty="0"/>
              <a:t>()) </a:t>
            </a:r>
          </a:p>
          <a:p>
            <a:r>
              <a:rPr lang="en-US" altLang="zh-TW" sz="900" dirty="0"/>
              <a:t>* </a:t>
            </a:r>
            <a:r>
              <a:rPr lang="en-US" altLang="zh-TW" sz="900" dirty="0" err="1"/>
              <a:t>this.speed</a:t>
            </a:r>
            <a:r>
              <a:rPr lang="en-US" altLang="zh-TW" sz="900" dirty="0"/>
              <a:t>);</a:t>
            </a:r>
          </a:p>
          <a:p>
            <a:endParaRPr lang="zh-TW" altLang="en-US" sz="900" dirty="0"/>
          </a:p>
          <a:p>
            <a:r>
              <a:rPr lang="en-US" altLang="zh-TW" sz="900" dirty="0"/>
              <a:t>return (</a:t>
            </a:r>
            <a:r>
              <a:rPr lang="en-US" altLang="zh-TW" sz="900" u="sng" dirty="0"/>
              <a:t>remaining &gt; 0 ? remaining : 0);</a:t>
            </a:r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cxnSp>
        <p:nvCxnSpPr>
          <p:cNvPr id="11" name="直線單箭頭接點 10"/>
          <p:cNvCxnSpPr>
            <a:stCxn id="3" idx="2"/>
          </p:cNvCxnSpPr>
          <p:nvPr/>
        </p:nvCxnSpPr>
        <p:spPr>
          <a:xfrm flipH="1">
            <a:off x="7902844" y="1212744"/>
            <a:ext cx="1" cy="1644495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V="1">
            <a:off x="7404921" y="3741911"/>
            <a:ext cx="0" cy="207332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7194007" y="347372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(6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41" name="標題 4"/>
          <p:cNvSpPr txBox="1">
            <a:spLocks/>
          </p:cNvSpPr>
          <p:nvPr/>
        </p:nvSpPr>
        <p:spPr>
          <a:xfrm>
            <a:off x="442678" y="-89854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 smtClean="0"/>
              <a:t>Message relay started in clock </a:t>
            </a:r>
            <a:r>
              <a:rPr lang="en-US" altLang="zh-TW" sz="1800" dirty="0" smtClean="0">
                <a:solidFill>
                  <a:srgbClr val="FF0000"/>
                </a:solidFill>
              </a:rPr>
              <a:t>2</a:t>
            </a:r>
            <a:endParaRPr lang="zh-TW" altLang="en-US" sz="1800" dirty="0">
              <a:solidFill>
                <a:srgbClr val="FF0000"/>
              </a:solidFill>
            </a:endParaRPr>
          </a:p>
        </p:txBody>
      </p:sp>
      <p:cxnSp>
        <p:nvCxnSpPr>
          <p:cNvPr id="42" name="直線單箭頭接點 41"/>
          <p:cNvCxnSpPr/>
          <p:nvPr/>
        </p:nvCxnSpPr>
        <p:spPr>
          <a:xfrm flipV="1">
            <a:off x="8251235" y="3739388"/>
            <a:ext cx="0" cy="207332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字方塊 42"/>
          <p:cNvSpPr txBox="1"/>
          <p:nvPr/>
        </p:nvSpPr>
        <p:spPr>
          <a:xfrm>
            <a:off x="8100392" y="3473722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r>
              <a:rPr lang="en-US" altLang="zh-TW" dirty="0" smtClean="0">
                <a:solidFill>
                  <a:schemeClr val="accent2"/>
                </a:solidFill>
              </a:rPr>
              <a:t>) *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44" name="直線單箭頭接點 43"/>
          <p:cNvCxnSpPr/>
          <p:nvPr/>
        </p:nvCxnSpPr>
        <p:spPr>
          <a:xfrm>
            <a:off x="6374563" y="4131749"/>
            <a:ext cx="0" cy="688357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/>
          <p:cNvSpPr txBox="1"/>
          <p:nvPr/>
        </p:nvSpPr>
        <p:spPr>
          <a:xfrm>
            <a:off x="6003885" y="4777472"/>
            <a:ext cx="741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1kBps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7740352" y="3476245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-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4103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285667" y="83273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285667" y="550768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sp>
        <p:nvSpPr>
          <p:cNvPr id="6" name="圓角矩形 5"/>
          <p:cNvSpPr/>
          <p:nvPr/>
        </p:nvSpPr>
        <p:spPr>
          <a:xfrm>
            <a:off x="3155" y="1068744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sp>
        <p:nvSpPr>
          <p:cNvPr id="9" name="圓角矩形 8"/>
          <p:cNvSpPr/>
          <p:nvPr/>
        </p:nvSpPr>
        <p:spPr>
          <a:xfrm>
            <a:off x="75315" y="2857239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1897735" y="371305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圓角矩形 12"/>
          <p:cNvSpPr/>
          <p:nvPr/>
        </p:nvSpPr>
        <p:spPr>
          <a:xfrm>
            <a:off x="10045" y="6144296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17" name="直線接點 16"/>
          <p:cNvCxnSpPr/>
          <p:nvPr/>
        </p:nvCxnSpPr>
        <p:spPr>
          <a:xfrm>
            <a:off x="766045" y="918007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線單箭頭接點 20"/>
          <p:cNvCxnSpPr>
            <a:stCxn id="13" idx="0"/>
            <a:endCxn id="9" idx="2"/>
          </p:cNvCxnSpPr>
          <p:nvPr/>
        </p:nvCxnSpPr>
        <p:spPr>
          <a:xfrm flipH="1" flipV="1">
            <a:off x="756470" y="5406259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9" idx="0"/>
            <a:endCxn id="6" idx="2"/>
          </p:cNvCxnSpPr>
          <p:nvPr/>
        </p:nvCxnSpPr>
        <p:spPr>
          <a:xfrm flipV="1">
            <a:off x="756470" y="1356744"/>
            <a:ext cx="2685" cy="150049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圓角矩形 47"/>
          <p:cNvSpPr/>
          <p:nvPr/>
        </p:nvSpPr>
        <p:spPr>
          <a:xfrm>
            <a:off x="5034356" y="1081197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NetworkInterface</a:t>
            </a:r>
            <a:endParaRPr lang="zh-TW" altLang="en-US" sz="1100" dirty="0"/>
          </a:p>
        </p:txBody>
      </p:sp>
      <p:sp>
        <p:nvSpPr>
          <p:cNvPr id="50" name="圓角矩形 49"/>
          <p:cNvSpPr/>
          <p:nvPr/>
        </p:nvSpPr>
        <p:spPr>
          <a:xfrm>
            <a:off x="5048212" y="2030160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Connections</a:t>
            </a:r>
            <a:endParaRPr lang="zh-TW" altLang="en-US" sz="1100" dirty="0"/>
          </a:p>
        </p:txBody>
      </p:sp>
      <p:sp>
        <p:nvSpPr>
          <p:cNvPr id="52" name="圓角矩形 51"/>
          <p:cNvSpPr/>
          <p:nvPr/>
        </p:nvSpPr>
        <p:spPr>
          <a:xfrm>
            <a:off x="5034356" y="1546989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SimpleBoardcastInterface</a:t>
            </a:r>
            <a:endParaRPr lang="zh-TW" altLang="en-US" sz="800" dirty="0"/>
          </a:p>
        </p:txBody>
      </p:sp>
      <p:sp>
        <p:nvSpPr>
          <p:cNvPr id="53" name="圓角矩形 52"/>
          <p:cNvSpPr/>
          <p:nvPr/>
        </p:nvSpPr>
        <p:spPr>
          <a:xfrm>
            <a:off x="5048212" y="2493521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/>
              <a:t>CBRConnection</a:t>
            </a:r>
            <a:endParaRPr lang="zh-TW" altLang="en-US" sz="1000" dirty="0"/>
          </a:p>
        </p:txBody>
      </p:sp>
      <p:cxnSp>
        <p:nvCxnSpPr>
          <p:cNvPr id="54" name="直線單箭頭接點 53"/>
          <p:cNvCxnSpPr/>
          <p:nvPr/>
        </p:nvCxnSpPr>
        <p:spPr>
          <a:xfrm flipV="1">
            <a:off x="5790356" y="1370903"/>
            <a:ext cx="0" cy="17450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直線接點 55"/>
          <p:cNvCxnSpPr>
            <a:stCxn id="52" idx="2"/>
          </p:cNvCxnSpPr>
          <p:nvPr/>
        </p:nvCxnSpPr>
        <p:spPr>
          <a:xfrm>
            <a:off x="5790356" y="1834989"/>
            <a:ext cx="0" cy="19517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直線單箭頭接點 57"/>
          <p:cNvCxnSpPr>
            <a:endCxn id="50" idx="2"/>
          </p:cNvCxnSpPr>
          <p:nvPr/>
        </p:nvCxnSpPr>
        <p:spPr>
          <a:xfrm flipV="1">
            <a:off x="5804212" y="2318160"/>
            <a:ext cx="0" cy="175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1" name="直線接點 70"/>
          <p:cNvCxnSpPr/>
          <p:nvPr/>
        </p:nvCxnSpPr>
        <p:spPr>
          <a:xfrm>
            <a:off x="5790356" y="907191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直線接點 74"/>
          <p:cNvCxnSpPr>
            <a:stCxn id="5" idx="2"/>
          </p:cNvCxnSpPr>
          <p:nvPr/>
        </p:nvCxnSpPr>
        <p:spPr>
          <a:xfrm>
            <a:off x="1897735" y="838800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直線接點 75"/>
          <p:cNvCxnSpPr/>
          <p:nvPr/>
        </p:nvCxnSpPr>
        <p:spPr>
          <a:xfrm>
            <a:off x="756470" y="916414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9" name="直線接點 78"/>
          <p:cNvCxnSpPr/>
          <p:nvPr/>
        </p:nvCxnSpPr>
        <p:spPr>
          <a:xfrm>
            <a:off x="1711601" y="918008"/>
            <a:ext cx="4084535" cy="1592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2" name="左大括弧 81"/>
          <p:cNvSpPr/>
          <p:nvPr/>
        </p:nvSpPr>
        <p:spPr>
          <a:xfrm>
            <a:off x="1453553" y="919600"/>
            <a:ext cx="1390256" cy="5644622"/>
          </a:xfrm>
          <a:prstGeom prst="leftBrace">
            <a:avLst>
              <a:gd name="adj1" fmla="val 8333"/>
              <a:gd name="adj2" fmla="val 55899"/>
            </a:avLst>
          </a:prstGeom>
          <a:ln w="254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200473" y="3949243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-13118" y="3399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Sender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1515155" y="5998499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6"/>
                </a:solidFill>
              </a:rPr>
              <a:t>Step 3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1515155" y="6133335"/>
            <a:ext cx="227177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update</a:t>
            </a:r>
            <a:r>
              <a:rPr lang="en-US" altLang="zh-TW" sz="1000" dirty="0" smtClean="0"/>
              <a:t>(){</a:t>
            </a:r>
          </a:p>
          <a:p>
            <a:r>
              <a:rPr lang="en-US" altLang="zh-TW" sz="1000" b="1" dirty="0" err="1"/>
              <a:t>super.update</a:t>
            </a:r>
            <a:r>
              <a:rPr lang="en-US" altLang="zh-TW" sz="1000" b="1" dirty="0"/>
              <a:t>();</a:t>
            </a:r>
            <a:endParaRPr lang="en-US" altLang="zh-TW" sz="1000" b="1" dirty="0" smtClean="0"/>
          </a:p>
          <a:p>
            <a:r>
              <a:rPr lang="en-US" altLang="zh-TW" sz="1000" dirty="0" smtClean="0"/>
              <a:t>…</a:t>
            </a:r>
          </a:p>
          <a:p>
            <a:r>
              <a:rPr lang="en-US" altLang="zh-TW" sz="1000" dirty="0" err="1" smtClean="0"/>
              <a:t>this.tryAllMessagesToAllConnections</a:t>
            </a:r>
            <a:r>
              <a:rPr lang="en-US" altLang="zh-TW" sz="1000" dirty="0" smtClean="0"/>
              <a:t>();</a:t>
            </a:r>
          </a:p>
          <a:p>
            <a:r>
              <a:rPr lang="en-US" altLang="zh-TW" sz="1000" dirty="0" smtClean="0"/>
              <a:t>}</a:t>
            </a:r>
            <a:endParaRPr lang="zh-TW" altLang="en-US" sz="10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2651043" y="879200"/>
            <a:ext cx="3555782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void </a:t>
            </a:r>
            <a:r>
              <a:rPr lang="en-US" altLang="zh-TW" sz="900" b="1" dirty="0"/>
              <a:t>update() </a:t>
            </a:r>
            <a:r>
              <a:rPr lang="en-US" altLang="zh-TW" sz="900" dirty="0" smtClean="0"/>
              <a:t>{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smtClean="0"/>
              <a:t>   for </a:t>
            </a:r>
            <a:r>
              <a:rPr lang="en-US" altLang="zh-TW" sz="900" dirty="0"/>
              <a:t>(</a:t>
            </a:r>
            <a:r>
              <a:rPr lang="en-US" altLang="zh-TW" sz="900" dirty="0" err="1"/>
              <a:t>int</a:t>
            </a:r>
            <a:r>
              <a:rPr lang="en-US" altLang="zh-TW" sz="900" dirty="0"/>
              <a:t> </a:t>
            </a:r>
            <a:r>
              <a:rPr lang="en-US" altLang="zh-TW" sz="900" dirty="0" err="1"/>
              <a:t>i</a:t>
            </a:r>
            <a:r>
              <a:rPr lang="en-US" altLang="zh-TW" sz="900" dirty="0"/>
              <a:t>=0; </a:t>
            </a:r>
            <a:r>
              <a:rPr lang="en-US" altLang="zh-TW" sz="900" dirty="0" err="1"/>
              <a:t>i</a:t>
            </a:r>
            <a:r>
              <a:rPr lang="en-US" altLang="zh-TW" sz="900" dirty="0"/>
              <a:t>&lt;</a:t>
            </a:r>
            <a:r>
              <a:rPr lang="en-US" altLang="zh-TW" sz="900" dirty="0" err="1"/>
              <a:t>this.sendingConnections.size</a:t>
            </a:r>
            <a:r>
              <a:rPr lang="en-US" altLang="zh-TW" sz="900" dirty="0"/>
              <a:t>(); ) {</a:t>
            </a:r>
          </a:p>
          <a:p>
            <a:r>
              <a:rPr lang="en-US" altLang="zh-TW" sz="900" dirty="0" smtClean="0"/>
              <a:t>       </a:t>
            </a:r>
            <a:r>
              <a:rPr lang="en-US" altLang="zh-TW" sz="900" dirty="0" err="1" smtClean="0"/>
              <a:t>boolean</a:t>
            </a:r>
            <a:r>
              <a:rPr lang="en-US" altLang="zh-TW" sz="900" dirty="0" smtClean="0"/>
              <a:t> </a:t>
            </a:r>
            <a:r>
              <a:rPr lang="en-US" altLang="zh-TW" sz="900" dirty="0" err="1"/>
              <a:t>removeCurrent</a:t>
            </a:r>
            <a:r>
              <a:rPr lang="en-US" altLang="zh-TW" sz="900" dirty="0"/>
              <a:t> = false;</a:t>
            </a:r>
          </a:p>
          <a:p>
            <a:r>
              <a:rPr lang="en-US" altLang="zh-TW" sz="900" dirty="0" smtClean="0"/>
              <a:t>       Connection </a:t>
            </a:r>
            <a:r>
              <a:rPr lang="en-US" altLang="zh-TW" sz="900" dirty="0"/>
              <a:t>con = </a:t>
            </a:r>
            <a:r>
              <a:rPr lang="en-US" altLang="zh-TW" sz="900" dirty="0" err="1"/>
              <a:t>sendingConnections.get</a:t>
            </a:r>
            <a:r>
              <a:rPr lang="en-US" altLang="zh-TW" sz="900" dirty="0"/>
              <a:t>(</a:t>
            </a:r>
            <a:r>
              <a:rPr lang="en-US" altLang="zh-TW" sz="900" dirty="0" err="1"/>
              <a:t>i</a:t>
            </a:r>
            <a:r>
              <a:rPr lang="en-US" altLang="zh-TW" sz="900" dirty="0" smtClean="0"/>
              <a:t>);</a:t>
            </a:r>
            <a:endParaRPr lang="zh-TW" altLang="en-US" sz="900" dirty="0"/>
          </a:p>
          <a:p>
            <a:r>
              <a:rPr lang="en-US" altLang="zh-TW" sz="900" dirty="0" smtClean="0"/>
              <a:t>       </a:t>
            </a:r>
            <a:r>
              <a:rPr lang="en-US" altLang="zh-TW" sz="900" dirty="0" smtClean="0">
                <a:solidFill>
                  <a:schemeClr val="accent3"/>
                </a:solidFill>
              </a:rPr>
              <a:t>/* </a:t>
            </a:r>
            <a:r>
              <a:rPr lang="en-US" altLang="zh-TW" sz="900" dirty="0">
                <a:solidFill>
                  <a:schemeClr val="accent3"/>
                </a:solidFill>
              </a:rPr>
              <a:t>finalize ready transfers */</a:t>
            </a:r>
          </a:p>
          <a:p>
            <a:r>
              <a:rPr lang="en-US" altLang="zh-TW" sz="900" dirty="0" smtClean="0"/>
              <a:t>       if </a:t>
            </a:r>
            <a:r>
              <a:rPr lang="en-US" altLang="zh-TW" sz="900" dirty="0"/>
              <a:t>(</a:t>
            </a:r>
            <a:r>
              <a:rPr lang="en-US" altLang="zh-TW" sz="900" b="1" dirty="0" err="1"/>
              <a:t>con.isMessageTransferred</a:t>
            </a:r>
            <a:r>
              <a:rPr lang="en-US" altLang="zh-TW" sz="900" b="1" dirty="0"/>
              <a:t>()</a:t>
            </a:r>
            <a:r>
              <a:rPr lang="en-US" altLang="zh-TW" sz="900" dirty="0"/>
              <a:t>) {</a:t>
            </a:r>
          </a:p>
          <a:p>
            <a:r>
              <a:rPr lang="en-US" altLang="zh-TW" sz="900" dirty="0" smtClean="0"/>
              <a:t>   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con.getMessage</a:t>
            </a:r>
            <a:r>
              <a:rPr lang="en-US" altLang="zh-TW" sz="900" dirty="0"/>
              <a:t>() != null) {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transferDone</a:t>
            </a:r>
            <a:r>
              <a:rPr lang="en-US" altLang="zh-TW" sz="900" dirty="0" smtClean="0"/>
              <a:t>(con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con.finalizeTransfer</a:t>
            </a:r>
            <a:r>
              <a:rPr lang="en-US" altLang="zh-TW" sz="900" dirty="0"/>
              <a:t>();</a:t>
            </a:r>
          </a:p>
          <a:p>
            <a:r>
              <a:rPr lang="en-US" altLang="zh-TW" sz="900" dirty="0" smtClean="0"/>
              <a:t>            } </a:t>
            </a:r>
            <a:r>
              <a:rPr lang="en-US" altLang="zh-TW" sz="900" dirty="0">
                <a:solidFill>
                  <a:schemeClr val="accent3"/>
                </a:solidFill>
              </a:rPr>
              <a:t>/* else: some other entity aborted transfer */</a:t>
            </a:r>
          </a:p>
          <a:p>
            <a:r>
              <a:rPr lang="en-US" altLang="zh-TW" sz="900" dirty="0" smtClean="0"/>
              <a:t>           </a:t>
            </a:r>
            <a:r>
              <a:rPr lang="en-US" altLang="zh-TW" sz="900" dirty="0" err="1" smtClean="0"/>
              <a:t>removeCurrent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true;</a:t>
            </a:r>
          </a:p>
          <a:p>
            <a:r>
              <a:rPr lang="en-US" altLang="zh-TW" sz="900" dirty="0" smtClean="0"/>
              <a:t>        }</a:t>
            </a:r>
            <a:endParaRPr lang="en-US" altLang="zh-TW" sz="900" dirty="0"/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      /* </a:t>
            </a:r>
            <a:r>
              <a:rPr lang="en-US" altLang="zh-TW" sz="900" dirty="0">
                <a:solidFill>
                  <a:schemeClr val="accent3"/>
                </a:solidFill>
              </a:rPr>
              <a:t>remove connections that have gone down */</a:t>
            </a:r>
          </a:p>
          <a:p>
            <a:r>
              <a:rPr lang="en-US" altLang="zh-TW" sz="900" dirty="0" smtClean="0"/>
              <a:t>        else </a:t>
            </a:r>
            <a:r>
              <a:rPr lang="en-US" altLang="zh-TW" sz="900" dirty="0"/>
              <a:t>if (!</a:t>
            </a:r>
            <a:r>
              <a:rPr lang="en-US" altLang="zh-TW" sz="900" dirty="0" err="1"/>
              <a:t>con.isUp</a:t>
            </a:r>
            <a:r>
              <a:rPr lang="en-US" altLang="zh-TW" sz="900" dirty="0"/>
              <a:t>()) {</a:t>
            </a:r>
          </a:p>
          <a:p>
            <a:r>
              <a:rPr lang="en-US" altLang="zh-TW" sz="900" dirty="0" smtClean="0"/>
              <a:t>    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con.getMessage</a:t>
            </a:r>
            <a:r>
              <a:rPr lang="en-US" altLang="zh-TW" sz="900" dirty="0"/>
              <a:t>() != null) {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transferAborted</a:t>
            </a:r>
            <a:r>
              <a:rPr lang="en-US" altLang="zh-TW" sz="900" dirty="0" smtClean="0"/>
              <a:t>(con);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con.abortTransfer</a:t>
            </a:r>
            <a:r>
              <a:rPr lang="en-US" altLang="zh-TW" sz="900" dirty="0" smtClean="0"/>
              <a:t>();</a:t>
            </a:r>
          </a:p>
          <a:p>
            <a:r>
              <a:rPr lang="en-US" altLang="zh-TW" sz="900" dirty="0" smtClean="0"/>
              <a:t>            }</a:t>
            </a:r>
            <a:endParaRPr lang="en-US" altLang="zh-TW" sz="900" dirty="0"/>
          </a:p>
          <a:p>
            <a:r>
              <a:rPr lang="en-US" altLang="zh-TW" sz="900" dirty="0" smtClean="0"/>
              <a:t>            </a:t>
            </a:r>
            <a:r>
              <a:rPr lang="en-US" altLang="zh-TW" sz="900" dirty="0" err="1" smtClean="0"/>
              <a:t>removeCurrent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true;</a:t>
            </a:r>
          </a:p>
          <a:p>
            <a:r>
              <a:rPr lang="en-US" altLang="zh-TW" sz="900" dirty="0" smtClean="0"/>
              <a:t>        } 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dirty="0" smtClean="0"/>
              <a:t>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removeCurrent</a:t>
            </a:r>
            <a:r>
              <a:rPr lang="en-US" altLang="zh-TW" sz="900" dirty="0"/>
              <a:t>) </a:t>
            </a:r>
            <a:r>
              <a:rPr lang="en-US" altLang="zh-TW" sz="900" dirty="0" smtClean="0"/>
              <a:t>{</a:t>
            </a:r>
            <a:endParaRPr lang="en-US" altLang="zh-TW" sz="900" dirty="0"/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         // </a:t>
            </a:r>
            <a:r>
              <a:rPr lang="en-US" altLang="zh-TW" sz="900" dirty="0">
                <a:solidFill>
                  <a:schemeClr val="accent3"/>
                </a:solidFill>
              </a:rPr>
              <a:t>if the message being sent was holding excess buffer, free it</a:t>
            </a:r>
          </a:p>
          <a:p>
            <a:r>
              <a:rPr lang="en-US" altLang="zh-TW" sz="900" dirty="0" smtClean="0"/>
              <a:t>    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this.getFreeBufferSize</a:t>
            </a:r>
            <a:r>
              <a:rPr lang="en-US" altLang="zh-TW" sz="900" dirty="0"/>
              <a:t>() &lt; 0) {</a:t>
            </a:r>
          </a:p>
          <a:p>
            <a:r>
              <a:rPr lang="en-US" altLang="zh-TW" sz="900" dirty="0" smtClean="0"/>
              <a:t>                 </a:t>
            </a:r>
            <a:r>
              <a:rPr lang="en-US" altLang="zh-TW" sz="900" dirty="0" err="1" smtClean="0"/>
              <a:t>this.makeRoomForMessage</a:t>
            </a:r>
            <a:r>
              <a:rPr lang="en-US" altLang="zh-TW" sz="900" dirty="0" smtClean="0"/>
              <a:t>(0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        }</a:t>
            </a:r>
            <a:endParaRPr lang="en-US" altLang="zh-TW" sz="900" dirty="0"/>
          </a:p>
          <a:p>
            <a:r>
              <a:rPr lang="en-US" altLang="zh-TW" sz="900" dirty="0" smtClean="0"/>
              <a:t>             </a:t>
            </a:r>
            <a:r>
              <a:rPr lang="en-US" altLang="zh-TW" sz="900" dirty="0" err="1" smtClean="0"/>
              <a:t>sendingConnections.remove</a:t>
            </a:r>
            <a:r>
              <a:rPr lang="en-US" altLang="zh-TW" sz="900" dirty="0" smtClean="0"/>
              <a:t>(</a:t>
            </a:r>
            <a:r>
              <a:rPr lang="en-US" altLang="zh-TW" sz="900" dirty="0" err="1" smtClean="0"/>
              <a:t>i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   }</a:t>
            </a:r>
            <a:endParaRPr lang="en-US" altLang="zh-TW" sz="900" dirty="0"/>
          </a:p>
          <a:p>
            <a:r>
              <a:rPr lang="en-US" altLang="zh-TW" sz="900" dirty="0" smtClean="0"/>
              <a:t>        else </a:t>
            </a:r>
            <a:r>
              <a:rPr lang="en-US" altLang="zh-TW" sz="900" dirty="0"/>
              <a:t>{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      /* </a:t>
            </a:r>
            <a:r>
              <a:rPr lang="en-US" altLang="zh-TW" sz="900" dirty="0">
                <a:solidFill>
                  <a:schemeClr val="accent3"/>
                </a:solidFill>
              </a:rPr>
              <a:t>index increase needed only if nothing was removed */</a:t>
            </a:r>
          </a:p>
          <a:p>
            <a:r>
              <a:rPr lang="en-US" altLang="zh-TW" sz="900" dirty="0" smtClean="0"/>
              <a:t>            </a:t>
            </a:r>
            <a:r>
              <a:rPr lang="en-US" altLang="zh-TW" sz="900" dirty="0" err="1" smtClean="0"/>
              <a:t>i</a:t>
            </a:r>
            <a:r>
              <a:rPr lang="en-US" altLang="zh-TW" sz="900" dirty="0"/>
              <a:t>++;</a:t>
            </a:r>
          </a:p>
          <a:p>
            <a:r>
              <a:rPr lang="en-US" altLang="zh-TW" sz="900" dirty="0" smtClean="0"/>
              <a:t>        }</a:t>
            </a:r>
            <a:endParaRPr lang="en-US" altLang="zh-TW" sz="900" dirty="0"/>
          </a:p>
          <a:p>
            <a:r>
              <a:rPr lang="en-US" altLang="zh-TW" sz="900" dirty="0" smtClean="0"/>
              <a:t>   }</a:t>
            </a:r>
            <a:endParaRPr lang="zh-TW" altLang="en-US" sz="900" dirty="0"/>
          </a:p>
          <a:p>
            <a:r>
              <a:rPr lang="en-US" altLang="zh-TW" sz="900" dirty="0">
                <a:solidFill>
                  <a:schemeClr val="accent3"/>
                </a:solidFill>
              </a:rPr>
              <a:t>/* time to do a TTL check and drop old messages? Only if not sending */</a:t>
            </a:r>
          </a:p>
          <a:p>
            <a:r>
              <a:rPr lang="en-US" altLang="zh-TW" sz="900" dirty="0" smtClean="0"/>
              <a:t>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SimClock.</a:t>
            </a:r>
            <a:r>
              <a:rPr lang="en-US" altLang="zh-TW" sz="900" i="1" dirty="0" err="1"/>
              <a:t>getTime</a:t>
            </a:r>
            <a:r>
              <a:rPr lang="en-US" altLang="zh-TW" sz="900" i="1" dirty="0"/>
              <a:t>() - </a:t>
            </a:r>
            <a:r>
              <a:rPr lang="en-US" altLang="zh-TW" sz="900" i="1" dirty="0" err="1"/>
              <a:t>lastTtlCheck</a:t>
            </a:r>
            <a:r>
              <a:rPr lang="en-US" altLang="zh-TW" sz="900" i="1" dirty="0"/>
              <a:t> &gt;= TTL_CHECK_INTERVAL &amp;&amp; </a:t>
            </a:r>
          </a:p>
          <a:p>
            <a:r>
              <a:rPr lang="en-US" altLang="zh-TW" sz="900" dirty="0" smtClean="0"/>
              <a:t>        </a:t>
            </a:r>
            <a:r>
              <a:rPr lang="en-US" altLang="zh-TW" sz="900" dirty="0" err="1" smtClean="0"/>
              <a:t>sendingConnections.size</a:t>
            </a:r>
            <a:r>
              <a:rPr lang="en-US" altLang="zh-TW" sz="900" dirty="0"/>
              <a:t>() == 0) {</a:t>
            </a:r>
          </a:p>
          <a:p>
            <a:r>
              <a:rPr lang="en-US" altLang="zh-TW" sz="900" dirty="0" smtClean="0"/>
              <a:t>       </a:t>
            </a:r>
            <a:r>
              <a:rPr lang="en-US" altLang="zh-TW" sz="900" dirty="0" err="1" smtClean="0"/>
              <a:t>dropExpiredMessages</a:t>
            </a:r>
            <a:r>
              <a:rPr lang="en-US" altLang="zh-TW" sz="900" dirty="0"/>
              <a:t>();</a:t>
            </a:r>
          </a:p>
          <a:p>
            <a:r>
              <a:rPr lang="en-US" altLang="zh-TW" sz="900" dirty="0" smtClean="0"/>
              <a:t>       </a:t>
            </a:r>
            <a:r>
              <a:rPr lang="en-US" altLang="zh-TW" sz="900" dirty="0" err="1" smtClean="0"/>
              <a:t>lastTtlCheck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</a:t>
            </a:r>
            <a:r>
              <a:rPr lang="en-US" altLang="zh-TW" sz="900" dirty="0" err="1"/>
              <a:t>SimClock.</a:t>
            </a:r>
            <a:r>
              <a:rPr lang="en-US" altLang="zh-TW" sz="900" i="1" dirty="0" err="1"/>
              <a:t>getTime</a:t>
            </a:r>
            <a:r>
              <a:rPr lang="en-US" altLang="zh-TW" sz="900" i="1" dirty="0"/>
              <a:t>();</a:t>
            </a:r>
          </a:p>
          <a:p>
            <a:r>
              <a:rPr lang="en-US" altLang="zh-TW" sz="900" dirty="0" smtClean="0"/>
              <a:t>    }</a:t>
            </a:r>
            <a:endParaRPr lang="en-US" altLang="zh-TW" sz="900" dirty="0"/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2494125" y="237470"/>
            <a:ext cx="13276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 err="1" smtClean="0"/>
              <a:t>updateHosts</a:t>
            </a:r>
            <a:r>
              <a:rPr lang="en-US" altLang="zh-TW" sz="900" dirty="0" smtClean="0"/>
              <a:t>()</a:t>
            </a:r>
            <a:r>
              <a:rPr lang="en-US" altLang="zh-TW" sz="900" b="1" dirty="0" smtClean="0"/>
              <a:t>;</a:t>
            </a:r>
            <a:endParaRPr lang="zh-TW" altLang="en-US" sz="9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2494125" y="75515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1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2489313" y="668158"/>
            <a:ext cx="16337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/>
              <a:t> this</a:t>
            </a:r>
            <a:r>
              <a:rPr lang="en-US" altLang="zh-TW" sz="900" dirty="0" smtClean="0"/>
              <a:t>..</a:t>
            </a:r>
            <a:r>
              <a:rPr lang="en-US" altLang="zh-TW" sz="900" dirty="0" err="1" smtClean="0"/>
              <a:t>router.update</a:t>
            </a:r>
            <a:r>
              <a:rPr lang="en-US" altLang="zh-TW" sz="900" dirty="0"/>
              <a:t>();</a:t>
            </a:r>
            <a:endParaRPr lang="zh-TW" altLang="en-US" sz="9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2489313" y="506203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</a:t>
            </a:r>
            <a:r>
              <a:rPr lang="en-US" altLang="zh-TW" sz="900" dirty="0">
                <a:solidFill>
                  <a:schemeClr val="accent6"/>
                </a:solidFill>
              </a:rPr>
              <a:t>2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6842298" y="704913"/>
            <a:ext cx="2121093" cy="507831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900" dirty="0" err="1" smtClean="0"/>
              <a:t>boolean</a:t>
            </a:r>
            <a:r>
              <a:rPr lang="en-US" altLang="zh-TW" sz="900" dirty="0" smtClean="0"/>
              <a:t> </a:t>
            </a:r>
            <a:r>
              <a:rPr lang="en-US" altLang="zh-TW" sz="900" dirty="0" err="1"/>
              <a:t>isMessageTransferred</a:t>
            </a:r>
            <a:r>
              <a:rPr lang="en-US" altLang="zh-TW" sz="900" dirty="0"/>
              <a:t>() {</a:t>
            </a:r>
          </a:p>
          <a:p>
            <a:r>
              <a:rPr lang="zh-TW" altLang="en-US" sz="900" dirty="0"/>
              <a:t> </a:t>
            </a:r>
            <a:r>
              <a:rPr lang="zh-TW" altLang="en-US" sz="900" dirty="0" smtClean="0"/>
              <a:t>   </a:t>
            </a:r>
            <a:r>
              <a:rPr lang="en-US" altLang="zh-TW" sz="900" dirty="0" smtClean="0"/>
              <a:t>return </a:t>
            </a:r>
            <a:r>
              <a:rPr lang="en-US" altLang="zh-TW" sz="900" b="1" dirty="0" err="1"/>
              <a:t>getRemainingByteCount</a:t>
            </a:r>
            <a:r>
              <a:rPr lang="en-US" altLang="zh-TW" sz="900" b="1" dirty="0"/>
              <a:t>() </a:t>
            </a:r>
            <a:r>
              <a:rPr lang="en-US" altLang="zh-TW" sz="900" dirty="0"/>
              <a:t>== 0;</a:t>
            </a:r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cxnSp>
        <p:nvCxnSpPr>
          <p:cNvPr id="90" name="肘形接點 89"/>
          <p:cNvCxnSpPr/>
          <p:nvPr/>
        </p:nvCxnSpPr>
        <p:spPr>
          <a:xfrm>
            <a:off x="4211960" y="1834988"/>
            <a:ext cx="822396" cy="802533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左大括弧 91"/>
          <p:cNvSpPr/>
          <p:nvPr/>
        </p:nvSpPr>
        <p:spPr>
          <a:xfrm>
            <a:off x="6546356" y="556753"/>
            <a:ext cx="432048" cy="3725061"/>
          </a:xfrm>
          <a:prstGeom prst="leftBrace">
            <a:avLst>
              <a:gd name="adj1" fmla="val 8333"/>
              <a:gd name="adj2" fmla="val 55899"/>
            </a:avLst>
          </a:prstGeom>
          <a:ln w="254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4" name="文字方塊 93"/>
          <p:cNvSpPr txBox="1"/>
          <p:nvPr/>
        </p:nvSpPr>
        <p:spPr>
          <a:xfrm>
            <a:off x="5802560" y="2887442"/>
            <a:ext cx="3204723" cy="1754326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900" dirty="0" err="1"/>
              <a:t>int</a:t>
            </a:r>
            <a:r>
              <a:rPr lang="en-US" altLang="zh-TW" sz="900" dirty="0"/>
              <a:t> </a:t>
            </a:r>
            <a:r>
              <a:rPr lang="en-US" altLang="zh-TW" sz="900" b="1" dirty="0" err="1"/>
              <a:t>getRemainingByteCount</a:t>
            </a:r>
            <a:r>
              <a:rPr lang="en-US" altLang="zh-TW" sz="900" b="1" dirty="0"/>
              <a:t>() </a:t>
            </a:r>
            <a:r>
              <a:rPr lang="en-US" altLang="zh-TW" sz="900" dirty="0"/>
              <a:t>{</a:t>
            </a:r>
          </a:p>
          <a:p>
            <a:r>
              <a:rPr lang="en-US" altLang="zh-TW" sz="900" dirty="0" err="1"/>
              <a:t>int</a:t>
            </a:r>
            <a:r>
              <a:rPr lang="en-US" altLang="zh-TW" sz="900" dirty="0"/>
              <a:t> remaining;</a:t>
            </a:r>
          </a:p>
          <a:p>
            <a:endParaRPr lang="zh-TW" altLang="en-US" sz="900" dirty="0"/>
          </a:p>
          <a:p>
            <a:r>
              <a:rPr lang="zh-TW" altLang="en-US" sz="900" dirty="0" smtClean="0"/>
              <a:t>  </a:t>
            </a:r>
            <a:r>
              <a:rPr lang="en-US" altLang="zh-TW" sz="900" dirty="0" smtClean="0"/>
              <a:t>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msgOnFly</a:t>
            </a:r>
            <a:r>
              <a:rPr lang="en-US" altLang="zh-TW" sz="900" dirty="0"/>
              <a:t> == null) {</a:t>
            </a:r>
          </a:p>
          <a:p>
            <a:r>
              <a:rPr lang="zh-TW" altLang="en-US" sz="900" dirty="0" smtClean="0"/>
              <a:t>     </a:t>
            </a:r>
            <a:r>
              <a:rPr lang="en-US" altLang="zh-TW" sz="900" dirty="0" smtClean="0"/>
              <a:t>return </a:t>
            </a:r>
            <a:r>
              <a:rPr lang="en-US" altLang="zh-TW" sz="900" dirty="0"/>
              <a:t>0;</a:t>
            </a:r>
          </a:p>
          <a:p>
            <a:r>
              <a:rPr lang="zh-TW" altLang="en-US" sz="900" dirty="0" smtClean="0"/>
              <a:t>  </a:t>
            </a:r>
            <a:r>
              <a:rPr lang="en-US" altLang="zh-TW" sz="900" dirty="0" smtClean="0"/>
              <a:t>}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b="1" dirty="0"/>
              <a:t>remaining</a:t>
            </a:r>
            <a:r>
              <a:rPr lang="en-US" altLang="zh-TW" sz="900" dirty="0"/>
              <a:t> = (</a:t>
            </a:r>
            <a:r>
              <a:rPr lang="en-US" altLang="zh-TW" sz="900" dirty="0" err="1"/>
              <a:t>int</a:t>
            </a:r>
            <a:r>
              <a:rPr lang="en-US" altLang="zh-TW" sz="900" dirty="0"/>
              <a:t>)((</a:t>
            </a:r>
            <a:r>
              <a:rPr lang="en-US" altLang="zh-TW" sz="900" dirty="0" err="1"/>
              <a:t>this.transferDoneTime</a:t>
            </a:r>
            <a:r>
              <a:rPr lang="en-US" altLang="zh-TW" sz="900" dirty="0"/>
              <a:t> - </a:t>
            </a:r>
            <a:r>
              <a:rPr lang="en-US" altLang="zh-TW" sz="900" dirty="0" err="1"/>
              <a:t>SimClock.</a:t>
            </a:r>
            <a:r>
              <a:rPr lang="en-US" altLang="zh-TW" sz="900" i="1" dirty="0" err="1"/>
              <a:t>getTime</a:t>
            </a:r>
            <a:r>
              <a:rPr lang="en-US" altLang="zh-TW" sz="900" i="1" dirty="0"/>
              <a:t>()) </a:t>
            </a:r>
          </a:p>
          <a:p>
            <a:r>
              <a:rPr lang="en-US" altLang="zh-TW" sz="900" dirty="0"/>
              <a:t>* </a:t>
            </a:r>
            <a:r>
              <a:rPr lang="en-US" altLang="zh-TW" sz="900" dirty="0" err="1"/>
              <a:t>this.speed</a:t>
            </a:r>
            <a:r>
              <a:rPr lang="en-US" altLang="zh-TW" sz="900" dirty="0"/>
              <a:t>);</a:t>
            </a:r>
          </a:p>
          <a:p>
            <a:endParaRPr lang="zh-TW" altLang="en-US" sz="900" dirty="0"/>
          </a:p>
          <a:p>
            <a:r>
              <a:rPr lang="en-US" altLang="zh-TW" sz="900" dirty="0"/>
              <a:t>return (</a:t>
            </a:r>
            <a:r>
              <a:rPr lang="en-US" altLang="zh-TW" sz="900" u="sng" dirty="0"/>
              <a:t>remaining &gt; 0 ? remaining : 0);</a:t>
            </a:r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cxnSp>
        <p:nvCxnSpPr>
          <p:cNvPr id="11" name="直線單箭頭接點 10"/>
          <p:cNvCxnSpPr>
            <a:stCxn id="3" idx="2"/>
          </p:cNvCxnSpPr>
          <p:nvPr/>
        </p:nvCxnSpPr>
        <p:spPr>
          <a:xfrm flipH="1">
            <a:off x="7902844" y="1212744"/>
            <a:ext cx="1" cy="1644495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V="1">
            <a:off x="7404921" y="3741911"/>
            <a:ext cx="0" cy="207332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7194007" y="347372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(6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41" name="標題 4"/>
          <p:cNvSpPr txBox="1">
            <a:spLocks/>
          </p:cNvSpPr>
          <p:nvPr/>
        </p:nvSpPr>
        <p:spPr>
          <a:xfrm>
            <a:off x="442678" y="-89854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 smtClean="0"/>
              <a:t>Message relay started in clock </a:t>
            </a:r>
            <a:r>
              <a:rPr lang="en-US" altLang="zh-TW" sz="1800" dirty="0" smtClean="0">
                <a:solidFill>
                  <a:srgbClr val="FF0000"/>
                </a:solidFill>
              </a:rPr>
              <a:t>3</a:t>
            </a:r>
            <a:endParaRPr lang="zh-TW" altLang="en-US" sz="1800" dirty="0">
              <a:solidFill>
                <a:srgbClr val="FF0000"/>
              </a:solidFill>
            </a:endParaRPr>
          </a:p>
        </p:txBody>
      </p:sp>
      <p:cxnSp>
        <p:nvCxnSpPr>
          <p:cNvPr id="42" name="直線單箭頭接點 41"/>
          <p:cNvCxnSpPr/>
          <p:nvPr/>
        </p:nvCxnSpPr>
        <p:spPr>
          <a:xfrm flipV="1">
            <a:off x="8251235" y="3739388"/>
            <a:ext cx="0" cy="207332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字方塊 42"/>
          <p:cNvSpPr txBox="1"/>
          <p:nvPr/>
        </p:nvSpPr>
        <p:spPr>
          <a:xfrm>
            <a:off x="8100392" y="3473722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r>
              <a:rPr lang="en-US" altLang="zh-TW" dirty="0" smtClean="0">
                <a:solidFill>
                  <a:schemeClr val="accent2"/>
                </a:solidFill>
              </a:rPr>
              <a:t>) *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44" name="直線單箭頭接點 43"/>
          <p:cNvCxnSpPr/>
          <p:nvPr/>
        </p:nvCxnSpPr>
        <p:spPr>
          <a:xfrm>
            <a:off x="6374563" y="4131749"/>
            <a:ext cx="0" cy="688357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/>
          <p:cNvSpPr txBox="1"/>
          <p:nvPr/>
        </p:nvSpPr>
        <p:spPr>
          <a:xfrm>
            <a:off x="6003885" y="4777472"/>
            <a:ext cx="741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1kBps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7740352" y="3476245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-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2789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285667" y="83273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285667" y="550768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sp>
        <p:nvSpPr>
          <p:cNvPr id="6" name="圓角矩形 5"/>
          <p:cNvSpPr/>
          <p:nvPr/>
        </p:nvSpPr>
        <p:spPr>
          <a:xfrm>
            <a:off x="3155" y="1068744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sp>
        <p:nvSpPr>
          <p:cNvPr id="9" name="圓角矩形 8"/>
          <p:cNvSpPr/>
          <p:nvPr/>
        </p:nvSpPr>
        <p:spPr>
          <a:xfrm>
            <a:off x="75315" y="2857239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1897735" y="371305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圓角矩形 12"/>
          <p:cNvSpPr/>
          <p:nvPr/>
        </p:nvSpPr>
        <p:spPr>
          <a:xfrm>
            <a:off x="10045" y="6144296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17" name="直線接點 16"/>
          <p:cNvCxnSpPr/>
          <p:nvPr/>
        </p:nvCxnSpPr>
        <p:spPr>
          <a:xfrm>
            <a:off x="766045" y="918007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線單箭頭接點 20"/>
          <p:cNvCxnSpPr>
            <a:stCxn id="13" idx="0"/>
            <a:endCxn id="9" idx="2"/>
          </p:cNvCxnSpPr>
          <p:nvPr/>
        </p:nvCxnSpPr>
        <p:spPr>
          <a:xfrm flipH="1" flipV="1">
            <a:off x="756470" y="5406259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9" idx="0"/>
            <a:endCxn id="6" idx="2"/>
          </p:cNvCxnSpPr>
          <p:nvPr/>
        </p:nvCxnSpPr>
        <p:spPr>
          <a:xfrm flipV="1">
            <a:off x="756470" y="1356744"/>
            <a:ext cx="2685" cy="150049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圓角矩形 47"/>
          <p:cNvSpPr/>
          <p:nvPr/>
        </p:nvSpPr>
        <p:spPr>
          <a:xfrm>
            <a:off x="5034356" y="1081197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NetworkInterface</a:t>
            </a:r>
            <a:endParaRPr lang="zh-TW" altLang="en-US" sz="1100" dirty="0"/>
          </a:p>
        </p:txBody>
      </p:sp>
      <p:sp>
        <p:nvSpPr>
          <p:cNvPr id="50" name="圓角矩形 49"/>
          <p:cNvSpPr/>
          <p:nvPr/>
        </p:nvSpPr>
        <p:spPr>
          <a:xfrm>
            <a:off x="5048212" y="2030160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Connections</a:t>
            </a:r>
            <a:endParaRPr lang="zh-TW" altLang="en-US" sz="1100" dirty="0"/>
          </a:p>
        </p:txBody>
      </p:sp>
      <p:sp>
        <p:nvSpPr>
          <p:cNvPr id="52" name="圓角矩形 51"/>
          <p:cNvSpPr/>
          <p:nvPr/>
        </p:nvSpPr>
        <p:spPr>
          <a:xfrm>
            <a:off x="5034356" y="1546989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SimpleBoardcastInterface</a:t>
            </a:r>
            <a:endParaRPr lang="zh-TW" altLang="en-US" sz="800" dirty="0"/>
          </a:p>
        </p:txBody>
      </p:sp>
      <p:sp>
        <p:nvSpPr>
          <p:cNvPr id="53" name="圓角矩形 52"/>
          <p:cNvSpPr/>
          <p:nvPr/>
        </p:nvSpPr>
        <p:spPr>
          <a:xfrm>
            <a:off x="5048212" y="2493521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/>
              <a:t>CBRConnection</a:t>
            </a:r>
            <a:endParaRPr lang="zh-TW" altLang="en-US" sz="1000" dirty="0"/>
          </a:p>
        </p:txBody>
      </p:sp>
      <p:cxnSp>
        <p:nvCxnSpPr>
          <p:cNvPr id="54" name="直線單箭頭接點 53"/>
          <p:cNvCxnSpPr/>
          <p:nvPr/>
        </p:nvCxnSpPr>
        <p:spPr>
          <a:xfrm flipV="1">
            <a:off x="5790356" y="1370903"/>
            <a:ext cx="0" cy="17450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直線接點 55"/>
          <p:cNvCxnSpPr>
            <a:stCxn id="52" idx="2"/>
          </p:cNvCxnSpPr>
          <p:nvPr/>
        </p:nvCxnSpPr>
        <p:spPr>
          <a:xfrm>
            <a:off x="5790356" y="1834989"/>
            <a:ext cx="0" cy="19517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直線單箭頭接點 57"/>
          <p:cNvCxnSpPr>
            <a:endCxn id="50" idx="2"/>
          </p:cNvCxnSpPr>
          <p:nvPr/>
        </p:nvCxnSpPr>
        <p:spPr>
          <a:xfrm flipV="1">
            <a:off x="5804212" y="2318160"/>
            <a:ext cx="0" cy="175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1" name="直線接點 70"/>
          <p:cNvCxnSpPr/>
          <p:nvPr/>
        </p:nvCxnSpPr>
        <p:spPr>
          <a:xfrm>
            <a:off x="5790356" y="907191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直線接點 74"/>
          <p:cNvCxnSpPr>
            <a:stCxn id="5" idx="2"/>
          </p:cNvCxnSpPr>
          <p:nvPr/>
        </p:nvCxnSpPr>
        <p:spPr>
          <a:xfrm>
            <a:off x="1897735" y="838800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直線接點 75"/>
          <p:cNvCxnSpPr/>
          <p:nvPr/>
        </p:nvCxnSpPr>
        <p:spPr>
          <a:xfrm>
            <a:off x="756470" y="916414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9" name="直線接點 78"/>
          <p:cNvCxnSpPr/>
          <p:nvPr/>
        </p:nvCxnSpPr>
        <p:spPr>
          <a:xfrm>
            <a:off x="1711601" y="918008"/>
            <a:ext cx="4084535" cy="1592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2" name="左大括弧 81"/>
          <p:cNvSpPr/>
          <p:nvPr/>
        </p:nvSpPr>
        <p:spPr>
          <a:xfrm>
            <a:off x="1453553" y="919600"/>
            <a:ext cx="1390256" cy="5644622"/>
          </a:xfrm>
          <a:prstGeom prst="leftBrace">
            <a:avLst>
              <a:gd name="adj1" fmla="val 8333"/>
              <a:gd name="adj2" fmla="val 55899"/>
            </a:avLst>
          </a:prstGeom>
          <a:ln w="254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200473" y="3949243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-13118" y="3399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Sender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1515155" y="5998499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6"/>
                </a:solidFill>
              </a:rPr>
              <a:t>Step 3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1515155" y="6133335"/>
            <a:ext cx="227177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update</a:t>
            </a:r>
            <a:r>
              <a:rPr lang="en-US" altLang="zh-TW" sz="1000" dirty="0" smtClean="0"/>
              <a:t>(){</a:t>
            </a:r>
          </a:p>
          <a:p>
            <a:r>
              <a:rPr lang="en-US" altLang="zh-TW" sz="1000" b="1" dirty="0" err="1"/>
              <a:t>super.update</a:t>
            </a:r>
            <a:r>
              <a:rPr lang="en-US" altLang="zh-TW" sz="1000" b="1" dirty="0"/>
              <a:t>();</a:t>
            </a:r>
            <a:endParaRPr lang="en-US" altLang="zh-TW" sz="1000" b="1" dirty="0" smtClean="0"/>
          </a:p>
          <a:p>
            <a:r>
              <a:rPr lang="en-US" altLang="zh-TW" sz="1000" dirty="0" smtClean="0"/>
              <a:t>…</a:t>
            </a:r>
          </a:p>
          <a:p>
            <a:r>
              <a:rPr lang="en-US" altLang="zh-TW" sz="1000" dirty="0" err="1" smtClean="0"/>
              <a:t>this.tryAllMessagesToAllConnections</a:t>
            </a:r>
            <a:r>
              <a:rPr lang="en-US" altLang="zh-TW" sz="1000" dirty="0" smtClean="0"/>
              <a:t>();</a:t>
            </a:r>
          </a:p>
          <a:p>
            <a:r>
              <a:rPr lang="en-US" altLang="zh-TW" sz="1000" dirty="0" smtClean="0"/>
              <a:t>}</a:t>
            </a:r>
            <a:endParaRPr lang="zh-TW" altLang="en-US" sz="10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2651043" y="879200"/>
            <a:ext cx="3555782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void </a:t>
            </a:r>
            <a:r>
              <a:rPr lang="en-US" altLang="zh-TW" sz="900" b="1" dirty="0"/>
              <a:t>update() </a:t>
            </a:r>
            <a:r>
              <a:rPr lang="en-US" altLang="zh-TW" sz="900" dirty="0" smtClean="0"/>
              <a:t>{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smtClean="0"/>
              <a:t>   for </a:t>
            </a:r>
            <a:r>
              <a:rPr lang="en-US" altLang="zh-TW" sz="900" dirty="0"/>
              <a:t>(</a:t>
            </a:r>
            <a:r>
              <a:rPr lang="en-US" altLang="zh-TW" sz="900" dirty="0" err="1"/>
              <a:t>int</a:t>
            </a:r>
            <a:r>
              <a:rPr lang="en-US" altLang="zh-TW" sz="900" dirty="0"/>
              <a:t> </a:t>
            </a:r>
            <a:r>
              <a:rPr lang="en-US" altLang="zh-TW" sz="900" dirty="0" err="1"/>
              <a:t>i</a:t>
            </a:r>
            <a:r>
              <a:rPr lang="en-US" altLang="zh-TW" sz="900" dirty="0"/>
              <a:t>=0; </a:t>
            </a:r>
            <a:r>
              <a:rPr lang="en-US" altLang="zh-TW" sz="900" dirty="0" err="1"/>
              <a:t>i</a:t>
            </a:r>
            <a:r>
              <a:rPr lang="en-US" altLang="zh-TW" sz="900" dirty="0"/>
              <a:t>&lt;</a:t>
            </a:r>
            <a:r>
              <a:rPr lang="en-US" altLang="zh-TW" sz="900" dirty="0" err="1"/>
              <a:t>this.sendingConnections.size</a:t>
            </a:r>
            <a:r>
              <a:rPr lang="en-US" altLang="zh-TW" sz="900" dirty="0"/>
              <a:t>(); ) {</a:t>
            </a:r>
          </a:p>
          <a:p>
            <a:r>
              <a:rPr lang="en-US" altLang="zh-TW" sz="900" dirty="0" smtClean="0"/>
              <a:t>       </a:t>
            </a:r>
            <a:r>
              <a:rPr lang="en-US" altLang="zh-TW" sz="900" dirty="0" err="1" smtClean="0"/>
              <a:t>boolean</a:t>
            </a:r>
            <a:r>
              <a:rPr lang="en-US" altLang="zh-TW" sz="900" dirty="0" smtClean="0"/>
              <a:t> </a:t>
            </a:r>
            <a:r>
              <a:rPr lang="en-US" altLang="zh-TW" sz="900" dirty="0" err="1"/>
              <a:t>removeCurrent</a:t>
            </a:r>
            <a:r>
              <a:rPr lang="en-US" altLang="zh-TW" sz="900" dirty="0"/>
              <a:t> = false;</a:t>
            </a:r>
          </a:p>
          <a:p>
            <a:r>
              <a:rPr lang="en-US" altLang="zh-TW" sz="900" dirty="0" smtClean="0"/>
              <a:t>       Connection </a:t>
            </a:r>
            <a:r>
              <a:rPr lang="en-US" altLang="zh-TW" sz="900" dirty="0"/>
              <a:t>con = </a:t>
            </a:r>
            <a:r>
              <a:rPr lang="en-US" altLang="zh-TW" sz="900" dirty="0" err="1"/>
              <a:t>sendingConnections.get</a:t>
            </a:r>
            <a:r>
              <a:rPr lang="en-US" altLang="zh-TW" sz="900" dirty="0"/>
              <a:t>(</a:t>
            </a:r>
            <a:r>
              <a:rPr lang="en-US" altLang="zh-TW" sz="900" dirty="0" err="1"/>
              <a:t>i</a:t>
            </a:r>
            <a:r>
              <a:rPr lang="en-US" altLang="zh-TW" sz="900" dirty="0" smtClean="0"/>
              <a:t>);</a:t>
            </a:r>
            <a:endParaRPr lang="zh-TW" altLang="en-US" sz="900" dirty="0"/>
          </a:p>
          <a:p>
            <a:r>
              <a:rPr lang="en-US" altLang="zh-TW" sz="900" dirty="0" smtClean="0"/>
              <a:t>       </a:t>
            </a:r>
            <a:r>
              <a:rPr lang="en-US" altLang="zh-TW" sz="900" dirty="0" smtClean="0">
                <a:solidFill>
                  <a:schemeClr val="accent3"/>
                </a:solidFill>
              </a:rPr>
              <a:t>/* </a:t>
            </a:r>
            <a:r>
              <a:rPr lang="en-US" altLang="zh-TW" sz="900" dirty="0">
                <a:solidFill>
                  <a:schemeClr val="accent3"/>
                </a:solidFill>
              </a:rPr>
              <a:t>finalize ready transfers */</a:t>
            </a:r>
          </a:p>
          <a:p>
            <a:r>
              <a:rPr lang="en-US" altLang="zh-TW" sz="900" dirty="0" smtClean="0"/>
              <a:t>       if </a:t>
            </a:r>
            <a:r>
              <a:rPr lang="en-US" altLang="zh-TW" sz="900" dirty="0"/>
              <a:t>(</a:t>
            </a:r>
            <a:r>
              <a:rPr lang="en-US" altLang="zh-TW" sz="900" b="1" dirty="0" err="1"/>
              <a:t>con.isMessageTransferred</a:t>
            </a:r>
            <a:r>
              <a:rPr lang="en-US" altLang="zh-TW" sz="900" b="1" dirty="0"/>
              <a:t>()</a:t>
            </a:r>
            <a:r>
              <a:rPr lang="en-US" altLang="zh-TW" sz="900" dirty="0"/>
              <a:t>) {</a:t>
            </a:r>
          </a:p>
          <a:p>
            <a:r>
              <a:rPr lang="en-US" altLang="zh-TW" sz="900" dirty="0" smtClean="0"/>
              <a:t>   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con.getMessage</a:t>
            </a:r>
            <a:r>
              <a:rPr lang="en-US" altLang="zh-TW" sz="900" dirty="0"/>
              <a:t>() != null) {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transferDone</a:t>
            </a:r>
            <a:r>
              <a:rPr lang="en-US" altLang="zh-TW" sz="900" dirty="0" smtClean="0"/>
              <a:t>(con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con.finalizeTransfer</a:t>
            </a:r>
            <a:r>
              <a:rPr lang="en-US" altLang="zh-TW" sz="900" dirty="0"/>
              <a:t>();</a:t>
            </a:r>
          </a:p>
          <a:p>
            <a:r>
              <a:rPr lang="en-US" altLang="zh-TW" sz="900" dirty="0" smtClean="0"/>
              <a:t>            } </a:t>
            </a:r>
            <a:r>
              <a:rPr lang="en-US" altLang="zh-TW" sz="900" dirty="0">
                <a:solidFill>
                  <a:schemeClr val="accent3"/>
                </a:solidFill>
              </a:rPr>
              <a:t>/* else: some other entity aborted transfer */</a:t>
            </a:r>
          </a:p>
          <a:p>
            <a:r>
              <a:rPr lang="en-US" altLang="zh-TW" sz="900" dirty="0" smtClean="0"/>
              <a:t>           </a:t>
            </a:r>
            <a:r>
              <a:rPr lang="en-US" altLang="zh-TW" sz="900" dirty="0" err="1" smtClean="0"/>
              <a:t>removeCurrent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true;</a:t>
            </a:r>
          </a:p>
          <a:p>
            <a:r>
              <a:rPr lang="en-US" altLang="zh-TW" sz="900" dirty="0" smtClean="0"/>
              <a:t>        }</a:t>
            </a:r>
            <a:endParaRPr lang="en-US" altLang="zh-TW" sz="900" dirty="0"/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      /* </a:t>
            </a:r>
            <a:r>
              <a:rPr lang="en-US" altLang="zh-TW" sz="900" dirty="0">
                <a:solidFill>
                  <a:schemeClr val="accent3"/>
                </a:solidFill>
              </a:rPr>
              <a:t>remove connections that have gone down */</a:t>
            </a:r>
          </a:p>
          <a:p>
            <a:r>
              <a:rPr lang="en-US" altLang="zh-TW" sz="900" dirty="0" smtClean="0"/>
              <a:t>        else </a:t>
            </a:r>
            <a:r>
              <a:rPr lang="en-US" altLang="zh-TW" sz="900" dirty="0"/>
              <a:t>if (!</a:t>
            </a:r>
            <a:r>
              <a:rPr lang="en-US" altLang="zh-TW" sz="900" dirty="0" err="1"/>
              <a:t>con.isUp</a:t>
            </a:r>
            <a:r>
              <a:rPr lang="en-US" altLang="zh-TW" sz="900" dirty="0"/>
              <a:t>()) {</a:t>
            </a:r>
          </a:p>
          <a:p>
            <a:r>
              <a:rPr lang="en-US" altLang="zh-TW" sz="900" dirty="0" smtClean="0"/>
              <a:t>    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con.getMessage</a:t>
            </a:r>
            <a:r>
              <a:rPr lang="en-US" altLang="zh-TW" sz="900" dirty="0"/>
              <a:t>() != null) {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transferAborted</a:t>
            </a:r>
            <a:r>
              <a:rPr lang="en-US" altLang="zh-TW" sz="900" dirty="0" smtClean="0"/>
              <a:t>(con);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con.abortTransfer</a:t>
            </a:r>
            <a:r>
              <a:rPr lang="en-US" altLang="zh-TW" sz="900" dirty="0" smtClean="0"/>
              <a:t>();</a:t>
            </a:r>
          </a:p>
          <a:p>
            <a:r>
              <a:rPr lang="en-US" altLang="zh-TW" sz="900" dirty="0" smtClean="0"/>
              <a:t>            }</a:t>
            </a:r>
            <a:endParaRPr lang="en-US" altLang="zh-TW" sz="900" dirty="0"/>
          </a:p>
          <a:p>
            <a:r>
              <a:rPr lang="en-US" altLang="zh-TW" sz="900" dirty="0" smtClean="0"/>
              <a:t>            </a:t>
            </a:r>
            <a:r>
              <a:rPr lang="en-US" altLang="zh-TW" sz="900" dirty="0" err="1" smtClean="0"/>
              <a:t>removeCurrent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true;</a:t>
            </a:r>
          </a:p>
          <a:p>
            <a:r>
              <a:rPr lang="en-US" altLang="zh-TW" sz="900" dirty="0" smtClean="0"/>
              <a:t>        } 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dirty="0" smtClean="0"/>
              <a:t>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removeCurrent</a:t>
            </a:r>
            <a:r>
              <a:rPr lang="en-US" altLang="zh-TW" sz="900" dirty="0"/>
              <a:t>) </a:t>
            </a:r>
            <a:r>
              <a:rPr lang="en-US" altLang="zh-TW" sz="900" dirty="0" smtClean="0"/>
              <a:t>{</a:t>
            </a:r>
            <a:endParaRPr lang="en-US" altLang="zh-TW" sz="900" dirty="0"/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         // </a:t>
            </a:r>
            <a:r>
              <a:rPr lang="en-US" altLang="zh-TW" sz="900" dirty="0">
                <a:solidFill>
                  <a:schemeClr val="accent3"/>
                </a:solidFill>
              </a:rPr>
              <a:t>if the message being sent was holding excess buffer, free it</a:t>
            </a:r>
          </a:p>
          <a:p>
            <a:r>
              <a:rPr lang="en-US" altLang="zh-TW" sz="900" dirty="0" smtClean="0"/>
              <a:t>    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this.getFreeBufferSize</a:t>
            </a:r>
            <a:r>
              <a:rPr lang="en-US" altLang="zh-TW" sz="900" dirty="0"/>
              <a:t>() &lt; 0) {</a:t>
            </a:r>
          </a:p>
          <a:p>
            <a:r>
              <a:rPr lang="en-US" altLang="zh-TW" sz="900" dirty="0" smtClean="0"/>
              <a:t>                 </a:t>
            </a:r>
            <a:r>
              <a:rPr lang="en-US" altLang="zh-TW" sz="900" dirty="0" err="1" smtClean="0"/>
              <a:t>this.makeRoomForMessage</a:t>
            </a:r>
            <a:r>
              <a:rPr lang="en-US" altLang="zh-TW" sz="900" dirty="0" smtClean="0"/>
              <a:t>(0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        }</a:t>
            </a:r>
            <a:endParaRPr lang="en-US" altLang="zh-TW" sz="900" dirty="0"/>
          </a:p>
          <a:p>
            <a:r>
              <a:rPr lang="en-US" altLang="zh-TW" sz="900" dirty="0" smtClean="0"/>
              <a:t>             </a:t>
            </a:r>
            <a:r>
              <a:rPr lang="en-US" altLang="zh-TW" sz="900" dirty="0" err="1" smtClean="0"/>
              <a:t>sendingConnections.remove</a:t>
            </a:r>
            <a:r>
              <a:rPr lang="en-US" altLang="zh-TW" sz="900" dirty="0" smtClean="0"/>
              <a:t>(</a:t>
            </a:r>
            <a:r>
              <a:rPr lang="en-US" altLang="zh-TW" sz="900" dirty="0" err="1" smtClean="0"/>
              <a:t>i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   }</a:t>
            </a:r>
            <a:endParaRPr lang="en-US" altLang="zh-TW" sz="900" dirty="0"/>
          </a:p>
          <a:p>
            <a:r>
              <a:rPr lang="en-US" altLang="zh-TW" sz="900" dirty="0" smtClean="0"/>
              <a:t>        else </a:t>
            </a:r>
            <a:r>
              <a:rPr lang="en-US" altLang="zh-TW" sz="900" dirty="0"/>
              <a:t>{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      /* </a:t>
            </a:r>
            <a:r>
              <a:rPr lang="en-US" altLang="zh-TW" sz="900" dirty="0">
                <a:solidFill>
                  <a:schemeClr val="accent3"/>
                </a:solidFill>
              </a:rPr>
              <a:t>index increase needed only if nothing was removed */</a:t>
            </a:r>
          </a:p>
          <a:p>
            <a:r>
              <a:rPr lang="en-US" altLang="zh-TW" sz="900" dirty="0" smtClean="0"/>
              <a:t>            </a:t>
            </a:r>
            <a:r>
              <a:rPr lang="en-US" altLang="zh-TW" sz="900" dirty="0" err="1" smtClean="0"/>
              <a:t>i</a:t>
            </a:r>
            <a:r>
              <a:rPr lang="en-US" altLang="zh-TW" sz="900" dirty="0"/>
              <a:t>++;</a:t>
            </a:r>
          </a:p>
          <a:p>
            <a:r>
              <a:rPr lang="en-US" altLang="zh-TW" sz="900" dirty="0" smtClean="0"/>
              <a:t>        }</a:t>
            </a:r>
            <a:endParaRPr lang="en-US" altLang="zh-TW" sz="900" dirty="0"/>
          </a:p>
          <a:p>
            <a:r>
              <a:rPr lang="en-US" altLang="zh-TW" sz="900" dirty="0" smtClean="0"/>
              <a:t>   }</a:t>
            </a:r>
            <a:endParaRPr lang="zh-TW" altLang="en-US" sz="900" dirty="0"/>
          </a:p>
          <a:p>
            <a:r>
              <a:rPr lang="en-US" altLang="zh-TW" sz="900" dirty="0">
                <a:solidFill>
                  <a:schemeClr val="accent3"/>
                </a:solidFill>
              </a:rPr>
              <a:t>/* time to do a TTL check and drop old messages? Only if not sending */</a:t>
            </a:r>
          </a:p>
          <a:p>
            <a:r>
              <a:rPr lang="en-US" altLang="zh-TW" sz="900" dirty="0" smtClean="0"/>
              <a:t>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SimClock.</a:t>
            </a:r>
            <a:r>
              <a:rPr lang="en-US" altLang="zh-TW" sz="900" i="1" dirty="0" err="1"/>
              <a:t>getTime</a:t>
            </a:r>
            <a:r>
              <a:rPr lang="en-US" altLang="zh-TW" sz="900" i="1" dirty="0"/>
              <a:t>() - </a:t>
            </a:r>
            <a:r>
              <a:rPr lang="en-US" altLang="zh-TW" sz="900" i="1" dirty="0" err="1"/>
              <a:t>lastTtlCheck</a:t>
            </a:r>
            <a:r>
              <a:rPr lang="en-US" altLang="zh-TW" sz="900" i="1" dirty="0"/>
              <a:t> &gt;= TTL_CHECK_INTERVAL &amp;&amp; </a:t>
            </a:r>
          </a:p>
          <a:p>
            <a:r>
              <a:rPr lang="en-US" altLang="zh-TW" sz="900" dirty="0" smtClean="0"/>
              <a:t>        </a:t>
            </a:r>
            <a:r>
              <a:rPr lang="en-US" altLang="zh-TW" sz="900" dirty="0" err="1" smtClean="0"/>
              <a:t>sendingConnections.size</a:t>
            </a:r>
            <a:r>
              <a:rPr lang="en-US" altLang="zh-TW" sz="900" dirty="0"/>
              <a:t>() == 0) {</a:t>
            </a:r>
          </a:p>
          <a:p>
            <a:r>
              <a:rPr lang="en-US" altLang="zh-TW" sz="900" dirty="0" smtClean="0"/>
              <a:t>       </a:t>
            </a:r>
            <a:r>
              <a:rPr lang="en-US" altLang="zh-TW" sz="900" dirty="0" err="1" smtClean="0"/>
              <a:t>dropExpiredMessages</a:t>
            </a:r>
            <a:r>
              <a:rPr lang="en-US" altLang="zh-TW" sz="900" dirty="0"/>
              <a:t>();</a:t>
            </a:r>
          </a:p>
          <a:p>
            <a:r>
              <a:rPr lang="en-US" altLang="zh-TW" sz="900" dirty="0" smtClean="0"/>
              <a:t>       </a:t>
            </a:r>
            <a:r>
              <a:rPr lang="en-US" altLang="zh-TW" sz="900" dirty="0" err="1" smtClean="0"/>
              <a:t>lastTtlCheck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</a:t>
            </a:r>
            <a:r>
              <a:rPr lang="en-US" altLang="zh-TW" sz="900" dirty="0" err="1"/>
              <a:t>SimClock.</a:t>
            </a:r>
            <a:r>
              <a:rPr lang="en-US" altLang="zh-TW" sz="900" i="1" dirty="0" err="1"/>
              <a:t>getTime</a:t>
            </a:r>
            <a:r>
              <a:rPr lang="en-US" altLang="zh-TW" sz="900" i="1" dirty="0"/>
              <a:t>();</a:t>
            </a:r>
          </a:p>
          <a:p>
            <a:r>
              <a:rPr lang="en-US" altLang="zh-TW" sz="900" dirty="0" smtClean="0"/>
              <a:t>    }</a:t>
            </a:r>
            <a:endParaRPr lang="en-US" altLang="zh-TW" sz="900" dirty="0"/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2494125" y="237470"/>
            <a:ext cx="13276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 err="1" smtClean="0"/>
              <a:t>updateHosts</a:t>
            </a:r>
            <a:r>
              <a:rPr lang="en-US" altLang="zh-TW" sz="900" dirty="0" smtClean="0"/>
              <a:t>()</a:t>
            </a:r>
            <a:r>
              <a:rPr lang="en-US" altLang="zh-TW" sz="900" b="1" dirty="0" smtClean="0"/>
              <a:t>;</a:t>
            </a:r>
            <a:endParaRPr lang="zh-TW" altLang="en-US" sz="9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2494125" y="75515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1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2489313" y="668158"/>
            <a:ext cx="16337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/>
              <a:t> this</a:t>
            </a:r>
            <a:r>
              <a:rPr lang="en-US" altLang="zh-TW" sz="900" dirty="0" smtClean="0"/>
              <a:t>..</a:t>
            </a:r>
            <a:r>
              <a:rPr lang="en-US" altLang="zh-TW" sz="900" dirty="0" err="1" smtClean="0"/>
              <a:t>router.update</a:t>
            </a:r>
            <a:r>
              <a:rPr lang="en-US" altLang="zh-TW" sz="900" dirty="0"/>
              <a:t>();</a:t>
            </a:r>
            <a:endParaRPr lang="zh-TW" altLang="en-US" sz="9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2489313" y="506203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</a:t>
            </a:r>
            <a:r>
              <a:rPr lang="en-US" altLang="zh-TW" sz="900" dirty="0">
                <a:solidFill>
                  <a:schemeClr val="accent6"/>
                </a:solidFill>
              </a:rPr>
              <a:t>2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6842298" y="704913"/>
            <a:ext cx="2121093" cy="507831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900" dirty="0" err="1" smtClean="0"/>
              <a:t>boolean</a:t>
            </a:r>
            <a:r>
              <a:rPr lang="en-US" altLang="zh-TW" sz="900" dirty="0" smtClean="0"/>
              <a:t> </a:t>
            </a:r>
            <a:r>
              <a:rPr lang="en-US" altLang="zh-TW" sz="900" dirty="0" err="1"/>
              <a:t>isMessageTransferred</a:t>
            </a:r>
            <a:r>
              <a:rPr lang="en-US" altLang="zh-TW" sz="900" dirty="0"/>
              <a:t>() {</a:t>
            </a:r>
          </a:p>
          <a:p>
            <a:r>
              <a:rPr lang="zh-TW" altLang="en-US" sz="900" dirty="0"/>
              <a:t> </a:t>
            </a:r>
            <a:r>
              <a:rPr lang="zh-TW" altLang="en-US" sz="900" dirty="0" smtClean="0"/>
              <a:t>   </a:t>
            </a:r>
            <a:r>
              <a:rPr lang="en-US" altLang="zh-TW" sz="900" dirty="0" smtClean="0"/>
              <a:t>return </a:t>
            </a:r>
            <a:r>
              <a:rPr lang="en-US" altLang="zh-TW" sz="900" b="1" dirty="0" err="1"/>
              <a:t>getRemainingByteCount</a:t>
            </a:r>
            <a:r>
              <a:rPr lang="en-US" altLang="zh-TW" sz="900" b="1" dirty="0"/>
              <a:t>() </a:t>
            </a:r>
            <a:r>
              <a:rPr lang="en-US" altLang="zh-TW" sz="900" dirty="0"/>
              <a:t>== 0;</a:t>
            </a:r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cxnSp>
        <p:nvCxnSpPr>
          <p:cNvPr id="90" name="肘形接點 89"/>
          <p:cNvCxnSpPr/>
          <p:nvPr/>
        </p:nvCxnSpPr>
        <p:spPr>
          <a:xfrm>
            <a:off x="4211960" y="1834988"/>
            <a:ext cx="822396" cy="802533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左大括弧 91"/>
          <p:cNvSpPr/>
          <p:nvPr/>
        </p:nvSpPr>
        <p:spPr>
          <a:xfrm>
            <a:off x="6546356" y="556753"/>
            <a:ext cx="432048" cy="3725061"/>
          </a:xfrm>
          <a:prstGeom prst="leftBrace">
            <a:avLst>
              <a:gd name="adj1" fmla="val 8333"/>
              <a:gd name="adj2" fmla="val 55899"/>
            </a:avLst>
          </a:prstGeom>
          <a:ln w="254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4" name="文字方塊 93"/>
          <p:cNvSpPr txBox="1"/>
          <p:nvPr/>
        </p:nvSpPr>
        <p:spPr>
          <a:xfrm>
            <a:off x="5802560" y="2887442"/>
            <a:ext cx="3204723" cy="1754326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900" dirty="0" err="1"/>
              <a:t>int</a:t>
            </a:r>
            <a:r>
              <a:rPr lang="en-US" altLang="zh-TW" sz="900" dirty="0"/>
              <a:t> </a:t>
            </a:r>
            <a:r>
              <a:rPr lang="en-US" altLang="zh-TW" sz="900" b="1" dirty="0" err="1"/>
              <a:t>getRemainingByteCount</a:t>
            </a:r>
            <a:r>
              <a:rPr lang="en-US" altLang="zh-TW" sz="900" b="1" dirty="0"/>
              <a:t>() </a:t>
            </a:r>
            <a:r>
              <a:rPr lang="en-US" altLang="zh-TW" sz="900" dirty="0"/>
              <a:t>{</a:t>
            </a:r>
          </a:p>
          <a:p>
            <a:r>
              <a:rPr lang="en-US" altLang="zh-TW" sz="900" dirty="0" err="1"/>
              <a:t>int</a:t>
            </a:r>
            <a:r>
              <a:rPr lang="en-US" altLang="zh-TW" sz="900" dirty="0"/>
              <a:t> remaining;</a:t>
            </a:r>
          </a:p>
          <a:p>
            <a:endParaRPr lang="zh-TW" altLang="en-US" sz="900" dirty="0"/>
          </a:p>
          <a:p>
            <a:r>
              <a:rPr lang="zh-TW" altLang="en-US" sz="900" dirty="0" smtClean="0"/>
              <a:t>  </a:t>
            </a:r>
            <a:r>
              <a:rPr lang="en-US" altLang="zh-TW" sz="900" dirty="0" smtClean="0"/>
              <a:t>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msgOnFly</a:t>
            </a:r>
            <a:r>
              <a:rPr lang="en-US" altLang="zh-TW" sz="900" dirty="0"/>
              <a:t> == null) {</a:t>
            </a:r>
          </a:p>
          <a:p>
            <a:r>
              <a:rPr lang="zh-TW" altLang="en-US" sz="900" dirty="0" smtClean="0"/>
              <a:t>     </a:t>
            </a:r>
            <a:r>
              <a:rPr lang="en-US" altLang="zh-TW" sz="900" dirty="0" smtClean="0"/>
              <a:t>return </a:t>
            </a:r>
            <a:r>
              <a:rPr lang="en-US" altLang="zh-TW" sz="900" dirty="0"/>
              <a:t>0;</a:t>
            </a:r>
          </a:p>
          <a:p>
            <a:r>
              <a:rPr lang="zh-TW" altLang="en-US" sz="900" dirty="0" smtClean="0"/>
              <a:t>  </a:t>
            </a:r>
            <a:r>
              <a:rPr lang="en-US" altLang="zh-TW" sz="900" dirty="0" smtClean="0"/>
              <a:t>}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b="1" dirty="0"/>
              <a:t>remaining</a:t>
            </a:r>
            <a:r>
              <a:rPr lang="en-US" altLang="zh-TW" sz="900" dirty="0"/>
              <a:t> = (</a:t>
            </a:r>
            <a:r>
              <a:rPr lang="en-US" altLang="zh-TW" sz="900" dirty="0" err="1"/>
              <a:t>int</a:t>
            </a:r>
            <a:r>
              <a:rPr lang="en-US" altLang="zh-TW" sz="900" dirty="0"/>
              <a:t>)((</a:t>
            </a:r>
            <a:r>
              <a:rPr lang="en-US" altLang="zh-TW" sz="900" dirty="0" err="1"/>
              <a:t>this.transferDoneTime</a:t>
            </a:r>
            <a:r>
              <a:rPr lang="en-US" altLang="zh-TW" sz="900" dirty="0"/>
              <a:t> - </a:t>
            </a:r>
            <a:r>
              <a:rPr lang="en-US" altLang="zh-TW" sz="900" dirty="0" err="1"/>
              <a:t>SimClock.</a:t>
            </a:r>
            <a:r>
              <a:rPr lang="en-US" altLang="zh-TW" sz="900" i="1" dirty="0" err="1"/>
              <a:t>getTime</a:t>
            </a:r>
            <a:r>
              <a:rPr lang="en-US" altLang="zh-TW" sz="900" i="1" dirty="0"/>
              <a:t>()) </a:t>
            </a:r>
          </a:p>
          <a:p>
            <a:r>
              <a:rPr lang="en-US" altLang="zh-TW" sz="900" dirty="0"/>
              <a:t>* </a:t>
            </a:r>
            <a:r>
              <a:rPr lang="en-US" altLang="zh-TW" sz="900" dirty="0" err="1"/>
              <a:t>this.speed</a:t>
            </a:r>
            <a:r>
              <a:rPr lang="en-US" altLang="zh-TW" sz="900" dirty="0"/>
              <a:t>);</a:t>
            </a:r>
          </a:p>
          <a:p>
            <a:endParaRPr lang="zh-TW" altLang="en-US" sz="900" dirty="0"/>
          </a:p>
          <a:p>
            <a:r>
              <a:rPr lang="en-US" altLang="zh-TW" sz="900" dirty="0"/>
              <a:t>return (</a:t>
            </a:r>
            <a:r>
              <a:rPr lang="en-US" altLang="zh-TW" sz="900" u="sng" dirty="0"/>
              <a:t>remaining &gt; 0 ? remaining : 0);</a:t>
            </a:r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cxnSp>
        <p:nvCxnSpPr>
          <p:cNvPr id="11" name="直線單箭頭接點 10"/>
          <p:cNvCxnSpPr>
            <a:stCxn id="3" idx="2"/>
          </p:cNvCxnSpPr>
          <p:nvPr/>
        </p:nvCxnSpPr>
        <p:spPr>
          <a:xfrm flipH="1">
            <a:off x="7902844" y="1212744"/>
            <a:ext cx="1" cy="1644495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V="1">
            <a:off x="7404921" y="3741911"/>
            <a:ext cx="0" cy="207332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7194007" y="347372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(6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41" name="標題 4"/>
          <p:cNvSpPr txBox="1">
            <a:spLocks/>
          </p:cNvSpPr>
          <p:nvPr/>
        </p:nvSpPr>
        <p:spPr>
          <a:xfrm>
            <a:off x="442678" y="-89854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 smtClean="0"/>
              <a:t>Message relay started in clock </a:t>
            </a:r>
            <a:r>
              <a:rPr lang="en-US" altLang="zh-TW" sz="1800" dirty="0" smtClean="0">
                <a:solidFill>
                  <a:srgbClr val="FF0000"/>
                </a:solidFill>
              </a:rPr>
              <a:t>4</a:t>
            </a:r>
            <a:endParaRPr lang="zh-TW" altLang="en-US" sz="1800" dirty="0">
              <a:solidFill>
                <a:srgbClr val="FF0000"/>
              </a:solidFill>
            </a:endParaRPr>
          </a:p>
        </p:txBody>
      </p:sp>
      <p:cxnSp>
        <p:nvCxnSpPr>
          <p:cNvPr id="42" name="直線單箭頭接點 41"/>
          <p:cNvCxnSpPr/>
          <p:nvPr/>
        </p:nvCxnSpPr>
        <p:spPr>
          <a:xfrm flipV="1">
            <a:off x="8251235" y="3739388"/>
            <a:ext cx="0" cy="207332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字方塊 42"/>
          <p:cNvSpPr txBox="1"/>
          <p:nvPr/>
        </p:nvSpPr>
        <p:spPr>
          <a:xfrm>
            <a:off x="8100392" y="3473722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4</a:t>
            </a:r>
            <a:r>
              <a:rPr lang="en-US" altLang="zh-TW" dirty="0" smtClean="0">
                <a:solidFill>
                  <a:schemeClr val="accent2"/>
                </a:solidFill>
              </a:rPr>
              <a:t>) *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44" name="直線單箭頭接點 43"/>
          <p:cNvCxnSpPr/>
          <p:nvPr/>
        </p:nvCxnSpPr>
        <p:spPr>
          <a:xfrm>
            <a:off x="6374563" y="4131749"/>
            <a:ext cx="0" cy="688357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/>
          <p:cNvSpPr txBox="1"/>
          <p:nvPr/>
        </p:nvSpPr>
        <p:spPr>
          <a:xfrm>
            <a:off x="6003885" y="4777472"/>
            <a:ext cx="741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1kBps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7740352" y="3476245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-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2789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285667" y="83273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285667" y="550768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sp>
        <p:nvSpPr>
          <p:cNvPr id="6" name="圓角矩形 5"/>
          <p:cNvSpPr/>
          <p:nvPr/>
        </p:nvSpPr>
        <p:spPr>
          <a:xfrm>
            <a:off x="3155" y="1068744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sp>
        <p:nvSpPr>
          <p:cNvPr id="9" name="圓角矩形 8"/>
          <p:cNvSpPr/>
          <p:nvPr/>
        </p:nvSpPr>
        <p:spPr>
          <a:xfrm>
            <a:off x="75315" y="2857239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1897735" y="371305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圓角矩形 12"/>
          <p:cNvSpPr/>
          <p:nvPr/>
        </p:nvSpPr>
        <p:spPr>
          <a:xfrm>
            <a:off x="10045" y="6144296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17" name="直線接點 16"/>
          <p:cNvCxnSpPr/>
          <p:nvPr/>
        </p:nvCxnSpPr>
        <p:spPr>
          <a:xfrm>
            <a:off x="766045" y="918007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線單箭頭接點 20"/>
          <p:cNvCxnSpPr>
            <a:stCxn id="13" idx="0"/>
            <a:endCxn id="9" idx="2"/>
          </p:cNvCxnSpPr>
          <p:nvPr/>
        </p:nvCxnSpPr>
        <p:spPr>
          <a:xfrm flipH="1" flipV="1">
            <a:off x="756470" y="5406259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9" idx="0"/>
            <a:endCxn id="6" idx="2"/>
          </p:cNvCxnSpPr>
          <p:nvPr/>
        </p:nvCxnSpPr>
        <p:spPr>
          <a:xfrm flipV="1">
            <a:off x="756470" y="1356744"/>
            <a:ext cx="2685" cy="150049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圓角矩形 47"/>
          <p:cNvSpPr/>
          <p:nvPr/>
        </p:nvSpPr>
        <p:spPr>
          <a:xfrm>
            <a:off x="5034356" y="1081197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NetworkInterface</a:t>
            </a:r>
            <a:endParaRPr lang="zh-TW" altLang="en-US" sz="1100" dirty="0"/>
          </a:p>
        </p:txBody>
      </p:sp>
      <p:sp>
        <p:nvSpPr>
          <p:cNvPr id="50" name="圓角矩形 49"/>
          <p:cNvSpPr/>
          <p:nvPr/>
        </p:nvSpPr>
        <p:spPr>
          <a:xfrm>
            <a:off x="5048212" y="2030160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Connections</a:t>
            </a:r>
            <a:endParaRPr lang="zh-TW" altLang="en-US" sz="1100" dirty="0"/>
          </a:p>
        </p:txBody>
      </p:sp>
      <p:sp>
        <p:nvSpPr>
          <p:cNvPr id="52" name="圓角矩形 51"/>
          <p:cNvSpPr/>
          <p:nvPr/>
        </p:nvSpPr>
        <p:spPr>
          <a:xfrm>
            <a:off x="5034356" y="1546989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SimpleBoardcastInterface</a:t>
            </a:r>
            <a:endParaRPr lang="zh-TW" altLang="en-US" sz="800" dirty="0"/>
          </a:p>
        </p:txBody>
      </p:sp>
      <p:sp>
        <p:nvSpPr>
          <p:cNvPr id="53" name="圓角矩形 52"/>
          <p:cNvSpPr/>
          <p:nvPr/>
        </p:nvSpPr>
        <p:spPr>
          <a:xfrm>
            <a:off x="5048212" y="2493521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/>
              <a:t>CBRConnection</a:t>
            </a:r>
            <a:endParaRPr lang="zh-TW" altLang="en-US" sz="1000" dirty="0"/>
          </a:p>
        </p:txBody>
      </p:sp>
      <p:cxnSp>
        <p:nvCxnSpPr>
          <p:cNvPr id="54" name="直線單箭頭接點 53"/>
          <p:cNvCxnSpPr/>
          <p:nvPr/>
        </p:nvCxnSpPr>
        <p:spPr>
          <a:xfrm flipV="1">
            <a:off x="5790356" y="1370903"/>
            <a:ext cx="0" cy="17450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直線接點 55"/>
          <p:cNvCxnSpPr>
            <a:stCxn id="52" idx="2"/>
          </p:cNvCxnSpPr>
          <p:nvPr/>
        </p:nvCxnSpPr>
        <p:spPr>
          <a:xfrm>
            <a:off x="5790356" y="1834989"/>
            <a:ext cx="0" cy="19517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直線單箭頭接點 57"/>
          <p:cNvCxnSpPr>
            <a:endCxn id="50" idx="2"/>
          </p:cNvCxnSpPr>
          <p:nvPr/>
        </p:nvCxnSpPr>
        <p:spPr>
          <a:xfrm flipV="1">
            <a:off x="5804212" y="2318160"/>
            <a:ext cx="0" cy="175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1" name="直線接點 70"/>
          <p:cNvCxnSpPr/>
          <p:nvPr/>
        </p:nvCxnSpPr>
        <p:spPr>
          <a:xfrm>
            <a:off x="5790356" y="907191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直線接點 74"/>
          <p:cNvCxnSpPr>
            <a:stCxn id="5" idx="2"/>
          </p:cNvCxnSpPr>
          <p:nvPr/>
        </p:nvCxnSpPr>
        <p:spPr>
          <a:xfrm>
            <a:off x="1897735" y="838800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直線接點 75"/>
          <p:cNvCxnSpPr/>
          <p:nvPr/>
        </p:nvCxnSpPr>
        <p:spPr>
          <a:xfrm>
            <a:off x="756470" y="916414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9" name="直線接點 78"/>
          <p:cNvCxnSpPr/>
          <p:nvPr/>
        </p:nvCxnSpPr>
        <p:spPr>
          <a:xfrm>
            <a:off x="1711601" y="918008"/>
            <a:ext cx="4084535" cy="1592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2" name="左大括弧 81"/>
          <p:cNvSpPr/>
          <p:nvPr/>
        </p:nvSpPr>
        <p:spPr>
          <a:xfrm>
            <a:off x="1453553" y="919600"/>
            <a:ext cx="1390256" cy="5644622"/>
          </a:xfrm>
          <a:prstGeom prst="leftBrace">
            <a:avLst>
              <a:gd name="adj1" fmla="val 8333"/>
              <a:gd name="adj2" fmla="val 55899"/>
            </a:avLst>
          </a:prstGeom>
          <a:ln w="254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200473" y="3949243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-13118" y="3399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Sender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1515155" y="5998499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6"/>
                </a:solidFill>
              </a:rPr>
              <a:t>Step 3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1515155" y="6133335"/>
            <a:ext cx="227177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update</a:t>
            </a:r>
            <a:r>
              <a:rPr lang="en-US" altLang="zh-TW" sz="1000" dirty="0" smtClean="0"/>
              <a:t>(){</a:t>
            </a:r>
          </a:p>
          <a:p>
            <a:r>
              <a:rPr lang="en-US" altLang="zh-TW" sz="1000" b="1" dirty="0" err="1"/>
              <a:t>super.update</a:t>
            </a:r>
            <a:r>
              <a:rPr lang="en-US" altLang="zh-TW" sz="1000" b="1" dirty="0"/>
              <a:t>();</a:t>
            </a:r>
            <a:endParaRPr lang="en-US" altLang="zh-TW" sz="1000" b="1" dirty="0" smtClean="0"/>
          </a:p>
          <a:p>
            <a:r>
              <a:rPr lang="en-US" altLang="zh-TW" sz="1000" dirty="0" smtClean="0"/>
              <a:t>…</a:t>
            </a:r>
          </a:p>
          <a:p>
            <a:r>
              <a:rPr lang="en-US" altLang="zh-TW" sz="1000" dirty="0" err="1" smtClean="0"/>
              <a:t>this.tryAllMessagesToAllConnections</a:t>
            </a:r>
            <a:r>
              <a:rPr lang="en-US" altLang="zh-TW" sz="1000" dirty="0" smtClean="0"/>
              <a:t>();</a:t>
            </a:r>
          </a:p>
          <a:p>
            <a:r>
              <a:rPr lang="en-US" altLang="zh-TW" sz="1000" dirty="0" smtClean="0"/>
              <a:t>}</a:t>
            </a:r>
            <a:endParaRPr lang="zh-TW" altLang="en-US" sz="10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2651043" y="879200"/>
            <a:ext cx="3555782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void </a:t>
            </a:r>
            <a:r>
              <a:rPr lang="en-US" altLang="zh-TW" sz="900" b="1" dirty="0"/>
              <a:t>update() </a:t>
            </a:r>
            <a:r>
              <a:rPr lang="en-US" altLang="zh-TW" sz="900" dirty="0" smtClean="0"/>
              <a:t>{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smtClean="0"/>
              <a:t>   for </a:t>
            </a:r>
            <a:r>
              <a:rPr lang="en-US" altLang="zh-TW" sz="900" dirty="0"/>
              <a:t>(</a:t>
            </a:r>
            <a:r>
              <a:rPr lang="en-US" altLang="zh-TW" sz="900" dirty="0" err="1"/>
              <a:t>int</a:t>
            </a:r>
            <a:r>
              <a:rPr lang="en-US" altLang="zh-TW" sz="900" dirty="0"/>
              <a:t> </a:t>
            </a:r>
            <a:r>
              <a:rPr lang="en-US" altLang="zh-TW" sz="900" dirty="0" err="1"/>
              <a:t>i</a:t>
            </a:r>
            <a:r>
              <a:rPr lang="en-US" altLang="zh-TW" sz="900" dirty="0"/>
              <a:t>=0; </a:t>
            </a:r>
            <a:r>
              <a:rPr lang="en-US" altLang="zh-TW" sz="900" dirty="0" err="1"/>
              <a:t>i</a:t>
            </a:r>
            <a:r>
              <a:rPr lang="en-US" altLang="zh-TW" sz="900" dirty="0"/>
              <a:t>&lt;</a:t>
            </a:r>
            <a:r>
              <a:rPr lang="en-US" altLang="zh-TW" sz="900" dirty="0" err="1"/>
              <a:t>this.sendingConnections.size</a:t>
            </a:r>
            <a:r>
              <a:rPr lang="en-US" altLang="zh-TW" sz="900" dirty="0"/>
              <a:t>(); ) {</a:t>
            </a:r>
          </a:p>
          <a:p>
            <a:r>
              <a:rPr lang="en-US" altLang="zh-TW" sz="900" dirty="0" smtClean="0"/>
              <a:t>       </a:t>
            </a:r>
            <a:r>
              <a:rPr lang="en-US" altLang="zh-TW" sz="900" dirty="0" err="1" smtClean="0"/>
              <a:t>boolean</a:t>
            </a:r>
            <a:r>
              <a:rPr lang="en-US" altLang="zh-TW" sz="900" dirty="0" smtClean="0"/>
              <a:t> </a:t>
            </a:r>
            <a:r>
              <a:rPr lang="en-US" altLang="zh-TW" sz="900" dirty="0" err="1"/>
              <a:t>removeCurrent</a:t>
            </a:r>
            <a:r>
              <a:rPr lang="en-US" altLang="zh-TW" sz="900" dirty="0"/>
              <a:t> = false;</a:t>
            </a:r>
          </a:p>
          <a:p>
            <a:r>
              <a:rPr lang="en-US" altLang="zh-TW" sz="900" dirty="0" smtClean="0"/>
              <a:t>       Connection </a:t>
            </a:r>
            <a:r>
              <a:rPr lang="en-US" altLang="zh-TW" sz="900" dirty="0"/>
              <a:t>con = </a:t>
            </a:r>
            <a:r>
              <a:rPr lang="en-US" altLang="zh-TW" sz="900" dirty="0" err="1"/>
              <a:t>sendingConnections.get</a:t>
            </a:r>
            <a:r>
              <a:rPr lang="en-US" altLang="zh-TW" sz="900" dirty="0"/>
              <a:t>(</a:t>
            </a:r>
            <a:r>
              <a:rPr lang="en-US" altLang="zh-TW" sz="900" dirty="0" err="1"/>
              <a:t>i</a:t>
            </a:r>
            <a:r>
              <a:rPr lang="en-US" altLang="zh-TW" sz="900" dirty="0" smtClean="0"/>
              <a:t>);</a:t>
            </a:r>
            <a:endParaRPr lang="zh-TW" altLang="en-US" sz="900" dirty="0"/>
          </a:p>
          <a:p>
            <a:r>
              <a:rPr lang="en-US" altLang="zh-TW" sz="900" dirty="0" smtClean="0"/>
              <a:t>       </a:t>
            </a:r>
            <a:r>
              <a:rPr lang="en-US" altLang="zh-TW" sz="900" dirty="0" smtClean="0">
                <a:solidFill>
                  <a:schemeClr val="accent3"/>
                </a:solidFill>
              </a:rPr>
              <a:t>/* </a:t>
            </a:r>
            <a:r>
              <a:rPr lang="en-US" altLang="zh-TW" sz="900" dirty="0">
                <a:solidFill>
                  <a:schemeClr val="accent3"/>
                </a:solidFill>
              </a:rPr>
              <a:t>finalize ready transfers */</a:t>
            </a:r>
          </a:p>
          <a:p>
            <a:r>
              <a:rPr lang="en-US" altLang="zh-TW" sz="900" dirty="0" smtClean="0"/>
              <a:t>       if </a:t>
            </a:r>
            <a:r>
              <a:rPr lang="en-US" altLang="zh-TW" sz="900" dirty="0"/>
              <a:t>(</a:t>
            </a:r>
            <a:r>
              <a:rPr lang="en-US" altLang="zh-TW" sz="900" b="1" dirty="0" err="1"/>
              <a:t>con.isMessageTransferred</a:t>
            </a:r>
            <a:r>
              <a:rPr lang="en-US" altLang="zh-TW" sz="900" b="1" dirty="0"/>
              <a:t>()</a:t>
            </a:r>
            <a:r>
              <a:rPr lang="en-US" altLang="zh-TW" sz="900" dirty="0"/>
              <a:t>) {</a:t>
            </a:r>
          </a:p>
          <a:p>
            <a:r>
              <a:rPr lang="en-US" altLang="zh-TW" sz="900" dirty="0" smtClean="0"/>
              <a:t>   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con.getMessage</a:t>
            </a:r>
            <a:r>
              <a:rPr lang="en-US" altLang="zh-TW" sz="900" dirty="0"/>
              <a:t>() != null) {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transferDone</a:t>
            </a:r>
            <a:r>
              <a:rPr lang="en-US" altLang="zh-TW" sz="900" dirty="0" smtClean="0"/>
              <a:t>(con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con.finalizeTransfer</a:t>
            </a:r>
            <a:r>
              <a:rPr lang="en-US" altLang="zh-TW" sz="900" dirty="0"/>
              <a:t>();</a:t>
            </a:r>
          </a:p>
          <a:p>
            <a:r>
              <a:rPr lang="en-US" altLang="zh-TW" sz="900" dirty="0" smtClean="0"/>
              <a:t>            } </a:t>
            </a:r>
            <a:r>
              <a:rPr lang="en-US" altLang="zh-TW" sz="900" dirty="0">
                <a:solidFill>
                  <a:schemeClr val="accent3"/>
                </a:solidFill>
              </a:rPr>
              <a:t>/* else: some other entity aborted transfer */</a:t>
            </a:r>
          </a:p>
          <a:p>
            <a:r>
              <a:rPr lang="en-US" altLang="zh-TW" sz="900" dirty="0" smtClean="0"/>
              <a:t>           </a:t>
            </a:r>
            <a:r>
              <a:rPr lang="en-US" altLang="zh-TW" sz="900" dirty="0" err="1" smtClean="0"/>
              <a:t>removeCurrent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true;</a:t>
            </a:r>
          </a:p>
          <a:p>
            <a:r>
              <a:rPr lang="en-US" altLang="zh-TW" sz="900" dirty="0" smtClean="0"/>
              <a:t>        }</a:t>
            </a:r>
            <a:endParaRPr lang="en-US" altLang="zh-TW" sz="900" dirty="0"/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      /* </a:t>
            </a:r>
            <a:r>
              <a:rPr lang="en-US" altLang="zh-TW" sz="900" dirty="0">
                <a:solidFill>
                  <a:schemeClr val="accent3"/>
                </a:solidFill>
              </a:rPr>
              <a:t>remove connections that have gone down */</a:t>
            </a:r>
          </a:p>
          <a:p>
            <a:r>
              <a:rPr lang="en-US" altLang="zh-TW" sz="900" dirty="0" smtClean="0"/>
              <a:t>        else </a:t>
            </a:r>
            <a:r>
              <a:rPr lang="en-US" altLang="zh-TW" sz="900" dirty="0"/>
              <a:t>if (!</a:t>
            </a:r>
            <a:r>
              <a:rPr lang="en-US" altLang="zh-TW" sz="900" dirty="0" err="1"/>
              <a:t>con.isUp</a:t>
            </a:r>
            <a:r>
              <a:rPr lang="en-US" altLang="zh-TW" sz="900" dirty="0"/>
              <a:t>()) {</a:t>
            </a:r>
          </a:p>
          <a:p>
            <a:r>
              <a:rPr lang="en-US" altLang="zh-TW" sz="900" dirty="0" smtClean="0"/>
              <a:t>    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con.getMessage</a:t>
            </a:r>
            <a:r>
              <a:rPr lang="en-US" altLang="zh-TW" sz="900" dirty="0"/>
              <a:t>() != null) {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transferAborted</a:t>
            </a:r>
            <a:r>
              <a:rPr lang="en-US" altLang="zh-TW" sz="900" dirty="0" smtClean="0"/>
              <a:t>(con);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con.abortTransfer</a:t>
            </a:r>
            <a:r>
              <a:rPr lang="en-US" altLang="zh-TW" sz="900" dirty="0" smtClean="0"/>
              <a:t>();</a:t>
            </a:r>
          </a:p>
          <a:p>
            <a:r>
              <a:rPr lang="en-US" altLang="zh-TW" sz="900" dirty="0" smtClean="0"/>
              <a:t>            }</a:t>
            </a:r>
            <a:endParaRPr lang="en-US" altLang="zh-TW" sz="900" dirty="0"/>
          </a:p>
          <a:p>
            <a:r>
              <a:rPr lang="en-US" altLang="zh-TW" sz="900" dirty="0" smtClean="0"/>
              <a:t>            </a:t>
            </a:r>
            <a:r>
              <a:rPr lang="en-US" altLang="zh-TW" sz="900" dirty="0" err="1" smtClean="0"/>
              <a:t>removeCurrent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true;</a:t>
            </a:r>
          </a:p>
          <a:p>
            <a:r>
              <a:rPr lang="en-US" altLang="zh-TW" sz="900" dirty="0" smtClean="0"/>
              <a:t>        } 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dirty="0" smtClean="0"/>
              <a:t>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removeCurrent</a:t>
            </a:r>
            <a:r>
              <a:rPr lang="en-US" altLang="zh-TW" sz="900" dirty="0"/>
              <a:t>) </a:t>
            </a:r>
            <a:r>
              <a:rPr lang="en-US" altLang="zh-TW" sz="900" dirty="0" smtClean="0"/>
              <a:t>{</a:t>
            </a:r>
            <a:endParaRPr lang="en-US" altLang="zh-TW" sz="900" dirty="0"/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         // </a:t>
            </a:r>
            <a:r>
              <a:rPr lang="en-US" altLang="zh-TW" sz="900" dirty="0">
                <a:solidFill>
                  <a:schemeClr val="accent3"/>
                </a:solidFill>
              </a:rPr>
              <a:t>if the message being sent was holding excess buffer, free it</a:t>
            </a:r>
          </a:p>
          <a:p>
            <a:r>
              <a:rPr lang="en-US" altLang="zh-TW" sz="900" dirty="0" smtClean="0"/>
              <a:t>    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this.getFreeBufferSize</a:t>
            </a:r>
            <a:r>
              <a:rPr lang="en-US" altLang="zh-TW" sz="900" dirty="0"/>
              <a:t>() &lt; 0) {</a:t>
            </a:r>
          </a:p>
          <a:p>
            <a:r>
              <a:rPr lang="en-US" altLang="zh-TW" sz="900" dirty="0" smtClean="0"/>
              <a:t>                 </a:t>
            </a:r>
            <a:r>
              <a:rPr lang="en-US" altLang="zh-TW" sz="900" dirty="0" err="1" smtClean="0"/>
              <a:t>this.makeRoomForMessage</a:t>
            </a:r>
            <a:r>
              <a:rPr lang="en-US" altLang="zh-TW" sz="900" dirty="0" smtClean="0"/>
              <a:t>(0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        }</a:t>
            </a:r>
            <a:endParaRPr lang="en-US" altLang="zh-TW" sz="900" dirty="0"/>
          </a:p>
          <a:p>
            <a:r>
              <a:rPr lang="en-US" altLang="zh-TW" sz="900" dirty="0" smtClean="0"/>
              <a:t>             </a:t>
            </a:r>
            <a:r>
              <a:rPr lang="en-US" altLang="zh-TW" sz="900" dirty="0" err="1" smtClean="0"/>
              <a:t>sendingConnections.remove</a:t>
            </a:r>
            <a:r>
              <a:rPr lang="en-US" altLang="zh-TW" sz="900" dirty="0" smtClean="0"/>
              <a:t>(</a:t>
            </a:r>
            <a:r>
              <a:rPr lang="en-US" altLang="zh-TW" sz="900" dirty="0" err="1" smtClean="0"/>
              <a:t>i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   }</a:t>
            </a:r>
            <a:endParaRPr lang="en-US" altLang="zh-TW" sz="900" dirty="0"/>
          </a:p>
          <a:p>
            <a:r>
              <a:rPr lang="en-US" altLang="zh-TW" sz="900" dirty="0" smtClean="0"/>
              <a:t>        else </a:t>
            </a:r>
            <a:r>
              <a:rPr lang="en-US" altLang="zh-TW" sz="900" dirty="0"/>
              <a:t>{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      /* </a:t>
            </a:r>
            <a:r>
              <a:rPr lang="en-US" altLang="zh-TW" sz="900" dirty="0">
                <a:solidFill>
                  <a:schemeClr val="accent3"/>
                </a:solidFill>
              </a:rPr>
              <a:t>index increase needed only if nothing was removed */</a:t>
            </a:r>
          </a:p>
          <a:p>
            <a:r>
              <a:rPr lang="en-US" altLang="zh-TW" sz="900" dirty="0" smtClean="0"/>
              <a:t>            </a:t>
            </a:r>
            <a:r>
              <a:rPr lang="en-US" altLang="zh-TW" sz="900" dirty="0" err="1" smtClean="0"/>
              <a:t>i</a:t>
            </a:r>
            <a:r>
              <a:rPr lang="en-US" altLang="zh-TW" sz="900" dirty="0"/>
              <a:t>++;</a:t>
            </a:r>
          </a:p>
          <a:p>
            <a:r>
              <a:rPr lang="en-US" altLang="zh-TW" sz="900" dirty="0" smtClean="0"/>
              <a:t>        }</a:t>
            </a:r>
            <a:endParaRPr lang="en-US" altLang="zh-TW" sz="900" dirty="0"/>
          </a:p>
          <a:p>
            <a:r>
              <a:rPr lang="en-US" altLang="zh-TW" sz="900" dirty="0" smtClean="0"/>
              <a:t>   }</a:t>
            </a:r>
            <a:endParaRPr lang="zh-TW" altLang="en-US" sz="900" dirty="0"/>
          </a:p>
          <a:p>
            <a:r>
              <a:rPr lang="en-US" altLang="zh-TW" sz="900" dirty="0">
                <a:solidFill>
                  <a:schemeClr val="accent3"/>
                </a:solidFill>
              </a:rPr>
              <a:t>/* time to do a TTL check and drop old messages? Only if not sending */</a:t>
            </a:r>
          </a:p>
          <a:p>
            <a:r>
              <a:rPr lang="en-US" altLang="zh-TW" sz="900" dirty="0" smtClean="0"/>
              <a:t>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SimClock.</a:t>
            </a:r>
            <a:r>
              <a:rPr lang="en-US" altLang="zh-TW" sz="900" i="1" dirty="0" err="1"/>
              <a:t>getTime</a:t>
            </a:r>
            <a:r>
              <a:rPr lang="en-US" altLang="zh-TW" sz="900" i="1" dirty="0"/>
              <a:t>() - </a:t>
            </a:r>
            <a:r>
              <a:rPr lang="en-US" altLang="zh-TW" sz="900" i="1" dirty="0" err="1"/>
              <a:t>lastTtlCheck</a:t>
            </a:r>
            <a:r>
              <a:rPr lang="en-US" altLang="zh-TW" sz="900" i="1" dirty="0"/>
              <a:t> &gt;= TTL_CHECK_INTERVAL &amp;&amp; </a:t>
            </a:r>
          </a:p>
          <a:p>
            <a:r>
              <a:rPr lang="en-US" altLang="zh-TW" sz="900" dirty="0" smtClean="0"/>
              <a:t>        </a:t>
            </a:r>
            <a:r>
              <a:rPr lang="en-US" altLang="zh-TW" sz="900" dirty="0" err="1" smtClean="0"/>
              <a:t>sendingConnections.size</a:t>
            </a:r>
            <a:r>
              <a:rPr lang="en-US" altLang="zh-TW" sz="900" dirty="0"/>
              <a:t>() == 0) {</a:t>
            </a:r>
          </a:p>
          <a:p>
            <a:r>
              <a:rPr lang="en-US" altLang="zh-TW" sz="900" dirty="0" smtClean="0"/>
              <a:t>       </a:t>
            </a:r>
            <a:r>
              <a:rPr lang="en-US" altLang="zh-TW" sz="900" dirty="0" err="1" smtClean="0"/>
              <a:t>dropExpiredMessages</a:t>
            </a:r>
            <a:r>
              <a:rPr lang="en-US" altLang="zh-TW" sz="900" dirty="0"/>
              <a:t>();</a:t>
            </a:r>
          </a:p>
          <a:p>
            <a:r>
              <a:rPr lang="en-US" altLang="zh-TW" sz="900" dirty="0" smtClean="0"/>
              <a:t>       </a:t>
            </a:r>
            <a:r>
              <a:rPr lang="en-US" altLang="zh-TW" sz="900" dirty="0" err="1" smtClean="0"/>
              <a:t>lastTtlCheck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</a:t>
            </a:r>
            <a:r>
              <a:rPr lang="en-US" altLang="zh-TW" sz="900" dirty="0" err="1"/>
              <a:t>SimClock.</a:t>
            </a:r>
            <a:r>
              <a:rPr lang="en-US" altLang="zh-TW" sz="900" i="1" dirty="0" err="1"/>
              <a:t>getTime</a:t>
            </a:r>
            <a:r>
              <a:rPr lang="en-US" altLang="zh-TW" sz="900" i="1" dirty="0"/>
              <a:t>();</a:t>
            </a:r>
          </a:p>
          <a:p>
            <a:r>
              <a:rPr lang="en-US" altLang="zh-TW" sz="900" dirty="0" smtClean="0"/>
              <a:t>    }</a:t>
            </a:r>
            <a:endParaRPr lang="en-US" altLang="zh-TW" sz="900" dirty="0"/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2494125" y="237470"/>
            <a:ext cx="13276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 err="1" smtClean="0"/>
              <a:t>updateHosts</a:t>
            </a:r>
            <a:r>
              <a:rPr lang="en-US" altLang="zh-TW" sz="900" dirty="0" smtClean="0"/>
              <a:t>()</a:t>
            </a:r>
            <a:r>
              <a:rPr lang="en-US" altLang="zh-TW" sz="900" b="1" dirty="0" smtClean="0"/>
              <a:t>;</a:t>
            </a:r>
            <a:endParaRPr lang="zh-TW" altLang="en-US" sz="9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2494125" y="75515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1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2489313" y="668158"/>
            <a:ext cx="16337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/>
              <a:t> this</a:t>
            </a:r>
            <a:r>
              <a:rPr lang="en-US" altLang="zh-TW" sz="900" dirty="0" smtClean="0"/>
              <a:t>..</a:t>
            </a:r>
            <a:r>
              <a:rPr lang="en-US" altLang="zh-TW" sz="900" dirty="0" err="1" smtClean="0"/>
              <a:t>router.update</a:t>
            </a:r>
            <a:r>
              <a:rPr lang="en-US" altLang="zh-TW" sz="900" dirty="0"/>
              <a:t>();</a:t>
            </a:r>
            <a:endParaRPr lang="zh-TW" altLang="en-US" sz="9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2489313" y="506203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</a:t>
            </a:r>
            <a:r>
              <a:rPr lang="en-US" altLang="zh-TW" sz="900" dirty="0">
                <a:solidFill>
                  <a:schemeClr val="accent6"/>
                </a:solidFill>
              </a:rPr>
              <a:t>2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6842298" y="704913"/>
            <a:ext cx="2121093" cy="507831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900" dirty="0" err="1" smtClean="0"/>
              <a:t>boolean</a:t>
            </a:r>
            <a:r>
              <a:rPr lang="en-US" altLang="zh-TW" sz="900" dirty="0" smtClean="0"/>
              <a:t> </a:t>
            </a:r>
            <a:r>
              <a:rPr lang="en-US" altLang="zh-TW" sz="900" dirty="0" err="1"/>
              <a:t>isMessageTransferred</a:t>
            </a:r>
            <a:r>
              <a:rPr lang="en-US" altLang="zh-TW" sz="900" dirty="0"/>
              <a:t>() {</a:t>
            </a:r>
          </a:p>
          <a:p>
            <a:r>
              <a:rPr lang="zh-TW" altLang="en-US" sz="900" dirty="0"/>
              <a:t> </a:t>
            </a:r>
            <a:r>
              <a:rPr lang="zh-TW" altLang="en-US" sz="900" dirty="0" smtClean="0"/>
              <a:t>   </a:t>
            </a:r>
            <a:r>
              <a:rPr lang="en-US" altLang="zh-TW" sz="900" dirty="0" smtClean="0"/>
              <a:t>return </a:t>
            </a:r>
            <a:r>
              <a:rPr lang="en-US" altLang="zh-TW" sz="900" b="1" dirty="0" err="1"/>
              <a:t>getRemainingByteCount</a:t>
            </a:r>
            <a:r>
              <a:rPr lang="en-US" altLang="zh-TW" sz="900" b="1" dirty="0"/>
              <a:t>() </a:t>
            </a:r>
            <a:r>
              <a:rPr lang="en-US" altLang="zh-TW" sz="900" dirty="0"/>
              <a:t>== 0;</a:t>
            </a:r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cxnSp>
        <p:nvCxnSpPr>
          <p:cNvPr id="90" name="肘形接點 89"/>
          <p:cNvCxnSpPr/>
          <p:nvPr/>
        </p:nvCxnSpPr>
        <p:spPr>
          <a:xfrm>
            <a:off x="4211960" y="1834988"/>
            <a:ext cx="822396" cy="802533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左大括弧 91"/>
          <p:cNvSpPr/>
          <p:nvPr/>
        </p:nvSpPr>
        <p:spPr>
          <a:xfrm>
            <a:off x="6546356" y="556753"/>
            <a:ext cx="432048" cy="3725061"/>
          </a:xfrm>
          <a:prstGeom prst="leftBrace">
            <a:avLst>
              <a:gd name="adj1" fmla="val 8333"/>
              <a:gd name="adj2" fmla="val 55899"/>
            </a:avLst>
          </a:prstGeom>
          <a:ln w="254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4" name="文字方塊 93"/>
          <p:cNvSpPr txBox="1"/>
          <p:nvPr/>
        </p:nvSpPr>
        <p:spPr>
          <a:xfrm>
            <a:off x="5802560" y="2887442"/>
            <a:ext cx="3204723" cy="1754326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900" dirty="0" err="1"/>
              <a:t>int</a:t>
            </a:r>
            <a:r>
              <a:rPr lang="en-US" altLang="zh-TW" sz="900" dirty="0"/>
              <a:t> </a:t>
            </a:r>
            <a:r>
              <a:rPr lang="en-US" altLang="zh-TW" sz="900" b="1" dirty="0" err="1"/>
              <a:t>getRemainingByteCount</a:t>
            </a:r>
            <a:r>
              <a:rPr lang="en-US" altLang="zh-TW" sz="900" b="1" dirty="0"/>
              <a:t>() </a:t>
            </a:r>
            <a:r>
              <a:rPr lang="en-US" altLang="zh-TW" sz="900" dirty="0"/>
              <a:t>{</a:t>
            </a:r>
          </a:p>
          <a:p>
            <a:r>
              <a:rPr lang="en-US" altLang="zh-TW" sz="900" dirty="0" err="1"/>
              <a:t>int</a:t>
            </a:r>
            <a:r>
              <a:rPr lang="en-US" altLang="zh-TW" sz="900" dirty="0"/>
              <a:t> remaining;</a:t>
            </a:r>
          </a:p>
          <a:p>
            <a:endParaRPr lang="zh-TW" altLang="en-US" sz="900" dirty="0"/>
          </a:p>
          <a:p>
            <a:r>
              <a:rPr lang="zh-TW" altLang="en-US" sz="900" dirty="0" smtClean="0"/>
              <a:t>  </a:t>
            </a:r>
            <a:r>
              <a:rPr lang="en-US" altLang="zh-TW" sz="900" dirty="0" smtClean="0"/>
              <a:t>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msgOnFly</a:t>
            </a:r>
            <a:r>
              <a:rPr lang="en-US" altLang="zh-TW" sz="900" dirty="0"/>
              <a:t> == null) {</a:t>
            </a:r>
          </a:p>
          <a:p>
            <a:r>
              <a:rPr lang="zh-TW" altLang="en-US" sz="900" dirty="0" smtClean="0"/>
              <a:t>     </a:t>
            </a:r>
            <a:r>
              <a:rPr lang="en-US" altLang="zh-TW" sz="900" dirty="0" smtClean="0"/>
              <a:t>return </a:t>
            </a:r>
            <a:r>
              <a:rPr lang="en-US" altLang="zh-TW" sz="900" dirty="0"/>
              <a:t>0;</a:t>
            </a:r>
          </a:p>
          <a:p>
            <a:r>
              <a:rPr lang="zh-TW" altLang="en-US" sz="900" dirty="0" smtClean="0"/>
              <a:t>  </a:t>
            </a:r>
            <a:r>
              <a:rPr lang="en-US" altLang="zh-TW" sz="900" dirty="0" smtClean="0"/>
              <a:t>}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b="1" dirty="0"/>
              <a:t>remaining</a:t>
            </a:r>
            <a:r>
              <a:rPr lang="en-US" altLang="zh-TW" sz="900" dirty="0"/>
              <a:t> = (</a:t>
            </a:r>
            <a:r>
              <a:rPr lang="en-US" altLang="zh-TW" sz="900" dirty="0" err="1"/>
              <a:t>int</a:t>
            </a:r>
            <a:r>
              <a:rPr lang="en-US" altLang="zh-TW" sz="900" dirty="0"/>
              <a:t>)((</a:t>
            </a:r>
            <a:r>
              <a:rPr lang="en-US" altLang="zh-TW" sz="900" dirty="0" err="1"/>
              <a:t>this.transferDoneTime</a:t>
            </a:r>
            <a:r>
              <a:rPr lang="en-US" altLang="zh-TW" sz="900" dirty="0"/>
              <a:t> - </a:t>
            </a:r>
            <a:r>
              <a:rPr lang="en-US" altLang="zh-TW" sz="900" dirty="0" err="1"/>
              <a:t>SimClock.</a:t>
            </a:r>
            <a:r>
              <a:rPr lang="en-US" altLang="zh-TW" sz="900" i="1" dirty="0" err="1"/>
              <a:t>getTime</a:t>
            </a:r>
            <a:r>
              <a:rPr lang="en-US" altLang="zh-TW" sz="900" i="1" dirty="0"/>
              <a:t>()) </a:t>
            </a:r>
          </a:p>
          <a:p>
            <a:r>
              <a:rPr lang="en-US" altLang="zh-TW" sz="900" dirty="0"/>
              <a:t>* </a:t>
            </a:r>
            <a:r>
              <a:rPr lang="en-US" altLang="zh-TW" sz="900" dirty="0" err="1"/>
              <a:t>this.speed</a:t>
            </a:r>
            <a:r>
              <a:rPr lang="en-US" altLang="zh-TW" sz="900" dirty="0"/>
              <a:t>);</a:t>
            </a:r>
          </a:p>
          <a:p>
            <a:endParaRPr lang="zh-TW" altLang="en-US" sz="900" dirty="0"/>
          </a:p>
          <a:p>
            <a:r>
              <a:rPr lang="en-US" altLang="zh-TW" sz="900" dirty="0"/>
              <a:t>return (</a:t>
            </a:r>
            <a:r>
              <a:rPr lang="en-US" altLang="zh-TW" sz="900" u="sng" dirty="0"/>
              <a:t>remaining &gt; 0 ? remaining : 0);</a:t>
            </a:r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cxnSp>
        <p:nvCxnSpPr>
          <p:cNvPr id="11" name="直線單箭頭接點 10"/>
          <p:cNvCxnSpPr>
            <a:stCxn id="3" idx="2"/>
          </p:cNvCxnSpPr>
          <p:nvPr/>
        </p:nvCxnSpPr>
        <p:spPr>
          <a:xfrm flipH="1">
            <a:off x="7902844" y="1212744"/>
            <a:ext cx="1" cy="1644495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V="1">
            <a:off x="7404921" y="3741911"/>
            <a:ext cx="0" cy="207332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7194007" y="347372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(6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41" name="標題 4"/>
          <p:cNvSpPr txBox="1">
            <a:spLocks/>
          </p:cNvSpPr>
          <p:nvPr/>
        </p:nvSpPr>
        <p:spPr>
          <a:xfrm>
            <a:off x="442678" y="-89854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 smtClean="0"/>
              <a:t>Message relay started in clock </a:t>
            </a:r>
            <a:r>
              <a:rPr lang="en-US" altLang="zh-TW" sz="1800" dirty="0" smtClean="0">
                <a:solidFill>
                  <a:srgbClr val="FF0000"/>
                </a:solidFill>
              </a:rPr>
              <a:t>5</a:t>
            </a:r>
            <a:endParaRPr lang="zh-TW" altLang="en-US" sz="1800" dirty="0">
              <a:solidFill>
                <a:srgbClr val="FF0000"/>
              </a:solidFill>
            </a:endParaRPr>
          </a:p>
        </p:txBody>
      </p:sp>
      <p:cxnSp>
        <p:nvCxnSpPr>
          <p:cNvPr id="42" name="直線單箭頭接點 41"/>
          <p:cNvCxnSpPr/>
          <p:nvPr/>
        </p:nvCxnSpPr>
        <p:spPr>
          <a:xfrm flipV="1">
            <a:off x="8251235" y="3739388"/>
            <a:ext cx="0" cy="207332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字方塊 42"/>
          <p:cNvSpPr txBox="1"/>
          <p:nvPr/>
        </p:nvSpPr>
        <p:spPr>
          <a:xfrm>
            <a:off x="8100392" y="3473722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5</a:t>
            </a:r>
            <a:r>
              <a:rPr lang="en-US" altLang="zh-TW" dirty="0" smtClean="0">
                <a:solidFill>
                  <a:schemeClr val="accent2"/>
                </a:solidFill>
              </a:rPr>
              <a:t>) *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44" name="直線單箭頭接點 43"/>
          <p:cNvCxnSpPr/>
          <p:nvPr/>
        </p:nvCxnSpPr>
        <p:spPr>
          <a:xfrm>
            <a:off x="6374563" y="4131749"/>
            <a:ext cx="0" cy="688357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/>
          <p:cNvSpPr txBox="1"/>
          <p:nvPr/>
        </p:nvSpPr>
        <p:spPr>
          <a:xfrm>
            <a:off x="6003885" y="4777472"/>
            <a:ext cx="741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1kBps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7740352" y="3476245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-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2789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285667" y="83273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285667" y="550768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sp>
        <p:nvSpPr>
          <p:cNvPr id="6" name="圓角矩形 5"/>
          <p:cNvSpPr/>
          <p:nvPr/>
        </p:nvSpPr>
        <p:spPr>
          <a:xfrm>
            <a:off x="3155" y="1068744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sp>
        <p:nvSpPr>
          <p:cNvPr id="9" name="圓角矩形 8"/>
          <p:cNvSpPr/>
          <p:nvPr/>
        </p:nvSpPr>
        <p:spPr>
          <a:xfrm>
            <a:off x="75315" y="2857239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1897735" y="371305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圓角矩形 12"/>
          <p:cNvSpPr/>
          <p:nvPr/>
        </p:nvSpPr>
        <p:spPr>
          <a:xfrm>
            <a:off x="10045" y="6144296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17" name="直線接點 16"/>
          <p:cNvCxnSpPr/>
          <p:nvPr/>
        </p:nvCxnSpPr>
        <p:spPr>
          <a:xfrm>
            <a:off x="766045" y="918007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線單箭頭接點 20"/>
          <p:cNvCxnSpPr>
            <a:stCxn id="13" idx="0"/>
            <a:endCxn id="9" idx="2"/>
          </p:cNvCxnSpPr>
          <p:nvPr/>
        </p:nvCxnSpPr>
        <p:spPr>
          <a:xfrm flipH="1" flipV="1">
            <a:off x="756470" y="5406259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9" idx="0"/>
            <a:endCxn id="6" idx="2"/>
          </p:cNvCxnSpPr>
          <p:nvPr/>
        </p:nvCxnSpPr>
        <p:spPr>
          <a:xfrm flipV="1">
            <a:off x="756470" y="1356744"/>
            <a:ext cx="2685" cy="150049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圓角矩形 47"/>
          <p:cNvSpPr/>
          <p:nvPr/>
        </p:nvSpPr>
        <p:spPr>
          <a:xfrm>
            <a:off x="5034356" y="1081197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NetworkInterface</a:t>
            </a:r>
            <a:endParaRPr lang="zh-TW" altLang="en-US" sz="1100" dirty="0"/>
          </a:p>
        </p:txBody>
      </p:sp>
      <p:sp>
        <p:nvSpPr>
          <p:cNvPr id="50" name="圓角矩形 49"/>
          <p:cNvSpPr/>
          <p:nvPr/>
        </p:nvSpPr>
        <p:spPr>
          <a:xfrm>
            <a:off x="5048212" y="2030160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Connections</a:t>
            </a:r>
            <a:endParaRPr lang="zh-TW" altLang="en-US" sz="1100" dirty="0"/>
          </a:p>
        </p:txBody>
      </p:sp>
      <p:sp>
        <p:nvSpPr>
          <p:cNvPr id="52" name="圓角矩形 51"/>
          <p:cNvSpPr/>
          <p:nvPr/>
        </p:nvSpPr>
        <p:spPr>
          <a:xfrm>
            <a:off x="5034356" y="1546989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SimpleBoardcastInterface</a:t>
            </a:r>
            <a:endParaRPr lang="zh-TW" altLang="en-US" sz="800" dirty="0"/>
          </a:p>
        </p:txBody>
      </p:sp>
      <p:sp>
        <p:nvSpPr>
          <p:cNvPr id="53" name="圓角矩形 52"/>
          <p:cNvSpPr/>
          <p:nvPr/>
        </p:nvSpPr>
        <p:spPr>
          <a:xfrm>
            <a:off x="5048212" y="2493521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/>
              <a:t>CBRConnection</a:t>
            </a:r>
            <a:endParaRPr lang="zh-TW" altLang="en-US" sz="1000" dirty="0"/>
          </a:p>
        </p:txBody>
      </p:sp>
      <p:cxnSp>
        <p:nvCxnSpPr>
          <p:cNvPr id="54" name="直線單箭頭接點 53"/>
          <p:cNvCxnSpPr/>
          <p:nvPr/>
        </p:nvCxnSpPr>
        <p:spPr>
          <a:xfrm flipV="1">
            <a:off x="5790356" y="1370903"/>
            <a:ext cx="0" cy="17450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直線接點 55"/>
          <p:cNvCxnSpPr>
            <a:stCxn id="52" idx="2"/>
          </p:cNvCxnSpPr>
          <p:nvPr/>
        </p:nvCxnSpPr>
        <p:spPr>
          <a:xfrm>
            <a:off x="5790356" y="1834989"/>
            <a:ext cx="0" cy="19517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直線單箭頭接點 57"/>
          <p:cNvCxnSpPr>
            <a:endCxn id="50" idx="2"/>
          </p:cNvCxnSpPr>
          <p:nvPr/>
        </p:nvCxnSpPr>
        <p:spPr>
          <a:xfrm flipV="1">
            <a:off x="5804212" y="2318160"/>
            <a:ext cx="0" cy="175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1" name="直線接點 70"/>
          <p:cNvCxnSpPr/>
          <p:nvPr/>
        </p:nvCxnSpPr>
        <p:spPr>
          <a:xfrm>
            <a:off x="5790356" y="907191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直線接點 74"/>
          <p:cNvCxnSpPr>
            <a:stCxn id="5" idx="2"/>
          </p:cNvCxnSpPr>
          <p:nvPr/>
        </p:nvCxnSpPr>
        <p:spPr>
          <a:xfrm>
            <a:off x="1897735" y="838800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直線接點 75"/>
          <p:cNvCxnSpPr/>
          <p:nvPr/>
        </p:nvCxnSpPr>
        <p:spPr>
          <a:xfrm>
            <a:off x="756470" y="916414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9" name="直線接點 78"/>
          <p:cNvCxnSpPr/>
          <p:nvPr/>
        </p:nvCxnSpPr>
        <p:spPr>
          <a:xfrm>
            <a:off x="1711601" y="918008"/>
            <a:ext cx="4084535" cy="1592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2" name="左大括弧 81"/>
          <p:cNvSpPr/>
          <p:nvPr/>
        </p:nvSpPr>
        <p:spPr>
          <a:xfrm>
            <a:off x="1453553" y="919600"/>
            <a:ext cx="1390256" cy="5644622"/>
          </a:xfrm>
          <a:prstGeom prst="leftBrace">
            <a:avLst>
              <a:gd name="adj1" fmla="val 8333"/>
              <a:gd name="adj2" fmla="val 55899"/>
            </a:avLst>
          </a:prstGeom>
          <a:ln w="254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200473" y="3949243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-13118" y="3399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Sender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1515155" y="5998499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6"/>
                </a:solidFill>
              </a:rPr>
              <a:t>Step 3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1515155" y="6133335"/>
            <a:ext cx="227177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update</a:t>
            </a:r>
            <a:r>
              <a:rPr lang="en-US" altLang="zh-TW" sz="1000" dirty="0" smtClean="0"/>
              <a:t>(){</a:t>
            </a:r>
          </a:p>
          <a:p>
            <a:r>
              <a:rPr lang="en-US" altLang="zh-TW" sz="1000" b="1" dirty="0" err="1"/>
              <a:t>super.update</a:t>
            </a:r>
            <a:r>
              <a:rPr lang="en-US" altLang="zh-TW" sz="1000" b="1" dirty="0"/>
              <a:t>();</a:t>
            </a:r>
            <a:endParaRPr lang="en-US" altLang="zh-TW" sz="1000" b="1" dirty="0" smtClean="0"/>
          </a:p>
          <a:p>
            <a:r>
              <a:rPr lang="en-US" altLang="zh-TW" sz="1000" dirty="0" smtClean="0"/>
              <a:t>…</a:t>
            </a:r>
          </a:p>
          <a:p>
            <a:r>
              <a:rPr lang="en-US" altLang="zh-TW" sz="1000" dirty="0" err="1" smtClean="0"/>
              <a:t>this.tryAllMessagesToAllConnections</a:t>
            </a:r>
            <a:r>
              <a:rPr lang="en-US" altLang="zh-TW" sz="1000" dirty="0" smtClean="0"/>
              <a:t>();</a:t>
            </a:r>
          </a:p>
          <a:p>
            <a:r>
              <a:rPr lang="en-US" altLang="zh-TW" sz="1000" dirty="0" smtClean="0"/>
              <a:t>}</a:t>
            </a:r>
            <a:endParaRPr lang="zh-TW" altLang="en-US" sz="10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2651043" y="879200"/>
            <a:ext cx="3555782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void </a:t>
            </a:r>
            <a:r>
              <a:rPr lang="en-US" altLang="zh-TW" sz="900" b="1" dirty="0"/>
              <a:t>update() </a:t>
            </a:r>
            <a:r>
              <a:rPr lang="en-US" altLang="zh-TW" sz="900" dirty="0" smtClean="0"/>
              <a:t>{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smtClean="0"/>
              <a:t>   for </a:t>
            </a:r>
            <a:r>
              <a:rPr lang="en-US" altLang="zh-TW" sz="900" dirty="0"/>
              <a:t>(</a:t>
            </a:r>
            <a:r>
              <a:rPr lang="en-US" altLang="zh-TW" sz="900" dirty="0" err="1"/>
              <a:t>int</a:t>
            </a:r>
            <a:r>
              <a:rPr lang="en-US" altLang="zh-TW" sz="900" dirty="0"/>
              <a:t> </a:t>
            </a:r>
            <a:r>
              <a:rPr lang="en-US" altLang="zh-TW" sz="900" dirty="0" err="1"/>
              <a:t>i</a:t>
            </a:r>
            <a:r>
              <a:rPr lang="en-US" altLang="zh-TW" sz="900" dirty="0"/>
              <a:t>=0; </a:t>
            </a:r>
            <a:r>
              <a:rPr lang="en-US" altLang="zh-TW" sz="900" dirty="0" err="1"/>
              <a:t>i</a:t>
            </a:r>
            <a:r>
              <a:rPr lang="en-US" altLang="zh-TW" sz="900" dirty="0"/>
              <a:t>&lt;</a:t>
            </a:r>
            <a:r>
              <a:rPr lang="en-US" altLang="zh-TW" sz="900" dirty="0" err="1"/>
              <a:t>this.sendingConnections.size</a:t>
            </a:r>
            <a:r>
              <a:rPr lang="en-US" altLang="zh-TW" sz="900" dirty="0"/>
              <a:t>(); ) {</a:t>
            </a:r>
          </a:p>
          <a:p>
            <a:r>
              <a:rPr lang="en-US" altLang="zh-TW" sz="900" dirty="0" smtClean="0"/>
              <a:t>       </a:t>
            </a:r>
            <a:r>
              <a:rPr lang="en-US" altLang="zh-TW" sz="900" dirty="0" err="1" smtClean="0"/>
              <a:t>boolean</a:t>
            </a:r>
            <a:r>
              <a:rPr lang="en-US" altLang="zh-TW" sz="900" dirty="0" smtClean="0"/>
              <a:t> </a:t>
            </a:r>
            <a:r>
              <a:rPr lang="en-US" altLang="zh-TW" sz="900" dirty="0" err="1"/>
              <a:t>removeCurrent</a:t>
            </a:r>
            <a:r>
              <a:rPr lang="en-US" altLang="zh-TW" sz="900" dirty="0"/>
              <a:t> = false;</a:t>
            </a:r>
          </a:p>
          <a:p>
            <a:r>
              <a:rPr lang="en-US" altLang="zh-TW" sz="900" dirty="0" smtClean="0"/>
              <a:t>       Connection </a:t>
            </a:r>
            <a:r>
              <a:rPr lang="en-US" altLang="zh-TW" sz="900" dirty="0"/>
              <a:t>con = </a:t>
            </a:r>
            <a:r>
              <a:rPr lang="en-US" altLang="zh-TW" sz="900" dirty="0" err="1"/>
              <a:t>sendingConnections.get</a:t>
            </a:r>
            <a:r>
              <a:rPr lang="en-US" altLang="zh-TW" sz="900" dirty="0"/>
              <a:t>(</a:t>
            </a:r>
            <a:r>
              <a:rPr lang="en-US" altLang="zh-TW" sz="900" dirty="0" err="1"/>
              <a:t>i</a:t>
            </a:r>
            <a:r>
              <a:rPr lang="en-US" altLang="zh-TW" sz="900" dirty="0" smtClean="0"/>
              <a:t>);</a:t>
            </a:r>
            <a:endParaRPr lang="zh-TW" altLang="en-US" sz="900" dirty="0"/>
          </a:p>
          <a:p>
            <a:r>
              <a:rPr lang="en-US" altLang="zh-TW" sz="900" dirty="0" smtClean="0"/>
              <a:t>       </a:t>
            </a:r>
            <a:r>
              <a:rPr lang="en-US" altLang="zh-TW" sz="900" dirty="0" smtClean="0">
                <a:solidFill>
                  <a:schemeClr val="accent3"/>
                </a:solidFill>
              </a:rPr>
              <a:t>/* </a:t>
            </a:r>
            <a:r>
              <a:rPr lang="en-US" altLang="zh-TW" sz="900" dirty="0">
                <a:solidFill>
                  <a:schemeClr val="accent3"/>
                </a:solidFill>
              </a:rPr>
              <a:t>finalize ready transfers */</a:t>
            </a:r>
          </a:p>
          <a:p>
            <a:r>
              <a:rPr lang="en-US" altLang="zh-TW" sz="900" dirty="0" smtClean="0"/>
              <a:t>       if </a:t>
            </a:r>
            <a:r>
              <a:rPr lang="en-US" altLang="zh-TW" sz="900" dirty="0"/>
              <a:t>(</a:t>
            </a:r>
            <a:r>
              <a:rPr lang="en-US" altLang="zh-TW" sz="900" b="1" dirty="0" err="1"/>
              <a:t>con.isMessageTransferred</a:t>
            </a:r>
            <a:r>
              <a:rPr lang="en-US" altLang="zh-TW" sz="900" b="1" dirty="0"/>
              <a:t>()</a:t>
            </a:r>
            <a:r>
              <a:rPr lang="en-US" altLang="zh-TW" sz="900" dirty="0"/>
              <a:t>) {</a:t>
            </a:r>
          </a:p>
          <a:p>
            <a:r>
              <a:rPr lang="en-US" altLang="zh-TW" sz="900" dirty="0" smtClean="0"/>
              <a:t>   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con.getMessage</a:t>
            </a:r>
            <a:r>
              <a:rPr lang="en-US" altLang="zh-TW" sz="900" dirty="0"/>
              <a:t>() != null) {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transferDone</a:t>
            </a:r>
            <a:r>
              <a:rPr lang="en-US" altLang="zh-TW" sz="900" dirty="0" smtClean="0"/>
              <a:t>(con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con.finalizeTransfer</a:t>
            </a:r>
            <a:r>
              <a:rPr lang="en-US" altLang="zh-TW" sz="900" dirty="0"/>
              <a:t>();</a:t>
            </a:r>
          </a:p>
          <a:p>
            <a:r>
              <a:rPr lang="en-US" altLang="zh-TW" sz="900" dirty="0" smtClean="0"/>
              <a:t>            } </a:t>
            </a:r>
            <a:r>
              <a:rPr lang="en-US" altLang="zh-TW" sz="900" dirty="0">
                <a:solidFill>
                  <a:schemeClr val="accent3"/>
                </a:solidFill>
              </a:rPr>
              <a:t>/* else: some other entity aborted transfer */</a:t>
            </a:r>
          </a:p>
          <a:p>
            <a:r>
              <a:rPr lang="en-US" altLang="zh-TW" sz="900" dirty="0" smtClean="0"/>
              <a:t>           </a:t>
            </a:r>
            <a:r>
              <a:rPr lang="en-US" altLang="zh-TW" sz="900" dirty="0" err="1" smtClean="0"/>
              <a:t>removeCurrent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true;</a:t>
            </a:r>
          </a:p>
          <a:p>
            <a:r>
              <a:rPr lang="en-US" altLang="zh-TW" sz="900" dirty="0" smtClean="0"/>
              <a:t>        }</a:t>
            </a:r>
            <a:endParaRPr lang="en-US" altLang="zh-TW" sz="900" dirty="0"/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      /* </a:t>
            </a:r>
            <a:r>
              <a:rPr lang="en-US" altLang="zh-TW" sz="900" dirty="0">
                <a:solidFill>
                  <a:schemeClr val="accent3"/>
                </a:solidFill>
              </a:rPr>
              <a:t>remove connections that have gone down */</a:t>
            </a:r>
          </a:p>
          <a:p>
            <a:r>
              <a:rPr lang="en-US" altLang="zh-TW" sz="900" dirty="0" smtClean="0"/>
              <a:t>        else </a:t>
            </a:r>
            <a:r>
              <a:rPr lang="en-US" altLang="zh-TW" sz="900" dirty="0"/>
              <a:t>if (!</a:t>
            </a:r>
            <a:r>
              <a:rPr lang="en-US" altLang="zh-TW" sz="900" dirty="0" err="1"/>
              <a:t>con.isUp</a:t>
            </a:r>
            <a:r>
              <a:rPr lang="en-US" altLang="zh-TW" sz="900" dirty="0"/>
              <a:t>()) {</a:t>
            </a:r>
          </a:p>
          <a:p>
            <a:r>
              <a:rPr lang="en-US" altLang="zh-TW" sz="900" dirty="0" smtClean="0"/>
              <a:t>    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con.getMessage</a:t>
            </a:r>
            <a:r>
              <a:rPr lang="en-US" altLang="zh-TW" sz="900" dirty="0"/>
              <a:t>() != null) {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transferAborted</a:t>
            </a:r>
            <a:r>
              <a:rPr lang="en-US" altLang="zh-TW" sz="900" dirty="0" smtClean="0"/>
              <a:t>(con);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con.abortTransfer</a:t>
            </a:r>
            <a:r>
              <a:rPr lang="en-US" altLang="zh-TW" sz="900" dirty="0" smtClean="0"/>
              <a:t>();</a:t>
            </a:r>
          </a:p>
          <a:p>
            <a:r>
              <a:rPr lang="en-US" altLang="zh-TW" sz="900" dirty="0" smtClean="0"/>
              <a:t>            }</a:t>
            </a:r>
            <a:endParaRPr lang="en-US" altLang="zh-TW" sz="900" dirty="0"/>
          </a:p>
          <a:p>
            <a:r>
              <a:rPr lang="en-US" altLang="zh-TW" sz="900" dirty="0" smtClean="0"/>
              <a:t>            </a:t>
            </a:r>
            <a:r>
              <a:rPr lang="en-US" altLang="zh-TW" sz="900" dirty="0" err="1" smtClean="0"/>
              <a:t>removeCurrent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true;</a:t>
            </a:r>
          </a:p>
          <a:p>
            <a:r>
              <a:rPr lang="en-US" altLang="zh-TW" sz="900" dirty="0" smtClean="0"/>
              <a:t>        } 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dirty="0" smtClean="0"/>
              <a:t>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removeCurrent</a:t>
            </a:r>
            <a:r>
              <a:rPr lang="en-US" altLang="zh-TW" sz="900" dirty="0"/>
              <a:t>) </a:t>
            </a:r>
            <a:r>
              <a:rPr lang="en-US" altLang="zh-TW" sz="900" dirty="0" smtClean="0"/>
              <a:t>{</a:t>
            </a:r>
            <a:endParaRPr lang="en-US" altLang="zh-TW" sz="900" dirty="0"/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         // </a:t>
            </a:r>
            <a:r>
              <a:rPr lang="en-US" altLang="zh-TW" sz="900" dirty="0">
                <a:solidFill>
                  <a:schemeClr val="accent3"/>
                </a:solidFill>
              </a:rPr>
              <a:t>if the message being sent was holding excess buffer, free it</a:t>
            </a:r>
          </a:p>
          <a:p>
            <a:r>
              <a:rPr lang="en-US" altLang="zh-TW" sz="900" dirty="0" smtClean="0"/>
              <a:t>    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this.getFreeBufferSize</a:t>
            </a:r>
            <a:r>
              <a:rPr lang="en-US" altLang="zh-TW" sz="900" dirty="0"/>
              <a:t>() &lt; 0) {</a:t>
            </a:r>
          </a:p>
          <a:p>
            <a:r>
              <a:rPr lang="en-US" altLang="zh-TW" sz="900" dirty="0" smtClean="0"/>
              <a:t>                 </a:t>
            </a:r>
            <a:r>
              <a:rPr lang="en-US" altLang="zh-TW" sz="900" dirty="0" err="1" smtClean="0"/>
              <a:t>this.makeRoomForMessage</a:t>
            </a:r>
            <a:r>
              <a:rPr lang="en-US" altLang="zh-TW" sz="900" dirty="0" smtClean="0"/>
              <a:t>(0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        }</a:t>
            </a:r>
            <a:endParaRPr lang="en-US" altLang="zh-TW" sz="900" dirty="0"/>
          </a:p>
          <a:p>
            <a:r>
              <a:rPr lang="en-US" altLang="zh-TW" sz="900" dirty="0" smtClean="0"/>
              <a:t>             </a:t>
            </a:r>
            <a:r>
              <a:rPr lang="en-US" altLang="zh-TW" sz="900" dirty="0" err="1" smtClean="0"/>
              <a:t>sendingConnections.remove</a:t>
            </a:r>
            <a:r>
              <a:rPr lang="en-US" altLang="zh-TW" sz="900" dirty="0" smtClean="0"/>
              <a:t>(</a:t>
            </a:r>
            <a:r>
              <a:rPr lang="en-US" altLang="zh-TW" sz="900" dirty="0" err="1" smtClean="0"/>
              <a:t>i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   }</a:t>
            </a:r>
            <a:endParaRPr lang="en-US" altLang="zh-TW" sz="900" dirty="0"/>
          </a:p>
          <a:p>
            <a:r>
              <a:rPr lang="en-US" altLang="zh-TW" sz="900" dirty="0" smtClean="0"/>
              <a:t>        else </a:t>
            </a:r>
            <a:r>
              <a:rPr lang="en-US" altLang="zh-TW" sz="900" dirty="0"/>
              <a:t>{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      /* </a:t>
            </a:r>
            <a:r>
              <a:rPr lang="en-US" altLang="zh-TW" sz="900" dirty="0">
                <a:solidFill>
                  <a:schemeClr val="accent3"/>
                </a:solidFill>
              </a:rPr>
              <a:t>index increase needed only if nothing was removed */</a:t>
            </a:r>
          </a:p>
          <a:p>
            <a:r>
              <a:rPr lang="en-US" altLang="zh-TW" sz="900" dirty="0" smtClean="0"/>
              <a:t>            </a:t>
            </a:r>
            <a:r>
              <a:rPr lang="en-US" altLang="zh-TW" sz="900" dirty="0" err="1" smtClean="0"/>
              <a:t>i</a:t>
            </a:r>
            <a:r>
              <a:rPr lang="en-US" altLang="zh-TW" sz="900" dirty="0"/>
              <a:t>++;</a:t>
            </a:r>
          </a:p>
          <a:p>
            <a:r>
              <a:rPr lang="en-US" altLang="zh-TW" sz="900" dirty="0" smtClean="0"/>
              <a:t>        }</a:t>
            </a:r>
            <a:endParaRPr lang="en-US" altLang="zh-TW" sz="900" dirty="0"/>
          </a:p>
          <a:p>
            <a:r>
              <a:rPr lang="en-US" altLang="zh-TW" sz="900" dirty="0" smtClean="0"/>
              <a:t>   }</a:t>
            </a:r>
            <a:endParaRPr lang="zh-TW" altLang="en-US" sz="900" dirty="0"/>
          </a:p>
          <a:p>
            <a:r>
              <a:rPr lang="en-US" altLang="zh-TW" sz="900" dirty="0">
                <a:solidFill>
                  <a:schemeClr val="accent3"/>
                </a:solidFill>
              </a:rPr>
              <a:t>/* time to do a TTL check and drop old messages? Only if not sending */</a:t>
            </a:r>
          </a:p>
          <a:p>
            <a:r>
              <a:rPr lang="en-US" altLang="zh-TW" sz="900" dirty="0" smtClean="0"/>
              <a:t>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SimClock.</a:t>
            </a:r>
            <a:r>
              <a:rPr lang="en-US" altLang="zh-TW" sz="900" i="1" dirty="0" err="1"/>
              <a:t>getTime</a:t>
            </a:r>
            <a:r>
              <a:rPr lang="en-US" altLang="zh-TW" sz="900" i="1" dirty="0"/>
              <a:t>() - </a:t>
            </a:r>
            <a:r>
              <a:rPr lang="en-US" altLang="zh-TW" sz="900" i="1" dirty="0" err="1"/>
              <a:t>lastTtlCheck</a:t>
            </a:r>
            <a:r>
              <a:rPr lang="en-US" altLang="zh-TW" sz="900" i="1" dirty="0"/>
              <a:t> &gt;= TTL_CHECK_INTERVAL &amp;&amp; </a:t>
            </a:r>
          </a:p>
          <a:p>
            <a:r>
              <a:rPr lang="en-US" altLang="zh-TW" sz="900" dirty="0" smtClean="0"/>
              <a:t>        </a:t>
            </a:r>
            <a:r>
              <a:rPr lang="en-US" altLang="zh-TW" sz="900" dirty="0" err="1" smtClean="0"/>
              <a:t>sendingConnections.size</a:t>
            </a:r>
            <a:r>
              <a:rPr lang="en-US" altLang="zh-TW" sz="900" dirty="0"/>
              <a:t>() == 0) {</a:t>
            </a:r>
          </a:p>
          <a:p>
            <a:r>
              <a:rPr lang="en-US" altLang="zh-TW" sz="900" dirty="0" smtClean="0"/>
              <a:t>       </a:t>
            </a:r>
            <a:r>
              <a:rPr lang="en-US" altLang="zh-TW" sz="900" dirty="0" err="1" smtClean="0"/>
              <a:t>dropExpiredMessages</a:t>
            </a:r>
            <a:r>
              <a:rPr lang="en-US" altLang="zh-TW" sz="900" dirty="0"/>
              <a:t>();</a:t>
            </a:r>
          </a:p>
          <a:p>
            <a:r>
              <a:rPr lang="en-US" altLang="zh-TW" sz="900" dirty="0" smtClean="0"/>
              <a:t>       </a:t>
            </a:r>
            <a:r>
              <a:rPr lang="en-US" altLang="zh-TW" sz="900" dirty="0" err="1" smtClean="0"/>
              <a:t>lastTtlCheck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</a:t>
            </a:r>
            <a:r>
              <a:rPr lang="en-US" altLang="zh-TW" sz="900" dirty="0" err="1"/>
              <a:t>SimClock.</a:t>
            </a:r>
            <a:r>
              <a:rPr lang="en-US" altLang="zh-TW" sz="900" i="1" dirty="0" err="1"/>
              <a:t>getTime</a:t>
            </a:r>
            <a:r>
              <a:rPr lang="en-US" altLang="zh-TW" sz="900" i="1" dirty="0"/>
              <a:t>();</a:t>
            </a:r>
          </a:p>
          <a:p>
            <a:r>
              <a:rPr lang="en-US" altLang="zh-TW" sz="900" dirty="0" smtClean="0"/>
              <a:t>    }</a:t>
            </a:r>
            <a:endParaRPr lang="en-US" altLang="zh-TW" sz="900" dirty="0"/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2494125" y="237470"/>
            <a:ext cx="13276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 err="1" smtClean="0"/>
              <a:t>updateHosts</a:t>
            </a:r>
            <a:r>
              <a:rPr lang="en-US" altLang="zh-TW" sz="900" dirty="0" smtClean="0"/>
              <a:t>()</a:t>
            </a:r>
            <a:r>
              <a:rPr lang="en-US" altLang="zh-TW" sz="900" b="1" dirty="0" smtClean="0"/>
              <a:t>;</a:t>
            </a:r>
            <a:endParaRPr lang="zh-TW" altLang="en-US" sz="9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2494125" y="75515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1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2489313" y="668158"/>
            <a:ext cx="16337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/>
              <a:t> this</a:t>
            </a:r>
            <a:r>
              <a:rPr lang="en-US" altLang="zh-TW" sz="900" dirty="0" smtClean="0"/>
              <a:t>..</a:t>
            </a:r>
            <a:r>
              <a:rPr lang="en-US" altLang="zh-TW" sz="900" dirty="0" err="1" smtClean="0"/>
              <a:t>router.update</a:t>
            </a:r>
            <a:r>
              <a:rPr lang="en-US" altLang="zh-TW" sz="900" dirty="0"/>
              <a:t>();</a:t>
            </a:r>
            <a:endParaRPr lang="zh-TW" altLang="en-US" sz="9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2489313" y="506203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</a:t>
            </a:r>
            <a:r>
              <a:rPr lang="en-US" altLang="zh-TW" sz="900" dirty="0">
                <a:solidFill>
                  <a:schemeClr val="accent6"/>
                </a:solidFill>
              </a:rPr>
              <a:t>2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6842298" y="704913"/>
            <a:ext cx="2121093" cy="507831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900" dirty="0" err="1" smtClean="0"/>
              <a:t>boolean</a:t>
            </a:r>
            <a:r>
              <a:rPr lang="en-US" altLang="zh-TW" sz="900" dirty="0" smtClean="0"/>
              <a:t> </a:t>
            </a:r>
            <a:r>
              <a:rPr lang="en-US" altLang="zh-TW" sz="900" dirty="0" err="1"/>
              <a:t>isMessageTransferred</a:t>
            </a:r>
            <a:r>
              <a:rPr lang="en-US" altLang="zh-TW" sz="900" dirty="0"/>
              <a:t>() {</a:t>
            </a:r>
          </a:p>
          <a:p>
            <a:r>
              <a:rPr lang="zh-TW" altLang="en-US" sz="900" dirty="0"/>
              <a:t> </a:t>
            </a:r>
            <a:r>
              <a:rPr lang="zh-TW" altLang="en-US" sz="900" dirty="0" smtClean="0"/>
              <a:t>   </a:t>
            </a:r>
            <a:r>
              <a:rPr lang="en-US" altLang="zh-TW" sz="900" dirty="0" smtClean="0"/>
              <a:t>return </a:t>
            </a:r>
            <a:r>
              <a:rPr lang="en-US" altLang="zh-TW" sz="900" b="1" dirty="0" err="1"/>
              <a:t>getRemainingByteCount</a:t>
            </a:r>
            <a:r>
              <a:rPr lang="en-US" altLang="zh-TW" sz="900" b="1" dirty="0"/>
              <a:t>() </a:t>
            </a:r>
            <a:r>
              <a:rPr lang="en-US" altLang="zh-TW" sz="900" dirty="0"/>
              <a:t>== 0;</a:t>
            </a:r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cxnSp>
        <p:nvCxnSpPr>
          <p:cNvPr id="90" name="肘形接點 89"/>
          <p:cNvCxnSpPr/>
          <p:nvPr/>
        </p:nvCxnSpPr>
        <p:spPr>
          <a:xfrm>
            <a:off x="4211960" y="1834988"/>
            <a:ext cx="822396" cy="802533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左大括弧 91"/>
          <p:cNvSpPr/>
          <p:nvPr/>
        </p:nvSpPr>
        <p:spPr>
          <a:xfrm>
            <a:off x="6546356" y="556753"/>
            <a:ext cx="432048" cy="3725061"/>
          </a:xfrm>
          <a:prstGeom prst="leftBrace">
            <a:avLst>
              <a:gd name="adj1" fmla="val 8333"/>
              <a:gd name="adj2" fmla="val 55899"/>
            </a:avLst>
          </a:prstGeom>
          <a:ln w="254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4" name="文字方塊 93"/>
          <p:cNvSpPr txBox="1"/>
          <p:nvPr/>
        </p:nvSpPr>
        <p:spPr>
          <a:xfrm>
            <a:off x="5802560" y="2887442"/>
            <a:ext cx="3204723" cy="1754326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900" dirty="0" err="1"/>
              <a:t>int</a:t>
            </a:r>
            <a:r>
              <a:rPr lang="en-US" altLang="zh-TW" sz="900" dirty="0"/>
              <a:t> </a:t>
            </a:r>
            <a:r>
              <a:rPr lang="en-US" altLang="zh-TW" sz="900" b="1" dirty="0" err="1"/>
              <a:t>getRemainingByteCount</a:t>
            </a:r>
            <a:r>
              <a:rPr lang="en-US" altLang="zh-TW" sz="900" b="1" dirty="0"/>
              <a:t>() </a:t>
            </a:r>
            <a:r>
              <a:rPr lang="en-US" altLang="zh-TW" sz="900" dirty="0"/>
              <a:t>{</a:t>
            </a:r>
          </a:p>
          <a:p>
            <a:r>
              <a:rPr lang="en-US" altLang="zh-TW" sz="900" dirty="0" err="1"/>
              <a:t>int</a:t>
            </a:r>
            <a:r>
              <a:rPr lang="en-US" altLang="zh-TW" sz="900" dirty="0"/>
              <a:t> remaining;</a:t>
            </a:r>
          </a:p>
          <a:p>
            <a:endParaRPr lang="zh-TW" altLang="en-US" sz="900" dirty="0"/>
          </a:p>
          <a:p>
            <a:r>
              <a:rPr lang="zh-TW" altLang="en-US" sz="900" dirty="0" smtClean="0"/>
              <a:t>  </a:t>
            </a:r>
            <a:r>
              <a:rPr lang="en-US" altLang="zh-TW" sz="900" dirty="0" smtClean="0"/>
              <a:t>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msgOnFly</a:t>
            </a:r>
            <a:r>
              <a:rPr lang="en-US" altLang="zh-TW" sz="900" dirty="0"/>
              <a:t> == null) {</a:t>
            </a:r>
          </a:p>
          <a:p>
            <a:r>
              <a:rPr lang="zh-TW" altLang="en-US" sz="900" dirty="0" smtClean="0"/>
              <a:t>     </a:t>
            </a:r>
            <a:r>
              <a:rPr lang="en-US" altLang="zh-TW" sz="900" dirty="0" smtClean="0"/>
              <a:t>return </a:t>
            </a:r>
            <a:r>
              <a:rPr lang="en-US" altLang="zh-TW" sz="900" dirty="0"/>
              <a:t>0;</a:t>
            </a:r>
          </a:p>
          <a:p>
            <a:r>
              <a:rPr lang="zh-TW" altLang="en-US" sz="900" dirty="0" smtClean="0"/>
              <a:t>  </a:t>
            </a:r>
            <a:r>
              <a:rPr lang="en-US" altLang="zh-TW" sz="900" dirty="0" smtClean="0"/>
              <a:t>}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b="1" dirty="0"/>
              <a:t>remaining</a:t>
            </a:r>
            <a:r>
              <a:rPr lang="en-US" altLang="zh-TW" sz="900" dirty="0"/>
              <a:t> = (</a:t>
            </a:r>
            <a:r>
              <a:rPr lang="en-US" altLang="zh-TW" sz="900" dirty="0" err="1"/>
              <a:t>int</a:t>
            </a:r>
            <a:r>
              <a:rPr lang="en-US" altLang="zh-TW" sz="900" dirty="0"/>
              <a:t>)((</a:t>
            </a:r>
            <a:r>
              <a:rPr lang="en-US" altLang="zh-TW" sz="900" dirty="0" err="1"/>
              <a:t>this.transferDoneTime</a:t>
            </a:r>
            <a:r>
              <a:rPr lang="en-US" altLang="zh-TW" sz="900" dirty="0"/>
              <a:t> - </a:t>
            </a:r>
            <a:r>
              <a:rPr lang="en-US" altLang="zh-TW" sz="900" dirty="0" err="1"/>
              <a:t>SimClock.</a:t>
            </a:r>
            <a:r>
              <a:rPr lang="en-US" altLang="zh-TW" sz="900" i="1" dirty="0" err="1"/>
              <a:t>getTime</a:t>
            </a:r>
            <a:r>
              <a:rPr lang="en-US" altLang="zh-TW" sz="900" i="1" dirty="0"/>
              <a:t>()) </a:t>
            </a:r>
          </a:p>
          <a:p>
            <a:r>
              <a:rPr lang="en-US" altLang="zh-TW" sz="900" dirty="0"/>
              <a:t>* </a:t>
            </a:r>
            <a:r>
              <a:rPr lang="en-US" altLang="zh-TW" sz="900" dirty="0" err="1"/>
              <a:t>this.speed</a:t>
            </a:r>
            <a:r>
              <a:rPr lang="en-US" altLang="zh-TW" sz="900" dirty="0"/>
              <a:t>);</a:t>
            </a:r>
          </a:p>
          <a:p>
            <a:endParaRPr lang="zh-TW" altLang="en-US" sz="900" dirty="0"/>
          </a:p>
          <a:p>
            <a:r>
              <a:rPr lang="en-US" altLang="zh-TW" sz="900" dirty="0"/>
              <a:t>return (</a:t>
            </a:r>
            <a:r>
              <a:rPr lang="en-US" altLang="zh-TW" sz="900" u="sng" dirty="0"/>
              <a:t>remaining &gt; 0 ? remaining : 0);</a:t>
            </a:r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cxnSp>
        <p:nvCxnSpPr>
          <p:cNvPr id="11" name="直線單箭頭接點 10"/>
          <p:cNvCxnSpPr>
            <a:stCxn id="3" idx="2"/>
          </p:cNvCxnSpPr>
          <p:nvPr/>
        </p:nvCxnSpPr>
        <p:spPr>
          <a:xfrm flipH="1">
            <a:off x="7902844" y="1212744"/>
            <a:ext cx="1" cy="1644495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V="1">
            <a:off x="7404921" y="3741911"/>
            <a:ext cx="0" cy="207332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7194007" y="347372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(6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42" name="直線單箭頭接點 41"/>
          <p:cNvCxnSpPr/>
          <p:nvPr/>
        </p:nvCxnSpPr>
        <p:spPr>
          <a:xfrm flipV="1">
            <a:off x="8251235" y="3739388"/>
            <a:ext cx="0" cy="207332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字方塊 42"/>
          <p:cNvSpPr txBox="1"/>
          <p:nvPr/>
        </p:nvSpPr>
        <p:spPr>
          <a:xfrm>
            <a:off x="8100392" y="3473722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6</a:t>
            </a:r>
            <a:r>
              <a:rPr lang="en-US" altLang="zh-TW" dirty="0" smtClean="0">
                <a:solidFill>
                  <a:schemeClr val="accent2"/>
                </a:solidFill>
              </a:rPr>
              <a:t>) *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44" name="直線單箭頭接點 43"/>
          <p:cNvCxnSpPr/>
          <p:nvPr/>
        </p:nvCxnSpPr>
        <p:spPr>
          <a:xfrm>
            <a:off x="6374563" y="4131749"/>
            <a:ext cx="0" cy="688357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/>
          <p:cNvSpPr txBox="1"/>
          <p:nvPr/>
        </p:nvSpPr>
        <p:spPr>
          <a:xfrm>
            <a:off x="6003885" y="4777472"/>
            <a:ext cx="741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1kBps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7740352" y="3476245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-</a:t>
            </a:r>
            <a:endParaRPr lang="zh-TW" altLang="en-US" dirty="0"/>
          </a:p>
        </p:txBody>
      </p:sp>
      <p:sp>
        <p:nvSpPr>
          <p:cNvPr id="46" name="標題 4"/>
          <p:cNvSpPr txBox="1">
            <a:spLocks/>
          </p:cNvSpPr>
          <p:nvPr/>
        </p:nvSpPr>
        <p:spPr>
          <a:xfrm>
            <a:off x="442678" y="-89854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>
                <a:solidFill>
                  <a:srgbClr val="FF0000"/>
                </a:solidFill>
              </a:rPr>
              <a:t>Message delivered in </a:t>
            </a:r>
            <a:r>
              <a:rPr lang="en-US" altLang="zh-TW" sz="1800" dirty="0" smtClean="0">
                <a:solidFill>
                  <a:srgbClr val="FF0000"/>
                </a:solidFill>
              </a:rPr>
              <a:t>clock 6</a:t>
            </a:r>
            <a:endParaRPr lang="zh-TW" alt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789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圓角矩形 2"/>
          <p:cNvSpPr/>
          <p:nvPr/>
        </p:nvSpPr>
        <p:spPr>
          <a:xfrm>
            <a:off x="953364" y="3486757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Connections</a:t>
            </a:r>
            <a:endParaRPr lang="zh-TW" altLang="en-US" sz="1100" dirty="0"/>
          </a:p>
        </p:txBody>
      </p:sp>
      <p:sp>
        <p:nvSpPr>
          <p:cNvPr id="5" name="圓角矩形 4"/>
          <p:cNvSpPr/>
          <p:nvPr/>
        </p:nvSpPr>
        <p:spPr>
          <a:xfrm>
            <a:off x="953364" y="3950118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/>
              <a:t>CBRConnection</a:t>
            </a:r>
            <a:endParaRPr lang="zh-TW" altLang="en-US" sz="1000" dirty="0"/>
          </a:p>
        </p:txBody>
      </p:sp>
      <p:cxnSp>
        <p:nvCxnSpPr>
          <p:cNvPr id="8" name="直線單箭頭接點 7"/>
          <p:cNvCxnSpPr>
            <a:endCxn id="3" idx="2"/>
          </p:cNvCxnSpPr>
          <p:nvPr/>
        </p:nvCxnSpPr>
        <p:spPr>
          <a:xfrm flipV="1">
            <a:off x="1709364" y="3774757"/>
            <a:ext cx="0" cy="175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圓角矩形 8"/>
          <p:cNvSpPr/>
          <p:nvPr/>
        </p:nvSpPr>
        <p:spPr>
          <a:xfrm>
            <a:off x="179512" y="16808"/>
            <a:ext cx="3011066" cy="165153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200" b="1" dirty="0" err="1" smtClean="0"/>
              <a:t>NetworkInterface</a:t>
            </a:r>
            <a:endParaRPr lang="zh-TW" altLang="en-US" sz="1200" b="1" dirty="0"/>
          </a:p>
        </p:txBody>
      </p:sp>
      <p:sp>
        <p:nvSpPr>
          <p:cNvPr id="10" name="文字方塊 9"/>
          <p:cNvSpPr txBox="1"/>
          <p:nvPr/>
        </p:nvSpPr>
        <p:spPr>
          <a:xfrm>
            <a:off x="215935" y="999810"/>
            <a:ext cx="236955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bg1"/>
                </a:solidFill>
              </a:rPr>
              <a:t>connect(</a:t>
            </a:r>
            <a:r>
              <a:rPr lang="en-US" altLang="zh-TW" sz="1100" dirty="0" err="1">
                <a:solidFill>
                  <a:schemeClr val="bg1"/>
                </a:solidFill>
              </a:rPr>
              <a:t>NetworkInterface</a:t>
            </a:r>
            <a:r>
              <a:rPr lang="en-US" altLang="zh-TW" sz="1100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createConnection</a:t>
            </a:r>
            <a:r>
              <a:rPr lang="en-US" altLang="zh-TW" sz="1100" dirty="0">
                <a:solidFill>
                  <a:schemeClr val="bg1"/>
                </a:solidFill>
              </a:rPr>
              <a:t>(</a:t>
            </a:r>
            <a:r>
              <a:rPr lang="en-US" altLang="zh-TW" sz="1100" dirty="0" err="1">
                <a:solidFill>
                  <a:schemeClr val="bg1"/>
                </a:solidFill>
              </a:rPr>
              <a:t>NetworkInterface</a:t>
            </a:r>
            <a:r>
              <a:rPr lang="en-US" altLang="zh-TW" sz="1100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destroyConnection</a:t>
            </a:r>
            <a:r>
              <a:rPr lang="en-US" altLang="zh-TW" sz="1100" dirty="0">
                <a:solidFill>
                  <a:schemeClr val="bg1"/>
                </a:solidFill>
              </a:rPr>
              <a:t>(</a:t>
            </a:r>
            <a:r>
              <a:rPr lang="en-US" altLang="zh-TW" sz="1100" dirty="0" err="1">
                <a:solidFill>
                  <a:schemeClr val="bg1"/>
                </a:solidFill>
              </a:rPr>
              <a:t>NetworkInterface</a:t>
            </a:r>
            <a:r>
              <a:rPr lang="en-US" altLang="zh-TW" sz="1100" dirty="0">
                <a:solidFill>
                  <a:schemeClr val="bg1"/>
                </a:solidFill>
              </a:rPr>
              <a:t>)</a:t>
            </a:r>
          </a:p>
          <a:p>
            <a:endParaRPr lang="en-US" altLang="zh-TW" sz="1100" dirty="0">
              <a:solidFill>
                <a:schemeClr val="bg1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203690" y="429537"/>
            <a:ext cx="26988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err="1">
                <a:solidFill>
                  <a:schemeClr val="bg1"/>
                </a:solidFill>
              </a:rPr>
              <a:t>transmitRange</a:t>
            </a:r>
            <a:r>
              <a:rPr lang="en-US" altLang="zh-TW" sz="1100" dirty="0">
                <a:solidFill>
                  <a:schemeClr val="bg1"/>
                </a:solidFill>
              </a:rPr>
              <a:t> : double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transmitSpeed</a:t>
            </a:r>
            <a:r>
              <a:rPr lang="en-US" altLang="zh-TW" sz="1100" dirty="0">
                <a:solidFill>
                  <a:schemeClr val="bg1"/>
                </a:solidFill>
              </a:rPr>
              <a:t> : </a:t>
            </a:r>
            <a:r>
              <a:rPr lang="en-US" altLang="zh-TW" sz="1100" dirty="0" err="1" smtClean="0">
                <a:solidFill>
                  <a:schemeClr val="bg1"/>
                </a:solidFill>
              </a:rPr>
              <a:t>int</a:t>
            </a:r>
            <a:endParaRPr lang="en-US" altLang="zh-TW" sz="1100" dirty="0" smtClean="0">
              <a:solidFill>
                <a:schemeClr val="bg1"/>
              </a:solidFill>
            </a:endParaRPr>
          </a:p>
          <a:p>
            <a:r>
              <a:rPr lang="en-US" altLang="zh-TW" sz="1100" dirty="0">
                <a:solidFill>
                  <a:schemeClr val="bg1"/>
                </a:solidFill>
              </a:rPr>
              <a:t>connections : List&lt;Connection&gt;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  <p:cxnSp>
        <p:nvCxnSpPr>
          <p:cNvPr id="12" name="直線接點 11"/>
          <p:cNvCxnSpPr/>
          <p:nvPr/>
        </p:nvCxnSpPr>
        <p:spPr>
          <a:xfrm>
            <a:off x="174677" y="999810"/>
            <a:ext cx="30110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179512" y="429537"/>
            <a:ext cx="30110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H="1" flipV="1">
            <a:off x="1680210" y="1687980"/>
            <a:ext cx="4835" cy="294238"/>
          </a:xfrm>
          <a:prstGeom prst="straightConnector1">
            <a:avLst/>
          </a:prstGeom>
          <a:ln w="254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圓角矩形 17"/>
          <p:cNvSpPr/>
          <p:nvPr/>
        </p:nvSpPr>
        <p:spPr>
          <a:xfrm>
            <a:off x="215935" y="1976556"/>
            <a:ext cx="3011066" cy="1198445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200" b="1" dirty="0" err="1"/>
              <a:t>SimpleBoardcastInterface</a:t>
            </a:r>
            <a:endParaRPr lang="zh-TW" altLang="en-US" sz="1200" b="1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238031" y="2574837"/>
            <a:ext cx="230063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bg1"/>
                </a:solidFill>
              </a:rPr>
              <a:t>connect(</a:t>
            </a:r>
            <a:r>
              <a:rPr lang="en-US" altLang="zh-TW" sz="1100" dirty="0" err="1">
                <a:solidFill>
                  <a:schemeClr val="bg1"/>
                </a:solidFill>
              </a:rPr>
              <a:t>NetworkInterface</a:t>
            </a:r>
            <a:r>
              <a:rPr lang="en-US" altLang="zh-TW" sz="1100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>
                <a:solidFill>
                  <a:schemeClr val="bg1"/>
                </a:solidFill>
              </a:rPr>
              <a:t>update()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createConnection</a:t>
            </a:r>
            <a:r>
              <a:rPr lang="en-US" altLang="zh-TW" sz="1100" dirty="0">
                <a:solidFill>
                  <a:schemeClr val="bg1"/>
                </a:solidFill>
              </a:rPr>
              <a:t>(</a:t>
            </a:r>
            <a:r>
              <a:rPr lang="en-US" altLang="zh-TW" sz="1100" dirty="0" err="1">
                <a:solidFill>
                  <a:schemeClr val="bg1"/>
                </a:solidFill>
              </a:rPr>
              <a:t>NetworkInterface</a:t>
            </a:r>
            <a:r>
              <a:rPr lang="en-US" altLang="zh-TW" sz="1100" dirty="0">
                <a:solidFill>
                  <a:schemeClr val="bg1"/>
                </a:solidFill>
              </a:rPr>
              <a:t>)</a:t>
            </a:r>
          </a:p>
        </p:txBody>
      </p:sp>
      <p:cxnSp>
        <p:nvCxnSpPr>
          <p:cNvPr id="21" name="直線接點 20"/>
          <p:cNvCxnSpPr/>
          <p:nvPr/>
        </p:nvCxnSpPr>
        <p:spPr>
          <a:xfrm>
            <a:off x="215935" y="2562187"/>
            <a:ext cx="30110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>
            <a:off x="215935" y="2389285"/>
            <a:ext cx="30110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圓角矩形 23"/>
          <p:cNvSpPr/>
          <p:nvPr/>
        </p:nvSpPr>
        <p:spPr>
          <a:xfrm>
            <a:off x="4716015" y="36448"/>
            <a:ext cx="3674826" cy="3392551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200" b="1" dirty="0"/>
              <a:t>Connections</a:t>
            </a:r>
            <a:endParaRPr lang="zh-TW" altLang="en-US" sz="1200" b="1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4740194" y="449179"/>
            <a:ext cx="2698856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err="1">
                <a:solidFill>
                  <a:schemeClr val="bg1"/>
                </a:solidFill>
              </a:rPr>
              <a:t>toNode</a:t>
            </a:r>
            <a:r>
              <a:rPr lang="en-US" altLang="zh-TW" sz="1100" dirty="0">
                <a:solidFill>
                  <a:schemeClr val="bg1"/>
                </a:solidFill>
              </a:rPr>
              <a:t> : </a:t>
            </a:r>
            <a:r>
              <a:rPr lang="en-US" altLang="zh-TW" sz="1100" dirty="0" err="1">
                <a:solidFill>
                  <a:schemeClr val="bg1"/>
                </a:solidFill>
              </a:rPr>
              <a:t>DTNHost</a:t>
            </a:r>
            <a:endParaRPr lang="en-US" altLang="zh-TW" sz="1100" dirty="0">
              <a:solidFill>
                <a:schemeClr val="bg1"/>
              </a:solidFill>
            </a:endParaRPr>
          </a:p>
          <a:p>
            <a:r>
              <a:rPr lang="en-US" altLang="zh-TW" sz="1100" dirty="0" err="1">
                <a:solidFill>
                  <a:schemeClr val="bg1"/>
                </a:solidFill>
              </a:rPr>
              <a:t>toInterface</a:t>
            </a:r>
            <a:r>
              <a:rPr lang="en-US" altLang="zh-TW" sz="1100" dirty="0">
                <a:solidFill>
                  <a:schemeClr val="bg1"/>
                </a:solidFill>
              </a:rPr>
              <a:t> : </a:t>
            </a:r>
            <a:r>
              <a:rPr lang="en-US" altLang="zh-TW" sz="1100" dirty="0" err="1">
                <a:solidFill>
                  <a:schemeClr val="bg1"/>
                </a:solidFill>
              </a:rPr>
              <a:t>NetworkInterface</a:t>
            </a:r>
            <a:endParaRPr lang="en-US" altLang="zh-TW" sz="1100" dirty="0">
              <a:solidFill>
                <a:schemeClr val="bg1"/>
              </a:solidFill>
            </a:endParaRPr>
          </a:p>
          <a:p>
            <a:r>
              <a:rPr lang="en-US" altLang="zh-TW" sz="1100" dirty="0" err="1">
                <a:solidFill>
                  <a:schemeClr val="bg1"/>
                </a:solidFill>
              </a:rPr>
              <a:t>fromNode</a:t>
            </a:r>
            <a:r>
              <a:rPr lang="en-US" altLang="zh-TW" sz="1100" dirty="0">
                <a:solidFill>
                  <a:schemeClr val="bg1"/>
                </a:solidFill>
              </a:rPr>
              <a:t> : </a:t>
            </a:r>
            <a:r>
              <a:rPr lang="en-US" altLang="zh-TW" sz="1100" dirty="0" err="1">
                <a:solidFill>
                  <a:schemeClr val="bg1"/>
                </a:solidFill>
              </a:rPr>
              <a:t>DTNHost</a:t>
            </a:r>
            <a:endParaRPr lang="en-US" altLang="zh-TW" sz="1100" dirty="0">
              <a:solidFill>
                <a:schemeClr val="bg1"/>
              </a:solidFill>
            </a:endParaRPr>
          </a:p>
          <a:p>
            <a:r>
              <a:rPr lang="en-US" altLang="zh-TW" sz="1100" dirty="0" err="1">
                <a:solidFill>
                  <a:schemeClr val="bg1"/>
                </a:solidFill>
              </a:rPr>
              <a:t>fromInterface</a:t>
            </a:r>
            <a:r>
              <a:rPr lang="en-US" altLang="zh-TW" sz="1100" dirty="0">
                <a:solidFill>
                  <a:schemeClr val="bg1"/>
                </a:solidFill>
              </a:rPr>
              <a:t> : </a:t>
            </a:r>
            <a:r>
              <a:rPr lang="en-US" altLang="zh-TW" sz="1100" dirty="0" err="1">
                <a:solidFill>
                  <a:schemeClr val="bg1"/>
                </a:solidFill>
              </a:rPr>
              <a:t>NetworkInterface</a:t>
            </a:r>
            <a:endParaRPr lang="en-US" altLang="zh-TW" sz="1100" dirty="0">
              <a:solidFill>
                <a:schemeClr val="bg1"/>
              </a:solidFill>
            </a:endParaRPr>
          </a:p>
          <a:p>
            <a:r>
              <a:rPr lang="en-US" altLang="zh-TW" sz="1100" dirty="0" err="1">
                <a:solidFill>
                  <a:schemeClr val="bg1"/>
                </a:solidFill>
              </a:rPr>
              <a:t>msgFromNode</a:t>
            </a:r>
            <a:r>
              <a:rPr lang="en-US" altLang="zh-TW" sz="1100" dirty="0">
                <a:solidFill>
                  <a:schemeClr val="bg1"/>
                </a:solidFill>
              </a:rPr>
              <a:t> : </a:t>
            </a:r>
            <a:r>
              <a:rPr lang="en-US" altLang="zh-TW" sz="1100" dirty="0" err="1">
                <a:solidFill>
                  <a:schemeClr val="bg1"/>
                </a:solidFill>
              </a:rPr>
              <a:t>DTNHost</a:t>
            </a:r>
            <a:endParaRPr lang="en-US" altLang="zh-TW" sz="1100" dirty="0">
              <a:solidFill>
                <a:schemeClr val="bg1"/>
              </a:solidFill>
            </a:endParaRPr>
          </a:p>
          <a:p>
            <a:r>
              <a:rPr lang="en-US" altLang="zh-TW" sz="1100" dirty="0" err="1">
                <a:solidFill>
                  <a:schemeClr val="bg1"/>
                </a:solidFill>
              </a:rPr>
              <a:t>isUp</a:t>
            </a:r>
            <a:r>
              <a:rPr lang="en-US" altLang="zh-TW" sz="1100" dirty="0">
                <a:solidFill>
                  <a:schemeClr val="bg1"/>
                </a:solidFill>
              </a:rPr>
              <a:t> : </a:t>
            </a:r>
            <a:r>
              <a:rPr lang="en-US" altLang="zh-TW" sz="1100" dirty="0" err="1">
                <a:solidFill>
                  <a:schemeClr val="bg1"/>
                </a:solidFill>
              </a:rPr>
              <a:t>boolean</a:t>
            </a:r>
            <a:endParaRPr lang="en-US" altLang="zh-TW" sz="1100" dirty="0">
              <a:solidFill>
                <a:schemeClr val="bg1"/>
              </a:solidFill>
            </a:endParaRPr>
          </a:p>
          <a:p>
            <a:r>
              <a:rPr lang="en-US" altLang="zh-TW" sz="1100" dirty="0" err="1">
                <a:solidFill>
                  <a:schemeClr val="bg1"/>
                </a:solidFill>
              </a:rPr>
              <a:t>msgOnFly</a:t>
            </a:r>
            <a:r>
              <a:rPr lang="en-US" altLang="zh-TW" sz="1100" dirty="0">
                <a:solidFill>
                  <a:schemeClr val="bg1"/>
                </a:solidFill>
              </a:rPr>
              <a:t> : Message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  <p:cxnSp>
        <p:nvCxnSpPr>
          <p:cNvPr id="27" name="直線接點 26"/>
          <p:cNvCxnSpPr/>
          <p:nvPr/>
        </p:nvCxnSpPr>
        <p:spPr>
          <a:xfrm flipV="1">
            <a:off x="4713598" y="1690756"/>
            <a:ext cx="3677243" cy="196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>
            <a:off x="4716016" y="449179"/>
            <a:ext cx="36724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>
            <a:off x="1709364" y="3175001"/>
            <a:ext cx="0" cy="314005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5" name="矩形 34"/>
          <p:cNvSpPr/>
          <p:nvPr/>
        </p:nvSpPr>
        <p:spPr>
          <a:xfrm>
            <a:off x="532917" y="3356209"/>
            <a:ext cx="2304256" cy="137931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文字方塊 37"/>
          <p:cNvSpPr txBox="1"/>
          <p:nvPr/>
        </p:nvSpPr>
        <p:spPr>
          <a:xfrm>
            <a:off x="4741749" y="1726452"/>
            <a:ext cx="249408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err="1">
                <a:solidFill>
                  <a:schemeClr val="bg1"/>
                </a:solidFill>
              </a:rPr>
              <a:t>startTransfer</a:t>
            </a:r>
            <a:r>
              <a:rPr lang="en-US" altLang="zh-TW" sz="1200" dirty="0">
                <a:solidFill>
                  <a:schemeClr val="bg1"/>
                </a:solidFill>
              </a:rPr>
              <a:t>(</a:t>
            </a:r>
            <a:r>
              <a:rPr lang="en-US" altLang="zh-TW" sz="1200" dirty="0" err="1">
                <a:solidFill>
                  <a:schemeClr val="bg1"/>
                </a:solidFill>
              </a:rPr>
              <a:t>DTNHost</a:t>
            </a:r>
            <a:r>
              <a:rPr lang="en-US" altLang="zh-TW" sz="1200" dirty="0">
                <a:solidFill>
                  <a:schemeClr val="bg1"/>
                </a:solidFill>
              </a:rPr>
              <a:t>, Message)</a:t>
            </a:r>
          </a:p>
          <a:p>
            <a:r>
              <a:rPr lang="en-US" altLang="zh-TW" sz="1200" dirty="0" err="1">
                <a:solidFill>
                  <a:schemeClr val="bg1"/>
                </a:solidFill>
              </a:rPr>
              <a:t>abortTransfer</a:t>
            </a:r>
            <a:r>
              <a:rPr lang="en-US" altLang="zh-TW" sz="1200" dirty="0">
                <a:solidFill>
                  <a:schemeClr val="bg1"/>
                </a:solidFill>
              </a:rPr>
              <a:t>()</a:t>
            </a:r>
          </a:p>
          <a:p>
            <a:r>
              <a:rPr lang="en-US" altLang="zh-TW" sz="1200" dirty="0" err="1">
                <a:solidFill>
                  <a:schemeClr val="bg1"/>
                </a:solidFill>
              </a:rPr>
              <a:t>getRemainingByteCount</a:t>
            </a:r>
            <a:r>
              <a:rPr lang="en-US" altLang="zh-TW" sz="1200" dirty="0">
                <a:solidFill>
                  <a:schemeClr val="bg1"/>
                </a:solidFill>
              </a:rPr>
              <a:t>()</a:t>
            </a:r>
          </a:p>
          <a:p>
            <a:r>
              <a:rPr lang="en-US" altLang="zh-TW" sz="1200" dirty="0" err="1">
                <a:solidFill>
                  <a:schemeClr val="bg1"/>
                </a:solidFill>
              </a:rPr>
              <a:t>isMessageTransferred</a:t>
            </a:r>
            <a:r>
              <a:rPr lang="en-US" altLang="zh-TW" sz="1200" dirty="0">
                <a:solidFill>
                  <a:schemeClr val="bg1"/>
                </a:solidFill>
              </a:rPr>
              <a:t>()</a:t>
            </a:r>
          </a:p>
          <a:p>
            <a:r>
              <a:rPr lang="en-US" altLang="zh-TW" sz="1200" dirty="0" err="1">
                <a:solidFill>
                  <a:schemeClr val="bg1"/>
                </a:solidFill>
              </a:rPr>
              <a:t>isReadyForTransfer</a:t>
            </a:r>
            <a:r>
              <a:rPr lang="en-US" altLang="zh-TW" sz="1200" dirty="0">
                <a:solidFill>
                  <a:schemeClr val="bg1"/>
                </a:solidFill>
              </a:rPr>
              <a:t>()</a:t>
            </a:r>
          </a:p>
          <a:p>
            <a:r>
              <a:rPr lang="en-US" altLang="zh-TW" sz="1200" dirty="0" err="1">
                <a:solidFill>
                  <a:schemeClr val="bg1"/>
                </a:solidFill>
              </a:rPr>
              <a:t>getMessage</a:t>
            </a:r>
            <a:r>
              <a:rPr lang="en-US" altLang="zh-TW" sz="1200" dirty="0">
                <a:solidFill>
                  <a:schemeClr val="bg1"/>
                </a:solidFill>
              </a:rPr>
              <a:t>()</a:t>
            </a:r>
          </a:p>
          <a:p>
            <a:r>
              <a:rPr lang="en-US" altLang="zh-TW" sz="1200" dirty="0" err="1">
                <a:solidFill>
                  <a:schemeClr val="bg1"/>
                </a:solidFill>
              </a:rPr>
              <a:t>getOtherNode</a:t>
            </a:r>
            <a:r>
              <a:rPr lang="en-US" altLang="zh-TW" sz="1200" dirty="0">
                <a:solidFill>
                  <a:schemeClr val="bg1"/>
                </a:solidFill>
              </a:rPr>
              <a:t>(</a:t>
            </a:r>
            <a:r>
              <a:rPr lang="en-US" altLang="zh-TW" sz="1200" dirty="0" err="1">
                <a:solidFill>
                  <a:schemeClr val="bg1"/>
                </a:solidFill>
              </a:rPr>
              <a:t>DTNHost</a:t>
            </a:r>
            <a:r>
              <a:rPr lang="en-US" altLang="zh-TW" sz="1200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200" dirty="0" err="1">
                <a:solidFill>
                  <a:schemeClr val="bg1"/>
                </a:solidFill>
              </a:rPr>
              <a:t>getOtherInterface</a:t>
            </a:r>
            <a:r>
              <a:rPr lang="en-US" altLang="zh-TW" sz="1200" dirty="0">
                <a:solidFill>
                  <a:schemeClr val="bg1"/>
                </a:solidFill>
              </a:rPr>
              <a:t>(</a:t>
            </a:r>
            <a:r>
              <a:rPr lang="en-US" altLang="zh-TW" sz="1200" dirty="0" err="1">
                <a:solidFill>
                  <a:schemeClr val="bg1"/>
                </a:solidFill>
              </a:rPr>
              <a:t>NetworkInterface</a:t>
            </a:r>
            <a:r>
              <a:rPr lang="en-US" altLang="zh-TW" sz="1200" dirty="0">
                <a:solidFill>
                  <a:schemeClr val="bg1"/>
                </a:solidFill>
              </a:rPr>
              <a:t>)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cxnSp>
        <p:nvCxnSpPr>
          <p:cNvPr id="50" name="直線單箭頭接點 49"/>
          <p:cNvCxnSpPr/>
          <p:nvPr/>
        </p:nvCxnSpPr>
        <p:spPr>
          <a:xfrm flipV="1">
            <a:off x="6469149" y="3429000"/>
            <a:ext cx="0" cy="34575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2" name="圓角矩形 51"/>
          <p:cNvSpPr/>
          <p:nvPr/>
        </p:nvSpPr>
        <p:spPr>
          <a:xfrm>
            <a:off x="4741749" y="3774757"/>
            <a:ext cx="3358643" cy="1920837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200" b="1" dirty="0" err="1"/>
              <a:t>CBRConnection</a:t>
            </a:r>
            <a:endParaRPr lang="zh-TW" altLang="en-US" sz="1200" b="1" dirty="0"/>
          </a:p>
        </p:txBody>
      </p:sp>
      <p:sp>
        <p:nvSpPr>
          <p:cNvPr id="53" name="文字方塊 52"/>
          <p:cNvSpPr txBox="1"/>
          <p:nvPr/>
        </p:nvSpPr>
        <p:spPr>
          <a:xfrm>
            <a:off x="4765928" y="4187488"/>
            <a:ext cx="26988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>
                <a:solidFill>
                  <a:schemeClr val="bg1"/>
                </a:solidFill>
              </a:rPr>
              <a:t>speed : </a:t>
            </a:r>
            <a:r>
              <a:rPr lang="en-US" altLang="zh-TW" sz="1100" dirty="0" err="1">
                <a:solidFill>
                  <a:schemeClr val="bg1"/>
                </a:solidFill>
              </a:rPr>
              <a:t>int</a:t>
            </a:r>
            <a:endParaRPr lang="en-US" altLang="zh-TW" sz="1100" dirty="0">
              <a:solidFill>
                <a:schemeClr val="bg1"/>
              </a:solidFill>
            </a:endParaRPr>
          </a:p>
          <a:p>
            <a:r>
              <a:rPr lang="en-US" altLang="zh-TW" sz="1100" dirty="0" err="1">
                <a:solidFill>
                  <a:schemeClr val="bg1"/>
                </a:solidFill>
              </a:rPr>
              <a:t>transferDoneTime</a:t>
            </a:r>
            <a:r>
              <a:rPr lang="en-US" altLang="zh-TW" sz="1100" dirty="0">
                <a:solidFill>
                  <a:schemeClr val="bg1"/>
                </a:solidFill>
              </a:rPr>
              <a:t> : double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  <p:cxnSp>
        <p:nvCxnSpPr>
          <p:cNvPr id="54" name="直線接點 53"/>
          <p:cNvCxnSpPr/>
          <p:nvPr/>
        </p:nvCxnSpPr>
        <p:spPr>
          <a:xfrm flipV="1">
            <a:off x="4739332" y="4608554"/>
            <a:ext cx="3361060" cy="98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/>
          <p:cNvCxnSpPr/>
          <p:nvPr/>
        </p:nvCxnSpPr>
        <p:spPr>
          <a:xfrm>
            <a:off x="4741750" y="4187488"/>
            <a:ext cx="33586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字方塊 55"/>
          <p:cNvSpPr txBox="1"/>
          <p:nvPr/>
        </p:nvSpPr>
        <p:spPr>
          <a:xfrm>
            <a:off x="4780614" y="4679931"/>
            <a:ext cx="22470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err="1">
                <a:solidFill>
                  <a:schemeClr val="bg1"/>
                </a:solidFill>
              </a:rPr>
              <a:t>startTransfer</a:t>
            </a:r>
            <a:r>
              <a:rPr lang="en-US" altLang="zh-TW" sz="1200" dirty="0">
                <a:solidFill>
                  <a:schemeClr val="bg1"/>
                </a:solidFill>
              </a:rPr>
              <a:t>(</a:t>
            </a:r>
            <a:r>
              <a:rPr lang="en-US" altLang="zh-TW" sz="1200" dirty="0" err="1">
                <a:solidFill>
                  <a:schemeClr val="bg1"/>
                </a:solidFill>
              </a:rPr>
              <a:t>DTNHost</a:t>
            </a:r>
            <a:r>
              <a:rPr lang="en-US" altLang="zh-TW" sz="1200" dirty="0">
                <a:solidFill>
                  <a:schemeClr val="bg1"/>
                </a:solidFill>
              </a:rPr>
              <a:t>, Message)</a:t>
            </a:r>
          </a:p>
          <a:p>
            <a:r>
              <a:rPr lang="en-US" altLang="zh-TW" sz="1200" dirty="0" err="1">
                <a:solidFill>
                  <a:schemeClr val="bg1"/>
                </a:solidFill>
              </a:rPr>
              <a:t>abortTransfer</a:t>
            </a:r>
            <a:r>
              <a:rPr lang="en-US" altLang="zh-TW" sz="1200" dirty="0">
                <a:solidFill>
                  <a:schemeClr val="bg1"/>
                </a:solidFill>
              </a:rPr>
              <a:t>()</a:t>
            </a:r>
          </a:p>
          <a:p>
            <a:r>
              <a:rPr lang="en-US" altLang="zh-TW" sz="1200" dirty="0" err="1">
                <a:solidFill>
                  <a:schemeClr val="bg1"/>
                </a:solidFill>
              </a:rPr>
              <a:t>getTransferDoneTime</a:t>
            </a:r>
            <a:r>
              <a:rPr lang="en-US" altLang="zh-TW" sz="1200" dirty="0">
                <a:solidFill>
                  <a:schemeClr val="bg1"/>
                </a:solidFill>
              </a:rPr>
              <a:t>()</a:t>
            </a:r>
          </a:p>
          <a:p>
            <a:r>
              <a:rPr lang="en-US" altLang="zh-TW" sz="1200" dirty="0" err="1">
                <a:solidFill>
                  <a:schemeClr val="bg1"/>
                </a:solidFill>
              </a:rPr>
              <a:t>isMessageTransferred</a:t>
            </a:r>
            <a:r>
              <a:rPr lang="en-US" altLang="zh-TW" sz="1200" dirty="0">
                <a:solidFill>
                  <a:schemeClr val="bg1"/>
                </a:solidFill>
              </a:rPr>
              <a:t>()</a:t>
            </a:r>
          </a:p>
          <a:p>
            <a:r>
              <a:rPr lang="en-US" altLang="zh-TW" sz="1200" dirty="0" err="1">
                <a:solidFill>
                  <a:schemeClr val="bg1"/>
                </a:solidFill>
              </a:rPr>
              <a:t>getSpeed</a:t>
            </a:r>
            <a:r>
              <a:rPr lang="en-US" altLang="zh-TW" sz="1200" dirty="0">
                <a:solidFill>
                  <a:schemeClr val="bg1"/>
                </a:solidFill>
              </a:rPr>
              <a:t>()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sp>
        <p:nvSpPr>
          <p:cNvPr id="2" name="左大括弧 1"/>
          <p:cNvSpPr/>
          <p:nvPr/>
        </p:nvSpPr>
        <p:spPr>
          <a:xfrm>
            <a:off x="2902546" y="188641"/>
            <a:ext cx="1309414" cy="5616624"/>
          </a:xfrm>
          <a:prstGeom prst="leftBrace">
            <a:avLst>
              <a:gd name="adj1" fmla="val 8333"/>
              <a:gd name="adj2" fmla="val 67346"/>
            </a:avLst>
          </a:prstGeom>
          <a:ln w="2540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278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285667" y="83273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285667" y="550768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sp>
        <p:nvSpPr>
          <p:cNvPr id="6" name="圓角矩形 5"/>
          <p:cNvSpPr/>
          <p:nvPr/>
        </p:nvSpPr>
        <p:spPr>
          <a:xfrm>
            <a:off x="3155" y="1068744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sp>
        <p:nvSpPr>
          <p:cNvPr id="9" name="圓角矩形 8"/>
          <p:cNvSpPr/>
          <p:nvPr/>
        </p:nvSpPr>
        <p:spPr>
          <a:xfrm>
            <a:off x="75315" y="2857239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1897735" y="371305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圓角矩形 12"/>
          <p:cNvSpPr/>
          <p:nvPr/>
        </p:nvSpPr>
        <p:spPr>
          <a:xfrm>
            <a:off x="10045" y="6144296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17" name="直線接點 16"/>
          <p:cNvCxnSpPr/>
          <p:nvPr/>
        </p:nvCxnSpPr>
        <p:spPr>
          <a:xfrm>
            <a:off x="766045" y="918007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線單箭頭接點 20"/>
          <p:cNvCxnSpPr>
            <a:stCxn id="13" idx="0"/>
            <a:endCxn id="9" idx="2"/>
          </p:cNvCxnSpPr>
          <p:nvPr/>
        </p:nvCxnSpPr>
        <p:spPr>
          <a:xfrm flipH="1" flipV="1">
            <a:off x="756470" y="5406259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9" idx="0"/>
            <a:endCxn id="6" idx="2"/>
          </p:cNvCxnSpPr>
          <p:nvPr/>
        </p:nvCxnSpPr>
        <p:spPr>
          <a:xfrm flipV="1">
            <a:off x="756470" y="1356744"/>
            <a:ext cx="2685" cy="150049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圓角矩形 47"/>
          <p:cNvSpPr/>
          <p:nvPr/>
        </p:nvSpPr>
        <p:spPr>
          <a:xfrm>
            <a:off x="5034356" y="1081197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NetworkInterface</a:t>
            </a:r>
            <a:endParaRPr lang="zh-TW" altLang="en-US" sz="1100" dirty="0"/>
          </a:p>
        </p:txBody>
      </p:sp>
      <p:sp>
        <p:nvSpPr>
          <p:cNvPr id="50" name="圓角矩形 49"/>
          <p:cNvSpPr/>
          <p:nvPr/>
        </p:nvSpPr>
        <p:spPr>
          <a:xfrm>
            <a:off x="5048212" y="2030160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Connections</a:t>
            </a:r>
            <a:endParaRPr lang="zh-TW" altLang="en-US" sz="1100" dirty="0"/>
          </a:p>
        </p:txBody>
      </p:sp>
      <p:sp>
        <p:nvSpPr>
          <p:cNvPr id="52" name="圓角矩形 51"/>
          <p:cNvSpPr/>
          <p:nvPr/>
        </p:nvSpPr>
        <p:spPr>
          <a:xfrm>
            <a:off x="5034356" y="1546989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SimpleBoardcastInterface</a:t>
            </a:r>
            <a:endParaRPr lang="zh-TW" altLang="en-US" sz="800" dirty="0"/>
          </a:p>
        </p:txBody>
      </p:sp>
      <p:sp>
        <p:nvSpPr>
          <p:cNvPr id="53" name="圓角矩形 52"/>
          <p:cNvSpPr/>
          <p:nvPr/>
        </p:nvSpPr>
        <p:spPr>
          <a:xfrm>
            <a:off x="5048212" y="2493521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/>
              <a:t>CBRConnection</a:t>
            </a:r>
            <a:endParaRPr lang="zh-TW" altLang="en-US" sz="1000" dirty="0"/>
          </a:p>
        </p:txBody>
      </p:sp>
      <p:cxnSp>
        <p:nvCxnSpPr>
          <p:cNvPr id="54" name="直線單箭頭接點 53"/>
          <p:cNvCxnSpPr/>
          <p:nvPr/>
        </p:nvCxnSpPr>
        <p:spPr>
          <a:xfrm flipV="1">
            <a:off x="5790356" y="1370903"/>
            <a:ext cx="0" cy="17450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直線接點 55"/>
          <p:cNvCxnSpPr>
            <a:stCxn id="52" idx="2"/>
          </p:cNvCxnSpPr>
          <p:nvPr/>
        </p:nvCxnSpPr>
        <p:spPr>
          <a:xfrm>
            <a:off x="5790356" y="1834989"/>
            <a:ext cx="0" cy="19517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直線單箭頭接點 57"/>
          <p:cNvCxnSpPr>
            <a:endCxn id="50" idx="2"/>
          </p:cNvCxnSpPr>
          <p:nvPr/>
        </p:nvCxnSpPr>
        <p:spPr>
          <a:xfrm flipV="1">
            <a:off x="5804212" y="2318160"/>
            <a:ext cx="0" cy="175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1" name="直線接點 70"/>
          <p:cNvCxnSpPr/>
          <p:nvPr/>
        </p:nvCxnSpPr>
        <p:spPr>
          <a:xfrm>
            <a:off x="5790356" y="907191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直線接點 74"/>
          <p:cNvCxnSpPr>
            <a:stCxn id="5" idx="2"/>
          </p:cNvCxnSpPr>
          <p:nvPr/>
        </p:nvCxnSpPr>
        <p:spPr>
          <a:xfrm>
            <a:off x="1897735" y="838800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直線接點 75"/>
          <p:cNvCxnSpPr/>
          <p:nvPr/>
        </p:nvCxnSpPr>
        <p:spPr>
          <a:xfrm>
            <a:off x="756470" y="916414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9" name="直線接點 78"/>
          <p:cNvCxnSpPr/>
          <p:nvPr/>
        </p:nvCxnSpPr>
        <p:spPr>
          <a:xfrm>
            <a:off x="1711601" y="918008"/>
            <a:ext cx="4084535" cy="1592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2" name="左大括弧 81"/>
          <p:cNvSpPr/>
          <p:nvPr/>
        </p:nvSpPr>
        <p:spPr>
          <a:xfrm>
            <a:off x="1453553" y="919600"/>
            <a:ext cx="1390256" cy="5644622"/>
          </a:xfrm>
          <a:prstGeom prst="leftBrace">
            <a:avLst>
              <a:gd name="adj1" fmla="val 8333"/>
              <a:gd name="adj2" fmla="val 55899"/>
            </a:avLst>
          </a:prstGeom>
          <a:ln w="254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200473" y="3949243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-13118" y="3399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Sender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1515155" y="5998499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6"/>
                </a:solidFill>
              </a:rPr>
              <a:t>Step 3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1515155" y="6133335"/>
            <a:ext cx="227177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update</a:t>
            </a:r>
            <a:r>
              <a:rPr lang="en-US" altLang="zh-TW" sz="1000" dirty="0" smtClean="0"/>
              <a:t>(){</a:t>
            </a:r>
          </a:p>
          <a:p>
            <a:r>
              <a:rPr lang="en-US" altLang="zh-TW" sz="1000" b="1" dirty="0" err="1"/>
              <a:t>super.update</a:t>
            </a:r>
            <a:r>
              <a:rPr lang="en-US" altLang="zh-TW" sz="1000" b="1" dirty="0"/>
              <a:t>();</a:t>
            </a:r>
            <a:endParaRPr lang="en-US" altLang="zh-TW" sz="1000" b="1" dirty="0" smtClean="0"/>
          </a:p>
          <a:p>
            <a:r>
              <a:rPr lang="en-US" altLang="zh-TW" sz="1000" dirty="0" smtClean="0"/>
              <a:t>…</a:t>
            </a:r>
          </a:p>
          <a:p>
            <a:r>
              <a:rPr lang="en-US" altLang="zh-TW" sz="1000" dirty="0" err="1" smtClean="0"/>
              <a:t>this.tryAllMessagesToAllConnections</a:t>
            </a:r>
            <a:r>
              <a:rPr lang="en-US" altLang="zh-TW" sz="1000" dirty="0" smtClean="0"/>
              <a:t>();</a:t>
            </a:r>
          </a:p>
          <a:p>
            <a:r>
              <a:rPr lang="en-US" altLang="zh-TW" sz="1000" dirty="0" smtClean="0"/>
              <a:t>}</a:t>
            </a:r>
            <a:endParaRPr lang="zh-TW" altLang="en-US" sz="10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2651043" y="879200"/>
            <a:ext cx="3555782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void </a:t>
            </a:r>
            <a:r>
              <a:rPr lang="en-US" altLang="zh-TW" sz="900" b="1" dirty="0"/>
              <a:t>update() </a:t>
            </a:r>
            <a:r>
              <a:rPr lang="en-US" altLang="zh-TW" sz="900" dirty="0" smtClean="0"/>
              <a:t>{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smtClean="0"/>
              <a:t>   for </a:t>
            </a:r>
            <a:r>
              <a:rPr lang="en-US" altLang="zh-TW" sz="900" dirty="0"/>
              <a:t>(</a:t>
            </a:r>
            <a:r>
              <a:rPr lang="en-US" altLang="zh-TW" sz="900" dirty="0" err="1"/>
              <a:t>int</a:t>
            </a:r>
            <a:r>
              <a:rPr lang="en-US" altLang="zh-TW" sz="900" dirty="0"/>
              <a:t> </a:t>
            </a:r>
            <a:r>
              <a:rPr lang="en-US" altLang="zh-TW" sz="900" dirty="0" err="1"/>
              <a:t>i</a:t>
            </a:r>
            <a:r>
              <a:rPr lang="en-US" altLang="zh-TW" sz="900" dirty="0"/>
              <a:t>=0; </a:t>
            </a:r>
            <a:r>
              <a:rPr lang="en-US" altLang="zh-TW" sz="900" dirty="0" err="1"/>
              <a:t>i</a:t>
            </a:r>
            <a:r>
              <a:rPr lang="en-US" altLang="zh-TW" sz="900" dirty="0"/>
              <a:t>&lt;</a:t>
            </a:r>
            <a:r>
              <a:rPr lang="en-US" altLang="zh-TW" sz="900" dirty="0" err="1"/>
              <a:t>this.sendingConnections.size</a:t>
            </a:r>
            <a:r>
              <a:rPr lang="en-US" altLang="zh-TW" sz="900" dirty="0"/>
              <a:t>(); ) {</a:t>
            </a:r>
          </a:p>
          <a:p>
            <a:r>
              <a:rPr lang="en-US" altLang="zh-TW" sz="900" dirty="0" smtClean="0"/>
              <a:t>       </a:t>
            </a:r>
            <a:r>
              <a:rPr lang="en-US" altLang="zh-TW" sz="900" dirty="0" err="1" smtClean="0"/>
              <a:t>boolean</a:t>
            </a:r>
            <a:r>
              <a:rPr lang="en-US" altLang="zh-TW" sz="900" dirty="0" smtClean="0"/>
              <a:t> </a:t>
            </a:r>
            <a:r>
              <a:rPr lang="en-US" altLang="zh-TW" sz="900" dirty="0" err="1"/>
              <a:t>removeCurrent</a:t>
            </a:r>
            <a:r>
              <a:rPr lang="en-US" altLang="zh-TW" sz="900" dirty="0"/>
              <a:t> = false;</a:t>
            </a:r>
          </a:p>
          <a:p>
            <a:r>
              <a:rPr lang="en-US" altLang="zh-TW" sz="900" dirty="0" smtClean="0"/>
              <a:t>       Connection </a:t>
            </a:r>
            <a:r>
              <a:rPr lang="en-US" altLang="zh-TW" sz="900" dirty="0"/>
              <a:t>con = </a:t>
            </a:r>
            <a:r>
              <a:rPr lang="en-US" altLang="zh-TW" sz="900" dirty="0" err="1"/>
              <a:t>sendingConnections.get</a:t>
            </a:r>
            <a:r>
              <a:rPr lang="en-US" altLang="zh-TW" sz="900" dirty="0"/>
              <a:t>(</a:t>
            </a:r>
            <a:r>
              <a:rPr lang="en-US" altLang="zh-TW" sz="900" dirty="0" err="1"/>
              <a:t>i</a:t>
            </a:r>
            <a:r>
              <a:rPr lang="en-US" altLang="zh-TW" sz="900" dirty="0" smtClean="0"/>
              <a:t>);</a:t>
            </a:r>
            <a:endParaRPr lang="zh-TW" altLang="en-US" sz="900" dirty="0"/>
          </a:p>
          <a:p>
            <a:r>
              <a:rPr lang="en-US" altLang="zh-TW" sz="900" dirty="0" smtClean="0"/>
              <a:t>       </a:t>
            </a:r>
            <a:r>
              <a:rPr lang="en-US" altLang="zh-TW" sz="900" dirty="0" smtClean="0">
                <a:solidFill>
                  <a:schemeClr val="accent3"/>
                </a:solidFill>
              </a:rPr>
              <a:t>/* </a:t>
            </a:r>
            <a:r>
              <a:rPr lang="en-US" altLang="zh-TW" sz="900" dirty="0">
                <a:solidFill>
                  <a:schemeClr val="accent3"/>
                </a:solidFill>
              </a:rPr>
              <a:t>finalize ready transfers */</a:t>
            </a:r>
          </a:p>
          <a:p>
            <a:r>
              <a:rPr lang="en-US" altLang="zh-TW" sz="900" dirty="0" smtClean="0"/>
              <a:t>       if </a:t>
            </a:r>
            <a:r>
              <a:rPr lang="en-US" altLang="zh-TW" sz="900" dirty="0"/>
              <a:t>(</a:t>
            </a:r>
            <a:r>
              <a:rPr lang="en-US" altLang="zh-TW" sz="900" b="1" dirty="0" err="1"/>
              <a:t>con.isMessageTransferred</a:t>
            </a:r>
            <a:r>
              <a:rPr lang="en-US" altLang="zh-TW" sz="900" b="1" dirty="0"/>
              <a:t>()</a:t>
            </a:r>
            <a:r>
              <a:rPr lang="en-US" altLang="zh-TW" sz="900" dirty="0"/>
              <a:t>) {</a:t>
            </a:r>
          </a:p>
          <a:p>
            <a:r>
              <a:rPr lang="en-US" altLang="zh-TW" sz="900" dirty="0" smtClean="0"/>
              <a:t>   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con.getMessage</a:t>
            </a:r>
            <a:r>
              <a:rPr lang="en-US" altLang="zh-TW" sz="900" dirty="0"/>
              <a:t>() != null) {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transferDone</a:t>
            </a:r>
            <a:r>
              <a:rPr lang="en-US" altLang="zh-TW" sz="900" dirty="0" smtClean="0"/>
              <a:t>(con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con.finalizeTransfer</a:t>
            </a:r>
            <a:r>
              <a:rPr lang="en-US" altLang="zh-TW" sz="900" dirty="0"/>
              <a:t>();</a:t>
            </a:r>
          </a:p>
          <a:p>
            <a:r>
              <a:rPr lang="en-US" altLang="zh-TW" sz="900" dirty="0" smtClean="0"/>
              <a:t>            } </a:t>
            </a:r>
            <a:r>
              <a:rPr lang="en-US" altLang="zh-TW" sz="900" dirty="0">
                <a:solidFill>
                  <a:schemeClr val="accent3"/>
                </a:solidFill>
              </a:rPr>
              <a:t>/* else: some other entity aborted transfer */</a:t>
            </a:r>
          </a:p>
          <a:p>
            <a:r>
              <a:rPr lang="en-US" altLang="zh-TW" sz="900" dirty="0" smtClean="0"/>
              <a:t>           </a:t>
            </a:r>
            <a:r>
              <a:rPr lang="en-US" altLang="zh-TW" sz="900" dirty="0" err="1" smtClean="0"/>
              <a:t>removeCurrent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true;</a:t>
            </a:r>
          </a:p>
          <a:p>
            <a:r>
              <a:rPr lang="en-US" altLang="zh-TW" sz="900" dirty="0" smtClean="0"/>
              <a:t>        }</a:t>
            </a:r>
            <a:endParaRPr lang="en-US" altLang="zh-TW" sz="900" dirty="0"/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      /* </a:t>
            </a:r>
            <a:r>
              <a:rPr lang="en-US" altLang="zh-TW" sz="900" dirty="0">
                <a:solidFill>
                  <a:schemeClr val="accent3"/>
                </a:solidFill>
              </a:rPr>
              <a:t>remove connections that have gone down */</a:t>
            </a:r>
          </a:p>
          <a:p>
            <a:r>
              <a:rPr lang="en-US" altLang="zh-TW" sz="900" dirty="0" smtClean="0"/>
              <a:t>        else </a:t>
            </a:r>
            <a:r>
              <a:rPr lang="en-US" altLang="zh-TW" sz="900" dirty="0"/>
              <a:t>if (!</a:t>
            </a:r>
            <a:r>
              <a:rPr lang="en-US" altLang="zh-TW" sz="900" dirty="0" err="1"/>
              <a:t>con.isUp</a:t>
            </a:r>
            <a:r>
              <a:rPr lang="en-US" altLang="zh-TW" sz="900" dirty="0"/>
              <a:t>()) {</a:t>
            </a:r>
          </a:p>
          <a:p>
            <a:r>
              <a:rPr lang="en-US" altLang="zh-TW" sz="900" dirty="0" smtClean="0"/>
              <a:t>    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con.getMessage</a:t>
            </a:r>
            <a:r>
              <a:rPr lang="en-US" altLang="zh-TW" sz="900" dirty="0"/>
              <a:t>() != null) {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transferAborted</a:t>
            </a:r>
            <a:r>
              <a:rPr lang="en-US" altLang="zh-TW" sz="900" dirty="0" smtClean="0"/>
              <a:t>(con);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con.abortTransfer</a:t>
            </a:r>
            <a:r>
              <a:rPr lang="en-US" altLang="zh-TW" sz="900" dirty="0" smtClean="0"/>
              <a:t>();</a:t>
            </a:r>
          </a:p>
          <a:p>
            <a:r>
              <a:rPr lang="en-US" altLang="zh-TW" sz="900" dirty="0" smtClean="0"/>
              <a:t>            }</a:t>
            </a:r>
            <a:endParaRPr lang="en-US" altLang="zh-TW" sz="900" dirty="0"/>
          </a:p>
          <a:p>
            <a:r>
              <a:rPr lang="en-US" altLang="zh-TW" sz="900" dirty="0" smtClean="0"/>
              <a:t>            </a:t>
            </a:r>
            <a:r>
              <a:rPr lang="en-US" altLang="zh-TW" sz="900" dirty="0" err="1" smtClean="0"/>
              <a:t>removeCurrent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true;</a:t>
            </a:r>
          </a:p>
          <a:p>
            <a:r>
              <a:rPr lang="en-US" altLang="zh-TW" sz="900" dirty="0" smtClean="0"/>
              <a:t>        } 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dirty="0" smtClean="0"/>
              <a:t>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removeCurrent</a:t>
            </a:r>
            <a:r>
              <a:rPr lang="en-US" altLang="zh-TW" sz="900" dirty="0"/>
              <a:t>) </a:t>
            </a:r>
            <a:r>
              <a:rPr lang="en-US" altLang="zh-TW" sz="900" dirty="0" smtClean="0"/>
              <a:t>{</a:t>
            </a:r>
            <a:endParaRPr lang="en-US" altLang="zh-TW" sz="900" dirty="0"/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         // </a:t>
            </a:r>
            <a:r>
              <a:rPr lang="en-US" altLang="zh-TW" sz="900" dirty="0">
                <a:solidFill>
                  <a:schemeClr val="accent3"/>
                </a:solidFill>
              </a:rPr>
              <a:t>if the message being sent was holding excess buffer, free it</a:t>
            </a:r>
          </a:p>
          <a:p>
            <a:r>
              <a:rPr lang="en-US" altLang="zh-TW" sz="900" dirty="0" smtClean="0"/>
              <a:t>    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this.getFreeBufferSize</a:t>
            </a:r>
            <a:r>
              <a:rPr lang="en-US" altLang="zh-TW" sz="900" dirty="0"/>
              <a:t>() &lt; 0) {</a:t>
            </a:r>
          </a:p>
          <a:p>
            <a:r>
              <a:rPr lang="en-US" altLang="zh-TW" sz="900" dirty="0" smtClean="0"/>
              <a:t>                 </a:t>
            </a:r>
            <a:r>
              <a:rPr lang="en-US" altLang="zh-TW" sz="900" dirty="0" err="1" smtClean="0"/>
              <a:t>this.makeRoomForMessage</a:t>
            </a:r>
            <a:r>
              <a:rPr lang="en-US" altLang="zh-TW" sz="900" dirty="0" smtClean="0"/>
              <a:t>(0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        }</a:t>
            </a:r>
            <a:endParaRPr lang="en-US" altLang="zh-TW" sz="900" dirty="0"/>
          </a:p>
          <a:p>
            <a:r>
              <a:rPr lang="en-US" altLang="zh-TW" sz="900" dirty="0" smtClean="0"/>
              <a:t>             </a:t>
            </a:r>
            <a:r>
              <a:rPr lang="en-US" altLang="zh-TW" sz="900" dirty="0" err="1" smtClean="0"/>
              <a:t>sendingConnections.remove</a:t>
            </a:r>
            <a:r>
              <a:rPr lang="en-US" altLang="zh-TW" sz="900" dirty="0" smtClean="0"/>
              <a:t>(</a:t>
            </a:r>
            <a:r>
              <a:rPr lang="en-US" altLang="zh-TW" sz="900" dirty="0" err="1" smtClean="0"/>
              <a:t>i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   }</a:t>
            </a:r>
            <a:endParaRPr lang="en-US" altLang="zh-TW" sz="900" dirty="0"/>
          </a:p>
          <a:p>
            <a:r>
              <a:rPr lang="en-US" altLang="zh-TW" sz="900" dirty="0" smtClean="0"/>
              <a:t>        else </a:t>
            </a:r>
            <a:r>
              <a:rPr lang="en-US" altLang="zh-TW" sz="900" dirty="0"/>
              <a:t>{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      /* </a:t>
            </a:r>
            <a:r>
              <a:rPr lang="en-US" altLang="zh-TW" sz="900" dirty="0">
                <a:solidFill>
                  <a:schemeClr val="accent3"/>
                </a:solidFill>
              </a:rPr>
              <a:t>index increase needed only if nothing was removed */</a:t>
            </a:r>
          </a:p>
          <a:p>
            <a:r>
              <a:rPr lang="en-US" altLang="zh-TW" sz="900" dirty="0" smtClean="0"/>
              <a:t>            </a:t>
            </a:r>
            <a:r>
              <a:rPr lang="en-US" altLang="zh-TW" sz="900" dirty="0" err="1" smtClean="0"/>
              <a:t>i</a:t>
            </a:r>
            <a:r>
              <a:rPr lang="en-US" altLang="zh-TW" sz="900" dirty="0"/>
              <a:t>++;</a:t>
            </a:r>
          </a:p>
          <a:p>
            <a:r>
              <a:rPr lang="en-US" altLang="zh-TW" sz="900" dirty="0" smtClean="0"/>
              <a:t>        }</a:t>
            </a:r>
            <a:endParaRPr lang="en-US" altLang="zh-TW" sz="900" dirty="0"/>
          </a:p>
          <a:p>
            <a:r>
              <a:rPr lang="en-US" altLang="zh-TW" sz="900" dirty="0" smtClean="0"/>
              <a:t>   }</a:t>
            </a:r>
            <a:endParaRPr lang="zh-TW" altLang="en-US" sz="900" dirty="0"/>
          </a:p>
          <a:p>
            <a:r>
              <a:rPr lang="en-US" altLang="zh-TW" sz="900" dirty="0">
                <a:solidFill>
                  <a:schemeClr val="accent3"/>
                </a:solidFill>
              </a:rPr>
              <a:t>/* time to do a TTL check and drop old messages? Only if not sending */</a:t>
            </a:r>
          </a:p>
          <a:p>
            <a:r>
              <a:rPr lang="en-US" altLang="zh-TW" sz="900" dirty="0" smtClean="0"/>
              <a:t>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SimClock.</a:t>
            </a:r>
            <a:r>
              <a:rPr lang="en-US" altLang="zh-TW" sz="900" i="1" dirty="0" err="1"/>
              <a:t>getTime</a:t>
            </a:r>
            <a:r>
              <a:rPr lang="en-US" altLang="zh-TW" sz="900" i="1" dirty="0"/>
              <a:t>() - </a:t>
            </a:r>
            <a:r>
              <a:rPr lang="en-US" altLang="zh-TW" sz="900" i="1" dirty="0" err="1"/>
              <a:t>lastTtlCheck</a:t>
            </a:r>
            <a:r>
              <a:rPr lang="en-US" altLang="zh-TW" sz="900" i="1" dirty="0"/>
              <a:t> &gt;= TTL_CHECK_INTERVAL &amp;&amp; </a:t>
            </a:r>
          </a:p>
          <a:p>
            <a:r>
              <a:rPr lang="en-US" altLang="zh-TW" sz="900" dirty="0" smtClean="0"/>
              <a:t>        </a:t>
            </a:r>
            <a:r>
              <a:rPr lang="en-US" altLang="zh-TW" sz="900" dirty="0" err="1" smtClean="0"/>
              <a:t>sendingConnections.size</a:t>
            </a:r>
            <a:r>
              <a:rPr lang="en-US" altLang="zh-TW" sz="900" dirty="0"/>
              <a:t>() == 0) {</a:t>
            </a:r>
          </a:p>
          <a:p>
            <a:r>
              <a:rPr lang="en-US" altLang="zh-TW" sz="900" dirty="0" smtClean="0"/>
              <a:t>       </a:t>
            </a:r>
            <a:r>
              <a:rPr lang="en-US" altLang="zh-TW" sz="900" dirty="0" err="1" smtClean="0"/>
              <a:t>dropExpiredMessages</a:t>
            </a:r>
            <a:r>
              <a:rPr lang="en-US" altLang="zh-TW" sz="900" dirty="0"/>
              <a:t>();</a:t>
            </a:r>
          </a:p>
          <a:p>
            <a:r>
              <a:rPr lang="en-US" altLang="zh-TW" sz="900" dirty="0" smtClean="0"/>
              <a:t>       </a:t>
            </a:r>
            <a:r>
              <a:rPr lang="en-US" altLang="zh-TW" sz="900" dirty="0" err="1" smtClean="0"/>
              <a:t>lastTtlCheck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</a:t>
            </a:r>
            <a:r>
              <a:rPr lang="en-US" altLang="zh-TW" sz="900" dirty="0" err="1"/>
              <a:t>SimClock.</a:t>
            </a:r>
            <a:r>
              <a:rPr lang="en-US" altLang="zh-TW" sz="900" i="1" dirty="0" err="1"/>
              <a:t>getTime</a:t>
            </a:r>
            <a:r>
              <a:rPr lang="en-US" altLang="zh-TW" sz="900" i="1" dirty="0"/>
              <a:t>();</a:t>
            </a:r>
          </a:p>
          <a:p>
            <a:r>
              <a:rPr lang="en-US" altLang="zh-TW" sz="900" dirty="0" smtClean="0"/>
              <a:t>    }</a:t>
            </a:r>
            <a:endParaRPr lang="en-US" altLang="zh-TW" sz="900" dirty="0"/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2494125" y="237470"/>
            <a:ext cx="13276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 err="1" smtClean="0"/>
              <a:t>updateHosts</a:t>
            </a:r>
            <a:r>
              <a:rPr lang="en-US" altLang="zh-TW" sz="900" dirty="0" smtClean="0"/>
              <a:t>()</a:t>
            </a:r>
            <a:r>
              <a:rPr lang="en-US" altLang="zh-TW" sz="900" b="1" dirty="0" smtClean="0"/>
              <a:t>;</a:t>
            </a:r>
            <a:endParaRPr lang="zh-TW" altLang="en-US" sz="9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2494125" y="75515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1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2489313" y="668158"/>
            <a:ext cx="16337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/>
              <a:t> this</a:t>
            </a:r>
            <a:r>
              <a:rPr lang="en-US" altLang="zh-TW" sz="900" dirty="0" smtClean="0"/>
              <a:t>..</a:t>
            </a:r>
            <a:r>
              <a:rPr lang="en-US" altLang="zh-TW" sz="900" dirty="0" err="1" smtClean="0"/>
              <a:t>router.update</a:t>
            </a:r>
            <a:r>
              <a:rPr lang="en-US" altLang="zh-TW" sz="900" dirty="0"/>
              <a:t>();</a:t>
            </a:r>
            <a:endParaRPr lang="zh-TW" altLang="en-US" sz="9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2489313" y="506203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</a:t>
            </a:r>
            <a:r>
              <a:rPr lang="en-US" altLang="zh-TW" sz="900" dirty="0">
                <a:solidFill>
                  <a:schemeClr val="accent6"/>
                </a:solidFill>
              </a:rPr>
              <a:t>2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6842298" y="704913"/>
            <a:ext cx="2121093" cy="507831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900" dirty="0" err="1" smtClean="0"/>
              <a:t>boolean</a:t>
            </a:r>
            <a:r>
              <a:rPr lang="en-US" altLang="zh-TW" sz="900" dirty="0" smtClean="0"/>
              <a:t> </a:t>
            </a:r>
            <a:r>
              <a:rPr lang="en-US" altLang="zh-TW" sz="900" dirty="0" err="1"/>
              <a:t>isMessageTransferred</a:t>
            </a:r>
            <a:r>
              <a:rPr lang="en-US" altLang="zh-TW" sz="900" dirty="0"/>
              <a:t>() {</a:t>
            </a:r>
          </a:p>
          <a:p>
            <a:r>
              <a:rPr lang="zh-TW" altLang="en-US" sz="900" dirty="0"/>
              <a:t> </a:t>
            </a:r>
            <a:r>
              <a:rPr lang="zh-TW" altLang="en-US" sz="900" dirty="0" smtClean="0"/>
              <a:t>   </a:t>
            </a:r>
            <a:r>
              <a:rPr lang="en-US" altLang="zh-TW" sz="900" dirty="0" smtClean="0"/>
              <a:t>return </a:t>
            </a:r>
            <a:r>
              <a:rPr lang="en-US" altLang="zh-TW" sz="900" b="1" dirty="0" err="1"/>
              <a:t>getRemainingByteCount</a:t>
            </a:r>
            <a:r>
              <a:rPr lang="en-US" altLang="zh-TW" sz="900" b="1" dirty="0"/>
              <a:t>() </a:t>
            </a:r>
            <a:r>
              <a:rPr lang="en-US" altLang="zh-TW" sz="900" dirty="0"/>
              <a:t>== 0;</a:t>
            </a:r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cxnSp>
        <p:nvCxnSpPr>
          <p:cNvPr id="90" name="肘形接點 89"/>
          <p:cNvCxnSpPr/>
          <p:nvPr/>
        </p:nvCxnSpPr>
        <p:spPr>
          <a:xfrm>
            <a:off x="4211960" y="1834988"/>
            <a:ext cx="822396" cy="802533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左大括弧 91"/>
          <p:cNvSpPr/>
          <p:nvPr/>
        </p:nvSpPr>
        <p:spPr>
          <a:xfrm>
            <a:off x="6546356" y="556753"/>
            <a:ext cx="432048" cy="3725061"/>
          </a:xfrm>
          <a:prstGeom prst="leftBrace">
            <a:avLst>
              <a:gd name="adj1" fmla="val 8333"/>
              <a:gd name="adj2" fmla="val 55899"/>
            </a:avLst>
          </a:prstGeom>
          <a:ln w="254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4" name="文字方塊 93"/>
          <p:cNvSpPr txBox="1"/>
          <p:nvPr/>
        </p:nvSpPr>
        <p:spPr>
          <a:xfrm>
            <a:off x="5802560" y="2887442"/>
            <a:ext cx="3204723" cy="1754326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900" dirty="0" err="1"/>
              <a:t>int</a:t>
            </a:r>
            <a:r>
              <a:rPr lang="en-US" altLang="zh-TW" sz="900" dirty="0"/>
              <a:t> </a:t>
            </a:r>
            <a:r>
              <a:rPr lang="en-US" altLang="zh-TW" sz="900" b="1" dirty="0" err="1"/>
              <a:t>getRemainingByteCount</a:t>
            </a:r>
            <a:r>
              <a:rPr lang="en-US" altLang="zh-TW" sz="900" b="1" dirty="0"/>
              <a:t>() </a:t>
            </a:r>
            <a:r>
              <a:rPr lang="en-US" altLang="zh-TW" sz="900" dirty="0"/>
              <a:t>{</a:t>
            </a:r>
          </a:p>
          <a:p>
            <a:r>
              <a:rPr lang="en-US" altLang="zh-TW" sz="900" dirty="0" err="1"/>
              <a:t>int</a:t>
            </a:r>
            <a:r>
              <a:rPr lang="en-US" altLang="zh-TW" sz="900" dirty="0"/>
              <a:t> remaining;</a:t>
            </a:r>
          </a:p>
          <a:p>
            <a:endParaRPr lang="zh-TW" altLang="en-US" sz="900" dirty="0"/>
          </a:p>
          <a:p>
            <a:r>
              <a:rPr lang="zh-TW" altLang="en-US" sz="900" dirty="0" smtClean="0"/>
              <a:t>  </a:t>
            </a:r>
            <a:r>
              <a:rPr lang="en-US" altLang="zh-TW" sz="900" dirty="0" smtClean="0"/>
              <a:t>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msgOnFly</a:t>
            </a:r>
            <a:r>
              <a:rPr lang="en-US" altLang="zh-TW" sz="900" dirty="0"/>
              <a:t> == null) {</a:t>
            </a:r>
          </a:p>
          <a:p>
            <a:r>
              <a:rPr lang="zh-TW" altLang="en-US" sz="900" dirty="0" smtClean="0"/>
              <a:t>     </a:t>
            </a:r>
            <a:r>
              <a:rPr lang="en-US" altLang="zh-TW" sz="900" dirty="0" smtClean="0"/>
              <a:t>return </a:t>
            </a:r>
            <a:r>
              <a:rPr lang="en-US" altLang="zh-TW" sz="900" dirty="0"/>
              <a:t>0;</a:t>
            </a:r>
          </a:p>
          <a:p>
            <a:r>
              <a:rPr lang="zh-TW" altLang="en-US" sz="900" dirty="0" smtClean="0"/>
              <a:t>  </a:t>
            </a:r>
            <a:r>
              <a:rPr lang="en-US" altLang="zh-TW" sz="900" dirty="0" smtClean="0"/>
              <a:t>}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b="1" dirty="0">
                <a:solidFill>
                  <a:srgbClr val="FF0000"/>
                </a:solidFill>
              </a:rPr>
              <a:t>remaining</a:t>
            </a:r>
            <a:r>
              <a:rPr lang="en-US" altLang="zh-TW" sz="900" dirty="0"/>
              <a:t> = (</a:t>
            </a:r>
            <a:r>
              <a:rPr lang="en-US" altLang="zh-TW" sz="900" dirty="0" err="1"/>
              <a:t>int</a:t>
            </a:r>
            <a:r>
              <a:rPr lang="en-US" altLang="zh-TW" sz="900" dirty="0"/>
              <a:t>)((</a:t>
            </a:r>
            <a:r>
              <a:rPr lang="en-US" altLang="zh-TW" sz="900" dirty="0" err="1"/>
              <a:t>this.transferDoneTime</a:t>
            </a:r>
            <a:r>
              <a:rPr lang="en-US" altLang="zh-TW" sz="900" dirty="0"/>
              <a:t> - </a:t>
            </a:r>
            <a:r>
              <a:rPr lang="en-US" altLang="zh-TW" sz="900" dirty="0" err="1"/>
              <a:t>SimClock.</a:t>
            </a:r>
            <a:r>
              <a:rPr lang="en-US" altLang="zh-TW" sz="900" i="1" dirty="0" err="1"/>
              <a:t>getTime</a:t>
            </a:r>
            <a:r>
              <a:rPr lang="en-US" altLang="zh-TW" sz="900" i="1" dirty="0"/>
              <a:t>()) </a:t>
            </a:r>
          </a:p>
          <a:p>
            <a:r>
              <a:rPr lang="en-US" altLang="zh-TW" sz="900" dirty="0"/>
              <a:t>* </a:t>
            </a:r>
            <a:r>
              <a:rPr lang="en-US" altLang="zh-TW" sz="900" dirty="0" err="1"/>
              <a:t>this.speed</a:t>
            </a:r>
            <a:r>
              <a:rPr lang="en-US" altLang="zh-TW" sz="900" dirty="0"/>
              <a:t>);</a:t>
            </a:r>
          </a:p>
          <a:p>
            <a:endParaRPr lang="zh-TW" altLang="en-US" sz="900" dirty="0"/>
          </a:p>
          <a:p>
            <a:r>
              <a:rPr lang="en-US" altLang="zh-TW" sz="900" dirty="0"/>
              <a:t>return (</a:t>
            </a:r>
            <a:r>
              <a:rPr lang="en-US" altLang="zh-TW" sz="900" u="sng" dirty="0"/>
              <a:t>remaining &gt; 0 ? remaining : 0);</a:t>
            </a:r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cxnSp>
        <p:nvCxnSpPr>
          <p:cNvPr id="11" name="直線單箭頭接點 10"/>
          <p:cNvCxnSpPr>
            <a:stCxn id="3" idx="2"/>
          </p:cNvCxnSpPr>
          <p:nvPr/>
        </p:nvCxnSpPr>
        <p:spPr>
          <a:xfrm flipH="1">
            <a:off x="7902844" y="1212744"/>
            <a:ext cx="1" cy="1644495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/>
          <p:nvPr/>
        </p:nvCxnSpPr>
        <p:spPr>
          <a:xfrm>
            <a:off x="6164776" y="3949243"/>
            <a:ext cx="0" cy="828229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/>
          <p:cNvSpPr txBox="1"/>
          <p:nvPr/>
        </p:nvSpPr>
        <p:spPr>
          <a:xfrm>
            <a:off x="6013933" y="47774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0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42" name="標題 4"/>
          <p:cNvSpPr txBox="1">
            <a:spLocks/>
          </p:cNvSpPr>
          <p:nvPr/>
        </p:nvSpPr>
        <p:spPr>
          <a:xfrm>
            <a:off x="442678" y="-89854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/>
              <a:t>Message delivered in </a:t>
            </a:r>
            <a:r>
              <a:rPr lang="en-US" altLang="zh-TW" sz="1800" dirty="0" smtClean="0"/>
              <a:t>clock 6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75776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285667" y="83273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285667" y="550768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sp>
        <p:nvSpPr>
          <p:cNvPr id="6" name="圓角矩形 5"/>
          <p:cNvSpPr/>
          <p:nvPr/>
        </p:nvSpPr>
        <p:spPr>
          <a:xfrm>
            <a:off x="3155" y="1068744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sp>
        <p:nvSpPr>
          <p:cNvPr id="9" name="圓角矩形 8"/>
          <p:cNvSpPr/>
          <p:nvPr/>
        </p:nvSpPr>
        <p:spPr>
          <a:xfrm>
            <a:off x="75315" y="2857239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1897735" y="371305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圓角矩形 12"/>
          <p:cNvSpPr/>
          <p:nvPr/>
        </p:nvSpPr>
        <p:spPr>
          <a:xfrm>
            <a:off x="10045" y="6144296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17" name="直線接點 16"/>
          <p:cNvCxnSpPr/>
          <p:nvPr/>
        </p:nvCxnSpPr>
        <p:spPr>
          <a:xfrm>
            <a:off x="766045" y="918007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線單箭頭接點 20"/>
          <p:cNvCxnSpPr>
            <a:stCxn id="13" idx="0"/>
            <a:endCxn id="9" idx="2"/>
          </p:cNvCxnSpPr>
          <p:nvPr/>
        </p:nvCxnSpPr>
        <p:spPr>
          <a:xfrm flipH="1" flipV="1">
            <a:off x="756470" y="5406259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9" idx="0"/>
            <a:endCxn id="6" idx="2"/>
          </p:cNvCxnSpPr>
          <p:nvPr/>
        </p:nvCxnSpPr>
        <p:spPr>
          <a:xfrm flipV="1">
            <a:off x="756470" y="1356744"/>
            <a:ext cx="2685" cy="150049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圓角矩形 47"/>
          <p:cNvSpPr/>
          <p:nvPr/>
        </p:nvSpPr>
        <p:spPr>
          <a:xfrm>
            <a:off x="5034356" y="1081197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NetworkInterface</a:t>
            </a:r>
            <a:endParaRPr lang="zh-TW" altLang="en-US" sz="1100" dirty="0"/>
          </a:p>
        </p:txBody>
      </p:sp>
      <p:sp>
        <p:nvSpPr>
          <p:cNvPr id="50" name="圓角矩形 49"/>
          <p:cNvSpPr/>
          <p:nvPr/>
        </p:nvSpPr>
        <p:spPr>
          <a:xfrm>
            <a:off x="5048212" y="2030160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Connections</a:t>
            </a:r>
            <a:endParaRPr lang="zh-TW" altLang="en-US" sz="1100" dirty="0"/>
          </a:p>
        </p:txBody>
      </p:sp>
      <p:sp>
        <p:nvSpPr>
          <p:cNvPr id="52" name="圓角矩形 51"/>
          <p:cNvSpPr/>
          <p:nvPr/>
        </p:nvSpPr>
        <p:spPr>
          <a:xfrm>
            <a:off x="5034356" y="1546989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SimpleBoardcastInterface</a:t>
            </a:r>
            <a:endParaRPr lang="zh-TW" altLang="en-US" sz="800" dirty="0"/>
          </a:p>
        </p:txBody>
      </p:sp>
      <p:sp>
        <p:nvSpPr>
          <p:cNvPr id="53" name="圓角矩形 52"/>
          <p:cNvSpPr/>
          <p:nvPr/>
        </p:nvSpPr>
        <p:spPr>
          <a:xfrm>
            <a:off x="5048212" y="2493521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/>
              <a:t>CBRConnection</a:t>
            </a:r>
            <a:endParaRPr lang="zh-TW" altLang="en-US" sz="1000" dirty="0"/>
          </a:p>
        </p:txBody>
      </p:sp>
      <p:cxnSp>
        <p:nvCxnSpPr>
          <p:cNvPr id="54" name="直線單箭頭接點 53"/>
          <p:cNvCxnSpPr/>
          <p:nvPr/>
        </p:nvCxnSpPr>
        <p:spPr>
          <a:xfrm flipV="1">
            <a:off x="5790356" y="1370903"/>
            <a:ext cx="0" cy="17450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直線接點 55"/>
          <p:cNvCxnSpPr>
            <a:stCxn id="52" idx="2"/>
          </p:cNvCxnSpPr>
          <p:nvPr/>
        </p:nvCxnSpPr>
        <p:spPr>
          <a:xfrm>
            <a:off x="5790356" y="1834989"/>
            <a:ext cx="0" cy="19517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直線單箭頭接點 57"/>
          <p:cNvCxnSpPr>
            <a:endCxn id="50" idx="2"/>
          </p:cNvCxnSpPr>
          <p:nvPr/>
        </p:nvCxnSpPr>
        <p:spPr>
          <a:xfrm flipV="1">
            <a:off x="5804212" y="2318160"/>
            <a:ext cx="0" cy="175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1" name="直線接點 70"/>
          <p:cNvCxnSpPr/>
          <p:nvPr/>
        </p:nvCxnSpPr>
        <p:spPr>
          <a:xfrm>
            <a:off x="5790356" y="907191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直線接點 74"/>
          <p:cNvCxnSpPr>
            <a:stCxn id="5" idx="2"/>
          </p:cNvCxnSpPr>
          <p:nvPr/>
        </p:nvCxnSpPr>
        <p:spPr>
          <a:xfrm>
            <a:off x="1897735" y="838800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直線接點 75"/>
          <p:cNvCxnSpPr/>
          <p:nvPr/>
        </p:nvCxnSpPr>
        <p:spPr>
          <a:xfrm>
            <a:off x="756470" y="916414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9" name="直線接點 78"/>
          <p:cNvCxnSpPr/>
          <p:nvPr/>
        </p:nvCxnSpPr>
        <p:spPr>
          <a:xfrm>
            <a:off x="1711601" y="918008"/>
            <a:ext cx="4084535" cy="1592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2" name="左大括弧 81"/>
          <p:cNvSpPr/>
          <p:nvPr/>
        </p:nvSpPr>
        <p:spPr>
          <a:xfrm>
            <a:off x="1453553" y="919600"/>
            <a:ext cx="1390256" cy="5644622"/>
          </a:xfrm>
          <a:prstGeom prst="leftBrace">
            <a:avLst>
              <a:gd name="adj1" fmla="val 8333"/>
              <a:gd name="adj2" fmla="val 55899"/>
            </a:avLst>
          </a:prstGeom>
          <a:ln w="254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200473" y="3949243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-13118" y="3399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Sender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1515155" y="5998499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6"/>
                </a:solidFill>
              </a:rPr>
              <a:t>Step 3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1515155" y="6133335"/>
            <a:ext cx="227177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update</a:t>
            </a:r>
            <a:r>
              <a:rPr lang="en-US" altLang="zh-TW" sz="1000" dirty="0" smtClean="0"/>
              <a:t>(){</a:t>
            </a:r>
          </a:p>
          <a:p>
            <a:r>
              <a:rPr lang="en-US" altLang="zh-TW" sz="1000" b="1" dirty="0" err="1"/>
              <a:t>super.update</a:t>
            </a:r>
            <a:r>
              <a:rPr lang="en-US" altLang="zh-TW" sz="1000" b="1" dirty="0"/>
              <a:t>();</a:t>
            </a:r>
            <a:endParaRPr lang="en-US" altLang="zh-TW" sz="1000" b="1" dirty="0" smtClean="0"/>
          </a:p>
          <a:p>
            <a:r>
              <a:rPr lang="en-US" altLang="zh-TW" sz="1000" dirty="0" smtClean="0"/>
              <a:t>…</a:t>
            </a:r>
          </a:p>
          <a:p>
            <a:r>
              <a:rPr lang="en-US" altLang="zh-TW" sz="1000" dirty="0" err="1" smtClean="0"/>
              <a:t>this.tryAllMessagesToAllConnections</a:t>
            </a:r>
            <a:r>
              <a:rPr lang="en-US" altLang="zh-TW" sz="1000" dirty="0" smtClean="0"/>
              <a:t>();</a:t>
            </a:r>
          </a:p>
          <a:p>
            <a:r>
              <a:rPr lang="en-US" altLang="zh-TW" sz="1000" dirty="0" smtClean="0"/>
              <a:t>}</a:t>
            </a:r>
            <a:endParaRPr lang="zh-TW" altLang="en-US" sz="10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2651043" y="879200"/>
            <a:ext cx="3555782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void </a:t>
            </a:r>
            <a:r>
              <a:rPr lang="en-US" altLang="zh-TW" sz="900" b="1" dirty="0"/>
              <a:t>update() </a:t>
            </a:r>
            <a:r>
              <a:rPr lang="en-US" altLang="zh-TW" sz="900" dirty="0" smtClean="0"/>
              <a:t>{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smtClean="0"/>
              <a:t>   for </a:t>
            </a:r>
            <a:r>
              <a:rPr lang="en-US" altLang="zh-TW" sz="900" dirty="0"/>
              <a:t>(</a:t>
            </a:r>
            <a:r>
              <a:rPr lang="en-US" altLang="zh-TW" sz="900" dirty="0" err="1"/>
              <a:t>int</a:t>
            </a:r>
            <a:r>
              <a:rPr lang="en-US" altLang="zh-TW" sz="900" dirty="0"/>
              <a:t> </a:t>
            </a:r>
            <a:r>
              <a:rPr lang="en-US" altLang="zh-TW" sz="900" dirty="0" err="1"/>
              <a:t>i</a:t>
            </a:r>
            <a:r>
              <a:rPr lang="en-US" altLang="zh-TW" sz="900" dirty="0"/>
              <a:t>=0; </a:t>
            </a:r>
            <a:r>
              <a:rPr lang="en-US" altLang="zh-TW" sz="900" dirty="0" err="1"/>
              <a:t>i</a:t>
            </a:r>
            <a:r>
              <a:rPr lang="en-US" altLang="zh-TW" sz="900" dirty="0"/>
              <a:t>&lt;</a:t>
            </a:r>
            <a:r>
              <a:rPr lang="en-US" altLang="zh-TW" sz="900" dirty="0" err="1"/>
              <a:t>this.sendingConnections.size</a:t>
            </a:r>
            <a:r>
              <a:rPr lang="en-US" altLang="zh-TW" sz="900" dirty="0"/>
              <a:t>(); ) {</a:t>
            </a:r>
          </a:p>
          <a:p>
            <a:r>
              <a:rPr lang="en-US" altLang="zh-TW" sz="900" dirty="0" smtClean="0"/>
              <a:t>       </a:t>
            </a:r>
            <a:r>
              <a:rPr lang="en-US" altLang="zh-TW" sz="900" dirty="0" err="1" smtClean="0"/>
              <a:t>boolean</a:t>
            </a:r>
            <a:r>
              <a:rPr lang="en-US" altLang="zh-TW" sz="900" dirty="0" smtClean="0"/>
              <a:t> </a:t>
            </a:r>
            <a:r>
              <a:rPr lang="en-US" altLang="zh-TW" sz="900" dirty="0" err="1"/>
              <a:t>removeCurrent</a:t>
            </a:r>
            <a:r>
              <a:rPr lang="en-US" altLang="zh-TW" sz="900" dirty="0"/>
              <a:t> = false;</a:t>
            </a:r>
          </a:p>
          <a:p>
            <a:r>
              <a:rPr lang="en-US" altLang="zh-TW" sz="900" dirty="0" smtClean="0"/>
              <a:t>       Connection </a:t>
            </a:r>
            <a:r>
              <a:rPr lang="en-US" altLang="zh-TW" sz="900" dirty="0"/>
              <a:t>con = </a:t>
            </a:r>
            <a:r>
              <a:rPr lang="en-US" altLang="zh-TW" sz="900" dirty="0" err="1"/>
              <a:t>sendingConnections.get</a:t>
            </a:r>
            <a:r>
              <a:rPr lang="en-US" altLang="zh-TW" sz="900" dirty="0"/>
              <a:t>(</a:t>
            </a:r>
            <a:r>
              <a:rPr lang="en-US" altLang="zh-TW" sz="900" dirty="0" err="1"/>
              <a:t>i</a:t>
            </a:r>
            <a:r>
              <a:rPr lang="en-US" altLang="zh-TW" sz="900" dirty="0" smtClean="0"/>
              <a:t>);</a:t>
            </a:r>
            <a:endParaRPr lang="zh-TW" altLang="en-US" sz="900" dirty="0"/>
          </a:p>
          <a:p>
            <a:r>
              <a:rPr lang="en-US" altLang="zh-TW" sz="900" dirty="0" smtClean="0"/>
              <a:t>       </a:t>
            </a:r>
            <a:r>
              <a:rPr lang="en-US" altLang="zh-TW" sz="900" dirty="0" smtClean="0">
                <a:solidFill>
                  <a:schemeClr val="accent3"/>
                </a:solidFill>
              </a:rPr>
              <a:t>/* </a:t>
            </a:r>
            <a:r>
              <a:rPr lang="en-US" altLang="zh-TW" sz="900" dirty="0">
                <a:solidFill>
                  <a:schemeClr val="accent3"/>
                </a:solidFill>
              </a:rPr>
              <a:t>finalize ready transfers */</a:t>
            </a:r>
          </a:p>
          <a:p>
            <a:r>
              <a:rPr lang="en-US" altLang="zh-TW" sz="900" dirty="0" smtClean="0"/>
              <a:t>       if </a:t>
            </a:r>
            <a:r>
              <a:rPr lang="en-US" altLang="zh-TW" sz="900" dirty="0"/>
              <a:t>(</a:t>
            </a:r>
            <a:r>
              <a:rPr lang="en-US" altLang="zh-TW" sz="900" b="1" dirty="0" err="1"/>
              <a:t>con.isMessageTransferred</a:t>
            </a:r>
            <a:r>
              <a:rPr lang="en-US" altLang="zh-TW" sz="900" b="1" dirty="0"/>
              <a:t>()</a:t>
            </a:r>
            <a:r>
              <a:rPr lang="en-US" altLang="zh-TW" sz="900" dirty="0"/>
              <a:t>) {</a:t>
            </a:r>
          </a:p>
          <a:p>
            <a:r>
              <a:rPr lang="en-US" altLang="zh-TW" sz="900" dirty="0" smtClean="0"/>
              <a:t>   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con.getMessage</a:t>
            </a:r>
            <a:r>
              <a:rPr lang="en-US" altLang="zh-TW" sz="900" dirty="0"/>
              <a:t>() != null) {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transferDone</a:t>
            </a:r>
            <a:r>
              <a:rPr lang="en-US" altLang="zh-TW" sz="900" dirty="0" smtClean="0"/>
              <a:t>(con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con.finalizeTransfer</a:t>
            </a:r>
            <a:r>
              <a:rPr lang="en-US" altLang="zh-TW" sz="900" dirty="0"/>
              <a:t>();</a:t>
            </a:r>
          </a:p>
          <a:p>
            <a:r>
              <a:rPr lang="en-US" altLang="zh-TW" sz="900" dirty="0" smtClean="0"/>
              <a:t>            } </a:t>
            </a:r>
            <a:r>
              <a:rPr lang="en-US" altLang="zh-TW" sz="900" dirty="0">
                <a:solidFill>
                  <a:schemeClr val="accent3"/>
                </a:solidFill>
              </a:rPr>
              <a:t>/* else: some other entity aborted transfer */</a:t>
            </a:r>
          </a:p>
          <a:p>
            <a:r>
              <a:rPr lang="en-US" altLang="zh-TW" sz="900" dirty="0" smtClean="0"/>
              <a:t>           </a:t>
            </a:r>
            <a:r>
              <a:rPr lang="en-US" altLang="zh-TW" sz="900" dirty="0" err="1" smtClean="0"/>
              <a:t>removeCurrent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true;</a:t>
            </a:r>
          </a:p>
          <a:p>
            <a:r>
              <a:rPr lang="en-US" altLang="zh-TW" sz="900" dirty="0" smtClean="0"/>
              <a:t>        }</a:t>
            </a:r>
            <a:endParaRPr lang="en-US" altLang="zh-TW" sz="900" dirty="0"/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      /* </a:t>
            </a:r>
            <a:r>
              <a:rPr lang="en-US" altLang="zh-TW" sz="900" dirty="0">
                <a:solidFill>
                  <a:schemeClr val="accent3"/>
                </a:solidFill>
              </a:rPr>
              <a:t>remove connections that have gone down */</a:t>
            </a:r>
          </a:p>
          <a:p>
            <a:r>
              <a:rPr lang="en-US" altLang="zh-TW" sz="900" dirty="0" smtClean="0"/>
              <a:t>        else </a:t>
            </a:r>
            <a:r>
              <a:rPr lang="en-US" altLang="zh-TW" sz="900" dirty="0"/>
              <a:t>if (!</a:t>
            </a:r>
            <a:r>
              <a:rPr lang="en-US" altLang="zh-TW" sz="900" dirty="0" err="1"/>
              <a:t>con.isUp</a:t>
            </a:r>
            <a:r>
              <a:rPr lang="en-US" altLang="zh-TW" sz="900" dirty="0"/>
              <a:t>()) {</a:t>
            </a:r>
          </a:p>
          <a:p>
            <a:r>
              <a:rPr lang="en-US" altLang="zh-TW" sz="900" dirty="0" smtClean="0"/>
              <a:t>    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con.getMessage</a:t>
            </a:r>
            <a:r>
              <a:rPr lang="en-US" altLang="zh-TW" sz="900" dirty="0"/>
              <a:t>() != null) {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transferAborted</a:t>
            </a:r>
            <a:r>
              <a:rPr lang="en-US" altLang="zh-TW" sz="900" dirty="0" smtClean="0"/>
              <a:t>(con);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con.abortTransfer</a:t>
            </a:r>
            <a:r>
              <a:rPr lang="en-US" altLang="zh-TW" sz="900" dirty="0" smtClean="0"/>
              <a:t>();</a:t>
            </a:r>
          </a:p>
          <a:p>
            <a:r>
              <a:rPr lang="en-US" altLang="zh-TW" sz="900" dirty="0" smtClean="0"/>
              <a:t>            }</a:t>
            </a:r>
            <a:endParaRPr lang="en-US" altLang="zh-TW" sz="900" dirty="0"/>
          </a:p>
          <a:p>
            <a:r>
              <a:rPr lang="en-US" altLang="zh-TW" sz="900" dirty="0" smtClean="0"/>
              <a:t>            </a:t>
            </a:r>
            <a:r>
              <a:rPr lang="en-US" altLang="zh-TW" sz="900" dirty="0" err="1" smtClean="0"/>
              <a:t>removeCurrent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true;</a:t>
            </a:r>
          </a:p>
          <a:p>
            <a:r>
              <a:rPr lang="en-US" altLang="zh-TW" sz="900" dirty="0" smtClean="0"/>
              <a:t>        } 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dirty="0" smtClean="0"/>
              <a:t>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removeCurrent</a:t>
            </a:r>
            <a:r>
              <a:rPr lang="en-US" altLang="zh-TW" sz="900" dirty="0"/>
              <a:t>) </a:t>
            </a:r>
            <a:r>
              <a:rPr lang="en-US" altLang="zh-TW" sz="900" dirty="0" smtClean="0"/>
              <a:t>{</a:t>
            </a:r>
            <a:endParaRPr lang="en-US" altLang="zh-TW" sz="900" dirty="0"/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         // </a:t>
            </a:r>
            <a:r>
              <a:rPr lang="en-US" altLang="zh-TW" sz="900" dirty="0">
                <a:solidFill>
                  <a:schemeClr val="accent3"/>
                </a:solidFill>
              </a:rPr>
              <a:t>if the message being sent was holding excess buffer, free it</a:t>
            </a:r>
          </a:p>
          <a:p>
            <a:r>
              <a:rPr lang="en-US" altLang="zh-TW" sz="900" dirty="0" smtClean="0"/>
              <a:t>    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this.getFreeBufferSize</a:t>
            </a:r>
            <a:r>
              <a:rPr lang="en-US" altLang="zh-TW" sz="900" dirty="0"/>
              <a:t>() &lt; 0) {</a:t>
            </a:r>
          </a:p>
          <a:p>
            <a:r>
              <a:rPr lang="en-US" altLang="zh-TW" sz="900" dirty="0" smtClean="0"/>
              <a:t>                 </a:t>
            </a:r>
            <a:r>
              <a:rPr lang="en-US" altLang="zh-TW" sz="900" dirty="0" err="1" smtClean="0"/>
              <a:t>this.makeRoomForMessage</a:t>
            </a:r>
            <a:r>
              <a:rPr lang="en-US" altLang="zh-TW" sz="900" dirty="0" smtClean="0"/>
              <a:t>(0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        }</a:t>
            </a:r>
            <a:endParaRPr lang="en-US" altLang="zh-TW" sz="900" dirty="0"/>
          </a:p>
          <a:p>
            <a:r>
              <a:rPr lang="en-US" altLang="zh-TW" sz="900" dirty="0" smtClean="0"/>
              <a:t>             </a:t>
            </a:r>
            <a:r>
              <a:rPr lang="en-US" altLang="zh-TW" sz="900" dirty="0" err="1" smtClean="0"/>
              <a:t>sendingConnections.remove</a:t>
            </a:r>
            <a:r>
              <a:rPr lang="en-US" altLang="zh-TW" sz="900" dirty="0" smtClean="0"/>
              <a:t>(</a:t>
            </a:r>
            <a:r>
              <a:rPr lang="en-US" altLang="zh-TW" sz="900" dirty="0" err="1" smtClean="0"/>
              <a:t>i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   }</a:t>
            </a:r>
            <a:endParaRPr lang="en-US" altLang="zh-TW" sz="900" dirty="0"/>
          </a:p>
          <a:p>
            <a:r>
              <a:rPr lang="en-US" altLang="zh-TW" sz="900" dirty="0" smtClean="0"/>
              <a:t>        else </a:t>
            </a:r>
            <a:r>
              <a:rPr lang="en-US" altLang="zh-TW" sz="900" dirty="0"/>
              <a:t>{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      /* </a:t>
            </a:r>
            <a:r>
              <a:rPr lang="en-US" altLang="zh-TW" sz="900" dirty="0">
                <a:solidFill>
                  <a:schemeClr val="accent3"/>
                </a:solidFill>
              </a:rPr>
              <a:t>index increase needed only if nothing was removed */</a:t>
            </a:r>
          </a:p>
          <a:p>
            <a:r>
              <a:rPr lang="en-US" altLang="zh-TW" sz="900" dirty="0" smtClean="0"/>
              <a:t>            </a:t>
            </a:r>
            <a:r>
              <a:rPr lang="en-US" altLang="zh-TW" sz="900" dirty="0" err="1" smtClean="0"/>
              <a:t>i</a:t>
            </a:r>
            <a:r>
              <a:rPr lang="en-US" altLang="zh-TW" sz="900" dirty="0"/>
              <a:t>++;</a:t>
            </a:r>
          </a:p>
          <a:p>
            <a:r>
              <a:rPr lang="en-US" altLang="zh-TW" sz="900" dirty="0" smtClean="0"/>
              <a:t>        }</a:t>
            </a:r>
            <a:endParaRPr lang="en-US" altLang="zh-TW" sz="900" dirty="0"/>
          </a:p>
          <a:p>
            <a:r>
              <a:rPr lang="en-US" altLang="zh-TW" sz="900" dirty="0" smtClean="0"/>
              <a:t>   }</a:t>
            </a:r>
            <a:endParaRPr lang="zh-TW" altLang="en-US" sz="900" dirty="0"/>
          </a:p>
          <a:p>
            <a:r>
              <a:rPr lang="en-US" altLang="zh-TW" sz="900" dirty="0">
                <a:solidFill>
                  <a:schemeClr val="accent3"/>
                </a:solidFill>
              </a:rPr>
              <a:t>/* time to do a TTL check and drop old messages? Only if not sending */</a:t>
            </a:r>
          </a:p>
          <a:p>
            <a:r>
              <a:rPr lang="en-US" altLang="zh-TW" sz="900" dirty="0" smtClean="0"/>
              <a:t>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SimClock.</a:t>
            </a:r>
            <a:r>
              <a:rPr lang="en-US" altLang="zh-TW" sz="900" i="1" dirty="0" err="1"/>
              <a:t>getTime</a:t>
            </a:r>
            <a:r>
              <a:rPr lang="en-US" altLang="zh-TW" sz="900" i="1" dirty="0"/>
              <a:t>() - </a:t>
            </a:r>
            <a:r>
              <a:rPr lang="en-US" altLang="zh-TW" sz="900" i="1" dirty="0" err="1"/>
              <a:t>lastTtlCheck</a:t>
            </a:r>
            <a:r>
              <a:rPr lang="en-US" altLang="zh-TW" sz="900" i="1" dirty="0"/>
              <a:t> &gt;= TTL_CHECK_INTERVAL &amp;&amp; </a:t>
            </a:r>
          </a:p>
          <a:p>
            <a:r>
              <a:rPr lang="en-US" altLang="zh-TW" sz="900" dirty="0" smtClean="0"/>
              <a:t>        </a:t>
            </a:r>
            <a:r>
              <a:rPr lang="en-US" altLang="zh-TW" sz="900" dirty="0" err="1" smtClean="0"/>
              <a:t>sendingConnections.size</a:t>
            </a:r>
            <a:r>
              <a:rPr lang="en-US" altLang="zh-TW" sz="900" dirty="0"/>
              <a:t>() == 0) {</a:t>
            </a:r>
          </a:p>
          <a:p>
            <a:r>
              <a:rPr lang="en-US" altLang="zh-TW" sz="900" dirty="0" smtClean="0"/>
              <a:t>       </a:t>
            </a:r>
            <a:r>
              <a:rPr lang="en-US" altLang="zh-TW" sz="900" dirty="0" err="1" smtClean="0"/>
              <a:t>dropExpiredMessages</a:t>
            </a:r>
            <a:r>
              <a:rPr lang="en-US" altLang="zh-TW" sz="900" dirty="0"/>
              <a:t>();</a:t>
            </a:r>
          </a:p>
          <a:p>
            <a:r>
              <a:rPr lang="en-US" altLang="zh-TW" sz="900" dirty="0" smtClean="0"/>
              <a:t>       </a:t>
            </a:r>
            <a:r>
              <a:rPr lang="en-US" altLang="zh-TW" sz="900" dirty="0" err="1" smtClean="0"/>
              <a:t>lastTtlCheck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</a:t>
            </a:r>
            <a:r>
              <a:rPr lang="en-US" altLang="zh-TW" sz="900" dirty="0" err="1"/>
              <a:t>SimClock.</a:t>
            </a:r>
            <a:r>
              <a:rPr lang="en-US" altLang="zh-TW" sz="900" i="1" dirty="0" err="1"/>
              <a:t>getTime</a:t>
            </a:r>
            <a:r>
              <a:rPr lang="en-US" altLang="zh-TW" sz="900" i="1" dirty="0"/>
              <a:t>();</a:t>
            </a:r>
          </a:p>
          <a:p>
            <a:r>
              <a:rPr lang="en-US" altLang="zh-TW" sz="900" dirty="0" smtClean="0"/>
              <a:t>    }</a:t>
            </a:r>
            <a:endParaRPr lang="en-US" altLang="zh-TW" sz="900" dirty="0"/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2494125" y="237470"/>
            <a:ext cx="13276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 err="1" smtClean="0"/>
              <a:t>updateHosts</a:t>
            </a:r>
            <a:r>
              <a:rPr lang="en-US" altLang="zh-TW" sz="900" dirty="0" smtClean="0"/>
              <a:t>()</a:t>
            </a:r>
            <a:r>
              <a:rPr lang="en-US" altLang="zh-TW" sz="900" b="1" dirty="0" smtClean="0"/>
              <a:t>;</a:t>
            </a:r>
            <a:endParaRPr lang="zh-TW" altLang="en-US" sz="9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2494125" y="75515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1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2489313" y="668158"/>
            <a:ext cx="16337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/>
              <a:t> this</a:t>
            </a:r>
            <a:r>
              <a:rPr lang="en-US" altLang="zh-TW" sz="900" dirty="0" smtClean="0"/>
              <a:t>..</a:t>
            </a:r>
            <a:r>
              <a:rPr lang="en-US" altLang="zh-TW" sz="900" dirty="0" err="1" smtClean="0"/>
              <a:t>router.update</a:t>
            </a:r>
            <a:r>
              <a:rPr lang="en-US" altLang="zh-TW" sz="900" dirty="0"/>
              <a:t>();</a:t>
            </a:r>
            <a:endParaRPr lang="zh-TW" altLang="en-US" sz="9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2489313" y="506203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</a:t>
            </a:r>
            <a:r>
              <a:rPr lang="en-US" altLang="zh-TW" sz="900" dirty="0">
                <a:solidFill>
                  <a:schemeClr val="accent6"/>
                </a:solidFill>
              </a:rPr>
              <a:t>2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6842298" y="704913"/>
            <a:ext cx="2121093" cy="507831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900" dirty="0" err="1" smtClean="0"/>
              <a:t>boolean</a:t>
            </a:r>
            <a:r>
              <a:rPr lang="en-US" altLang="zh-TW" sz="900" dirty="0" smtClean="0"/>
              <a:t> </a:t>
            </a:r>
            <a:r>
              <a:rPr lang="en-US" altLang="zh-TW" sz="900" dirty="0" err="1"/>
              <a:t>isMessageTransferred</a:t>
            </a:r>
            <a:r>
              <a:rPr lang="en-US" altLang="zh-TW" sz="900" dirty="0"/>
              <a:t>() {</a:t>
            </a:r>
          </a:p>
          <a:p>
            <a:r>
              <a:rPr lang="zh-TW" altLang="en-US" sz="900" dirty="0"/>
              <a:t> </a:t>
            </a:r>
            <a:r>
              <a:rPr lang="zh-TW" altLang="en-US" sz="900" dirty="0" smtClean="0"/>
              <a:t>   </a:t>
            </a:r>
            <a:r>
              <a:rPr lang="en-US" altLang="zh-TW" sz="900" dirty="0" smtClean="0"/>
              <a:t>return </a:t>
            </a:r>
            <a:r>
              <a:rPr lang="en-US" altLang="zh-TW" sz="900" b="1" dirty="0" err="1"/>
              <a:t>getRemainingByteCount</a:t>
            </a:r>
            <a:r>
              <a:rPr lang="en-US" altLang="zh-TW" sz="900" b="1" dirty="0"/>
              <a:t>() </a:t>
            </a:r>
            <a:r>
              <a:rPr lang="en-US" altLang="zh-TW" sz="900" dirty="0"/>
              <a:t>== 0;</a:t>
            </a:r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cxnSp>
        <p:nvCxnSpPr>
          <p:cNvPr id="90" name="肘形接點 89"/>
          <p:cNvCxnSpPr/>
          <p:nvPr/>
        </p:nvCxnSpPr>
        <p:spPr>
          <a:xfrm>
            <a:off x="4211960" y="1834988"/>
            <a:ext cx="822396" cy="802533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左大括弧 91"/>
          <p:cNvSpPr/>
          <p:nvPr/>
        </p:nvSpPr>
        <p:spPr>
          <a:xfrm>
            <a:off x="6546356" y="556753"/>
            <a:ext cx="432048" cy="3725061"/>
          </a:xfrm>
          <a:prstGeom prst="leftBrace">
            <a:avLst>
              <a:gd name="adj1" fmla="val 8333"/>
              <a:gd name="adj2" fmla="val 55899"/>
            </a:avLst>
          </a:prstGeom>
          <a:ln w="254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4" name="文字方塊 93"/>
          <p:cNvSpPr txBox="1"/>
          <p:nvPr/>
        </p:nvSpPr>
        <p:spPr>
          <a:xfrm>
            <a:off x="5802560" y="2887442"/>
            <a:ext cx="3204723" cy="1754326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900" dirty="0" err="1"/>
              <a:t>int</a:t>
            </a:r>
            <a:r>
              <a:rPr lang="en-US" altLang="zh-TW" sz="900" dirty="0"/>
              <a:t> </a:t>
            </a:r>
            <a:r>
              <a:rPr lang="en-US" altLang="zh-TW" sz="900" b="1" dirty="0" err="1"/>
              <a:t>getRemainingByteCount</a:t>
            </a:r>
            <a:r>
              <a:rPr lang="en-US" altLang="zh-TW" sz="900" b="1" dirty="0"/>
              <a:t>() </a:t>
            </a:r>
            <a:r>
              <a:rPr lang="en-US" altLang="zh-TW" sz="900" dirty="0"/>
              <a:t>{</a:t>
            </a:r>
          </a:p>
          <a:p>
            <a:r>
              <a:rPr lang="en-US" altLang="zh-TW" sz="900" dirty="0" err="1"/>
              <a:t>int</a:t>
            </a:r>
            <a:r>
              <a:rPr lang="en-US" altLang="zh-TW" sz="900" dirty="0"/>
              <a:t> remaining;</a:t>
            </a:r>
          </a:p>
          <a:p>
            <a:endParaRPr lang="zh-TW" altLang="en-US" sz="900" dirty="0"/>
          </a:p>
          <a:p>
            <a:r>
              <a:rPr lang="zh-TW" altLang="en-US" sz="900" dirty="0" smtClean="0"/>
              <a:t>  </a:t>
            </a:r>
            <a:r>
              <a:rPr lang="en-US" altLang="zh-TW" sz="900" dirty="0" smtClean="0"/>
              <a:t>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msgOnFly</a:t>
            </a:r>
            <a:r>
              <a:rPr lang="en-US" altLang="zh-TW" sz="900" dirty="0"/>
              <a:t> == null) {</a:t>
            </a:r>
          </a:p>
          <a:p>
            <a:r>
              <a:rPr lang="zh-TW" altLang="en-US" sz="900" dirty="0" smtClean="0"/>
              <a:t>     </a:t>
            </a:r>
            <a:r>
              <a:rPr lang="en-US" altLang="zh-TW" sz="900" dirty="0" smtClean="0"/>
              <a:t>return </a:t>
            </a:r>
            <a:r>
              <a:rPr lang="en-US" altLang="zh-TW" sz="900" dirty="0"/>
              <a:t>0;</a:t>
            </a:r>
          </a:p>
          <a:p>
            <a:r>
              <a:rPr lang="zh-TW" altLang="en-US" sz="900" dirty="0" smtClean="0"/>
              <a:t>  </a:t>
            </a:r>
            <a:r>
              <a:rPr lang="en-US" altLang="zh-TW" sz="900" dirty="0" smtClean="0"/>
              <a:t>}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b="1" dirty="0"/>
              <a:t>remaining</a:t>
            </a:r>
            <a:r>
              <a:rPr lang="en-US" altLang="zh-TW" sz="900" dirty="0"/>
              <a:t> = (</a:t>
            </a:r>
            <a:r>
              <a:rPr lang="en-US" altLang="zh-TW" sz="900" dirty="0" err="1"/>
              <a:t>int</a:t>
            </a:r>
            <a:r>
              <a:rPr lang="en-US" altLang="zh-TW" sz="900" dirty="0"/>
              <a:t>)((</a:t>
            </a:r>
            <a:r>
              <a:rPr lang="en-US" altLang="zh-TW" sz="900" dirty="0" err="1"/>
              <a:t>this.transferDoneTime</a:t>
            </a:r>
            <a:r>
              <a:rPr lang="en-US" altLang="zh-TW" sz="900" dirty="0"/>
              <a:t> - </a:t>
            </a:r>
            <a:r>
              <a:rPr lang="en-US" altLang="zh-TW" sz="900" dirty="0" err="1"/>
              <a:t>SimClock.</a:t>
            </a:r>
            <a:r>
              <a:rPr lang="en-US" altLang="zh-TW" sz="900" i="1" dirty="0" err="1"/>
              <a:t>getTime</a:t>
            </a:r>
            <a:r>
              <a:rPr lang="en-US" altLang="zh-TW" sz="900" i="1" dirty="0"/>
              <a:t>()) </a:t>
            </a:r>
          </a:p>
          <a:p>
            <a:r>
              <a:rPr lang="en-US" altLang="zh-TW" sz="900" dirty="0"/>
              <a:t>* </a:t>
            </a:r>
            <a:r>
              <a:rPr lang="en-US" altLang="zh-TW" sz="900" dirty="0" err="1"/>
              <a:t>this.speed</a:t>
            </a:r>
            <a:r>
              <a:rPr lang="en-US" altLang="zh-TW" sz="900" dirty="0"/>
              <a:t>);</a:t>
            </a:r>
          </a:p>
          <a:p>
            <a:endParaRPr lang="zh-TW" altLang="en-US" sz="900" dirty="0"/>
          </a:p>
          <a:p>
            <a:r>
              <a:rPr lang="en-US" altLang="zh-TW" sz="900" b="1" dirty="0">
                <a:solidFill>
                  <a:schemeClr val="accent2"/>
                </a:solidFill>
              </a:rPr>
              <a:t>return</a:t>
            </a:r>
            <a:r>
              <a:rPr lang="en-US" altLang="zh-TW" sz="900" dirty="0"/>
              <a:t> (</a:t>
            </a:r>
            <a:r>
              <a:rPr lang="en-US" altLang="zh-TW" sz="900" u="sng" dirty="0"/>
              <a:t>remaining &gt; 0 ? remaining </a:t>
            </a:r>
            <a:r>
              <a:rPr lang="en-US" altLang="zh-TW" sz="900" b="1" u="sng" dirty="0">
                <a:solidFill>
                  <a:srgbClr val="FF0000"/>
                </a:solidFill>
              </a:rPr>
              <a:t>: 0</a:t>
            </a:r>
            <a:r>
              <a:rPr lang="en-US" altLang="zh-TW" sz="900" u="sng" dirty="0"/>
              <a:t>);</a:t>
            </a:r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cxnSp>
        <p:nvCxnSpPr>
          <p:cNvPr id="11" name="直線單箭頭接點 10"/>
          <p:cNvCxnSpPr>
            <a:stCxn id="3" idx="2"/>
          </p:cNvCxnSpPr>
          <p:nvPr/>
        </p:nvCxnSpPr>
        <p:spPr>
          <a:xfrm flipH="1">
            <a:off x="7902844" y="1212744"/>
            <a:ext cx="1" cy="1644495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標題 4"/>
          <p:cNvSpPr txBox="1">
            <a:spLocks/>
          </p:cNvSpPr>
          <p:nvPr/>
        </p:nvSpPr>
        <p:spPr>
          <a:xfrm>
            <a:off x="442678" y="-89854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/>
              <a:t>Message delivered in </a:t>
            </a:r>
            <a:r>
              <a:rPr lang="en-US" altLang="zh-TW" sz="1800" dirty="0" smtClean="0"/>
              <a:t>clock 6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10612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285667" y="83273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285667" y="550768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sp>
        <p:nvSpPr>
          <p:cNvPr id="6" name="圓角矩形 5"/>
          <p:cNvSpPr/>
          <p:nvPr/>
        </p:nvSpPr>
        <p:spPr>
          <a:xfrm>
            <a:off x="3155" y="1068744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sp>
        <p:nvSpPr>
          <p:cNvPr id="9" name="圓角矩形 8"/>
          <p:cNvSpPr/>
          <p:nvPr/>
        </p:nvSpPr>
        <p:spPr>
          <a:xfrm>
            <a:off x="75315" y="2857239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1897735" y="371305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圓角矩形 12"/>
          <p:cNvSpPr/>
          <p:nvPr/>
        </p:nvSpPr>
        <p:spPr>
          <a:xfrm>
            <a:off x="10045" y="6144296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17" name="直線接點 16"/>
          <p:cNvCxnSpPr/>
          <p:nvPr/>
        </p:nvCxnSpPr>
        <p:spPr>
          <a:xfrm>
            <a:off x="766045" y="918007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線單箭頭接點 20"/>
          <p:cNvCxnSpPr>
            <a:stCxn id="13" idx="0"/>
            <a:endCxn id="9" idx="2"/>
          </p:cNvCxnSpPr>
          <p:nvPr/>
        </p:nvCxnSpPr>
        <p:spPr>
          <a:xfrm flipH="1" flipV="1">
            <a:off x="756470" y="5406259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9" idx="0"/>
            <a:endCxn id="6" idx="2"/>
          </p:cNvCxnSpPr>
          <p:nvPr/>
        </p:nvCxnSpPr>
        <p:spPr>
          <a:xfrm flipV="1">
            <a:off x="756470" y="1356744"/>
            <a:ext cx="2685" cy="150049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圓角矩形 47"/>
          <p:cNvSpPr/>
          <p:nvPr/>
        </p:nvSpPr>
        <p:spPr>
          <a:xfrm>
            <a:off x="5034356" y="1081197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NetworkInterface</a:t>
            </a:r>
            <a:endParaRPr lang="zh-TW" altLang="en-US" sz="1100" dirty="0"/>
          </a:p>
        </p:txBody>
      </p:sp>
      <p:sp>
        <p:nvSpPr>
          <p:cNvPr id="50" name="圓角矩形 49"/>
          <p:cNvSpPr/>
          <p:nvPr/>
        </p:nvSpPr>
        <p:spPr>
          <a:xfrm>
            <a:off x="5048212" y="2030160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Connections</a:t>
            </a:r>
            <a:endParaRPr lang="zh-TW" altLang="en-US" sz="1100" dirty="0"/>
          </a:p>
        </p:txBody>
      </p:sp>
      <p:sp>
        <p:nvSpPr>
          <p:cNvPr id="52" name="圓角矩形 51"/>
          <p:cNvSpPr/>
          <p:nvPr/>
        </p:nvSpPr>
        <p:spPr>
          <a:xfrm>
            <a:off x="5034356" y="1546989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SimpleBoardcastInterface</a:t>
            </a:r>
            <a:endParaRPr lang="zh-TW" altLang="en-US" sz="800" dirty="0"/>
          </a:p>
        </p:txBody>
      </p:sp>
      <p:sp>
        <p:nvSpPr>
          <p:cNvPr id="53" name="圓角矩形 52"/>
          <p:cNvSpPr/>
          <p:nvPr/>
        </p:nvSpPr>
        <p:spPr>
          <a:xfrm>
            <a:off x="5048212" y="2493521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/>
              <a:t>CBRConnection</a:t>
            </a:r>
            <a:endParaRPr lang="zh-TW" altLang="en-US" sz="1000" dirty="0"/>
          </a:p>
        </p:txBody>
      </p:sp>
      <p:cxnSp>
        <p:nvCxnSpPr>
          <p:cNvPr id="54" name="直線單箭頭接點 53"/>
          <p:cNvCxnSpPr/>
          <p:nvPr/>
        </p:nvCxnSpPr>
        <p:spPr>
          <a:xfrm flipV="1">
            <a:off x="5790356" y="1370903"/>
            <a:ext cx="0" cy="17450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直線接點 55"/>
          <p:cNvCxnSpPr>
            <a:stCxn id="52" idx="2"/>
          </p:cNvCxnSpPr>
          <p:nvPr/>
        </p:nvCxnSpPr>
        <p:spPr>
          <a:xfrm>
            <a:off x="5790356" y="1834989"/>
            <a:ext cx="0" cy="19517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直線單箭頭接點 57"/>
          <p:cNvCxnSpPr>
            <a:endCxn id="50" idx="2"/>
          </p:cNvCxnSpPr>
          <p:nvPr/>
        </p:nvCxnSpPr>
        <p:spPr>
          <a:xfrm flipV="1">
            <a:off x="5804212" y="2318160"/>
            <a:ext cx="0" cy="175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1" name="直線接點 70"/>
          <p:cNvCxnSpPr/>
          <p:nvPr/>
        </p:nvCxnSpPr>
        <p:spPr>
          <a:xfrm>
            <a:off x="5790356" y="907191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直線接點 74"/>
          <p:cNvCxnSpPr>
            <a:stCxn id="5" idx="2"/>
          </p:cNvCxnSpPr>
          <p:nvPr/>
        </p:nvCxnSpPr>
        <p:spPr>
          <a:xfrm>
            <a:off x="1897735" y="838800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直線接點 75"/>
          <p:cNvCxnSpPr/>
          <p:nvPr/>
        </p:nvCxnSpPr>
        <p:spPr>
          <a:xfrm>
            <a:off x="756470" y="916414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9" name="直線接點 78"/>
          <p:cNvCxnSpPr/>
          <p:nvPr/>
        </p:nvCxnSpPr>
        <p:spPr>
          <a:xfrm>
            <a:off x="1711601" y="918008"/>
            <a:ext cx="4084535" cy="1592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2" name="左大括弧 81"/>
          <p:cNvSpPr/>
          <p:nvPr/>
        </p:nvSpPr>
        <p:spPr>
          <a:xfrm>
            <a:off x="1453553" y="919600"/>
            <a:ext cx="1390256" cy="5644622"/>
          </a:xfrm>
          <a:prstGeom prst="leftBrace">
            <a:avLst>
              <a:gd name="adj1" fmla="val 8333"/>
              <a:gd name="adj2" fmla="val 55899"/>
            </a:avLst>
          </a:prstGeom>
          <a:ln w="254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200473" y="3949243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-13118" y="3399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Sender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1515155" y="5998499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6"/>
                </a:solidFill>
              </a:rPr>
              <a:t>Step 3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1515155" y="6133335"/>
            <a:ext cx="227177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update</a:t>
            </a:r>
            <a:r>
              <a:rPr lang="en-US" altLang="zh-TW" sz="1000" dirty="0" smtClean="0"/>
              <a:t>(){</a:t>
            </a:r>
          </a:p>
          <a:p>
            <a:r>
              <a:rPr lang="en-US" altLang="zh-TW" sz="1000" b="1" dirty="0" err="1"/>
              <a:t>super.update</a:t>
            </a:r>
            <a:r>
              <a:rPr lang="en-US" altLang="zh-TW" sz="1000" b="1" dirty="0"/>
              <a:t>();</a:t>
            </a:r>
            <a:endParaRPr lang="en-US" altLang="zh-TW" sz="1000" b="1" dirty="0" smtClean="0"/>
          </a:p>
          <a:p>
            <a:r>
              <a:rPr lang="en-US" altLang="zh-TW" sz="1000" dirty="0" smtClean="0"/>
              <a:t>…</a:t>
            </a:r>
          </a:p>
          <a:p>
            <a:r>
              <a:rPr lang="en-US" altLang="zh-TW" sz="1000" dirty="0" err="1" smtClean="0"/>
              <a:t>this.tryAllMessagesToAllConnections</a:t>
            </a:r>
            <a:r>
              <a:rPr lang="en-US" altLang="zh-TW" sz="1000" dirty="0" smtClean="0"/>
              <a:t>();</a:t>
            </a:r>
          </a:p>
          <a:p>
            <a:r>
              <a:rPr lang="en-US" altLang="zh-TW" sz="1000" dirty="0" smtClean="0"/>
              <a:t>}</a:t>
            </a:r>
            <a:endParaRPr lang="zh-TW" altLang="en-US" sz="10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2651043" y="879200"/>
            <a:ext cx="3555782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void </a:t>
            </a:r>
            <a:r>
              <a:rPr lang="en-US" altLang="zh-TW" sz="900" b="1" dirty="0"/>
              <a:t>update() </a:t>
            </a:r>
            <a:r>
              <a:rPr lang="en-US" altLang="zh-TW" sz="900" dirty="0" smtClean="0"/>
              <a:t>{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smtClean="0"/>
              <a:t>   for </a:t>
            </a:r>
            <a:r>
              <a:rPr lang="en-US" altLang="zh-TW" sz="900" dirty="0"/>
              <a:t>(</a:t>
            </a:r>
            <a:r>
              <a:rPr lang="en-US" altLang="zh-TW" sz="900" dirty="0" err="1"/>
              <a:t>int</a:t>
            </a:r>
            <a:r>
              <a:rPr lang="en-US" altLang="zh-TW" sz="900" dirty="0"/>
              <a:t> </a:t>
            </a:r>
            <a:r>
              <a:rPr lang="en-US" altLang="zh-TW" sz="900" dirty="0" err="1"/>
              <a:t>i</a:t>
            </a:r>
            <a:r>
              <a:rPr lang="en-US" altLang="zh-TW" sz="900" dirty="0"/>
              <a:t>=0; </a:t>
            </a:r>
            <a:r>
              <a:rPr lang="en-US" altLang="zh-TW" sz="900" dirty="0" err="1"/>
              <a:t>i</a:t>
            </a:r>
            <a:r>
              <a:rPr lang="en-US" altLang="zh-TW" sz="900" dirty="0"/>
              <a:t>&lt;</a:t>
            </a:r>
            <a:r>
              <a:rPr lang="en-US" altLang="zh-TW" sz="900" dirty="0" err="1"/>
              <a:t>this.sendingConnections.size</a:t>
            </a:r>
            <a:r>
              <a:rPr lang="en-US" altLang="zh-TW" sz="900" dirty="0"/>
              <a:t>(); ) {</a:t>
            </a:r>
          </a:p>
          <a:p>
            <a:r>
              <a:rPr lang="en-US" altLang="zh-TW" sz="900" dirty="0" smtClean="0"/>
              <a:t>       </a:t>
            </a:r>
            <a:r>
              <a:rPr lang="en-US" altLang="zh-TW" sz="900" dirty="0" err="1" smtClean="0"/>
              <a:t>boolean</a:t>
            </a:r>
            <a:r>
              <a:rPr lang="en-US" altLang="zh-TW" sz="900" dirty="0" smtClean="0"/>
              <a:t> </a:t>
            </a:r>
            <a:r>
              <a:rPr lang="en-US" altLang="zh-TW" sz="900" dirty="0" err="1"/>
              <a:t>removeCurrent</a:t>
            </a:r>
            <a:r>
              <a:rPr lang="en-US" altLang="zh-TW" sz="900" dirty="0"/>
              <a:t> = false;</a:t>
            </a:r>
          </a:p>
          <a:p>
            <a:r>
              <a:rPr lang="en-US" altLang="zh-TW" sz="900" dirty="0" smtClean="0"/>
              <a:t>       Connection </a:t>
            </a:r>
            <a:r>
              <a:rPr lang="en-US" altLang="zh-TW" sz="900" dirty="0"/>
              <a:t>con = </a:t>
            </a:r>
            <a:r>
              <a:rPr lang="en-US" altLang="zh-TW" sz="900" dirty="0" err="1"/>
              <a:t>sendingConnections.get</a:t>
            </a:r>
            <a:r>
              <a:rPr lang="en-US" altLang="zh-TW" sz="900" dirty="0"/>
              <a:t>(</a:t>
            </a:r>
            <a:r>
              <a:rPr lang="en-US" altLang="zh-TW" sz="900" dirty="0" err="1"/>
              <a:t>i</a:t>
            </a:r>
            <a:r>
              <a:rPr lang="en-US" altLang="zh-TW" sz="900" dirty="0" smtClean="0"/>
              <a:t>);</a:t>
            </a:r>
            <a:endParaRPr lang="zh-TW" altLang="en-US" sz="900" dirty="0"/>
          </a:p>
          <a:p>
            <a:r>
              <a:rPr lang="en-US" altLang="zh-TW" sz="900" dirty="0" smtClean="0"/>
              <a:t>       </a:t>
            </a:r>
            <a:r>
              <a:rPr lang="en-US" altLang="zh-TW" sz="900" dirty="0" smtClean="0">
                <a:solidFill>
                  <a:schemeClr val="accent3"/>
                </a:solidFill>
              </a:rPr>
              <a:t>/* </a:t>
            </a:r>
            <a:r>
              <a:rPr lang="en-US" altLang="zh-TW" sz="900" dirty="0">
                <a:solidFill>
                  <a:schemeClr val="accent3"/>
                </a:solidFill>
              </a:rPr>
              <a:t>finalize ready transfers */</a:t>
            </a:r>
          </a:p>
          <a:p>
            <a:r>
              <a:rPr lang="en-US" altLang="zh-TW" sz="900" dirty="0" smtClean="0"/>
              <a:t>       if </a:t>
            </a:r>
            <a:r>
              <a:rPr lang="en-US" altLang="zh-TW" sz="900" dirty="0"/>
              <a:t>(</a:t>
            </a:r>
            <a:r>
              <a:rPr lang="en-US" altLang="zh-TW" sz="900" b="1" dirty="0" err="1"/>
              <a:t>con.isMessageTransferred</a:t>
            </a:r>
            <a:r>
              <a:rPr lang="en-US" altLang="zh-TW" sz="900" b="1" dirty="0"/>
              <a:t>()</a:t>
            </a:r>
            <a:r>
              <a:rPr lang="en-US" altLang="zh-TW" sz="900" dirty="0"/>
              <a:t>) {</a:t>
            </a:r>
          </a:p>
          <a:p>
            <a:r>
              <a:rPr lang="en-US" altLang="zh-TW" sz="900" dirty="0" smtClean="0"/>
              <a:t>   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con.getMessage</a:t>
            </a:r>
            <a:r>
              <a:rPr lang="en-US" altLang="zh-TW" sz="900" dirty="0"/>
              <a:t>() != null) {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transferDone</a:t>
            </a:r>
            <a:r>
              <a:rPr lang="en-US" altLang="zh-TW" sz="900" dirty="0" smtClean="0"/>
              <a:t>(con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con.finalizeTransfer</a:t>
            </a:r>
            <a:r>
              <a:rPr lang="en-US" altLang="zh-TW" sz="900" dirty="0"/>
              <a:t>();</a:t>
            </a:r>
          </a:p>
          <a:p>
            <a:r>
              <a:rPr lang="en-US" altLang="zh-TW" sz="900" dirty="0" smtClean="0"/>
              <a:t>            } </a:t>
            </a:r>
            <a:r>
              <a:rPr lang="en-US" altLang="zh-TW" sz="900" dirty="0">
                <a:solidFill>
                  <a:schemeClr val="accent3"/>
                </a:solidFill>
              </a:rPr>
              <a:t>/* else: some other entity aborted transfer */</a:t>
            </a:r>
          </a:p>
          <a:p>
            <a:r>
              <a:rPr lang="en-US" altLang="zh-TW" sz="900" dirty="0" smtClean="0"/>
              <a:t>           </a:t>
            </a:r>
            <a:r>
              <a:rPr lang="en-US" altLang="zh-TW" sz="900" dirty="0" err="1" smtClean="0"/>
              <a:t>removeCurrent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true;</a:t>
            </a:r>
          </a:p>
          <a:p>
            <a:r>
              <a:rPr lang="en-US" altLang="zh-TW" sz="900" dirty="0" smtClean="0"/>
              <a:t>        }</a:t>
            </a:r>
            <a:endParaRPr lang="en-US" altLang="zh-TW" sz="900" dirty="0"/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      /* </a:t>
            </a:r>
            <a:r>
              <a:rPr lang="en-US" altLang="zh-TW" sz="900" dirty="0">
                <a:solidFill>
                  <a:schemeClr val="accent3"/>
                </a:solidFill>
              </a:rPr>
              <a:t>remove connections that have gone down */</a:t>
            </a:r>
          </a:p>
          <a:p>
            <a:r>
              <a:rPr lang="en-US" altLang="zh-TW" sz="900" dirty="0" smtClean="0"/>
              <a:t>        else </a:t>
            </a:r>
            <a:r>
              <a:rPr lang="en-US" altLang="zh-TW" sz="900" dirty="0"/>
              <a:t>if (!</a:t>
            </a:r>
            <a:r>
              <a:rPr lang="en-US" altLang="zh-TW" sz="900" dirty="0" err="1"/>
              <a:t>con.isUp</a:t>
            </a:r>
            <a:r>
              <a:rPr lang="en-US" altLang="zh-TW" sz="900" dirty="0"/>
              <a:t>()) {</a:t>
            </a:r>
          </a:p>
          <a:p>
            <a:r>
              <a:rPr lang="en-US" altLang="zh-TW" sz="900" dirty="0" smtClean="0"/>
              <a:t>    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con.getMessage</a:t>
            </a:r>
            <a:r>
              <a:rPr lang="en-US" altLang="zh-TW" sz="900" dirty="0"/>
              <a:t>() != null) {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transferAborted</a:t>
            </a:r>
            <a:r>
              <a:rPr lang="en-US" altLang="zh-TW" sz="900" dirty="0" smtClean="0"/>
              <a:t>(con);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con.abortTransfer</a:t>
            </a:r>
            <a:r>
              <a:rPr lang="en-US" altLang="zh-TW" sz="900" dirty="0" smtClean="0"/>
              <a:t>();</a:t>
            </a:r>
          </a:p>
          <a:p>
            <a:r>
              <a:rPr lang="en-US" altLang="zh-TW" sz="900" dirty="0" smtClean="0"/>
              <a:t>            }</a:t>
            </a:r>
            <a:endParaRPr lang="en-US" altLang="zh-TW" sz="900" dirty="0"/>
          </a:p>
          <a:p>
            <a:r>
              <a:rPr lang="en-US" altLang="zh-TW" sz="900" dirty="0" smtClean="0"/>
              <a:t>            </a:t>
            </a:r>
            <a:r>
              <a:rPr lang="en-US" altLang="zh-TW" sz="900" dirty="0" err="1" smtClean="0"/>
              <a:t>removeCurrent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true;</a:t>
            </a:r>
          </a:p>
          <a:p>
            <a:r>
              <a:rPr lang="en-US" altLang="zh-TW" sz="900" dirty="0" smtClean="0"/>
              <a:t>        } 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dirty="0" smtClean="0"/>
              <a:t>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removeCurrent</a:t>
            </a:r>
            <a:r>
              <a:rPr lang="en-US" altLang="zh-TW" sz="900" dirty="0"/>
              <a:t>) </a:t>
            </a:r>
            <a:r>
              <a:rPr lang="en-US" altLang="zh-TW" sz="900" dirty="0" smtClean="0"/>
              <a:t>{</a:t>
            </a:r>
            <a:endParaRPr lang="en-US" altLang="zh-TW" sz="900" dirty="0"/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         // </a:t>
            </a:r>
            <a:r>
              <a:rPr lang="en-US" altLang="zh-TW" sz="900" dirty="0">
                <a:solidFill>
                  <a:schemeClr val="accent3"/>
                </a:solidFill>
              </a:rPr>
              <a:t>if the message being sent was holding excess buffer, free it</a:t>
            </a:r>
          </a:p>
          <a:p>
            <a:r>
              <a:rPr lang="en-US" altLang="zh-TW" sz="900" dirty="0" smtClean="0"/>
              <a:t>    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this.getFreeBufferSize</a:t>
            </a:r>
            <a:r>
              <a:rPr lang="en-US" altLang="zh-TW" sz="900" dirty="0"/>
              <a:t>() &lt; 0) {</a:t>
            </a:r>
          </a:p>
          <a:p>
            <a:r>
              <a:rPr lang="en-US" altLang="zh-TW" sz="900" dirty="0" smtClean="0"/>
              <a:t>                 </a:t>
            </a:r>
            <a:r>
              <a:rPr lang="en-US" altLang="zh-TW" sz="900" dirty="0" err="1" smtClean="0"/>
              <a:t>this.makeRoomForMessage</a:t>
            </a:r>
            <a:r>
              <a:rPr lang="en-US" altLang="zh-TW" sz="900" dirty="0" smtClean="0"/>
              <a:t>(0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        }</a:t>
            </a:r>
            <a:endParaRPr lang="en-US" altLang="zh-TW" sz="900" dirty="0"/>
          </a:p>
          <a:p>
            <a:r>
              <a:rPr lang="en-US" altLang="zh-TW" sz="900" dirty="0" smtClean="0"/>
              <a:t>             </a:t>
            </a:r>
            <a:r>
              <a:rPr lang="en-US" altLang="zh-TW" sz="900" dirty="0" err="1" smtClean="0"/>
              <a:t>sendingConnections.remove</a:t>
            </a:r>
            <a:r>
              <a:rPr lang="en-US" altLang="zh-TW" sz="900" dirty="0" smtClean="0"/>
              <a:t>(</a:t>
            </a:r>
            <a:r>
              <a:rPr lang="en-US" altLang="zh-TW" sz="900" dirty="0" err="1" smtClean="0"/>
              <a:t>i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   }</a:t>
            </a:r>
            <a:endParaRPr lang="en-US" altLang="zh-TW" sz="900" dirty="0"/>
          </a:p>
          <a:p>
            <a:r>
              <a:rPr lang="en-US" altLang="zh-TW" sz="900" dirty="0" smtClean="0"/>
              <a:t>        else </a:t>
            </a:r>
            <a:r>
              <a:rPr lang="en-US" altLang="zh-TW" sz="900" dirty="0"/>
              <a:t>{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      /* </a:t>
            </a:r>
            <a:r>
              <a:rPr lang="en-US" altLang="zh-TW" sz="900" dirty="0">
                <a:solidFill>
                  <a:schemeClr val="accent3"/>
                </a:solidFill>
              </a:rPr>
              <a:t>index increase needed only if nothing was removed */</a:t>
            </a:r>
          </a:p>
          <a:p>
            <a:r>
              <a:rPr lang="en-US" altLang="zh-TW" sz="900" dirty="0" smtClean="0"/>
              <a:t>            </a:t>
            </a:r>
            <a:r>
              <a:rPr lang="en-US" altLang="zh-TW" sz="900" dirty="0" err="1" smtClean="0"/>
              <a:t>i</a:t>
            </a:r>
            <a:r>
              <a:rPr lang="en-US" altLang="zh-TW" sz="900" dirty="0"/>
              <a:t>++;</a:t>
            </a:r>
          </a:p>
          <a:p>
            <a:r>
              <a:rPr lang="en-US" altLang="zh-TW" sz="900" dirty="0" smtClean="0"/>
              <a:t>        }</a:t>
            </a:r>
            <a:endParaRPr lang="en-US" altLang="zh-TW" sz="900" dirty="0"/>
          </a:p>
          <a:p>
            <a:r>
              <a:rPr lang="en-US" altLang="zh-TW" sz="900" dirty="0" smtClean="0"/>
              <a:t>   }</a:t>
            </a:r>
            <a:endParaRPr lang="zh-TW" altLang="en-US" sz="900" dirty="0"/>
          </a:p>
          <a:p>
            <a:r>
              <a:rPr lang="en-US" altLang="zh-TW" sz="900" dirty="0">
                <a:solidFill>
                  <a:schemeClr val="accent3"/>
                </a:solidFill>
              </a:rPr>
              <a:t>/* time to do a TTL check and drop old messages? Only if not sending */</a:t>
            </a:r>
          </a:p>
          <a:p>
            <a:r>
              <a:rPr lang="en-US" altLang="zh-TW" sz="900" dirty="0" smtClean="0"/>
              <a:t>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SimClock.</a:t>
            </a:r>
            <a:r>
              <a:rPr lang="en-US" altLang="zh-TW" sz="900" i="1" dirty="0" err="1"/>
              <a:t>getTime</a:t>
            </a:r>
            <a:r>
              <a:rPr lang="en-US" altLang="zh-TW" sz="900" i="1" dirty="0"/>
              <a:t>() - </a:t>
            </a:r>
            <a:r>
              <a:rPr lang="en-US" altLang="zh-TW" sz="900" i="1" dirty="0" err="1"/>
              <a:t>lastTtlCheck</a:t>
            </a:r>
            <a:r>
              <a:rPr lang="en-US" altLang="zh-TW" sz="900" i="1" dirty="0"/>
              <a:t> &gt;= TTL_CHECK_INTERVAL &amp;&amp; </a:t>
            </a:r>
          </a:p>
          <a:p>
            <a:r>
              <a:rPr lang="en-US" altLang="zh-TW" sz="900" dirty="0" smtClean="0"/>
              <a:t>        </a:t>
            </a:r>
            <a:r>
              <a:rPr lang="en-US" altLang="zh-TW" sz="900" dirty="0" err="1" smtClean="0"/>
              <a:t>sendingConnections.size</a:t>
            </a:r>
            <a:r>
              <a:rPr lang="en-US" altLang="zh-TW" sz="900" dirty="0"/>
              <a:t>() == 0) {</a:t>
            </a:r>
          </a:p>
          <a:p>
            <a:r>
              <a:rPr lang="en-US" altLang="zh-TW" sz="900" dirty="0" smtClean="0"/>
              <a:t>       </a:t>
            </a:r>
            <a:r>
              <a:rPr lang="en-US" altLang="zh-TW" sz="900" dirty="0" err="1" smtClean="0"/>
              <a:t>dropExpiredMessages</a:t>
            </a:r>
            <a:r>
              <a:rPr lang="en-US" altLang="zh-TW" sz="900" dirty="0"/>
              <a:t>();</a:t>
            </a:r>
          </a:p>
          <a:p>
            <a:r>
              <a:rPr lang="en-US" altLang="zh-TW" sz="900" dirty="0" smtClean="0"/>
              <a:t>       </a:t>
            </a:r>
            <a:r>
              <a:rPr lang="en-US" altLang="zh-TW" sz="900" dirty="0" err="1" smtClean="0"/>
              <a:t>lastTtlCheck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</a:t>
            </a:r>
            <a:r>
              <a:rPr lang="en-US" altLang="zh-TW" sz="900" dirty="0" err="1"/>
              <a:t>SimClock.</a:t>
            </a:r>
            <a:r>
              <a:rPr lang="en-US" altLang="zh-TW" sz="900" i="1" dirty="0" err="1"/>
              <a:t>getTime</a:t>
            </a:r>
            <a:r>
              <a:rPr lang="en-US" altLang="zh-TW" sz="900" i="1" dirty="0"/>
              <a:t>();</a:t>
            </a:r>
          </a:p>
          <a:p>
            <a:r>
              <a:rPr lang="en-US" altLang="zh-TW" sz="900" dirty="0" smtClean="0"/>
              <a:t>    }</a:t>
            </a:r>
            <a:endParaRPr lang="en-US" altLang="zh-TW" sz="900" dirty="0"/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2494125" y="237470"/>
            <a:ext cx="13276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 err="1" smtClean="0"/>
              <a:t>updateHosts</a:t>
            </a:r>
            <a:r>
              <a:rPr lang="en-US" altLang="zh-TW" sz="900" dirty="0" smtClean="0"/>
              <a:t>()</a:t>
            </a:r>
            <a:r>
              <a:rPr lang="en-US" altLang="zh-TW" sz="900" b="1" dirty="0" smtClean="0"/>
              <a:t>;</a:t>
            </a:r>
            <a:endParaRPr lang="zh-TW" altLang="en-US" sz="9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2494125" y="75515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1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2489313" y="668158"/>
            <a:ext cx="16337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/>
              <a:t> this</a:t>
            </a:r>
            <a:r>
              <a:rPr lang="en-US" altLang="zh-TW" sz="900" dirty="0" smtClean="0"/>
              <a:t>..</a:t>
            </a:r>
            <a:r>
              <a:rPr lang="en-US" altLang="zh-TW" sz="900" dirty="0" err="1" smtClean="0"/>
              <a:t>router.update</a:t>
            </a:r>
            <a:r>
              <a:rPr lang="en-US" altLang="zh-TW" sz="900" dirty="0"/>
              <a:t>();</a:t>
            </a:r>
            <a:endParaRPr lang="zh-TW" altLang="en-US" sz="9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2489313" y="506203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</a:t>
            </a:r>
            <a:r>
              <a:rPr lang="en-US" altLang="zh-TW" sz="900" dirty="0">
                <a:solidFill>
                  <a:schemeClr val="accent6"/>
                </a:solidFill>
              </a:rPr>
              <a:t>2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6842298" y="704913"/>
            <a:ext cx="2121093" cy="507831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900" dirty="0" err="1" smtClean="0"/>
              <a:t>boolean</a:t>
            </a:r>
            <a:r>
              <a:rPr lang="en-US" altLang="zh-TW" sz="900" dirty="0" smtClean="0"/>
              <a:t> </a:t>
            </a:r>
            <a:r>
              <a:rPr lang="en-US" altLang="zh-TW" sz="900" dirty="0" err="1"/>
              <a:t>isMessageTransferred</a:t>
            </a:r>
            <a:r>
              <a:rPr lang="en-US" altLang="zh-TW" sz="900" dirty="0"/>
              <a:t>() {</a:t>
            </a:r>
          </a:p>
          <a:p>
            <a:r>
              <a:rPr lang="zh-TW" altLang="en-US" sz="900" dirty="0"/>
              <a:t> </a:t>
            </a:r>
            <a:r>
              <a:rPr lang="zh-TW" altLang="en-US" sz="900" dirty="0" smtClean="0"/>
              <a:t>   </a:t>
            </a:r>
            <a:r>
              <a:rPr lang="en-US" altLang="zh-TW" sz="900" b="1" dirty="0" smtClean="0">
                <a:solidFill>
                  <a:schemeClr val="accent2"/>
                </a:solidFill>
              </a:rPr>
              <a:t>return </a:t>
            </a:r>
            <a:r>
              <a:rPr lang="en-US" altLang="zh-TW" sz="900" b="1" dirty="0" err="1">
                <a:solidFill>
                  <a:schemeClr val="accent2"/>
                </a:solidFill>
              </a:rPr>
              <a:t>getRemainingByteCount</a:t>
            </a:r>
            <a:r>
              <a:rPr lang="en-US" altLang="zh-TW" sz="900" b="1" dirty="0">
                <a:solidFill>
                  <a:schemeClr val="accent2"/>
                </a:solidFill>
              </a:rPr>
              <a:t>() == 0</a:t>
            </a:r>
            <a:r>
              <a:rPr lang="en-US" altLang="zh-TW" sz="900" dirty="0"/>
              <a:t>;</a:t>
            </a:r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cxnSp>
        <p:nvCxnSpPr>
          <p:cNvPr id="90" name="肘形接點 89"/>
          <p:cNvCxnSpPr/>
          <p:nvPr/>
        </p:nvCxnSpPr>
        <p:spPr>
          <a:xfrm>
            <a:off x="4211960" y="1834988"/>
            <a:ext cx="822396" cy="802533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左大括弧 91"/>
          <p:cNvSpPr/>
          <p:nvPr/>
        </p:nvSpPr>
        <p:spPr>
          <a:xfrm>
            <a:off x="6546356" y="556753"/>
            <a:ext cx="432048" cy="3725061"/>
          </a:xfrm>
          <a:prstGeom prst="leftBrace">
            <a:avLst>
              <a:gd name="adj1" fmla="val 8333"/>
              <a:gd name="adj2" fmla="val 55899"/>
            </a:avLst>
          </a:prstGeom>
          <a:ln w="254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/>
          <p:cNvCxnSpPr>
            <a:stCxn id="3" idx="2"/>
          </p:cNvCxnSpPr>
          <p:nvPr/>
        </p:nvCxnSpPr>
        <p:spPr>
          <a:xfrm flipH="1">
            <a:off x="7902844" y="1212744"/>
            <a:ext cx="1" cy="1644495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/>
          <p:nvPr/>
        </p:nvCxnSpPr>
        <p:spPr>
          <a:xfrm>
            <a:off x="7236296" y="999602"/>
            <a:ext cx="1190468" cy="708039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字方塊 42"/>
          <p:cNvSpPr txBox="1"/>
          <p:nvPr/>
        </p:nvSpPr>
        <p:spPr>
          <a:xfrm>
            <a:off x="8303030" y="1696573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true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5802560" y="2887442"/>
            <a:ext cx="3204723" cy="1754326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900" dirty="0" err="1"/>
              <a:t>int</a:t>
            </a:r>
            <a:r>
              <a:rPr lang="en-US" altLang="zh-TW" sz="900" dirty="0"/>
              <a:t> </a:t>
            </a:r>
            <a:r>
              <a:rPr lang="en-US" altLang="zh-TW" sz="900" b="1" dirty="0" err="1"/>
              <a:t>getRemainingByteCount</a:t>
            </a:r>
            <a:r>
              <a:rPr lang="en-US" altLang="zh-TW" sz="900" b="1" dirty="0"/>
              <a:t>() </a:t>
            </a:r>
            <a:r>
              <a:rPr lang="en-US" altLang="zh-TW" sz="900" dirty="0"/>
              <a:t>{</a:t>
            </a:r>
          </a:p>
          <a:p>
            <a:r>
              <a:rPr lang="en-US" altLang="zh-TW" sz="900" dirty="0" err="1"/>
              <a:t>int</a:t>
            </a:r>
            <a:r>
              <a:rPr lang="en-US" altLang="zh-TW" sz="900" dirty="0"/>
              <a:t> remaining;</a:t>
            </a:r>
          </a:p>
          <a:p>
            <a:endParaRPr lang="zh-TW" altLang="en-US" sz="900" dirty="0"/>
          </a:p>
          <a:p>
            <a:r>
              <a:rPr lang="zh-TW" altLang="en-US" sz="900" dirty="0" smtClean="0"/>
              <a:t>  </a:t>
            </a:r>
            <a:r>
              <a:rPr lang="en-US" altLang="zh-TW" sz="900" dirty="0" smtClean="0"/>
              <a:t>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msgOnFly</a:t>
            </a:r>
            <a:r>
              <a:rPr lang="en-US" altLang="zh-TW" sz="900" dirty="0"/>
              <a:t> == null) {</a:t>
            </a:r>
          </a:p>
          <a:p>
            <a:r>
              <a:rPr lang="zh-TW" altLang="en-US" sz="900" dirty="0" smtClean="0"/>
              <a:t>     </a:t>
            </a:r>
            <a:r>
              <a:rPr lang="en-US" altLang="zh-TW" sz="900" dirty="0" smtClean="0"/>
              <a:t>return </a:t>
            </a:r>
            <a:r>
              <a:rPr lang="en-US" altLang="zh-TW" sz="900" dirty="0"/>
              <a:t>0;</a:t>
            </a:r>
          </a:p>
          <a:p>
            <a:r>
              <a:rPr lang="zh-TW" altLang="en-US" sz="900" dirty="0" smtClean="0"/>
              <a:t>  </a:t>
            </a:r>
            <a:r>
              <a:rPr lang="en-US" altLang="zh-TW" sz="900" dirty="0" smtClean="0"/>
              <a:t>}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b="1" dirty="0"/>
              <a:t>remaining</a:t>
            </a:r>
            <a:r>
              <a:rPr lang="en-US" altLang="zh-TW" sz="900" dirty="0"/>
              <a:t> = (</a:t>
            </a:r>
            <a:r>
              <a:rPr lang="en-US" altLang="zh-TW" sz="900" dirty="0" err="1"/>
              <a:t>int</a:t>
            </a:r>
            <a:r>
              <a:rPr lang="en-US" altLang="zh-TW" sz="900" dirty="0"/>
              <a:t>)((</a:t>
            </a:r>
            <a:r>
              <a:rPr lang="en-US" altLang="zh-TW" sz="900" dirty="0" err="1"/>
              <a:t>this.transferDoneTime</a:t>
            </a:r>
            <a:r>
              <a:rPr lang="en-US" altLang="zh-TW" sz="900" dirty="0"/>
              <a:t> - </a:t>
            </a:r>
            <a:r>
              <a:rPr lang="en-US" altLang="zh-TW" sz="900" dirty="0" err="1"/>
              <a:t>SimClock.</a:t>
            </a:r>
            <a:r>
              <a:rPr lang="en-US" altLang="zh-TW" sz="900" i="1" dirty="0" err="1"/>
              <a:t>getTime</a:t>
            </a:r>
            <a:r>
              <a:rPr lang="en-US" altLang="zh-TW" sz="900" i="1" dirty="0"/>
              <a:t>()) </a:t>
            </a:r>
          </a:p>
          <a:p>
            <a:r>
              <a:rPr lang="en-US" altLang="zh-TW" sz="900" dirty="0"/>
              <a:t>* </a:t>
            </a:r>
            <a:r>
              <a:rPr lang="en-US" altLang="zh-TW" sz="900" dirty="0" err="1"/>
              <a:t>this.speed</a:t>
            </a:r>
            <a:r>
              <a:rPr lang="en-US" altLang="zh-TW" sz="900" dirty="0"/>
              <a:t>);</a:t>
            </a:r>
          </a:p>
          <a:p>
            <a:endParaRPr lang="zh-TW" altLang="en-US" sz="900" dirty="0"/>
          </a:p>
          <a:p>
            <a:r>
              <a:rPr lang="en-US" altLang="zh-TW" sz="900" b="1" dirty="0">
                <a:solidFill>
                  <a:schemeClr val="accent2"/>
                </a:solidFill>
              </a:rPr>
              <a:t>return</a:t>
            </a:r>
            <a:r>
              <a:rPr lang="en-US" altLang="zh-TW" sz="900" dirty="0"/>
              <a:t> (</a:t>
            </a:r>
            <a:r>
              <a:rPr lang="en-US" altLang="zh-TW" sz="900" u="sng" dirty="0"/>
              <a:t>remaining &gt; 0 ? remaining </a:t>
            </a:r>
            <a:r>
              <a:rPr lang="en-US" altLang="zh-TW" sz="900" b="1" u="sng" dirty="0">
                <a:solidFill>
                  <a:srgbClr val="FF0000"/>
                </a:solidFill>
              </a:rPr>
              <a:t>: 0</a:t>
            </a:r>
            <a:r>
              <a:rPr lang="en-US" altLang="zh-TW" sz="900" u="sng" dirty="0"/>
              <a:t>);</a:t>
            </a:r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sp>
        <p:nvSpPr>
          <p:cNvPr id="47" name="標題 4"/>
          <p:cNvSpPr txBox="1">
            <a:spLocks/>
          </p:cNvSpPr>
          <p:nvPr/>
        </p:nvSpPr>
        <p:spPr>
          <a:xfrm>
            <a:off x="442678" y="-89854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/>
              <a:t>Message delivered in </a:t>
            </a:r>
            <a:r>
              <a:rPr lang="en-US" altLang="zh-TW" sz="1800" dirty="0" smtClean="0"/>
              <a:t>clock 6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267150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285667" y="83273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285667" y="550768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sp>
        <p:nvSpPr>
          <p:cNvPr id="6" name="圓角矩形 5"/>
          <p:cNvSpPr/>
          <p:nvPr/>
        </p:nvSpPr>
        <p:spPr>
          <a:xfrm>
            <a:off x="3155" y="1068744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sp>
        <p:nvSpPr>
          <p:cNvPr id="9" name="圓角矩形 8"/>
          <p:cNvSpPr/>
          <p:nvPr/>
        </p:nvSpPr>
        <p:spPr>
          <a:xfrm>
            <a:off x="75315" y="2857239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1897735" y="371305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圓角矩形 12"/>
          <p:cNvSpPr/>
          <p:nvPr/>
        </p:nvSpPr>
        <p:spPr>
          <a:xfrm>
            <a:off x="10045" y="6144296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17" name="直線接點 16"/>
          <p:cNvCxnSpPr/>
          <p:nvPr/>
        </p:nvCxnSpPr>
        <p:spPr>
          <a:xfrm>
            <a:off x="766045" y="918007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線單箭頭接點 20"/>
          <p:cNvCxnSpPr>
            <a:stCxn id="13" idx="0"/>
            <a:endCxn id="9" idx="2"/>
          </p:cNvCxnSpPr>
          <p:nvPr/>
        </p:nvCxnSpPr>
        <p:spPr>
          <a:xfrm flipH="1" flipV="1">
            <a:off x="756470" y="5406259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9" idx="0"/>
            <a:endCxn id="6" idx="2"/>
          </p:cNvCxnSpPr>
          <p:nvPr/>
        </p:nvCxnSpPr>
        <p:spPr>
          <a:xfrm flipV="1">
            <a:off x="756470" y="1356744"/>
            <a:ext cx="2685" cy="150049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圓角矩形 47"/>
          <p:cNvSpPr/>
          <p:nvPr/>
        </p:nvSpPr>
        <p:spPr>
          <a:xfrm>
            <a:off x="5034356" y="1081197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NetworkInterface</a:t>
            </a:r>
            <a:endParaRPr lang="zh-TW" altLang="en-US" sz="1100" dirty="0"/>
          </a:p>
        </p:txBody>
      </p:sp>
      <p:sp>
        <p:nvSpPr>
          <p:cNvPr id="50" name="圓角矩形 49"/>
          <p:cNvSpPr/>
          <p:nvPr/>
        </p:nvSpPr>
        <p:spPr>
          <a:xfrm>
            <a:off x="5048212" y="2030160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Connections</a:t>
            </a:r>
            <a:endParaRPr lang="zh-TW" altLang="en-US" sz="1100" dirty="0"/>
          </a:p>
        </p:txBody>
      </p:sp>
      <p:sp>
        <p:nvSpPr>
          <p:cNvPr id="52" name="圓角矩形 51"/>
          <p:cNvSpPr/>
          <p:nvPr/>
        </p:nvSpPr>
        <p:spPr>
          <a:xfrm>
            <a:off x="5034356" y="1546989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SimpleBoardcastInterface</a:t>
            </a:r>
            <a:endParaRPr lang="zh-TW" altLang="en-US" sz="800" dirty="0"/>
          </a:p>
        </p:txBody>
      </p:sp>
      <p:sp>
        <p:nvSpPr>
          <p:cNvPr id="53" name="圓角矩形 52"/>
          <p:cNvSpPr/>
          <p:nvPr/>
        </p:nvSpPr>
        <p:spPr>
          <a:xfrm>
            <a:off x="5048212" y="2493521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/>
              <a:t>CBRConnection</a:t>
            </a:r>
            <a:endParaRPr lang="zh-TW" altLang="en-US" sz="1000" dirty="0"/>
          </a:p>
        </p:txBody>
      </p:sp>
      <p:cxnSp>
        <p:nvCxnSpPr>
          <p:cNvPr id="54" name="直線單箭頭接點 53"/>
          <p:cNvCxnSpPr/>
          <p:nvPr/>
        </p:nvCxnSpPr>
        <p:spPr>
          <a:xfrm flipV="1">
            <a:off x="5790356" y="1370903"/>
            <a:ext cx="0" cy="17450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直線接點 55"/>
          <p:cNvCxnSpPr>
            <a:stCxn id="52" idx="2"/>
          </p:cNvCxnSpPr>
          <p:nvPr/>
        </p:nvCxnSpPr>
        <p:spPr>
          <a:xfrm>
            <a:off x="5790356" y="1834989"/>
            <a:ext cx="0" cy="19517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直線單箭頭接點 57"/>
          <p:cNvCxnSpPr>
            <a:endCxn id="50" idx="2"/>
          </p:cNvCxnSpPr>
          <p:nvPr/>
        </p:nvCxnSpPr>
        <p:spPr>
          <a:xfrm flipV="1">
            <a:off x="5804212" y="2318160"/>
            <a:ext cx="0" cy="175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1" name="直線接點 70"/>
          <p:cNvCxnSpPr/>
          <p:nvPr/>
        </p:nvCxnSpPr>
        <p:spPr>
          <a:xfrm>
            <a:off x="5790356" y="907191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直線接點 74"/>
          <p:cNvCxnSpPr>
            <a:stCxn id="5" idx="2"/>
          </p:cNvCxnSpPr>
          <p:nvPr/>
        </p:nvCxnSpPr>
        <p:spPr>
          <a:xfrm>
            <a:off x="1897735" y="838800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直線接點 75"/>
          <p:cNvCxnSpPr/>
          <p:nvPr/>
        </p:nvCxnSpPr>
        <p:spPr>
          <a:xfrm>
            <a:off x="756470" y="916414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9" name="直線接點 78"/>
          <p:cNvCxnSpPr/>
          <p:nvPr/>
        </p:nvCxnSpPr>
        <p:spPr>
          <a:xfrm>
            <a:off x="1711601" y="918008"/>
            <a:ext cx="4084535" cy="1592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2" name="左大括弧 81"/>
          <p:cNvSpPr/>
          <p:nvPr/>
        </p:nvSpPr>
        <p:spPr>
          <a:xfrm>
            <a:off x="1453553" y="919600"/>
            <a:ext cx="1390256" cy="5644622"/>
          </a:xfrm>
          <a:prstGeom prst="leftBrace">
            <a:avLst>
              <a:gd name="adj1" fmla="val 8333"/>
              <a:gd name="adj2" fmla="val 55899"/>
            </a:avLst>
          </a:prstGeom>
          <a:ln w="254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200473" y="3949243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-13118" y="3399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Sender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1515155" y="5998499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6"/>
                </a:solidFill>
              </a:rPr>
              <a:t>Step 3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1515155" y="6133335"/>
            <a:ext cx="227177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update</a:t>
            </a:r>
            <a:r>
              <a:rPr lang="en-US" altLang="zh-TW" sz="1000" dirty="0" smtClean="0"/>
              <a:t>(){</a:t>
            </a:r>
          </a:p>
          <a:p>
            <a:r>
              <a:rPr lang="en-US" altLang="zh-TW" sz="1000" b="1" dirty="0" err="1"/>
              <a:t>super.update</a:t>
            </a:r>
            <a:r>
              <a:rPr lang="en-US" altLang="zh-TW" sz="1000" b="1" dirty="0"/>
              <a:t>();</a:t>
            </a:r>
            <a:endParaRPr lang="en-US" altLang="zh-TW" sz="1000" b="1" dirty="0" smtClean="0"/>
          </a:p>
          <a:p>
            <a:r>
              <a:rPr lang="en-US" altLang="zh-TW" sz="1000" dirty="0" smtClean="0"/>
              <a:t>…</a:t>
            </a:r>
          </a:p>
          <a:p>
            <a:r>
              <a:rPr lang="en-US" altLang="zh-TW" sz="1000" dirty="0" err="1" smtClean="0"/>
              <a:t>this.tryAllMessagesToAllConnections</a:t>
            </a:r>
            <a:r>
              <a:rPr lang="en-US" altLang="zh-TW" sz="1000" dirty="0" smtClean="0"/>
              <a:t>();</a:t>
            </a:r>
          </a:p>
          <a:p>
            <a:r>
              <a:rPr lang="en-US" altLang="zh-TW" sz="1000" dirty="0" smtClean="0"/>
              <a:t>}</a:t>
            </a:r>
            <a:endParaRPr lang="zh-TW" altLang="en-US" sz="10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2651043" y="879200"/>
            <a:ext cx="3555782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void </a:t>
            </a:r>
            <a:r>
              <a:rPr lang="en-US" altLang="zh-TW" sz="900" b="1" dirty="0"/>
              <a:t>update() </a:t>
            </a:r>
            <a:r>
              <a:rPr lang="en-US" altLang="zh-TW" sz="900" dirty="0" smtClean="0"/>
              <a:t>{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smtClean="0"/>
              <a:t>   for </a:t>
            </a:r>
            <a:r>
              <a:rPr lang="en-US" altLang="zh-TW" sz="900" dirty="0"/>
              <a:t>(</a:t>
            </a:r>
            <a:r>
              <a:rPr lang="en-US" altLang="zh-TW" sz="900" dirty="0" err="1"/>
              <a:t>int</a:t>
            </a:r>
            <a:r>
              <a:rPr lang="en-US" altLang="zh-TW" sz="900" dirty="0"/>
              <a:t> </a:t>
            </a:r>
            <a:r>
              <a:rPr lang="en-US" altLang="zh-TW" sz="900" dirty="0" err="1"/>
              <a:t>i</a:t>
            </a:r>
            <a:r>
              <a:rPr lang="en-US" altLang="zh-TW" sz="900" dirty="0"/>
              <a:t>=0; </a:t>
            </a:r>
            <a:r>
              <a:rPr lang="en-US" altLang="zh-TW" sz="900" dirty="0" err="1"/>
              <a:t>i</a:t>
            </a:r>
            <a:r>
              <a:rPr lang="en-US" altLang="zh-TW" sz="900" dirty="0"/>
              <a:t>&lt;</a:t>
            </a:r>
            <a:r>
              <a:rPr lang="en-US" altLang="zh-TW" sz="900" dirty="0" err="1"/>
              <a:t>this.sendingConnections.size</a:t>
            </a:r>
            <a:r>
              <a:rPr lang="en-US" altLang="zh-TW" sz="900" dirty="0"/>
              <a:t>(); ) {</a:t>
            </a:r>
          </a:p>
          <a:p>
            <a:r>
              <a:rPr lang="en-US" altLang="zh-TW" sz="900" dirty="0" smtClean="0"/>
              <a:t>       </a:t>
            </a:r>
            <a:r>
              <a:rPr lang="en-US" altLang="zh-TW" sz="900" dirty="0" err="1" smtClean="0"/>
              <a:t>boolean</a:t>
            </a:r>
            <a:r>
              <a:rPr lang="en-US" altLang="zh-TW" sz="900" dirty="0" smtClean="0"/>
              <a:t> </a:t>
            </a:r>
            <a:r>
              <a:rPr lang="en-US" altLang="zh-TW" sz="900" dirty="0" err="1"/>
              <a:t>removeCurrent</a:t>
            </a:r>
            <a:r>
              <a:rPr lang="en-US" altLang="zh-TW" sz="900" dirty="0"/>
              <a:t> = false;</a:t>
            </a:r>
          </a:p>
          <a:p>
            <a:r>
              <a:rPr lang="en-US" altLang="zh-TW" sz="900" dirty="0" smtClean="0"/>
              <a:t>       Connection </a:t>
            </a:r>
            <a:r>
              <a:rPr lang="en-US" altLang="zh-TW" sz="900" dirty="0"/>
              <a:t>con = </a:t>
            </a:r>
            <a:r>
              <a:rPr lang="en-US" altLang="zh-TW" sz="900" dirty="0" err="1"/>
              <a:t>sendingConnections.get</a:t>
            </a:r>
            <a:r>
              <a:rPr lang="en-US" altLang="zh-TW" sz="900" dirty="0"/>
              <a:t>(</a:t>
            </a:r>
            <a:r>
              <a:rPr lang="en-US" altLang="zh-TW" sz="900" dirty="0" err="1"/>
              <a:t>i</a:t>
            </a:r>
            <a:r>
              <a:rPr lang="en-US" altLang="zh-TW" sz="900" dirty="0" smtClean="0"/>
              <a:t>);</a:t>
            </a:r>
            <a:endParaRPr lang="zh-TW" altLang="en-US" sz="900" dirty="0"/>
          </a:p>
          <a:p>
            <a:r>
              <a:rPr lang="en-US" altLang="zh-TW" sz="900" dirty="0" smtClean="0"/>
              <a:t>       </a:t>
            </a:r>
            <a:r>
              <a:rPr lang="en-US" altLang="zh-TW" sz="900" dirty="0" smtClean="0">
                <a:solidFill>
                  <a:schemeClr val="accent3"/>
                </a:solidFill>
              </a:rPr>
              <a:t>/* </a:t>
            </a:r>
            <a:r>
              <a:rPr lang="en-US" altLang="zh-TW" sz="900" dirty="0">
                <a:solidFill>
                  <a:schemeClr val="accent3"/>
                </a:solidFill>
              </a:rPr>
              <a:t>finalize ready transfers */</a:t>
            </a:r>
          </a:p>
          <a:p>
            <a:r>
              <a:rPr lang="en-US" altLang="zh-TW" sz="900" dirty="0" smtClean="0"/>
              <a:t>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con.isMessageTransferred</a:t>
            </a:r>
            <a:r>
              <a:rPr lang="en-US" altLang="zh-TW" sz="900" dirty="0"/>
              <a:t>()) {</a:t>
            </a:r>
          </a:p>
          <a:p>
            <a:r>
              <a:rPr lang="en-US" altLang="zh-TW" sz="900" dirty="0" smtClean="0"/>
              <a:t>           if </a:t>
            </a:r>
            <a:r>
              <a:rPr lang="en-US" altLang="zh-TW" sz="900" b="1" dirty="0"/>
              <a:t>(</a:t>
            </a:r>
            <a:r>
              <a:rPr lang="en-US" altLang="zh-TW" sz="900" b="1" dirty="0" err="1"/>
              <a:t>con.getMessage</a:t>
            </a:r>
            <a:r>
              <a:rPr lang="en-US" altLang="zh-TW" sz="900" b="1" dirty="0"/>
              <a:t>() != null</a:t>
            </a:r>
            <a:r>
              <a:rPr lang="en-US" altLang="zh-TW" sz="900" dirty="0"/>
              <a:t>) {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transferDone</a:t>
            </a:r>
            <a:r>
              <a:rPr lang="en-US" altLang="zh-TW" sz="900" dirty="0" smtClean="0"/>
              <a:t>(con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con.finalizeTransfer</a:t>
            </a:r>
            <a:r>
              <a:rPr lang="en-US" altLang="zh-TW" sz="900" dirty="0"/>
              <a:t>();</a:t>
            </a:r>
          </a:p>
          <a:p>
            <a:r>
              <a:rPr lang="en-US" altLang="zh-TW" sz="900" dirty="0" smtClean="0"/>
              <a:t>            } </a:t>
            </a:r>
            <a:r>
              <a:rPr lang="en-US" altLang="zh-TW" sz="900" dirty="0">
                <a:solidFill>
                  <a:schemeClr val="accent3"/>
                </a:solidFill>
              </a:rPr>
              <a:t>/* else: some other entity aborted transfer */</a:t>
            </a:r>
          </a:p>
          <a:p>
            <a:r>
              <a:rPr lang="en-US" altLang="zh-TW" sz="900" dirty="0" smtClean="0"/>
              <a:t>           </a:t>
            </a:r>
            <a:r>
              <a:rPr lang="en-US" altLang="zh-TW" sz="900" dirty="0" err="1" smtClean="0"/>
              <a:t>removeCurrent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true;</a:t>
            </a:r>
          </a:p>
          <a:p>
            <a:r>
              <a:rPr lang="en-US" altLang="zh-TW" sz="900" dirty="0" smtClean="0"/>
              <a:t>        }</a:t>
            </a:r>
            <a:endParaRPr lang="en-US" altLang="zh-TW" sz="900" dirty="0"/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      /* </a:t>
            </a:r>
            <a:r>
              <a:rPr lang="en-US" altLang="zh-TW" sz="900" dirty="0">
                <a:solidFill>
                  <a:schemeClr val="accent3"/>
                </a:solidFill>
              </a:rPr>
              <a:t>remove connections that have gone down */</a:t>
            </a:r>
          </a:p>
          <a:p>
            <a:r>
              <a:rPr lang="en-US" altLang="zh-TW" sz="900" dirty="0" smtClean="0"/>
              <a:t>        else </a:t>
            </a:r>
            <a:r>
              <a:rPr lang="en-US" altLang="zh-TW" sz="900" dirty="0"/>
              <a:t>if (!</a:t>
            </a:r>
            <a:r>
              <a:rPr lang="en-US" altLang="zh-TW" sz="900" dirty="0" err="1"/>
              <a:t>con.isUp</a:t>
            </a:r>
            <a:r>
              <a:rPr lang="en-US" altLang="zh-TW" sz="900" dirty="0"/>
              <a:t>()) {</a:t>
            </a:r>
          </a:p>
          <a:p>
            <a:r>
              <a:rPr lang="en-US" altLang="zh-TW" sz="900" dirty="0" smtClean="0"/>
              <a:t>    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con.getMessage</a:t>
            </a:r>
            <a:r>
              <a:rPr lang="en-US" altLang="zh-TW" sz="900" dirty="0"/>
              <a:t>() != null) {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transferAborted</a:t>
            </a:r>
            <a:r>
              <a:rPr lang="en-US" altLang="zh-TW" sz="900" dirty="0" smtClean="0"/>
              <a:t>(con);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con.abortTransfer</a:t>
            </a:r>
            <a:r>
              <a:rPr lang="en-US" altLang="zh-TW" sz="900" dirty="0" smtClean="0"/>
              <a:t>();</a:t>
            </a:r>
          </a:p>
          <a:p>
            <a:r>
              <a:rPr lang="en-US" altLang="zh-TW" sz="900" dirty="0" smtClean="0"/>
              <a:t>            }</a:t>
            </a:r>
            <a:endParaRPr lang="en-US" altLang="zh-TW" sz="900" dirty="0"/>
          </a:p>
          <a:p>
            <a:r>
              <a:rPr lang="en-US" altLang="zh-TW" sz="900" dirty="0" smtClean="0"/>
              <a:t>            </a:t>
            </a:r>
            <a:r>
              <a:rPr lang="en-US" altLang="zh-TW" sz="900" dirty="0" err="1" smtClean="0"/>
              <a:t>removeCurrent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true;</a:t>
            </a:r>
          </a:p>
          <a:p>
            <a:r>
              <a:rPr lang="en-US" altLang="zh-TW" sz="900" dirty="0" smtClean="0"/>
              <a:t>        } 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dirty="0" smtClean="0"/>
              <a:t>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removeCurrent</a:t>
            </a:r>
            <a:r>
              <a:rPr lang="en-US" altLang="zh-TW" sz="900" dirty="0"/>
              <a:t>) </a:t>
            </a:r>
            <a:r>
              <a:rPr lang="en-US" altLang="zh-TW" sz="900" dirty="0" smtClean="0"/>
              <a:t>{</a:t>
            </a:r>
            <a:endParaRPr lang="en-US" altLang="zh-TW" sz="900" dirty="0"/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         // </a:t>
            </a:r>
            <a:r>
              <a:rPr lang="en-US" altLang="zh-TW" sz="900" dirty="0">
                <a:solidFill>
                  <a:schemeClr val="accent3"/>
                </a:solidFill>
              </a:rPr>
              <a:t>if the message being sent was holding excess buffer, free it</a:t>
            </a:r>
          </a:p>
          <a:p>
            <a:r>
              <a:rPr lang="en-US" altLang="zh-TW" sz="900" dirty="0" smtClean="0"/>
              <a:t>    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this.getFreeBufferSize</a:t>
            </a:r>
            <a:r>
              <a:rPr lang="en-US" altLang="zh-TW" sz="900" dirty="0"/>
              <a:t>() &lt; 0) {</a:t>
            </a:r>
          </a:p>
          <a:p>
            <a:r>
              <a:rPr lang="en-US" altLang="zh-TW" sz="900" dirty="0" smtClean="0"/>
              <a:t>                 </a:t>
            </a:r>
            <a:r>
              <a:rPr lang="en-US" altLang="zh-TW" sz="900" dirty="0" err="1" smtClean="0"/>
              <a:t>this.makeRoomForMessage</a:t>
            </a:r>
            <a:r>
              <a:rPr lang="en-US" altLang="zh-TW" sz="900" dirty="0" smtClean="0"/>
              <a:t>(0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        }</a:t>
            </a:r>
            <a:endParaRPr lang="en-US" altLang="zh-TW" sz="900" dirty="0"/>
          </a:p>
          <a:p>
            <a:r>
              <a:rPr lang="en-US" altLang="zh-TW" sz="900" dirty="0" smtClean="0"/>
              <a:t>             </a:t>
            </a:r>
            <a:r>
              <a:rPr lang="en-US" altLang="zh-TW" sz="900" dirty="0" err="1" smtClean="0"/>
              <a:t>sendingConnections.remove</a:t>
            </a:r>
            <a:r>
              <a:rPr lang="en-US" altLang="zh-TW" sz="900" dirty="0" smtClean="0"/>
              <a:t>(</a:t>
            </a:r>
            <a:r>
              <a:rPr lang="en-US" altLang="zh-TW" sz="900" dirty="0" err="1" smtClean="0"/>
              <a:t>i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   }</a:t>
            </a:r>
            <a:endParaRPr lang="en-US" altLang="zh-TW" sz="900" dirty="0"/>
          </a:p>
          <a:p>
            <a:r>
              <a:rPr lang="en-US" altLang="zh-TW" sz="900" dirty="0" smtClean="0"/>
              <a:t>        else </a:t>
            </a:r>
            <a:r>
              <a:rPr lang="en-US" altLang="zh-TW" sz="900" dirty="0"/>
              <a:t>{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      /* </a:t>
            </a:r>
            <a:r>
              <a:rPr lang="en-US" altLang="zh-TW" sz="900" dirty="0">
                <a:solidFill>
                  <a:schemeClr val="accent3"/>
                </a:solidFill>
              </a:rPr>
              <a:t>index increase needed only if nothing was removed */</a:t>
            </a:r>
          </a:p>
          <a:p>
            <a:r>
              <a:rPr lang="en-US" altLang="zh-TW" sz="900" dirty="0" smtClean="0"/>
              <a:t>            </a:t>
            </a:r>
            <a:r>
              <a:rPr lang="en-US" altLang="zh-TW" sz="900" dirty="0" err="1" smtClean="0"/>
              <a:t>i</a:t>
            </a:r>
            <a:r>
              <a:rPr lang="en-US" altLang="zh-TW" sz="900" dirty="0"/>
              <a:t>++;</a:t>
            </a:r>
          </a:p>
          <a:p>
            <a:r>
              <a:rPr lang="en-US" altLang="zh-TW" sz="900" dirty="0" smtClean="0"/>
              <a:t>        }</a:t>
            </a:r>
            <a:endParaRPr lang="en-US" altLang="zh-TW" sz="900" dirty="0"/>
          </a:p>
          <a:p>
            <a:r>
              <a:rPr lang="en-US" altLang="zh-TW" sz="900" dirty="0" smtClean="0"/>
              <a:t>   }</a:t>
            </a:r>
            <a:endParaRPr lang="zh-TW" altLang="en-US" sz="900" dirty="0"/>
          </a:p>
          <a:p>
            <a:r>
              <a:rPr lang="en-US" altLang="zh-TW" sz="900" dirty="0">
                <a:solidFill>
                  <a:schemeClr val="accent3"/>
                </a:solidFill>
              </a:rPr>
              <a:t>/* time to do a TTL check and drop old messages? Only if not sending */</a:t>
            </a:r>
          </a:p>
          <a:p>
            <a:r>
              <a:rPr lang="en-US" altLang="zh-TW" sz="900" dirty="0" smtClean="0"/>
              <a:t>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SimClock.</a:t>
            </a:r>
            <a:r>
              <a:rPr lang="en-US" altLang="zh-TW" sz="900" i="1" dirty="0" err="1"/>
              <a:t>getTime</a:t>
            </a:r>
            <a:r>
              <a:rPr lang="en-US" altLang="zh-TW" sz="900" i="1" dirty="0"/>
              <a:t>() - </a:t>
            </a:r>
            <a:r>
              <a:rPr lang="en-US" altLang="zh-TW" sz="900" i="1" dirty="0" err="1"/>
              <a:t>lastTtlCheck</a:t>
            </a:r>
            <a:r>
              <a:rPr lang="en-US" altLang="zh-TW" sz="900" i="1" dirty="0"/>
              <a:t> &gt;= TTL_CHECK_INTERVAL &amp;&amp; </a:t>
            </a:r>
          </a:p>
          <a:p>
            <a:r>
              <a:rPr lang="en-US" altLang="zh-TW" sz="900" dirty="0" smtClean="0"/>
              <a:t>        </a:t>
            </a:r>
            <a:r>
              <a:rPr lang="en-US" altLang="zh-TW" sz="900" dirty="0" err="1" smtClean="0"/>
              <a:t>sendingConnections.size</a:t>
            </a:r>
            <a:r>
              <a:rPr lang="en-US" altLang="zh-TW" sz="900" dirty="0"/>
              <a:t>() == 0) {</a:t>
            </a:r>
          </a:p>
          <a:p>
            <a:r>
              <a:rPr lang="en-US" altLang="zh-TW" sz="900" dirty="0" smtClean="0"/>
              <a:t>       </a:t>
            </a:r>
            <a:r>
              <a:rPr lang="en-US" altLang="zh-TW" sz="900" dirty="0" err="1" smtClean="0"/>
              <a:t>dropExpiredMessages</a:t>
            </a:r>
            <a:r>
              <a:rPr lang="en-US" altLang="zh-TW" sz="900" dirty="0"/>
              <a:t>();</a:t>
            </a:r>
          </a:p>
          <a:p>
            <a:r>
              <a:rPr lang="en-US" altLang="zh-TW" sz="900" dirty="0" smtClean="0"/>
              <a:t>       </a:t>
            </a:r>
            <a:r>
              <a:rPr lang="en-US" altLang="zh-TW" sz="900" dirty="0" err="1" smtClean="0"/>
              <a:t>lastTtlCheck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</a:t>
            </a:r>
            <a:r>
              <a:rPr lang="en-US" altLang="zh-TW" sz="900" dirty="0" err="1"/>
              <a:t>SimClock.</a:t>
            </a:r>
            <a:r>
              <a:rPr lang="en-US" altLang="zh-TW" sz="900" i="1" dirty="0" err="1"/>
              <a:t>getTime</a:t>
            </a:r>
            <a:r>
              <a:rPr lang="en-US" altLang="zh-TW" sz="900" i="1" dirty="0"/>
              <a:t>();</a:t>
            </a:r>
          </a:p>
          <a:p>
            <a:r>
              <a:rPr lang="en-US" altLang="zh-TW" sz="900" dirty="0" smtClean="0"/>
              <a:t>    }</a:t>
            </a:r>
            <a:endParaRPr lang="en-US" altLang="zh-TW" sz="900" dirty="0"/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2494125" y="237470"/>
            <a:ext cx="13276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 err="1" smtClean="0"/>
              <a:t>updateHosts</a:t>
            </a:r>
            <a:r>
              <a:rPr lang="en-US" altLang="zh-TW" sz="900" dirty="0" smtClean="0"/>
              <a:t>()</a:t>
            </a:r>
            <a:r>
              <a:rPr lang="en-US" altLang="zh-TW" sz="900" b="1" dirty="0" smtClean="0"/>
              <a:t>;</a:t>
            </a:r>
            <a:endParaRPr lang="zh-TW" altLang="en-US" sz="9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2494125" y="75515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1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2489313" y="668158"/>
            <a:ext cx="16337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/>
              <a:t> this</a:t>
            </a:r>
            <a:r>
              <a:rPr lang="en-US" altLang="zh-TW" sz="900" dirty="0" smtClean="0"/>
              <a:t>..</a:t>
            </a:r>
            <a:r>
              <a:rPr lang="en-US" altLang="zh-TW" sz="900" dirty="0" err="1" smtClean="0"/>
              <a:t>router.update</a:t>
            </a:r>
            <a:r>
              <a:rPr lang="en-US" altLang="zh-TW" sz="900" dirty="0"/>
              <a:t>();</a:t>
            </a:r>
            <a:endParaRPr lang="zh-TW" altLang="en-US" sz="9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2489313" y="506203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</a:t>
            </a:r>
            <a:r>
              <a:rPr lang="en-US" altLang="zh-TW" sz="900" dirty="0">
                <a:solidFill>
                  <a:schemeClr val="accent6"/>
                </a:solidFill>
              </a:rPr>
              <a:t>2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cxnSp>
        <p:nvCxnSpPr>
          <p:cNvPr id="46" name="直線單箭頭接點 45"/>
          <p:cNvCxnSpPr/>
          <p:nvPr/>
        </p:nvCxnSpPr>
        <p:spPr>
          <a:xfrm flipH="1">
            <a:off x="2733135" y="1818752"/>
            <a:ext cx="573068" cy="1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/>
          <p:cNvSpPr txBox="1"/>
          <p:nvPr/>
        </p:nvSpPr>
        <p:spPr>
          <a:xfrm>
            <a:off x="2179613" y="1634086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true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43" name="肘形接點 42"/>
          <p:cNvCxnSpPr/>
          <p:nvPr/>
        </p:nvCxnSpPr>
        <p:spPr>
          <a:xfrm>
            <a:off x="3991555" y="1956021"/>
            <a:ext cx="1049572" cy="254442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表格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9082026"/>
              </p:ext>
            </p:extLst>
          </p:nvPr>
        </p:nvGraphicFramePr>
        <p:xfrm>
          <a:off x="7242060" y="3375478"/>
          <a:ext cx="1430218" cy="779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5109"/>
                <a:gridCol w="715109"/>
              </a:tblGrid>
              <a:tr h="349747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dirty="0" err="1" smtClean="0"/>
                        <a:t>msgOnFly</a:t>
                      </a:r>
                      <a:endParaRPr lang="en-US" altLang="zh-TW" sz="14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M1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….</a:t>
                      </a:r>
                      <a:endParaRPr lang="zh-TW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5" name="矩形 44"/>
          <p:cNvSpPr/>
          <p:nvPr/>
        </p:nvSpPr>
        <p:spPr>
          <a:xfrm>
            <a:off x="7242595" y="3663510"/>
            <a:ext cx="1429147" cy="509818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7084071" y="1920244"/>
            <a:ext cx="1342034" cy="507831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Message </a:t>
            </a:r>
            <a:r>
              <a:rPr lang="en-US" altLang="zh-TW" sz="900" dirty="0" err="1"/>
              <a:t>getMessage</a:t>
            </a:r>
            <a:r>
              <a:rPr lang="en-US" altLang="zh-TW" sz="900" dirty="0"/>
              <a:t>() {</a:t>
            </a:r>
          </a:p>
          <a:p>
            <a:r>
              <a:rPr lang="en-US" altLang="zh-TW" sz="900" dirty="0" smtClean="0"/>
              <a:t>   return </a:t>
            </a:r>
            <a:r>
              <a:rPr lang="en-US" altLang="zh-TW" sz="900" b="1" dirty="0" err="1"/>
              <a:t>this.msgOnFly</a:t>
            </a:r>
            <a:r>
              <a:rPr lang="en-US" altLang="zh-TW" sz="900" dirty="0"/>
              <a:t>;</a:t>
            </a:r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cxnSp>
        <p:nvCxnSpPr>
          <p:cNvPr id="49" name="直線單箭頭接點 48"/>
          <p:cNvCxnSpPr>
            <a:stCxn id="50" idx="3"/>
            <a:endCxn id="15" idx="1"/>
          </p:cNvCxnSpPr>
          <p:nvPr/>
        </p:nvCxnSpPr>
        <p:spPr>
          <a:xfrm>
            <a:off x="6560212" y="2174160"/>
            <a:ext cx="523859" cy="0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/>
          <p:nvPr/>
        </p:nvCxnSpPr>
        <p:spPr>
          <a:xfrm>
            <a:off x="7956376" y="2210463"/>
            <a:ext cx="0" cy="1146529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標題 4"/>
          <p:cNvSpPr txBox="1">
            <a:spLocks/>
          </p:cNvSpPr>
          <p:nvPr/>
        </p:nvSpPr>
        <p:spPr>
          <a:xfrm>
            <a:off x="442678" y="-89854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/>
              <a:t>Message delivered in </a:t>
            </a:r>
            <a:r>
              <a:rPr lang="en-US" altLang="zh-TW" sz="1800" dirty="0" smtClean="0"/>
              <a:t>clock 6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84474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285667" y="83273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285667" y="550768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sp>
        <p:nvSpPr>
          <p:cNvPr id="6" name="圓角矩形 5"/>
          <p:cNvSpPr/>
          <p:nvPr/>
        </p:nvSpPr>
        <p:spPr>
          <a:xfrm>
            <a:off x="3155" y="1068744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sp>
        <p:nvSpPr>
          <p:cNvPr id="9" name="圓角矩形 8"/>
          <p:cNvSpPr/>
          <p:nvPr/>
        </p:nvSpPr>
        <p:spPr>
          <a:xfrm>
            <a:off x="75315" y="2857239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1897735" y="371305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圓角矩形 12"/>
          <p:cNvSpPr/>
          <p:nvPr/>
        </p:nvSpPr>
        <p:spPr>
          <a:xfrm>
            <a:off x="10045" y="6144296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17" name="直線接點 16"/>
          <p:cNvCxnSpPr/>
          <p:nvPr/>
        </p:nvCxnSpPr>
        <p:spPr>
          <a:xfrm>
            <a:off x="766045" y="918007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線單箭頭接點 20"/>
          <p:cNvCxnSpPr>
            <a:stCxn id="13" idx="0"/>
            <a:endCxn id="9" idx="2"/>
          </p:cNvCxnSpPr>
          <p:nvPr/>
        </p:nvCxnSpPr>
        <p:spPr>
          <a:xfrm flipH="1" flipV="1">
            <a:off x="756470" y="5406259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9" idx="0"/>
            <a:endCxn id="6" idx="2"/>
          </p:cNvCxnSpPr>
          <p:nvPr/>
        </p:nvCxnSpPr>
        <p:spPr>
          <a:xfrm flipV="1">
            <a:off x="756470" y="1356744"/>
            <a:ext cx="2685" cy="150049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圓角矩形 47"/>
          <p:cNvSpPr/>
          <p:nvPr/>
        </p:nvSpPr>
        <p:spPr>
          <a:xfrm>
            <a:off x="5034356" y="1081197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NetworkInterface</a:t>
            </a:r>
            <a:endParaRPr lang="zh-TW" altLang="en-US" sz="1100" dirty="0"/>
          </a:p>
        </p:txBody>
      </p:sp>
      <p:sp>
        <p:nvSpPr>
          <p:cNvPr id="50" name="圓角矩形 49"/>
          <p:cNvSpPr/>
          <p:nvPr/>
        </p:nvSpPr>
        <p:spPr>
          <a:xfrm>
            <a:off x="5048212" y="2030160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Connections</a:t>
            </a:r>
            <a:endParaRPr lang="zh-TW" altLang="en-US" sz="1100" dirty="0"/>
          </a:p>
        </p:txBody>
      </p:sp>
      <p:sp>
        <p:nvSpPr>
          <p:cNvPr id="52" name="圓角矩形 51"/>
          <p:cNvSpPr/>
          <p:nvPr/>
        </p:nvSpPr>
        <p:spPr>
          <a:xfrm>
            <a:off x="5034356" y="1546989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SimpleBoardcastInterface</a:t>
            </a:r>
            <a:endParaRPr lang="zh-TW" altLang="en-US" sz="800" dirty="0"/>
          </a:p>
        </p:txBody>
      </p:sp>
      <p:sp>
        <p:nvSpPr>
          <p:cNvPr id="53" name="圓角矩形 52"/>
          <p:cNvSpPr/>
          <p:nvPr/>
        </p:nvSpPr>
        <p:spPr>
          <a:xfrm>
            <a:off x="5048212" y="2493521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/>
              <a:t>CBRConnection</a:t>
            </a:r>
            <a:endParaRPr lang="zh-TW" altLang="en-US" sz="1000" dirty="0"/>
          </a:p>
        </p:txBody>
      </p:sp>
      <p:cxnSp>
        <p:nvCxnSpPr>
          <p:cNvPr id="54" name="直線單箭頭接點 53"/>
          <p:cNvCxnSpPr/>
          <p:nvPr/>
        </p:nvCxnSpPr>
        <p:spPr>
          <a:xfrm flipV="1">
            <a:off x="5790356" y="1370903"/>
            <a:ext cx="0" cy="17450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直線接點 55"/>
          <p:cNvCxnSpPr>
            <a:stCxn id="52" idx="2"/>
          </p:cNvCxnSpPr>
          <p:nvPr/>
        </p:nvCxnSpPr>
        <p:spPr>
          <a:xfrm>
            <a:off x="5790356" y="1834989"/>
            <a:ext cx="0" cy="19517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直線單箭頭接點 57"/>
          <p:cNvCxnSpPr>
            <a:endCxn id="50" idx="2"/>
          </p:cNvCxnSpPr>
          <p:nvPr/>
        </p:nvCxnSpPr>
        <p:spPr>
          <a:xfrm flipV="1">
            <a:off x="5804212" y="2318160"/>
            <a:ext cx="0" cy="175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1" name="直線接點 70"/>
          <p:cNvCxnSpPr/>
          <p:nvPr/>
        </p:nvCxnSpPr>
        <p:spPr>
          <a:xfrm>
            <a:off x="5790356" y="907191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直線接點 74"/>
          <p:cNvCxnSpPr>
            <a:stCxn id="5" idx="2"/>
          </p:cNvCxnSpPr>
          <p:nvPr/>
        </p:nvCxnSpPr>
        <p:spPr>
          <a:xfrm>
            <a:off x="1897735" y="838800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直線接點 75"/>
          <p:cNvCxnSpPr/>
          <p:nvPr/>
        </p:nvCxnSpPr>
        <p:spPr>
          <a:xfrm>
            <a:off x="756470" y="916414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9" name="直線接點 78"/>
          <p:cNvCxnSpPr/>
          <p:nvPr/>
        </p:nvCxnSpPr>
        <p:spPr>
          <a:xfrm>
            <a:off x="1711601" y="918008"/>
            <a:ext cx="4084535" cy="1592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2" name="左大括弧 81"/>
          <p:cNvSpPr/>
          <p:nvPr/>
        </p:nvSpPr>
        <p:spPr>
          <a:xfrm>
            <a:off x="1453553" y="919600"/>
            <a:ext cx="1390256" cy="5644622"/>
          </a:xfrm>
          <a:prstGeom prst="leftBrace">
            <a:avLst>
              <a:gd name="adj1" fmla="val 8333"/>
              <a:gd name="adj2" fmla="val 55899"/>
            </a:avLst>
          </a:prstGeom>
          <a:ln w="254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200473" y="3949243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-13118" y="3399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Sender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1515155" y="5998499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6"/>
                </a:solidFill>
              </a:rPr>
              <a:t>Step 3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1515155" y="6133335"/>
            <a:ext cx="227177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update</a:t>
            </a:r>
            <a:r>
              <a:rPr lang="en-US" altLang="zh-TW" sz="1000" dirty="0" smtClean="0"/>
              <a:t>(){</a:t>
            </a:r>
          </a:p>
          <a:p>
            <a:r>
              <a:rPr lang="en-US" altLang="zh-TW" sz="1000" b="1" dirty="0" err="1"/>
              <a:t>super.update</a:t>
            </a:r>
            <a:r>
              <a:rPr lang="en-US" altLang="zh-TW" sz="1000" b="1" dirty="0"/>
              <a:t>();</a:t>
            </a:r>
            <a:endParaRPr lang="en-US" altLang="zh-TW" sz="1000" b="1" dirty="0" smtClean="0"/>
          </a:p>
          <a:p>
            <a:r>
              <a:rPr lang="en-US" altLang="zh-TW" sz="1000" dirty="0" smtClean="0"/>
              <a:t>…</a:t>
            </a:r>
          </a:p>
          <a:p>
            <a:r>
              <a:rPr lang="en-US" altLang="zh-TW" sz="1000" dirty="0" err="1" smtClean="0"/>
              <a:t>this.tryAllMessagesToAllConnections</a:t>
            </a:r>
            <a:r>
              <a:rPr lang="en-US" altLang="zh-TW" sz="1000" dirty="0" smtClean="0"/>
              <a:t>();</a:t>
            </a:r>
          </a:p>
          <a:p>
            <a:r>
              <a:rPr lang="en-US" altLang="zh-TW" sz="1000" dirty="0" smtClean="0"/>
              <a:t>}</a:t>
            </a:r>
            <a:endParaRPr lang="zh-TW" altLang="en-US" sz="10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2651043" y="879200"/>
            <a:ext cx="3555782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void </a:t>
            </a:r>
            <a:r>
              <a:rPr lang="en-US" altLang="zh-TW" sz="900" b="1" dirty="0"/>
              <a:t>update() </a:t>
            </a:r>
            <a:r>
              <a:rPr lang="en-US" altLang="zh-TW" sz="900" dirty="0" smtClean="0"/>
              <a:t>{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smtClean="0"/>
              <a:t>   for </a:t>
            </a:r>
            <a:r>
              <a:rPr lang="en-US" altLang="zh-TW" sz="900" dirty="0"/>
              <a:t>(</a:t>
            </a:r>
            <a:r>
              <a:rPr lang="en-US" altLang="zh-TW" sz="900" dirty="0" err="1"/>
              <a:t>int</a:t>
            </a:r>
            <a:r>
              <a:rPr lang="en-US" altLang="zh-TW" sz="900" dirty="0"/>
              <a:t> </a:t>
            </a:r>
            <a:r>
              <a:rPr lang="en-US" altLang="zh-TW" sz="900" dirty="0" err="1"/>
              <a:t>i</a:t>
            </a:r>
            <a:r>
              <a:rPr lang="en-US" altLang="zh-TW" sz="900" dirty="0"/>
              <a:t>=0; </a:t>
            </a:r>
            <a:r>
              <a:rPr lang="en-US" altLang="zh-TW" sz="900" dirty="0" err="1"/>
              <a:t>i</a:t>
            </a:r>
            <a:r>
              <a:rPr lang="en-US" altLang="zh-TW" sz="900" dirty="0"/>
              <a:t>&lt;</a:t>
            </a:r>
            <a:r>
              <a:rPr lang="en-US" altLang="zh-TW" sz="900" dirty="0" err="1"/>
              <a:t>this.sendingConnections.size</a:t>
            </a:r>
            <a:r>
              <a:rPr lang="en-US" altLang="zh-TW" sz="900" dirty="0"/>
              <a:t>(); ) {</a:t>
            </a:r>
          </a:p>
          <a:p>
            <a:r>
              <a:rPr lang="en-US" altLang="zh-TW" sz="900" dirty="0" smtClean="0"/>
              <a:t>       </a:t>
            </a:r>
            <a:r>
              <a:rPr lang="en-US" altLang="zh-TW" sz="900" dirty="0" err="1" smtClean="0"/>
              <a:t>boolean</a:t>
            </a:r>
            <a:r>
              <a:rPr lang="en-US" altLang="zh-TW" sz="900" dirty="0" smtClean="0"/>
              <a:t> </a:t>
            </a:r>
            <a:r>
              <a:rPr lang="en-US" altLang="zh-TW" sz="900" dirty="0" err="1"/>
              <a:t>removeCurrent</a:t>
            </a:r>
            <a:r>
              <a:rPr lang="en-US" altLang="zh-TW" sz="900" dirty="0"/>
              <a:t> = false;</a:t>
            </a:r>
          </a:p>
          <a:p>
            <a:r>
              <a:rPr lang="en-US" altLang="zh-TW" sz="900" dirty="0" smtClean="0"/>
              <a:t>       Connection </a:t>
            </a:r>
            <a:r>
              <a:rPr lang="en-US" altLang="zh-TW" sz="900" dirty="0"/>
              <a:t>con = </a:t>
            </a:r>
            <a:r>
              <a:rPr lang="en-US" altLang="zh-TW" sz="900" dirty="0" err="1"/>
              <a:t>sendingConnections.get</a:t>
            </a:r>
            <a:r>
              <a:rPr lang="en-US" altLang="zh-TW" sz="900" dirty="0"/>
              <a:t>(</a:t>
            </a:r>
            <a:r>
              <a:rPr lang="en-US" altLang="zh-TW" sz="900" dirty="0" err="1"/>
              <a:t>i</a:t>
            </a:r>
            <a:r>
              <a:rPr lang="en-US" altLang="zh-TW" sz="900" dirty="0" smtClean="0"/>
              <a:t>);</a:t>
            </a:r>
            <a:endParaRPr lang="zh-TW" altLang="en-US" sz="900" dirty="0"/>
          </a:p>
          <a:p>
            <a:r>
              <a:rPr lang="en-US" altLang="zh-TW" sz="900" dirty="0" smtClean="0"/>
              <a:t>       </a:t>
            </a:r>
            <a:r>
              <a:rPr lang="en-US" altLang="zh-TW" sz="900" dirty="0" smtClean="0">
                <a:solidFill>
                  <a:schemeClr val="accent3"/>
                </a:solidFill>
              </a:rPr>
              <a:t>/* </a:t>
            </a:r>
            <a:r>
              <a:rPr lang="en-US" altLang="zh-TW" sz="900" dirty="0">
                <a:solidFill>
                  <a:schemeClr val="accent3"/>
                </a:solidFill>
              </a:rPr>
              <a:t>finalize ready transfers */</a:t>
            </a:r>
          </a:p>
          <a:p>
            <a:r>
              <a:rPr lang="en-US" altLang="zh-TW" sz="900" dirty="0" smtClean="0"/>
              <a:t>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con.isMessageTransferred</a:t>
            </a:r>
            <a:r>
              <a:rPr lang="en-US" altLang="zh-TW" sz="900" dirty="0"/>
              <a:t>()) {</a:t>
            </a:r>
          </a:p>
          <a:p>
            <a:r>
              <a:rPr lang="en-US" altLang="zh-TW" sz="900" dirty="0" smtClean="0"/>
              <a:t>           if </a:t>
            </a:r>
            <a:r>
              <a:rPr lang="en-US" altLang="zh-TW" sz="900" b="1" dirty="0"/>
              <a:t>(</a:t>
            </a:r>
            <a:r>
              <a:rPr lang="en-US" altLang="zh-TW" sz="900" dirty="0" err="1"/>
              <a:t>con.getMessage</a:t>
            </a:r>
            <a:r>
              <a:rPr lang="en-US" altLang="zh-TW" sz="900" dirty="0"/>
              <a:t>() != null) {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>
                <a:solidFill>
                  <a:srgbClr val="FF0000"/>
                </a:solidFill>
              </a:rPr>
              <a:t>transferDone</a:t>
            </a:r>
            <a:r>
              <a:rPr lang="en-US" altLang="zh-TW" sz="900" dirty="0" smtClean="0">
                <a:solidFill>
                  <a:srgbClr val="FF0000"/>
                </a:solidFill>
              </a:rPr>
              <a:t>(con</a:t>
            </a:r>
            <a:r>
              <a:rPr lang="en-US" altLang="zh-TW" sz="900" dirty="0">
                <a:solidFill>
                  <a:srgbClr val="FF0000"/>
                </a:solidFill>
              </a:rPr>
              <a:t>)</a:t>
            </a:r>
            <a:r>
              <a:rPr lang="en-US" altLang="zh-TW" sz="900" dirty="0"/>
              <a:t>;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con.finalizeTransfer</a:t>
            </a:r>
            <a:r>
              <a:rPr lang="en-US" altLang="zh-TW" sz="900" dirty="0"/>
              <a:t>();</a:t>
            </a:r>
          </a:p>
          <a:p>
            <a:r>
              <a:rPr lang="en-US" altLang="zh-TW" sz="900" dirty="0" smtClean="0"/>
              <a:t>            } </a:t>
            </a:r>
            <a:r>
              <a:rPr lang="en-US" altLang="zh-TW" sz="900" dirty="0">
                <a:solidFill>
                  <a:schemeClr val="accent3"/>
                </a:solidFill>
              </a:rPr>
              <a:t>/* else: some other entity aborted transfer */</a:t>
            </a:r>
          </a:p>
          <a:p>
            <a:r>
              <a:rPr lang="en-US" altLang="zh-TW" sz="900" dirty="0" smtClean="0"/>
              <a:t>           </a:t>
            </a:r>
            <a:r>
              <a:rPr lang="en-US" altLang="zh-TW" sz="900" dirty="0" err="1" smtClean="0"/>
              <a:t>removeCurrent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true;</a:t>
            </a:r>
          </a:p>
          <a:p>
            <a:r>
              <a:rPr lang="en-US" altLang="zh-TW" sz="900" dirty="0" smtClean="0"/>
              <a:t>        }</a:t>
            </a:r>
            <a:endParaRPr lang="en-US" altLang="zh-TW" sz="900" dirty="0"/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      /* </a:t>
            </a:r>
            <a:r>
              <a:rPr lang="en-US" altLang="zh-TW" sz="900" dirty="0">
                <a:solidFill>
                  <a:schemeClr val="accent3"/>
                </a:solidFill>
              </a:rPr>
              <a:t>remove connections that have gone down */</a:t>
            </a:r>
          </a:p>
          <a:p>
            <a:r>
              <a:rPr lang="en-US" altLang="zh-TW" sz="900" dirty="0" smtClean="0"/>
              <a:t>        else </a:t>
            </a:r>
            <a:r>
              <a:rPr lang="en-US" altLang="zh-TW" sz="900" dirty="0"/>
              <a:t>if (!</a:t>
            </a:r>
            <a:r>
              <a:rPr lang="en-US" altLang="zh-TW" sz="900" dirty="0" err="1"/>
              <a:t>con.isUp</a:t>
            </a:r>
            <a:r>
              <a:rPr lang="en-US" altLang="zh-TW" sz="900" dirty="0"/>
              <a:t>()) {</a:t>
            </a:r>
          </a:p>
          <a:p>
            <a:r>
              <a:rPr lang="en-US" altLang="zh-TW" sz="900" dirty="0" smtClean="0"/>
              <a:t>    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con.getMessage</a:t>
            </a:r>
            <a:r>
              <a:rPr lang="en-US" altLang="zh-TW" sz="900" dirty="0"/>
              <a:t>() != null) {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transferAborted</a:t>
            </a:r>
            <a:r>
              <a:rPr lang="en-US" altLang="zh-TW" sz="900" dirty="0" smtClean="0"/>
              <a:t>(con);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con.abortTransfer</a:t>
            </a:r>
            <a:r>
              <a:rPr lang="en-US" altLang="zh-TW" sz="900" dirty="0" smtClean="0"/>
              <a:t>();</a:t>
            </a:r>
          </a:p>
          <a:p>
            <a:r>
              <a:rPr lang="en-US" altLang="zh-TW" sz="900" dirty="0" smtClean="0"/>
              <a:t>            }</a:t>
            </a:r>
            <a:endParaRPr lang="en-US" altLang="zh-TW" sz="900" dirty="0"/>
          </a:p>
          <a:p>
            <a:r>
              <a:rPr lang="en-US" altLang="zh-TW" sz="900" dirty="0" smtClean="0"/>
              <a:t>            </a:t>
            </a:r>
            <a:r>
              <a:rPr lang="en-US" altLang="zh-TW" sz="900" dirty="0" err="1" smtClean="0"/>
              <a:t>removeCurrent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true;</a:t>
            </a:r>
          </a:p>
          <a:p>
            <a:r>
              <a:rPr lang="en-US" altLang="zh-TW" sz="900" dirty="0" smtClean="0"/>
              <a:t>        } 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dirty="0" smtClean="0"/>
              <a:t>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removeCurrent</a:t>
            </a:r>
            <a:r>
              <a:rPr lang="en-US" altLang="zh-TW" sz="900" dirty="0"/>
              <a:t>) </a:t>
            </a:r>
            <a:r>
              <a:rPr lang="en-US" altLang="zh-TW" sz="900" dirty="0" smtClean="0"/>
              <a:t>{</a:t>
            </a:r>
            <a:endParaRPr lang="en-US" altLang="zh-TW" sz="900" dirty="0"/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         // </a:t>
            </a:r>
            <a:r>
              <a:rPr lang="en-US" altLang="zh-TW" sz="900" dirty="0">
                <a:solidFill>
                  <a:schemeClr val="accent3"/>
                </a:solidFill>
              </a:rPr>
              <a:t>if the message being sent was holding excess buffer, free it</a:t>
            </a:r>
          </a:p>
          <a:p>
            <a:r>
              <a:rPr lang="en-US" altLang="zh-TW" sz="900" dirty="0" smtClean="0"/>
              <a:t>    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this.getFreeBufferSize</a:t>
            </a:r>
            <a:r>
              <a:rPr lang="en-US" altLang="zh-TW" sz="900" dirty="0"/>
              <a:t>() &lt; 0) {</a:t>
            </a:r>
          </a:p>
          <a:p>
            <a:r>
              <a:rPr lang="en-US" altLang="zh-TW" sz="900" dirty="0" smtClean="0"/>
              <a:t>                 </a:t>
            </a:r>
            <a:r>
              <a:rPr lang="en-US" altLang="zh-TW" sz="900" dirty="0" err="1" smtClean="0"/>
              <a:t>this.makeRoomForMessage</a:t>
            </a:r>
            <a:r>
              <a:rPr lang="en-US" altLang="zh-TW" sz="900" dirty="0" smtClean="0"/>
              <a:t>(0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        }</a:t>
            </a:r>
            <a:endParaRPr lang="en-US" altLang="zh-TW" sz="900" dirty="0"/>
          </a:p>
          <a:p>
            <a:r>
              <a:rPr lang="en-US" altLang="zh-TW" sz="900" dirty="0" smtClean="0"/>
              <a:t>             </a:t>
            </a:r>
            <a:r>
              <a:rPr lang="en-US" altLang="zh-TW" sz="900" dirty="0" err="1" smtClean="0"/>
              <a:t>sendingConnections.remove</a:t>
            </a:r>
            <a:r>
              <a:rPr lang="en-US" altLang="zh-TW" sz="900" dirty="0" smtClean="0"/>
              <a:t>(</a:t>
            </a:r>
            <a:r>
              <a:rPr lang="en-US" altLang="zh-TW" sz="900" dirty="0" err="1" smtClean="0"/>
              <a:t>i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   }</a:t>
            </a:r>
            <a:endParaRPr lang="en-US" altLang="zh-TW" sz="900" dirty="0"/>
          </a:p>
          <a:p>
            <a:r>
              <a:rPr lang="en-US" altLang="zh-TW" sz="900" dirty="0" smtClean="0"/>
              <a:t>        else </a:t>
            </a:r>
            <a:r>
              <a:rPr lang="en-US" altLang="zh-TW" sz="900" dirty="0"/>
              <a:t>{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      /* </a:t>
            </a:r>
            <a:r>
              <a:rPr lang="en-US" altLang="zh-TW" sz="900" dirty="0">
                <a:solidFill>
                  <a:schemeClr val="accent3"/>
                </a:solidFill>
              </a:rPr>
              <a:t>index increase needed only if nothing was removed */</a:t>
            </a:r>
          </a:p>
          <a:p>
            <a:r>
              <a:rPr lang="en-US" altLang="zh-TW" sz="900" dirty="0" smtClean="0"/>
              <a:t>            </a:t>
            </a:r>
            <a:r>
              <a:rPr lang="en-US" altLang="zh-TW" sz="900" dirty="0" err="1" smtClean="0"/>
              <a:t>i</a:t>
            </a:r>
            <a:r>
              <a:rPr lang="en-US" altLang="zh-TW" sz="900" dirty="0"/>
              <a:t>++;</a:t>
            </a:r>
          </a:p>
          <a:p>
            <a:r>
              <a:rPr lang="en-US" altLang="zh-TW" sz="900" dirty="0" smtClean="0"/>
              <a:t>        }</a:t>
            </a:r>
            <a:endParaRPr lang="en-US" altLang="zh-TW" sz="900" dirty="0"/>
          </a:p>
          <a:p>
            <a:r>
              <a:rPr lang="en-US" altLang="zh-TW" sz="900" dirty="0" smtClean="0"/>
              <a:t>   }</a:t>
            </a:r>
            <a:endParaRPr lang="zh-TW" altLang="en-US" sz="900" dirty="0"/>
          </a:p>
          <a:p>
            <a:r>
              <a:rPr lang="en-US" altLang="zh-TW" sz="900" dirty="0">
                <a:solidFill>
                  <a:schemeClr val="accent3"/>
                </a:solidFill>
              </a:rPr>
              <a:t>/* time to do a TTL check and drop old messages? Only if not sending */</a:t>
            </a:r>
          </a:p>
          <a:p>
            <a:r>
              <a:rPr lang="en-US" altLang="zh-TW" sz="900" dirty="0" smtClean="0"/>
              <a:t>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SimClock.</a:t>
            </a:r>
            <a:r>
              <a:rPr lang="en-US" altLang="zh-TW" sz="900" i="1" dirty="0" err="1"/>
              <a:t>getTime</a:t>
            </a:r>
            <a:r>
              <a:rPr lang="en-US" altLang="zh-TW" sz="900" i="1" dirty="0"/>
              <a:t>() - </a:t>
            </a:r>
            <a:r>
              <a:rPr lang="en-US" altLang="zh-TW" sz="900" i="1" dirty="0" err="1"/>
              <a:t>lastTtlCheck</a:t>
            </a:r>
            <a:r>
              <a:rPr lang="en-US" altLang="zh-TW" sz="900" i="1" dirty="0"/>
              <a:t> &gt;= TTL_CHECK_INTERVAL &amp;&amp; </a:t>
            </a:r>
          </a:p>
          <a:p>
            <a:r>
              <a:rPr lang="en-US" altLang="zh-TW" sz="900" dirty="0" smtClean="0"/>
              <a:t>        </a:t>
            </a:r>
            <a:r>
              <a:rPr lang="en-US" altLang="zh-TW" sz="900" dirty="0" err="1" smtClean="0"/>
              <a:t>sendingConnections.size</a:t>
            </a:r>
            <a:r>
              <a:rPr lang="en-US" altLang="zh-TW" sz="900" dirty="0"/>
              <a:t>() == 0) {</a:t>
            </a:r>
          </a:p>
          <a:p>
            <a:r>
              <a:rPr lang="en-US" altLang="zh-TW" sz="900" dirty="0" smtClean="0"/>
              <a:t>       </a:t>
            </a:r>
            <a:r>
              <a:rPr lang="en-US" altLang="zh-TW" sz="900" dirty="0" err="1" smtClean="0"/>
              <a:t>dropExpiredMessages</a:t>
            </a:r>
            <a:r>
              <a:rPr lang="en-US" altLang="zh-TW" sz="900" dirty="0"/>
              <a:t>();</a:t>
            </a:r>
          </a:p>
          <a:p>
            <a:r>
              <a:rPr lang="en-US" altLang="zh-TW" sz="900" dirty="0" smtClean="0"/>
              <a:t>       </a:t>
            </a:r>
            <a:r>
              <a:rPr lang="en-US" altLang="zh-TW" sz="900" dirty="0" err="1" smtClean="0"/>
              <a:t>lastTtlCheck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</a:t>
            </a:r>
            <a:r>
              <a:rPr lang="en-US" altLang="zh-TW" sz="900" dirty="0" err="1"/>
              <a:t>SimClock.</a:t>
            </a:r>
            <a:r>
              <a:rPr lang="en-US" altLang="zh-TW" sz="900" i="1" dirty="0" err="1"/>
              <a:t>getTime</a:t>
            </a:r>
            <a:r>
              <a:rPr lang="en-US" altLang="zh-TW" sz="900" i="1" dirty="0"/>
              <a:t>();</a:t>
            </a:r>
          </a:p>
          <a:p>
            <a:r>
              <a:rPr lang="en-US" altLang="zh-TW" sz="900" dirty="0" smtClean="0"/>
              <a:t>    }</a:t>
            </a:r>
            <a:endParaRPr lang="en-US" altLang="zh-TW" sz="900" dirty="0"/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2494125" y="237470"/>
            <a:ext cx="13276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 err="1" smtClean="0"/>
              <a:t>updateHosts</a:t>
            </a:r>
            <a:r>
              <a:rPr lang="en-US" altLang="zh-TW" sz="900" dirty="0" smtClean="0"/>
              <a:t>()</a:t>
            </a:r>
            <a:r>
              <a:rPr lang="en-US" altLang="zh-TW" sz="900" b="1" dirty="0" smtClean="0"/>
              <a:t>;</a:t>
            </a:r>
            <a:endParaRPr lang="zh-TW" altLang="en-US" sz="9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2494125" y="75515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1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2489313" y="668158"/>
            <a:ext cx="16337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/>
              <a:t> this</a:t>
            </a:r>
            <a:r>
              <a:rPr lang="en-US" altLang="zh-TW" sz="900" dirty="0" smtClean="0"/>
              <a:t>..</a:t>
            </a:r>
            <a:r>
              <a:rPr lang="en-US" altLang="zh-TW" sz="900" dirty="0" err="1" smtClean="0"/>
              <a:t>router.update</a:t>
            </a:r>
            <a:r>
              <a:rPr lang="en-US" altLang="zh-TW" sz="900" dirty="0"/>
              <a:t>();</a:t>
            </a:r>
            <a:endParaRPr lang="zh-TW" altLang="en-US" sz="9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2489313" y="506203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</a:t>
            </a:r>
            <a:r>
              <a:rPr lang="en-US" altLang="zh-TW" sz="900" dirty="0">
                <a:solidFill>
                  <a:schemeClr val="accent6"/>
                </a:solidFill>
              </a:rPr>
              <a:t>2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cxnSp>
        <p:nvCxnSpPr>
          <p:cNvPr id="46" name="直線單箭頭接點 45"/>
          <p:cNvCxnSpPr/>
          <p:nvPr/>
        </p:nvCxnSpPr>
        <p:spPr>
          <a:xfrm flipH="1">
            <a:off x="2733135" y="1818752"/>
            <a:ext cx="573068" cy="1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/>
          <p:cNvSpPr txBox="1"/>
          <p:nvPr/>
        </p:nvSpPr>
        <p:spPr>
          <a:xfrm>
            <a:off x="2179613" y="1634086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true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42" name="直線單箭頭接點 41"/>
          <p:cNvCxnSpPr/>
          <p:nvPr/>
        </p:nvCxnSpPr>
        <p:spPr>
          <a:xfrm flipH="1">
            <a:off x="2743221" y="1956021"/>
            <a:ext cx="573068" cy="1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字方塊 50"/>
          <p:cNvSpPr txBox="1"/>
          <p:nvPr/>
        </p:nvSpPr>
        <p:spPr>
          <a:xfrm>
            <a:off x="2189699" y="1771355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true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55" name="直線單箭頭接點 54"/>
          <p:cNvCxnSpPr/>
          <p:nvPr/>
        </p:nvCxnSpPr>
        <p:spPr>
          <a:xfrm>
            <a:off x="3861164" y="2106991"/>
            <a:ext cx="2150996" cy="1394017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5247858" y="3511079"/>
            <a:ext cx="30572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void </a:t>
            </a:r>
            <a:r>
              <a:rPr lang="en-US" altLang="zh-TW" sz="900" dirty="0" err="1">
                <a:solidFill>
                  <a:srgbClr val="FF0000"/>
                </a:solidFill>
              </a:rPr>
              <a:t>transferDone</a:t>
            </a:r>
            <a:r>
              <a:rPr lang="en-US" altLang="zh-TW" sz="900" dirty="0"/>
              <a:t>(Connection con) { </a:t>
            </a:r>
            <a:r>
              <a:rPr lang="en-US" altLang="zh-TW" sz="900" dirty="0" smtClean="0"/>
              <a:t> </a:t>
            </a:r>
            <a:r>
              <a:rPr lang="en-US" altLang="zh-TW" sz="900" b="1" dirty="0" smtClean="0">
                <a:solidFill>
                  <a:srgbClr val="FF0000"/>
                </a:solidFill>
              </a:rPr>
              <a:t>there is nothing to do. </a:t>
            </a:r>
            <a:r>
              <a:rPr lang="en-US" altLang="zh-TW" sz="900" dirty="0" smtClean="0"/>
              <a:t>}</a:t>
            </a:r>
            <a:endParaRPr lang="zh-TW" altLang="en-US" sz="900" dirty="0"/>
          </a:p>
        </p:txBody>
      </p:sp>
      <p:sp>
        <p:nvSpPr>
          <p:cNvPr id="57" name="標題 4"/>
          <p:cNvSpPr txBox="1">
            <a:spLocks/>
          </p:cNvSpPr>
          <p:nvPr/>
        </p:nvSpPr>
        <p:spPr>
          <a:xfrm>
            <a:off x="442678" y="-89854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/>
              <a:t>Message delivered in </a:t>
            </a:r>
            <a:r>
              <a:rPr lang="en-US" altLang="zh-TW" sz="1800" dirty="0" smtClean="0"/>
              <a:t>clock 6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54272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285667" y="83273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285667" y="550768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sp>
        <p:nvSpPr>
          <p:cNvPr id="6" name="圓角矩形 5"/>
          <p:cNvSpPr/>
          <p:nvPr/>
        </p:nvSpPr>
        <p:spPr>
          <a:xfrm>
            <a:off x="3155" y="1068744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sp>
        <p:nvSpPr>
          <p:cNvPr id="9" name="圓角矩形 8"/>
          <p:cNvSpPr/>
          <p:nvPr/>
        </p:nvSpPr>
        <p:spPr>
          <a:xfrm>
            <a:off x="75315" y="2857239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1897735" y="371305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圓角矩形 12"/>
          <p:cNvSpPr/>
          <p:nvPr/>
        </p:nvSpPr>
        <p:spPr>
          <a:xfrm>
            <a:off x="10045" y="6144296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17" name="直線接點 16"/>
          <p:cNvCxnSpPr/>
          <p:nvPr/>
        </p:nvCxnSpPr>
        <p:spPr>
          <a:xfrm>
            <a:off x="766045" y="918007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線單箭頭接點 20"/>
          <p:cNvCxnSpPr>
            <a:stCxn id="13" idx="0"/>
            <a:endCxn id="9" idx="2"/>
          </p:cNvCxnSpPr>
          <p:nvPr/>
        </p:nvCxnSpPr>
        <p:spPr>
          <a:xfrm flipH="1" flipV="1">
            <a:off x="756470" y="5406259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9" idx="0"/>
            <a:endCxn id="6" idx="2"/>
          </p:cNvCxnSpPr>
          <p:nvPr/>
        </p:nvCxnSpPr>
        <p:spPr>
          <a:xfrm flipV="1">
            <a:off x="756470" y="1356744"/>
            <a:ext cx="2685" cy="150049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圓角矩形 47"/>
          <p:cNvSpPr/>
          <p:nvPr/>
        </p:nvSpPr>
        <p:spPr>
          <a:xfrm>
            <a:off x="5034356" y="1081197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NetworkInterface</a:t>
            </a:r>
            <a:endParaRPr lang="zh-TW" altLang="en-US" sz="1100" dirty="0"/>
          </a:p>
        </p:txBody>
      </p:sp>
      <p:sp>
        <p:nvSpPr>
          <p:cNvPr id="50" name="圓角矩形 49"/>
          <p:cNvSpPr/>
          <p:nvPr/>
        </p:nvSpPr>
        <p:spPr>
          <a:xfrm>
            <a:off x="5048212" y="2030160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Connections</a:t>
            </a:r>
            <a:endParaRPr lang="zh-TW" altLang="en-US" sz="1100" dirty="0"/>
          </a:p>
        </p:txBody>
      </p:sp>
      <p:sp>
        <p:nvSpPr>
          <p:cNvPr id="52" name="圓角矩形 51"/>
          <p:cNvSpPr/>
          <p:nvPr/>
        </p:nvSpPr>
        <p:spPr>
          <a:xfrm>
            <a:off x="5034356" y="1546989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SimpleBoardcastInterface</a:t>
            </a:r>
            <a:endParaRPr lang="zh-TW" altLang="en-US" sz="800" dirty="0"/>
          </a:p>
        </p:txBody>
      </p:sp>
      <p:sp>
        <p:nvSpPr>
          <p:cNvPr id="53" name="圓角矩形 52"/>
          <p:cNvSpPr/>
          <p:nvPr/>
        </p:nvSpPr>
        <p:spPr>
          <a:xfrm>
            <a:off x="5048212" y="2493521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/>
              <a:t>CBRConnection</a:t>
            </a:r>
            <a:endParaRPr lang="zh-TW" altLang="en-US" sz="1000" dirty="0"/>
          </a:p>
        </p:txBody>
      </p:sp>
      <p:cxnSp>
        <p:nvCxnSpPr>
          <p:cNvPr id="54" name="直線單箭頭接點 53"/>
          <p:cNvCxnSpPr/>
          <p:nvPr/>
        </p:nvCxnSpPr>
        <p:spPr>
          <a:xfrm flipV="1">
            <a:off x="5790356" y="1370903"/>
            <a:ext cx="0" cy="17450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直線接點 55"/>
          <p:cNvCxnSpPr>
            <a:stCxn id="52" idx="2"/>
          </p:cNvCxnSpPr>
          <p:nvPr/>
        </p:nvCxnSpPr>
        <p:spPr>
          <a:xfrm>
            <a:off x="5790356" y="1834989"/>
            <a:ext cx="0" cy="19517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直線單箭頭接點 57"/>
          <p:cNvCxnSpPr>
            <a:endCxn id="50" idx="2"/>
          </p:cNvCxnSpPr>
          <p:nvPr/>
        </p:nvCxnSpPr>
        <p:spPr>
          <a:xfrm flipV="1">
            <a:off x="5804212" y="2318160"/>
            <a:ext cx="0" cy="175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1" name="直線接點 70"/>
          <p:cNvCxnSpPr/>
          <p:nvPr/>
        </p:nvCxnSpPr>
        <p:spPr>
          <a:xfrm>
            <a:off x="5790356" y="907191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直線接點 74"/>
          <p:cNvCxnSpPr>
            <a:stCxn id="5" idx="2"/>
          </p:cNvCxnSpPr>
          <p:nvPr/>
        </p:nvCxnSpPr>
        <p:spPr>
          <a:xfrm>
            <a:off x="1897735" y="838800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直線接點 75"/>
          <p:cNvCxnSpPr/>
          <p:nvPr/>
        </p:nvCxnSpPr>
        <p:spPr>
          <a:xfrm>
            <a:off x="756470" y="916414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9" name="直線接點 78"/>
          <p:cNvCxnSpPr/>
          <p:nvPr/>
        </p:nvCxnSpPr>
        <p:spPr>
          <a:xfrm>
            <a:off x="1711601" y="918008"/>
            <a:ext cx="4084535" cy="1592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2" name="左大括弧 81"/>
          <p:cNvSpPr/>
          <p:nvPr/>
        </p:nvSpPr>
        <p:spPr>
          <a:xfrm>
            <a:off x="1453553" y="919600"/>
            <a:ext cx="1390256" cy="5644622"/>
          </a:xfrm>
          <a:prstGeom prst="leftBrace">
            <a:avLst>
              <a:gd name="adj1" fmla="val 8333"/>
              <a:gd name="adj2" fmla="val 55899"/>
            </a:avLst>
          </a:prstGeom>
          <a:ln w="254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200473" y="3949243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-13118" y="3399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Sender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1515155" y="5998499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6"/>
                </a:solidFill>
              </a:rPr>
              <a:t>Step 3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1515155" y="6133335"/>
            <a:ext cx="227177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update</a:t>
            </a:r>
            <a:r>
              <a:rPr lang="en-US" altLang="zh-TW" sz="1000" dirty="0" smtClean="0"/>
              <a:t>(){</a:t>
            </a:r>
          </a:p>
          <a:p>
            <a:r>
              <a:rPr lang="en-US" altLang="zh-TW" sz="1000" b="1" dirty="0" err="1"/>
              <a:t>super.update</a:t>
            </a:r>
            <a:r>
              <a:rPr lang="en-US" altLang="zh-TW" sz="1000" b="1" dirty="0"/>
              <a:t>();</a:t>
            </a:r>
            <a:endParaRPr lang="en-US" altLang="zh-TW" sz="1000" b="1" dirty="0" smtClean="0"/>
          </a:p>
          <a:p>
            <a:r>
              <a:rPr lang="en-US" altLang="zh-TW" sz="1000" dirty="0" smtClean="0"/>
              <a:t>…</a:t>
            </a:r>
          </a:p>
          <a:p>
            <a:r>
              <a:rPr lang="en-US" altLang="zh-TW" sz="1000" dirty="0" err="1" smtClean="0"/>
              <a:t>this.tryAllMessagesToAllConnections</a:t>
            </a:r>
            <a:r>
              <a:rPr lang="en-US" altLang="zh-TW" sz="1000" dirty="0" smtClean="0"/>
              <a:t>();</a:t>
            </a:r>
          </a:p>
          <a:p>
            <a:r>
              <a:rPr lang="en-US" altLang="zh-TW" sz="1000" dirty="0" smtClean="0"/>
              <a:t>}</a:t>
            </a:r>
            <a:endParaRPr lang="zh-TW" altLang="en-US" sz="10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2651043" y="879200"/>
            <a:ext cx="3555782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void </a:t>
            </a:r>
            <a:r>
              <a:rPr lang="en-US" altLang="zh-TW" sz="900" b="1" dirty="0"/>
              <a:t>update() </a:t>
            </a:r>
            <a:r>
              <a:rPr lang="en-US" altLang="zh-TW" sz="900" dirty="0" smtClean="0"/>
              <a:t>{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smtClean="0"/>
              <a:t>   for </a:t>
            </a:r>
            <a:r>
              <a:rPr lang="en-US" altLang="zh-TW" sz="900" dirty="0"/>
              <a:t>(</a:t>
            </a:r>
            <a:r>
              <a:rPr lang="en-US" altLang="zh-TW" sz="900" dirty="0" err="1"/>
              <a:t>int</a:t>
            </a:r>
            <a:r>
              <a:rPr lang="en-US" altLang="zh-TW" sz="900" dirty="0"/>
              <a:t> </a:t>
            </a:r>
            <a:r>
              <a:rPr lang="en-US" altLang="zh-TW" sz="900" dirty="0" err="1"/>
              <a:t>i</a:t>
            </a:r>
            <a:r>
              <a:rPr lang="en-US" altLang="zh-TW" sz="900" dirty="0"/>
              <a:t>=0; </a:t>
            </a:r>
            <a:r>
              <a:rPr lang="en-US" altLang="zh-TW" sz="900" dirty="0" err="1"/>
              <a:t>i</a:t>
            </a:r>
            <a:r>
              <a:rPr lang="en-US" altLang="zh-TW" sz="900" dirty="0"/>
              <a:t>&lt;</a:t>
            </a:r>
            <a:r>
              <a:rPr lang="en-US" altLang="zh-TW" sz="900" dirty="0" err="1"/>
              <a:t>this.sendingConnections.size</a:t>
            </a:r>
            <a:r>
              <a:rPr lang="en-US" altLang="zh-TW" sz="900" dirty="0"/>
              <a:t>(); ) {</a:t>
            </a:r>
          </a:p>
          <a:p>
            <a:r>
              <a:rPr lang="en-US" altLang="zh-TW" sz="900" dirty="0" smtClean="0"/>
              <a:t>       </a:t>
            </a:r>
            <a:r>
              <a:rPr lang="en-US" altLang="zh-TW" sz="900" dirty="0" err="1" smtClean="0"/>
              <a:t>boolean</a:t>
            </a:r>
            <a:r>
              <a:rPr lang="en-US" altLang="zh-TW" sz="900" dirty="0" smtClean="0"/>
              <a:t> </a:t>
            </a:r>
            <a:r>
              <a:rPr lang="en-US" altLang="zh-TW" sz="900" dirty="0" err="1"/>
              <a:t>removeCurrent</a:t>
            </a:r>
            <a:r>
              <a:rPr lang="en-US" altLang="zh-TW" sz="900" dirty="0"/>
              <a:t> = false;</a:t>
            </a:r>
          </a:p>
          <a:p>
            <a:r>
              <a:rPr lang="en-US" altLang="zh-TW" sz="900" dirty="0" smtClean="0"/>
              <a:t>       Connection </a:t>
            </a:r>
            <a:r>
              <a:rPr lang="en-US" altLang="zh-TW" sz="900" dirty="0"/>
              <a:t>con = </a:t>
            </a:r>
            <a:r>
              <a:rPr lang="en-US" altLang="zh-TW" sz="900" dirty="0" err="1"/>
              <a:t>sendingConnections.get</a:t>
            </a:r>
            <a:r>
              <a:rPr lang="en-US" altLang="zh-TW" sz="900" dirty="0"/>
              <a:t>(</a:t>
            </a:r>
            <a:r>
              <a:rPr lang="en-US" altLang="zh-TW" sz="900" dirty="0" err="1"/>
              <a:t>i</a:t>
            </a:r>
            <a:r>
              <a:rPr lang="en-US" altLang="zh-TW" sz="900" dirty="0" smtClean="0"/>
              <a:t>);</a:t>
            </a:r>
            <a:endParaRPr lang="zh-TW" altLang="en-US" sz="900" dirty="0"/>
          </a:p>
          <a:p>
            <a:r>
              <a:rPr lang="en-US" altLang="zh-TW" sz="900" dirty="0" smtClean="0"/>
              <a:t>       </a:t>
            </a:r>
            <a:r>
              <a:rPr lang="en-US" altLang="zh-TW" sz="900" dirty="0" smtClean="0">
                <a:solidFill>
                  <a:schemeClr val="accent3"/>
                </a:solidFill>
              </a:rPr>
              <a:t>/* </a:t>
            </a:r>
            <a:r>
              <a:rPr lang="en-US" altLang="zh-TW" sz="900" dirty="0">
                <a:solidFill>
                  <a:schemeClr val="accent3"/>
                </a:solidFill>
              </a:rPr>
              <a:t>finalize ready transfers */</a:t>
            </a:r>
          </a:p>
          <a:p>
            <a:r>
              <a:rPr lang="en-US" altLang="zh-TW" sz="900" dirty="0" smtClean="0"/>
              <a:t>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con.isMessageTransferred</a:t>
            </a:r>
            <a:r>
              <a:rPr lang="en-US" altLang="zh-TW" sz="900" dirty="0"/>
              <a:t>()) {</a:t>
            </a:r>
          </a:p>
          <a:p>
            <a:r>
              <a:rPr lang="en-US" altLang="zh-TW" sz="900" dirty="0" smtClean="0"/>
              <a:t>           if </a:t>
            </a:r>
            <a:r>
              <a:rPr lang="en-US" altLang="zh-TW" sz="900" b="1" dirty="0"/>
              <a:t>(</a:t>
            </a:r>
            <a:r>
              <a:rPr lang="en-US" altLang="zh-TW" sz="900" dirty="0" err="1"/>
              <a:t>con.getMessage</a:t>
            </a:r>
            <a:r>
              <a:rPr lang="en-US" altLang="zh-TW" sz="900" dirty="0"/>
              <a:t>() != null) {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transferDone</a:t>
            </a:r>
            <a:r>
              <a:rPr lang="en-US" altLang="zh-TW" sz="900" dirty="0" smtClean="0"/>
              <a:t>(con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b="1" dirty="0" err="1" smtClean="0"/>
              <a:t>con.finalizeTransfer</a:t>
            </a:r>
            <a:r>
              <a:rPr lang="en-US" altLang="zh-TW" sz="900" b="1" dirty="0"/>
              <a:t>();</a:t>
            </a:r>
          </a:p>
          <a:p>
            <a:r>
              <a:rPr lang="en-US" altLang="zh-TW" sz="900" dirty="0" smtClean="0"/>
              <a:t>            } </a:t>
            </a:r>
            <a:r>
              <a:rPr lang="en-US" altLang="zh-TW" sz="900" dirty="0">
                <a:solidFill>
                  <a:schemeClr val="accent3"/>
                </a:solidFill>
              </a:rPr>
              <a:t>/* else: some other entity aborted transfer */</a:t>
            </a:r>
          </a:p>
          <a:p>
            <a:r>
              <a:rPr lang="en-US" altLang="zh-TW" sz="900" dirty="0" smtClean="0"/>
              <a:t>           </a:t>
            </a:r>
            <a:r>
              <a:rPr lang="en-US" altLang="zh-TW" sz="900" dirty="0" err="1" smtClean="0"/>
              <a:t>removeCurrent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true;</a:t>
            </a:r>
          </a:p>
          <a:p>
            <a:r>
              <a:rPr lang="en-US" altLang="zh-TW" sz="900" dirty="0" smtClean="0"/>
              <a:t>        }</a:t>
            </a:r>
            <a:endParaRPr lang="en-US" altLang="zh-TW" sz="900" dirty="0"/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      /* </a:t>
            </a:r>
            <a:r>
              <a:rPr lang="en-US" altLang="zh-TW" sz="900" dirty="0">
                <a:solidFill>
                  <a:schemeClr val="accent3"/>
                </a:solidFill>
              </a:rPr>
              <a:t>remove connections that have gone down */</a:t>
            </a:r>
          </a:p>
          <a:p>
            <a:r>
              <a:rPr lang="en-US" altLang="zh-TW" sz="900" dirty="0" smtClean="0"/>
              <a:t>        else </a:t>
            </a:r>
            <a:r>
              <a:rPr lang="en-US" altLang="zh-TW" sz="900" dirty="0"/>
              <a:t>if (!</a:t>
            </a:r>
            <a:r>
              <a:rPr lang="en-US" altLang="zh-TW" sz="900" dirty="0" err="1"/>
              <a:t>con.isUp</a:t>
            </a:r>
            <a:r>
              <a:rPr lang="en-US" altLang="zh-TW" sz="900" dirty="0"/>
              <a:t>()) {</a:t>
            </a:r>
          </a:p>
          <a:p>
            <a:r>
              <a:rPr lang="en-US" altLang="zh-TW" sz="900" dirty="0" smtClean="0"/>
              <a:t>    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con.getMessage</a:t>
            </a:r>
            <a:r>
              <a:rPr lang="en-US" altLang="zh-TW" sz="900" dirty="0"/>
              <a:t>() != null) {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transferAborted</a:t>
            </a:r>
            <a:r>
              <a:rPr lang="en-US" altLang="zh-TW" sz="900" dirty="0" smtClean="0"/>
              <a:t>(con);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con.abortTransfer</a:t>
            </a:r>
            <a:r>
              <a:rPr lang="en-US" altLang="zh-TW" sz="900" dirty="0" smtClean="0"/>
              <a:t>();</a:t>
            </a:r>
          </a:p>
          <a:p>
            <a:r>
              <a:rPr lang="en-US" altLang="zh-TW" sz="900" dirty="0" smtClean="0"/>
              <a:t>            }</a:t>
            </a:r>
            <a:endParaRPr lang="en-US" altLang="zh-TW" sz="900" dirty="0"/>
          </a:p>
          <a:p>
            <a:r>
              <a:rPr lang="en-US" altLang="zh-TW" sz="900" dirty="0" smtClean="0"/>
              <a:t>            </a:t>
            </a:r>
            <a:r>
              <a:rPr lang="en-US" altLang="zh-TW" sz="900" dirty="0" err="1" smtClean="0"/>
              <a:t>removeCurrent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true;</a:t>
            </a:r>
          </a:p>
          <a:p>
            <a:r>
              <a:rPr lang="en-US" altLang="zh-TW" sz="900" dirty="0" smtClean="0"/>
              <a:t>        } 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dirty="0" smtClean="0"/>
              <a:t>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removeCurrent</a:t>
            </a:r>
            <a:r>
              <a:rPr lang="en-US" altLang="zh-TW" sz="900" dirty="0"/>
              <a:t>) </a:t>
            </a:r>
            <a:r>
              <a:rPr lang="en-US" altLang="zh-TW" sz="900" dirty="0" smtClean="0"/>
              <a:t>{</a:t>
            </a:r>
            <a:endParaRPr lang="en-US" altLang="zh-TW" sz="900" dirty="0"/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         // </a:t>
            </a:r>
            <a:r>
              <a:rPr lang="en-US" altLang="zh-TW" sz="900" dirty="0">
                <a:solidFill>
                  <a:schemeClr val="accent3"/>
                </a:solidFill>
              </a:rPr>
              <a:t>if the message being sent was holding excess buffer, free it</a:t>
            </a:r>
          </a:p>
          <a:p>
            <a:r>
              <a:rPr lang="en-US" altLang="zh-TW" sz="900" dirty="0" smtClean="0"/>
              <a:t>    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this.getFreeBufferSize</a:t>
            </a:r>
            <a:r>
              <a:rPr lang="en-US" altLang="zh-TW" sz="900" dirty="0"/>
              <a:t>() &lt; 0) {</a:t>
            </a:r>
          </a:p>
          <a:p>
            <a:r>
              <a:rPr lang="en-US" altLang="zh-TW" sz="900" dirty="0" smtClean="0"/>
              <a:t>                 </a:t>
            </a:r>
            <a:r>
              <a:rPr lang="en-US" altLang="zh-TW" sz="900" dirty="0" err="1" smtClean="0"/>
              <a:t>this.makeRoomForMessage</a:t>
            </a:r>
            <a:r>
              <a:rPr lang="en-US" altLang="zh-TW" sz="900" dirty="0" smtClean="0"/>
              <a:t>(0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        }</a:t>
            </a:r>
            <a:endParaRPr lang="en-US" altLang="zh-TW" sz="900" dirty="0"/>
          </a:p>
          <a:p>
            <a:r>
              <a:rPr lang="en-US" altLang="zh-TW" sz="900" dirty="0" smtClean="0"/>
              <a:t>             </a:t>
            </a:r>
            <a:r>
              <a:rPr lang="en-US" altLang="zh-TW" sz="900" dirty="0" err="1" smtClean="0"/>
              <a:t>sendingConnections.remove</a:t>
            </a:r>
            <a:r>
              <a:rPr lang="en-US" altLang="zh-TW" sz="900" dirty="0" smtClean="0"/>
              <a:t>(</a:t>
            </a:r>
            <a:r>
              <a:rPr lang="en-US" altLang="zh-TW" sz="900" dirty="0" err="1" smtClean="0"/>
              <a:t>i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   }</a:t>
            </a:r>
            <a:endParaRPr lang="en-US" altLang="zh-TW" sz="900" dirty="0"/>
          </a:p>
          <a:p>
            <a:r>
              <a:rPr lang="en-US" altLang="zh-TW" sz="900" dirty="0" smtClean="0"/>
              <a:t>        else </a:t>
            </a:r>
            <a:r>
              <a:rPr lang="en-US" altLang="zh-TW" sz="900" dirty="0"/>
              <a:t>{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      /* </a:t>
            </a:r>
            <a:r>
              <a:rPr lang="en-US" altLang="zh-TW" sz="900" dirty="0">
                <a:solidFill>
                  <a:schemeClr val="accent3"/>
                </a:solidFill>
              </a:rPr>
              <a:t>index increase needed only if nothing was removed */</a:t>
            </a:r>
          </a:p>
          <a:p>
            <a:r>
              <a:rPr lang="en-US" altLang="zh-TW" sz="900" dirty="0" smtClean="0"/>
              <a:t>            </a:t>
            </a:r>
            <a:r>
              <a:rPr lang="en-US" altLang="zh-TW" sz="900" dirty="0" err="1" smtClean="0"/>
              <a:t>i</a:t>
            </a:r>
            <a:r>
              <a:rPr lang="en-US" altLang="zh-TW" sz="900" dirty="0"/>
              <a:t>++;</a:t>
            </a:r>
          </a:p>
          <a:p>
            <a:r>
              <a:rPr lang="en-US" altLang="zh-TW" sz="900" dirty="0" smtClean="0"/>
              <a:t>        }</a:t>
            </a:r>
            <a:endParaRPr lang="en-US" altLang="zh-TW" sz="900" dirty="0"/>
          </a:p>
          <a:p>
            <a:r>
              <a:rPr lang="en-US" altLang="zh-TW" sz="900" dirty="0" smtClean="0"/>
              <a:t>   }</a:t>
            </a:r>
            <a:endParaRPr lang="zh-TW" altLang="en-US" sz="900" dirty="0"/>
          </a:p>
          <a:p>
            <a:r>
              <a:rPr lang="en-US" altLang="zh-TW" sz="900" dirty="0">
                <a:solidFill>
                  <a:schemeClr val="accent3"/>
                </a:solidFill>
              </a:rPr>
              <a:t>/* time to do a TTL check and drop old messages? Only if not sending */</a:t>
            </a:r>
          </a:p>
          <a:p>
            <a:r>
              <a:rPr lang="en-US" altLang="zh-TW" sz="900" dirty="0" smtClean="0"/>
              <a:t>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SimClock.</a:t>
            </a:r>
            <a:r>
              <a:rPr lang="en-US" altLang="zh-TW" sz="900" i="1" dirty="0" err="1"/>
              <a:t>getTime</a:t>
            </a:r>
            <a:r>
              <a:rPr lang="en-US" altLang="zh-TW" sz="900" i="1" dirty="0"/>
              <a:t>() - </a:t>
            </a:r>
            <a:r>
              <a:rPr lang="en-US" altLang="zh-TW" sz="900" i="1" dirty="0" err="1"/>
              <a:t>lastTtlCheck</a:t>
            </a:r>
            <a:r>
              <a:rPr lang="en-US" altLang="zh-TW" sz="900" i="1" dirty="0"/>
              <a:t> &gt;= TTL_CHECK_INTERVAL &amp;&amp; </a:t>
            </a:r>
          </a:p>
          <a:p>
            <a:r>
              <a:rPr lang="en-US" altLang="zh-TW" sz="900" dirty="0" smtClean="0"/>
              <a:t>        </a:t>
            </a:r>
            <a:r>
              <a:rPr lang="en-US" altLang="zh-TW" sz="900" dirty="0" err="1" smtClean="0"/>
              <a:t>sendingConnections.size</a:t>
            </a:r>
            <a:r>
              <a:rPr lang="en-US" altLang="zh-TW" sz="900" dirty="0"/>
              <a:t>() == 0) {</a:t>
            </a:r>
          </a:p>
          <a:p>
            <a:r>
              <a:rPr lang="en-US" altLang="zh-TW" sz="900" dirty="0" smtClean="0"/>
              <a:t>       </a:t>
            </a:r>
            <a:r>
              <a:rPr lang="en-US" altLang="zh-TW" sz="900" dirty="0" err="1" smtClean="0"/>
              <a:t>dropExpiredMessages</a:t>
            </a:r>
            <a:r>
              <a:rPr lang="en-US" altLang="zh-TW" sz="900" dirty="0"/>
              <a:t>();</a:t>
            </a:r>
          </a:p>
          <a:p>
            <a:r>
              <a:rPr lang="en-US" altLang="zh-TW" sz="900" dirty="0" smtClean="0"/>
              <a:t>       </a:t>
            </a:r>
            <a:r>
              <a:rPr lang="en-US" altLang="zh-TW" sz="900" dirty="0" err="1" smtClean="0"/>
              <a:t>lastTtlCheck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</a:t>
            </a:r>
            <a:r>
              <a:rPr lang="en-US" altLang="zh-TW" sz="900" dirty="0" err="1"/>
              <a:t>SimClock.</a:t>
            </a:r>
            <a:r>
              <a:rPr lang="en-US" altLang="zh-TW" sz="900" i="1" dirty="0" err="1"/>
              <a:t>getTime</a:t>
            </a:r>
            <a:r>
              <a:rPr lang="en-US" altLang="zh-TW" sz="900" i="1" dirty="0"/>
              <a:t>();</a:t>
            </a:r>
          </a:p>
          <a:p>
            <a:r>
              <a:rPr lang="en-US" altLang="zh-TW" sz="900" dirty="0" smtClean="0"/>
              <a:t>    }</a:t>
            </a:r>
            <a:endParaRPr lang="en-US" altLang="zh-TW" sz="900" dirty="0"/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2494125" y="237470"/>
            <a:ext cx="13276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 err="1" smtClean="0"/>
              <a:t>updateHosts</a:t>
            </a:r>
            <a:r>
              <a:rPr lang="en-US" altLang="zh-TW" sz="900" dirty="0" smtClean="0"/>
              <a:t>()</a:t>
            </a:r>
            <a:r>
              <a:rPr lang="en-US" altLang="zh-TW" sz="900" b="1" dirty="0" smtClean="0"/>
              <a:t>;</a:t>
            </a:r>
            <a:endParaRPr lang="zh-TW" altLang="en-US" sz="9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2494125" y="75515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1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2489313" y="668158"/>
            <a:ext cx="16337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/>
              <a:t> this</a:t>
            </a:r>
            <a:r>
              <a:rPr lang="en-US" altLang="zh-TW" sz="900" dirty="0" smtClean="0"/>
              <a:t>..</a:t>
            </a:r>
            <a:r>
              <a:rPr lang="en-US" altLang="zh-TW" sz="900" dirty="0" err="1" smtClean="0"/>
              <a:t>router.update</a:t>
            </a:r>
            <a:r>
              <a:rPr lang="en-US" altLang="zh-TW" sz="900" dirty="0"/>
              <a:t>();</a:t>
            </a:r>
            <a:endParaRPr lang="zh-TW" altLang="en-US" sz="9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2489313" y="506203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</a:t>
            </a:r>
            <a:r>
              <a:rPr lang="en-US" altLang="zh-TW" sz="900" dirty="0">
                <a:solidFill>
                  <a:schemeClr val="accent6"/>
                </a:solidFill>
              </a:rPr>
              <a:t>2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cxnSp>
        <p:nvCxnSpPr>
          <p:cNvPr id="46" name="直線單箭頭接點 45"/>
          <p:cNvCxnSpPr/>
          <p:nvPr/>
        </p:nvCxnSpPr>
        <p:spPr>
          <a:xfrm flipH="1">
            <a:off x="2733135" y="1818752"/>
            <a:ext cx="573068" cy="1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/>
          <p:cNvSpPr txBox="1"/>
          <p:nvPr/>
        </p:nvSpPr>
        <p:spPr>
          <a:xfrm>
            <a:off x="2179613" y="1634086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true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42" name="直線單箭頭接點 41"/>
          <p:cNvCxnSpPr/>
          <p:nvPr/>
        </p:nvCxnSpPr>
        <p:spPr>
          <a:xfrm flipH="1">
            <a:off x="2743221" y="1956021"/>
            <a:ext cx="573068" cy="1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字方塊 50"/>
          <p:cNvSpPr txBox="1"/>
          <p:nvPr/>
        </p:nvSpPr>
        <p:spPr>
          <a:xfrm>
            <a:off x="2189699" y="1771355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true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5039793" y="2931420"/>
            <a:ext cx="3728906" cy="1200329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void </a:t>
            </a:r>
            <a:r>
              <a:rPr lang="en-US" altLang="zh-TW" sz="900" b="1" dirty="0" err="1"/>
              <a:t>finalizeTransfer</a:t>
            </a:r>
            <a:r>
              <a:rPr lang="en-US" altLang="zh-TW" sz="900" b="1" dirty="0"/>
              <a:t>() </a:t>
            </a:r>
            <a:r>
              <a:rPr lang="en-US" altLang="zh-TW" sz="900" dirty="0"/>
              <a:t>{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smtClean="0"/>
              <a:t>   </a:t>
            </a:r>
            <a:r>
              <a:rPr lang="en-US" altLang="zh-TW" sz="900" b="1" dirty="0" err="1" smtClean="0"/>
              <a:t>this.bytesTransferred</a:t>
            </a:r>
            <a:r>
              <a:rPr lang="en-US" altLang="zh-TW" sz="900" b="1" dirty="0" smtClean="0"/>
              <a:t> </a:t>
            </a:r>
            <a:r>
              <a:rPr lang="en-US" altLang="zh-TW" sz="900" b="1" dirty="0"/>
              <a:t>+= </a:t>
            </a:r>
            <a:r>
              <a:rPr lang="en-US" altLang="zh-TW" sz="900" b="1" dirty="0" err="1"/>
              <a:t>msgOnFly.getSize</a:t>
            </a:r>
            <a:r>
              <a:rPr lang="en-US" altLang="zh-TW" sz="900" b="1" dirty="0"/>
              <a:t>();</a:t>
            </a:r>
          </a:p>
          <a:p>
            <a:endParaRPr lang="zh-TW" altLang="en-US" sz="900" dirty="0"/>
          </a:p>
          <a:p>
            <a:r>
              <a:rPr lang="en-US" altLang="zh-TW" sz="900" dirty="0" smtClean="0"/>
              <a:t>   </a:t>
            </a:r>
            <a:r>
              <a:rPr lang="en-US" altLang="zh-TW" sz="900" dirty="0" err="1" smtClean="0"/>
              <a:t>getOtherNode</a:t>
            </a:r>
            <a:r>
              <a:rPr lang="en-US" altLang="zh-TW" sz="900" dirty="0" smtClean="0"/>
              <a:t>(</a:t>
            </a:r>
            <a:r>
              <a:rPr lang="en-US" altLang="zh-TW" sz="900" dirty="0" err="1" smtClean="0"/>
              <a:t>msgFromNode</a:t>
            </a:r>
            <a:r>
              <a:rPr lang="en-US" altLang="zh-TW" sz="900" dirty="0"/>
              <a:t>).</a:t>
            </a:r>
            <a:r>
              <a:rPr lang="en-US" altLang="zh-TW" sz="900" dirty="0" err="1"/>
              <a:t>messageTransferred</a:t>
            </a:r>
            <a:r>
              <a:rPr lang="en-US" altLang="zh-TW" sz="900" dirty="0"/>
              <a:t>(</a:t>
            </a:r>
            <a:r>
              <a:rPr lang="en-US" altLang="zh-TW" sz="900" dirty="0" err="1"/>
              <a:t>this.msgOnFly.getId</a:t>
            </a:r>
            <a:r>
              <a:rPr lang="en-US" altLang="zh-TW" sz="900" dirty="0"/>
              <a:t>(),</a:t>
            </a:r>
          </a:p>
          <a:p>
            <a:r>
              <a:rPr lang="en-US" altLang="zh-TW" sz="900" dirty="0" smtClean="0"/>
              <a:t>   </a:t>
            </a:r>
            <a:r>
              <a:rPr lang="en-US" altLang="zh-TW" sz="900" dirty="0" err="1" smtClean="0"/>
              <a:t>msgFromNode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</a:t>
            </a:r>
            <a:r>
              <a:rPr lang="en-US" altLang="zh-TW" sz="900" dirty="0" err="1" smtClean="0"/>
              <a:t>clearMsgOnFly</a:t>
            </a:r>
            <a:r>
              <a:rPr lang="en-US" altLang="zh-TW" sz="900" dirty="0"/>
              <a:t>();</a:t>
            </a:r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cxnSp>
        <p:nvCxnSpPr>
          <p:cNvPr id="43" name="直線單箭頭接點 42"/>
          <p:cNvCxnSpPr/>
          <p:nvPr/>
        </p:nvCxnSpPr>
        <p:spPr>
          <a:xfrm flipV="1">
            <a:off x="4126727" y="2208214"/>
            <a:ext cx="921485" cy="34054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肘形接點 48"/>
          <p:cNvCxnSpPr>
            <a:endCxn id="3" idx="0"/>
          </p:cNvCxnSpPr>
          <p:nvPr/>
        </p:nvCxnSpPr>
        <p:spPr>
          <a:xfrm rot="16200000" flipH="1">
            <a:off x="6362418" y="2389591"/>
            <a:ext cx="733717" cy="349939"/>
          </a:xfrm>
          <a:prstGeom prst="bentConnector3">
            <a:avLst>
              <a:gd name="adj1" fmla="val -2018"/>
            </a:avLst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6253046" y="4776058"/>
            <a:ext cx="25074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b="1" dirty="0">
                <a:solidFill>
                  <a:schemeClr val="accent3"/>
                </a:solidFill>
              </a:rPr>
              <a:t>how many bytes this connection has transferred</a:t>
            </a:r>
            <a:endParaRPr lang="zh-TW" altLang="en-US" sz="900" b="1" dirty="0">
              <a:solidFill>
                <a:schemeClr val="accent3"/>
              </a:solidFill>
            </a:endParaRPr>
          </a:p>
        </p:txBody>
      </p:sp>
      <p:cxnSp>
        <p:nvCxnSpPr>
          <p:cNvPr id="57" name="直線單箭頭接點 56"/>
          <p:cNvCxnSpPr>
            <a:endCxn id="20" idx="0"/>
          </p:cNvCxnSpPr>
          <p:nvPr/>
        </p:nvCxnSpPr>
        <p:spPr>
          <a:xfrm>
            <a:off x="5940152" y="3356992"/>
            <a:ext cx="1566603" cy="1419066"/>
          </a:xfrm>
          <a:prstGeom prst="straightConnector1">
            <a:avLst/>
          </a:prstGeom>
          <a:ln>
            <a:solidFill>
              <a:schemeClr val="accent3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/>
          <p:nvPr/>
        </p:nvCxnSpPr>
        <p:spPr>
          <a:xfrm>
            <a:off x="5580112" y="3375978"/>
            <a:ext cx="0" cy="1146529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5429269" y="45035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0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60" name="直線單箭頭接點 59"/>
          <p:cNvCxnSpPr/>
          <p:nvPr/>
        </p:nvCxnSpPr>
        <p:spPr>
          <a:xfrm flipV="1">
            <a:off x="6904245" y="2805131"/>
            <a:ext cx="685263" cy="439008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字方塊 60"/>
          <p:cNvSpPr txBox="1"/>
          <p:nvPr/>
        </p:nvSpPr>
        <p:spPr>
          <a:xfrm>
            <a:off x="7589509" y="256456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5000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62" name="標題 4"/>
          <p:cNvSpPr txBox="1">
            <a:spLocks/>
          </p:cNvSpPr>
          <p:nvPr/>
        </p:nvSpPr>
        <p:spPr>
          <a:xfrm>
            <a:off x="442678" y="-89854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/>
              <a:t>Message delivered in </a:t>
            </a:r>
            <a:r>
              <a:rPr lang="en-US" altLang="zh-TW" sz="1800" dirty="0" smtClean="0"/>
              <a:t>clock 6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11971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285667" y="83273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285667" y="550768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sp>
        <p:nvSpPr>
          <p:cNvPr id="6" name="圓角矩形 5"/>
          <p:cNvSpPr/>
          <p:nvPr/>
        </p:nvSpPr>
        <p:spPr>
          <a:xfrm>
            <a:off x="3155" y="1068744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sp>
        <p:nvSpPr>
          <p:cNvPr id="9" name="圓角矩形 8"/>
          <p:cNvSpPr/>
          <p:nvPr/>
        </p:nvSpPr>
        <p:spPr>
          <a:xfrm>
            <a:off x="75315" y="2857239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1897735" y="371305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圓角矩形 12"/>
          <p:cNvSpPr/>
          <p:nvPr/>
        </p:nvSpPr>
        <p:spPr>
          <a:xfrm>
            <a:off x="10045" y="6144296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17" name="直線接點 16"/>
          <p:cNvCxnSpPr/>
          <p:nvPr/>
        </p:nvCxnSpPr>
        <p:spPr>
          <a:xfrm>
            <a:off x="766045" y="918007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線單箭頭接點 20"/>
          <p:cNvCxnSpPr>
            <a:stCxn id="13" idx="0"/>
            <a:endCxn id="9" idx="2"/>
          </p:cNvCxnSpPr>
          <p:nvPr/>
        </p:nvCxnSpPr>
        <p:spPr>
          <a:xfrm flipH="1" flipV="1">
            <a:off x="756470" y="5406259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9" idx="0"/>
            <a:endCxn id="6" idx="2"/>
          </p:cNvCxnSpPr>
          <p:nvPr/>
        </p:nvCxnSpPr>
        <p:spPr>
          <a:xfrm flipV="1">
            <a:off x="756470" y="1356744"/>
            <a:ext cx="2685" cy="150049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圓角矩形 47"/>
          <p:cNvSpPr/>
          <p:nvPr/>
        </p:nvSpPr>
        <p:spPr>
          <a:xfrm>
            <a:off x="5034356" y="1081197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NetworkInterface</a:t>
            </a:r>
            <a:endParaRPr lang="zh-TW" altLang="en-US" sz="1100" dirty="0"/>
          </a:p>
        </p:txBody>
      </p:sp>
      <p:sp>
        <p:nvSpPr>
          <p:cNvPr id="50" name="圓角矩形 49"/>
          <p:cNvSpPr/>
          <p:nvPr/>
        </p:nvSpPr>
        <p:spPr>
          <a:xfrm>
            <a:off x="5048212" y="2030160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Connections</a:t>
            </a:r>
            <a:endParaRPr lang="zh-TW" altLang="en-US" sz="1100" dirty="0"/>
          </a:p>
        </p:txBody>
      </p:sp>
      <p:sp>
        <p:nvSpPr>
          <p:cNvPr id="52" name="圓角矩形 51"/>
          <p:cNvSpPr/>
          <p:nvPr/>
        </p:nvSpPr>
        <p:spPr>
          <a:xfrm>
            <a:off x="5034356" y="1546989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SimpleBoardcastInterface</a:t>
            </a:r>
            <a:endParaRPr lang="zh-TW" altLang="en-US" sz="800" dirty="0"/>
          </a:p>
        </p:txBody>
      </p:sp>
      <p:sp>
        <p:nvSpPr>
          <p:cNvPr id="53" name="圓角矩形 52"/>
          <p:cNvSpPr/>
          <p:nvPr/>
        </p:nvSpPr>
        <p:spPr>
          <a:xfrm>
            <a:off x="5048212" y="2493521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/>
              <a:t>CBRConnection</a:t>
            </a:r>
            <a:endParaRPr lang="zh-TW" altLang="en-US" sz="1000" dirty="0"/>
          </a:p>
        </p:txBody>
      </p:sp>
      <p:cxnSp>
        <p:nvCxnSpPr>
          <p:cNvPr id="54" name="直線單箭頭接點 53"/>
          <p:cNvCxnSpPr/>
          <p:nvPr/>
        </p:nvCxnSpPr>
        <p:spPr>
          <a:xfrm flipV="1">
            <a:off x="5790356" y="1370903"/>
            <a:ext cx="0" cy="17450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直線接點 55"/>
          <p:cNvCxnSpPr>
            <a:stCxn id="52" idx="2"/>
          </p:cNvCxnSpPr>
          <p:nvPr/>
        </p:nvCxnSpPr>
        <p:spPr>
          <a:xfrm>
            <a:off x="5790356" y="1834989"/>
            <a:ext cx="0" cy="19517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直線單箭頭接點 57"/>
          <p:cNvCxnSpPr>
            <a:endCxn id="50" idx="2"/>
          </p:cNvCxnSpPr>
          <p:nvPr/>
        </p:nvCxnSpPr>
        <p:spPr>
          <a:xfrm flipV="1">
            <a:off x="5804212" y="2318160"/>
            <a:ext cx="0" cy="175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1" name="直線接點 70"/>
          <p:cNvCxnSpPr/>
          <p:nvPr/>
        </p:nvCxnSpPr>
        <p:spPr>
          <a:xfrm>
            <a:off x="5790356" y="907191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直線接點 74"/>
          <p:cNvCxnSpPr>
            <a:stCxn id="5" idx="2"/>
          </p:cNvCxnSpPr>
          <p:nvPr/>
        </p:nvCxnSpPr>
        <p:spPr>
          <a:xfrm>
            <a:off x="1897735" y="838800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直線接點 75"/>
          <p:cNvCxnSpPr/>
          <p:nvPr/>
        </p:nvCxnSpPr>
        <p:spPr>
          <a:xfrm>
            <a:off x="756470" y="916414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9" name="直線接點 78"/>
          <p:cNvCxnSpPr/>
          <p:nvPr/>
        </p:nvCxnSpPr>
        <p:spPr>
          <a:xfrm>
            <a:off x="1711601" y="918008"/>
            <a:ext cx="4084535" cy="1592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2" name="左大括弧 81"/>
          <p:cNvSpPr/>
          <p:nvPr/>
        </p:nvSpPr>
        <p:spPr>
          <a:xfrm>
            <a:off x="1453553" y="919600"/>
            <a:ext cx="1390256" cy="5644622"/>
          </a:xfrm>
          <a:prstGeom prst="leftBrace">
            <a:avLst>
              <a:gd name="adj1" fmla="val 8333"/>
              <a:gd name="adj2" fmla="val 55899"/>
            </a:avLst>
          </a:prstGeom>
          <a:ln w="254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200473" y="3949243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-13118" y="3399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Sender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1515155" y="5998499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6"/>
                </a:solidFill>
              </a:rPr>
              <a:t>Step 3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1515155" y="6133335"/>
            <a:ext cx="227177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update</a:t>
            </a:r>
            <a:r>
              <a:rPr lang="en-US" altLang="zh-TW" sz="1000" dirty="0" smtClean="0"/>
              <a:t>(){</a:t>
            </a:r>
          </a:p>
          <a:p>
            <a:r>
              <a:rPr lang="en-US" altLang="zh-TW" sz="1000" b="1" dirty="0" err="1"/>
              <a:t>super.update</a:t>
            </a:r>
            <a:r>
              <a:rPr lang="en-US" altLang="zh-TW" sz="1000" b="1" dirty="0"/>
              <a:t>();</a:t>
            </a:r>
            <a:endParaRPr lang="en-US" altLang="zh-TW" sz="1000" b="1" dirty="0" smtClean="0"/>
          </a:p>
          <a:p>
            <a:r>
              <a:rPr lang="en-US" altLang="zh-TW" sz="1000" dirty="0" smtClean="0"/>
              <a:t>…</a:t>
            </a:r>
          </a:p>
          <a:p>
            <a:r>
              <a:rPr lang="en-US" altLang="zh-TW" sz="1000" dirty="0" err="1" smtClean="0"/>
              <a:t>this.tryAllMessagesToAllConnections</a:t>
            </a:r>
            <a:r>
              <a:rPr lang="en-US" altLang="zh-TW" sz="1000" dirty="0" smtClean="0"/>
              <a:t>();</a:t>
            </a:r>
          </a:p>
          <a:p>
            <a:r>
              <a:rPr lang="en-US" altLang="zh-TW" sz="1000" dirty="0" smtClean="0"/>
              <a:t>}</a:t>
            </a:r>
            <a:endParaRPr lang="zh-TW" altLang="en-US" sz="10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2651043" y="879200"/>
            <a:ext cx="3555782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void </a:t>
            </a:r>
            <a:r>
              <a:rPr lang="en-US" altLang="zh-TW" sz="900" b="1" dirty="0"/>
              <a:t>update() </a:t>
            </a:r>
            <a:r>
              <a:rPr lang="en-US" altLang="zh-TW" sz="900" dirty="0" smtClean="0"/>
              <a:t>{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smtClean="0"/>
              <a:t>   for </a:t>
            </a:r>
            <a:r>
              <a:rPr lang="en-US" altLang="zh-TW" sz="900" dirty="0"/>
              <a:t>(</a:t>
            </a:r>
            <a:r>
              <a:rPr lang="en-US" altLang="zh-TW" sz="900" dirty="0" err="1"/>
              <a:t>int</a:t>
            </a:r>
            <a:r>
              <a:rPr lang="en-US" altLang="zh-TW" sz="900" dirty="0"/>
              <a:t> </a:t>
            </a:r>
            <a:r>
              <a:rPr lang="en-US" altLang="zh-TW" sz="900" dirty="0" err="1"/>
              <a:t>i</a:t>
            </a:r>
            <a:r>
              <a:rPr lang="en-US" altLang="zh-TW" sz="900" dirty="0"/>
              <a:t>=0; </a:t>
            </a:r>
            <a:r>
              <a:rPr lang="en-US" altLang="zh-TW" sz="900" dirty="0" err="1"/>
              <a:t>i</a:t>
            </a:r>
            <a:r>
              <a:rPr lang="en-US" altLang="zh-TW" sz="900" dirty="0"/>
              <a:t>&lt;</a:t>
            </a:r>
            <a:r>
              <a:rPr lang="en-US" altLang="zh-TW" sz="900" dirty="0" err="1"/>
              <a:t>this.sendingConnections.size</a:t>
            </a:r>
            <a:r>
              <a:rPr lang="en-US" altLang="zh-TW" sz="900" dirty="0"/>
              <a:t>(); ) {</a:t>
            </a:r>
          </a:p>
          <a:p>
            <a:r>
              <a:rPr lang="en-US" altLang="zh-TW" sz="900" dirty="0" smtClean="0"/>
              <a:t>       </a:t>
            </a:r>
            <a:r>
              <a:rPr lang="en-US" altLang="zh-TW" sz="900" dirty="0" err="1" smtClean="0"/>
              <a:t>boolean</a:t>
            </a:r>
            <a:r>
              <a:rPr lang="en-US" altLang="zh-TW" sz="900" dirty="0" smtClean="0"/>
              <a:t> </a:t>
            </a:r>
            <a:r>
              <a:rPr lang="en-US" altLang="zh-TW" sz="900" dirty="0" err="1"/>
              <a:t>removeCurrent</a:t>
            </a:r>
            <a:r>
              <a:rPr lang="en-US" altLang="zh-TW" sz="900" dirty="0"/>
              <a:t> = false;</a:t>
            </a:r>
          </a:p>
          <a:p>
            <a:r>
              <a:rPr lang="en-US" altLang="zh-TW" sz="900" dirty="0" smtClean="0"/>
              <a:t>       Connection </a:t>
            </a:r>
            <a:r>
              <a:rPr lang="en-US" altLang="zh-TW" sz="900" dirty="0"/>
              <a:t>con = </a:t>
            </a:r>
            <a:r>
              <a:rPr lang="en-US" altLang="zh-TW" sz="900" dirty="0" err="1"/>
              <a:t>sendingConnections.get</a:t>
            </a:r>
            <a:r>
              <a:rPr lang="en-US" altLang="zh-TW" sz="900" dirty="0"/>
              <a:t>(</a:t>
            </a:r>
            <a:r>
              <a:rPr lang="en-US" altLang="zh-TW" sz="900" dirty="0" err="1"/>
              <a:t>i</a:t>
            </a:r>
            <a:r>
              <a:rPr lang="en-US" altLang="zh-TW" sz="900" dirty="0" smtClean="0"/>
              <a:t>);</a:t>
            </a:r>
            <a:endParaRPr lang="zh-TW" altLang="en-US" sz="900" dirty="0"/>
          </a:p>
          <a:p>
            <a:r>
              <a:rPr lang="en-US" altLang="zh-TW" sz="900" dirty="0" smtClean="0"/>
              <a:t>       </a:t>
            </a:r>
            <a:r>
              <a:rPr lang="en-US" altLang="zh-TW" sz="900" dirty="0" smtClean="0">
                <a:solidFill>
                  <a:schemeClr val="accent3"/>
                </a:solidFill>
              </a:rPr>
              <a:t>/* </a:t>
            </a:r>
            <a:r>
              <a:rPr lang="en-US" altLang="zh-TW" sz="900" dirty="0">
                <a:solidFill>
                  <a:schemeClr val="accent3"/>
                </a:solidFill>
              </a:rPr>
              <a:t>finalize ready transfers */</a:t>
            </a:r>
          </a:p>
          <a:p>
            <a:r>
              <a:rPr lang="en-US" altLang="zh-TW" sz="900" dirty="0" smtClean="0"/>
              <a:t>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con.isMessageTransferred</a:t>
            </a:r>
            <a:r>
              <a:rPr lang="en-US" altLang="zh-TW" sz="900" dirty="0"/>
              <a:t>()) {</a:t>
            </a:r>
          </a:p>
          <a:p>
            <a:r>
              <a:rPr lang="en-US" altLang="zh-TW" sz="900" dirty="0" smtClean="0"/>
              <a:t>           if </a:t>
            </a:r>
            <a:r>
              <a:rPr lang="en-US" altLang="zh-TW" sz="900" b="1" dirty="0"/>
              <a:t>(</a:t>
            </a:r>
            <a:r>
              <a:rPr lang="en-US" altLang="zh-TW" sz="900" dirty="0" err="1"/>
              <a:t>con.getMessage</a:t>
            </a:r>
            <a:r>
              <a:rPr lang="en-US" altLang="zh-TW" sz="900" dirty="0"/>
              <a:t>() != null) {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transferDone</a:t>
            </a:r>
            <a:r>
              <a:rPr lang="en-US" altLang="zh-TW" sz="900" dirty="0" smtClean="0"/>
              <a:t>(con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b="1" dirty="0" err="1" smtClean="0"/>
              <a:t>con.finalizeTransfer</a:t>
            </a:r>
            <a:r>
              <a:rPr lang="en-US" altLang="zh-TW" sz="900" b="1" dirty="0"/>
              <a:t>();</a:t>
            </a:r>
          </a:p>
          <a:p>
            <a:r>
              <a:rPr lang="en-US" altLang="zh-TW" sz="900" dirty="0" smtClean="0"/>
              <a:t>            } </a:t>
            </a:r>
            <a:r>
              <a:rPr lang="en-US" altLang="zh-TW" sz="900" dirty="0">
                <a:solidFill>
                  <a:schemeClr val="accent3"/>
                </a:solidFill>
              </a:rPr>
              <a:t>/* else: some other entity aborted transfer */</a:t>
            </a:r>
          </a:p>
          <a:p>
            <a:r>
              <a:rPr lang="en-US" altLang="zh-TW" sz="900" dirty="0" smtClean="0"/>
              <a:t>           </a:t>
            </a:r>
            <a:r>
              <a:rPr lang="en-US" altLang="zh-TW" sz="900" dirty="0" err="1" smtClean="0"/>
              <a:t>removeCurrent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true;</a:t>
            </a:r>
          </a:p>
          <a:p>
            <a:r>
              <a:rPr lang="en-US" altLang="zh-TW" sz="900" dirty="0" smtClean="0"/>
              <a:t>        }</a:t>
            </a:r>
            <a:endParaRPr lang="en-US" altLang="zh-TW" sz="900" dirty="0"/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      /* </a:t>
            </a:r>
            <a:r>
              <a:rPr lang="en-US" altLang="zh-TW" sz="900" dirty="0">
                <a:solidFill>
                  <a:schemeClr val="accent3"/>
                </a:solidFill>
              </a:rPr>
              <a:t>remove connections that have gone down */</a:t>
            </a:r>
          </a:p>
          <a:p>
            <a:r>
              <a:rPr lang="en-US" altLang="zh-TW" sz="900" dirty="0" smtClean="0"/>
              <a:t>        else </a:t>
            </a:r>
            <a:r>
              <a:rPr lang="en-US" altLang="zh-TW" sz="900" dirty="0"/>
              <a:t>if (!</a:t>
            </a:r>
            <a:r>
              <a:rPr lang="en-US" altLang="zh-TW" sz="900" dirty="0" err="1"/>
              <a:t>con.isUp</a:t>
            </a:r>
            <a:r>
              <a:rPr lang="en-US" altLang="zh-TW" sz="900" dirty="0"/>
              <a:t>()) {</a:t>
            </a:r>
          </a:p>
          <a:p>
            <a:r>
              <a:rPr lang="en-US" altLang="zh-TW" sz="900" dirty="0" smtClean="0"/>
              <a:t>    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con.getMessage</a:t>
            </a:r>
            <a:r>
              <a:rPr lang="en-US" altLang="zh-TW" sz="900" dirty="0"/>
              <a:t>() != null) {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transferAborted</a:t>
            </a:r>
            <a:r>
              <a:rPr lang="en-US" altLang="zh-TW" sz="900" dirty="0" smtClean="0"/>
              <a:t>(con);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con.abortTransfer</a:t>
            </a:r>
            <a:r>
              <a:rPr lang="en-US" altLang="zh-TW" sz="900" dirty="0" smtClean="0"/>
              <a:t>();</a:t>
            </a:r>
          </a:p>
          <a:p>
            <a:r>
              <a:rPr lang="en-US" altLang="zh-TW" sz="900" dirty="0" smtClean="0"/>
              <a:t>            }</a:t>
            </a:r>
            <a:endParaRPr lang="en-US" altLang="zh-TW" sz="900" dirty="0"/>
          </a:p>
          <a:p>
            <a:r>
              <a:rPr lang="en-US" altLang="zh-TW" sz="900" dirty="0" smtClean="0"/>
              <a:t>            </a:t>
            </a:r>
            <a:r>
              <a:rPr lang="en-US" altLang="zh-TW" sz="900" dirty="0" err="1" smtClean="0"/>
              <a:t>removeCurrent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true;</a:t>
            </a:r>
          </a:p>
          <a:p>
            <a:r>
              <a:rPr lang="en-US" altLang="zh-TW" sz="900" dirty="0" smtClean="0"/>
              <a:t>        } 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dirty="0" smtClean="0"/>
              <a:t>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removeCurrent</a:t>
            </a:r>
            <a:r>
              <a:rPr lang="en-US" altLang="zh-TW" sz="900" dirty="0"/>
              <a:t>) </a:t>
            </a:r>
            <a:r>
              <a:rPr lang="en-US" altLang="zh-TW" sz="900" dirty="0" smtClean="0"/>
              <a:t>{</a:t>
            </a:r>
            <a:endParaRPr lang="en-US" altLang="zh-TW" sz="900" dirty="0"/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         // </a:t>
            </a:r>
            <a:r>
              <a:rPr lang="en-US" altLang="zh-TW" sz="900" dirty="0">
                <a:solidFill>
                  <a:schemeClr val="accent3"/>
                </a:solidFill>
              </a:rPr>
              <a:t>if the message being sent was holding excess buffer, free it</a:t>
            </a:r>
          </a:p>
          <a:p>
            <a:r>
              <a:rPr lang="en-US" altLang="zh-TW" sz="900" dirty="0" smtClean="0"/>
              <a:t>    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this.getFreeBufferSize</a:t>
            </a:r>
            <a:r>
              <a:rPr lang="en-US" altLang="zh-TW" sz="900" dirty="0"/>
              <a:t>() &lt; 0) {</a:t>
            </a:r>
          </a:p>
          <a:p>
            <a:r>
              <a:rPr lang="en-US" altLang="zh-TW" sz="900" dirty="0" smtClean="0"/>
              <a:t>                 </a:t>
            </a:r>
            <a:r>
              <a:rPr lang="en-US" altLang="zh-TW" sz="900" dirty="0" err="1" smtClean="0"/>
              <a:t>this.makeRoomForMessage</a:t>
            </a:r>
            <a:r>
              <a:rPr lang="en-US" altLang="zh-TW" sz="900" dirty="0" smtClean="0"/>
              <a:t>(0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        }</a:t>
            </a:r>
            <a:endParaRPr lang="en-US" altLang="zh-TW" sz="900" dirty="0"/>
          </a:p>
          <a:p>
            <a:r>
              <a:rPr lang="en-US" altLang="zh-TW" sz="900" dirty="0" smtClean="0"/>
              <a:t>             </a:t>
            </a:r>
            <a:r>
              <a:rPr lang="en-US" altLang="zh-TW" sz="900" dirty="0" err="1" smtClean="0"/>
              <a:t>sendingConnections.remove</a:t>
            </a:r>
            <a:r>
              <a:rPr lang="en-US" altLang="zh-TW" sz="900" dirty="0" smtClean="0"/>
              <a:t>(</a:t>
            </a:r>
            <a:r>
              <a:rPr lang="en-US" altLang="zh-TW" sz="900" dirty="0" err="1" smtClean="0"/>
              <a:t>i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   }</a:t>
            </a:r>
            <a:endParaRPr lang="en-US" altLang="zh-TW" sz="900" dirty="0"/>
          </a:p>
          <a:p>
            <a:r>
              <a:rPr lang="en-US" altLang="zh-TW" sz="900" dirty="0" smtClean="0"/>
              <a:t>        else </a:t>
            </a:r>
            <a:r>
              <a:rPr lang="en-US" altLang="zh-TW" sz="900" dirty="0"/>
              <a:t>{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      /* </a:t>
            </a:r>
            <a:r>
              <a:rPr lang="en-US" altLang="zh-TW" sz="900" dirty="0">
                <a:solidFill>
                  <a:schemeClr val="accent3"/>
                </a:solidFill>
              </a:rPr>
              <a:t>index increase needed only if nothing was removed */</a:t>
            </a:r>
          </a:p>
          <a:p>
            <a:r>
              <a:rPr lang="en-US" altLang="zh-TW" sz="900" dirty="0" smtClean="0"/>
              <a:t>            </a:t>
            </a:r>
            <a:r>
              <a:rPr lang="en-US" altLang="zh-TW" sz="900" dirty="0" err="1" smtClean="0"/>
              <a:t>i</a:t>
            </a:r>
            <a:r>
              <a:rPr lang="en-US" altLang="zh-TW" sz="900" dirty="0"/>
              <a:t>++;</a:t>
            </a:r>
          </a:p>
          <a:p>
            <a:r>
              <a:rPr lang="en-US" altLang="zh-TW" sz="900" dirty="0" smtClean="0"/>
              <a:t>        }</a:t>
            </a:r>
            <a:endParaRPr lang="en-US" altLang="zh-TW" sz="900" dirty="0"/>
          </a:p>
          <a:p>
            <a:r>
              <a:rPr lang="en-US" altLang="zh-TW" sz="900" dirty="0" smtClean="0"/>
              <a:t>   }</a:t>
            </a:r>
            <a:endParaRPr lang="zh-TW" altLang="en-US" sz="900" dirty="0"/>
          </a:p>
          <a:p>
            <a:r>
              <a:rPr lang="en-US" altLang="zh-TW" sz="900" dirty="0">
                <a:solidFill>
                  <a:schemeClr val="accent3"/>
                </a:solidFill>
              </a:rPr>
              <a:t>/* time to do a TTL check and drop old messages? Only if not sending */</a:t>
            </a:r>
          </a:p>
          <a:p>
            <a:r>
              <a:rPr lang="en-US" altLang="zh-TW" sz="900" dirty="0" smtClean="0"/>
              <a:t>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SimClock.</a:t>
            </a:r>
            <a:r>
              <a:rPr lang="en-US" altLang="zh-TW" sz="900" i="1" dirty="0" err="1"/>
              <a:t>getTime</a:t>
            </a:r>
            <a:r>
              <a:rPr lang="en-US" altLang="zh-TW" sz="900" i="1" dirty="0"/>
              <a:t>() - </a:t>
            </a:r>
            <a:r>
              <a:rPr lang="en-US" altLang="zh-TW" sz="900" i="1" dirty="0" err="1"/>
              <a:t>lastTtlCheck</a:t>
            </a:r>
            <a:r>
              <a:rPr lang="en-US" altLang="zh-TW" sz="900" i="1" dirty="0"/>
              <a:t> &gt;= TTL_CHECK_INTERVAL &amp;&amp; </a:t>
            </a:r>
          </a:p>
          <a:p>
            <a:r>
              <a:rPr lang="en-US" altLang="zh-TW" sz="900" dirty="0" smtClean="0"/>
              <a:t>        </a:t>
            </a:r>
            <a:r>
              <a:rPr lang="en-US" altLang="zh-TW" sz="900" dirty="0" err="1" smtClean="0"/>
              <a:t>sendingConnections.size</a:t>
            </a:r>
            <a:r>
              <a:rPr lang="en-US" altLang="zh-TW" sz="900" dirty="0"/>
              <a:t>() == 0) {</a:t>
            </a:r>
          </a:p>
          <a:p>
            <a:r>
              <a:rPr lang="en-US" altLang="zh-TW" sz="900" dirty="0" smtClean="0"/>
              <a:t>       </a:t>
            </a:r>
            <a:r>
              <a:rPr lang="en-US" altLang="zh-TW" sz="900" dirty="0" err="1" smtClean="0"/>
              <a:t>dropExpiredMessages</a:t>
            </a:r>
            <a:r>
              <a:rPr lang="en-US" altLang="zh-TW" sz="900" dirty="0"/>
              <a:t>();</a:t>
            </a:r>
          </a:p>
          <a:p>
            <a:r>
              <a:rPr lang="en-US" altLang="zh-TW" sz="900" dirty="0" smtClean="0"/>
              <a:t>       </a:t>
            </a:r>
            <a:r>
              <a:rPr lang="en-US" altLang="zh-TW" sz="900" dirty="0" err="1" smtClean="0"/>
              <a:t>lastTtlCheck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</a:t>
            </a:r>
            <a:r>
              <a:rPr lang="en-US" altLang="zh-TW" sz="900" dirty="0" err="1"/>
              <a:t>SimClock.</a:t>
            </a:r>
            <a:r>
              <a:rPr lang="en-US" altLang="zh-TW" sz="900" i="1" dirty="0" err="1"/>
              <a:t>getTime</a:t>
            </a:r>
            <a:r>
              <a:rPr lang="en-US" altLang="zh-TW" sz="900" i="1" dirty="0"/>
              <a:t>();</a:t>
            </a:r>
          </a:p>
          <a:p>
            <a:r>
              <a:rPr lang="en-US" altLang="zh-TW" sz="900" dirty="0" smtClean="0"/>
              <a:t>    }</a:t>
            </a:r>
            <a:endParaRPr lang="en-US" altLang="zh-TW" sz="900" dirty="0"/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2494125" y="237470"/>
            <a:ext cx="13276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 err="1" smtClean="0"/>
              <a:t>updateHosts</a:t>
            </a:r>
            <a:r>
              <a:rPr lang="en-US" altLang="zh-TW" sz="900" dirty="0" smtClean="0"/>
              <a:t>()</a:t>
            </a:r>
            <a:r>
              <a:rPr lang="en-US" altLang="zh-TW" sz="900" b="1" dirty="0" smtClean="0"/>
              <a:t>;</a:t>
            </a:r>
            <a:endParaRPr lang="zh-TW" altLang="en-US" sz="9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2494125" y="75515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1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2489313" y="668158"/>
            <a:ext cx="16337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/>
              <a:t> this</a:t>
            </a:r>
            <a:r>
              <a:rPr lang="en-US" altLang="zh-TW" sz="900" dirty="0" smtClean="0"/>
              <a:t>..</a:t>
            </a:r>
            <a:r>
              <a:rPr lang="en-US" altLang="zh-TW" sz="900" dirty="0" err="1" smtClean="0"/>
              <a:t>router.update</a:t>
            </a:r>
            <a:r>
              <a:rPr lang="en-US" altLang="zh-TW" sz="900" dirty="0"/>
              <a:t>();</a:t>
            </a:r>
            <a:endParaRPr lang="zh-TW" altLang="en-US" sz="9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2489313" y="506203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</a:t>
            </a:r>
            <a:r>
              <a:rPr lang="en-US" altLang="zh-TW" sz="900" dirty="0">
                <a:solidFill>
                  <a:schemeClr val="accent6"/>
                </a:solidFill>
              </a:rPr>
              <a:t>2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cxnSp>
        <p:nvCxnSpPr>
          <p:cNvPr id="46" name="直線單箭頭接點 45"/>
          <p:cNvCxnSpPr/>
          <p:nvPr/>
        </p:nvCxnSpPr>
        <p:spPr>
          <a:xfrm flipH="1">
            <a:off x="2733135" y="1818752"/>
            <a:ext cx="573068" cy="1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/>
          <p:cNvSpPr txBox="1"/>
          <p:nvPr/>
        </p:nvSpPr>
        <p:spPr>
          <a:xfrm>
            <a:off x="2179613" y="1634086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true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42" name="直線單箭頭接點 41"/>
          <p:cNvCxnSpPr/>
          <p:nvPr/>
        </p:nvCxnSpPr>
        <p:spPr>
          <a:xfrm flipH="1">
            <a:off x="2743221" y="1956021"/>
            <a:ext cx="573068" cy="1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字方塊 50"/>
          <p:cNvSpPr txBox="1"/>
          <p:nvPr/>
        </p:nvSpPr>
        <p:spPr>
          <a:xfrm>
            <a:off x="2189699" y="1771355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true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5039793" y="2931420"/>
            <a:ext cx="3728906" cy="1200329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void </a:t>
            </a:r>
            <a:r>
              <a:rPr lang="en-US" altLang="zh-TW" sz="900" b="1" dirty="0" err="1"/>
              <a:t>finalizeTransfer</a:t>
            </a:r>
            <a:r>
              <a:rPr lang="en-US" altLang="zh-TW" sz="900" b="1" dirty="0"/>
              <a:t>() </a:t>
            </a:r>
            <a:r>
              <a:rPr lang="en-US" altLang="zh-TW" sz="900" dirty="0"/>
              <a:t>{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smtClean="0"/>
              <a:t>   </a:t>
            </a:r>
            <a:r>
              <a:rPr lang="en-US" altLang="zh-TW" sz="900" b="1" dirty="0" err="1" smtClean="0"/>
              <a:t>this.bytesTransferred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+= </a:t>
            </a:r>
            <a:r>
              <a:rPr lang="en-US" altLang="zh-TW" sz="900" dirty="0" err="1"/>
              <a:t>msgOnFly.getSize</a:t>
            </a:r>
            <a:r>
              <a:rPr lang="en-US" altLang="zh-TW" sz="900" dirty="0"/>
              <a:t>();</a:t>
            </a:r>
          </a:p>
          <a:p>
            <a:endParaRPr lang="zh-TW" altLang="en-US" sz="900" dirty="0"/>
          </a:p>
          <a:p>
            <a:r>
              <a:rPr lang="en-US" altLang="zh-TW" sz="900" dirty="0" smtClean="0"/>
              <a:t>   </a:t>
            </a:r>
            <a:r>
              <a:rPr lang="en-US" altLang="zh-TW" sz="900" dirty="0" err="1" smtClean="0"/>
              <a:t>getOtherNode</a:t>
            </a:r>
            <a:r>
              <a:rPr lang="en-US" altLang="zh-TW" sz="900" dirty="0" smtClean="0"/>
              <a:t>(</a:t>
            </a:r>
            <a:r>
              <a:rPr lang="en-US" altLang="zh-TW" sz="900" dirty="0" err="1" smtClean="0"/>
              <a:t>msgFromNode</a:t>
            </a:r>
            <a:r>
              <a:rPr lang="en-US" altLang="zh-TW" sz="900" dirty="0"/>
              <a:t>).</a:t>
            </a:r>
            <a:r>
              <a:rPr lang="en-US" altLang="zh-TW" sz="900" dirty="0" err="1"/>
              <a:t>messageTransferred</a:t>
            </a:r>
            <a:r>
              <a:rPr lang="en-US" altLang="zh-TW" sz="900" dirty="0"/>
              <a:t>(</a:t>
            </a:r>
            <a:r>
              <a:rPr lang="en-US" altLang="zh-TW" sz="900" dirty="0" err="1"/>
              <a:t>this.msgOnFly.getId</a:t>
            </a:r>
            <a:r>
              <a:rPr lang="en-US" altLang="zh-TW" sz="900" dirty="0"/>
              <a:t>(),</a:t>
            </a:r>
          </a:p>
          <a:p>
            <a:r>
              <a:rPr lang="en-US" altLang="zh-TW" sz="900" dirty="0" smtClean="0"/>
              <a:t>   </a:t>
            </a:r>
            <a:r>
              <a:rPr lang="en-US" altLang="zh-TW" sz="900" dirty="0" err="1" smtClean="0"/>
              <a:t>msgFromNode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</a:t>
            </a:r>
            <a:r>
              <a:rPr lang="en-US" altLang="zh-TW" sz="900" dirty="0" err="1" smtClean="0"/>
              <a:t>clearMsgOnFly</a:t>
            </a:r>
            <a:r>
              <a:rPr lang="en-US" altLang="zh-TW" sz="900" dirty="0"/>
              <a:t>();</a:t>
            </a:r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cxnSp>
        <p:nvCxnSpPr>
          <p:cNvPr id="43" name="直線單箭頭接點 42"/>
          <p:cNvCxnSpPr/>
          <p:nvPr/>
        </p:nvCxnSpPr>
        <p:spPr>
          <a:xfrm flipV="1">
            <a:off x="4126727" y="2208214"/>
            <a:ext cx="921485" cy="34054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6253046" y="4776058"/>
            <a:ext cx="25074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b="1" dirty="0">
                <a:solidFill>
                  <a:schemeClr val="accent3"/>
                </a:solidFill>
              </a:rPr>
              <a:t>how many bytes this connection has transferred</a:t>
            </a:r>
            <a:endParaRPr lang="zh-TW" altLang="en-US" sz="900" b="1" dirty="0">
              <a:solidFill>
                <a:schemeClr val="accent3"/>
              </a:solidFill>
            </a:endParaRPr>
          </a:p>
        </p:txBody>
      </p:sp>
      <p:cxnSp>
        <p:nvCxnSpPr>
          <p:cNvPr id="57" name="直線單箭頭接點 56"/>
          <p:cNvCxnSpPr>
            <a:endCxn id="20" idx="0"/>
          </p:cNvCxnSpPr>
          <p:nvPr/>
        </p:nvCxnSpPr>
        <p:spPr>
          <a:xfrm>
            <a:off x="5940152" y="3356992"/>
            <a:ext cx="1566603" cy="1419066"/>
          </a:xfrm>
          <a:prstGeom prst="straightConnector1">
            <a:avLst/>
          </a:prstGeom>
          <a:ln>
            <a:solidFill>
              <a:schemeClr val="accent3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/>
          <p:nvPr/>
        </p:nvCxnSpPr>
        <p:spPr>
          <a:xfrm flipH="1">
            <a:off x="4755305" y="3328271"/>
            <a:ext cx="673732" cy="0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4118342" y="314360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5000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55" name="肘形接點 54"/>
          <p:cNvCxnSpPr/>
          <p:nvPr/>
        </p:nvCxnSpPr>
        <p:spPr>
          <a:xfrm rot="16200000" flipH="1">
            <a:off x="6375241" y="2376767"/>
            <a:ext cx="733718" cy="375587"/>
          </a:xfrm>
          <a:prstGeom prst="bentConnector3">
            <a:avLst>
              <a:gd name="adj1" fmla="val 150"/>
            </a:avLst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標題 4"/>
          <p:cNvSpPr txBox="1">
            <a:spLocks/>
          </p:cNvSpPr>
          <p:nvPr/>
        </p:nvSpPr>
        <p:spPr>
          <a:xfrm>
            <a:off x="442678" y="-89854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/>
              <a:t>Message delivered in </a:t>
            </a:r>
            <a:r>
              <a:rPr lang="en-US" altLang="zh-TW" sz="1800" dirty="0" smtClean="0"/>
              <a:t>clock 6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40639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285667" y="83273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285667" y="550768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sp>
        <p:nvSpPr>
          <p:cNvPr id="6" name="圓角矩形 5"/>
          <p:cNvSpPr/>
          <p:nvPr/>
        </p:nvSpPr>
        <p:spPr>
          <a:xfrm>
            <a:off x="3155" y="1068744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sp>
        <p:nvSpPr>
          <p:cNvPr id="9" name="圓角矩形 8"/>
          <p:cNvSpPr/>
          <p:nvPr/>
        </p:nvSpPr>
        <p:spPr>
          <a:xfrm>
            <a:off x="75315" y="2857239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1897735" y="371305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圓角矩形 12"/>
          <p:cNvSpPr/>
          <p:nvPr/>
        </p:nvSpPr>
        <p:spPr>
          <a:xfrm>
            <a:off x="10045" y="6144296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17" name="直線接點 16"/>
          <p:cNvCxnSpPr/>
          <p:nvPr/>
        </p:nvCxnSpPr>
        <p:spPr>
          <a:xfrm>
            <a:off x="766045" y="918007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線單箭頭接點 20"/>
          <p:cNvCxnSpPr>
            <a:stCxn id="13" idx="0"/>
            <a:endCxn id="9" idx="2"/>
          </p:cNvCxnSpPr>
          <p:nvPr/>
        </p:nvCxnSpPr>
        <p:spPr>
          <a:xfrm flipH="1" flipV="1">
            <a:off x="756470" y="5406259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9" idx="0"/>
            <a:endCxn id="6" idx="2"/>
          </p:cNvCxnSpPr>
          <p:nvPr/>
        </p:nvCxnSpPr>
        <p:spPr>
          <a:xfrm flipV="1">
            <a:off x="756470" y="1356744"/>
            <a:ext cx="2685" cy="150049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圓角矩形 47"/>
          <p:cNvSpPr/>
          <p:nvPr/>
        </p:nvSpPr>
        <p:spPr>
          <a:xfrm>
            <a:off x="5034356" y="1081197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NetworkInterface</a:t>
            </a:r>
            <a:endParaRPr lang="zh-TW" altLang="en-US" sz="1100" dirty="0"/>
          </a:p>
        </p:txBody>
      </p:sp>
      <p:sp>
        <p:nvSpPr>
          <p:cNvPr id="50" name="圓角矩形 49"/>
          <p:cNvSpPr/>
          <p:nvPr/>
        </p:nvSpPr>
        <p:spPr>
          <a:xfrm>
            <a:off x="5048212" y="2030160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Connections</a:t>
            </a:r>
            <a:endParaRPr lang="zh-TW" altLang="en-US" sz="1100" dirty="0"/>
          </a:p>
        </p:txBody>
      </p:sp>
      <p:sp>
        <p:nvSpPr>
          <p:cNvPr id="52" name="圓角矩形 51"/>
          <p:cNvSpPr/>
          <p:nvPr/>
        </p:nvSpPr>
        <p:spPr>
          <a:xfrm>
            <a:off x="5034356" y="1546989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SimpleBoardcastInterface</a:t>
            </a:r>
            <a:endParaRPr lang="zh-TW" altLang="en-US" sz="800" dirty="0"/>
          </a:p>
        </p:txBody>
      </p:sp>
      <p:sp>
        <p:nvSpPr>
          <p:cNvPr id="53" name="圓角矩形 52"/>
          <p:cNvSpPr/>
          <p:nvPr/>
        </p:nvSpPr>
        <p:spPr>
          <a:xfrm>
            <a:off x="5048212" y="2493521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/>
              <a:t>CBRConnection</a:t>
            </a:r>
            <a:endParaRPr lang="zh-TW" altLang="en-US" sz="1000" dirty="0"/>
          </a:p>
        </p:txBody>
      </p:sp>
      <p:cxnSp>
        <p:nvCxnSpPr>
          <p:cNvPr id="54" name="直線單箭頭接點 53"/>
          <p:cNvCxnSpPr/>
          <p:nvPr/>
        </p:nvCxnSpPr>
        <p:spPr>
          <a:xfrm flipV="1">
            <a:off x="5790356" y="1370903"/>
            <a:ext cx="0" cy="17450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直線接點 55"/>
          <p:cNvCxnSpPr>
            <a:stCxn id="52" idx="2"/>
          </p:cNvCxnSpPr>
          <p:nvPr/>
        </p:nvCxnSpPr>
        <p:spPr>
          <a:xfrm>
            <a:off x="5790356" y="1834989"/>
            <a:ext cx="0" cy="19517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直線單箭頭接點 57"/>
          <p:cNvCxnSpPr>
            <a:endCxn id="50" idx="2"/>
          </p:cNvCxnSpPr>
          <p:nvPr/>
        </p:nvCxnSpPr>
        <p:spPr>
          <a:xfrm flipV="1">
            <a:off x="5804212" y="2318160"/>
            <a:ext cx="0" cy="175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1" name="直線接點 70"/>
          <p:cNvCxnSpPr/>
          <p:nvPr/>
        </p:nvCxnSpPr>
        <p:spPr>
          <a:xfrm>
            <a:off x="5790356" y="907191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直線接點 74"/>
          <p:cNvCxnSpPr>
            <a:stCxn id="5" idx="2"/>
          </p:cNvCxnSpPr>
          <p:nvPr/>
        </p:nvCxnSpPr>
        <p:spPr>
          <a:xfrm>
            <a:off x="1897735" y="838800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直線接點 75"/>
          <p:cNvCxnSpPr/>
          <p:nvPr/>
        </p:nvCxnSpPr>
        <p:spPr>
          <a:xfrm>
            <a:off x="756470" y="916414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9" name="直線接點 78"/>
          <p:cNvCxnSpPr/>
          <p:nvPr/>
        </p:nvCxnSpPr>
        <p:spPr>
          <a:xfrm>
            <a:off x="1711601" y="918008"/>
            <a:ext cx="4084535" cy="1592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2" name="左大括弧 81"/>
          <p:cNvSpPr/>
          <p:nvPr/>
        </p:nvSpPr>
        <p:spPr>
          <a:xfrm>
            <a:off x="1453553" y="919600"/>
            <a:ext cx="1390256" cy="5644622"/>
          </a:xfrm>
          <a:prstGeom prst="leftBrace">
            <a:avLst>
              <a:gd name="adj1" fmla="val 8333"/>
              <a:gd name="adj2" fmla="val 55899"/>
            </a:avLst>
          </a:prstGeom>
          <a:ln w="254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200473" y="3949243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-13118" y="3399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Sender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1515155" y="5998499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6"/>
                </a:solidFill>
              </a:rPr>
              <a:t>Step 3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1515155" y="6133335"/>
            <a:ext cx="227177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update</a:t>
            </a:r>
            <a:r>
              <a:rPr lang="en-US" altLang="zh-TW" sz="1000" dirty="0" smtClean="0"/>
              <a:t>(){</a:t>
            </a:r>
          </a:p>
          <a:p>
            <a:r>
              <a:rPr lang="en-US" altLang="zh-TW" sz="1000" b="1" dirty="0" err="1"/>
              <a:t>super.update</a:t>
            </a:r>
            <a:r>
              <a:rPr lang="en-US" altLang="zh-TW" sz="1000" b="1" dirty="0"/>
              <a:t>();</a:t>
            </a:r>
            <a:endParaRPr lang="en-US" altLang="zh-TW" sz="1000" b="1" dirty="0" smtClean="0"/>
          </a:p>
          <a:p>
            <a:r>
              <a:rPr lang="en-US" altLang="zh-TW" sz="1000" dirty="0" smtClean="0"/>
              <a:t>…</a:t>
            </a:r>
          </a:p>
          <a:p>
            <a:r>
              <a:rPr lang="en-US" altLang="zh-TW" sz="1000" dirty="0" err="1" smtClean="0"/>
              <a:t>this.tryAllMessagesToAllConnections</a:t>
            </a:r>
            <a:r>
              <a:rPr lang="en-US" altLang="zh-TW" sz="1000" dirty="0" smtClean="0"/>
              <a:t>();</a:t>
            </a:r>
          </a:p>
          <a:p>
            <a:r>
              <a:rPr lang="en-US" altLang="zh-TW" sz="1000" dirty="0" smtClean="0"/>
              <a:t>}</a:t>
            </a:r>
            <a:endParaRPr lang="zh-TW" altLang="en-US" sz="10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2651043" y="879200"/>
            <a:ext cx="3555782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void </a:t>
            </a:r>
            <a:r>
              <a:rPr lang="en-US" altLang="zh-TW" sz="900" b="1" dirty="0"/>
              <a:t>update() </a:t>
            </a:r>
            <a:r>
              <a:rPr lang="en-US" altLang="zh-TW" sz="900" dirty="0" smtClean="0"/>
              <a:t>{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smtClean="0"/>
              <a:t>   for </a:t>
            </a:r>
            <a:r>
              <a:rPr lang="en-US" altLang="zh-TW" sz="900" dirty="0"/>
              <a:t>(</a:t>
            </a:r>
            <a:r>
              <a:rPr lang="en-US" altLang="zh-TW" sz="900" dirty="0" err="1"/>
              <a:t>int</a:t>
            </a:r>
            <a:r>
              <a:rPr lang="en-US" altLang="zh-TW" sz="900" dirty="0"/>
              <a:t> </a:t>
            </a:r>
            <a:r>
              <a:rPr lang="en-US" altLang="zh-TW" sz="900" dirty="0" err="1"/>
              <a:t>i</a:t>
            </a:r>
            <a:r>
              <a:rPr lang="en-US" altLang="zh-TW" sz="900" dirty="0"/>
              <a:t>=0; </a:t>
            </a:r>
            <a:r>
              <a:rPr lang="en-US" altLang="zh-TW" sz="900" dirty="0" err="1"/>
              <a:t>i</a:t>
            </a:r>
            <a:r>
              <a:rPr lang="en-US" altLang="zh-TW" sz="900" dirty="0"/>
              <a:t>&lt;</a:t>
            </a:r>
            <a:r>
              <a:rPr lang="en-US" altLang="zh-TW" sz="900" dirty="0" err="1"/>
              <a:t>this.sendingConnections.size</a:t>
            </a:r>
            <a:r>
              <a:rPr lang="en-US" altLang="zh-TW" sz="900" dirty="0"/>
              <a:t>(); ) {</a:t>
            </a:r>
          </a:p>
          <a:p>
            <a:r>
              <a:rPr lang="en-US" altLang="zh-TW" sz="900" dirty="0" smtClean="0"/>
              <a:t>       </a:t>
            </a:r>
            <a:r>
              <a:rPr lang="en-US" altLang="zh-TW" sz="900" dirty="0" err="1" smtClean="0"/>
              <a:t>boolean</a:t>
            </a:r>
            <a:r>
              <a:rPr lang="en-US" altLang="zh-TW" sz="900" dirty="0" smtClean="0"/>
              <a:t> </a:t>
            </a:r>
            <a:r>
              <a:rPr lang="en-US" altLang="zh-TW" sz="900" dirty="0" err="1"/>
              <a:t>removeCurrent</a:t>
            </a:r>
            <a:r>
              <a:rPr lang="en-US" altLang="zh-TW" sz="900" dirty="0"/>
              <a:t> = false;</a:t>
            </a:r>
          </a:p>
          <a:p>
            <a:r>
              <a:rPr lang="en-US" altLang="zh-TW" sz="900" dirty="0" smtClean="0"/>
              <a:t>       Connection </a:t>
            </a:r>
            <a:r>
              <a:rPr lang="en-US" altLang="zh-TW" sz="900" dirty="0"/>
              <a:t>con = </a:t>
            </a:r>
            <a:r>
              <a:rPr lang="en-US" altLang="zh-TW" sz="900" dirty="0" err="1"/>
              <a:t>sendingConnections.get</a:t>
            </a:r>
            <a:r>
              <a:rPr lang="en-US" altLang="zh-TW" sz="900" dirty="0"/>
              <a:t>(</a:t>
            </a:r>
            <a:r>
              <a:rPr lang="en-US" altLang="zh-TW" sz="900" dirty="0" err="1"/>
              <a:t>i</a:t>
            </a:r>
            <a:r>
              <a:rPr lang="en-US" altLang="zh-TW" sz="900" dirty="0" smtClean="0"/>
              <a:t>);</a:t>
            </a:r>
            <a:endParaRPr lang="zh-TW" altLang="en-US" sz="900" dirty="0"/>
          </a:p>
          <a:p>
            <a:r>
              <a:rPr lang="en-US" altLang="zh-TW" sz="900" dirty="0" smtClean="0"/>
              <a:t>       </a:t>
            </a:r>
            <a:r>
              <a:rPr lang="en-US" altLang="zh-TW" sz="900" dirty="0" smtClean="0">
                <a:solidFill>
                  <a:schemeClr val="accent3"/>
                </a:solidFill>
              </a:rPr>
              <a:t>/* </a:t>
            </a:r>
            <a:r>
              <a:rPr lang="en-US" altLang="zh-TW" sz="900" dirty="0">
                <a:solidFill>
                  <a:schemeClr val="accent3"/>
                </a:solidFill>
              </a:rPr>
              <a:t>finalize ready transfers */</a:t>
            </a:r>
          </a:p>
          <a:p>
            <a:r>
              <a:rPr lang="en-US" altLang="zh-TW" sz="900" dirty="0" smtClean="0"/>
              <a:t>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con.isMessageTransferred</a:t>
            </a:r>
            <a:r>
              <a:rPr lang="en-US" altLang="zh-TW" sz="900" dirty="0"/>
              <a:t>()) {</a:t>
            </a:r>
          </a:p>
          <a:p>
            <a:r>
              <a:rPr lang="en-US" altLang="zh-TW" sz="900" dirty="0" smtClean="0"/>
              <a:t>           if </a:t>
            </a:r>
            <a:r>
              <a:rPr lang="en-US" altLang="zh-TW" sz="900" b="1" dirty="0"/>
              <a:t>(</a:t>
            </a:r>
            <a:r>
              <a:rPr lang="en-US" altLang="zh-TW" sz="900" dirty="0" err="1"/>
              <a:t>con.getMessage</a:t>
            </a:r>
            <a:r>
              <a:rPr lang="en-US" altLang="zh-TW" sz="900" dirty="0"/>
              <a:t>() != null) {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transferDone</a:t>
            </a:r>
            <a:r>
              <a:rPr lang="en-US" altLang="zh-TW" sz="900" dirty="0" smtClean="0"/>
              <a:t>(con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b="1" dirty="0" err="1" smtClean="0"/>
              <a:t>con.finalizeTransfer</a:t>
            </a:r>
            <a:r>
              <a:rPr lang="en-US" altLang="zh-TW" sz="900" b="1" dirty="0"/>
              <a:t>();</a:t>
            </a:r>
          </a:p>
          <a:p>
            <a:r>
              <a:rPr lang="en-US" altLang="zh-TW" sz="900" dirty="0" smtClean="0"/>
              <a:t>            } </a:t>
            </a:r>
            <a:r>
              <a:rPr lang="en-US" altLang="zh-TW" sz="900" dirty="0">
                <a:solidFill>
                  <a:schemeClr val="accent3"/>
                </a:solidFill>
              </a:rPr>
              <a:t>/* else: some other entity aborted transfer */</a:t>
            </a:r>
          </a:p>
          <a:p>
            <a:r>
              <a:rPr lang="en-US" altLang="zh-TW" sz="900" dirty="0" smtClean="0"/>
              <a:t>           </a:t>
            </a:r>
            <a:r>
              <a:rPr lang="en-US" altLang="zh-TW" sz="900" dirty="0" err="1" smtClean="0"/>
              <a:t>removeCurrent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true;</a:t>
            </a:r>
          </a:p>
          <a:p>
            <a:r>
              <a:rPr lang="en-US" altLang="zh-TW" sz="900" dirty="0" smtClean="0"/>
              <a:t>        }</a:t>
            </a:r>
            <a:endParaRPr lang="en-US" altLang="zh-TW" sz="900" dirty="0"/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      /* </a:t>
            </a:r>
            <a:r>
              <a:rPr lang="en-US" altLang="zh-TW" sz="900" dirty="0">
                <a:solidFill>
                  <a:schemeClr val="accent3"/>
                </a:solidFill>
              </a:rPr>
              <a:t>remove connections that have gone down */</a:t>
            </a:r>
          </a:p>
          <a:p>
            <a:r>
              <a:rPr lang="en-US" altLang="zh-TW" sz="900" dirty="0" smtClean="0"/>
              <a:t>        else </a:t>
            </a:r>
            <a:r>
              <a:rPr lang="en-US" altLang="zh-TW" sz="900" dirty="0"/>
              <a:t>if (!</a:t>
            </a:r>
            <a:r>
              <a:rPr lang="en-US" altLang="zh-TW" sz="900" dirty="0" err="1"/>
              <a:t>con.isUp</a:t>
            </a:r>
            <a:r>
              <a:rPr lang="en-US" altLang="zh-TW" sz="900" dirty="0"/>
              <a:t>()) {</a:t>
            </a:r>
          </a:p>
          <a:p>
            <a:r>
              <a:rPr lang="en-US" altLang="zh-TW" sz="900" dirty="0" smtClean="0"/>
              <a:t>    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con.getMessage</a:t>
            </a:r>
            <a:r>
              <a:rPr lang="en-US" altLang="zh-TW" sz="900" dirty="0"/>
              <a:t>() != null) {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transferAborted</a:t>
            </a:r>
            <a:r>
              <a:rPr lang="en-US" altLang="zh-TW" sz="900" dirty="0" smtClean="0"/>
              <a:t>(con);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con.abortTransfer</a:t>
            </a:r>
            <a:r>
              <a:rPr lang="en-US" altLang="zh-TW" sz="900" dirty="0" smtClean="0"/>
              <a:t>();</a:t>
            </a:r>
          </a:p>
          <a:p>
            <a:r>
              <a:rPr lang="en-US" altLang="zh-TW" sz="900" dirty="0" smtClean="0"/>
              <a:t>            }</a:t>
            </a:r>
            <a:endParaRPr lang="en-US" altLang="zh-TW" sz="900" dirty="0"/>
          </a:p>
          <a:p>
            <a:r>
              <a:rPr lang="en-US" altLang="zh-TW" sz="900" dirty="0" smtClean="0"/>
              <a:t>            </a:t>
            </a:r>
            <a:r>
              <a:rPr lang="en-US" altLang="zh-TW" sz="900" dirty="0" err="1" smtClean="0"/>
              <a:t>removeCurrent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true;</a:t>
            </a:r>
          </a:p>
          <a:p>
            <a:r>
              <a:rPr lang="en-US" altLang="zh-TW" sz="900" dirty="0" smtClean="0"/>
              <a:t>        } 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dirty="0" smtClean="0"/>
              <a:t>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removeCurrent</a:t>
            </a:r>
            <a:r>
              <a:rPr lang="en-US" altLang="zh-TW" sz="900" dirty="0"/>
              <a:t>) </a:t>
            </a:r>
            <a:r>
              <a:rPr lang="en-US" altLang="zh-TW" sz="900" dirty="0" smtClean="0"/>
              <a:t>{</a:t>
            </a:r>
            <a:endParaRPr lang="en-US" altLang="zh-TW" sz="900" dirty="0"/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         // </a:t>
            </a:r>
            <a:r>
              <a:rPr lang="en-US" altLang="zh-TW" sz="900" dirty="0">
                <a:solidFill>
                  <a:schemeClr val="accent3"/>
                </a:solidFill>
              </a:rPr>
              <a:t>if the message being sent was holding excess buffer, free it</a:t>
            </a:r>
          </a:p>
          <a:p>
            <a:r>
              <a:rPr lang="en-US" altLang="zh-TW" sz="900" dirty="0" smtClean="0"/>
              <a:t>    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this.getFreeBufferSize</a:t>
            </a:r>
            <a:r>
              <a:rPr lang="en-US" altLang="zh-TW" sz="900" dirty="0"/>
              <a:t>() &lt; 0) {</a:t>
            </a:r>
          </a:p>
          <a:p>
            <a:r>
              <a:rPr lang="en-US" altLang="zh-TW" sz="900" dirty="0" smtClean="0"/>
              <a:t>                 </a:t>
            </a:r>
            <a:r>
              <a:rPr lang="en-US" altLang="zh-TW" sz="900" dirty="0" err="1" smtClean="0"/>
              <a:t>this.makeRoomForMessage</a:t>
            </a:r>
            <a:r>
              <a:rPr lang="en-US" altLang="zh-TW" sz="900" dirty="0" smtClean="0"/>
              <a:t>(0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        }</a:t>
            </a:r>
            <a:endParaRPr lang="en-US" altLang="zh-TW" sz="900" dirty="0"/>
          </a:p>
          <a:p>
            <a:r>
              <a:rPr lang="en-US" altLang="zh-TW" sz="900" dirty="0" smtClean="0"/>
              <a:t>             </a:t>
            </a:r>
            <a:r>
              <a:rPr lang="en-US" altLang="zh-TW" sz="900" dirty="0" err="1" smtClean="0"/>
              <a:t>sendingConnections.remove</a:t>
            </a:r>
            <a:r>
              <a:rPr lang="en-US" altLang="zh-TW" sz="900" dirty="0" smtClean="0"/>
              <a:t>(</a:t>
            </a:r>
            <a:r>
              <a:rPr lang="en-US" altLang="zh-TW" sz="900" dirty="0" err="1" smtClean="0"/>
              <a:t>i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   }</a:t>
            </a:r>
            <a:endParaRPr lang="en-US" altLang="zh-TW" sz="900" dirty="0"/>
          </a:p>
          <a:p>
            <a:r>
              <a:rPr lang="en-US" altLang="zh-TW" sz="900" dirty="0" smtClean="0"/>
              <a:t>        else </a:t>
            </a:r>
            <a:r>
              <a:rPr lang="en-US" altLang="zh-TW" sz="900" dirty="0"/>
              <a:t>{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      /* </a:t>
            </a:r>
            <a:r>
              <a:rPr lang="en-US" altLang="zh-TW" sz="900" dirty="0">
                <a:solidFill>
                  <a:schemeClr val="accent3"/>
                </a:solidFill>
              </a:rPr>
              <a:t>index increase needed only if nothing was removed */</a:t>
            </a:r>
          </a:p>
          <a:p>
            <a:r>
              <a:rPr lang="en-US" altLang="zh-TW" sz="900" dirty="0" smtClean="0"/>
              <a:t>            </a:t>
            </a:r>
            <a:r>
              <a:rPr lang="en-US" altLang="zh-TW" sz="900" dirty="0" err="1" smtClean="0"/>
              <a:t>i</a:t>
            </a:r>
            <a:r>
              <a:rPr lang="en-US" altLang="zh-TW" sz="900" dirty="0"/>
              <a:t>++;</a:t>
            </a:r>
          </a:p>
          <a:p>
            <a:r>
              <a:rPr lang="en-US" altLang="zh-TW" sz="900" dirty="0" smtClean="0"/>
              <a:t>        }</a:t>
            </a:r>
            <a:endParaRPr lang="en-US" altLang="zh-TW" sz="900" dirty="0"/>
          </a:p>
          <a:p>
            <a:r>
              <a:rPr lang="en-US" altLang="zh-TW" sz="900" dirty="0" smtClean="0"/>
              <a:t>   }</a:t>
            </a:r>
            <a:endParaRPr lang="zh-TW" altLang="en-US" sz="900" dirty="0"/>
          </a:p>
          <a:p>
            <a:r>
              <a:rPr lang="en-US" altLang="zh-TW" sz="900" dirty="0">
                <a:solidFill>
                  <a:schemeClr val="accent3"/>
                </a:solidFill>
              </a:rPr>
              <a:t>/* time to do a TTL check and drop old messages? Only if not sending */</a:t>
            </a:r>
          </a:p>
          <a:p>
            <a:r>
              <a:rPr lang="en-US" altLang="zh-TW" sz="900" dirty="0" smtClean="0"/>
              <a:t>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SimClock.</a:t>
            </a:r>
            <a:r>
              <a:rPr lang="en-US" altLang="zh-TW" sz="900" i="1" dirty="0" err="1"/>
              <a:t>getTime</a:t>
            </a:r>
            <a:r>
              <a:rPr lang="en-US" altLang="zh-TW" sz="900" i="1" dirty="0"/>
              <a:t>() - </a:t>
            </a:r>
            <a:r>
              <a:rPr lang="en-US" altLang="zh-TW" sz="900" i="1" dirty="0" err="1"/>
              <a:t>lastTtlCheck</a:t>
            </a:r>
            <a:r>
              <a:rPr lang="en-US" altLang="zh-TW" sz="900" i="1" dirty="0"/>
              <a:t> &gt;= TTL_CHECK_INTERVAL &amp;&amp; </a:t>
            </a:r>
          </a:p>
          <a:p>
            <a:r>
              <a:rPr lang="en-US" altLang="zh-TW" sz="900" dirty="0" smtClean="0"/>
              <a:t>        </a:t>
            </a:r>
            <a:r>
              <a:rPr lang="en-US" altLang="zh-TW" sz="900" dirty="0" err="1" smtClean="0"/>
              <a:t>sendingConnections.size</a:t>
            </a:r>
            <a:r>
              <a:rPr lang="en-US" altLang="zh-TW" sz="900" dirty="0"/>
              <a:t>() == 0) {</a:t>
            </a:r>
          </a:p>
          <a:p>
            <a:r>
              <a:rPr lang="en-US" altLang="zh-TW" sz="900" dirty="0" smtClean="0"/>
              <a:t>       </a:t>
            </a:r>
            <a:r>
              <a:rPr lang="en-US" altLang="zh-TW" sz="900" dirty="0" err="1" smtClean="0"/>
              <a:t>dropExpiredMessages</a:t>
            </a:r>
            <a:r>
              <a:rPr lang="en-US" altLang="zh-TW" sz="900" dirty="0"/>
              <a:t>();</a:t>
            </a:r>
          </a:p>
          <a:p>
            <a:r>
              <a:rPr lang="en-US" altLang="zh-TW" sz="900" dirty="0" smtClean="0"/>
              <a:t>       </a:t>
            </a:r>
            <a:r>
              <a:rPr lang="en-US" altLang="zh-TW" sz="900" dirty="0" err="1" smtClean="0"/>
              <a:t>lastTtlCheck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</a:t>
            </a:r>
            <a:r>
              <a:rPr lang="en-US" altLang="zh-TW" sz="900" dirty="0" err="1"/>
              <a:t>SimClock.</a:t>
            </a:r>
            <a:r>
              <a:rPr lang="en-US" altLang="zh-TW" sz="900" i="1" dirty="0" err="1"/>
              <a:t>getTime</a:t>
            </a:r>
            <a:r>
              <a:rPr lang="en-US" altLang="zh-TW" sz="900" i="1" dirty="0"/>
              <a:t>();</a:t>
            </a:r>
          </a:p>
          <a:p>
            <a:r>
              <a:rPr lang="en-US" altLang="zh-TW" sz="900" dirty="0" smtClean="0"/>
              <a:t>    }</a:t>
            </a:r>
            <a:endParaRPr lang="en-US" altLang="zh-TW" sz="900" dirty="0"/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2494125" y="237470"/>
            <a:ext cx="13276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 err="1" smtClean="0"/>
              <a:t>updateHosts</a:t>
            </a:r>
            <a:r>
              <a:rPr lang="en-US" altLang="zh-TW" sz="900" dirty="0" smtClean="0"/>
              <a:t>()</a:t>
            </a:r>
            <a:r>
              <a:rPr lang="en-US" altLang="zh-TW" sz="900" b="1" dirty="0" smtClean="0"/>
              <a:t>;</a:t>
            </a:r>
            <a:endParaRPr lang="zh-TW" altLang="en-US" sz="9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2494125" y="75515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1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2489313" y="668158"/>
            <a:ext cx="16337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/>
              <a:t> this</a:t>
            </a:r>
            <a:r>
              <a:rPr lang="en-US" altLang="zh-TW" sz="900" dirty="0" smtClean="0"/>
              <a:t>..</a:t>
            </a:r>
            <a:r>
              <a:rPr lang="en-US" altLang="zh-TW" sz="900" dirty="0" err="1" smtClean="0"/>
              <a:t>router.update</a:t>
            </a:r>
            <a:r>
              <a:rPr lang="en-US" altLang="zh-TW" sz="900" dirty="0"/>
              <a:t>();</a:t>
            </a:r>
            <a:endParaRPr lang="zh-TW" altLang="en-US" sz="9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2489313" y="506203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</a:t>
            </a:r>
            <a:r>
              <a:rPr lang="en-US" altLang="zh-TW" sz="900" dirty="0">
                <a:solidFill>
                  <a:schemeClr val="accent6"/>
                </a:solidFill>
              </a:rPr>
              <a:t>2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cxnSp>
        <p:nvCxnSpPr>
          <p:cNvPr id="46" name="直線單箭頭接點 45"/>
          <p:cNvCxnSpPr/>
          <p:nvPr/>
        </p:nvCxnSpPr>
        <p:spPr>
          <a:xfrm flipH="1">
            <a:off x="2733135" y="1818752"/>
            <a:ext cx="573068" cy="1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/>
          <p:cNvSpPr txBox="1"/>
          <p:nvPr/>
        </p:nvSpPr>
        <p:spPr>
          <a:xfrm>
            <a:off x="2179613" y="1634086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true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42" name="直線單箭頭接點 41"/>
          <p:cNvCxnSpPr/>
          <p:nvPr/>
        </p:nvCxnSpPr>
        <p:spPr>
          <a:xfrm flipH="1">
            <a:off x="2743221" y="1956021"/>
            <a:ext cx="573068" cy="1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字方塊 50"/>
          <p:cNvSpPr txBox="1"/>
          <p:nvPr/>
        </p:nvSpPr>
        <p:spPr>
          <a:xfrm>
            <a:off x="2189699" y="1771355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true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5039793" y="2931420"/>
            <a:ext cx="3780202" cy="1200329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void </a:t>
            </a:r>
            <a:r>
              <a:rPr lang="en-US" altLang="zh-TW" sz="900" b="1" dirty="0" err="1"/>
              <a:t>finalizeTransfer</a:t>
            </a:r>
            <a:r>
              <a:rPr lang="en-US" altLang="zh-TW" sz="900" b="1" dirty="0"/>
              <a:t>() </a:t>
            </a:r>
            <a:r>
              <a:rPr lang="en-US" altLang="zh-TW" sz="900" dirty="0"/>
              <a:t>{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smtClean="0"/>
              <a:t>   </a:t>
            </a:r>
            <a:r>
              <a:rPr lang="en-US" altLang="zh-TW" sz="900" dirty="0" err="1" smtClean="0"/>
              <a:t>this.bytesTransferred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+= </a:t>
            </a:r>
            <a:r>
              <a:rPr lang="en-US" altLang="zh-TW" sz="900" dirty="0" err="1"/>
              <a:t>msgOnFly.getSize</a:t>
            </a:r>
            <a:r>
              <a:rPr lang="en-US" altLang="zh-TW" sz="900" dirty="0"/>
              <a:t>();</a:t>
            </a:r>
          </a:p>
          <a:p>
            <a:endParaRPr lang="zh-TW" altLang="en-US" sz="900" dirty="0"/>
          </a:p>
          <a:p>
            <a:r>
              <a:rPr lang="en-US" altLang="zh-TW" sz="900" dirty="0" smtClean="0"/>
              <a:t>   </a:t>
            </a:r>
            <a:r>
              <a:rPr lang="en-US" altLang="zh-TW" sz="900" b="1" dirty="0" err="1" smtClean="0">
                <a:solidFill>
                  <a:schemeClr val="accent2"/>
                </a:solidFill>
              </a:rPr>
              <a:t>getOtherNode</a:t>
            </a:r>
            <a:r>
              <a:rPr lang="en-US" altLang="zh-TW" sz="900" b="1" dirty="0" smtClean="0">
                <a:solidFill>
                  <a:schemeClr val="accent2"/>
                </a:solidFill>
              </a:rPr>
              <a:t>(</a:t>
            </a:r>
            <a:r>
              <a:rPr lang="en-US" altLang="zh-TW" sz="900" b="1" dirty="0" err="1" smtClean="0">
                <a:solidFill>
                  <a:schemeClr val="accent2"/>
                </a:solidFill>
              </a:rPr>
              <a:t>msgFromNode</a:t>
            </a:r>
            <a:r>
              <a:rPr lang="en-US" altLang="zh-TW" sz="900" b="1" dirty="0">
                <a:solidFill>
                  <a:schemeClr val="accent2"/>
                </a:solidFill>
              </a:rPr>
              <a:t>)</a:t>
            </a:r>
            <a:r>
              <a:rPr lang="en-US" altLang="zh-TW" sz="900" dirty="0"/>
              <a:t>.</a:t>
            </a:r>
            <a:r>
              <a:rPr lang="en-US" altLang="zh-TW" sz="900" dirty="0" err="1"/>
              <a:t>messageTransferred</a:t>
            </a:r>
            <a:r>
              <a:rPr lang="en-US" altLang="zh-TW" sz="900" dirty="0"/>
              <a:t>(</a:t>
            </a:r>
            <a:r>
              <a:rPr lang="en-US" altLang="zh-TW" sz="900" dirty="0" err="1"/>
              <a:t>this.msgOnFly.getId</a:t>
            </a:r>
            <a:r>
              <a:rPr lang="en-US" altLang="zh-TW" sz="900" dirty="0"/>
              <a:t>(),</a:t>
            </a:r>
          </a:p>
          <a:p>
            <a:r>
              <a:rPr lang="en-US" altLang="zh-TW" sz="900" dirty="0" smtClean="0"/>
              <a:t>   </a:t>
            </a:r>
            <a:r>
              <a:rPr lang="en-US" altLang="zh-TW" sz="900" dirty="0" err="1" smtClean="0"/>
              <a:t>msgFromNode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</a:t>
            </a:r>
            <a:r>
              <a:rPr lang="en-US" altLang="zh-TW" sz="900" dirty="0" err="1" smtClean="0"/>
              <a:t>clearMsgOnFly</a:t>
            </a:r>
            <a:r>
              <a:rPr lang="en-US" altLang="zh-TW" sz="900" dirty="0"/>
              <a:t>();</a:t>
            </a:r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cxnSp>
        <p:nvCxnSpPr>
          <p:cNvPr id="43" name="直線單箭頭接點 42"/>
          <p:cNvCxnSpPr/>
          <p:nvPr/>
        </p:nvCxnSpPr>
        <p:spPr>
          <a:xfrm flipV="1">
            <a:off x="4126727" y="2208214"/>
            <a:ext cx="921485" cy="34054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肘形接點 48"/>
          <p:cNvCxnSpPr>
            <a:endCxn id="3" idx="0"/>
          </p:cNvCxnSpPr>
          <p:nvPr/>
        </p:nvCxnSpPr>
        <p:spPr>
          <a:xfrm rot="16200000" flipH="1">
            <a:off x="6375241" y="2376767"/>
            <a:ext cx="733718" cy="375587"/>
          </a:xfrm>
          <a:prstGeom prst="bentConnector3">
            <a:avLst>
              <a:gd name="adj1" fmla="val 150"/>
            </a:avLst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/>
          <p:cNvCxnSpPr/>
          <p:nvPr/>
        </p:nvCxnSpPr>
        <p:spPr>
          <a:xfrm>
            <a:off x="5804212" y="3582665"/>
            <a:ext cx="402614" cy="674355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字方塊 60"/>
          <p:cNvSpPr txBox="1"/>
          <p:nvPr/>
        </p:nvSpPr>
        <p:spPr>
          <a:xfrm>
            <a:off x="5997581" y="4239810"/>
            <a:ext cx="1320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n1(</a:t>
            </a:r>
            <a:r>
              <a:rPr lang="en-US" altLang="zh-TW" dirty="0" smtClean="0">
                <a:solidFill>
                  <a:srgbClr val="FF0000"/>
                </a:solidFill>
              </a:rPr>
              <a:t>receiver</a:t>
            </a:r>
            <a:r>
              <a:rPr lang="en-US" altLang="zh-TW" dirty="0" smtClean="0">
                <a:solidFill>
                  <a:schemeClr val="accent2"/>
                </a:solidFill>
              </a:rPr>
              <a:t>)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65" name="標題 4"/>
          <p:cNvSpPr txBox="1">
            <a:spLocks/>
          </p:cNvSpPr>
          <p:nvPr/>
        </p:nvSpPr>
        <p:spPr>
          <a:xfrm>
            <a:off x="442678" y="-89854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/>
              <a:t>Message delivered in </a:t>
            </a:r>
            <a:r>
              <a:rPr lang="en-US" altLang="zh-TW" sz="1800" dirty="0" smtClean="0"/>
              <a:t>clock 6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391728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285667" y="83273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285667" y="550768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sp>
        <p:nvSpPr>
          <p:cNvPr id="6" name="圓角矩形 5"/>
          <p:cNvSpPr/>
          <p:nvPr/>
        </p:nvSpPr>
        <p:spPr>
          <a:xfrm>
            <a:off x="3155" y="1068744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sp>
        <p:nvSpPr>
          <p:cNvPr id="9" name="圓角矩形 8"/>
          <p:cNvSpPr/>
          <p:nvPr/>
        </p:nvSpPr>
        <p:spPr>
          <a:xfrm>
            <a:off x="75315" y="2857239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1897735" y="371305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圓角矩形 12"/>
          <p:cNvSpPr/>
          <p:nvPr/>
        </p:nvSpPr>
        <p:spPr>
          <a:xfrm>
            <a:off x="10045" y="6144296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17" name="直線接點 16"/>
          <p:cNvCxnSpPr/>
          <p:nvPr/>
        </p:nvCxnSpPr>
        <p:spPr>
          <a:xfrm>
            <a:off x="766045" y="918007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線單箭頭接點 20"/>
          <p:cNvCxnSpPr>
            <a:stCxn id="13" idx="0"/>
            <a:endCxn id="9" idx="2"/>
          </p:cNvCxnSpPr>
          <p:nvPr/>
        </p:nvCxnSpPr>
        <p:spPr>
          <a:xfrm flipH="1" flipV="1">
            <a:off x="756470" y="5406259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9" idx="0"/>
            <a:endCxn id="6" idx="2"/>
          </p:cNvCxnSpPr>
          <p:nvPr/>
        </p:nvCxnSpPr>
        <p:spPr>
          <a:xfrm flipV="1">
            <a:off x="756470" y="1356744"/>
            <a:ext cx="2685" cy="150049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圓角矩形 47"/>
          <p:cNvSpPr/>
          <p:nvPr/>
        </p:nvSpPr>
        <p:spPr>
          <a:xfrm>
            <a:off x="5034356" y="1081197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NetworkInterface</a:t>
            </a:r>
            <a:endParaRPr lang="zh-TW" altLang="en-US" sz="1100" dirty="0"/>
          </a:p>
        </p:txBody>
      </p:sp>
      <p:sp>
        <p:nvSpPr>
          <p:cNvPr id="50" name="圓角矩形 49"/>
          <p:cNvSpPr/>
          <p:nvPr/>
        </p:nvSpPr>
        <p:spPr>
          <a:xfrm>
            <a:off x="5048212" y="2030160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Connections</a:t>
            </a:r>
            <a:endParaRPr lang="zh-TW" altLang="en-US" sz="1100" dirty="0"/>
          </a:p>
        </p:txBody>
      </p:sp>
      <p:sp>
        <p:nvSpPr>
          <p:cNvPr id="52" name="圓角矩形 51"/>
          <p:cNvSpPr/>
          <p:nvPr/>
        </p:nvSpPr>
        <p:spPr>
          <a:xfrm>
            <a:off x="5034356" y="1546989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SimpleBoardcastInterface</a:t>
            </a:r>
            <a:endParaRPr lang="zh-TW" altLang="en-US" sz="800" dirty="0"/>
          </a:p>
        </p:txBody>
      </p:sp>
      <p:sp>
        <p:nvSpPr>
          <p:cNvPr id="53" name="圓角矩形 52"/>
          <p:cNvSpPr/>
          <p:nvPr/>
        </p:nvSpPr>
        <p:spPr>
          <a:xfrm>
            <a:off x="5048212" y="2493521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/>
              <a:t>CBRConnection</a:t>
            </a:r>
            <a:endParaRPr lang="zh-TW" altLang="en-US" sz="1000" dirty="0"/>
          </a:p>
        </p:txBody>
      </p:sp>
      <p:cxnSp>
        <p:nvCxnSpPr>
          <p:cNvPr id="54" name="直線單箭頭接點 53"/>
          <p:cNvCxnSpPr/>
          <p:nvPr/>
        </p:nvCxnSpPr>
        <p:spPr>
          <a:xfrm flipV="1">
            <a:off x="5790356" y="1370903"/>
            <a:ext cx="0" cy="17450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直線接點 55"/>
          <p:cNvCxnSpPr>
            <a:stCxn id="52" idx="2"/>
          </p:cNvCxnSpPr>
          <p:nvPr/>
        </p:nvCxnSpPr>
        <p:spPr>
          <a:xfrm>
            <a:off x="5790356" y="1834989"/>
            <a:ext cx="0" cy="19517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直線單箭頭接點 57"/>
          <p:cNvCxnSpPr>
            <a:endCxn id="50" idx="2"/>
          </p:cNvCxnSpPr>
          <p:nvPr/>
        </p:nvCxnSpPr>
        <p:spPr>
          <a:xfrm flipV="1">
            <a:off x="5804212" y="2318160"/>
            <a:ext cx="0" cy="175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1" name="直線接點 70"/>
          <p:cNvCxnSpPr/>
          <p:nvPr/>
        </p:nvCxnSpPr>
        <p:spPr>
          <a:xfrm>
            <a:off x="5790356" y="907191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直線接點 74"/>
          <p:cNvCxnSpPr>
            <a:stCxn id="5" idx="2"/>
          </p:cNvCxnSpPr>
          <p:nvPr/>
        </p:nvCxnSpPr>
        <p:spPr>
          <a:xfrm>
            <a:off x="1897735" y="838800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直線接點 75"/>
          <p:cNvCxnSpPr/>
          <p:nvPr/>
        </p:nvCxnSpPr>
        <p:spPr>
          <a:xfrm>
            <a:off x="756470" y="916414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9" name="直線接點 78"/>
          <p:cNvCxnSpPr/>
          <p:nvPr/>
        </p:nvCxnSpPr>
        <p:spPr>
          <a:xfrm>
            <a:off x="1711601" y="918008"/>
            <a:ext cx="4084535" cy="1592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2" name="左大括弧 81"/>
          <p:cNvSpPr/>
          <p:nvPr/>
        </p:nvSpPr>
        <p:spPr>
          <a:xfrm>
            <a:off x="1453553" y="919600"/>
            <a:ext cx="1390256" cy="5644622"/>
          </a:xfrm>
          <a:prstGeom prst="leftBrace">
            <a:avLst>
              <a:gd name="adj1" fmla="val 8333"/>
              <a:gd name="adj2" fmla="val 55899"/>
            </a:avLst>
          </a:prstGeom>
          <a:ln w="254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200473" y="3949243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-13118" y="3399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Sender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1515155" y="5998499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6"/>
                </a:solidFill>
              </a:rPr>
              <a:t>Step 3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1515155" y="6133335"/>
            <a:ext cx="227177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update</a:t>
            </a:r>
            <a:r>
              <a:rPr lang="en-US" altLang="zh-TW" sz="1000" dirty="0" smtClean="0"/>
              <a:t>(){</a:t>
            </a:r>
          </a:p>
          <a:p>
            <a:r>
              <a:rPr lang="en-US" altLang="zh-TW" sz="1000" b="1" dirty="0" err="1"/>
              <a:t>super.update</a:t>
            </a:r>
            <a:r>
              <a:rPr lang="en-US" altLang="zh-TW" sz="1000" b="1" dirty="0"/>
              <a:t>();</a:t>
            </a:r>
            <a:endParaRPr lang="en-US" altLang="zh-TW" sz="1000" b="1" dirty="0" smtClean="0"/>
          </a:p>
          <a:p>
            <a:r>
              <a:rPr lang="en-US" altLang="zh-TW" sz="1000" dirty="0" smtClean="0"/>
              <a:t>…</a:t>
            </a:r>
          </a:p>
          <a:p>
            <a:r>
              <a:rPr lang="en-US" altLang="zh-TW" sz="1000" dirty="0" err="1" smtClean="0"/>
              <a:t>this.tryAllMessagesToAllConnections</a:t>
            </a:r>
            <a:r>
              <a:rPr lang="en-US" altLang="zh-TW" sz="1000" dirty="0" smtClean="0"/>
              <a:t>();</a:t>
            </a:r>
          </a:p>
          <a:p>
            <a:r>
              <a:rPr lang="en-US" altLang="zh-TW" sz="1000" dirty="0" smtClean="0"/>
              <a:t>}</a:t>
            </a:r>
            <a:endParaRPr lang="zh-TW" altLang="en-US" sz="10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2651043" y="879200"/>
            <a:ext cx="3555782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void </a:t>
            </a:r>
            <a:r>
              <a:rPr lang="en-US" altLang="zh-TW" sz="900" b="1" dirty="0"/>
              <a:t>update() </a:t>
            </a:r>
            <a:r>
              <a:rPr lang="en-US" altLang="zh-TW" sz="900" dirty="0" smtClean="0"/>
              <a:t>{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smtClean="0"/>
              <a:t>   for </a:t>
            </a:r>
            <a:r>
              <a:rPr lang="en-US" altLang="zh-TW" sz="900" dirty="0"/>
              <a:t>(</a:t>
            </a:r>
            <a:r>
              <a:rPr lang="en-US" altLang="zh-TW" sz="900" dirty="0" err="1"/>
              <a:t>int</a:t>
            </a:r>
            <a:r>
              <a:rPr lang="en-US" altLang="zh-TW" sz="900" dirty="0"/>
              <a:t> </a:t>
            </a:r>
            <a:r>
              <a:rPr lang="en-US" altLang="zh-TW" sz="900" dirty="0" err="1"/>
              <a:t>i</a:t>
            </a:r>
            <a:r>
              <a:rPr lang="en-US" altLang="zh-TW" sz="900" dirty="0"/>
              <a:t>=0; </a:t>
            </a:r>
            <a:r>
              <a:rPr lang="en-US" altLang="zh-TW" sz="900" dirty="0" err="1"/>
              <a:t>i</a:t>
            </a:r>
            <a:r>
              <a:rPr lang="en-US" altLang="zh-TW" sz="900" dirty="0"/>
              <a:t>&lt;</a:t>
            </a:r>
            <a:r>
              <a:rPr lang="en-US" altLang="zh-TW" sz="900" dirty="0" err="1"/>
              <a:t>this.sendingConnections.size</a:t>
            </a:r>
            <a:r>
              <a:rPr lang="en-US" altLang="zh-TW" sz="900" dirty="0"/>
              <a:t>(); ) {</a:t>
            </a:r>
          </a:p>
          <a:p>
            <a:r>
              <a:rPr lang="en-US" altLang="zh-TW" sz="900" dirty="0" smtClean="0"/>
              <a:t>       </a:t>
            </a:r>
            <a:r>
              <a:rPr lang="en-US" altLang="zh-TW" sz="900" dirty="0" err="1" smtClean="0"/>
              <a:t>boolean</a:t>
            </a:r>
            <a:r>
              <a:rPr lang="en-US" altLang="zh-TW" sz="900" dirty="0" smtClean="0"/>
              <a:t> </a:t>
            </a:r>
            <a:r>
              <a:rPr lang="en-US" altLang="zh-TW" sz="900" dirty="0" err="1"/>
              <a:t>removeCurrent</a:t>
            </a:r>
            <a:r>
              <a:rPr lang="en-US" altLang="zh-TW" sz="900" dirty="0"/>
              <a:t> = false;</a:t>
            </a:r>
          </a:p>
          <a:p>
            <a:r>
              <a:rPr lang="en-US" altLang="zh-TW" sz="900" dirty="0" smtClean="0"/>
              <a:t>       Connection </a:t>
            </a:r>
            <a:r>
              <a:rPr lang="en-US" altLang="zh-TW" sz="900" dirty="0"/>
              <a:t>con = </a:t>
            </a:r>
            <a:r>
              <a:rPr lang="en-US" altLang="zh-TW" sz="900" dirty="0" err="1"/>
              <a:t>sendingConnections.get</a:t>
            </a:r>
            <a:r>
              <a:rPr lang="en-US" altLang="zh-TW" sz="900" dirty="0"/>
              <a:t>(</a:t>
            </a:r>
            <a:r>
              <a:rPr lang="en-US" altLang="zh-TW" sz="900" dirty="0" err="1"/>
              <a:t>i</a:t>
            </a:r>
            <a:r>
              <a:rPr lang="en-US" altLang="zh-TW" sz="900" dirty="0" smtClean="0"/>
              <a:t>);</a:t>
            </a:r>
            <a:endParaRPr lang="zh-TW" altLang="en-US" sz="900" dirty="0"/>
          </a:p>
          <a:p>
            <a:r>
              <a:rPr lang="en-US" altLang="zh-TW" sz="900" dirty="0" smtClean="0"/>
              <a:t>       </a:t>
            </a:r>
            <a:r>
              <a:rPr lang="en-US" altLang="zh-TW" sz="900" dirty="0" smtClean="0">
                <a:solidFill>
                  <a:schemeClr val="accent3"/>
                </a:solidFill>
              </a:rPr>
              <a:t>/* </a:t>
            </a:r>
            <a:r>
              <a:rPr lang="en-US" altLang="zh-TW" sz="900" dirty="0">
                <a:solidFill>
                  <a:schemeClr val="accent3"/>
                </a:solidFill>
              </a:rPr>
              <a:t>finalize ready transfers */</a:t>
            </a:r>
          </a:p>
          <a:p>
            <a:r>
              <a:rPr lang="en-US" altLang="zh-TW" sz="900" dirty="0" smtClean="0"/>
              <a:t>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con.isMessageTransferred</a:t>
            </a:r>
            <a:r>
              <a:rPr lang="en-US" altLang="zh-TW" sz="900" dirty="0"/>
              <a:t>()) {</a:t>
            </a:r>
          </a:p>
          <a:p>
            <a:r>
              <a:rPr lang="en-US" altLang="zh-TW" sz="900" dirty="0" smtClean="0"/>
              <a:t>           if </a:t>
            </a:r>
            <a:r>
              <a:rPr lang="en-US" altLang="zh-TW" sz="900" b="1" dirty="0"/>
              <a:t>(</a:t>
            </a:r>
            <a:r>
              <a:rPr lang="en-US" altLang="zh-TW" sz="900" dirty="0" err="1"/>
              <a:t>con.getMessage</a:t>
            </a:r>
            <a:r>
              <a:rPr lang="en-US" altLang="zh-TW" sz="900" dirty="0"/>
              <a:t>() != null) {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transferDone</a:t>
            </a:r>
            <a:r>
              <a:rPr lang="en-US" altLang="zh-TW" sz="900" dirty="0" smtClean="0"/>
              <a:t>(con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b="1" dirty="0" err="1" smtClean="0"/>
              <a:t>con.finalizeTransfer</a:t>
            </a:r>
            <a:r>
              <a:rPr lang="en-US" altLang="zh-TW" sz="900" b="1" dirty="0"/>
              <a:t>();</a:t>
            </a:r>
          </a:p>
          <a:p>
            <a:r>
              <a:rPr lang="en-US" altLang="zh-TW" sz="900" dirty="0" smtClean="0"/>
              <a:t>            } </a:t>
            </a:r>
            <a:r>
              <a:rPr lang="en-US" altLang="zh-TW" sz="900" dirty="0">
                <a:solidFill>
                  <a:schemeClr val="accent3"/>
                </a:solidFill>
              </a:rPr>
              <a:t>/* else: some other entity aborted transfer */</a:t>
            </a:r>
          </a:p>
          <a:p>
            <a:r>
              <a:rPr lang="en-US" altLang="zh-TW" sz="900" dirty="0" smtClean="0"/>
              <a:t>           </a:t>
            </a:r>
            <a:r>
              <a:rPr lang="en-US" altLang="zh-TW" sz="900" dirty="0" err="1" smtClean="0"/>
              <a:t>removeCurrent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true;</a:t>
            </a:r>
          </a:p>
          <a:p>
            <a:r>
              <a:rPr lang="en-US" altLang="zh-TW" sz="900" dirty="0" smtClean="0"/>
              <a:t>        }</a:t>
            </a:r>
            <a:endParaRPr lang="en-US" altLang="zh-TW" sz="900" dirty="0"/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      /* </a:t>
            </a:r>
            <a:r>
              <a:rPr lang="en-US" altLang="zh-TW" sz="900" dirty="0">
                <a:solidFill>
                  <a:schemeClr val="accent3"/>
                </a:solidFill>
              </a:rPr>
              <a:t>remove connections that have gone down */</a:t>
            </a:r>
          </a:p>
          <a:p>
            <a:r>
              <a:rPr lang="en-US" altLang="zh-TW" sz="900" dirty="0" smtClean="0"/>
              <a:t>        else </a:t>
            </a:r>
            <a:r>
              <a:rPr lang="en-US" altLang="zh-TW" sz="900" dirty="0"/>
              <a:t>if (!</a:t>
            </a:r>
            <a:r>
              <a:rPr lang="en-US" altLang="zh-TW" sz="900" dirty="0" err="1"/>
              <a:t>con.isUp</a:t>
            </a:r>
            <a:r>
              <a:rPr lang="en-US" altLang="zh-TW" sz="900" dirty="0"/>
              <a:t>()) {</a:t>
            </a:r>
          </a:p>
          <a:p>
            <a:r>
              <a:rPr lang="en-US" altLang="zh-TW" sz="900" dirty="0" smtClean="0"/>
              <a:t>    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con.getMessage</a:t>
            </a:r>
            <a:r>
              <a:rPr lang="en-US" altLang="zh-TW" sz="900" dirty="0"/>
              <a:t>() != null) {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transferAborted</a:t>
            </a:r>
            <a:r>
              <a:rPr lang="en-US" altLang="zh-TW" sz="900" dirty="0" smtClean="0"/>
              <a:t>(con);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con.abortTransfer</a:t>
            </a:r>
            <a:r>
              <a:rPr lang="en-US" altLang="zh-TW" sz="900" dirty="0" smtClean="0"/>
              <a:t>();</a:t>
            </a:r>
          </a:p>
          <a:p>
            <a:r>
              <a:rPr lang="en-US" altLang="zh-TW" sz="900" dirty="0" smtClean="0"/>
              <a:t>            }</a:t>
            </a:r>
            <a:endParaRPr lang="en-US" altLang="zh-TW" sz="900" dirty="0"/>
          </a:p>
          <a:p>
            <a:r>
              <a:rPr lang="en-US" altLang="zh-TW" sz="900" dirty="0" smtClean="0"/>
              <a:t>            </a:t>
            </a:r>
            <a:r>
              <a:rPr lang="en-US" altLang="zh-TW" sz="900" dirty="0" err="1" smtClean="0"/>
              <a:t>removeCurrent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true;</a:t>
            </a:r>
          </a:p>
          <a:p>
            <a:r>
              <a:rPr lang="en-US" altLang="zh-TW" sz="900" dirty="0" smtClean="0"/>
              <a:t>        } 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dirty="0" smtClean="0"/>
              <a:t>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removeCurrent</a:t>
            </a:r>
            <a:r>
              <a:rPr lang="en-US" altLang="zh-TW" sz="900" dirty="0"/>
              <a:t>) </a:t>
            </a:r>
            <a:r>
              <a:rPr lang="en-US" altLang="zh-TW" sz="900" dirty="0" smtClean="0"/>
              <a:t>{</a:t>
            </a:r>
            <a:endParaRPr lang="en-US" altLang="zh-TW" sz="900" dirty="0"/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         // </a:t>
            </a:r>
            <a:r>
              <a:rPr lang="en-US" altLang="zh-TW" sz="900" dirty="0">
                <a:solidFill>
                  <a:schemeClr val="accent3"/>
                </a:solidFill>
              </a:rPr>
              <a:t>if the message being sent was holding excess buffer, free it</a:t>
            </a:r>
          </a:p>
          <a:p>
            <a:r>
              <a:rPr lang="en-US" altLang="zh-TW" sz="900" dirty="0" smtClean="0"/>
              <a:t>    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this.getFreeBufferSize</a:t>
            </a:r>
            <a:r>
              <a:rPr lang="en-US" altLang="zh-TW" sz="900" dirty="0"/>
              <a:t>() &lt; 0) {</a:t>
            </a:r>
          </a:p>
          <a:p>
            <a:r>
              <a:rPr lang="en-US" altLang="zh-TW" sz="900" dirty="0" smtClean="0"/>
              <a:t>                 </a:t>
            </a:r>
            <a:r>
              <a:rPr lang="en-US" altLang="zh-TW" sz="900" dirty="0" err="1" smtClean="0"/>
              <a:t>this.makeRoomForMessage</a:t>
            </a:r>
            <a:r>
              <a:rPr lang="en-US" altLang="zh-TW" sz="900" dirty="0" smtClean="0"/>
              <a:t>(0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        }</a:t>
            </a:r>
            <a:endParaRPr lang="en-US" altLang="zh-TW" sz="900" dirty="0"/>
          </a:p>
          <a:p>
            <a:r>
              <a:rPr lang="en-US" altLang="zh-TW" sz="900" dirty="0" smtClean="0"/>
              <a:t>             </a:t>
            </a:r>
            <a:r>
              <a:rPr lang="en-US" altLang="zh-TW" sz="900" dirty="0" err="1" smtClean="0"/>
              <a:t>sendingConnections.remove</a:t>
            </a:r>
            <a:r>
              <a:rPr lang="en-US" altLang="zh-TW" sz="900" dirty="0" smtClean="0"/>
              <a:t>(</a:t>
            </a:r>
            <a:r>
              <a:rPr lang="en-US" altLang="zh-TW" sz="900" dirty="0" err="1" smtClean="0"/>
              <a:t>i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   }</a:t>
            </a:r>
            <a:endParaRPr lang="en-US" altLang="zh-TW" sz="900" dirty="0"/>
          </a:p>
          <a:p>
            <a:r>
              <a:rPr lang="en-US" altLang="zh-TW" sz="900" dirty="0" smtClean="0"/>
              <a:t>        else </a:t>
            </a:r>
            <a:r>
              <a:rPr lang="en-US" altLang="zh-TW" sz="900" dirty="0"/>
              <a:t>{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      /* </a:t>
            </a:r>
            <a:r>
              <a:rPr lang="en-US" altLang="zh-TW" sz="900" dirty="0">
                <a:solidFill>
                  <a:schemeClr val="accent3"/>
                </a:solidFill>
              </a:rPr>
              <a:t>index increase needed only if nothing was removed */</a:t>
            </a:r>
          </a:p>
          <a:p>
            <a:r>
              <a:rPr lang="en-US" altLang="zh-TW" sz="900" dirty="0" smtClean="0"/>
              <a:t>            </a:t>
            </a:r>
            <a:r>
              <a:rPr lang="en-US" altLang="zh-TW" sz="900" dirty="0" err="1" smtClean="0"/>
              <a:t>i</a:t>
            </a:r>
            <a:r>
              <a:rPr lang="en-US" altLang="zh-TW" sz="900" dirty="0"/>
              <a:t>++;</a:t>
            </a:r>
          </a:p>
          <a:p>
            <a:r>
              <a:rPr lang="en-US" altLang="zh-TW" sz="900" dirty="0" smtClean="0"/>
              <a:t>        }</a:t>
            </a:r>
            <a:endParaRPr lang="en-US" altLang="zh-TW" sz="900" dirty="0"/>
          </a:p>
          <a:p>
            <a:r>
              <a:rPr lang="en-US" altLang="zh-TW" sz="900" dirty="0" smtClean="0"/>
              <a:t>   }</a:t>
            </a:r>
            <a:endParaRPr lang="zh-TW" altLang="en-US" sz="900" dirty="0"/>
          </a:p>
          <a:p>
            <a:r>
              <a:rPr lang="en-US" altLang="zh-TW" sz="900" dirty="0">
                <a:solidFill>
                  <a:schemeClr val="accent3"/>
                </a:solidFill>
              </a:rPr>
              <a:t>/* time to do a TTL check and drop old messages? Only if not sending */</a:t>
            </a:r>
          </a:p>
          <a:p>
            <a:r>
              <a:rPr lang="en-US" altLang="zh-TW" sz="900" dirty="0" smtClean="0"/>
              <a:t>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SimClock.</a:t>
            </a:r>
            <a:r>
              <a:rPr lang="en-US" altLang="zh-TW" sz="900" i="1" dirty="0" err="1"/>
              <a:t>getTime</a:t>
            </a:r>
            <a:r>
              <a:rPr lang="en-US" altLang="zh-TW" sz="900" i="1" dirty="0"/>
              <a:t>() - </a:t>
            </a:r>
            <a:r>
              <a:rPr lang="en-US" altLang="zh-TW" sz="900" i="1" dirty="0" err="1"/>
              <a:t>lastTtlCheck</a:t>
            </a:r>
            <a:r>
              <a:rPr lang="en-US" altLang="zh-TW" sz="900" i="1" dirty="0"/>
              <a:t> &gt;= TTL_CHECK_INTERVAL &amp;&amp; </a:t>
            </a:r>
          </a:p>
          <a:p>
            <a:r>
              <a:rPr lang="en-US" altLang="zh-TW" sz="900" dirty="0" smtClean="0"/>
              <a:t>        </a:t>
            </a:r>
            <a:r>
              <a:rPr lang="en-US" altLang="zh-TW" sz="900" dirty="0" err="1" smtClean="0"/>
              <a:t>sendingConnections.size</a:t>
            </a:r>
            <a:r>
              <a:rPr lang="en-US" altLang="zh-TW" sz="900" dirty="0"/>
              <a:t>() == 0) {</a:t>
            </a:r>
          </a:p>
          <a:p>
            <a:r>
              <a:rPr lang="en-US" altLang="zh-TW" sz="900" dirty="0" smtClean="0"/>
              <a:t>       </a:t>
            </a:r>
            <a:r>
              <a:rPr lang="en-US" altLang="zh-TW" sz="900" dirty="0" err="1" smtClean="0"/>
              <a:t>dropExpiredMessages</a:t>
            </a:r>
            <a:r>
              <a:rPr lang="en-US" altLang="zh-TW" sz="900" dirty="0"/>
              <a:t>();</a:t>
            </a:r>
          </a:p>
          <a:p>
            <a:r>
              <a:rPr lang="en-US" altLang="zh-TW" sz="900" dirty="0" smtClean="0"/>
              <a:t>       </a:t>
            </a:r>
            <a:r>
              <a:rPr lang="en-US" altLang="zh-TW" sz="900" dirty="0" err="1" smtClean="0"/>
              <a:t>lastTtlCheck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</a:t>
            </a:r>
            <a:r>
              <a:rPr lang="en-US" altLang="zh-TW" sz="900" dirty="0" err="1"/>
              <a:t>SimClock.</a:t>
            </a:r>
            <a:r>
              <a:rPr lang="en-US" altLang="zh-TW" sz="900" i="1" dirty="0" err="1"/>
              <a:t>getTime</a:t>
            </a:r>
            <a:r>
              <a:rPr lang="en-US" altLang="zh-TW" sz="900" i="1" dirty="0"/>
              <a:t>();</a:t>
            </a:r>
          </a:p>
          <a:p>
            <a:r>
              <a:rPr lang="en-US" altLang="zh-TW" sz="900" dirty="0" smtClean="0"/>
              <a:t>    }</a:t>
            </a:r>
            <a:endParaRPr lang="en-US" altLang="zh-TW" sz="900" dirty="0"/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2494125" y="237470"/>
            <a:ext cx="13276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 err="1" smtClean="0"/>
              <a:t>updateHosts</a:t>
            </a:r>
            <a:r>
              <a:rPr lang="en-US" altLang="zh-TW" sz="900" dirty="0" smtClean="0"/>
              <a:t>()</a:t>
            </a:r>
            <a:r>
              <a:rPr lang="en-US" altLang="zh-TW" sz="900" b="1" dirty="0" smtClean="0"/>
              <a:t>;</a:t>
            </a:r>
            <a:endParaRPr lang="zh-TW" altLang="en-US" sz="9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2494125" y="75515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1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2489313" y="668158"/>
            <a:ext cx="16337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/>
              <a:t> this</a:t>
            </a:r>
            <a:r>
              <a:rPr lang="en-US" altLang="zh-TW" sz="900" dirty="0" smtClean="0"/>
              <a:t>..</a:t>
            </a:r>
            <a:r>
              <a:rPr lang="en-US" altLang="zh-TW" sz="900" dirty="0" err="1" smtClean="0"/>
              <a:t>router.update</a:t>
            </a:r>
            <a:r>
              <a:rPr lang="en-US" altLang="zh-TW" sz="900" dirty="0"/>
              <a:t>();</a:t>
            </a:r>
            <a:endParaRPr lang="zh-TW" altLang="en-US" sz="9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2489313" y="506203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</a:t>
            </a:r>
            <a:r>
              <a:rPr lang="en-US" altLang="zh-TW" sz="900" dirty="0">
                <a:solidFill>
                  <a:schemeClr val="accent6"/>
                </a:solidFill>
              </a:rPr>
              <a:t>2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cxnSp>
        <p:nvCxnSpPr>
          <p:cNvPr id="46" name="直線單箭頭接點 45"/>
          <p:cNvCxnSpPr/>
          <p:nvPr/>
        </p:nvCxnSpPr>
        <p:spPr>
          <a:xfrm flipH="1">
            <a:off x="2733135" y="1818752"/>
            <a:ext cx="573068" cy="1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/>
          <p:cNvSpPr txBox="1"/>
          <p:nvPr/>
        </p:nvSpPr>
        <p:spPr>
          <a:xfrm>
            <a:off x="2179613" y="1634086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true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42" name="直線單箭頭接點 41"/>
          <p:cNvCxnSpPr/>
          <p:nvPr/>
        </p:nvCxnSpPr>
        <p:spPr>
          <a:xfrm flipH="1">
            <a:off x="2743221" y="1956021"/>
            <a:ext cx="573068" cy="1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字方塊 50"/>
          <p:cNvSpPr txBox="1"/>
          <p:nvPr/>
        </p:nvSpPr>
        <p:spPr>
          <a:xfrm>
            <a:off x="2189699" y="1771355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true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5039793" y="2931420"/>
            <a:ext cx="3780202" cy="1200329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void </a:t>
            </a:r>
            <a:r>
              <a:rPr lang="en-US" altLang="zh-TW" sz="900" b="1" dirty="0" err="1"/>
              <a:t>finalizeTransfer</a:t>
            </a:r>
            <a:r>
              <a:rPr lang="en-US" altLang="zh-TW" sz="900" b="1" dirty="0"/>
              <a:t>() </a:t>
            </a:r>
            <a:r>
              <a:rPr lang="en-US" altLang="zh-TW" sz="900" dirty="0"/>
              <a:t>{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smtClean="0"/>
              <a:t>   </a:t>
            </a:r>
            <a:r>
              <a:rPr lang="en-US" altLang="zh-TW" sz="900" dirty="0" err="1" smtClean="0"/>
              <a:t>this.bytesTransferred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+= </a:t>
            </a:r>
            <a:r>
              <a:rPr lang="en-US" altLang="zh-TW" sz="900" dirty="0" err="1"/>
              <a:t>msgOnFly.getSize</a:t>
            </a:r>
            <a:r>
              <a:rPr lang="en-US" altLang="zh-TW" sz="900" dirty="0"/>
              <a:t>();</a:t>
            </a:r>
          </a:p>
          <a:p>
            <a:endParaRPr lang="zh-TW" altLang="en-US" sz="900" dirty="0"/>
          </a:p>
          <a:p>
            <a:r>
              <a:rPr lang="en-US" altLang="zh-TW" sz="900" dirty="0" smtClean="0"/>
              <a:t>   </a:t>
            </a:r>
            <a:r>
              <a:rPr lang="en-US" altLang="zh-TW" sz="900" b="1" dirty="0" err="1" smtClean="0">
                <a:solidFill>
                  <a:schemeClr val="accent2"/>
                </a:solidFill>
              </a:rPr>
              <a:t>getOtherNode</a:t>
            </a:r>
            <a:r>
              <a:rPr lang="en-US" altLang="zh-TW" sz="900" b="1" dirty="0" smtClean="0">
                <a:solidFill>
                  <a:schemeClr val="accent2"/>
                </a:solidFill>
              </a:rPr>
              <a:t>(</a:t>
            </a:r>
            <a:r>
              <a:rPr lang="en-US" altLang="zh-TW" sz="900" b="1" dirty="0" err="1" smtClean="0">
                <a:solidFill>
                  <a:schemeClr val="accent2"/>
                </a:solidFill>
              </a:rPr>
              <a:t>msgFromNode</a:t>
            </a:r>
            <a:r>
              <a:rPr lang="en-US" altLang="zh-TW" sz="900" b="1" dirty="0">
                <a:solidFill>
                  <a:schemeClr val="accent2"/>
                </a:solidFill>
              </a:rPr>
              <a:t>)</a:t>
            </a:r>
            <a:r>
              <a:rPr lang="en-US" altLang="zh-TW" sz="900" dirty="0"/>
              <a:t>.</a:t>
            </a:r>
            <a:r>
              <a:rPr lang="en-US" altLang="zh-TW" sz="900" dirty="0" err="1"/>
              <a:t>messageTransferred</a:t>
            </a:r>
            <a:r>
              <a:rPr lang="en-US" altLang="zh-TW" sz="900" dirty="0"/>
              <a:t>(</a:t>
            </a:r>
            <a:r>
              <a:rPr lang="en-US" altLang="zh-TW" sz="900" dirty="0" err="1">
                <a:solidFill>
                  <a:schemeClr val="accent2"/>
                </a:solidFill>
              </a:rPr>
              <a:t>this.msgOnFly.getId</a:t>
            </a:r>
            <a:r>
              <a:rPr lang="en-US" altLang="zh-TW" sz="900" dirty="0">
                <a:solidFill>
                  <a:schemeClr val="accent2"/>
                </a:solidFill>
              </a:rPr>
              <a:t>()</a:t>
            </a:r>
            <a:r>
              <a:rPr lang="en-US" altLang="zh-TW" sz="900" dirty="0"/>
              <a:t>,</a:t>
            </a:r>
          </a:p>
          <a:p>
            <a:r>
              <a:rPr lang="en-US" altLang="zh-TW" sz="900" dirty="0" smtClean="0"/>
              <a:t>   </a:t>
            </a:r>
            <a:r>
              <a:rPr lang="en-US" altLang="zh-TW" sz="900" dirty="0" err="1" smtClean="0">
                <a:solidFill>
                  <a:schemeClr val="accent2"/>
                </a:solidFill>
              </a:rPr>
              <a:t>msgFromNode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</a:t>
            </a:r>
            <a:r>
              <a:rPr lang="en-US" altLang="zh-TW" sz="900" dirty="0" err="1" smtClean="0"/>
              <a:t>clearMsgOnFly</a:t>
            </a:r>
            <a:r>
              <a:rPr lang="en-US" altLang="zh-TW" sz="900" dirty="0"/>
              <a:t>();</a:t>
            </a:r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cxnSp>
        <p:nvCxnSpPr>
          <p:cNvPr id="43" name="直線單箭頭接點 42"/>
          <p:cNvCxnSpPr/>
          <p:nvPr/>
        </p:nvCxnSpPr>
        <p:spPr>
          <a:xfrm flipV="1">
            <a:off x="4126727" y="2208214"/>
            <a:ext cx="921485" cy="34054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字方塊 60"/>
          <p:cNvSpPr txBox="1"/>
          <p:nvPr/>
        </p:nvSpPr>
        <p:spPr>
          <a:xfrm>
            <a:off x="5997581" y="423981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n1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55" name="直線單箭頭接點 54"/>
          <p:cNvCxnSpPr/>
          <p:nvPr/>
        </p:nvCxnSpPr>
        <p:spPr>
          <a:xfrm flipH="1">
            <a:off x="8100392" y="3594855"/>
            <a:ext cx="2513" cy="674355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字方塊 61"/>
          <p:cNvSpPr txBox="1"/>
          <p:nvPr/>
        </p:nvSpPr>
        <p:spPr>
          <a:xfrm>
            <a:off x="7891148" y="4252000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M1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63" name="直線單箭頭接點 62"/>
          <p:cNvCxnSpPr/>
          <p:nvPr/>
        </p:nvCxnSpPr>
        <p:spPr>
          <a:xfrm flipH="1">
            <a:off x="5538551" y="3752275"/>
            <a:ext cx="2513" cy="674355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字方塊 63"/>
          <p:cNvSpPr txBox="1"/>
          <p:nvPr/>
        </p:nvSpPr>
        <p:spPr>
          <a:xfrm>
            <a:off x="5329307" y="440942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n0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57" name="肘形接點 56"/>
          <p:cNvCxnSpPr/>
          <p:nvPr/>
        </p:nvCxnSpPr>
        <p:spPr>
          <a:xfrm rot="16200000" flipH="1">
            <a:off x="6375241" y="2376767"/>
            <a:ext cx="733718" cy="375587"/>
          </a:xfrm>
          <a:prstGeom prst="bentConnector3">
            <a:avLst>
              <a:gd name="adj1" fmla="val 150"/>
            </a:avLst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標題 4"/>
          <p:cNvSpPr txBox="1">
            <a:spLocks/>
          </p:cNvSpPr>
          <p:nvPr/>
        </p:nvSpPr>
        <p:spPr>
          <a:xfrm>
            <a:off x="442678" y="-89854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/>
              <a:t>Message delivered in </a:t>
            </a:r>
            <a:r>
              <a:rPr lang="en-US" altLang="zh-TW" sz="1800" dirty="0" smtClean="0"/>
              <a:t>clock 6</a:t>
            </a:r>
            <a:endParaRPr lang="zh-TW" altLang="en-US" sz="1800" dirty="0"/>
          </a:p>
        </p:txBody>
      </p:sp>
      <p:sp>
        <p:nvSpPr>
          <p:cNvPr id="65" name="文字方塊 64"/>
          <p:cNvSpPr txBox="1"/>
          <p:nvPr/>
        </p:nvSpPr>
        <p:spPr>
          <a:xfrm>
            <a:off x="5997581" y="4239810"/>
            <a:ext cx="1320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n1(</a:t>
            </a:r>
            <a:r>
              <a:rPr lang="en-US" altLang="zh-TW" dirty="0" smtClean="0">
                <a:solidFill>
                  <a:srgbClr val="FF0000"/>
                </a:solidFill>
              </a:rPr>
              <a:t>receiver</a:t>
            </a:r>
            <a:r>
              <a:rPr lang="en-US" altLang="zh-TW" dirty="0" smtClean="0">
                <a:solidFill>
                  <a:schemeClr val="accent2"/>
                </a:solidFill>
              </a:rPr>
              <a:t>)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49" name="直線單箭頭接點 48"/>
          <p:cNvCxnSpPr/>
          <p:nvPr/>
        </p:nvCxnSpPr>
        <p:spPr>
          <a:xfrm>
            <a:off x="5804212" y="3582665"/>
            <a:ext cx="402614" cy="674355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877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285667" y="83273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285667" y="550768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sp>
        <p:nvSpPr>
          <p:cNvPr id="6" name="圓角矩形 5"/>
          <p:cNvSpPr/>
          <p:nvPr/>
        </p:nvSpPr>
        <p:spPr>
          <a:xfrm>
            <a:off x="3155" y="1068744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sp>
        <p:nvSpPr>
          <p:cNvPr id="9" name="圓角矩形 8"/>
          <p:cNvSpPr/>
          <p:nvPr/>
        </p:nvSpPr>
        <p:spPr>
          <a:xfrm>
            <a:off x="75315" y="2857239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1897735" y="371305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圓角矩形 12"/>
          <p:cNvSpPr/>
          <p:nvPr/>
        </p:nvSpPr>
        <p:spPr>
          <a:xfrm>
            <a:off x="10045" y="6144296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17" name="直線接點 16"/>
          <p:cNvCxnSpPr/>
          <p:nvPr/>
        </p:nvCxnSpPr>
        <p:spPr>
          <a:xfrm>
            <a:off x="766045" y="918007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線單箭頭接點 20"/>
          <p:cNvCxnSpPr>
            <a:stCxn id="13" idx="0"/>
            <a:endCxn id="9" idx="2"/>
          </p:cNvCxnSpPr>
          <p:nvPr/>
        </p:nvCxnSpPr>
        <p:spPr>
          <a:xfrm flipH="1" flipV="1">
            <a:off x="756470" y="5406259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9" idx="0"/>
            <a:endCxn id="6" idx="2"/>
          </p:cNvCxnSpPr>
          <p:nvPr/>
        </p:nvCxnSpPr>
        <p:spPr>
          <a:xfrm flipV="1">
            <a:off x="756470" y="1356744"/>
            <a:ext cx="2685" cy="150049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圓角矩形 47"/>
          <p:cNvSpPr/>
          <p:nvPr/>
        </p:nvSpPr>
        <p:spPr>
          <a:xfrm>
            <a:off x="5034356" y="1081197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NetworkInterface</a:t>
            </a:r>
            <a:endParaRPr lang="zh-TW" altLang="en-US" sz="1100" dirty="0"/>
          </a:p>
        </p:txBody>
      </p:sp>
      <p:sp>
        <p:nvSpPr>
          <p:cNvPr id="50" name="圓角矩形 49"/>
          <p:cNvSpPr/>
          <p:nvPr/>
        </p:nvSpPr>
        <p:spPr>
          <a:xfrm>
            <a:off x="5048212" y="2030160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Connections</a:t>
            </a:r>
            <a:endParaRPr lang="zh-TW" altLang="en-US" sz="1100" dirty="0"/>
          </a:p>
        </p:txBody>
      </p:sp>
      <p:sp>
        <p:nvSpPr>
          <p:cNvPr id="52" name="圓角矩形 51"/>
          <p:cNvSpPr/>
          <p:nvPr/>
        </p:nvSpPr>
        <p:spPr>
          <a:xfrm>
            <a:off x="5034356" y="1546989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SimpleBoardcastInterface</a:t>
            </a:r>
            <a:endParaRPr lang="zh-TW" altLang="en-US" sz="800" dirty="0"/>
          </a:p>
        </p:txBody>
      </p:sp>
      <p:sp>
        <p:nvSpPr>
          <p:cNvPr id="53" name="圓角矩形 52"/>
          <p:cNvSpPr/>
          <p:nvPr/>
        </p:nvSpPr>
        <p:spPr>
          <a:xfrm>
            <a:off x="5048212" y="2493521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/>
              <a:t>CBRConnection</a:t>
            </a:r>
            <a:endParaRPr lang="zh-TW" altLang="en-US" sz="1000" dirty="0"/>
          </a:p>
        </p:txBody>
      </p:sp>
      <p:cxnSp>
        <p:nvCxnSpPr>
          <p:cNvPr id="54" name="直線單箭頭接點 53"/>
          <p:cNvCxnSpPr/>
          <p:nvPr/>
        </p:nvCxnSpPr>
        <p:spPr>
          <a:xfrm flipV="1">
            <a:off x="5790356" y="1370903"/>
            <a:ext cx="0" cy="17450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直線接點 55"/>
          <p:cNvCxnSpPr>
            <a:stCxn id="52" idx="2"/>
          </p:cNvCxnSpPr>
          <p:nvPr/>
        </p:nvCxnSpPr>
        <p:spPr>
          <a:xfrm>
            <a:off x="5790356" y="1834989"/>
            <a:ext cx="0" cy="19517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直線單箭頭接點 57"/>
          <p:cNvCxnSpPr>
            <a:endCxn id="50" idx="2"/>
          </p:cNvCxnSpPr>
          <p:nvPr/>
        </p:nvCxnSpPr>
        <p:spPr>
          <a:xfrm flipV="1">
            <a:off x="5804212" y="2318160"/>
            <a:ext cx="0" cy="175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1" name="直線接點 70"/>
          <p:cNvCxnSpPr/>
          <p:nvPr/>
        </p:nvCxnSpPr>
        <p:spPr>
          <a:xfrm>
            <a:off x="5790356" y="907191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直線接點 74"/>
          <p:cNvCxnSpPr>
            <a:stCxn id="5" idx="2"/>
          </p:cNvCxnSpPr>
          <p:nvPr/>
        </p:nvCxnSpPr>
        <p:spPr>
          <a:xfrm>
            <a:off x="1897735" y="838800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直線接點 75"/>
          <p:cNvCxnSpPr/>
          <p:nvPr/>
        </p:nvCxnSpPr>
        <p:spPr>
          <a:xfrm>
            <a:off x="756470" y="916414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9" name="直線接點 78"/>
          <p:cNvCxnSpPr/>
          <p:nvPr/>
        </p:nvCxnSpPr>
        <p:spPr>
          <a:xfrm>
            <a:off x="1711601" y="918008"/>
            <a:ext cx="4084535" cy="1592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2" name="左大括弧 81"/>
          <p:cNvSpPr/>
          <p:nvPr/>
        </p:nvSpPr>
        <p:spPr>
          <a:xfrm>
            <a:off x="1453553" y="4226646"/>
            <a:ext cx="1279580" cy="2169825"/>
          </a:xfrm>
          <a:prstGeom prst="leftBrace">
            <a:avLst>
              <a:gd name="adj1" fmla="val 8333"/>
              <a:gd name="adj2" fmla="val 27666"/>
            </a:avLst>
          </a:prstGeom>
          <a:ln w="254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200473" y="3949243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1515155" y="5998499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6"/>
                </a:solidFill>
              </a:rPr>
              <a:t>Step 3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1515155" y="6133335"/>
            <a:ext cx="227177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update</a:t>
            </a:r>
            <a:r>
              <a:rPr lang="en-US" altLang="zh-TW" sz="1000" dirty="0" smtClean="0"/>
              <a:t>(){</a:t>
            </a:r>
          </a:p>
          <a:p>
            <a:r>
              <a:rPr lang="en-US" altLang="zh-TW" sz="1000" b="1" dirty="0" err="1"/>
              <a:t>super.update</a:t>
            </a:r>
            <a:r>
              <a:rPr lang="en-US" altLang="zh-TW" sz="1000" b="1" dirty="0"/>
              <a:t>();</a:t>
            </a:r>
            <a:endParaRPr lang="en-US" altLang="zh-TW" sz="1000" b="1" dirty="0" smtClean="0"/>
          </a:p>
          <a:p>
            <a:r>
              <a:rPr lang="en-US" altLang="zh-TW" sz="1000" dirty="0" smtClean="0"/>
              <a:t>…</a:t>
            </a:r>
          </a:p>
          <a:p>
            <a:r>
              <a:rPr lang="en-US" altLang="zh-TW" sz="1000" dirty="0" err="1" smtClean="0"/>
              <a:t>this.tryAllMessagesToAllConnections</a:t>
            </a:r>
            <a:r>
              <a:rPr lang="en-US" altLang="zh-TW" sz="1000" dirty="0" smtClean="0"/>
              <a:t>();</a:t>
            </a:r>
          </a:p>
          <a:p>
            <a:r>
              <a:rPr lang="en-US" altLang="zh-TW" sz="1000" dirty="0" smtClean="0"/>
              <a:t>}</a:t>
            </a:r>
            <a:endParaRPr lang="zh-TW" altLang="en-US" sz="10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2494125" y="237470"/>
            <a:ext cx="13276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 err="1" smtClean="0"/>
              <a:t>updateHosts</a:t>
            </a:r>
            <a:r>
              <a:rPr lang="en-US" altLang="zh-TW" sz="900" dirty="0" smtClean="0"/>
              <a:t>()</a:t>
            </a:r>
            <a:r>
              <a:rPr lang="en-US" altLang="zh-TW" sz="900" b="1" dirty="0" smtClean="0"/>
              <a:t>;</a:t>
            </a:r>
            <a:endParaRPr lang="zh-TW" altLang="en-US" sz="9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2494125" y="75515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1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2489313" y="668158"/>
            <a:ext cx="16337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/>
              <a:t> this</a:t>
            </a:r>
            <a:r>
              <a:rPr lang="en-US" altLang="zh-TW" sz="900" dirty="0" smtClean="0"/>
              <a:t>..</a:t>
            </a:r>
            <a:r>
              <a:rPr lang="en-US" altLang="zh-TW" sz="900" dirty="0" err="1" smtClean="0"/>
              <a:t>router.update</a:t>
            </a:r>
            <a:r>
              <a:rPr lang="en-US" altLang="zh-TW" sz="900" dirty="0"/>
              <a:t>();</a:t>
            </a:r>
            <a:endParaRPr lang="zh-TW" altLang="en-US" sz="9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2489313" y="506203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</a:t>
            </a:r>
            <a:r>
              <a:rPr lang="en-US" altLang="zh-TW" sz="900" dirty="0">
                <a:solidFill>
                  <a:schemeClr val="accent6"/>
                </a:solidFill>
              </a:rPr>
              <a:t>2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cxnSp>
        <p:nvCxnSpPr>
          <p:cNvPr id="46" name="直線單箭頭接點 45"/>
          <p:cNvCxnSpPr/>
          <p:nvPr/>
        </p:nvCxnSpPr>
        <p:spPr>
          <a:xfrm flipH="1">
            <a:off x="2669870" y="5166198"/>
            <a:ext cx="573068" cy="1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/>
          <p:cNvSpPr txBox="1"/>
          <p:nvPr/>
        </p:nvSpPr>
        <p:spPr>
          <a:xfrm>
            <a:off x="2116348" y="4981532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true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42" name="直線單箭頭接點 41"/>
          <p:cNvCxnSpPr/>
          <p:nvPr/>
        </p:nvCxnSpPr>
        <p:spPr>
          <a:xfrm flipH="1">
            <a:off x="2679956" y="5303467"/>
            <a:ext cx="573068" cy="1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字方塊 50"/>
          <p:cNvSpPr txBox="1"/>
          <p:nvPr/>
        </p:nvSpPr>
        <p:spPr>
          <a:xfrm>
            <a:off x="2126434" y="5118801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true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5039793" y="2931420"/>
            <a:ext cx="3780202" cy="1200329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void </a:t>
            </a:r>
            <a:r>
              <a:rPr lang="en-US" altLang="zh-TW" sz="900" b="1" dirty="0" err="1"/>
              <a:t>finalizeTransfer</a:t>
            </a:r>
            <a:r>
              <a:rPr lang="en-US" altLang="zh-TW" sz="900" b="1" dirty="0"/>
              <a:t>() </a:t>
            </a:r>
            <a:r>
              <a:rPr lang="en-US" altLang="zh-TW" sz="900" dirty="0"/>
              <a:t>{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smtClean="0"/>
              <a:t>   </a:t>
            </a:r>
            <a:r>
              <a:rPr lang="en-US" altLang="zh-TW" sz="900" dirty="0" err="1" smtClean="0"/>
              <a:t>this.bytesTransferred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+= </a:t>
            </a:r>
            <a:r>
              <a:rPr lang="en-US" altLang="zh-TW" sz="900" dirty="0" err="1"/>
              <a:t>msgOnFly.getSize</a:t>
            </a:r>
            <a:r>
              <a:rPr lang="en-US" altLang="zh-TW" sz="900" dirty="0"/>
              <a:t>();</a:t>
            </a:r>
          </a:p>
          <a:p>
            <a:endParaRPr lang="zh-TW" altLang="en-US" sz="900" dirty="0"/>
          </a:p>
          <a:p>
            <a:r>
              <a:rPr lang="en-US" altLang="zh-TW" sz="900" dirty="0" smtClean="0"/>
              <a:t>   </a:t>
            </a:r>
            <a:r>
              <a:rPr lang="en-US" altLang="zh-TW" sz="900" b="1" dirty="0" err="1" smtClean="0">
                <a:solidFill>
                  <a:schemeClr val="accent2"/>
                </a:solidFill>
              </a:rPr>
              <a:t>getOtherNode</a:t>
            </a:r>
            <a:r>
              <a:rPr lang="en-US" altLang="zh-TW" sz="900" b="1" dirty="0" smtClean="0">
                <a:solidFill>
                  <a:schemeClr val="accent2"/>
                </a:solidFill>
              </a:rPr>
              <a:t>(</a:t>
            </a:r>
            <a:r>
              <a:rPr lang="en-US" altLang="zh-TW" sz="900" b="1" dirty="0" err="1" smtClean="0">
                <a:solidFill>
                  <a:schemeClr val="accent2"/>
                </a:solidFill>
              </a:rPr>
              <a:t>msgFromNode</a:t>
            </a:r>
            <a:r>
              <a:rPr lang="en-US" altLang="zh-TW" sz="900" b="1" dirty="0">
                <a:solidFill>
                  <a:schemeClr val="accent2"/>
                </a:solidFill>
              </a:rPr>
              <a:t>)</a:t>
            </a:r>
            <a:r>
              <a:rPr lang="en-US" altLang="zh-TW" sz="900" dirty="0"/>
              <a:t>.</a:t>
            </a:r>
            <a:r>
              <a:rPr lang="en-US" altLang="zh-TW" sz="900" dirty="0" err="1"/>
              <a:t>messageTransferred</a:t>
            </a:r>
            <a:r>
              <a:rPr lang="en-US" altLang="zh-TW" sz="900" dirty="0"/>
              <a:t>(</a:t>
            </a:r>
            <a:r>
              <a:rPr lang="en-US" altLang="zh-TW" sz="900" dirty="0" err="1">
                <a:solidFill>
                  <a:schemeClr val="accent2"/>
                </a:solidFill>
              </a:rPr>
              <a:t>this.msgOnFly.getId</a:t>
            </a:r>
            <a:r>
              <a:rPr lang="en-US" altLang="zh-TW" sz="900" dirty="0">
                <a:solidFill>
                  <a:schemeClr val="accent2"/>
                </a:solidFill>
              </a:rPr>
              <a:t>()</a:t>
            </a:r>
            <a:r>
              <a:rPr lang="en-US" altLang="zh-TW" sz="900" dirty="0"/>
              <a:t>,</a:t>
            </a:r>
          </a:p>
          <a:p>
            <a:r>
              <a:rPr lang="en-US" altLang="zh-TW" sz="900" dirty="0" smtClean="0"/>
              <a:t>   </a:t>
            </a:r>
            <a:r>
              <a:rPr lang="en-US" altLang="zh-TW" sz="900" dirty="0" err="1" smtClean="0">
                <a:solidFill>
                  <a:schemeClr val="accent2"/>
                </a:solidFill>
              </a:rPr>
              <a:t>msgFromNode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</a:t>
            </a:r>
            <a:r>
              <a:rPr lang="en-US" altLang="zh-TW" sz="900" dirty="0" err="1" smtClean="0"/>
              <a:t>clearMsgOnFly</a:t>
            </a:r>
            <a:r>
              <a:rPr lang="en-US" altLang="zh-TW" sz="900" dirty="0"/>
              <a:t>();</a:t>
            </a:r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cxnSp>
        <p:nvCxnSpPr>
          <p:cNvPr id="60" name="直線單箭頭接點 59"/>
          <p:cNvCxnSpPr/>
          <p:nvPr/>
        </p:nvCxnSpPr>
        <p:spPr>
          <a:xfrm flipH="1">
            <a:off x="6206825" y="3582665"/>
            <a:ext cx="2513" cy="674355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字方塊 60"/>
          <p:cNvSpPr txBox="1"/>
          <p:nvPr/>
        </p:nvSpPr>
        <p:spPr>
          <a:xfrm>
            <a:off x="5997581" y="423981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n1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55" name="直線單箭頭接點 54"/>
          <p:cNvCxnSpPr/>
          <p:nvPr/>
        </p:nvCxnSpPr>
        <p:spPr>
          <a:xfrm flipH="1">
            <a:off x="8100392" y="3594855"/>
            <a:ext cx="2513" cy="674355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字方塊 61"/>
          <p:cNvSpPr txBox="1"/>
          <p:nvPr/>
        </p:nvSpPr>
        <p:spPr>
          <a:xfrm>
            <a:off x="7891148" y="4252000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M1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63" name="直線單箭頭接點 62"/>
          <p:cNvCxnSpPr/>
          <p:nvPr/>
        </p:nvCxnSpPr>
        <p:spPr>
          <a:xfrm flipH="1">
            <a:off x="5538551" y="3752275"/>
            <a:ext cx="2513" cy="674355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字方塊 63"/>
          <p:cNvSpPr txBox="1"/>
          <p:nvPr/>
        </p:nvSpPr>
        <p:spPr>
          <a:xfrm>
            <a:off x="5329307" y="440942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n0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59" name="肘形接點 58"/>
          <p:cNvCxnSpPr/>
          <p:nvPr/>
        </p:nvCxnSpPr>
        <p:spPr>
          <a:xfrm rot="16200000" flipH="1">
            <a:off x="6375241" y="2376767"/>
            <a:ext cx="733718" cy="375587"/>
          </a:xfrm>
          <a:prstGeom prst="bentConnector3">
            <a:avLst>
              <a:gd name="adj1" fmla="val 150"/>
            </a:avLst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標題 4"/>
          <p:cNvSpPr txBox="1">
            <a:spLocks/>
          </p:cNvSpPr>
          <p:nvPr/>
        </p:nvSpPr>
        <p:spPr>
          <a:xfrm>
            <a:off x="442678" y="-89854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/>
              <a:t>Message delivered in </a:t>
            </a:r>
            <a:r>
              <a:rPr lang="en-US" altLang="zh-TW" sz="1800" dirty="0" smtClean="0"/>
              <a:t>clock 6</a:t>
            </a:r>
            <a:endParaRPr lang="zh-TW" altLang="en-US" sz="1800" dirty="0"/>
          </a:p>
        </p:txBody>
      </p:sp>
      <p:sp>
        <p:nvSpPr>
          <p:cNvPr id="66" name="文字方塊 65"/>
          <p:cNvSpPr txBox="1"/>
          <p:nvPr/>
        </p:nvSpPr>
        <p:spPr>
          <a:xfrm>
            <a:off x="7544900" y="2562088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Sender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67" name="文字方塊 66"/>
          <p:cNvSpPr txBox="1"/>
          <p:nvPr/>
        </p:nvSpPr>
        <p:spPr>
          <a:xfrm>
            <a:off x="1805940" y="3882668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Sender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2587778" y="4226646"/>
            <a:ext cx="2693366" cy="2169825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void </a:t>
            </a:r>
            <a:r>
              <a:rPr lang="en-US" altLang="zh-TW" sz="900" b="1" dirty="0"/>
              <a:t>update() </a:t>
            </a:r>
            <a:r>
              <a:rPr lang="en-US" altLang="zh-TW" sz="900" dirty="0" smtClean="0"/>
              <a:t>{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smtClean="0"/>
              <a:t>   for </a:t>
            </a:r>
            <a:r>
              <a:rPr lang="en-US" altLang="zh-TW" sz="900" dirty="0"/>
              <a:t>(</a:t>
            </a:r>
            <a:r>
              <a:rPr lang="en-US" altLang="zh-TW" sz="900" dirty="0" err="1"/>
              <a:t>int</a:t>
            </a:r>
            <a:r>
              <a:rPr lang="en-US" altLang="zh-TW" sz="900" dirty="0"/>
              <a:t> </a:t>
            </a:r>
            <a:r>
              <a:rPr lang="en-US" altLang="zh-TW" sz="900" dirty="0" err="1"/>
              <a:t>i</a:t>
            </a:r>
            <a:r>
              <a:rPr lang="en-US" altLang="zh-TW" sz="900" dirty="0"/>
              <a:t>=0; </a:t>
            </a:r>
            <a:r>
              <a:rPr lang="en-US" altLang="zh-TW" sz="900" dirty="0" err="1"/>
              <a:t>i</a:t>
            </a:r>
            <a:r>
              <a:rPr lang="en-US" altLang="zh-TW" sz="900" dirty="0"/>
              <a:t>&lt;</a:t>
            </a:r>
            <a:r>
              <a:rPr lang="en-US" altLang="zh-TW" sz="900" dirty="0" err="1"/>
              <a:t>this.sendingConnections.size</a:t>
            </a:r>
            <a:r>
              <a:rPr lang="en-US" altLang="zh-TW" sz="900" dirty="0"/>
              <a:t>(); ) {</a:t>
            </a:r>
          </a:p>
          <a:p>
            <a:r>
              <a:rPr lang="en-US" altLang="zh-TW" sz="900" dirty="0" smtClean="0"/>
              <a:t>       </a:t>
            </a:r>
            <a:r>
              <a:rPr lang="en-US" altLang="zh-TW" sz="900" dirty="0" err="1" smtClean="0"/>
              <a:t>boolean</a:t>
            </a:r>
            <a:r>
              <a:rPr lang="en-US" altLang="zh-TW" sz="900" dirty="0" smtClean="0"/>
              <a:t> </a:t>
            </a:r>
            <a:r>
              <a:rPr lang="en-US" altLang="zh-TW" sz="900" dirty="0" err="1"/>
              <a:t>removeCurrent</a:t>
            </a:r>
            <a:r>
              <a:rPr lang="en-US" altLang="zh-TW" sz="900" dirty="0"/>
              <a:t> = false;</a:t>
            </a:r>
          </a:p>
          <a:p>
            <a:r>
              <a:rPr lang="en-US" altLang="zh-TW" sz="900" dirty="0" smtClean="0"/>
              <a:t>       Connection </a:t>
            </a:r>
            <a:r>
              <a:rPr lang="en-US" altLang="zh-TW" sz="900" dirty="0"/>
              <a:t>con = </a:t>
            </a:r>
            <a:r>
              <a:rPr lang="en-US" altLang="zh-TW" sz="900" dirty="0" err="1"/>
              <a:t>sendingConnections.get</a:t>
            </a:r>
            <a:r>
              <a:rPr lang="en-US" altLang="zh-TW" sz="900" dirty="0"/>
              <a:t>(</a:t>
            </a:r>
            <a:r>
              <a:rPr lang="en-US" altLang="zh-TW" sz="900" dirty="0" err="1"/>
              <a:t>i</a:t>
            </a:r>
            <a:r>
              <a:rPr lang="en-US" altLang="zh-TW" sz="900" dirty="0" smtClean="0"/>
              <a:t>);</a:t>
            </a:r>
            <a:endParaRPr lang="zh-TW" altLang="en-US" sz="900" dirty="0"/>
          </a:p>
          <a:p>
            <a:r>
              <a:rPr lang="en-US" altLang="zh-TW" sz="900" dirty="0" smtClean="0"/>
              <a:t>       </a:t>
            </a:r>
            <a:r>
              <a:rPr lang="en-US" altLang="zh-TW" sz="900" dirty="0" smtClean="0">
                <a:solidFill>
                  <a:schemeClr val="accent3"/>
                </a:solidFill>
              </a:rPr>
              <a:t>/* </a:t>
            </a:r>
            <a:r>
              <a:rPr lang="en-US" altLang="zh-TW" sz="900" dirty="0">
                <a:solidFill>
                  <a:schemeClr val="accent3"/>
                </a:solidFill>
              </a:rPr>
              <a:t>finalize ready transfers */</a:t>
            </a:r>
          </a:p>
          <a:p>
            <a:r>
              <a:rPr lang="en-US" altLang="zh-TW" sz="900" dirty="0" smtClean="0"/>
              <a:t>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con.isMessageTransferred</a:t>
            </a:r>
            <a:r>
              <a:rPr lang="en-US" altLang="zh-TW" sz="900" dirty="0"/>
              <a:t>()) {</a:t>
            </a:r>
          </a:p>
          <a:p>
            <a:r>
              <a:rPr lang="en-US" altLang="zh-TW" sz="900" dirty="0" smtClean="0"/>
              <a:t>           if </a:t>
            </a:r>
            <a:r>
              <a:rPr lang="en-US" altLang="zh-TW" sz="900" b="1" dirty="0"/>
              <a:t>(</a:t>
            </a:r>
            <a:r>
              <a:rPr lang="en-US" altLang="zh-TW" sz="900" dirty="0" err="1"/>
              <a:t>con.getMessage</a:t>
            </a:r>
            <a:r>
              <a:rPr lang="en-US" altLang="zh-TW" sz="900" dirty="0"/>
              <a:t>() != null) {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transferDone</a:t>
            </a:r>
            <a:r>
              <a:rPr lang="en-US" altLang="zh-TW" sz="900" dirty="0" smtClean="0"/>
              <a:t>(con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b="1" dirty="0" err="1" smtClean="0">
                <a:solidFill>
                  <a:schemeClr val="accent6"/>
                </a:solidFill>
              </a:rPr>
              <a:t>con.finalizeTransfer</a:t>
            </a:r>
            <a:r>
              <a:rPr lang="en-US" altLang="zh-TW" sz="900" b="1" dirty="0">
                <a:solidFill>
                  <a:schemeClr val="accent6"/>
                </a:solidFill>
              </a:rPr>
              <a:t>();</a:t>
            </a:r>
          </a:p>
          <a:p>
            <a:r>
              <a:rPr lang="en-US" altLang="zh-TW" sz="900" dirty="0" smtClean="0"/>
              <a:t>            } </a:t>
            </a:r>
            <a:r>
              <a:rPr lang="en-US" altLang="zh-TW" sz="900" dirty="0">
                <a:solidFill>
                  <a:schemeClr val="accent3"/>
                </a:solidFill>
              </a:rPr>
              <a:t>/* else: some other entity aborted transfer */</a:t>
            </a:r>
          </a:p>
          <a:p>
            <a:r>
              <a:rPr lang="en-US" altLang="zh-TW" sz="900" dirty="0" smtClean="0"/>
              <a:t>           </a:t>
            </a:r>
            <a:r>
              <a:rPr lang="en-US" altLang="zh-TW" sz="900" dirty="0" err="1" smtClean="0"/>
              <a:t>removeCurrent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true;</a:t>
            </a:r>
          </a:p>
          <a:p>
            <a:r>
              <a:rPr lang="en-US" altLang="zh-TW" sz="900" dirty="0" smtClean="0"/>
              <a:t>        }</a:t>
            </a:r>
            <a:endParaRPr lang="en-US" altLang="zh-TW" sz="900" dirty="0"/>
          </a:p>
          <a:p>
            <a:r>
              <a:rPr lang="en-US" altLang="zh-TW" sz="900" b="1" dirty="0" smtClean="0"/>
              <a:t>…</a:t>
            </a:r>
            <a:endParaRPr lang="en-US" altLang="zh-TW" sz="900" b="1" dirty="0"/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</p:spTree>
    <p:extLst>
      <p:ext uri="{BB962C8B-B14F-4D97-AF65-F5344CB8AC3E}">
        <p14:creationId xmlns:p14="http://schemas.microsoft.com/office/powerpoint/2010/main" val="96990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Ready to send the message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sender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9032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285667" y="83273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285667" y="550768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sp>
        <p:nvSpPr>
          <p:cNvPr id="6" name="圓角矩形 5"/>
          <p:cNvSpPr/>
          <p:nvPr/>
        </p:nvSpPr>
        <p:spPr>
          <a:xfrm>
            <a:off x="3155" y="1068744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sp>
        <p:nvSpPr>
          <p:cNvPr id="9" name="圓角矩形 8"/>
          <p:cNvSpPr/>
          <p:nvPr/>
        </p:nvSpPr>
        <p:spPr>
          <a:xfrm>
            <a:off x="75315" y="2857239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1897735" y="371305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圓角矩形 12"/>
          <p:cNvSpPr/>
          <p:nvPr/>
        </p:nvSpPr>
        <p:spPr>
          <a:xfrm>
            <a:off x="10045" y="6144296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17" name="直線接點 16"/>
          <p:cNvCxnSpPr/>
          <p:nvPr/>
        </p:nvCxnSpPr>
        <p:spPr>
          <a:xfrm>
            <a:off x="766045" y="918007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線單箭頭接點 20"/>
          <p:cNvCxnSpPr>
            <a:stCxn id="13" idx="0"/>
            <a:endCxn id="9" idx="2"/>
          </p:cNvCxnSpPr>
          <p:nvPr/>
        </p:nvCxnSpPr>
        <p:spPr>
          <a:xfrm flipH="1" flipV="1">
            <a:off x="756470" y="5406259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9" idx="0"/>
            <a:endCxn id="6" idx="2"/>
          </p:cNvCxnSpPr>
          <p:nvPr/>
        </p:nvCxnSpPr>
        <p:spPr>
          <a:xfrm flipV="1">
            <a:off x="756470" y="1356744"/>
            <a:ext cx="2685" cy="150049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圓角矩形 47"/>
          <p:cNvSpPr/>
          <p:nvPr/>
        </p:nvSpPr>
        <p:spPr>
          <a:xfrm>
            <a:off x="5034356" y="1081197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NetworkInterface</a:t>
            </a:r>
            <a:endParaRPr lang="zh-TW" altLang="en-US" sz="1100" dirty="0"/>
          </a:p>
        </p:txBody>
      </p:sp>
      <p:sp>
        <p:nvSpPr>
          <p:cNvPr id="50" name="圓角矩形 49"/>
          <p:cNvSpPr/>
          <p:nvPr/>
        </p:nvSpPr>
        <p:spPr>
          <a:xfrm>
            <a:off x="5048212" y="2030160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Connections</a:t>
            </a:r>
            <a:endParaRPr lang="zh-TW" altLang="en-US" sz="1100" dirty="0"/>
          </a:p>
        </p:txBody>
      </p:sp>
      <p:sp>
        <p:nvSpPr>
          <p:cNvPr id="52" name="圓角矩形 51"/>
          <p:cNvSpPr/>
          <p:nvPr/>
        </p:nvSpPr>
        <p:spPr>
          <a:xfrm>
            <a:off x="5034356" y="1546989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SimpleBoardcastInterface</a:t>
            </a:r>
            <a:endParaRPr lang="zh-TW" altLang="en-US" sz="800" dirty="0"/>
          </a:p>
        </p:txBody>
      </p:sp>
      <p:sp>
        <p:nvSpPr>
          <p:cNvPr id="53" name="圓角矩形 52"/>
          <p:cNvSpPr/>
          <p:nvPr/>
        </p:nvSpPr>
        <p:spPr>
          <a:xfrm>
            <a:off x="5048212" y="2493521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/>
              <a:t>CBRConnection</a:t>
            </a:r>
            <a:endParaRPr lang="zh-TW" altLang="en-US" sz="1000" dirty="0"/>
          </a:p>
        </p:txBody>
      </p:sp>
      <p:cxnSp>
        <p:nvCxnSpPr>
          <p:cNvPr id="54" name="直線單箭頭接點 53"/>
          <p:cNvCxnSpPr/>
          <p:nvPr/>
        </p:nvCxnSpPr>
        <p:spPr>
          <a:xfrm flipV="1">
            <a:off x="5790356" y="1370903"/>
            <a:ext cx="0" cy="17450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直線接點 55"/>
          <p:cNvCxnSpPr>
            <a:stCxn id="52" idx="2"/>
          </p:cNvCxnSpPr>
          <p:nvPr/>
        </p:nvCxnSpPr>
        <p:spPr>
          <a:xfrm>
            <a:off x="5790356" y="1834989"/>
            <a:ext cx="0" cy="19517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直線單箭頭接點 57"/>
          <p:cNvCxnSpPr>
            <a:endCxn id="50" idx="2"/>
          </p:cNvCxnSpPr>
          <p:nvPr/>
        </p:nvCxnSpPr>
        <p:spPr>
          <a:xfrm flipV="1">
            <a:off x="5804212" y="2318160"/>
            <a:ext cx="0" cy="175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1" name="直線接點 70"/>
          <p:cNvCxnSpPr/>
          <p:nvPr/>
        </p:nvCxnSpPr>
        <p:spPr>
          <a:xfrm>
            <a:off x="5790356" y="907191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直線接點 74"/>
          <p:cNvCxnSpPr>
            <a:stCxn id="5" idx="2"/>
          </p:cNvCxnSpPr>
          <p:nvPr/>
        </p:nvCxnSpPr>
        <p:spPr>
          <a:xfrm>
            <a:off x="1897735" y="838800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直線接點 75"/>
          <p:cNvCxnSpPr/>
          <p:nvPr/>
        </p:nvCxnSpPr>
        <p:spPr>
          <a:xfrm>
            <a:off x="756470" y="916414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9" name="直線接點 78"/>
          <p:cNvCxnSpPr/>
          <p:nvPr/>
        </p:nvCxnSpPr>
        <p:spPr>
          <a:xfrm>
            <a:off x="1711601" y="918008"/>
            <a:ext cx="4084535" cy="1592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2" name="左大括弧 81"/>
          <p:cNvSpPr/>
          <p:nvPr/>
        </p:nvSpPr>
        <p:spPr>
          <a:xfrm>
            <a:off x="1453553" y="4226646"/>
            <a:ext cx="1279580" cy="2169825"/>
          </a:xfrm>
          <a:prstGeom prst="leftBrace">
            <a:avLst>
              <a:gd name="adj1" fmla="val 8333"/>
              <a:gd name="adj2" fmla="val 27666"/>
            </a:avLst>
          </a:prstGeom>
          <a:ln w="254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200473" y="3949243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-13118" y="3399"/>
            <a:ext cx="984693" cy="369332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Receiver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1515155" y="5998499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6"/>
                </a:solidFill>
              </a:rPr>
              <a:t>Step 3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1515155" y="6133335"/>
            <a:ext cx="227177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update</a:t>
            </a:r>
            <a:r>
              <a:rPr lang="en-US" altLang="zh-TW" sz="1000" dirty="0" smtClean="0"/>
              <a:t>(){</a:t>
            </a:r>
          </a:p>
          <a:p>
            <a:r>
              <a:rPr lang="en-US" altLang="zh-TW" sz="1000" b="1" dirty="0" err="1"/>
              <a:t>super.update</a:t>
            </a:r>
            <a:r>
              <a:rPr lang="en-US" altLang="zh-TW" sz="1000" b="1" dirty="0"/>
              <a:t>();</a:t>
            </a:r>
            <a:endParaRPr lang="en-US" altLang="zh-TW" sz="1000" b="1" dirty="0" smtClean="0"/>
          </a:p>
          <a:p>
            <a:r>
              <a:rPr lang="en-US" altLang="zh-TW" sz="1000" dirty="0" smtClean="0"/>
              <a:t>…</a:t>
            </a:r>
          </a:p>
          <a:p>
            <a:r>
              <a:rPr lang="en-US" altLang="zh-TW" sz="1000" dirty="0" err="1" smtClean="0"/>
              <a:t>this.tryAllMessagesToAllConnections</a:t>
            </a:r>
            <a:r>
              <a:rPr lang="en-US" altLang="zh-TW" sz="1000" dirty="0" smtClean="0"/>
              <a:t>();</a:t>
            </a:r>
          </a:p>
          <a:p>
            <a:r>
              <a:rPr lang="en-US" altLang="zh-TW" sz="1000" dirty="0" smtClean="0"/>
              <a:t>}</a:t>
            </a:r>
            <a:endParaRPr lang="zh-TW" altLang="en-US" sz="10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2494125" y="237470"/>
            <a:ext cx="13276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 err="1" smtClean="0"/>
              <a:t>updateHosts</a:t>
            </a:r>
            <a:r>
              <a:rPr lang="en-US" altLang="zh-TW" sz="900" dirty="0" smtClean="0"/>
              <a:t>()</a:t>
            </a:r>
            <a:r>
              <a:rPr lang="en-US" altLang="zh-TW" sz="900" b="1" dirty="0" smtClean="0"/>
              <a:t>;</a:t>
            </a:r>
            <a:endParaRPr lang="zh-TW" altLang="en-US" sz="9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2494125" y="75515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1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2489313" y="668158"/>
            <a:ext cx="16337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/>
              <a:t> this</a:t>
            </a:r>
            <a:r>
              <a:rPr lang="en-US" altLang="zh-TW" sz="900" dirty="0" smtClean="0"/>
              <a:t>..</a:t>
            </a:r>
            <a:r>
              <a:rPr lang="en-US" altLang="zh-TW" sz="900" dirty="0" err="1" smtClean="0"/>
              <a:t>router.update</a:t>
            </a:r>
            <a:r>
              <a:rPr lang="en-US" altLang="zh-TW" sz="900" dirty="0"/>
              <a:t>();</a:t>
            </a:r>
            <a:endParaRPr lang="zh-TW" altLang="en-US" sz="9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2489313" y="506203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</a:t>
            </a:r>
            <a:r>
              <a:rPr lang="en-US" altLang="zh-TW" sz="900" dirty="0">
                <a:solidFill>
                  <a:schemeClr val="accent6"/>
                </a:solidFill>
              </a:rPr>
              <a:t>2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cxnSp>
        <p:nvCxnSpPr>
          <p:cNvPr id="46" name="直線單箭頭接點 45"/>
          <p:cNvCxnSpPr/>
          <p:nvPr/>
        </p:nvCxnSpPr>
        <p:spPr>
          <a:xfrm flipH="1">
            <a:off x="2669870" y="5166198"/>
            <a:ext cx="573068" cy="1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/>
          <p:cNvSpPr txBox="1"/>
          <p:nvPr/>
        </p:nvSpPr>
        <p:spPr>
          <a:xfrm>
            <a:off x="2116348" y="4981532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true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42" name="直線單箭頭接點 41"/>
          <p:cNvCxnSpPr/>
          <p:nvPr/>
        </p:nvCxnSpPr>
        <p:spPr>
          <a:xfrm flipH="1">
            <a:off x="2679956" y="5303467"/>
            <a:ext cx="573068" cy="1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字方塊 50"/>
          <p:cNvSpPr txBox="1"/>
          <p:nvPr/>
        </p:nvSpPr>
        <p:spPr>
          <a:xfrm>
            <a:off x="2126434" y="5118801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true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5039793" y="2931420"/>
            <a:ext cx="3780202" cy="1200329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void </a:t>
            </a:r>
            <a:r>
              <a:rPr lang="en-US" altLang="zh-TW" sz="900" b="1" dirty="0" err="1"/>
              <a:t>finalizeTransfer</a:t>
            </a:r>
            <a:r>
              <a:rPr lang="en-US" altLang="zh-TW" sz="900" b="1" dirty="0"/>
              <a:t>() </a:t>
            </a:r>
            <a:r>
              <a:rPr lang="en-US" altLang="zh-TW" sz="900" dirty="0"/>
              <a:t>{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smtClean="0"/>
              <a:t>   </a:t>
            </a:r>
            <a:r>
              <a:rPr lang="en-US" altLang="zh-TW" sz="900" dirty="0" err="1" smtClean="0"/>
              <a:t>this.bytesTransferred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+= </a:t>
            </a:r>
            <a:r>
              <a:rPr lang="en-US" altLang="zh-TW" sz="900" dirty="0" err="1"/>
              <a:t>msgOnFly.getSize</a:t>
            </a:r>
            <a:r>
              <a:rPr lang="en-US" altLang="zh-TW" sz="900" dirty="0"/>
              <a:t>();</a:t>
            </a:r>
          </a:p>
          <a:p>
            <a:endParaRPr lang="zh-TW" altLang="en-US" sz="900" dirty="0"/>
          </a:p>
          <a:p>
            <a:r>
              <a:rPr lang="en-US" altLang="zh-TW" sz="900" dirty="0" smtClean="0"/>
              <a:t>   </a:t>
            </a:r>
            <a:r>
              <a:rPr lang="en-US" altLang="zh-TW" sz="900" b="1" dirty="0" err="1" smtClean="0">
                <a:solidFill>
                  <a:schemeClr val="accent2"/>
                </a:solidFill>
              </a:rPr>
              <a:t>getOtherNode</a:t>
            </a:r>
            <a:r>
              <a:rPr lang="en-US" altLang="zh-TW" sz="900" b="1" dirty="0" smtClean="0">
                <a:solidFill>
                  <a:schemeClr val="accent2"/>
                </a:solidFill>
              </a:rPr>
              <a:t>(</a:t>
            </a:r>
            <a:r>
              <a:rPr lang="en-US" altLang="zh-TW" sz="900" b="1" dirty="0" err="1" smtClean="0">
                <a:solidFill>
                  <a:schemeClr val="accent2"/>
                </a:solidFill>
              </a:rPr>
              <a:t>msgFromNode</a:t>
            </a:r>
            <a:r>
              <a:rPr lang="en-US" altLang="zh-TW" sz="900" b="1" dirty="0">
                <a:solidFill>
                  <a:schemeClr val="accent2"/>
                </a:solidFill>
              </a:rPr>
              <a:t>)</a:t>
            </a:r>
            <a:r>
              <a:rPr lang="en-US" altLang="zh-TW" sz="900" dirty="0"/>
              <a:t>.</a:t>
            </a:r>
            <a:r>
              <a:rPr lang="en-US" altLang="zh-TW" sz="900" dirty="0" err="1">
                <a:solidFill>
                  <a:srgbClr val="FF0000"/>
                </a:solidFill>
              </a:rPr>
              <a:t>messageTransferred</a:t>
            </a:r>
            <a:r>
              <a:rPr lang="en-US" altLang="zh-TW" sz="900" dirty="0"/>
              <a:t>(</a:t>
            </a:r>
            <a:r>
              <a:rPr lang="en-US" altLang="zh-TW" sz="900" dirty="0" err="1">
                <a:solidFill>
                  <a:schemeClr val="accent2"/>
                </a:solidFill>
              </a:rPr>
              <a:t>this.msgOnFly.getId</a:t>
            </a:r>
            <a:r>
              <a:rPr lang="en-US" altLang="zh-TW" sz="900" dirty="0">
                <a:solidFill>
                  <a:schemeClr val="accent2"/>
                </a:solidFill>
              </a:rPr>
              <a:t>()</a:t>
            </a:r>
            <a:r>
              <a:rPr lang="en-US" altLang="zh-TW" sz="900" dirty="0"/>
              <a:t>,</a:t>
            </a:r>
          </a:p>
          <a:p>
            <a:r>
              <a:rPr lang="en-US" altLang="zh-TW" sz="900" dirty="0" smtClean="0"/>
              <a:t>   </a:t>
            </a:r>
            <a:r>
              <a:rPr lang="en-US" altLang="zh-TW" sz="900" dirty="0" err="1" smtClean="0">
                <a:solidFill>
                  <a:schemeClr val="accent2"/>
                </a:solidFill>
              </a:rPr>
              <a:t>msgFromNode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</a:t>
            </a:r>
            <a:r>
              <a:rPr lang="en-US" altLang="zh-TW" sz="900" dirty="0" err="1" smtClean="0"/>
              <a:t>clearMsgOnFly</a:t>
            </a:r>
            <a:r>
              <a:rPr lang="en-US" altLang="zh-TW" sz="900" dirty="0"/>
              <a:t>();</a:t>
            </a:r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cxnSp>
        <p:nvCxnSpPr>
          <p:cNvPr id="60" name="直線單箭頭接點 59"/>
          <p:cNvCxnSpPr/>
          <p:nvPr/>
        </p:nvCxnSpPr>
        <p:spPr>
          <a:xfrm flipH="1">
            <a:off x="6206825" y="3582665"/>
            <a:ext cx="2513" cy="674355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字方塊 60"/>
          <p:cNvSpPr txBox="1"/>
          <p:nvPr/>
        </p:nvSpPr>
        <p:spPr>
          <a:xfrm>
            <a:off x="5997581" y="423981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n1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55" name="直線單箭頭接點 54"/>
          <p:cNvCxnSpPr/>
          <p:nvPr/>
        </p:nvCxnSpPr>
        <p:spPr>
          <a:xfrm flipH="1">
            <a:off x="8100392" y="3594855"/>
            <a:ext cx="2513" cy="674355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字方塊 61"/>
          <p:cNvSpPr txBox="1"/>
          <p:nvPr/>
        </p:nvSpPr>
        <p:spPr>
          <a:xfrm>
            <a:off x="7891148" y="4252000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M1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63" name="直線單箭頭接點 62"/>
          <p:cNvCxnSpPr/>
          <p:nvPr/>
        </p:nvCxnSpPr>
        <p:spPr>
          <a:xfrm flipH="1">
            <a:off x="5538551" y="3752275"/>
            <a:ext cx="2513" cy="674355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字方塊 63"/>
          <p:cNvSpPr txBox="1"/>
          <p:nvPr/>
        </p:nvSpPr>
        <p:spPr>
          <a:xfrm>
            <a:off x="5329307" y="440942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n0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57" name="肘形接點 56"/>
          <p:cNvCxnSpPr/>
          <p:nvPr/>
        </p:nvCxnSpPr>
        <p:spPr>
          <a:xfrm rot="10800000" flipV="1">
            <a:off x="1453553" y="3594854"/>
            <a:ext cx="5763332" cy="948714"/>
          </a:xfrm>
          <a:prstGeom prst="bentConnector3">
            <a:avLst>
              <a:gd name="adj1" fmla="val -219"/>
            </a:avLst>
          </a:prstGeom>
          <a:ln w="2540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肘形接點 58"/>
          <p:cNvCxnSpPr/>
          <p:nvPr/>
        </p:nvCxnSpPr>
        <p:spPr>
          <a:xfrm rot="16200000" flipH="1">
            <a:off x="6375241" y="2376767"/>
            <a:ext cx="733718" cy="375587"/>
          </a:xfrm>
          <a:prstGeom prst="bentConnector3">
            <a:avLst>
              <a:gd name="adj1" fmla="val 150"/>
            </a:avLst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標題 4"/>
          <p:cNvSpPr txBox="1">
            <a:spLocks/>
          </p:cNvSpPr>
          <p:nvPr/>
        </p:nvSpPr>
        <p:spPr>
          <a:xfrm>
            <a:off x="442678" y="-89854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/>
              <a:t>Message delivered in </a:t>
            </a:r>
            <a:r>
              <a:rPr lang="en-US" altLang="zh-TW" sz="1800" dirty="0" smtClean="0"/>
              <a:t>clock 6</a:t>
            </a:r>
            <a:endParaRPr lang="zh-TW" altLang="en-US" sz="1800" dirty="0"/>
          </a:p>
        </p:txBody>
      </p:sp>
      <p:sp>
        <p:nvSpPr>
          <p:cNvPr id="66" name="文字方塊 65"/>
          <p:cNvSpPr txBox="1"/>
          <p:nvPr/>
        </p:nvSpPr>
        <p:spPr>
          <a:xfrm>
            <a:off x="7544900" y="2562088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Sender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67" name="文字方塊 66"/>
          <p:cNvSpPr txBox="1"/>
          <p:nvPr/>
        </p:nvSpPr>
        <p:spPr>
          <a:xfrm>
            <a:off x="1805940" y="3882668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Sender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2587778" y="4226646"/>
            <a:ext cx="2693366" cy="2169825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void </a:t>
            </a:r>
            <a:r>
              <a:rPr lang="en-US" altLang="zh-TW" sz="900" b="1" dirty="0"/>
              <a:t>update() </a:t>
            </a:r>
            <a:r>
              <a:rPr lang="en-US" altLang="zh-TW" sz="900" dirty="0" smtClean="0"/>
              <a:t>{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smtClean="0"/>
              <a:t>   for </a:t>
            </a:r>
            <a:r>
              <a:rPr lang="en-US" altLang="zh-TW" sz="900" dirty="0"/>
              <a:t>(</a:t>
            </a:r>
            <a:r>
              <a:rPr lang="en-US" altLang="zh-TW" sz="900" dirty="0" err="1"/>
              <a:t>int</a:t>
            </a:r>
            <a:r>
              <a:rPr lang="en-US" altLang="zh-TW" sz="900" dirty="0"/>
              <a:t> </a:t>
            </a:r>
            <a:r>
              <a:rPr lang="en-US" altLang="zh-TW" sz="900" dirty="0" err="1"/>
              <a:t>i</a:t>
            </a:r>
            <a:r>
              <a:rPr lang="en-US" altLang="zh-TW" sz="900" dirty="0"/>
              <a:t>=0; </a:t>
            </a:r>
            <a:r>
              <a:rPr lang="en-US" altLang="zh-TW" sz="900" dirty="0" err="1"/>
              <a:t>i</a:t>
            </a:r>
            <a:r>
              <a:rPr lang="en-US" altLang="zh-TW" sz="900" dirty="0"/>
              <a:t>&lt;</a:t>
            </a:r>
            <a:r>
              <a:rPr lang="en-US" altLang="zh-TW" sz="900" dirty="0" err="1"/>
              <a:t>this.sendingConnections.size</a:t>
            </a:r>
            <a:r>
              <a:rPr lang="en-US" altLang="zh-TW" sz="900" dirty="0"/>
              <a:t>(); ) {</a:t>
            </a:r>
          </a:p>
          <a:p>
            <a:r>
              <a:rPr lang="en-US" altLang="zh-TW" sz="900" dirty="0" smtClean="0"/>
              <a:t>       </a:t>
            </a:r>
            <a:r>
              <a:rPr lang="en-US" altLang="zh-TW" sz="900" dirty="0" err="1" smtClean="0"/>
              <a:t>boolean</a:t>
            </a:r>
            <a:r>
              <a:rPr lang="en-US" altLang="zh-TW" sz="900" dirty="0" smtClean="0"/>
              <a:t> </a:t>
            </a:r>
            <a:r>
              <a:rPr lang="en-US" altLang="zh-TW" sz="900" dirty="0" err="1"/>
              <a:t>removeCurrent</a:t>
            </a:r>
            <a:r>
              <a:rPr lang="en-US" altLang="zh-TW" sz="900" dirty="0"/>
              <a:t> = false;</a:t>
            </a:r>
          </a:p>
          <a:p>
            <a:r>
              <a:rPr lang="en-US" altLang="zh-TW" sz="900" dirty="0" smtClean="0"/>
              <a:t>       Connection </a:t>
            </a:r>
            <a:r>
              <a:rPr lang="en-US" altLang="zh-TW" sz="900" dirty="0"/>
              <a:t>con = </a:t>
            </a:r>
            <a:r>
              <a:rPr lang="en-US" altLang="zh-TW" sz="900" dirty="0" err="1"/>
              <a:t>sendingConnections.get</a:t>
            </a:r>
            <a:r>
              <a:rPr lang="en-US" altLang="zh-TW" sz="900" dirty="0"/>
              <a:t>(</a:t>
            </a:r>
            <a:r>
              <a:rPr lang="en-US" altLang="zh-TW" sz="900" dirty="0" err="1"/>
              <a:t>i</a:t>
            </a:r>
            <a:r>
              <a:rPr lang="en-US" altLang="zh-TW" sz="900" dirty="0" smtClean="0"/>
              <a:t>);</a:t>
            </a:r>
            <a:endParaRPr lang="zh-TW" altLang="en-US" sz="900" dirty="0"/>
          </a:p>
          <a:p>
            <a:r>
              <a:rPr lang="en-US" altLang="zh-TW" sz="900" dirty="0" smtClean="0"/>
              <a:t>       </a:t>
            </a:r>
            <a:r>
              <a:rPr lang="en-US" altLang="zh-TW" sz="900" dirty="0" smtClean="0">
                <a:solidFill>
                  <a:schemeClr val="accent3"/>
                </a:solidFill>
              </a:rPr>
              <a:t>/* </a:t>
            </a:r>
            <a:r>
              <a:rPr lang="en-US" altLang="zh-TW" sz="900" dirty="0">
                <a:solidFill>
                  <a:schemeClr val="accent3"/>
                </a:solidFill>
              </a:rPr>
              <a:t>finalize ready transfers */</a:t>
            </a:r>
          </a:p>
          <a:p>
            <a:r>
              <a:rPr lang="en-US" altLang="zh-TW" sz="900" dirty="0" smtClean="0"/>
              <a:t>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con.isMessageTransferred</a:t>
            </a:r>
            <a:r>
              <a:rPr lang="en-US" altLang="zh-TW" sz="900" dirty="0"/>
              <a:t>()) {</a:t>
            </a:r>
          </a:p>
          <a:p>
            <a:r>
              <a:rPr lang="en-US" altLang="zh-TW" sz="900" dirty="0" smtClean="0"/>
              <a:t>           if </a:t>
            </a:r>
            <a:r>
              <a:rPr lang="en-US" altLang="zh-TW" sz="900" b="1" dirty="0"/>
              <a:t>(</a:t>
            </a:r>
            <a:r>
              <a:rPr lang="en-US" altLang="zh-TW" sz="900" dirty="0" err="1"/>
              <a:t>con.getMessage</a:t>
            </a:r>
            <a:r>
              <a:rPr lang="en-US" altLang="zh-TW" sz="900" dirty="0"/>
              <a:t>() != null) {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transferDone</a:t>
            </a:r>
            <a:r>
              <a:rPr lang="en-US" altLang="zh-TW" sz="900" dirty="0" smtClean="0"/>
              <a:t>(con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b="1" dirty="0" err="1" smtClean="0">
                <a:solidFill>
                  <a:schemeClr val="accent6"/>
                </a:solidFill>
              </a:rPr>
              <a:t>con.finalizeTransfer</a:t>
            </a:r>
            <a:r>
              <a:rPr lang="en-US" altLang="zh-TW" sz="900" b="1" dirty="0">
                <a:solidFill>
                  <a:schemeClr val="accent6"/>
                </a:solidFill>
              </a:rPr>
              <a:t>();</a:t>
            </a:r>
          </a:p>
          <a:p>
            <a:r>
              <a:rPr lang="en-US" altLang="zh-TW" sz="900" dirty="0" smtClean="0"/>
              <a:t>            } </a:t>
            </a:r>
            <a:r>
              <a:rPr lang="en-US" altLang="zh-TW" sz="900" dirty="0">
                <a:solidFill>
                  <a:schemeClr val="accent3"/>
                </a:solidFill>
              </a:rPr>
              <a:t>/* else: some other entity aborted transfer */</a:t>
            </a:r>
          </a:p>
          <a:p>
            <a:r>
              <a:rPr lang="en-US" altLang="zh-TW" sz="900" dirty="0" smtClean="0"/>
              <a:t>           </a:t>
            </a:r>
            <a:r>
              <a:rPr lang="en-US" altLang="zh-TW" sz="900" dirty="0" err="1" smtClean="0"/>
              <a:t>removeCurrent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true;</a:t>
            </a:r>
          </a:p>
          <a:p>
            <a:r>
              <a:rPr lang="en-US" altLang="zh-TW" sz="900" dirty="0" smtClean="0"/>
              <a:t>        }</a:t>
            </a:r>
            <a:endParaRPr lang="en-US" altLang="zh-TW" sz="900" dirty="0"/>
          </a:p>
          <a:p>
            <a:r>
              <a:rPr lang="en-US" altLang="zh-TW" sz="900" b="1" dirty="0" smtClean="0"/>
              <a:t>…</a:t>
            </a:r>
            <a:endParaRPr lang="en-US" altLang="zh-TW" sz="900" b="1" dirty="0"/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</p:spTree>
    <p:extLst>
      <p:ext uri="{BB962C8B-B14F-4D97-AF65-F5344CB8AC3E}">
        <p14:creationId xmlns:p14="http://schemas.microsoft.com/office/powerpoint/2010/main" val="635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285667" y="83273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285667" y="550768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sp>
        <p:nvSpPr>
          <p:cNvPr id="6" name="圓角矩形 5"/>
          <p:cNvSpPr/>
          <p:nvPr/>
        </p:nvSpPr>
        <p:spPr>
          <a:xfrm>
            <a:off x="3155" y="1068744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sp>
        <p:nvSpPr>
          <p:cNvPr id="9" name="圓角矩形 8"/>
          <p:cNvSpPr/>
          <p:nvPr/>
        </p:nvSpPr>
        <p:spPr>
          <a:xfrm>
            <a:off x="75315" y="2857239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1897735" y="371305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圓角矩形 12"/>
          <p:cNvSpPr/>
          <p:nvPr/>
        </p:nvSpPr>
        <p:spPr>
          <a:xfrm>
            <a:off x="10045" y="6144296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17" name="直線接點 16"/>
          <p:cNvCxnSpPr/>
          <p:nvPr/>
        </p:nvCxnSpPr>
        <p:spPr>
          <a:xfrm>
            <a:off x="766045" y="918007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線單箭頭接點 20"/>
          <p:cNvCxnSpPr>
            <a:stCxn id="13" idx="0"/>
            <a:endCxn id="9" idx="2"/>
          </p:cNvCxnSpPr>
          <p:nvPr/>
        </p:nvCxnSpPr>
        <p:spPr>
          <a:xfrm flipH="1" flipV="1">
            <a:off x="756470" y="5406259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9" idx="0"/>
            <a:endCxn id="6" idx="2"/>
          </p:cNvCxnSpPr>
          <p:nvPr/>
        </p:nvCxnSpPr>
        <p:spPr>
          <a:xfrm flipV="1">
            <a:off x="756470" y="1356744"/>
            <a:ext cx="2685" cy="150049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圓角矩形 47"/>
          <p:cNvSpPr/>
          <p:nvPr/>
        </p:nvSpPr>
        <p:spPr>
          <a:xfrm>
            <a:off x="5034356" y="1081197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NetworkInterface</a:t>
            </a:r>
            <a:endParaRPr lang="zh-TW" altLang="en-US" sz="1100" dirty="0"/>
          </a:p>
        </p:txBody>
      </p:sp>
      <p:sp>
        <p:nvSpPr>
          <p:cNvPr id="50" name="圓角矩形 49"/>
          <p:cNvSpPr/>
          <p:nvPr/>
        </p:nvSpPr>
        <p:spPr>
          <a:xfrm>
            <a:off x="5048212" y="2030160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Connections</a:t>
            </a:r>
            <a:endParaRPr lang="zh-TW" altLang="en-US" sz="1100" dirty="0"/>
          </a:p>
        </p:txBody>
      </p:sp>
      <p:sp>
        <p:nvSpPr>
          <p:cNvPr id="52" name="圓角矩形 51"/>
          <p:cNvSpPr/>
          <p:nvPr/>
        </p:nvSpPr>
        <p:spPr>
          <a:xfrm>
            <a:off x="5034356" y="1546989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SimpleBoardcastInterface</a:t>
            </a:r>
            <a:endParaRPr lang="zh-TW" altLang="en-US" sz="800" dirty="0"/>
          </a:p>
        </p:txBody>
      </p:sp>
      <p:sp>
        <p:nvSpPr>
          <p:cNvPr id="53" name="圓角矩形 52"/>
          <p:cNvSpPr/>
          <p:nvPr/>
        </p:nvSpPr>
        <p:spPr>
          <a:xfrm>
            <a:off x="5048212" y="2493521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/>
              <a:t>CBRConnection</a:t>
            </a:r>
            <a:endParaRPr lang="zh-TW" altLang="en-US" sz="1000" dirty="0"/>
          </a:p>
        </p:txBody>
      </p:sp>
      <p:cxnSp>
        <p:nvCxnSpPr>
          <p:cNvPr id="54" name="直線單箭頭接點 53"/>
          <p:cNvCxnSpPr/>
          <p:nvPr/>
        </p:nvCxnSpPr>
        <p:spPr>
          <a:xfrm flipV="1">
            <a:off x="5790356" y="1370903"/>
            <a:ext cx="0" cy="17450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直線接點 55"/>
          <p:cNvCxnSpPr>
            <a:stCxn id="52" idx="2"/>
          </p:cNvCxnSpPr>
          <p:nvPr/>
        </p:nvCxnSpPr>
        <p:spPr>
          <a:xfrm>
            <a:off x="5790356" y="1834989"/>
            <a:ext cx="0" cy="19517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直線單箭頭接點 57"/>
          <p:cNvCxnSpPr>
            <a:endCxn id="50" idx="2"/>
          </p:cNvCxnSpPr>
          <p:nvPr/>
        </p:nvCxnSpPr>
        <p:spPr>
          <a:xfrm flipV="1">
            <a:off x="5804212" y="2318160"/>
            <a:ext cx="0" cy="175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1" name="直線接點 70"/>
          <p:cNvCxnSpPr/>
          <p:nvPr/>
        </p:nvCxnSpPr>
        <p:spPr>
          <a:xfrm>
            <a:off x="5790356" y="907191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直線接點 74"/>
          <p:cNvCxnSpPr>
            <a:stCxn id="5" idx="2"/>
          </p:cNvCxnSpPr>
          <p:nvPr/>
        </p:nvCxnSpPr>
        <p:spPr>
          <a:xfrm>
            <a:off x="1897735" y="838800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直線接點 75"/>
          <p:cNvCxnSpPr/>
          <p:nvPr/>
        </p:nvCxnSpPr>
        <p:spPr>
          <a:xfrm>
            <a:off x="756470" y="916414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9" name="直線接點 78"/>
          <p:cNvCxnSpPr/>
          <p:nvPr/>
        </p:nvCxnSpPr>
        <p:spPr>
          <a:xfrm>
            <a:off x="1711601" y="918008"/>
            <a:ext cx="4084535" cy="1592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2" name="左大括弧 81"/>
          <p:cNvSpPr/>
          <p:nvPr/>
        </p:nvSpPr>
        <p:spPr>
          <a:xfrm>
            <a:off x="1453553" y="4226646"/>
            <a:ext cx="1279580" cy="2169825"/>
          </a:xfrm>
          <a:prstGeom prst="leftBrace">
            <a:avLst>
              <a:gd name="adj1" fmla="val 8333"/>
              <a:gd name="adj2" fmla="val 27666"/>
            </a:avLst>
          </a:prstGeom>
          <a:ln w="254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200473" y="3949243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1515155" y="5998499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6"/>
                </a:solidFill>
              </a:rPr>
              <a:t>Step 3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1515155" y="6133335"/>
            <a:ext cx="227177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update</a:t>
            </a:r>
            <a:r>
              <a:rPr lang="en-US" altLang="zh-TW" sz="1000" dirty="0" smtClean="0"/>
              <a:t>(){</a:t>
            </a:r>
          </a:p>
          <a:p>
            <a:r>
              <a:rPr lang="en-US" altLang="zh-TW" sz="1000" b="1" dirty="0" err="1"/>
              <a:t>super.update</a:t>
            </a:r>
            <a:r>
              <a:rPr lang="en-US" altLang="zh-TW" sz="1000" b="1" dirty="0"/>
              <a:t>();</a:t>
            </a:r>
            <a:endParaRPr lang="en-US" altLang="zh-TW" sz="1000" b="1" dirty="0" smtClean="0"/>
          </a:p>
          <a:p>
            <a:r>
              <a:rPr lang="en-US" altLang="zh-TW" sz="1000" dirty="0" smtClean="0"/>
              <a:t>…</a:t>
            </a:r>
          </a:p>
          <a:p>
            <a:r>
              <a:rPr lang="en-US" altLang="zh-TW" sz="1000" dirty="0" err="1" smtClean="0"/>
              <a:t>this.tryAllMessagesToAllConnections</a:t>
            </a:r>
            <a:r>
              <a:rPr lang="en-US" altLang="zh-TW" sz="1000" dirty="0" smtClean="0"/>
              <a:t>();</a:t>
            </a:r>
          </a:p>
          <a:p>
            <a:r>
              <a:rPr lang="en-US" altLang="zh-TW" sz="1000" dirty="0" smtClean="0"/>
              <a:t>}</a:t>
            </a:r>
            <a:endParaRPr lang="zh-TW" altLang="en-US" sz="10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2587778" y="4226646"/>
            <a:ext cx="2693366" cy="2169825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void </a:t>
            </a:r>
            <a:r>
              <a:rPr lang="en-US" altLang="zh-TW" sz="900" b="1" dirty="0"/>
              <a:t>update() </a:t>
            </a:r>
            <a:r>
              <a:rPr lang="en-US" altLang="zh-TW" sz="900" dirty="0" smtClean="0"/>
              <a:t>{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smtClean="0"/>
              <a:t>   for </a:t>
            </a:r>
            <a:r>
              <a:rPr lang="en-US" altLang="zh-TW" sz="900" dirty="0"/>
              <a:t>(</a:t>
            </a:r>
            <a:r>
              <a:rPr lang="en-US" altLang="zh-TW" sz="900" dirty="0" err="1"/>
              <a:t>int</a:t>
            </a:r>
            <a:r>
              <a:rPr lang="en-US" altLang="zh-TW" sz="900" dirty="0"/>
              <a:t> </a:t>
            </a:r>
            <a:r>
              <a:rPr lang="en-US" altLang="zh-TW" sz="900" dirty="0" err="1"/>
              <a:t>i</a:t>
            </a:r>
            <a:r>
              <a:rPr lang="en-US" altLang="zh-TW" sz="900" dirty="0"/>
              <a:t>=0; </a:t>
            </a:r>
            <a:r>
              <a:rPr lang="en-US" altLang="zh-TW" sz="900" dirty="0" err="1"/>
              <a:t>i</a:t>
            </a:r>
            <a:r>
              <a:rPr lang="en-US" altLang="zh-TW" sz="900" dirty="0"/>
              <a:t>&lt;</a:t>
            </a:r>
            <a:r>
              <a:rPr lang="en-US" altLang="zh-TW" sz="900" dirty="0" err="1"/>
              <a:t>this.sendingConnections.size</a:t>
            </a:r>
            <a:r>
              <a:rPr lang="en-US" altLang="zh-TW" sz="900" dirty="0"/>
              <a:t>(); ) {</a:t>
            </a:r>
          </a:p>
          <a:p>
            <a:r>
              <a:rPr lang="en-US" altLang="zh-TW" sz="900" dirty="0" smtClean="0"/>
              <a:t>       </a:t>
            </a:r>
            <a:r>
              <a:rPr lang="en-US" altLang="zh-TW" sz="900" dirty="0" err="1" smtClean="0"/>
              <a:t>boolean</a:t>
            </a:r>
            <a:r>
              <a:rPr lang="en-US" altLang="zh-TW" sz="900" dirty="0" smtClean="0"/>
              <a:t> </a:t>
            </a:r>
            <a:r>
              <a:rPr lang="en-US" altLang="zh-TW" sz="900" dirty="0" err="1"/>
              <a:t>removeCurrent</a:t>
            </a:r>
            <a:r>
              <a:rPr lang="en-US" altLang="zh-TW" sz="900" dirty="0"/>
              <a:t> = false;</a:t>
            </a:r>
          </a:p>
          <a:p>
            <a:r>
              <a:rPr lang="en-US" altLang="zh-TW" sz="900" dirty="0" smtClean="0"/>
              <a:t>       Connection </a:t>
            </a:r>
            <a:r>
              <a:rPr lang="en-US" altLang="zh-TW" sz="900" dirty="0"/>
              <a:t>con = </a:t>
            </a:r>
            <a:r>
              <a:rPr lang="en-US" altLang="zh-TW" sz="900" dirty="0" err="1"/>
              <a:t>sendingConnections.get</a:t>
            </a:r>
            <a:r>
              <a:rPr lang="en-US" altLang="zh-TW" sz="900" dirty="0"/>
              <a:t>(</a:t>
            </a:r>
            <a:r>
              <a:rPr lang="en-US" altLang="zh-TW" sz="900" dirty="0" err="1"/>
              <a:t>i</a:t>
            </a:r>
            <a:r>
              <a:rPr lang="en-US" altLang="zh-TW" sz="900" dirty="0" smtClean="0"/>
              <a:t>);</a:t>
            </a:r>
            <a:endParaRPr lang="zh-TW" altLang="en-US" sz="900" dirty="0"/>
          </a:p>
          <a:p>
            <a:r>
              <a:rPr lang="en-US" altLang="zh-TW" sz="900" dirty="0" smtClean="0"/>
              <a:t>       </a:t>
            </a:r>
            <a:r>
              <a:rPr lang="en-US" altLang="zh-TW" sz="900" dirty="0" smtClean="0">
                <a:solidFill>
                  <a:schemeClr val="accent3"/>
                </a:solidFill>
              </a:rPr>
              <a:t>/* </a:t>
            </a:r>
            <a:r>
              <a:rPr lang="en-US" altLang="zh-TW" sz="900" dirty="0">
                <a:solidFill>
                  <a:schemeClr val="accent3"/>
                </a:solidFill>
              </a:rPr>
              <a:t>finalize ready transfers */</a:t>
            </a:r>
          </a:p>
          <a:p>
            <a:r>
              <a:rPr lang="en-US" altLang="zh-TW" sz="900" dirty="0" smtClean="0"/>
              <a:t>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con.isMessageTransferred</a:t>
            </a:r>
            <a:r>
              <a:rPr lang="en-US" altLang="zh-TW" sz="900" dirty="0"/>
              <a:t>()) {</a:t>
            </a:r>
          </a:p>
          <a:p>
            <a:r>
              <a:rPr lang="en-US" altLang="zh-TW" sz="900" dirty="0" smtClean="0"/>
              <a:t>           if </a:t>
            </a:r>
            <a:r>
              <a:rPr lang="en-US" altLang="zh-TW" sz="900" b="1" dirty="0"/>
              <a:t>(</a:t>
            </a:r>
            <a:r>
              <a:rPr lang="en-US" altLang="zh-TW" sz="900" dirty="0" err="1"/>
              <a:t>con.getMessage</a:t>
            </a:r>
            <a:r>
              <a:rPr lang="en-US" altLang="zh-TW" sz="900" dirty="0"/>
              <a:t>() != null) {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transferDone</a:t>
            </a:r>
            <a:r>
              <a:rPr lang="en-US" altLang="zh-TW" sz="900" dirty="0" smtClean="0"/>
              <a:t>(con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b="1" dirty="0" err="1" smtClean="0">
                <a:solidFill>
                  <a:schemeClr val="accent6"/>
                </a:solidFill>
              </a:rPr>
              <a:t>con.finalizeTransfer</a:t>
            </a:r>
            <a:r>
              <a:rPr lang="en-US" altLang="zh-TW" sz="900" b="1" dirty="0">
                <a:solidFill>
                  <a:schemeClr val="accent6"/>
                </a:solidFill>
              </a:rPr>
              <a:t>();</a:t>
            </a:r>
          </a:p>
          <a:p>
            <a:r>
              <a:rPr lang="en-US" altLang="zh-TW" sz="900" dirty="0" smtClean="0"/>
              <a:t>            } </a:t>
            </a:r>
            <a:r>
              <a:rPr lang="en-US" altLang="zh-TW" sz="900" dirty="0">
                <a:solidFill>
                  <a:schemeClr val="accent3"/>
                </a:solidFill>
              </a:rPr>
              <a:t>/* else: some other entity aborted transfer */</a:t>
            </a:r>
          </a:p>
          <a:p>
            <a:r>
              <a:rPr lang="en-US" altLang="zh-TW" sz="900" dirty="0" smtClean="0"/>
              <a:t>           </a:t>
            </a:r>
            <a:r>
              <a:rPr lang="en-US" altLang="zh-TW" sz="900" dirty="0" err="1" smtClean="0"/>
              <a:t>removeCurrent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true;</a:t>
            </a:r>
          </a:p>
          <a:p>
            <a:r>
              <a:rPr lang="en-US" altLang="zh-TW" sz="900" dirty="0" smtClean="0"/>
              <a:t>        }</a:t>
            </a:r>
            <a:endParaRPr lang="en-US" altLang="zh-TW" sz="900" dirty="0"/>
          </a:p>
          <a:p>
            <a:r>
              <a:rPr lang="en-US" altLang="zh-TW" sz="900" b="1" dirty="0" smtClean="0"/>
              <a:t>…</a:t>
            </a:r>
            <a:endParaRPr lang="en-US" altLang="zh-TW" sz="900" b="1" dirty="0"/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2494125" y="237470"/>
            <a:ext cx="13276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 err="1" smtClean="0"/>
              <a:t>updateHosts</a:t>
            </a:r>
            <a:r>
              <a:rPr lang="en-US" altLang="zh-TW" sz="900" dirty="0" smtClean="0"/>
              <a:t>()</a:t>
            </a:r>
            <a:r>
              <a:rPr lang="en-US" altLang="zh-TW" sz="900" b="1" dirty="0" smtClean="0"/>
              <a:t>;</a:t>
            </a:r>
            <a:endParaRPr lang="zh-TW" altLang="en-US" sz="9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2494125" y="75515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1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2489313" y="668158"/>
            <a:ext cx="16337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/>
              <a:t> this</a:t>
            </a:r>
            <a:r>
              <a:rPr lang="en-US" altLang="zh-TW" sz="900" dirty="0" smtClean="0"/>
              <a:t>..</a:t>
            </a:r>
            <a:r>
              <a:rPr lang="en-US" altLang="zh-TW" sz="900" dirty="0" err="1" smtClean="0"/>
              <a:t>router.update</a:t>
            </a:r>
            <a:r>
              <a:rPr lang="en-US" altLang="zh-TW" sz="900" dirty="0"/>
              <a:t>();</a:t>
            </a:r>
            <a:endParaRPr lang="zh-TW" altLang="en-US" sz="9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2489313" y="506203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</a:t>
            </a:r>
            <a:r>
              <a:rPr lang="en-US" altLang="zh-TW" sz="900" dirty="0">
                <a:solidFill>
                  <a:schemeClr val="accent6"/>
                </a:solidFill>
              </a:rPr>
              <a:t>2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41" name="標題 4"/>
          <p:cNvSpPr txBox="1">
            <a:spLocks/>
          </p:cNvSpPr>
          <p:nvPr/>
        </p:nvSpPr>
        <p:spPr>
          <a:xfrm>
            <a:off x="442678" y="-89854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 smtClean="0"/>
              <a:t>Message delivered in clock 6</a:t>
            </a:r>
            <a:endParaRPr lang="zh-TW" altLang="en-US" sz="1800" dirty="0"/>
          </a:p>
        </p:txBody>
      </p:sp>
      <p:cxnSp>
        <p:nvCxnSpPr>
          <p:cNvPr id="46" name="直線單箭頭接點 45"/>
          <p:cNvCxnSpPr/>
          <p:nvPr/>
        </p:nvCxnSpPr>
        <p:spPr>
          <a:xfrm flipH="1">
            <a:off x="2669870" y="5166198"/>
            <a:ext cx="573068" cy="1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/>
          <p:cNvSpPr txBox="1"/>
          <p:nvPr/>
        </p:nvSpPr>
        <p:spPr>
          <a:xfrm>
            <a:off x="2116348" y="4981532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true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42" name="直線單箭頭接點 41"/>
          <p:cNvCxnSpPr/>
          <p:nvPr/>
        </p:nvCxnSpPr>
        <p:spPr>
          <a:xfrm flipH="1">
            <a:off x="2679956" y="5303467"/>
            <a:ext cx="573068" cy="1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字方塊 50"/>
          <p:cNvSpPr txBox="1"/>
          <p:nvPr/>
        </p:nvSpPr>
        <p:spPr>
          <a:xfrm>
            <a:off x="2126434" y="5118801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true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5039793" y="2931420"/>
            <a:ext cx="3780202" cy="1200329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void </a:t>
            </a:r>
            <a:r>
              <a:rPr lang="en-US" altLang="zh-TW" sz="900" b="1" dirty="0" err="1"/>
              <a:t>finalizeTransfer</a:t>
            </a:r>
            <a:r>
              <a:rPr lang="en-US" altLang="zh-TW" sz="900" b="1" dirty="0"/>
              <a:t>() </a:t>
            </a:r>
            <a:r>
              <a:rPr lang="en-US" altLang="zh-TW" sz="900" dirty="0"/>
              <a:t>{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smtClean="0"/>
              <a:t>   </a:t>
            </a:r>
            <a:r>
              <a:rPr lang="en-US" altLang="zh-TW" sz="900" dirty="0" err="1" smtClean="0"/>
              <a:t>this.bytesTransferred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+= </a:t>
            </a:r>
            <a:r>
              <a:rPr lang="en-US" altLang="zh-TW" sz="900" dirty="0" err="1"/>
              <a:t>msgOnFly.getSize</a:t>
            </a:r>
            <a:r>
              <a:rPr lang="en-US" altLang="zh-TW" sz="900" dirty="0"/>
              <a:t>();</a:t>
            </a:r>
          </a:p>
          <a:p>
            <a:endParaRPr lang="zh-TW" altLang="en-US" sz="900" dirty="0"/>
          </a:p>
          <a:p>
            <a:r>
              <a:rPr lang="en-US" altLang="zh-TW" sz="900" dirty="0" smtClean="0"/>
              <a:t>   </a:t>
            </a:r>
            <a:r>
              <a:rPr lang="en-US" altLang="zh-TW" sz="900" b="1" dirty="0" err="1" smtClean="0">
                <a:solidFill>
                  <a:schemeClr val="accent2"/>
                </a:solidFill>
              </a:rPr>
              <a:t>getOtherNode</a:t>
            </a:r>
            <a:r>
              <a:rPr lang="en-US" altLang="zh-TW" sz="900" b="1" dirty="0" smtClean="0">
                <a:solidFill>
                  <a:schemeClr val="accent2"/>
                </a:solidFill>
              </a:rPr>
              <a:t>(</a:t>
            </a:r>
            <a:r>
              <a:rPr lang="en-US" altLang="zh-TW" sz="900" b="1" dirty="0" err="1" smtClean="0">
                <a:solidFill>
                  <a:schemeClr val="accent2"/>
                </a:solidFill>
              </a:rPr>
              <a:t>msgFromNode</a:t>
            </a:r>
            <a:r>
              <a:rPr lang="en-US" altLang="zh-TW" sz="900" b="1" dirty="0">
                <a:solidFill>
                  <a:schemeClr val="accent2"/>
                </a:solidFill>
              </a:rPr>
              <a:t>)</a:t>
            </a:r>
            <a:r>
              <a:rPr lang="en-US" altLang="zh-TW" sz="900" dirty="0"/>
              <a:t>.</a:t>
            </a:r>
            <a:r>
              <a:rPr lang="en-US" altLang="zh-TW" sz="900" dirty="0" err="1"/>
              <a:t>messageTransferred</a:t>
            </a:r>
            <a:r>
              <a:rPr lang="en-US" altLang="zh-TW" sz="900" dirty="0"/>
              <a:t>(</a:t>
            </a:r>
            <a:r>
              <a:rPr lang="en-US" altLang="zh-TW" sz="900" dirty="0" err="1">
                <a:solidFill>
                  <a:schemeClr val="accent2"/>
                </a:solidFill>
              </a:rPr>
              <a:t>this.msgOnFly.getId</a:t>
            </a:r>
            <a:r>
              <a:rPr lang="en-US" altLang="zh-TW" sz="900" dirty="0">
                <a:solidFill>
                  <a:schemeClr val="accent2"/>
                </a:solidFill>
              </a:rPr>
              <a:t>()</a:t>
            </a:r>
            <a:r>
              <a:rPr lang="en-US" altLang="zh-TW" sz="900" dirty="0"/>
              <a:t>,</a:t>
            </a:r>
          </a:p>
          <a:p>
            <a:r>
              <a:rPr lang="en-US" altLang="zh-TW" sz="900" dirty="0" smtClean="0"/>
              <a:t>   </a:t>
            </a:r>
            <a:r>
              <a:rPr lang="en-US" altLang="zh-TW" sz="900" dirty="0" err="1" smtClean="0">
                <a:solidFill>
                  <a:schemeClr val="accent2"/>
                </a:solidFill>
              </a:rPr>
              <a:t>msgFromNode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</a:t>
            </a:r>
            <a:r>
              <a:rPr lang="en-US" altLang="zh-TW" sz="900" dirty="0" err="1" smtClean="0"/>
              <a:t>clearMsgOnFly</a:t>
            </a:r>
            <a:r>
              <a:rPr lang="en-US" altLang="zh-TW" sz="900" dirty="0"/>
              <a:t>();</a:t>
            </a:r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cxnSp>
        <p:nvCxnSpPr>
          <p:cNvPr id="60" name="直線單箭頭接點 59"/>
          <p:cNvCxnSpPr/>
          <p:nvPr/>
        </p:nvCxnSpPr>
        <p:spPr>
          <a:xfrm flipH="1">
            <a:off x="6206825" y="3582665"/>
            <a:ext cx="2513" cy="674355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字方塊 60"/>
          <p:cNvSpPr txBox="1"/>
          <p:nvPr/>
        </p:nvSpPr>
        <p:spPr>
          <a:xfrm>
            <a:off x="5997581" y="423981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n1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55" name="直線單箭頭接點 54"/>
          <p:cNvCxnSpPr/>
          <p:nvPr/>
        </p:nvCxnSpPr>
        <p:spPr>
          <a:xfrm flipH="1">
            <a:off x="8100392" y="3594855"/>
            <a:ext cx="2513" cy="674355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字方塊 61"/>
          <p:cNvSpPr txBox="1"/>
          <p:nvPr/>
        </p:nvSpPr>
        <p:spPr>
          <a:xfrm>
            <a:off x="7891148" y="4252000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M1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63" name="直線單箭頭接點 62"/>
          <p:cNvCxnSpPr/>
          <p:nvPr/>
        </p:nvCxnSpPr>
        <p:spPr>
          <a:xfrm flipH="1">
            <a:off x="5538551" y="3752275"/>
            <a:ext cx="2513" cy="674355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字方塊 63"/>
          <p:cNvSpPr txBox="1"/>
          <p:nvPr/>
        </p:nvSpPr>
        <p:spPr>
          <a:xfrm>
            <a:off x="5329307" y="440942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n0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59" name="肘形接點 58"/>
          <p:cNvCxnSpPr/>
          <p:nvPr/>
        </p:nvCxnSpPr>
        <p:spPr>
          <a:xfrm rot="16200000" flipH="1">
            <a:off x="6375241" y="2376767"/>
            <a:ext cx="733718" cy="375587"/>
          </a:xfrm>
          <a:prstGeom prst="bentConnector3">
            <a:avLst>
              <a:gd name="adj1" fmla="val 150"/>
            </a:avLst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1751713" y="1482419"/>
            <a:ext cx="333136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Message </a:t>
            </a:r>
            <a:r>
              <a:rPr lang="en-US" altLang="zh-TW" sz="900" b="1" dirty="0" err="1"/>
              <a:t>messageTransferred</a:t>
            </a:r>
            <a:r>
              <a:rPr lang="en-US" altLang="zh-TW" sz="900" dirty="0"/>
              <a:t>(String id, </a:t>
            </a:r>
            <a:r>
              <a:rPr lang="en-US" altLang="zh-TW" sz="900" dirty="0" err="1"/>
              <a:t>DTNHost</a:t>
            </a:r>
            <a:r>
              <a:rPr lang="en-US" altLang="zh-TW" sz="900" dirty="0"/>
              <a:t> from) {</a:t>
            </a:r>
          </a:p>
          <a:p>
            <a:r>
              <a:rPr lang="zh-TW" altLang="en-US" sz="900" dirty="0" smtClean="0"/>
              <a:t>   </a:t>
            </a:r>
            <a:r>
              <a:rPr lang="en-US" altLang="zh-TW" sz="900" dirty="0" smtClean="0"/>
              <a:t>Message </a:t>
            </a:r>
            <a:r>
              <a:rPr lang="en-US" altLang="zh-TW" sz="900" dirty="0"/>
              <a:t>m = </a:t>
            </a:r>
            <a:r>
              <a:rPr lang="en-US" altLang="zh-TW" sz="900" dirty="0" err="1"/>
              <a:t>super.messageTransferred</a:t>
            </a:r>
            <a:r>
              <a:rPr lang="en-US" altLang="zh-TW" sz="900" dirty="0"/>
              <a:t>(id, from);</a:t>
            </a:r>
          </a:p>
          <a:p>
            <a:endParaRPr lang="zh-TW" altLang="en-US" sz="900" dirty="0"/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// </a:t>
            </a:r>
            <a:r>
              <a:rPr lang="en-US" altLang="zh-TW" sz="900" dirty="0">
                <a:solidFill>
                  <a:schemeClr val="accent3"/>
                </a:solidFill>
              </a:rPr>
              <a:t>check if </a:t>
            </a:r>
            <a:r>
              <a:rPr lang="en-US" altLang="zh-TW" sz="900" u="sng" dirty="0" err="1">
                <a:solidFill>
                  <a:schemeClr val="accent3"/>
                </a:solidFill>
              </a:rPr>
              <a:t>msg</a:t>
            </a:r>
            <a:r>
              <a:rPr lang="en-US" altLang="zh-TW" sz="900" u="sng" dirty="0">
                <a:solidFill>
                  <a:schemeClr val="accent3"/>
                </a:solidFill>
              </a:rPr>
              <a:t> was for this host and a response was requested</a:t>
            </a:r>
          </a:p>
          <a:p>
            <a:r>
              <a:rPr lang="zh-TW" altLang="en-US" sz="900" dirty="0" smtClean="0"/>
              <a:t>   </a:t>
            </a:r>
            <a:r>
              <a:rPr lang="en-US" altLang="zh-TW" sz="900" dirty="0" smtClean="0"/>
              <a:t>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m.getTo</a:t>
            </a:r>
            <a:r>
              <a:rPr lang="en-US" altLang="zh-TW" sz="900" dirty="0"/>
              <a:t>() == </a:t>
            </a:r>
            <a:r>
              <a:rPr lang="en-US" altLang="zh-TW" sz="900" dirty="0" err="1"/>
              <a:t>getHost</a:t>
            </a:r>
            <a:r>
              <a:rPr lang="en-US" altLang="zh-TW" sz="900" dirty="0"/>
              <a:t>() &amp;&amp; </a:t>
            </a:r>
            <a:r>
              <a:rPr lang="en-US" altLang="zh-TW" sz="900" dirty="0" err="1"/>
              <a:t>m.getResponseSize</a:t>
            </a:r>
            <a:r>
              <a:rPr lang="en-US" altLang="zh-TW" sz="900" dirty="0"/>
              <a:t>() &gt; 0) {</a:t>
            </a:r>
          </a:p>
          <a:p>
            <a:r>
              <a:rPr lang="en-US" altLang="zh-TW" sz="900" dirty="0">
                <a:solidFill>
                  <a:schemeClr val="accent3"/>
                </a:solidFill>
              </a:rPr>
              <a:t>// generate a response message</a:t>
            </a:r>
          </a:p>
          <a:p>
            <a:r>
              <a:rPr lang="zh-TW" altLang="en-US" sz="900" dirty="0" smtClean="0"/>
              <a:t>      </a:t>
            </a:r>
            <a:r>
              <a:rPr lang="en-US" altLang="zh-TW" sz="900" dirty="0" smtClean="0"/>
              <a:t>Message </a:t>
            </a:r>
            <a:r>
              <a:rPr lang="en-US" altLang="zh-TW" sz="900" dirty="0"/>
              <a:t>res = new Message(</a:t>
            </a:r>
            <a:r>
              <a:rPr lang="en-US" altLang="zh-TW" sz="900" dirty="0" err="1"/>
              <a:t>this.getHost</a:t>
            </a:r>
            <a:r>
              <a:rPr lang="en-US" altLang="zh-TW" sz="900" dirty="0"/>
              <a:t>(),</a:t>
            </a:r>
            <a:r>
              <a:rPr lang="en-US" altLang="zh-TW" sz="900" dirty="0" err="1"/>
              <a:t>m.getFrom</a:t>
            </a:r>
            <a:r>
              <a:rPr lang="en-US" altLang="zh-TW" sz="900" dirty="0"/>
              <a:t>(), </a:t>
            </a:r>
          </a:p>
          <a:p>
            <a:r>
              <a:rPr lang="zh-TW" altLang="en-US" sz="900" i="1" dirty="0" smtClean="0"/>
              <a:t>      </a:t>
            </a:r>
            <a:r>
              <a:rPr lang="en-US" altLang="zh-TW" sz="900" i="1" dirty="0" err="1" smtClean="0"/>
              <a:t>RESPONSE_PREFIX+m.getId</a:t>
            </a:r>
            <a:r>
              <a:rPr lang="en-US" altLang="zh-TW" sz="900" i="1" dirty="0"/>
              <a:t>(), </a:t>
            </a:r>
            <a:r>
              <a:rPr lang="en-US" altLang="zh-TW" sz="900" i="1" dirty="0" err="1"/>
              <a:t>m.getResponseSize</a:t>
            </a:r>
            <a:r>
              <a:rPr lang="en-US" altLang="zh-TW" sz="900" i="1" dirty="0"/>
              <a:t>());</a:t>
            </a:r>
          </a:p>
          <a:p>
            <a:r>
              <a:rPr lang="zh-TW" altLang="en-US" sz="900" dirty="0" smtClean="0"/>
              <a:t>      </a:t>
            </a:r>
            <a:r>
              <a:rPr lang="en-US" altLang="zh-TW" sz="900" dirty="0" err="1" smtClean="0"/>
              <a:t>this.createNewMessage</a:t>
            </a:r>
            <a:r>
              <a:rPr lang="en-US" altLang="zh-TW" sz="900" dirty="0" smtClean="0"/>
              <a:t>(res</a:t>
            </a:r>
            <a:r>
              <a:rPr lang="en-US" altLang="zh-TW" sz="900" dirty="0"/>
              <a:t>);</a:t>
            </a:r>
          </a:p>
          <a:p>
            <a:r>
              <a:rPr lang="zh-TW" altLang="en-US" sz="900" dirty="0" smtClean="0"/>
              <a:t>      </a:t>
            </a:r>
            <a:r>
              <a:rPr lang="en-US" altLang="zh-TW" sz="900" dirty="0" err="1" smtClean="0"/>
              <a:t>this.getMessage</a:t>
            </a:r>
            <a:r>
              <a:rPr lang="en-US" altLang="zh-TW" sz="900" dirty="0" smtClean="0"/>
              <a:t>(</a:t>
            </a:r>
            <a:r>
              <a:rPr lang="en-US" altLang="zh-TW" sz="900" i="1" dirty="0" err="1" smtClean="0"/>
              <a:t>RESPONSE_PREFIX+m.getId</a:t>
            </a:r>
            <a:r>
              <a:rPr lang="en-US" altLang="zh-TW" sz="900" i="1" dirty="0"/>
              <a:t>()).</a:t>
            </a:r>
            <a:r>
              <a:rPr lang="en-US" altLang="zh-TW" sz="900" i="1" dirty="0" err="1"/>
              <a:t>setRequest</a:t>
            </a:r>
            <a:r>
              <a:rPr lang="en-US" altLang="zh-TW" sz="900" i="1" dirty="0"/>
              <a:t>(m);</a:t>
            </a:r>
          </a:p>
          <a:p>
            <a:r>
              <a:rPr lang="zh-TW" altLang="en-US" sz="900" dirty="0" smtClean="0"/>
              <a:t>   </a:t>
            </a:r>
            <a:r>
              <a:rPr lang="en-US" altLang="zh-TW" sz="900" dirty="0" smtClean="0"/>
              <a:t>}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dirty="0"/>
              <a:t>return m;</a:t>
            </a:r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sp>
        <p:nvSpPr>
          <p:cNvPr id="65" name="左大括弧 64"/>
          <p:cNvSpPr/>
          <p:nvPr/>
        </p:nvSpPr>
        <p:spPr>
          <a:xfrm>
            <a:off x="1390290" y="1458157"/>
            <a:ext cx="639790" cy="2055587"/>
          </a:xfrm>
          <a:prstGeom prst="leftBrace">
            <a:avLst>
              <a:gd name="adj1" fmla="val 8333"/>
              <a:gd name="adj2" fmla="val 86029"/>
            </a:avLst>
          </a:prstGeom>
          <a:ln w="254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文字方塊 48"/>
          <p:cNvSpPr txBox="1"/>
          <p:nvPr/>
        </p:nvSpPr>
        <p:spPr>
          <a:xfrm>
            <a:off x="-13118" y="3399"/>
            <a:ext cx="984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Receiver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66" name="肘形接點 65"/>
          <p:cNvCxnSpPr/>
          <p:nvPr/>
        </p:nvCxnSpPr>
        <p:spPr>
          <a:xfrm rot="10800000" flipV="1">
            <a:off x="1453553" y="3594854"/>
            <a:ext cx="5763332" cy="948714"/>
          </a:xfrm>
          <a:prstGeom prst="bentConnector3">
            <a:avLst>
              <a:gd name="adj1" fmla="val -219"/>
            </a:avLst>
          </a:prstGeom>
          <a:ln w="2540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字方塊 66"/>
          <p:cNvSpPr txBox="1"/>
          <p:nvPr/>
        </p:nvSpPr>
        <p:spPr>
          <a:xfrm>
            <a:off x="7544900" y="2562088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Sender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1805940" y="3882668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Sender</a:t>
            </a:r>
            <a:endParaRPr lang="zh-TW" alt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660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285667" y="83273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285667" y="550768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sp>
        <p:nvSpPr>
          <p:cNvPr id="6" name="圓角矩形 5"/>
          <p:cNvSpPr/>
          <p:nvPr/>
        </p:nvSpPr>
        <p:spPr>
          <a:xfrm>
            <a:off x="3155" y="1068744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sp>
        <p:nvSpPr>
          <p:cNvPr id="9" name="圓角矩形 8"/>
          <p:cNvSpPr/>
          <p:nvPr/>
        </p:nvSpPr>
        <p:spPr>
          <a:xfrm>
            <a:off x="75315" y="2857239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1897735" y="371305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圓角矩形 12"/>
          <p:cNvSpPr/>
          <p:nvPr/>
        </p:nvSpPr>
        <p:spPr>
          <a:xfrm>
            <a:off x="10045" y="6144296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17" name="直線接點 16"/>
          <p:cNvCxnSpPr/>
          <p:nvPr/>
        </p:nvCxnSpPr>
        <p:spPr>
          <a:xfrm>
            <a:off x="766045" y="918007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線單箭頭接點 20"/>
          <p:cNvCxnSpPr>
            <a:stCxn id="13" idx="0"/>
            <a:endCxn id="9" idx="2"/>
          </p:cNvCxnSpPr>
          <p:nvPr/>
        </p:nvCxnSpPr>
        <p:spPr>
          <a:xfrm flipH="1" flipV="1">
            <a:off x="756470" y="5406259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9" idx="0"/>
            <a:endCxn id="6" idx="2"/>
          </p:cNvCxnSpPr>
          <p:nvPr/>
        </p:nvCxnSpPr>
        <p:spPr>
          <a:xfrm flipV="1">
            <a:off x="756470" y="1356744"/>
            <a:ext cx="2685" cy="150049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圓角矩形 47"/>
          <p:cNvSpPr/>
          <p:nvPr/>
        </p:nvSpPr>
        <p:spPr>
          <a:xfrm>
            <a:off x="5034356" y="1081197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NetworkInterface</a:t>
            </a:r>
            <a:endParaRPr lang="zh-TW" altLang="en-US" sz="1100" dirty="0"/>
          </a:p>
        </p:txBody>
      </p:sp>
      <p:sp>
        <p:nvSpPr>
          <p:cNvPr id="50" name="圓角矩形 49"/>
          <p:cNvSpPr/>
          <p:nvPr/>
        </p:nvSpPr>
        <p:spPr>
          <a:xfrm>
            <a:off x="5048212" y="2030160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Connections</a:t>
            </a:r>
            <a:endParaRPr lang="zh-TW" altLang="en-US" sz="1100" dirty="0"/>
          </a:p>
        </p:txBody>
      </p:sp>
      <p:sp>
        <p:nvSpPr>
          <p:cNvPr id="52" name="圓角矩形 51"/>
          <p:cNvSpPr/>
          <p:nvPr/>
        </p:nvSpPr>
        <p:spPr>
          <a:xfrm>
            <a:off x="5034356" y="1546989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SimpleBoardcastInterface</a:t>
            </a:r>
            <a:endParaRPr lang="zh-TW" altLang="en-US" sz="800" dirty="0"/>
          </a:p>
        </p:txBody>
      </p:sp>
      <p:sp>
        <p:nvSpPr>
          <p:cNvPr id="53" name="圓角矩形 52"/>
          <p:cNvSpPr/>
          <p:nvPr/>
        </p:nvSpPr>
        <p:spPr>
          <a:xfrm>
            <a:off x="5048212" y="2493521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/>
              <a:t>CBRConnection</a:t>
            </a:r>
            <a:endParaRPr lang="zh-TW" altLang="en-US" sz="1000" dirty="0"/>
          </a:p>
        </p:txBody>
      </p:sp>
      <p:cxnSp>
        <p:nvCxnSpPr>
          <p:cNvPr id="54" name="直線單箭頭接點 53"/>
          <p:cNvCxnSpPr/>
          <p:nvPr/>
        </p:nvCxnSpPr>
        <p:spPr>
          <a:xfrm flipV="1">
            <a:off x="5790356" y="1370903"/>
            <a:ext cx="0" cy="17450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直線接點 55"/>
          <p:cNvCxnSpPr>
            <a:stCxn id="52" idx="2"/>
          </p:cNvCxnSpPr>
          <p:nvPr/>
        </p:nvCxnSpPr>
        <p:spPr>
          <a:xfrm>
            <a:off x="5790356" y="1834989"/>
            <a:ext cx="0" cy="19517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直線單箭頭接點 57"/>
          <p:cNvCxnSpPr>
            <a:endCxn id="50" idx="2"/>
          </p:cNvCxnSpPr>
          <p:nvPr/>
        </p:nvCxnSpPr>
        <p:spPr>
          <a:xfrm flipV="1">
            <a:off x="5804212" y="2318160"/>
            <a:ext cx="0" cy="175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1" name="直線接點 70"/>
          <p:cNvCxnSpPr/>
          <p:nvPr/>
        </p:nvCxnSpPr>
        <p:spPr>
          <a:xfrm>
            <a:off x="5790356" y="907191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直線接點 74"/>
          <p:cNvCxnSpPr>
            <a:stCxn id="5" idx="2"/>
          </p:cNvCxnSpPr>
          <p:nvPr/>
        </p:nvCxnSpPr>
        <p:spPr>
          <a:xfrm>
            <a:off x="1897735" y="838800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直線接點 75"/>
          <p:cNvCxnSpPr/>
          <p:nvPr/>
        </p:nvCxnSpPr>
        <p:spPr>
          <a:xfrm>
            <a:off x="756470" y="916414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9" name="直線接點 78"/>
          <p:cNvCxnSpPr/>
          <p:nvPr/>
        </p:nvCxnSpPr>
        <p:spPr>
          <a:xfrm>
            <a:off x="1711601" y="918008"/>
            <a:ext cx="4084535" cy="1592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2" name="左大括弧 81"/>
          <p:cNvSpPr/>
          <p:nvPr/>
        </p:nvSpPr>
        <p:spPr>
          <a:xfrm>
            <a:off x="1453553" y="4226646"/>
            <a:ext cx="1279580" cy="2169825"/>
          </a:xfrm>
          <a:prstGeom prst="leftBrace">
            <a:avLst>
              <a:gd name="adj1" fmla="val 8333"/>
              <a:gd name="adj2" fmla="val 27666"/>
            </a:avLst>
          </a:prstGeom>
          <a:ln w="254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200473" y="3949243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1515155" y="5998499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6"/>
                </a:solidFill>
              </a:rPr>
              <a:t>Step 3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1515155" y="6133335"/>
            <a:ext cx="227177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update</a:t>
            </a:r>
            <a:r>
              <a:rPr lang="en-US" altLang="zh-TW" sz="1000" dirty="0" smtClean="0"/>
              <a:t>(){</a:t>
            </a:r>
          </a:p>
          <a:p>
            <a:r>
              <a:rPr lang="en-US" altLang="zh-TW" sz="1000" b="1" dirty="0" err="1"/>
              <a:t>super.update</a:t>
            </a:r>
            <a:r>
              <a:rPr lang="en-US" altLang="zh-TW" sz="1000" b="1" dirty="0"/>
              <a:t>();</a:t>
            </a:r>
            <a:endParaRPr lang="en-US" altLang="zh-TW" sz="1000" b="1" dirty="0" smtClean="0"/>
          </a:p>
          <a:p>
            <a:r>
              <a:rPr lang="en-US" altLang="zh-TW" sz="1000" dirty="0" smtClean="0"/>
              <a:t>…</a:t>
            </a:r>
          </a:p>
          <a:p>
            <a:r>
              <a:rPr lang="en-US" altLang="zh-TW" sz="1000" dirty="0" err="1" smtClean="0"/>
              <a:t>this.tryAllMessagesToAllConnections</a:t>
            </a:r>
            <a:r>
              <a:rPr lang="en-US" altLang="zh-TW" sz="1000" dirty="0" smtClean="0"/>
              <a:t>();</a:t>
            </a:r>
          </a:p>
          <a:p>
            <a:r>
              <a:rPr lang="en-US" altLang="zh-TW" sz="1000" dirty="0" smtClean="0"/>
              <a:t>}</a:t>
            </a:r>
            <a:endParaRPr lang="zh-TW" altLang="en-US" sz="10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2494125" y="237470"/>
            <a:ext cx="13276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 err="1" smtClean="0"/>
              <a:t>updateHosts</a:t>
            </a:r>
            <a:r>
              <a:rPr lang="en-US" altLang="zh-TW" sz="900" dirty="0" smtClean="0"/>
              <a:t>()</a:t>
            </a:r>
            <a:r>
              <a:rPr lang="en-US" altLang="zh-TW" sz="900" b="1" dirty="0" smtClean="0"/>
              <a:t>;</a:t>
            </a:r>
            <a:endParaRPr lang="zh-TW" altLang="en-US" sz="9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2494125" y="75515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1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2489313" y="668158"/>
            <a:ext cx="16337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/>
              <a:t> this</a:t>
            </a:r>
            <a:r>
              <a:rPr lang="en-US" altLang="zh-TW" sz="900" dirty="0" smtClean="0"/>
              <a:t>..</a:t>
            </a:r>
            <a:r>
              <a:rPr lang="en-US" altLang="zh-TW" sz="900" dirty="0" err="1" smtClean="0"/>
              <a:t>router.update</a:t>
            </a:r>
            <a:r>
              <a:rPr lang="en-US" altLang="zh-TW" sz="900" dirty="0"/>
              <a:t>();</a:t>
            </a:r>
            <a:endParaRPr lang="zh-TW" altLang="en-US" sz="9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2489313" y="506203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</a:t>
            </a:r>
            <a:r>
              <a:rPr lang="en-US" altLang="zh-TW" sz="900" dirty="0">
                <a:solidFill>
                  <a:schemeClr val="accent6"/>
                </a:solidFill>
              </a:rPr>
              <a:t>2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41" name="標題 4"/>
          <p:cNvSpPr txBox="1">
            <a:spLocks/>
          </p:cNvSpPr>
          <p:nvPr/>
        </p:nvSpPr>
        <p:spPr>
          <a:xfrm>
            <a:off x="442678" y="-89854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/>
              <a:t>Message delivered in </a:t>
            </a:r>
            <a:r>
              <a:rPr lang="en-US" altLang="zh-TW" sz="1800" dirty="0" smtClean="0"/>
              <a:t>clock 6</a:t>
            </a:r>
            <a:endParaRPr lang="zh-TW" altLang="en-US" sz="1800" dirty="0"/>
          </a:p>
        </p:txBody>
      </p:sp>
      <p:cxnSp>
        <p:nvCxnSpPr>
          <p:cNvPr id="46" name="直線單箭頭接點 45"/>
          <p:cNvCxnSpPr/>
          <p:nvPr/>
        </p:nvCxnSpPr>
        <p:spPr>
          <a:xfrm flipH="1">
            <a:off x="2669870" y="5166198"/>
            <a:ext cx="573068" cy="1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/>
          <p:cNvSpPr txBox="1"/>
          <p:nvPr/>
        </p:nvSpPr>
        <p:spPr>
          <a:xfrm>
            <a:off x="2116348" y="4981532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true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42" name="直線單箭頭接點 41"/>
          <p:cNvCxnSpPr/>
          <p:nvPr/>
        </p:nvCxnSpPr>
        <p:spPr>
          <a:xfrm flipH="1">
            <a:off x="2679956" y="5303467"/>
            <a:ext cx="573068" cy="1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字方塊 50"/>
          <p:cNvSpPr txBox="1"/>
          <p:nvPr/>
        </p:nvSpPr>
        <p:spPr>
          <a:xfrm>
            <a:off x="2126434" y="5118801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true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5039793" y="2931420"/>
            <a:ext cx="3780202" cy="1200329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void </a:t>
            </a:r>
            <a:r>
              <a:rPr lang="en-US" altLang="zh-TW" sz="900" b="1" dirty="0" err="1"/>
              <a:t>finalizeTransfer</a:t>
            </a:r>
            <a:r>
              <a:rPr lang="en-US" altLang="zh-TW" sz="900" b="1" dirty="0"/>
              <a:t>() </a:t>
            </a:r>
            <a:r>
              <a:rPr lang="en-US" altLang="zh-TW" sz="900" dirty="0"/>
              <a:t>{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smtClean="0"/>
              <a:t>   </a:t>
            </a:r>
            <a:r>
              <a:rPr lang="en-US" altLang="zh-TW" sz="900" dirty="0" err="1" smtClean="0"/>
              <a:t>this.bytesTransferred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+= </a:t>
            </a:r>
            <a:r>
              <a:rPr lang="en-US" altLang="zh-TW" sz="900" dirty="0" err="1"/>
              <a:t>msgOnFly.getSize</a:t>
            </a:r>
            <a:r>
              <a:rPr lang="en-US" altLang="zh-TW" sz="900" dirty="0"/>
              <a:t>();</a:t>
            </a:r>
          </a:p>
          <a:p>
            <a:endParaRPr lang="zh-TW" altLang="en-US" sz="900" dirty="0"/>
          </a:p>
          <a:p>
            <a:r>
              <a:rPr lang="en-US" altLang="zh-TW" sz="900" dirty="0" smtClean="0"/>
              <a:t>   </a:t>
            </a:r>
            <a:r>
              <a:rPr lang="en-US" altLang="zh-TW" sz="900" b="1" dirty="0" err="1" smtClean="0">
                <a:solidFill>
                  <a:schemeClr val="accent2"/>
                </a:solidFill>
              </a:rPr>
              <a:t>getOtherNode</a:t>
            </a:r>
            <a:r>
              <a:rPr lang="en-US" altLang="zh-TW" sz="900" b="1" dirty="0" smtClean="0">
                <a:solidFill>
                  <a:schemeClr val="accent2"/>
                </a:solidFill>
              </a:rPr>
              <a:t>(</a:t>
            </a:r>
            <a:r>
              <a:rPr lang="en-US" altLang="zh-TW" sz="900" b="1" dirty="0" err="1" smtClean="0">
                <a:solidFill>
                  <a:schemeClr val="accent2"/>
                </a:solidFill>
              </a:rPr>
              <a:t>msgFromNode</a:t>
            </a:r>
            <a:r>
              <a:rPr lang="en-US" altLang="zh-TW" sz="900" b="1" dirty="0">
                <a:solidFill>
                  <a:schemeClr val="accent2"/>
                </a:solidFill>
              </a:rPr>
              <a:t>)</a:t>
            </a:r>
            <a:r>
              <a:rPr lang="en-US" altLang="zh-TW" sz="900" dirty="0"/>
              <a:t>.</a:t>
            </a:r>
            <a:r>
              <a:rPr lang="en-US" altLang="zh-TW" sz="900" dirty="0" err="1"/>
              <a:t>messageTransferred</a:t>
            </a:r>
            <a:r>
              <a:rPr lang="en-US" altLang="zh-TW" sz="900" dirty="0"/>
              <a:t>(</a:t>
            </a:r>
            <a:r>
              <a:rPr lang="en-US" altLang="zh-TW" sz="900" dirty="0" err="1">
                <a:solidFill>
                  <a:schemeClr val="accent2"/>
                </a:solidFill>
              </a:rPr>
              <a:t>this.msgOnFly.getId</a:t>
            </a:r>
            <a:r>
              <a:rPr lang="en-US" altLang="zh-TW" sz="900" dirty="0">
                <a:solidFill>
                  <a:schemeClr val="accent2"/>
                </a:solidFill>
              </a:rPr>
              <a:t>()</a:t>
            </a:r>
            <a:r>
              <a:rPr lang="en-US" altLang="zh-TW" sz="900" dirty="0"/>
              <a:t>,</a:t>
            </a:r>
          </a:p>
          <a:p>
            <a:r>
              <a:rPr lang="en-US" altLang="zh-TW" sz="900" dirty="0" smtClean="0"/>
              <a:t>   </a:t>
            </a:r>
            <a:r>
              <a:rPr lang="en-US" altLang="zh-TW" sz="900" dirty="0" err="1" smtClean="0">
                <a:solidFill>
                  <a:schemeClr val="accent2"/>
                </a:solidFill>
              </a:rPr>
              <a:t>msgFromNode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</a:t>
            </a:r>
            <a:r>
              <a:rPr lang="en-US" altLang="zh-TW" sz="900" dirty="0" err="1" smtClean="0"/>
              <a:t>clearMsgOnFly</a:t>
            </a:r>
            <a:r>
              <a:rPr lang="en-US" altLang="zh-TW" sz="900" dirty="0"/>
              <a:t>();</a:t>
            </a:r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cxnSp>
        <p:nvCxnSpPr>
          <p:cNvPr id="60" name="直線單箭頭接點 59"/>
          <p:cNvCxnSpPr/>
          <p:nvPr/>
        </p:nvCxnSpPr>
        <p:spPr>
          <a:xfrm flipH="1">
            <a:off x="6206825" y="3582665"/>
            <a:ext cx="2513" cy="674355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字方塊 60"/>
          <p:cNvSpPr txBox="1"/>
          <p:nvPr/>
        </p:nvSpPr>
        <p:spPr>
          <a:xfrm>
            <a:off x="5997581" y="423981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n1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55" name="直線單箭頭接點 54"/>
          <p:cNvCxnSpPr/>
          <p:nvPr/>
        </p:nvCxnSpPr>
        <p:spPr>
          <a:xfrm flipH="1">
            <a:off x="8100392" y="3594855"/>
            <a:ext cx="2513" cy="674355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字方塊 61"/>
          <p:cNvSpPr txBox="1"/>
          <p:nvPr/>
        </p:nvSpPr>
        <p:spPr>
          <a:xfrm>
            <a:off x="7891148" y="4252000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M1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63" name="直線單箭頭接點 62"/>
          <p:cNvCxnSpPr/>
          <p:nvPr/>
        </p:nvCxnSpPr>
        <p:spPr>
          <a:xfrm flipH="1">
            <a:off x="5538551" y="3752275"/>
            <a:ext cx="2513" cy="674355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字方塊 63"/>
          <p:cNvSpPr txBox="1"/>
          <p:nvPr/>
        </p:nvSpPr>
        <p:spPr>
          <a:xfrm>
            <a:off x="5329307" y="440942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n0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59" name="肘形接點 58"/>
          <p:cNvCxnSpPr/>
          <p:nvPr/>
        </p:nvCxnSpPr>
        <p:spPr>
          <a:xfrm rot="16200000" flipH="1">
            <a:off x="6375241" y="2376767"/>
            <a:ext cx="733718" cy="375587"/>
          </a:xfrm>
          <a:prstGeom prst="bentConnector3">
            <a:avLst>
              <a:gd name="adj1" fmla="val 150"/>
            </a:avLst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1751713" y="1482419"/>
            <a:ext cx="333136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Message </a:t>
            </a:r>
            <a:r>
              <a:rPr lang="en-US" altLang="zh-TW" sz="900" b="1" dirty="0" err="1"/>
              <a:t>messageTransferred</a:t>
            </a:r>
            <a:r>
              <a:rPr lang="en-US" altLang="zh-TW" sz="900" dirty="0"/>
              <a:t>(String id, </a:t>
            </a:r>
            <a:r>
              <a:rPr lang="en-US" altLang="zh-TW" sz="900" dirty="0" err="1"/>
              <a:t>DTNHost</a:t>
            </a:r>
            <a:r>
              <a:rPr lang="en-US" altLang="zh-TW" sz="900" dirty="0"/>
              <a:t> from) {</a:t>
            </a:r>
          </a:p>
          <a:p>
            <a:r>
              <a:rPr lang="zh-TW" altLang="en-US" sz="900" dirty="0" smtClean="0"/>
              <a:t>   </a:t>
            </a:r>
            <a:r>
              <a:rPr lang="en-US" altLang="zh-TW" sz="900" dirty="0" smtClean="0"/>
              <a:t>Message </a:t>
            </a:r>
            <a:r>
              <a:rPr lang="en-US" altLang="zh-TW" sz="900" dirty="0"/>
              <a:t>m = </a:t>
            </a:r>
            <a:r>
              <a:rPr lang="en-US" altLang="zh-TW" sz="900" b="1" dirty="0" err="1">
                <a:solidFill>
                  <a:srgbClr val="FF0000"/>
                </a:solidFill>
              </a:rPr>
              <a:t>super.messageTransferred</a:t>
            </a:r>
            <a:r>
              <a:rPr lang="en-US" altLang="zh-TW" sz="900" b="1" dirty="0">
                <a:solidFill>
                  <a:srgbClr val="FF0000"/>
                </a:solidFill>
              </a:rPr>
              <a:t>(id, from);</a:t>
            </a:r>
          </a:p>
          <a:p>
            <a:endParaRPr lang="zh-TW" altLang="en-US" sz="900" dirty="0"/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// </a:t>
            </a:r>
            <a:r>
              <a:rPr lang="en-US" altLang="zh-TW" sz="900" dirty="0">
                <a:solidFill>
                  <a:schemeClr val="accent3"/>
                </a:solidFill>
              </a:rPr>
              <a:t>check if </a:t>
            </a:r>
            <a:r>
              <a:rPr lang="en-US" altLang="zh-TW" sz="900" u="sng" dirty="0" err="1">
                <a:solidFill>
                  <a:schemeClr val="accent3"/>
                </a:solidFill>
              </a:rPr>
              <a:t>msg</a:t>
            </a:r>
            <a:r>
              <a:rPr lang="en-US" altLang="zh-TW" sz="900" u="sng" dirty="0">
                <a:solidFill>
                  <a:schemeClr val="accent3"/>
                </a:solidFill>
              </a:rPr>
              <a:t> was for this host and a response was requested</a:t>
            </a:r>
          </a:p>
          <a:p>
            <a:r>
              <a:rPr lang="zh-TW" altLang="en-US" sz="900" dirty="0" smtClean="0"/>
              <a:t>   </a:t>
            </a:r>
            <a:r>
              <a:rPr lang="en-US" altLang="zh-TW" sz="900" dirty="0" smtClean="0"/>
              <a:t>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m.getTo</a:t>
            </a:r>
            <a:r>
              <a:rPr lang="en-US" altLang="zh-TW" sz="900" dirty="0"/>
              <a:t>() == </a:t>
            </a:r>
            <a:r>
              <a:rPr lang="en-US" altLang="zh-TW" sz="900" dirty="0" err="1"/>
              <a:t>getHost</a:t>
            </a:r>
            <a:r>
              <a:rPr lang="en-US" altLang="zh-TW" sz="900" dirty="0"/>
              <a:t>() &amp;&amp; </a:t>
            </a:r>
            <a:r>
              <a:rPr lang="en-US" altLang="zh-TW" sz="900" dirty="0" err="1"/>
              <a:t>m.getResponseSize</a:t>
            </a:r>
            <a:r>
              <a:rPr lang="en-US" altLang="zh-TW" sz="900" dirty="0"/>
              <a:t>() &gt; 0) {</a:t>
            </a:r>
          </a:p>
          <a:p>
            <a:r>
              <a:rPr lang="en-US" altLang="zh-TW" sz="900" dirty="0">
                <a:solidFill>
                  <a:schemeClr val="accent3"/>
                </a:solidFill>
              </a:rPr>
              <a:t>// generate a response message</a:t>
            </a:r>
          </a:p>
          <a:p>
            <a:r>
              <a:rPr lang="zh-TW" altLang="en-US" sz="900" dirty="0" smtClean="0"/>
              <a:t>      </a:t>
            </a:r>
            <a:r>
              <a:rPr lang="en-US" altLang="zh-TW" sz="900" dirty="0" smtClean="0"/>
              <a:t>Message </a:t>
            </a:r>
            <a:r>
              <a:rPr lang="en-US" altLang="zh-TW" sz="900" dirty="0"/>
              <a:t>res = new Message(</a:t>
            </a:r>
            <a:r>
              <a:rPr lang="en-US" altLang="zh-TW" sz="900" dirty="0" err="1"/>
              <a:t>this.getHost</a:t>
            </a:r>
            <a:r>
              <a:rPr lang="en-US" altLang="zh-TW" sz="900" dirty="0"/>
              <a:t>(),</a:t>
            </a:r>
            <a:r>
              <a:rPr lang="en-US" altLang="zh-TW" sz="900" dirty="0" err="1"/>
              <a:t>m.getFrom</a:t>
            </a:r>
            <a:r>
              <a:rPr lang="en-US" altLang="zh-TW" sz="900" dirty="0"/>
              <a:t>(), </a:t>
            </a:r>
          </a:p>
          <a:p>
            <a:r>
              <a:rPr lang="zh-TW" altLang="en-US" sz="900" i="1" dirty="0" smtClean="0"/>
              <a:t>      </a:t>
            </a:r>
            <a:r>
              <a:rPr lang="en-US" altLang="zh-TW" sz="900" i="1" dirty="0" err="1" smtClean="0"/>
              <a:t>RESPONSE_PREFIX+m.getId</a:t>
            </a:r>
            <a:r>
              <a:rPr lang="en-US" altLang="zh-TW" sz="900" i="1" dirty="0"/>
              <a:t>(), </a:t>
            </a:r>
            <a:r>
              <a:rPr lang="en-US" altLang="zh-TW" sz="900" i="1" dirty="0" err="1"/>
              <a:t>m.getResponseSize</a:t>
            </a:r>
            <a:r>
              <a:rPr lang="en-US" altLang="zh-TW" sz="900" i="1" dirty="0"/>
              <a:t>());</a:t>
            </a:r>
          </a:p>
          <a:p>
            <a:r>
              <a:rPr lang="zh-TW" altLang="en-US" sz="900" dirty="0" smtClean="0"/>
              <a:t>      </a:t>
            </a:r>
            <a:r>
              <a:rPr lang="en-US" altLang="zh-TW" sz="900" dirty="0" err="1" smtClean="0"/>
              <a:t>this.createNewMessage</a:t>
            </a:r>
            <a:r>
              <a:rPr lang="en-US" altLang="zh-TW" sz="900" dirty="0" smtClean="0"/>
              <a:t>(res</a:t>
            </a:r>
            <a:r>
              <a:rPr lang="en-US" altLang="zh-TW" sz="900" dirty="0"/>
              <a:t>);</a:t>
            </a:r>
          </a:p>
          <a:p>
            <a:r>
              <a:rPr lang="zh-TW" altLang="en-US" sz="900" dirty="0" smtClean="0"/>
              <a:t>      </a:t>
            </a:r>
            <a:r>
              <a:rPr lang="en-US" altLang="zh-TW" sz="900" dirty="0" err="1" smtClean="0"/>
              <a:t>this.getMessage</a:t>
            </a:r>
            <a:r>
              <a:rPr lang="en-US" altLang="zh-TW" sz="900" dirty="0" smtClean="0"/>
              <a:t>(</a:t>
            </a:r>
            <a:r>
              <a:rPr lang="en-US" altLang="zh-TW" sz="900" i="1" dirty="0" err="1" smtClean="0"/>
              <a:t>RESPONSE_PREFIX+m.getId</a:t>
            </a:r>
            <a:r>
              <a:rPr lang="en-US" altLang="zh-TW" sz="900" i="1" dirty="0"/>
              <a:t>()).</a:t>
            </a:r>
            <a:r>
              <a:rPr lang="en-US" altLang="zh-TW" sz="900" i="1" dirty="0" err="1"/>
              <a:t>setRequest</a:t>
            </a:r>
            <a:r>
              <a:rPr lang="en-US" altLang="zh-TW" sz="900" i="1" dirty="0"/>
              <a:t>(m);</a:t>
            </a:r>
          </a:p>
          <a:p>
            <a:r>
              <a:rPr lang="zh-TW" altLang="en-US" sz="900" dirty="0" smtClean="0"/>
              <a:t>   </a:t>
            </a:r>
            <a:r>
              <a:rPr lang="en-US" altLang="zh-TW" sz="900" dirty="0" smtClean="0"/>
              <a:t>}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dirty="0"/>
              <a:t>return m;</a:t>
            </a:r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sp>
        <p:nvSpPr>
          <p:cNvPr id="65" name="左大括弧 64"/>
          <p:cNvSpPr/>
          <p:nvPr/>
        </p:nvSpPr>
        <p:spPr>
          <a:xfrm>
            <a:off x="1390290" y="1458157"/>
            <a:ext cx="639790" cy="2055587"/>
          </a:xfrm>
          <a:prstGeom prst="leftBrace">
            <a:avLst>
              <a:gd name="adj1" fmla="val 8333"/>
              <a:gd name="adj2" fmla="val 86029"/>
            </a:avLst>
          </a:prstGeom>
          <a:ln w="254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9" name="肘形接點 48"/>
          <p:cNvCxnSpPr>
            <a:endCxn id="6" idx="3"/>
          </p:cNvCxnSpPr>
          <p:nvPr/>
        </p:nvCxnSpPr>
        <p:spPr>
          <a:xfrm rot="10800000">
            <a:off x="1515155" y="1212744"/>
            <a:ext cx="1642774" cy="560072"/>
          </a:xfrm>
          <a:prstGeom prst="bentConnector3">
            <a:avLst>
              <a:gd name="adj1" fmla="val -338"/>
            </a:avLst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字方塊 65"/>
          <p:cNvSpPr txBox="1"/>
          <p:nvPr/>
        </p:nvSpPr>
        <p:spPr>
          <a:xfrm>
            <a:off x="-13118" y="3399"/>
            <a:ext cx="984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Receiver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67" name="肘形接點 66"/>
          <p:cNvCxnSpPr/>
          <p:nvPr/>
        </p:nvCxnSpPr>
        <p:spPr>
          <a:xfrm rot="10800000" flipV="1">
            <a:off x="1453553" y="3594854"/>
            <a:ext cx="5763332" cy="948714"/>
          </a:xfrm>
          <a:prstGeom prst="bentConnector3">
            <a:avLst>
              <a:gd name="adj1" fmla="val -219"/>
            </a:avLst>
          </a:prstGeom>
          <a:ln w="2540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/>
          <p:cNvSpPr txBox="1"/>
          <p:nvPr/>
        </p:nvSpPr>
        <p:spPr>
          <a:xfrm>
            <a:off x="7544900" y="2562088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Sender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1805940" y="3882668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Sender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2587778" y="4226646"/>
            <a:ext cx="2693366" cy="2169825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void </a:t>
            </a:r>
            <a:r>
              <a:rPr lang="en-US" altLang="zh-TW" sz="900" b="1" dirty="0"/>
              <a:t>update() </a:t>
            </a:r>
            <a:r>
              <a:rPr lang="en-US" altLang="zh-TW" sz="900" dirty="0" smtClean="0"/>
              <a:t>{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smtClean="0"/>
              <a:t>   for </a:t>
            </a:r>
            <a:r>
              <a:rPr lang="en-US" altLang="zh-TW" sz="900" dirty="0"/>
              <a:t>(</a:t>
            </a:r>
            <a:r>
              <a:rPr lang="en-US" altLang="zh-TW" sz="900" dirty="0" err="1"/>
              <a:t>int</a:t>
            </a:r>
            <a:r>
              <a:rPr lang="en-US" altLang="zh-TW" sz="900" dirty="0"/>
              <a:t> </a:t>
            </a:r>
            <a:r>
              <a:rPr lang="en-US" altLang="zh-TW" sz="900" dirty="0" err="1"/>
              <a:t>i</a:t>
            </a:r>
            <a:r>
              <a:rPr lang="en-US" altLang="zh-TW" sz="900" dirty="0"/>
              <a:t>=0; </a:t>
            </a:r>
            <a:r>
              <a:rPr lang="en-US" altLang="zh-TW" sz="900" dirty="0" err="1"/>
              <a:t>i</a:t>
            </a:r>
            <a:r>
              <a:rPr lang="en-US" altLang="zh-TW" sz="900" dirty="0"/>
              <a:t>&lt;</a:t>
            </a:r>
            <a:r>
              <a:rPr lang="en-US" altLang="zh-TW" sz="900" dirty="0" err="1"/>
              <a:t>this.sendingConnections.size</a:t>
            </a:r>
            <a:r>
              <a:rPr lang="en-US" altLang="zh-TW" sz="900" dirty="0"/>
              <a:t>(); ) {</a:t>
            </a:r>
          </a:p>
          <a:p>
            <a:r>
              <a:rPr lang="en-US" altLang="zh-TW" sz="900" dirty="0" smtClean="0"/>
              <a:t>       </a:t>
            </a:r>
            <a:r>
              <a:rPr lang="en-US" altLang="zh-TW" sz="900" dirty="0" err="1" smtClean="0"/>
              <a:t>boolean</a:t>
            </a:r>
            <a:r>
              <a:rPr lang="en-US" altLang="zh-TW" sz="900" dirty="0" smtClean="0"/>
              <a:t> </a:t>
            </a:r>
            <a:r>
              <a:rPr lang="en-US" altLang="zh-TW" sz="900" dirty="0" err="1"/>
              <a:t>removeCurrent</a:t>
            </a:r>
            <a:r>
              <a:rPr lang="en-US" altLang="zh-TW" sz="900" dirty="0"/>
              <a:t> = false;</a:t>
            </a:r>
          </a:p>
          <a:p>
            <a:r>
              <a:rPr lang="en-US" altLang="zh-TW" sz="900" dirty="0" smtClean="0"/>
              <a:t>       Connection </a:t>
            </a:r>
            <a:r>
              <a:rPr lang="en-US" altLang="zh-TW" sz="900" dirty="0"/>
              <a:t>con = </a:t>
            </a:r>
            <a:r>
              <a:rPr lang="en-US" altLang="zh-TW" sz="900" dirty="0" err="1"/>
              <a:t>sendingConnections.get</a:t>
            </a:r>
            <a:r>
              <a:rPr lang="en-US" altLang="zh-TW" sz="900" dirty="0"/>
              <a:t>(</a:t>
            </a:r>
            <a:r>
              <a:rPr lang="en-US" altLang="zh-TW" sz="900" dirty="0" err="1"/>
              <a:t>i</a:t>
            </a:r>
            <a:r>
              <a:rPr lang="en-US" altLang="zh-TW" sz="900" dirty="0" smtClean="0"/>
              <a:t>);</a:t>
            </a:r>
            <a:endParaRPr lang="zh-TW" altLang="en-US" sz="900" dirty="0"/>
          </a:p>
          <a:p>
            <a:r>
              <a:rPr lang="en-US" altLang="zh-TW" sz="900" dirty="0" smtClean="0"/>
              <a:t>       </a:t>
            </a:r>
            <a:r>
              <a:rPr lang="en-US" altLang="zh-TW" sz="900" dirty="0" smtClean="0">
                <a:solidFill>
                  <a:schemeClr val="accent3"/>
                </a:solidFill>
              </a:rPr>
              <a:t>/* </a:t>
            </a:r>
            <a:r>
              <a:rPr lang="en-US" altLang="zh-TW" sz="900" dirty="0">
                <a:solidFill>
                  <a:schemeClr val="accent3"/>
                </a:solidFill>
              </a:rPr>
              <a:t>finalize ready transfers */</a:t>
            </a:r>
          </a:p>
          <a:p>
            <a:r>
              <a:rPr lang="en-US" altLang="zh-TW" sz="900" dirty="0" smtClean="0"/>
              <a:t>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con.isMessageTransferred</a:t>
            </a:r>
            <a:r>
              <a:rPr lang="en-US" altLang="zh-TW" sz="900" dirty="0"/>
              <a:t>()) {</a:t>
            </a:r>
          </a:p>
          <a:p>
            <a:r>
              <a:rPr lang="en-US" altLang="zh-TW" sz="900" dirty="0" smtClean="0"/>
              <a:t>           if </a:t>
            </a:r>
            <a:r>
              <a:rPr lang="en-US" altLang="zh-TW" sz="900" b="1" dirty="0"/>
              <a:t>(</a:t>
            </a:r>
            <a:r>
              <a:rPr lang="en-US" altLang="zh-TW" sz="900" dirty="0" err="1"/>
              <a:t>con.getMessage</a:t>
            </a:r>
            <a:r>
              <a:rPr lang="en-US" altLang="zh-TW" sz="900" dirty="0"/>
              <a:t>() != null) {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transferDone</a:t>
            </a:r>
            <a:r>
              <a:rPr lang="en-US" altLang="zh-TW" sz="900" dirty="0" smtClean="0"/>
              <a:t>(con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b="1" dirty="0" err="1" smtClean="0">
                <a:solidFill>
                  <a:schemeClr val="accent6"/>
                </a:solidFill>
              </a:rPr>
              <a:t>con.finalizeTransfer</a:t>
            </a:r>
            <a:r>
              <a:rPr lang="en-US" altLang="zh-TW" sz="900" b="1" dirty="0">
                <a:solidFill>
                  <a:schemeClr val="accent6"/>
                </a:solidFill>
              </a:rPr>
              <a:t>();</a:t>
            </a:r>
          </a:p>
          <a:p>
            <a:r>
              <a:rPr lang="en-US" altLang="zh-TW" sz="900" dirty="0" smtClean="0"/>
              <a:t>            } </a:t>
            </a:r>
            <a:r>
              <a:rPr lang="en-US" altLang="zh-TW" sz="900" dirty="0">
                <a:solidFill>
                  <a:schemeClr val="accent3"/>
                </a:solidFill>
              </a:rPr>
              <a:t>/* else: some other entity aborted transfer */</a:t>
            </a:r>
          </a:p>
          <a:p>
            <a:r>
              <a:rPr lang="en-US" altLang="zh-TW" sz="900" dirty="0" smtClean="0"/>
              <a:t>           </a:t>
            </a:r>
            <a:r>
              <a:rPr lang="en-US" altLang="zh-TW" sz="900" dirty="0" err="1" smtClean="0"/>
              <a:t>removeCurrent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true;</a:t>
            </a:r>
          </a:p>
          <a:p>
            <a:r>
              <a:rPr lang="en-US" altLang="zh-TW" sz="900" dirty="0" smtClean="0"/>
              <a:t>        }</a:t>
            </a:r>
            <a:endParaRPr lang="en-US" altLang="zh-TW" sz="900" dirty="0"/>
          </a:p>
          <a:p>
            <a:r>
              <a:rPr lang="en-US" altLang="zh-TW" sz="900" b="1" dirty="0" smtClean="0"/>
              <a:t>…</a:t>
            </a:r>
            <a:endParaRPr lang="en-US" altLang="zh-TW" sz="900" b="1" dirty="0"/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</p:spTree>
    <p:extLst>
      <p:ext uri="{BB962C8B-B14F-4D97-AF65-F5344CB8AC3E}">
        <p14:creationId xmlns:p14="http://schemas.microsoft.com/office/powerpoint/2010/main" val="109133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285667" y="83273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285667" y="550768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sp>
        <p:nvSpPr>
          <p:cNvPr id="6" name="圓角矩形 5"/>
          <p:cNvSpPr/>
          <p:nvPr/>
        </p:nvSpPr>
        <p:spPr>
          <a:xfrm>
            <a:off x="3155" y="1068744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sp>
        <p:nvSpPr>
          <p:cNvPr id="9" name="圓角矩形 8"/>
          <p:cNvSpPr/>
          <p:nvPr/>
        </p:nvSpPr>
        <p:spPr>
          <a:xfrm>
            <a:off x="75315" y="2857239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1897735" y="371305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圓角矩形 12"/>
          <p:cNvSpPr/>
          <p:nvPr/>
        </p:nvSpPr>
        <p:spPr>
          <a:xfrm>
            <a:off x="10045" y="6144296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17" name="直線接點 16"/>
          <p:cNvCxnSpPr/>
          <p:nvPr/>
        </p:nvCxnSpPr>
        <p:spPr>
          <a:xfrm>
            <a:off x="766045" y="918007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線單箭頭接點 20"/>
          <p:cNvCxnSpPr>
            <a:stCxn id="13" idx="0"/>
            <a:endCxn id="9" idx="2"/>
          </p:cNvCxnSpPr>
          <p:nvPr/>
        </p:nvCxnSpPr>
        <p:spPr>
          <a:xfrm flipH="1" flipV="1">
            <a:off x="756470" y="5406259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9" idx="0"/>
            <a:endCxn id="6" idx="2"/>
          </p:cNvCxnSpPr>
          <p:nvPr/>
        </p:nvCxnSpPr>
        <p:spPr>
          <a:xfrm flipV="1">
            <a:off x="756470" y="1356744"/>
            <a:ext cx="2685" cy="150049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圓角矩形 47"/>
          <p:cNvSpPr/>
          <p:nvPr/>
        </p:nvSpPr>
        <p:spPr>
          <a:xfrm>
            <a:off x="5034356" y="1081197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NetworkInterface</a:t>
            </a:r>
            <a:endParaRPr lang="zh-TW" altLang="en-US" sz="1100" dirty="0"/>
          </a:p>
        </p:txBody>
      </p:sp>
      <p:sp>
        <p:nvSpPr>
          <p:cNvPr id="50" name="圓角矩形 49"/>
          <p:cNvSpPr/>
          <p:nvPr/>
        </p:nvSpPr>
        <p:spPr>
          <a:xfrm>
            <a:off x="5048212" y="2030160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Connections</a:t>
            </a:r>
            <a:endParaRPr lang="zh-TW" altLang="en-US" sz="1100" dirty="0"/>
          </a:p>
        </p:txBody>
      </p:sp>
      <p:sp>
        <p:nvSpPr>
          <p:cNvPr id="52" name="圓角矩形 51"/>
          <p:cNvSpPr/>
          <p:nvPr/>
        </p:nvSpPr>
        <p:spPr>
          <a:xfrm>
            <a:off x="5034356" y="1546989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SimpleBoardcastInterface</a:t>
            </a:r>
            <a:endParaRPr lang="zh-TW" altLang="en-US" sz="800" dirty="0"/>
          </a:p>
        </p:txBody>
      </p:sp>
      <p:sp>
        <p:nvSpPr>
          <p:cNvPr id="53" name="圓角矩形 52"/>
          <p:cNvSpPr/>
          <p:nvPr/>
        </p:nvSpPr>
        <p:spPr>
          <a:xfrm>
            <a:off x="5048212" y="2493521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/>
              <a:t>CBRConnection</a:t>
            </a:r>
            <a:endParaRPr lang="zh-TW" altLang="en-US" sz="1000" dirty="0"/>
          </a:p>
        </p:txBody>
      </p:sp>
      <p:cxnSp>
        <p:nvCxnSpPr>
          <p:cNvPr id="54" name="直線單箭頭接點 53"/>
          <p:cNvCxnSpPr/>
          <p:nvPr/>
        </p:nvCxnSpPr>
        <p:spPr>
          <a:xfrm flipV="1">
            <a:off x="5790356" y="1370903"/>
            <a:ext cx="0" cy="17450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直線接點 55"/>
          <p:cNvCxnSpPr>
            <a:stCxn id="52" idx="2"/>
          </p:cNvCxnSpPr>
          <p:nvPr/>
        </p:nvCxnSpPr>
        <p:spPr>
          <a:xfrm>
            <a:off x="5790356" y="1834989"/>
            <a:ext cx="0" cy="19517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直線單箭頭接點 57"/>
          <p:cNvCxnSpPr>
            <a:endCxn id="50" idx="2"/>
          </p:cNvCxnSpPr>
          <p:nvPr/>
        </p:nvCxnSpPr>
        <p:spPr>
          <a:xfrm flipV="1">
            <a:off x="5804212" y="2318160"/>
            <a:ext cx="0" cy="175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1" name="直線接點 70"/>
          <p:cNvCxnSpPr/>
          <p:nvPr/>
        </p:nvCxnSpPr>
        <p:spPr>
          <a:xfrm>
            <a:off x="5790356" y="907191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直線接點 74"/>
          <p:cNvCxnSpPr>
            <a:stCxn id="5" idx="2"/>
          </p:cNvCxnSpPr>
          <p:nvPr/>
        </p:nvCxnSpPr>
        <p:spPr>
          <a:xfrm>
            <a:off x="1897735" y="838800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直線接點 75"/>
          <p:cNvCxnSpPr/>
          <p:nvPr/>
        </p:nvCxnSpPr>
        <p:spPr>
          <a:xfrm>
            <a:off x="756470" y="916414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9" name="直線接點 78"/>
          <p:cNvCxnSpPr/>
          <p:nvPr/>
        </p:nvCxnSpPr>
        <p:spPr>
          <a:xfrm>
            <a:off x="1711601" y="918008"/>
            <a:ext cx="4084535" cy="1592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2" name="左大括弧 81"/>
          <p:cNvSpPr/>
          <p:nvPr/>
        </p:nvSpPr>
        <p:spPr>
          <a:xfrm>
            <a:off x="1453553" y="4226646"/>
            <a:ext cx="1279580" cy="2169825"/>
          </a:xfrm>
          <a:prstGeom prst="leftBrace">
            <a:avLst>
              <a:gd name="adj1" fmla="val 8333"/>
              <a:gd name="adj2" fmla="val 27666"/>
            </a:avLst>
          </a:prstGeom>
          <a:ln w="254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200473" y="3949243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1515155" y="5998499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6"/>
                </a:solidFill>
              </a:rPr>
              <a:t>Step 3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1515155" y="6133335"/>
            <a:ext cx="227177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update</a:t>
            </a:r>
            <a:r>
              <a:rPr lang="en-US" altLang="zh-TW" sz="1000" dirty="0" smtClean="0"/>
              <a:t>(){</a:t>
            </a:r>
          </a:p>
          <a:p>
            <a:r>
              <a:rPr lang="en-US" altLang="zh-TW" sz="1000" b="1" dirty="0" err="1"/>
              <a:t>super.update</a:t>
            </a:r>
            <a:r>
              <a:rPr lang="en-US" altLang="zh-TW" sz="1000" b="1" dirty="0"/>
              <a:t>();</a:t>
            </a:r>
            <a:endParaRPr lang="en-US" altLang="zh-TW" sz="1000" b="1" dirty="0" smtClean="0"/>
          </a:p>
          <a:p>
            <a:r>
              <a:rPr lang="en-US" altLang="zh-TW" sz="1000" dirty="0" smtClean="0"/>
              <a:t>…</a:t>
            </a:r>
          </a:p>
          <a:p>
            <a:r>
              <a:rPr lang="en-US" altLang="zh-TW" sz="1000" dirty="0" err="1" smtClean="0"/>
              <a:t>this.tryAllMessagesToAllConnections</a:t>
            </a:r>
            <a:r>
              <a:rPr lang="en-US" altLang="zh-TW" sz="1000" dirty="0" smtClean="0"/>
              <a:t>();</a:t>
            </a:r>
          </a:p>
          <a:p>
            <a:r>
              <a:rPr lang="en-US" altLang="zh-TW" sz="1000" dirty="0" smtClean="0"/>
              <a:t>}</a:t>
            </a:r>
            <a:endParaRPr lang="zh-TW" altLang="en-US" sz="10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2494125" y="237470"/>
            <a:ext cx="13276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 err="1" smtClean="0"/>
              <a:t>updateHosts</a:t>
            </a:r>
            <a:r>
              <a:rPr lang="en-US" altLang="zh-TW" sz="900" dirty="0" smtClean="0"/>
              <a:t>()</a:t>
            </a:r>
            <a:r>
              <a:rPr lang="en-US" altLang="zh-TW" sz="900" b="1" dirty="0" smtClean="0"/>
              <a:t>;</a:t>
            </a:r>
            <a:endParaRPr lang="zh-TW" altLang="en-US" sz="9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2494125" y="75515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1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2489313" y="668158"/>
            <a:ext cx="16337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/>
              <a:t> this</a:t>
            </a:r>
            <a:r>
              <a:rPr lang="en-US" altLang="zh-TW" sz="900" dirty="0" smtClean="0"/>
              <a:t>..</a:t>
            </a:r>
            <a:r>
              <a:rPr lang="en-US" altLang="zh-TW" sz="900" dirty="0" err="1" smtClean="0"/>
              <a:t>router.update</a:t>
            </a:r>
            <a:r>
              <a:rPr lang="en-US" altLang="zh-TW" sz="900" dirty="0"/>
              <a:t>();</a:t>
            </a:r>
            <a:endParaRPr lang="zh-TW" altLang="en-US" sz="9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2489313" y="506203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</a:t>
            </a:r>
            <a:r>
              <a:rPr lang="en-US" altLang="zh-TW" sz="900" dirty="0">
                <a:solidFill>
                  <a:schemeClr val="accent6"/>
                </a:solidFill>
              </a:rPr>
              <a:t>2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41" name="標題 4"/>
          <p:cNvSpPr txBox="1">
            <a:spLocks/>
          </p:cNvSpPr>
          <p:nvPr/>
        </p:nvSpPr>
        <p:spPr>
          <a:xfrm>
            <a:off x="442678" y="-89854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/>
              <a:t>Message delivered in </a:t>
            </a:r>
            <a:r>
              <a:rPr lang="en-US" altLang="zh-TW" sz="1800" dirty="0" smtClean="0"/>
              <a:t>clock 6</a:t>
            </a:r>
            <a:endParaRPr lang="zh-TW" altLang="en-US" sz="1800" dirty="0"/>
          </a:p>
        </p:txBody>
      </p:sp>
      <p:cxnSp>
        <p:nvCxnSpPr>
          <p:cNvPr id="46" name="直線單箭頭接點 45"/>
          <p:cNvCxnSpPr/>
          <p:nvPr/>
        </p:nvCxnSpPr>
        <p:spPr>
          <a:xfrm flipH="1">
            <a:off x="2669870" y="5166198"/>
            <a:ext cx="573068" cy="1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/>
          <p:cNvSpPr txBox="1"/>
          <p:nvPr/>
        </p:nvSpPr>
        <p:spPr>
          <a:xfrm>
            <a:off x="2116348" y="4981532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true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42" name="直線單箭頭接點 41"/>
          <p:cNvCxnSpPr/>
          <p:nvPr/>
        </p:nvCxnSpPr>
        <p:spPr>
          <a:xfrm flipH="1">
            <a:off x="2679956" y="5303467"/>
            <a:ext cx="573068" cy="1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字方塊 50"/>
          <p:cNvSpPr txBox="1"/>
          <p:nvPr/>
        </p:nvSpPr>
        <p:spPr>
          <a:xfrm>
            <a:off x="2126434" y="5118801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true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5039793" y="2931420"/>
            <a:ext cx="3780202" cy="1200329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void </a:t>
            </a:r>
            <a:r>
              <a:rPr lang="en-US" altLang="zh-TW" sz="900" b="1" dirty="0" err="1"/>
              <a:t>finalizeTransfer</a:t>
            </a:r>
            <a:r>
              <a:rPr lang="en-US" altLang="zh-TW" sz="900" b="1" dirty="0"/>
              <a:t>() </a:t>
            </a:r>
            <a:r>
              <a:rPr lang="en-US" altLang="zh-TW" sz="900" dirty="0"/>
              <a:t>{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smtClean="0"/>
              <a:t>   </a:t>
            </a:r>
            <a:r>
              <a:rPr lang="en-US" altLang="zh-TW" sz="900" dirty="0" err="1" smtClean="0"/>
              <a:t>this.bytesTransferred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+= </a:t>
            </a:r>
            <a:r>
              <a:rPr lang="en-US" altLang="zh-TW" sz="900" dirty="0" err="1"/>
              <a:t>msgOnFly.getSize</a:t>
            </a:r>
            <a:r>
              <a:rPr lang="en-US" altLang="zh-TW" sz="900" dirty="0"/>
              <a:t>();</a:t>
            </a:r>
          </a:p>
          <a:p>
            <a:endParaRPr lang="zh-TW" altLang="en-US" sz="900" dirty="0"/>
          </a:p>
          <a:p>
            <a:r>
              <a:rPr lang="en-US" altLang="zh-TW" sz="900" dirty="0" smtClean="0"/>
              <a:t>   </a:t>
            </a:r>
            <a:r>
              <a:rPr lang="en-US" altLang="zh-TW" sz="900" b="1" dirty="0" err="1" smtClean="0">
                <a:solidFill>
                  <a:schemeClr val="accent2"/>
                </a:solidFill>
              </a:rPr>
              <a:t>getOtherNode</a:t>
            </a:r>
            <a:r>
              <a:rPr lang="en-US" altLang="zh-TW" sz="900" b="1" dirty="0" smtClean="0">
                <a:solidFill>
                  <a:schemeClr val="accent2"/>
                </a:solidFill>
              </a:rPr>
              <a:t>(</a:t>
            </a:r>
            <a:r>
              <a:rPr lang="en-US" altLang="zh-TW" sz="900" b="1" dirty="0" err="1" smtClean="0">
                <a:solidFill>
                  <a:schemeClr val="accent2"/>
                </a:solidFill>
              </a:rPr>
              <a:t>msgFromNode</a:t>
            </a:r>
            <a:r>
              <a:rPr lang="en-US" altLang="zh-TW" sz="900" b="1" dirty="0">
                <a:solidFill>
                  <a:schemeClr val="accent2"/>
                </a:solidFill>
              </a:rPr>
              <a:t>)</a:t>
            </a:r>
            <a:r>
              <a:rPr lang="en-US" altLang="zh-TW" sz="900" dirty="0"/>
              <a:t>.</a:t>
            </a:r>
            <a:r>
              <a:rPr lang="en-US" altLang="zh-TW" sz="900" dirty="0" err="1"/>
              <a:t>messageTransferred</a:t>
            </a:r>
            <a:r>
              <a:rPr lang="en-US" altLang="zh-TW" sz="900" dirty="0"/>
              <a:t>(</a:t>
            </a:r>
            <a:r>
              <a:rPr lang="en-US" altLang="zh-TW" sz="900" dirty="0" err="1">
                <a:solidFill>
                  <a:schemeClr val="accent2"/>
                </a:solidFill>
              </a:rPr>
              <a:t>this.msgOnFly.getId</a:t>
            </a:r>
            <a:r>
              <a:rPr lang="en-US" altLang="zh-TW" sz="900" dirty="0">
                <a:solidFill>
                  <a:schemeClr val="accent2"/>
                </a:solidFill>
              </a:rPr>
              <a:t>()</a:t>
            </a:r>
            <a:r>
              <a:rPr lang="en-US" altLang="zh-TW" sz="900" dirty="0"/>
              <a:t>,</a:t>
            </a:r>
          </a:p>
          <a:p>
            <a:r>
              <a:rPr lang="en-US" altLang="zh-TW" sz="900" dirty="0" smtClean="0"/>
              <a:t>   </a:t>
            </a:r>
            <a:r>
              <a:rPr lang="en-US" altLang="zh-TW" sz="900" dirty="0" err="1" smtClean="0">
                <a:solidFill>
                  <a:schemeClr val="accent2"/>
                </a:solidFill>
              </a:rPr>
              <a:t>msgFromNode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</a:t>
            </a:r>
            <a:r>
              <a:rPr lang="en-US" altLang="zh-TW" sz="900" dirty="0" err="1" smtClean="0"/>
              <a:t>clearMsgOnFly</a:t>
            </a:r>
            <a:r>
              <a:rPr lang="en-US" altLang="zh-TW" sz="900" dirty="0"/>
              <a:t>();</a:t>
            </a:r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cxnSp>
        <p:nvCxnSpPr>
          <p:cNvPr id="60" name="直線單箭頭接點 59"/>
          <p:cNvCxnSpPr/>
          <p:nvPr/>
        </p:nvCxnSpPr>
        <p:spPr>
          <a:xfrm flipH="1">
            <a:off x="6206825" y="3582665"/>
            <a:ext cx="2513" cy="674355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字方塊 60"/>
          <p:cNvSpPr txBox="1"/>
          <p:nvPr/>
        </p:nvSpPr>
        <p:spPr>
          <a:xfrm>
            <a:off x="5997581" y="423981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n1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55" name="直線單箭頭接點 54"/>
          <p:cNvCxnSpPr/>
          <p:nvPr/>
        </p:nvCxnSpPr>
        <p:spPr>
          <a:xfrm flipH="1">
            <a:off x="8100392" y="3594855"/>
            <a:ext cx="2513" cy="674355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字方塊 61"/>
          <p:cNvSpPr txBox="1"/>
          <p:nvPr/>
        </p:nvSpPr>
        <p:spPr>
          <a:xfrm>
            <a:off x="7891148" y="4252000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M1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63" name="直線單箭頭接點 62"/>
          <p:cNvCxnSpPr/>
          <p:nvPr/>
        </p:nvCxnSpPr>
        <p:spPr>
          <a:xfrm flipH="1">
            <a:off x="5538551" y="3752275"/>
            <a:ext cx="2513" cy="674355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字方塊 63"/>
          <p:cNvSpPr txBox="1"/>
          <p:nvPr/>
        </p:nvSpPr>
        <p:spPr>
          <a:xfrm>
            <a:off x="5329307" y="440942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n0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59" name="肘形接點 58"/>
          <p:cNvCxnSpPr/>
          <p:nvPr/>
        </p:nvCxnSpPr>
        <p:spPr>
          <a:xfrm rot="16200000" flipH="1">
            <a:off x="6375241" y="2376767"/>
            <a:ext cx="733718" cy="375587"/>
          </a:xfrm>
          <a:prstGeom prst="bentConnector3">
            <a:avLst>
              <a:gd name="adj1" fmla="val 150"/>
            </a:avLst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1751713" y="1482419"/>
            <a:ext cx="333136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Message </a:t>
            </a:r>
            <a:r>
              <a:rPr lang="en-US" altLang="zh-TW" sz="900" b="1" dirty="0" err="1"/>
              <a:t>messageTransferred</a:t>
            </a:r>
            <a:r>
              <a:rPr lang="en-US" altLang="zh-TW" sz="900" dirty="0"/>
              <a:t>(String id, </a:t>
            </a:r>
            <a:r>
              <a:rPr lang="en-US" altLang="zh-TW" sz="900" dirty="0" err="1"/>
              <a:t>DTNHost</a:t>
            </a:r>
            <a:r>
              <a:rPr lang="en-US" altLang="zh-TW" sz="900" dirty="0"/>
              <a:t> from) {</a:t>
            </a:r>
          </a:p>
          <a:p>
            <a:r>
              <a:rPr lang="zh-TW" altLang="en-US" sz="900" dirty="0" smtClean="0"/>
              <a:t>   </a:t>
            </a:r>
            <a:r>
              <a:rPr lang="en-US" altLang="zh-TW" sz="900" dirty="0" smtClean="0"/>
              <a:t>Message </a:t>
            </a:r>
            <a:r>
              <a:rPr lang="en-US" altLang="zh-TW" sz="900" dirty="0"/>
              <a:t>m = </a:t>
            </a:r>
            <a:r>
              <a:rPr lang="en-US" altLang="zh-TW" sz="900" b="1" dirty="0" err="1">
                <a:solidFill>
                  <a:srgbClr val="FF0000"/>
                </a:solidFill>
              </a:rPr>
              <a:t>super.messageTransferred</a:t>
            </a:r>
            <a:r>
              <a:rPr lang="en-US" altLang="zh-TW" sz="900" b="1" dirty="0">
                <a:solidFill>
                  <a:srgbClr val="FF0000"/>
                </a:solidFill>
              </a:rPr>
              <a:t>(id, from);</a:t>
            </a:r>
          </a:p>
          <a:p>
            <a:endParaRPr lang="zh-TW" altLang="en-US" sz="900" dirty="0"/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// </a:t>
            </a:r>
            <a:r>
              <a:rPr lang="en-US" altLang="zh-TW" sz="900" dirty="0">
                <a:solidFill>
                  <a:schemeClr val="accent3"/>
                </a:solidFill>
              </a:rPr>
              <a:t>check if </a:t>
            </a:r>
            <a:r>
              <a:rPr lang="en-US" altLang="zh-TW" sz="900" u="sng" dirty="0" err="1">
                <a:solidFill>
                  <a:schemeClr val="accent3"/>
                </a:solidFill>
              </a:rPr>
              <a:t>msg</a:t>
            </a:r>
            <a:r>
              <a:rPr lang="en-US" altLang="zh-TW" sz="900" u="sng" dirty="0">
                <a:solidFill>
                  <a:schemeClr val="accent3"/>
                </a:solidFill>
              </a:rPr>
              <a:t> was for this host and a response was requested</a:t>
            </a:r>
          </a:p>
          <a:p>
            <a:r>
              <a:rPr lang="zh-TW" altLang="en-US" sz="900" dirty="0" smtClean="0"/>
              <a:t>   </a:t>
            </a:r>
            <a:r>
              <a:rPr lang="en-US" altLang="zh-TW" sz="900" dirty="0" smtClean="0"/>
              <a:t>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m.getTo</a:t>
            </a:r>
            <a:r>
              <a:rPr lang="en-US" altLang="zh-TW" sz="900" dirty="0"/>
              <a:t>() == </a:t>
            </a:r>
            <a:r>
              <a:rPr lang="en-US" altLang="zh-TW" sz="900" dirty="0" err="1"/>
              <a:t>getHost</a:t>
            </a:r>
            <a:r>
              <a:rPr lang="en-US" altLang="zh-TW" sz="900" dirty="0"/>
              <a:t>() &amp;&amp; </a:t>
            </a:r>
            <a:r>
              <a:rPr lang="en-US" altLang="zh-TW" sz="900" dirty="0" err="1"/>
              <a:t>m.getResponseSize</a:t>
            </a:r>
            <a:r>
              <a:rPr lang="en-US" altLang="zh-TW" sz="900" dirty="0"/>
              <a:t>() &gt; 0) {</a:t>
            </a:r>
          </a:p>
          <a:p>
            <a:r>
              <a:rPr lang="en-US" altLang="zh-TW" sz="900" dirty="0">
                <a:solidFill>
                  <a:schemeClr val="accent3"/>
                </a:solidFill>
              </a:rPr>
              <a:t>// generate a response message</a:t>
            </a:r>
          </a:p>
          <a:p>
            <a:r>
              <a:rPr lang="zh-TW" altLang="en-US" sz="900" dirty="0" smtClean="0"/>
              <a:t>      </a:t>
            </a:r>
            <a:r>
              <a:rPr lang="en-US" altLang="zh-TW" sz="900" dirty="0" smtClean="0"/>
              <a:t>Message </a:t>
            </a:r>
            <a:r>
              <a:rPr lang="en-US" altLang="zh-TW" sz="900" dirty="0"/>
              <a:t>res = new Message(</a:t>
            </a:r>
            <a:r>
              <a:rPr lang="en-US" altLang="zh-TW" sz="900" dirty="0" err="1"/>
              <a:t>this.getHost</a:t>
            </a:r>
            <a:r>
              <a:rPr lang="en-US" altLang="zh-TW" sz="900" dirty="0"/>
              <a:t>(),</a:t>
            </a:r>
            <a:r>
              <a:rPr lang="en-US" altLang="zh-TW" sz="900" dirty="0" err="1"/>
              <a:t>m.getFrom</a:t>
            </a:r>
            <a:r>
              <a:rPr lang="en-US" altLang="zh-TW" sz="900" dirty="0"/>
              <a:t>(), </a:t>
            </a:r>
          </a:p>
          <a:p>
            <a:r>
              <a:rPr lang="zh-TW" altLang="en-US" sz="900" i="1" dirty="0" smtClean="0"/>
              <a:t>      </a:t>
            </a:r>
            <a:r>
              <a:rPr lang="en-US" altLang="zh-TW" sz="900" i="1" dirty="0" err="1" smtClean="0"/>
              <a:t>RESPONSE_PREFIX+m.getId</a:t>
            </a:r>
            <a:r>
              <a:rPr lang="en-US" altLang="zh-TW" sz="900" i="1" dirty="0"/>
              <a:t>(), </a:t>
            </a:r>
            <a:r>
              <a:rPr lang="en-US" altLang="zh-TW" sz="900" i="1" dirty="0" err="1"/>
              <a:t>m.getResponseSize</a:t>
            </a:r>
            <a:r>
              <a:rPr lang="en-US" altLang="zh-TW" sz="900" i="1" dirty="0"/>
              <a:t>());</a:t>
            </a:r>
          </a:p>
          <a:p>
            <a:r>
              <a:rPr lang="zh-TW" altLang="en-US" sz="900" dirty="0" smtClean="0"/>
              <a:t>      </a:t>
            </a:r>
            <a:r>
              <a:rPr lang="en-US" altLang="zh-TW" sz="900" dirty="0" err="1" smtClean="0"/>
              <a:t>this.createNewMessage</a:t>
            </a:r>
            <a:r>
              <a:rPr lang="en-US" altLang="zh-TW" sz="900" dirty="0" smtClean="0"/>
              <a:t>(res</a:t>
            </a:r>
            <a:r>
              <a:rPr lang="en-US" altLang="zh-TW" sz="900" dirty="0"/>
              <a:t>);</a:t>
            </a:r>
          </a:p>
          <a:p>
            <a:r>
              <a:rPr lang="zh-TW" altLang="en-US" sz="900" dirty="0" smtClean="0"/>
              <a:t>      </a:t>
            </a:r>
            <a:r>
              <a:rPr lang="en-US" altLang="zh-TW" sz="900" dirty="0" err="1" smtClean="0"/>
              <a:t>this.getMessage</a:t>
            </a:r>
            <a:r>
              <a:rPr lang="en-US" altLang="zh-TW" sz="900" dirty="0" smtClean="0"/>
              <a:t>(</a:t>
            </a:r>
            <a:r>
              <a:rPr lang="en-US" altLang="zh-TW" sz="900" i="1" dirty="0" err="1" smtClean="0"/>
              <a:t>RESPONSE_PREFIX+m.getId</a:t>
            </a:r>
            <a:r>
              <a:rPr lang="en-US" altLang="zh-TW" sz="900" i="1" dirty="0"/>
              <a:t>()).</a:t>
            </a:r>
            <a:r>
              <a:rPr lang="en-US" altLang="zh-TW" sz="900" i="1" dirty="0" err="1"/>
              <a:t>setRequest</a:t>
            </a:r>
            <a:r>
              <a:rPr lang="en-US" altLang="zh-TW" sz="900" i="1" dirty="0"/>
              <a:t>(m);</a:t>
            </a:r>
          </a:p>
          <a:p>
            <a:r>
              <a:rPr lang="zh-TW" altLang="en-US" sz="900" dirty="0" smtClean="0"/>
              <a:t>   </a:t>
            </a:r>
            <a:r>
              <a:rPr lang="en-US" altLang="zh-TW" sz="900" dirty="0" smtClean="0"/>
              <a:t>}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dirty="0"/>
              <a:t>return m;</a:t>
            </a:r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sp>
        <p:nvSpPr>
          <p:cNvPr id="65" name="左大括弧 64"/>
          <p:cNvSpPr/>
          <p:nvPr/>
        </p:nvSpPr>
        <p:spPr>
          <a:xfrm>
            <a:off x="1390290" y="1458157"/>
            <a:ext cx="639790" cy="2055587"/>
          </a:xfrm>
          <a:prstGeom prst="leftBrace">
            <a:avLst>
              <a:gd name="adj1" fmla="val 8333"/>
              <a:gd name="adj2" fmla="val 86029"/>
            </a:avLst>
          </a:prstGeom>
          <a:ln w="254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9" name="肘形接點 48"/>
          <p:cNvCxnSpPr>
            <a:endCxn id="6" idx="3"/>
          </p:cNvCxnSpPr>
          <p:nvPr/>
        </p:nvCxnSpPr>
        <p:spPr>
          <a:xfrm rot="10800000">
            <a:off x="1515155" y="1212744"/>
            <a:ext cx="1642774" cy="560072"/>
          </a:xfrm>
          <a:prstGeom prst="bentConnector3">
            <a:avLst>
              <a:gd name="adj1" fmla="val -338"/>
            </a:avLst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字方塊 65"/>
          <p:cNvSpPr txBox="1"/>
          <p:nvPr/>
        </p:nvSpPr>
        <p:spPr>
          <a:xfrm>
            <a:off x="-13118" y="3399"/>
            <a:ext cx="984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Receiver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67" name="肘形接點 66"/>
          <p:cNvCxnSpPr/>
          <p:nvPr/>
        </p:nvCxnSpPr>
        <p:spPr>
          <a:xfrm rot="10800000" flipV="1">
            <a:off x="1453553" y="3594854"/>
            <a:ext cx="5763332" cy="948714"/>
          </a:xfrm>
          <a:prstGeom prst="bentConnector3">
            <a:avLst>
              <a:gd name="adj1" fmla="val -219"/>
            </a:avLst>
          </a:prstGeom>
          <a:ln w="2540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/>
          <p:cNvSpPr txBox="1"/>
          <p:nvPr/>
        </p:nvSpPr>
        <p:spPr>
          <a:xfrm>
            <a:off x="7544900" y="2562088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Sender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1805940" y="3882668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Sender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2587778" y="4226646"/>
            <a:ext cx="2693366" cy="2169825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void </a:t>
            </a:r>
            <a:r>
              <a:rPr lang="en-US" altLang="zh-TW" sz="900" b="1" dirty="0"/>
              <a:t>update() </a:t>
            </a:r>
            <a:r>
              <a:rPr lang="en-US" altLang="zh-TW" sz="900" dirty="0" smtClean="0"/>
              <a:t>{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smtClean="0"/>
              <a:t>   for </a:t>
            </a:r>
            <a:r>
              <a:rPr lang="en-US" altLang="zh-TW" sz="900" dirty="0"/>
              <a:t>(</a:t>
            </a:r>
            <a:r>
              <a:rPr lang="en-US" altLang="zh-TW" sz="900" dirty="0" err="1"/>
              <a:t>int</a:t>
            </a:r>
            <a:r>
              <a:rPr lang="en-US" altLang="zh-TW" sz="900" dirty="0"/>
              <a:t> </a:t>
            </a:r>
            <a:r>
              <a:rPr lang="en-US" altLang="zh-TW" sz="900" dirty="0" err="1"/>
              <a:t>i</a:t>
            </a:r>
            <a:r>
              <a:rPr lang="en-US" altLang="zh-TW" sz="900" dirty="0"/>
              <a:t>=0; </a:t>
            </a:r>
            <a:r>
              <a:rPr lang="en-US" altLang="zh-TW" sz="900" dirty="0" err="1"/>
              <a:t>i</a:t>
            </a:r>
            <a:r>
              <a:rPr lang="en-US" altLang="zh-TW" sz="900" dirty="0"/>
              <a:t>&lt;</a:t>
            </a:r>
            <a:r>
              <a:rPr lang="en-US" altLang="zh-TW" sz="900" dirty="0" err="1"/>
              <a:t>this.sendingConnections.size</a:t>
            </a:r>
            <a:r>
              <a:rPr lang="en-US" altLang="zh-TW" sz="900" dirty="0"/>
              <a:t>(); ) {</a:t>
            </a:r>
          </a:p>
          <a:p>
            <a:r>
              <a:rPr lang="en-US" altLang="zh-TW" sz="900" dirty="0" smtClean="0"/>
              <a:t>       </a:t>
            </a:r>
            <a:r>
              <a:rPr lang="en-US" altLang="zh-TW" sz="900" dirty="0" err="1" smtClean="0"/>
              <a:t>boolean</a:t>
            </a:r>
            <a:r>
              <a:rPr lang="en-US" altLang="zh-TW" sz="900" dirty="0" smtClean="0"/>
              <a:t> </a:t>
            </a:r>
            <a:r>
              <a:rPr lang="en-US" altLang="zh-TW" sz="900" dirty="0" err="1"/>
              <a:t>removeCurrent</a:t>
            </a:r>
            <a:r>
              <a:rPr lang="en-US" altLang="zh-TW" sz="900" dirty="0"/>
              <a:t> = false;</a:t>
            </a:r>
          </a:p>
          <a:p>
            <a:r>
              <a:rPr lang="en-US" altLang="zh-TW" sz="900" dirty="0" smtClean="0"/>
              <a:t>       Connection </a:t>
            </a:r>
            <a:r>
              <a:rPr lang="en-US" altLang="zh-TW" sz="900" dirty="0"/>
              <a:t>con = </a:t>
            </a:r>
            <a:r>
              <a:rPr lang="en-US" altLang="zh-TW" sz="900" dirty="0" err="1"/>
              <a:t>sendingConnections.get</a:t>
            </a:r>
            <a:r>
              <a:rPr lang="en-US" altLang="zh-TW" sz="900" dirty="0"/>
              <a:t>(</a:t>
            </a:r>
            <a:r>
              <a:rPr lang="en-US" altLang="zh-TW" sz="900" dirty="0" err="1"/>
              <a:t>i</a:t>
            </a:r>
            <a:r>
              <a:rPr lang="en-US" altLang="zh-TW" sz="900" dirty="0" smtClean="0"/>
              <a:t>);</a:t>
            </a:r>
            <a:endParaRPr lang="zh-TW" altLang="en-US" sz="900" dirty="0"/>
          </a:p>
          <a:p>
            <a:r>
              <a:rPr lang="en-US" altLang="zh-TW" sz="900" dirty="0" smtClean="0"/>
              <a:t>       </a:t>
            </a:r>
            <a:r>
              <a:rPr lang="en-US" altLang="zh-TW" sz="900" dirty="0" smtClean="0">
                <a:solidFill>
                  <a:schemeClr val="accent3"/>
                </a:solidFill>
              </a:rPr>
              <a:t>/* </a:t>
            </a:r>
            <a:r>
              <a:rPr lang="en-US" altLang="zh-TW" sz="900" dirty="0">
                <a:solidFill>
                  <a:schemeClr val="accent3"/>
                </a:solidFill>
              </a:rPr>
              <a:t>finalize ready transfers */</a:t>
            </a:r>
          </a:p>
          <a:p>
            <a:r>
              <a:rPr lang="en-US" altLang="zh-TW" sz="900" dirty="0" smtClean="0"/>
              <a:t>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con.isMessageTransferred</a:t>
            </a:r>
            <a:r>
              <a:rPr lang="en-US" altLang="zh-TW" sz="900" dirty="0"/>
              <a:t>()) {</a:t>
            </a:r>
          </a:p>
          <a:p>
            <a:r>
              <a:rPr lang="en-US" altLang="zh-TW" sz="900" dirty="0" smtClean="0"/>
              <a:t>           if </a:t>
            </a:r>
            <a:r>
              <a:rPr lang="en-US" altLang="zh-TW" sz="900" b="1" dirty="0"/>
              <a:t>(</a:t>
            </a:r>
            <a:r>
              <a:rPr lang="en-US" altLang="zh-TW" sz="900" dirty="0" err="1"/>
              <a:t>con.getMessage</a:t>
            </a:r>
            <a:r>
              <a:rPr lang="en-US" altLang="zh-TW" sz="900" dirty="0"/>
              <a:t>() != null) {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transferDone</a:t>
            </a:r>
            <a:r>
              <a:rPr lang="en-US" altLang="zh-TW" sz="900" dirty="0" smtClean="0"/>
              <a:t>(con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b="1" dirty="0" err="1" smtClean="0">
                <a:solidFill>
                  <a:schemeClr val="accent6"/>
                </a:solidFill>
              </a:rPr>
              <a:t>con.finalizeTransfer</a:t>
            </a:r>
            <a:r>
              <a:rPr lang="en-US" altLang="zh-TW" sz="900" b="1" dirty="0">
                <a:solidFill>
                  <a:schemeClr val="accent6"/>
                </a:solidFill>
              </a:rPr>
              <a:t>();</a:t>
            </a:r>
          </a:p>
          <a:p>
            <a:r>
              <a:rPr lang="en-US" altLang="zh-TW" sz="900" dirty="0" smtClean="0"/>
              <a:t>            } </a:t>
            </a:r>
            <a:r>
              <a:rPr lang="en-US" altLang="zh-TW" sz="900" dirty="0">
                <a:solidFill>
                  <a:schemeClr val="accent3"/>
                </a:solidFill>
              </a:rPr>
              <a:t>/* else: some other entity aborted transfer */</a:t>
            </a:r>
          </a:p>
          <a:p>
            <a:r>
              <a:rPr lang="en-US" altLang="zh-TW" sz="900" dirty="0" smtClean="0"/>
              <a:t>           </a:t>
            </a:r>
            <a:r>
              <a:rPr lang="en-US" altLang="zh-TW" sz="900" dirty="0" err="1" smtClean="0"/>
              <a:t>removeCurrent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true;</a:t>
            </a:r>
          </a:p>
          <a:p>
            <a:r>
              <a:rPr lang="en-US" altLang="zh-TW" sz="900" dirty="0" smtClean="0"/>
              <a:t>        }</a:t>
            </a:r>
            <a:endParaRPr lang="en-US" altLang="zh-TW" sz="900" dirty="0"/>
          </a:p>
          <a:p>
            <a:r>
              <a:rPr lang="en-US" altLang="zh-TW" sz="900" b="1" dirty="0" smtClean="0"/>
              <a:t>…</a:t>
            </a:r>
            <a:endParaRPr lang="en-US" altLang="zh-TW" sz="900" b="1" dirty="0"/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sp>
        <p:nvSpPr>
          <p:cNvPr id="7" name="矩形 6"/>
          <p:cNvSpPr/>
          <p:nvPr/>
        </p:nvSpPr>
        <p:spPr>
          <a:xfrm>
            <a:off x="10045" y="838800"/>
            <a:ext cx="4921995" cy="295024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349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圓角矩形 2"/>
          <p:cNvSpPr/>
          <p:nvPr/>
        </p:nvSpPr>
        <p:spPr>
          <a:xfrm>
            <a:off x="7273" y="286588"/>
            <a:ext cx="824429" cy="200016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600" dirty="0" err="1" smtClean="0"/>
              <a:t>MessageRouter</a:t>
            </a:r>
            <a:endParaRPr lang="zh-TW" altLang="en-US" sz="6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1020325" y="578205"/>
            <a:ext cx="2249334" cy="1384995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600" dirty="0"/>
              <a:t>Message </a:t>
            </a:r>
            <a:r>
              <a:rPr lang="en-US" altLang="zh-TW" sz="600" b="1" dirty="0" err="1"/>
              <a:t>messageTransferred</a:t>
            </a:r>
            <a:r>
              <a:rPr lang="en-US" altLang="zh-TW" sz="600" dirty="0"/>
              <a:t>(String id, </a:t>
            </a:r>
            <a:r>
              <a:rPr lang="en-US" altLang="zh-TW" sz="600" dirty="0" err="1"/>
              <a:t>DTNHost</a:t>
            </a:r>
            <a:r>
              <a:rPr lang="en-US" altLang="zh-TW" sz="600" dirty="0"/>
              <a:t> from) {</a:t>
            </a:r>
          </a:p>
          <a:p>
            <a:r>
              <a:rPr lang="zh-TW" altLang="en-US" sz="600" dirty="0" smtClean="0"/>
              <a:t>   </a:t>
            </a:r>
            <a:r>
              <a:rPr lang="en-US" altLang="zh-TW" sz="600" dirty="0" smtClean="0"/>
              <a:t>Message </a:t>
            </a:r>
            <a:r>
              <a:rPr lang="en-US" altLang="zh-TW" sz="600" dirty="0"/>
              <a:t>m = </a:t>
            </a:r>
            <a:r>
              <a:rPr lang="en-US" altLang="zh-TW" sz="600" b="1" dirty="0" err="1">
                <a:solidFill>
                  <a:srgbClr val="FF0000"/>
                </a:solidFill>
              </a:rPr>
              <a:t>super.messageTransferred</a:t>
            </a:r>
            <a:r>
              <a:rPr lang="en-US" altLang="zh-TW" sz="600" b="1" dirty="0">
                <a:solidFill>
                  <a:srgbClr val="FF0000"/>
                </a:solidFill>
              </a:rPr>
              <a:t>(id, from)</a:t>
            </a:r>
            <a:r>
              <a:rPr lang="en-US" altLang="zh-TW" sz="600" b="1" dirty="0"/>
              <a:t>;</a:t>
            </a:r>
          </a:p>
          <a:p>
            <a:endParaRPr lang="zh-TW" altLang="en-US" sz="600" dirty="0"/>
          </a:p>
          <a:p>
            <a:r>
              <a:rPr lang="en-US" altLang="zh-TW" sz="600" dirty="0" smtClean="0">
                <a:solidFill>
                  <a:schemeClr val="accent3"/>
                </a:solidFill>
              </a:rPr>
              <a:t>// </a:t>
            </a:r>
            <a:r>
              <a:rPr lang="en-US" altLang="zh-TW" sz="600" dirty="0">
                <a:solidFill>
                  <a:schemeClr val="accent3"/>
                </a:solidFill>
              </a:rPr>
              <a:t>check if </a:t>
            </a:r>
            <a:r>
              <a:rPr lang="en-US" altLang="zh-TW" sz="600" u="sng" dirty="0" err="1">
                <a:solidFill>
                  <a:schemeClr val="accent3"/>
                </a:solidFill>
              </a:rPr>
              <a:t>msg</a:t>
            </a:r>
            <a:r>
              <a:rPr lang="en-US" altLang="zh-TW" sz="600" u="sng" dirty="0">
                <a:solidFill>
                  <a:schemeClr val="accent3"/>
                </a:solidFill>
              </a:rPr>
              <a:t> was for this host and a response was requested</a:t>
            </a:r>
          </a:p>
          <a:p>
            <a:r>
              <a:rPr lang="zh-TW" altLang="en-US" sz="600" dirty="0" smtClean="0"/>
              <a:t>   </a:t>
            </a:r>
            <a:r>
              <a:rPr lang="en-US" altLang="zh-TW" sz="600" dirty="0" smtClean="0"/>
              <a:t>if </a:t>
            </a:r>
            <a:r>
              <a:rPr lang="en-US" altLang="zh-TW" sz="600" dirty="0"/>
              <a:t>(</a:t>
            </a:r>
            <a:r>
              <a:rPr lang="en-US" altLang="zh-TW" sz="600" dirty="0" err="1"/>
              <a:t>m.getTo</a:t>
            </a:r>
            <a:r>
              <a:rPr lang="en-US" altLang="zh-TW" sz="600" dirty="0"/>
              <a:t>() == </a:t>
            </a:r>
            <a:r>
              <a:rPr lang="en-US" altLang="zh-TW" sz="600" dirty="0" err="1"/>
              <a:t>getHost</a:t>
            </a:r>
            <a:r>
              <a:rPr lang="en-US" altLang="zh-TW" sz="600" dirty="0"/>
              <a:t>() &amp;&amp; </a:t>
            </a:r>
            <a:r>
              <a:rPr lang="en-US" altLang="zh-TW" sz="600" dirty="0" err="1"/>
              <a:t>m.getResponseSize</a:t>
            </a:r>
            <a:r>
              <a:rPr lang="en-US" altLang="zh-TW" sz="600" dirty="0"/>
              <a:t>() &gt; 0) {</a:t>
            </a:r>
          </a:p>
          <a:p>
            <a:r>
              <a:rPr lang="en-US" altLang="zh-TW" sz="600" dirty="0">
                <a:solidFill>
                  <a:schemeClr val="accent3"/>
                </a:solidFill>
              </a:rPr>
              <a:t>// generate a response message</a:t>
            </a:r>
          </a:p>
          <a:p>
            <a:r>
              <a:rPr lang="zh-TW" altLang="en-US" sz="600" dirty="0" smtClean="0"/>
              <a:t>      </a:t>
            </a:r>
            <a:r>
              <a:rPr lang="en-US" altLang="zh-TW" sz="600" dirty="0" smtClean="0"/>
              <a:t>Message </a:t>
            </a:r>
            <a:r>
              <a:rPr lang="en-US" altLang="zh-TW" sz="600" dirty="0"/>
              <a:t>res = new Message(</a:t>
            </a:r>
            <a:r>
              <a:rPr lang="en-US" altLang="zh-TW" sz="600" dirty="0" err="1"/>
              <a:t>this.getHost</a:t>
            </a:r>
            <a:r>
              <a:rPr lang="en-US" altLang="zh-TW" sz="600" dirty="0"/>
              <a:t>(),</a:t>
            </a:r>
            <a:r>
              <a:rPr lang="en-US" altLang="zh-TW" sz="600" dirty="0" err="1"/>
              <a:t>m.getFrom</a:t>
            </a:r>
            <a:r>
              <a:rPr lang="en-US" altLang="zh-TW" sz="600" dirty="0"/>
              <a:t>(), </a:t>
            </a:r>
          </a:p>
          <a:p>
            <a:r>
              <a:rPr lang="zh-TW" altLang="en-US" sz="600" i="1" dirty="0" smtClean="0"/>
              <a:t>      </a:t>
            </a:r>
            <a:r>
              <a:rPr lang="en-US" altLang="zh-TW" sz="600" i="1" dirty="0" err="1" smtClean="0"/>
              <a:t>RESPONSE_PREFIX+m.getId</a:t>
            </a:r>
            <a:r>
              <a:rPr lang="en-US" altLang="zh-TW" sz="600" i="1" dirty="0"/>
              <a:t>(), </a:t>
            </a:r>
            <a:r>
              <a:rPr lang="en-US" altLang="zh-TW" sz="600" i="1" dirty="0" err="1"/>
              <a:t>m.getResponseSize</a:t>
            </a:r>
            <a:r>
              <a:rPr lang="en-US" altLang="zh-TW" sz="600" i="1" dirty="0"/>
              <a:t>());</a:t>
            </a:r>
          </a:p>
          <a:p>
            <a:r>
              <a:rPr lang="zh-TW" altLang="en-US" sz="600" dirty="0" smtClean="0"/>
              <a:t>      </a:t>
            </a:r>
            <a:r>
              <a:rPr lang="en-US" altLang="zh-TW" sz="600" dirty="0" err="1" smtClean="0"/>
              <a:t>this.createNewMessage</a:t>
            </a:r>
            <a:r>
              <a:rPr lang="en-US" altLang="zh-TW" sz="600" dirty="0" smtClean="0"/>
              <a:t>(res</a:t>
            </a:r>
            <a:r>
              <a:rPr lang="en-US" altLang="zh-TW" sz="600" dirty="0"/>
              <a:t>);</a:t>
            </a:r>
          </a:p>
          <a:p>
            <a:r>
              <a:rPr lang="zh-TW" altLang="en-US" sz="600" dirty="0" smtClean="0"/>
              <a:t>      </a:t>
            </a:r>
            <a:r>
              <a:rPr lang="en-US" altLang="zh-TW" sz="600" dirty="0" err="1" smtClean="0"/>
              <a:t>this.getMessage</a:t>
            </a:r>
            <a:r>
              <a:rPr lang="en-US" altLang="zh-TW" sz="600" dirty="0" smtClean="0"/>
              <a:t>(</a:t>
            </a:r>
            <a:r>
              <a:rPr lang="en-US" altLang="zh-TW" sz="600" i="1" dirty="0" err="1" smtClean="0"/>
              <a:t>RESPONSE_PREFIX+m.getId</a:t>
            </a:r>
            <a:r>
              <a:rPr lang="en-US" altLang="zh-TW" sz="600" i="1" dirty="0"/>
              <a:t>()).</a:t>
            </a:r>
            <a:r>
              <a:rPr lang="en-US" altLang="zh-TW" sz="600" i="1" dirty="0" err="1"/>
              <a:t>setRequest</a:t>
            </a:r>
            <a:r>
              <a:rPr lang="en-US" altLang="zh-TW" sz="600" i="1" dirty="0"/>
              <a:t>(m);</a:t>
            </a:r>
          </a:p>
          <a:p>
            <a:r>
              <a:rPr lang="zh-TW" altLang="en-US" sz="600" dirty="0" smtClean="0"/>
              <a:t>   </a:t>
            </a:r>
            <a:r>
              <a:rPr lang="en-US" altLang="zh-TW" sz="600" dirty="0" smtClean="0"/>
              <a:t>}</a:t>
            </a:r>
            <a:endParaRPr lang="en-US" altLang="zh-TW" sz="600" dirty="0"/>
          </a:p>
          <a:p>
            <a:endParaRPr lang="zh-TW" altLang="en-US" sz="600" dirty="0"/>
          </a:p>
          <a:p>
            <a:r>
              <a:rPr lang="en-US" altLang="zh-TW" sz="600" dirty="0"/>
              <a:t>return m;</a:t>
            </a:r>
          </a:p>
          <a:p>
            <a:r>
              <a:rPr lang="en-US" altLang="zh-TW" sz="600" dirty="0"/>
              <a:t>}</a:t>
            </a:r>
            <a:endParaRPr lang="zh-TW" altLang="en-US" sz="600" dirty="0"/>
          </a:p>
        </p:txBody>
      </p:sp>
      <p:cxnSp>
        <p:nvCxnSpPr>
          <p:cNvPr id="5" name="肘形接點 4"/>
          <p:cNvCxnSpPr>
            <a:endCxn id="3" idx="3"/>
          </p:cNvCxnSpPr>
          <p:nvPr/>
        </p:nvCxnSpPr>
        <p:spPr>
          <a:xfrm rot="10800000">
            <a:off x="831702" y="386596"/>
            <a:ext cx="1152128" cy="388040"/>
          </a:xfrm>
          <a:prstGeom prst="bentConnector3">
            <a:avLst>
              <a:gd name="adj1" fmla="val 1498"/>
            </a:avLst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左大括弧 6"/>
          <p:cNvSpPr/>
          <p:nvPr/>
        </p:nvSpPr>
        <p:spPr>
          <a:xfrm>
            <a:off x="831702" y="486604"/>
            <a:ext cx="320542" cy="1568199"/>
          </a:xfrm>
          <a:prstGeom prst="leftBrace">
            <a:avLst>
              <a:gd name="adj1" fmla="val 8333"/>
              <a:gd name="adj2" fmla="val 30509"/>
            </a:avLst>
          </a:prstGeom>
          <a:ln w="254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/>
          <p:cNvCxnSpPr/>
          <p:nvPr/>
        </p:nvCxnSpPr>
        <p:spPr>
          <a:xfrm flipV="1">
            <a:off x="413957" y="486604"/>
            <a:ext cx="2685" cy="334248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圓角矩形 12"/>
          <p:cNvSpPr/>
          <p:nvPr/>
        </p:nvSpPr>
        <p:spPr>
          <a:xfrm>
            <a:off x="7273" y="826334"/>
            <a:ext cx="824429" cy="225839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600" dirty="0" err="1" smtClean="0"/>
              <a:t>ActiveRouter</a:t>
            </a:r>
            <a:endParaRPr lang="zh-TW" altLang="en-US" sz="6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-13118" y="3399"/>
            <a:ext cx="984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Receiver</a:t>
            </a:r>
            <a:endParaRPr lang="zh-TW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923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203848" y="0"/>
            <a:ext cx="3722494" cy="6047809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Message </a:t>
            </a:r>
            <a:r>
              <a:rPr lang="en-US" altLang="zh-TW" sz="900" b="1" dirty="0" err="1">
                <a:solidFill>
                  <a:srgbClr val="FF0000"/>
                </a:solidFill>
              </a:rPr>
              <a:t>messageTransferred</a:t>
            </a:r>
            <a:r>
              <a:rPr lang="en-US" altLang="zh-TW" sz="900" dirty="0"/>
              <a:t>(String id, </a:t>
            </a:r>
            <a:r>
              <a:rPr lang="en-US" altLang="zh-TW" sz="900" dirty="0" err="1"/>
              <a:t>DTNHost</a:t>
            </a:r>
            <a:r>
              <a:rPr lang="en-US" altLang="zh-TW" sz="900" dirty="0"/>
              <a:t> from) {</a:t>
            </a:r>
          </a:p>
          <a:p>
            <a:r>
              <a:rPr lang="zh-TW" altLang="en-US" sz="900" dirty="0" smtClean="0"/>
              <a:t>  </a:t>
            </a:r>
            <a:r>
              <a:rPr lang="en-US" altLang="zh-TW" sz="900" dirty="0" smtClean="0"/>
              <a:t>Message </a:t>
            </a:r>
            <a:r>
              <a:rPr lang="en-US" altLang="zh-TW" sz="900" dirty="0"/>
              <a:t>incoming = </a:t>
            </a:r>
            <a:r>
              <a:rPr lang="en-US" altLang="zh-TW" sz="900" dirty="0" err="1"/>
              <a:t>removeFromIncomingBuffer</a:t>
            </a:r>
            <a:r>
              <a:rPr lang="en-US" altLang="zh-TW" sz="900" dirty="0"/>
              <a:t>(id, from);</a:t>
            </a:r>
          </a:p>
          <a:p>
            <a:r>
              <a:rPr lang="zh-TW" altLang="en-US" sz="900" dirty="0" smtClean="0"/>
              <a:t>  </a:t>
            </a:r>
            <a:r>
              <a:rPr lang="en-US" altLang="zh-TW" sz="900" dirty="0" err="1" smtClean="0"/>
              <a:t>boolean</a:t>
            </a:r>
            <a:r>
              <a:rPr lang="en-US" altLang="zh-TW" sz="900" dirty="0" smtClean="0"/>
              <a:t> </a:t>
            </a:r>
            <a:r>
              <a:rPr lang="en-US" altLang="zh-TW" sz="900" dirty="0" err="1"/>
              <a:t>isFinalRecipient</a:t>
            </a:r>
            <a:r>
              <a:rPr lang="en-US" altLang="zh-TW" sz="900" dirty="0"/>
              <a:t>;</a:t>
            </a:r>
          </a:p>
          <a:p>
            <a:r>
              <a:rPr lang="zh-TW" altLang="en-US" sz="900" dirty="0" smtClean="0"/>
              <a:t>  </a:t>
            </a:r>
            <a:r>
              <a:rPr lang="en-US" altLang="zh-TW" sz="900" dirty="0" err="1" smtClean="0"/>
              <a:t>boolean</a:t>
            </a:r>
            <a:r>
              <a:rPr lang="en-US" altLang="zh-TW" sz="900" dirty="0" smtClean="0"/>
              <a:t> </a:t>
            </a:r>
            <a:r>
              <a:rPr lang="en-US" altLang="zh-TW" sz="900" dirty="0" err="1"/>
              <a:t>isFirstDelivery</a:t>
            </a:r>
            <a:r>
              <a:rPr lang="en-US" altLang="zh-TW" sz="900" dirty="0"/>
              <a:t>; </a:t>
            </a:r>
            <a:r>
              <a:rPr lang="en-US" altLang="zh-TW" sz="900" dirty="0">
                <a:solidFill>
                  <a:schemeClr val="accent3"/>
                </a:solidFill>
              </a:rPr>
              <a:t>// is this first delivered instance of the </a:t>
            </a:r>
            <a:r>
              <a:rPr lang="en-US" altLang="zh-TW" sz="900" u="sng" dirty="0" err="1" smtClean="0">
                <a:solidFill>
                  <a:schemeClr val="accent3"/>
                </a:solidFill>
              </a:rPr>
              <a:t>msg</a:t>
            </a:r>
            <a:endParaRPr lang="zh-TW" altLang="en-US" sz="900" dirty="0"/>
          </a:p>
          <a:p>
            <a:r>
              <a:rPr lang="en-US" altLang="zh-TW" sz="900" dirty="0" smtClean="0"/>
              <a:t>  if </a:t>
            </a:r>
            <a:r>
              <a:rPr lang="en-US" altLang="zh-TW" sz="900" dirty="0"/>
              <a:t>(incoming == null) {</a:t>
            </a:r>
          </a:p>
          <a:p>
            <a:r>
              <a:rPr lang="en-US" altLang="zh-TW" sz="900" dirty="0" smtClean="0"/>
              <a:t>   throw new </a:t>
            </a:r>
            <a:r>
              <a:rPr lang="en-US" altLang="zh-TW" sz="900" dirty="0" err="1"/>
              <a:t>SimError</a:t>
            </a:r>
            <a:r>
              <a:rPr lang="en-US" altLang="zh-TW" sz="900" dirty="0"/>
              <a:t>("No message with ID " + id + " in the incoming "+</a:t>
            </a:r>
          </a:p>
          <a:p>
            <a:r>
              <a:rPr lang="en-US" altLang="zh-TW" sz="900" dirty="0" smtClean="0"/>
              <a:t>   "</a:t>
            </a:r>
            <a:r>
              <a:rPr lang="en-US" altLang="zh-TW" sz="900" dirty="0"/>
              <a:t>buffer of " + </a:t>
            </a:r>
            <a:r>
              <a:rPr lang="en-US" altLang="zh-TW" sz="900" dirty="0" err="1"/>
              <a:t>this.host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}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dirty="0" smtClean="0"/>
              <a:t>  </a:t>
            </a:r>
            <a:r>
              <a:rPr lang="en-US" altLang="zh-TW" sz="900" dirty="0" err="1" smtClean="0"/>
              <a:t>incoming.setReceiveTime</a:t>
            </a:r>
            <a:r>
              <a:rPr lang="en-US" altLang="zh-TW" sz="900" dirty="0" smtClean="0"/>
              <a:t>(</a:t>
            </a:r>
            <a:r>
              <a:rPr lang="en-US" altLang="zh-TW" sz="900" dirty="0" err="1" smtClean="0"/>
              <a:t>SimClock.</a:t>
            </a:r>
            <a:r>
              <a:rPr lang="en-US" altLang="zh-TW" sz="900" i="1" dirty="0" err="1" smtClean="0"/>
              <a:t>getTime</a:t>
            </a:r>
            <a:r>
              <a:rPr lang="en-US" altLang="zh-TW" sz="900" i="1" dirty="0"/>
              <a:t>());</a:t>
            </a:r>
          </a:p>
          <a:p>
            <a:endParaRPr lang="zh-TW" altLang="en-US" sz="900" dirty="0"/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Pass the message to the application (if any) and get outgoing message</a:t>
            </a:r>
          </a:p>
          <a:p>
            <a:r>
              <a:rPr lang="en-US" altLang="zh-TW" sz="900" dirty="0" smtClean="0"/>
              <a:t>  Message </a:t>
            </a:r>
            <a:r>
              <a:rPr lang="en-US" altLang="zh-TW" sz="900" dirty="0"/>
              <a:t>outgoing = incoming;</a:t>
            </a:r>
          </a:p>
          <a:p>
            <a:r>
              <a:rPr lang="en-US" altLang="zh-TW" sz="900" dirty="0" smtClean="0"/>
              <a:t>  for </a:t>
            </a:r>
            <a:r>
              <a:rPr lang="en-US" altLang="zh-TW" sz="900" dirty="0"/>
              <a:t>(Application app : </a:t>
            </a:r>
            <a:r>
              <a:rPr lang="en-US" altLang="zh-TW" sz="900" dirty="0" err="1"/>
              <a:t>getApplications</a:t>
            </a:r>
            <a:r>
              <a:rPr lang="en-US" altLang="zh-TW" sz="900" dirty="0"/>
              <a:t>(</a:t>
            </a:r>
            <a:r>
              <a:rPr lang="en-US" altLang="zh-TW" sz="900" dirty="0" err="1"/>
              <a:t>incoming.getAppID</a:t>
            </a:r>
            <a:r>
              <a:rPr lang="en-US" altLang="zh-TW" sz="900" dirty="0"/>
              <a:t>())) {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Note that the order of applications is significant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since the next one gets the output of the previous.</a:t>
            </a:r>
          </a:p>
          <a:p>
            <a:r>
              <a:rPr lang="en-US" altLang="zh-TW" sz="900" dirty="0" smtClean="0"/>
              <a:t>    outgoing </a:t>
            </a:r>
            <a:r>
              <a:rPr lang="en-US" altLang="zh-TW" sz="900" dirty="0"/>
              <a:t>= </a:t>
            </a:r>
            <a:r>
              <a:rPr lang="en-US" altLang="zh-TW" sz="900" dirty="0" err="1"/>
              <a:t>app.handle</a:t>
            </a:r>
            <a:r>
              <a:rPr lang="en-US" altLang="zh-TW" sz="900" dirty="0"/>
              <a:t>(outgoing, </a:t>
            </a:r>
            <a:r>
              <a:rPr lang="en-US" altLang="zh-TW" sz="900" dirty="0" err="1"/>
              <a:t>this.host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if </a:t>
            </a:r>
            <a:r>
              <a:rPr lang="en-US" altLang="zh-TW" sz="900" dirty="0"/>
              <a:t>(outgoing == null) break; </a:t>
            </a:r>
            <a:r>
              <a:rPr lang="en-US" altLang="zh-TW" sz="900" dirty="0">
                <a:solidFill>
                  <a:schemeClr val="accent3"/>
                </a:solidFill>
              </a:rPr>
              <a:t>// Some </a:t>
            </a:r>
            <a:r>
              <a:rPr lang="en-US" altLang="zh-TW" sz="900" u="sng" dirty="0">
                <a:solidFill>
                  <a:schemeClr val="accent3"/>
                </a:solidFill>
              </a:rPr>
              <a:t>app wanted to drop the message</a:t>
            </a:r>
          </a:p>
          <a:p>
            <a:r>
              <a:rPr lang="en-US" altLang="zh-TW" sz="900" dirty="0" smtClean="0"/>
              <a:t>  }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dirty="0" smtClean="0"/>
              <a:t>  Message </a:t>
            </a:r>
            <a:r>
              <a:rPr lang="en-US" altLang="zh-TW" sz="900" dirty="0" err="1"/>
              <a:t>aMessage</a:t>
            </a:r>
            <a:r>
              <a:rPr lang="en-US" altLang="zh-TW" sz="900" dirty="0"/>
              <a:t> = (outgoing==null)?(incoming):(outgoing);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If the application re-targets the message (changes 'to')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then the message is not considered as 'delivered' to this host.</a:t>
            </a:r>
          </a:p>
          <a:p>
            <a:r>
              <a:rPr lang="en-US" altLang="zh-TW" sz="900" dirty="0" smtClean="0"/>
              <a:t>  </a:t>
            </a:r>
            <a:r>
              <a:rPr lang="en-US" altLang="zh-TW" sz="900" dirty="0" err="1" smtClean="0"/>
              <a:t>isFinalRecipient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</a:t>
            </a:r>
            <a:r>
              <a:rPr lang="en-US" altLang="zh-TW" sz="900" dirty="0" err="1"/>
              <a:t>aMessage.getTo</a:t>
            </a:r>
            <a:r>
              <a:rPr lang="en-US" altLang="zh-TW" sz="900" dirty="0"/>
              <a:t>() == </a:t>
            </a:r>
            <a:r>
              <a:rPr lang="en-US" altLang="zh-TW" sz="900" dirty="0" err="1"/>
              <a:t>this.host</a:t>
            </a:r>
            <a:r>
              <a:rPr lang="en-US" altLang="zh-TW" sz="900" dirty="0"/>
              <a:t>;</a:t>
            </a:r>
          </a:p>
          <a:p>
            <a:r>
              <a:rPr lang="en-US" altLang="zh-TW" sz="900" dirty="0" smtClean="0"/>
              <a:t>  </a:t>
            </a:r>
            <a:r>
              <a:rPr lang="en-US" altLang="zh-TW" sz="900" dirty="0" err="1" smtClean="0"/>
              <a:t>isFirstDelivery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</a:t>
            </a:r>
            <a:r>
              <a:rPr lang="en-US" altLang="zh-TW" sz="900" dirty="0" err="1"/>
              <a:t>isFinalRecipient</a:t>
            </a:r>
            <a:r>
              <a:rPr lang="en-US" altLang="zh-TW" sz="900" dirty="0"/>
              <a:t> &amp;&amp;</a:t>
            </a:r>
          </a:p>
          <a:p>
            <a:r>
              <a:rPr lang="en-US" altLang="zh-TW" sz="900" dirty="0" smtClean="0"/>
              <a:t>  !</a:t>
            </a:r>
            <a:r>
              <a:rPr lang="en-US" altLang="zh-TW" sz="900" dirty="0" err="1"/>
              <a:t>isDeliveredMessage</a:t>
            </a:r>
            <a:r>
              <a:rPr lang="en-US" altLang="zh-TW" sz="900" dirty="0"/>
              <a:t>(</a:t>
            </a:r>
            <a:r>
              <a:rPr lang="en-US" altLang="zh-TW" sz="900" dirty="0" err="1"/>
              <a:t>aMessage</a:t>
            </a:r>
            <a:r>
              <a:rPr lang="en-US" altLang="zh-TW" sz="900" dirty="0"/>
              <a:t>);</a:t>
            </a:r>
          </a:p>
          <a:p>
            <a:endParaRPr lang="zh-TW" altLang="en-US" sz="900" dirty="0"/>
          </a:p>
          <a:p>
            <a:r>
              <a:rPr lang="en-US" altLang="zh-TW" sz="900" dirty="0" smtClean="0"/>
              <a:t>  if </a:t>
            </a:r>
            <a:r>
              <a:rPr lang="en-US" altLang="zh-TW" sz="900" dirty="0"/>
              <a:t>(!</a:t>
            </a:r>
            <a:r>
              <a:rPr lang="en-US" altLang="zh-TW" sz="900" dirty="0" err="1"/>
              <a:t>isFinalRecipient</a:t>
            </a:r>
            <a:r>
              <a:rPr lang="en-US" altLang="zh-TW" sz="900" dirty="0"/>
              <a:t> &amp;&amp; outgoing!=null) {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not the final recipient and </a:t>
            </a:r>
            <a:r>
              <a:rPr lang="en-US" altLang="zh-TW" sz="900" u="sng" dirty="0">
                <a:solidFill>
                  <a:schemeClr val="accent3"/>
                </a:solidFill>
              </a:rPr>
              <a:t>app doesn't want to drop the message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-&gt; put to buffer</a:t>
            </a:r>
          </a:p>
          <a:p>
            <a:r>
              <a:rPr lang="en-US" altLang="zh-TW" sz="900" dirty="0" smtClean="0"/>
              <a:t>    </a:t>
            </a:r>
            <a:r>
              <a:rPr lang="en-US" altLang="zh-TW" sz="900" dirty="0" err="1" smtClean="0"/>
              <a:t>addToMessages</a:t>
            </a:r>
            <a:r>
              <a:rPr lang="en-US" altLang="zh-TW" sz="900" dirty="0" smtClean="0"/>
              <a:t>(</a:t>
            </a:r>
            <a:r>
              <a:rPr lang="en-US" altLang="zh-TW" sz="900" dirty="0" err="1" smtClean="0"/>
              <a:t>aMessage</a:t>
            </a:r>
            <a:r>
              <a:rPr lang="en-US" altLang="zh-TW" sz="900" dirty="0"/>
              <a:t>, false);</a:t>
            </a:r>
          </a:p>
          <a:p>
            <a:r>
              <a:rPr lang="en-US" altLang="zh-TW" sz="900" dirty="0" smtClean="0"/>
              <a:t>  }</a:t>
            </a:r>
            <a:endParaRPr lang="en-US" altLang="zh-TW" sz="900" dirty="0"/>
          </a:p>
          <a:p>
            <a:r>
              <a:rPr lang="en-US" altLang="zh-TW" sz="900" dirty="0" smtClean="0"/>
              <a:t>  else </a:t>
            </a:r>
            <a:r>
              <a:rPr lang="en-US" altLang="zh-TW" sz="900" dirty="0"/>
              <a:t>if (</a:t>
            </a:r>
            <a:r>
              <a:rPr lang="en-US" altLang="zh-TW" sz="900" dirty="0" err="1"/>
              <a:t>isFirstDelivery</a:t>
            </a:r>
            <a:r>
              <a:rPr lang="en-US" altLang="zh-TW" sz="900" dirty="0"/>
              <a:t>) {</a:t>
            </a:r>
          </a:p>
          <a:p>
            <a:r>
              <a:rPr lang="en-US" altLang="zh-TW" sz="900" dirty="0" smtClean="0"/>
              <a:t>    </a:t>
            </a:r>
            <a:r>
              <a:rPr lang="en-US" altLang="zh-TW" sz="900" dirty="0" err="1" smtClean="0"/>
              <a:t>this.deliveredMessages.put</a:t>
            </a:r>
            <a:r>
              <a:rPr lang="en-US" altLang="zh-TW" sz="900" dirty="0" smtClean="0"/>
              <a:t>(id</a:t>
            </a:r>
            <a:r>
              <a:rPr lang="en-US" altLang="zh-TW" sz="900" dirty="0"/>
              <a:t>, </a:t>
            </a:r>
            <a:r>
              <a:rPr lang="en-US" altLang="zh-TW" sz="900" dirty="0" err="1"/>
              <a:t>aMessage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}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dirty="0" smtClean="0"/>
              <a:t>  for </a:t>
            </a:r>
            <a:r>
              <a:rPr lang="en-US" altLang="zh-TW" sz="900" dirty="0"/>
              <a:t>(</a:t>
            </a:r>
            <a:r>
              <a:rPr lang="en-US" altLang="zh-TW" sz="900" dirty="0" err="1"/>
              <a:t>MessageListener</a:t>
            </a:r>
            <a:r>
              <a:rPr lang="en-US" altLang="zh-TW" sz="900" dirty="0"/>
              <a:t> ml : </a:t>
            </a:r>
            <a:r>
              <a:rPr lang="en-US" altLang="zh-TW" sz="900" dirty="0" err="1"/>
              <a:t>this.mListeners</a:t>
            </a:r>
            <a:r>
              <a:rPr lang="en-US" altLang="zh-TW" sz="900" dirty="0"/>
              <a:t>) {</a:t>
            </a:r>
          </a:p>
          <a:p>
            <a:r>
              <a:rPr lang="en-US" altLang="zh-TW" sz="900" dirty="0" smtClean="0"/>
              <a:t>    </a:t>
            </a:r>
            <a:r>
              <a:rPr lang="en-US" altLang="zh-TW" sz="900" dirty="0" err="1" smtClean="0"/>
              <a:t>ml.messageTransferred</a:t>
            </a:r>
            <a:r>
              <a:rPr lang="en-US" altLang="zh-TW" sz="900" dirty="0" smtClean="0"/>
              <a:t>(</a:t>
            </a:r>
            <a:r>
              <a:rPr lang="en-US" altLang="zh-TW" sz="900" dirty="0" err="1" smtClean="0"/>
              <a:t>aMessage</a:t>
            </a:r>
            <a:r>
              <a:rPr lang="en-US" altLang="zh-TW" sz="900" dirty="0"/>
              <a:t>, from, </a:t>
            </a:r>
            <a:r>
              <a:rPr lang="en-US" altLang="zh-TW" sz="900" dirty="0" err="1"/>
              <a:t>this.host</a:t>
            </a:r>
            <a:r>
              <a:rPr lang="en-US" altLang="zh-TW" sz="900" dirty="0"/>
              <a:t>,</a:t>
            </a:r>
          </a:p>
          <a:p>
            <a:r>
              <a:rPr lang="en-US" altLang="zh-TW" sz="900" dirty="0" smtClean="0"/>
              <a:t>    </a:t>
            </a:r>
            <a:r>
              <a:rPr lang="en-US" altLang="zh-TW" sz="900" dirty="0" err="1" smtClean="0"/>
              <a:t>isFirstDelivery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}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dirty="0"/>
              <a:t>return </a:t>
            </a:r>
            <a:r>
              <a:rPr lang="en-US" altLang="zh-TW" sz="900" dirty="0" err="1"/>
              <a:t>aMessage</a:t>
            </a:r>
            <a:r>
              <a:rPr lang="en-US" altLang="zh-TW" sz="900" dirty="0"/>
              <a:t>;</a:t>
            </a:r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sp>
        <p:nvSpPr>
          <p:cNvPr id="3" name="圓角矩形 2"/>
          <p:cNvSpPr/>
          <p:nvPr/>
        </p:nvSpPr>
        <p:spPr>
          <a:xfrm>
            <a:off x="7273" y="286588"/>
            <a:ext cx="824429" cy="200016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600" dirty="0" err="1" smtClean="0"/>
              <a:t>MessageRouter</a:t>
            </a:r>
            <a:endParaRPr lang="zh-TW" altLang="en-US" sz="6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1020325" y="578205"/>
            <a:ext cx="2249334" cy="1384995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600" dirty="0"/>
              <a:t>Message </a:t>
            </a:r>
            <a:r>
              <a:rPr lang="en-US" altLang="zh-TW" sz="600" b="1" dirty="0" err="1"/>
              <a:t>messageTransferred</a:t>
            </a:r>
            <a:r>
              <a:rPr lang="en-US" altLang="zh-TW" sz="600" dirty="0"/>
              <a:t>(String id, </a:t>
            </a:r>
            <a:r>
              <a:rPr lang="en-US" altLang="zh-TW" sz="600" dirty="0" err="1"/>
              <a:t>DTNHost</a:t>
            </a:r>
            <a:r>
              <a:rPr lang="en-US" altLang="zh-TW" sz="600" dirty="0"/>
              <a:t> from) {</a:t>
            </a:r>
          </a:p>
          <a:p>
            <a:r>
              <a:rPr lang="zh-TW" altLang="en-US" sz="600" dirty="0" smtClean="0"/>
              <a:t>   </a:t>
            </a:r>
            <a:r>
              <a:rPr lang="en-US" altLang="zh-TW" sz="600" dirty="0" smtClean="0"/>
              <a:t>Message </a:t>
            </a:r>
            <a:r>
              <a:rPr lang="en-US" altLang="zh-TW" sz="600" dirty="0"/>
              <a:t>m = </a:t>
            </a:r>
            <a:r>
              <a:rPr lang="en-US" altLang="zh-TW" sz="600" b="1" dirty="0" err="1">
                <a:solidFill>
                  <a:srgbClr val="FF0000"/>
                </a:solidFill>
              </a:rPr>
              <a:t>super.messageTransferred</a:t>
            </a:r>
            <a:r>
              <a:rPr lang="en-US" altLang="zh-TW" sz="600" b="1" dirty="0">
                <a:solidFill>
                  <a:srgbClr val="FF0000"/>
                </a:solidFill>
              </a:rPr>
              <a:t>(id, from)</a:t>
            </a:r>
            <a:r>
              <a:rPr lang="en-US" altLang="zh-TW" sz="600" b="1" dirty="0"/>
              <a:t>;</a:t>
            </a:r>
          </a:p>
          <a:p>
            <a:endParaRPr lang="zh-TW" altLang="en-US" sz="600" dirty="0"/>
          </a:p>
          <a:p>
            <a:r>
              <a:rPr lang="en-US" altLang="zh-TW" sz="600" dirty="0" smtClean="0">
                <a:solidFill>
                  <a:schemeClr val="accent3"/>
                </a:solidFill>
              </a:rPr>
              <a:t>// </a:t>
            </a:r>
            <a:r>
              <a:rPr lang="en-US" altLang="zh-TW" sz="600" dirty="0">
                <a:solidFill>
                  <a:schemeClr val="accent3"/>
                </a:solidFill>
              </a:rPr>
              <a:t>check if </a:t>
            </a:r>
            <a:r>
              <a:rPr lang="en-US" altLang="zh-TW" sz="600" u="sng" dirty="0" err="1">
                <a:solidFill>
                  <a:schemeClr val="accent3"/>
                </a:solidFill>
              </a:rPr>
              <a:t>msg</a:t>
            </a:r>
            <a:r>
              <a:rPr lang="en-US" altLang="zh-TW" sz="600" u="sng" dirty="0">
                <a:solidFill>
                  <a:schemeClr val="accent3"/>
                </a:solidFill>
              </a:rPr>
              <a:t> was for this host and a response was requested</a:t>
            </a:r>
          </a:p>
          <a:p>
            <a:r>
              <a:rPr lang="zh-TW" altLang="en-US" sz="600" dirty="0" smtClean="0"/>
              <a:t>   </a:t>
            </a:r>
            <a:r>
              <a:rPr lang="en-US" altLang="zh-TW" sz="600" dirty="0" smtClean="0"/>
              <a:t>if </a:t>
            </a:r>
            <a:r>
              <a:rPr lang="en-US" altLang="zh-TW" sz="600" dirty="0"/>
              <a:t>(</a:t>
            </a:r>
            <a:r>
              <a:rPr lang="en-US" altLang="zh-TW" sz="600" dirty="0" err="1"/>
              <a:t>m.getTo</a:t>
            </a:r>
            <a:r>
              <a:rPr lang="en-US" altLang="zh-TW" sz="600" dirty="0"/>
              <a:t>() == </a:t>
            </a:r>
            <a:r>
              <a:rPr lang="en-US" altLang="zh-TW" sz="600" dirty="0" err="1"/>
              <a:t>getHost</a:t>
            </a:r>
            <a:r>
              <a:rPr lang="en-US" altLang="zh-TW" sz="600" dirty="0"/>
              <a:t>() &amp;&amp; </a:t>
            </a:r>
            <a:r>
              <a:rPr lang="en-US" altLang="zh-TW" sz="600" dirty="0" err="1"/>
              <a:t>m.getResponseSize</a:t>
            </a:r>
            <a:r>
              <a:rPr lang="en-US" altLang="zh-TW" sz="600" dirty="0"/>
              <a:t>() &gt; 0) {</a:t>
            </a:r>
          </a:p>
          <a:p>
            <a:r>
              <a:rPr lang="en-US" altLang="zh-TW" sz="600" dirty="0">
                <a:solidFill>
                  <a:schemeClr val="accent3"/>
                </a:solidFill>
              </a:rPr>
              <a:t>// generate a response message</a:t>
            </a:r>
          </a:p>
          <a:p>
            <a:r>
              <a:rPr lang="zh-TW" altLang="en-US" sz="600" dirty="0" smtClean="0"/>
              <a:t>      </a:t>
            </a:r>
            <a:r>
              <a:rPr lang="en-US" altLang="zh-TW" sz="600" dirty="0" smtClean="0"/>
              <a:t>Message </a:t>
            </a:r>
            <a:r>
              <a:rPr lang="en-US" altLang="zh-TW" sz="600" dirty="0"/>
              <a:t>res = new Message(</a:t>
            </a:r>
            <a:r>
              <a:rPr lang="en-US" altLang="zh-TW" sz="600" dirty="0" err="1"/>
              <a:t>this.getHost</a:t>
            </a:r>
            <a:r>
              <a:rPr lang="en-US" altLang="zh-TW" sz="600" dirty="0"/>
              <a:t>(),</a:t>
            </a:r>
            <a:r>
              <a:rPr lang="en-US" altLang="zh-TW" sz="600" dirty="0" err="1"/>
              <a:t>m.getFrom</a:t>
            </a:r>
            <a:r>
              <a:rPr lang="en-US" altLang="zh-TW" sz="600" dirty="0"/>
              <a:t>(), </a:t>
            </a:r>
          </a:p>
          <a:p>
            <a:r>
              <a:rPr lang="zh-TW" altLang="en-US" sz="600" i="1" dirty="0" smtClean="0"/>
              <a:t>      </a:t>
            </a:r>
            <a:r>
              <a:rPr lang="en-US" altLang="zh-TW" sz="600" i="1" dirty="0" err="1" smtClean="0"/>
              <a:t>RESPONSE_PREFIX+m.getId</a:t>
            </a:r>
            <a:r>
              <a:rPr lang="en-US" altLang="zh-TW" sz="600" i="1" dirty="0"/>
              <a:t>(), </a:t>
            </a:r>
            <a:r>
              <a:rPr lang="en-US" altLang="zh-TW" sz="600" i="1" dirty="0" err="1"/>
              <a:t>m.getResponseSize</a:t>
            </a:r>
            <a:r>
              <a:rPr lang="en-US" altLang="zh-TW" sz="600" i="1" dirty="0"/>
              <a:t>());</a:t>
            </a:r>
          </a:p>
          <a:p>
            <a:r>
              <a:rPr lang="zh-TW" altLang="en-US" sz="600" dirty="0" smtClean="0"/>
              <a:t>      </a:t>
            </a:r>
            <a:r>
              <a:rPr lang="en-US" altLang="zh-TW" sz="600" dirty="0" err="1" smtClean="0"/>
              <a:t>this.createNewMessage</a:t>
            </a:r>
            <a:r>
              <a:rPr lang="en-US" altLang="zh-TW" sz="600" dirty="0" smtClean="0"/>
              <a:t>(res</a:t>
            </a:r>
            <a:r>
              <a:rPr lang="en-US" altLang="zh-TW" sz="600" dirty="0"/>
              <a:t>);</a:t>
            </a:r>
          </a:p>
          <a:p>
            <a:r>
              <a:rPr lang="zh-TW" altLang="en-US" sz="600" dirty="0" smtClean="0"/>
              <a:t>      </a:t>
            </a:r>
            <a:r>
              <a:rPr lang="en-US" altLang="zh-TW" sz="600" dirty="0" err="1" smtClean="0"/>
              <a:t>this.getMessage</a:t>
            </a:r>
            <a:r>
              <a:rPr lang="en-US" altLang="zh-TW" sz="600" dirty="0" smtClean="0"/>
              <a:t>(</a:t>
            </a:r>
            <a:r>
              <a:rPr lang="en-US" altLang="zh-TW" sz="600" i="1" dirty="0" err="1" smtClean="0"/>
              <a:t>RESPONSE_PREFIX+m.getId</a:t>
            </a:r>
            <a:r>
              <a:rPr lang="en-US" altLang="zh-TW" sz="600" i="1" dirty="0"/>
              <a:t>()).</a:t>
            </a:r>
            <a:r>
              <a:rPr lang="en-US" altLang="zh-TW" sz="600" i="1" dirty="0" err="1"/>
              <a:t>setRequest</a:t>
            </a:r>
            <a:r>
              <a:rPr lang="en-US" altLang="zh-TW" sz="600" i="1" dirty="0"/>
              <a:t>(m);</a:t>
            </a:r>
          </a:p>
          <a:p>
            <a:r>
              <a:rPr lang="zh-TW" altLang="en-US" sz="600" dirty="0" smtClean="0"/>
              <a:t>   </a:t>
            </a:r>
            <a:r>
              <a:rPr lang="en-US" altLang="zh-TW" sz="600" dirty="0" smtClean="0"/>
              <a:t>}</a:t>
            </a:r>
            <a:endParaRPr lang="en-US" altLang="zh-TW" sz="600" dirty="0"/>
          </a:p>
          <a:p>
            <a:endParaRPr lang="zh-TW" altLang="en-US" sz="600" dirty="0"/>
          </a:p>
          <a:p>
            <a:r>
              <a:rPr lang="en-US" altLang="zh-TW" sz="600" dirty="0"/>
              <a:t>return m;</a:t>
            </a:r>
          </a:p>
          <a:p>
            <a:r>
              <a:rPr lang="en-US" altLang="zh-TW" sz="600" dirty="0"/>
              <a:t>}</a:t>
            </a:r>
            <a:endParaRPr lang="zh-TW" altLang="en-US" sz="600" dirty="0"/>
          </a:p>
        </p:txBody>
      </p:sp>
      <p:cxnSp>
        <p:nvCxnSpPr>
          <p:cNvPr id="5" name="肘形接點 4"/>
          <p:cNvCxnSpPr>
            <a:endCxn id="3" idx="3"/>
          </p:cNvCxnSpPr>
          <p:nvPr/>
        </p:nvCxnSpPr>
        <p:spPr>
          <a:xfrm rot="10800000">
            <a:off x="831702" y="386596"/>
            <a:ext cx="1152128" cy="388040"/>
          </a:xfrm>
          <a:prstGeom prst="bentConnector3">
            <a:avLst>
              <a:gd name="adj1" fmla="val 1498"/>
            </a:avLst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左大括弧 6"/>
          <p:cNvSpPr/>
          <p:nvPr/>
        </p:nvSpPr>
        <p:spPr>
          <a:xfrm>
            <a:off x="831702" y="486604"/>
            <a:ext cx="320542" cy="1568199"/>
          </a:xfrm>
          <a:prstGeom prst="leftBrace">
            <a:avLst>
              <a:gd name="adj1" fmla="val 8333"/>
              <a:gd name="adj2" fmla="val 30509"/>
            </a:avLst>
          </a:prstGeom>
          <a:ln w="254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/>
          <p:cNvCxnSpPr/>
          <p:nvPr/>
        </p:nvCxnSpPr>
        <p:spPr>
          <a:xfrm flipV="1">
            <a:off x="413957" y="486604"/>
            <a:ext cx="2685" cy="334248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圓角矩形 12"/>
          <p:cNvSpPr/>
          <p:nvPr/>
        </p:nvSpPr>
        <p:spPr>
          <a:xfrm>
            <a:off x="7273" y="826334"/>
            <a:ext cx="824429" cy="225839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600" dirty="0" err="1" smtClean="0"/>
              <a:t>ActiveRouter</a:t>
            </a:r>
            <a:endParaRPr lang="zh-TW" altLang="en-US" sz="600" dirty="0"/>
          </a:p>
        </p:txBody>
      </p:sp>
      <p:cxnSp>
        <p:nvCxnSpPr>
          <p:cNvPr id="23" name="肘形接點 22"/>
          <p:cNvCxnSpPr/>
          <p:nvPr/>
        </p:nvCxnSpPr>
        <p:spPr>
          <a:xfrm>
            <a:off x="831985" y="286588"/>
            <a:ext cx="2371863" cy="200016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-13118" y="3399"/>
            <a:ext cx="984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Receiver</a:t>
            </a:r>
            <a:endParaRPr lang="zh-TW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793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203848" y="0"/>
            <a:ext cx="3722494" cy="6047809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Message </a:t>
            </a:r>
            <a:r>
              <a:rPr lang="en-US" altLang="zh-TW" sz="900" b="1" dirty="0" err="1">
                <a:solidFill>
                  <a:srgbClr val="FF0000"/>
                </a:solidFill>
              </a:rPr>
              <a:t>messageTransferred</a:t>
            </a:r>
            <a:r>
              <a:rPr lang="en-US" altLang="zh-TW" sz="900" dirty="0"/>
              <a:t>(String id, </a:t>
            </a:r>
            <a:r>
              <a:rPr lang="en-US" altLang="zh-TW" sz="900" dirty="0" err="1"/>
              <a:t>DTNHost</a:t>
            </a:r>
            <a:r>
              <a:rPr lang="en-US" altLang="zh-TW" sz="900" dirty="0"/>
              <a:t> from) {</a:t>
            </a:r>
          </a:p>
          <a:p>
            <a:r>
              <a:rPr lang="zh-TW" altLang="en-US" sz="900" dirty="0" smtClean="0"/>
              <a:t>  </a:t>
            </a:r>
            <a:r>
              <a:rPr lang="en-US" altLang="zh-TW" sz="900" dirty="0" smtClean="0"/>
              <a:t>Message </a:t>
            </a:r>
            <a:r>
              <a:rPr lang="en-US" altLang="zh-TW" sz="900" dirty="0"/>
              <a:t>incoming = </a:t>
            </a:r>
            <a:r>
              <a:rPr lang="en-US" altLang="zh-TW" sz="900" b="1" dirty="0" err="1"/>
              <a:t>removeFromIncomingBuffer</a:t>
            </a:r>
            <a:r>
              <a:rPr lang="en-US" altLang="zh-TW" sz="900" b="1" dirty="0"/>
              <a:t>(id, from)</a:t>
            </a:r>
            <a:r>
              <a:rPr lang="en-US" altLang="zh-TW" sz="900" dirty="0"/>
              <a:t>;</a:t>
            </a:r>
          </a:p>
          <a:p>
            <a:r>
              <a:rPr lang="zh-TW" altLang="en-US" sz="900" dirty="0" smtClean="0"/>
              <a:t>  </a:t>
            </a:r>
            <a:r>
              <a:rPr lang="en-US" altLang="zh-TW" sz="900" dirty="0" err="1" smtClean="0"/>
              <a:t>boolean</a:t>
            </a:r>
            <a:r>
              <a:rPr lang="en-US" altLang="zh-TW" sz="900" dirty="0" smtClean="0"/>
              <a:t> </a:t>
            </a:r>
            <a:r>
              <a:rPr lang="en-US" altLang="zh-TW" sz="900" dirty="0" err="1"/>
              <a:t>isFinalRecipient</a:t>
            </a:r>
            <a:r>
              <a:rPr lang="en-US" altLang="zh-TW" sz="900" dirty="0"/>
              <a:t>;</a:t>
            </a:r>
          </a:p>
          <a:p>
            <a:r>
              <a:rPr lang="zh-TW" altLang="en-US" sz="900" dirty="0" smtClean="0"/>
              <a:t>  </a:t>
            </a:r>
            <a:r>
              <a:rPr lang="en-US" altLang="zh-TW" sz="900" dirty="0" err="1" smtClean="0"/>
              <a:t>boolean</a:t>
            </a:r>
            <a:r>
              <a:rPr lang="en-US" altLang="zh-TW" sz="900" dirty="0" smtClean="0"/>
              <a:t> </a:t>
            </a:r>
            <a:r>
              <a:rPr lang="en-US" altLang="zh-TW" sz="900" dirty="0" err="1"/>
              <a:t>isFirstDelivery</a:t>
            </a:r>
            <a:r>
              <a:rPr lang="en-US" altLang="zh-TW" sz="900" dirty="0"/>
              <a:t>; </a:t>
            </a:r>
            <a:r>
              <a:rPr lang="en-US" altLang="zh-TW" sz="900" dirty="0">
                <a:solidFill>
                  <a:schemeClr val="accent3"/>
                </a:solidFill>
              </a:rPr>
              <a:t>// is this first delivered instance of the </a:t>
            </a:r>
            <a:r>
              <a:rPr lang="en-US" altLang="zh-TW" sz="900" u="sng" dirty="0" err="1" smtClean="0">
                <a:solidFill>
                  <a:schemeClr val="accent3"/>
                </a:solidFill>
              </a:rPr>
              <a:t>msg</a:t>
            </a:r>
            <a:endParaRPr lang="zh-TW" altLang="en-US" sz="900" dirty="0"/>
          </a:p>
          <a:p>
            <a:r>
              <a:rPr lang="en-US" altLang="zh-TW" sz="900" dirty="0" smtClean="0"/>
              <a:t>  if </a:t>
            </a:r>
            <a:r>
              <a:rPr lang="en-US" altLang="zh-TW" sz="900" dirty="0"/>
              <a:t>(incoming == null) {</a:t>
            </a:r>
          </a:p>
          <a:p>
            <a:r>
              <a:rPr lang="en-US" altLang="zh-TW" sz="900" dirty="0" smtClean="0"/>
              <a:t>   throw new </a:t>
            </a:r>
            <a:r>
              <a:rPr lang="en-US" altLang="zh-TW" sz="900" dirty="0" err="1"/>
              <a:t>SimError</a:t>
            </a:r>
            <a:r>
              <a:rPr lang="en-US" altLang="zh-TW" sz="900" dirty="0"/>
              <a:t>("No message with ID " + id + " in the incoming "+</a:t>
            </a:r>
          </a:p>
          <a:p>
            <a:r>
              <a:rPr lang="en-US" altLang="zh-TW" sz="900" dirty="0" smtClean="0"/>
              <a:t>   "</a:t>
            </a:r>
            <a:r>
              <a:rPr lang="en-US" altLang="zh-TW" sz="900" dirty="0"/>
              <a:t>buffer of " + </a:t>
            </a:r>
            <a:r>
              <a:rPr lang="en-US" altLang="zh-TW" sz="900" dirty="0" err="1"/>
              <a:t>this.host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}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dirty="0" smtClean="0"/>
              <a:t>  </a:t>
            </a:r>
            <a:r>
              <a:rPr lang="en-US" altLang="zh-TW" sz="900" dirty="0" err="1" smtClean="0"/>
              <a:t>incoming.setReceiveTime</a:t>
            </a:r>
            <a:r>
              <a:rPr lang="en-US" altLang="zh-TW" sz="900" dirty="0" smtClean="0"/>
              <a:t>(</a:t>
            </a:r>
            <a:r>
              <a:rPr lang="en-US" altLang="zh-TW" sz="900" dirty="0" err="1" smtClean="0"/>
              <a:t>SimClock.</a:t>
            </a:r>
            <a:r>
              <a:rPr lang="en-US" altLang="zh-TW" sz="900" i="1" dirty="0" err="1" smtClean="0"/>
              <a:t>getTime</a:t>
            </a:r>
            <a:r>
              <a:rPr lang="en-US" altLang="zh-TW" sz="900" i="1" dirty="0"/>
              <a:t>());</a:t>
            </a:r>
          </a:p>
          <a:p>
            <a:endParaRPr lang="zh-TW" altLang="en-US" sz="900" dirty="0"/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Pass the message to the application (if any) and get outgoing message</a:t>
            </a:r>
          </a:p>
          <a:p>
            <a:r>
              <a:rPr lang="en-US" altLang="zh-TW" sz="900" dirty="0" smtClean="0"/>
              <a:t>  Message </a:t>
            </a:r>
            <a:r>
              <a:rPr lang="en-US" altLang="zh-TW" sz="900" dirty="0"/>
              <a:t>outgoing = incoming;</a:t>
            </a:r>
          </a:p>
          <a:p>
            <a:r>
              <a:rPr lang="en-US" altLang="zh-TW" sz="900" dirty="0" smtClean="0"/>
              <a:t>  for </a:t>
            </a:r>
            <a:r>
              <a:rPr lang="en-US" altLang="zh-TW" sz="900" dirty="0"/>
              <a:t>(Application app : </a:t>
            </a:r>
            <a:r>
              <a:rPr lang="en-US" altLang="zh-TW" sz="900" dirty="0" err="1"/>
              <a:t>getApplications</a:t>
            </a:r>
            <a:r>
              <a:rPr lang="en-US" altLang="zh-TW" sz="900" dirty="0"/>
              <a:t>(</a:t>
            </a:r>
            <a:r>
              <a:rPr lang="en-US" altLang="zh-TW" sz="900" dirty="0" err="1"/>
              <a:t>incoming.getAppID</a:t>
            </a:r>
            <a:r>
              <a:rPr lang="en-US" altLang="zh-TW" sz="900" dirty="0"/>
              <a:t>())) {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Note that the order of applications is significant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since the next one gets the output of the previous.</a:t>
            </a:r>
          </a:p>
          <a:p>
            <a:r>
              <a:rPr lang="en-US" altLang="zh-TW" sz="900" dirty="0" smtClean="0"/>
              <a:t>    outgoing </a:t>
            </a:r>
            <a:r>
              <a:rPr lang="en-US" altLang="zh-TW" sz="900" dirty="0"/>
              <a:t>= </a:t>
            </a:r>
            <a:r>
              <a:rPr lang="en-US" altLang="zh-TW" sz="900" dirty="0" err="1"/>
              <a:t>app.handle</a:t>
            </a:r>
            <a:r>
              <a:rPr lang="en-US" altLang="zh-TW" sz="900" dirty="0"/>
              <a:t>(outgoing, </a:t>
            </a:r>
            <a:r>
              <a:rPr lang="en-US" altLang="zh-TW" sz="900" dirty="0" err="1"/>
              <a:t>this.host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if </a:t>
            </a:r>
            <a:r>
              <a:rPr lang="en-US" altLang="zh-TW" sz="900" dirty="0"/>
              <a:t>(outgoing == null) break; </a:t>
            </a:r>
            <a:r>
              <a:rPr lang="en-US" altLang="zh-TW" sz="900" dirty="0">
                <a:solidFill>
                  <a:schemeClr val="accent3"/>
                </a:solidFill>
              </a:rPr>
              <a:t>// Some </a:t>
            </a:r>
            <a:r>
              <a:rPr lang="en-US" altLang="zh-TW" sz="900" u="sng" dirty="0">
                <a:solidFill>
                  <a:schemeClr val="accent3"/>
                </a:solidFill>
              </a:rPr>
              <a:t>app wanted to drop the message</a:t>
            </a:r>
          </a:p>
          <a:p>
            <a:r>
              <a:rPr lang="en-US" altLang="zh-TW" sz="900" dirty="0" smtClean="0"/>
              <a:t>  }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dirty="0" smtClean="0"/>
              <a:t>  Message </a:t>
            </a:r>
            <a:r>
              <a:rPr lang="en-US" altLang="zh-TW" sz="900" dirty="0" err="1"/>
              <a:t>aMessage</a:t>
            </a:r>
            <a:r>
              <a:rPr lang="en-US" altLang="zh-TW" sz="900" dirty="0"/>
              <a:t> = (outgoing==null)?(incoming):(outgoing);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If the application re-targets the message (changes 'to')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then the message is not considered as 'delivered' to this host.</a:t>
            </a:r>
          </a:p>
          <a:p>
            <a:r>
              <a:rPr lang="en-US" altLang="zh-TW" sz="900" dirty="0" smtClean="0"/>
              <a:t>  </a:t>
            </a:r>
            <a:r>
              <a:rPr lang="en-US" altLang="zh-TW" sz="900" dirty="0" err="1" smtClean="0"/>
              <a:t>isFinalRecipient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</a:t>
            </a:r>
            <a:r>
              <a:rPr lang="en-US" altLang="zh-TW" sz="900" dirty="0" err="1"/>
              <a:t>aMessage.getTo</a:t>
            </a:r>
            <a:r>
              <a:rPr lang="en-US" altLang="zh-TW" sz="900" dirty="0"/>
              <a:t>() == </a:t>
            </a:r>
            <a:r>
              <a:rPr lang="en-US" altLang="zh-TW" sz="900" dirty="0" err="1"/>
              <a:t>this.host</a:t>
            </a:r>
            <a:r>
              <a:rPr lang="en-US" altLang="zh-TW" sz="900" dirty="0"/>
              <a:t>;</a:t>
            </a:r>
          </a:p>
          <a:p>
            <a:r>
              <a:rPr lang="en-US" altLang="zh-TW" sz="900" dirty="0" smtClean="0"/>
              <a:t>  </a:t>
            </a:r>
            <a:r>
              <a:rPr lang="en-US" altLang="zh-TW" sz="900" dirty="0" err="1" smtClean="0"/>
              <a:t>isFirstDelivery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</a:t>
            </a:r>
            <a:r>
              <a:rPr lang="en-US" altLang="zh-TW" sz="900" dirty="0" err="1"/>
              <a:t>isFinalRecipient</a:t>
            </a:r>
            <a:r>
              <a:rPr lang="en-US" altLang="zh-TW" sz="900" dirty="0"/>
              <a:t> &amp;&amp;</a:t>
            </a:r>
          </a:p>
          <a:p>
            <a:r>
              <a:rPr lang="en-US" altLang="zh-TW" sz="900" dirty="0" smtClean="0"/>
              <a:t>  !</a:t>
            </a:r>
            <a:r>
              <a:rPr lang="en-US" altLang="zh-TW" sz="900" dirty="0" err="1"/>
              <a:t>isDeliveredMessage</a:t>
            </a:r>
            <a:r>
              <a:rPr lang="en-US" altLang="zh-TW" sz="900" dirty="0"/>
              <a:t>(</a:t>
            </a:r>
            <a:r>
              <a:rPr lang="en-US" altLang="zh-TW" sz="900" dirty="0" err="1"/>
              <a:t>aMessage</a:t>
            </a:r>
            <a:r>
              <a:rPr lang="en-US" altLang="zh-TW" sz="900" dirty="0"/>
              <a:t>);</a:t>
            </a:r>
          </a:p>
          <a:p>
            <a:endParaRPr lang="zh-TW" altLang="en-US" sz="900" dirty="0"/>
          </a:p>
          <a:p>
            <a:r>
              <a:rPr lang="en-US" altLang="zh-TW" sz="900" dirty="0" smtClean="0"/>
              <a:t>  if </a:t>
            </a:r>
            <a:r>
              <a:rPr lang="en-US" altLang="zh-TW" sz="900" dirty="0"/>
              <a:t>(!</a:t>
            </a:r>
            <a:r>
              <a:rPr lang="en-US" altLang="zh-TW" sz="900" dirty="0" err="1"/>
              <a:t>isFinalRecipient</a:t>
            </a:r>
            <a:r>
              <a:rPr lang="en-US" altLang="zh-TW" sz="900" dirty="0"/>
              <a:t> &amp;&amp; outgoing!=null) {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not the final recipient and </a:t>
            </a:r>
            <a:r>
              <a:rPr lang="en-US" altLang="zh-TW" sz="900" u="sng" dirty="0">
                <a:solidFill>
                  <a:schemeClr val="accent3"/>
                </a:solidFill>
              </a:rPr>
              <a:t>app doesn't want to drop the message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-&gt; put to buffer</a:t>
            </a:r>
          </a:p>
          <a:p>
            <a:r>
              <a:rPr lang="en-US" altLang="zh-TW" sz="900" dirty="0" smtClean="0"/>
              <a:t>    </a:t>
            </a:r>
            <a:r>
              <a:rPr lang="en-US" altLang="zh-TW" sz="900" dirty="0" err="1" smtClean="0"/>
              <a:t>addToMessages</a:t>
            </a:r>
            <a:r>
              <a:rPr lang="en-US" altLang="zh-TW" sz="900" dirty="0" smtClean="0"/>
              <a:t>(</a:t>
            </a:r>
            <a:r>
              <a:rPr lang="en-US" altLang="zh-TW" sz="900" dirty="0" err="1" smtClean="0"/>
              <a:t>aMessage</a:t>
            </a:r>
            <a:r>
              <a:rPr lang="en-US" altLang="zh-TW" sz="900" dirty="0"/>
              <a:t>, false);</a:t>
            </a:r>
          </a:p>
          <a:p>
            <a:r>
              <a:rPr lang="en-US" altLang="zh-TW" sz="900" dirty="0" smtClean="0"/>
              <a:t>  }</a:t>
            </a:r>
            <a:endParaRPr lang="en-US" altLang="zh-TW" sz="900" dirty="0"/>
          </a:p>
          <a:p>
            <a:r>
              <a:rPr lang="en-US" altLang="zh-TW" sz="900" dirty="0" smtClean="0"/>
              <a:t>  else </a:t>
            </a:r>
            <a:r>
              <a:rPr lang="en-US" altLang="zh-TW" sz="900" dirty="0"/>
              <a:t>if (</a:t>
            </a:r>
            <a:r>
              <a:rPr lang="en-US" altLang="zh-TW" sz="900" dirty="0" err="1"/>
              <a:t>isFirstDelivery</a:t>
            </a:r>
            <a:r>
              <a:rPr lang="en-US" altLang="zh-TW" sz="900" dirty="0"/>
              <a:t>) {</a:t>
            </a:r>
          </a:p>
          <a:p>
            <a:r>
              <a:rPr lang="en-US" altLang="zh-TW" sz="900" dirty="0" smtClean="0"/>
              <a:t>    </a:t>
            </a:r>
            <a:r>
              <a:rPr lang="en-US" altLang="zh-TW" sz="900" dirty="0" err="1" smtClean="0"/>
              <a:t>this.deliveredMessages.put</a:t>
            </a:r>
            <a:r>
              <a:rPr lang="en-US" altLang="zh-TW" sz="900" dirty="0" smtClean="0"/>
              <a:t>(id</a:t>
            </a:r>
            <a:r>
              <a:rPr lang="en-US" altLang="zh-TW" sz="900" dirty="0"/>
              <a:t>, </a:t>
            </a:r>
            <a:r>
              <a:rPr lang="en-US" altLang="zh-TW" sz="900" dirty="0" err="1"/>
              <a:t>aMessage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}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dirty="0" smtClean="0"/>
              <a:t>  for </a:t>
            </a:r>
            <a:r>
              <a:rPr lang="en-US" altLang="zh-TW" sz="900" dirty="0"/>
              <a:t>(</a:t>
            </a:r>
            <a:r>
              <a:rPr lang="en-US" altLang="zh-TW" sz="900" dirty="0" err="1"/>
              <a:t>MessageListener</a:t>
            </a:r>
            <a:r>
              <a:rPr lang="en-US" altLang="zh-TW" sz="900" dirty="0"/>
              <a:t> ml : </a:t>
            </a:r>
            <a:r>
              <a:rPr lang="en-US" altLang="zh-TW" sz="900" dirty="0" err="1"/>
              <a:t>this.mListeners</a:t>
            </a:r>
            <a:r>
              <a:rPr lang="en-US" altLang="zh-TW" sz="900" dirty="0"/>
              <a:t>) {</a:t>
            </a:r>
          </a:p>
          <a:p>
            <a:r>
              <a:rPr lang="en-US" altLang="zh-TW" sz="900" dirty="0" smtClean="0"/>
              <a:t>    </a:t>
            </a:r>
            <a:r>
              <a:rPr lang="en-US" altLang="zh-TW" sz="900" dirty="0" err="1" smtClean="0"/>
              <a:t>ml.messageTransferred</a:t>
            </a:r>
            <a:r>
              <a:rPr lang="en-US" altLang="zh-TW" sz="900" dirty="0" smtClean="0"/>
              <a:t>(</a:t>
            </a:r>
            <a:r>
              <a:rPr lang="en-US" altLang="zh-TW" sz="900" dirty="0" err="1" smtClean="0"/>
              <a:t>aMessage</a:t>
            </a:r>
            <a:r>
              <a:rPr lang="en-US" altLang="zh-TW" sz="900" dirty="0"/>
              <a:t>, from, </a:t>
            </a:r>
            <a:r>
              <a:rPr lang="en-US" altLang="zh-TW" sz="900" dirty="0" err="1"/>
              <a:t>this.host</a:t>
            </a:r>
            <a:r>
              <a:rPr lang="en-US" altLang="zh-TW" sz="900" dirty="0"/>
              <a:t>,</a:t>
            </a:r>
          </a:p>
          <a:p>
            <a:r>
              <a:rPr lang="en-US" altLang="zh-TW" sz="900" dirty="0" smtClean="0"/>
              <a:t>    </a:t>
            </a:r>
            <a:r>
              <a:rPr lang="en-US" altLang="zh-TW" sz="900" dirty="0" err="1" smtClean="0"/>
              <a:t>isFirstDelivery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}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dirty="0"/>
              <a:t>return </a:t>
            </a:r>
            <a:r>
              <a:rPr lang="en-US" altLang="zh-TW" sz="900" dirty="0" err="1"/>
              <a:t>aMessage</a:t>
            </a:r>
            <a:r>
              <a:rPr lang="en-US" altLang="zh-TW" sz="900" dirty="0"/>
              <a:t>;</a:t>
            </a:r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sp>
        <p:nvSpPr>
          <p:cNvPr id="3" name="圓角矩形 2"/>
          <p:cNvSpPr/>
          <p:nvPr/>
        </p:nvSpPr>
        <p:spPr>
          <a:xfrm>
            <a:off x="7273" y="286588"/>
            <a:ext cx="824429" cy="200016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600" dirty="0" err="1" smtClean="0"/>
              <a:t>MessageRouter</a:t>
            </a:r>
            <a:endParaRPr lang="zh-TW" altLang="en-US" sz="6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1020325" y="578205"/>
            <a:ext cx="2249334" cy="1384995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600" dirty="0"/>
              <a:t>Message </a:t>
            </a:r>
            <a:r>
              <a:rPr lang="en-US" altLang="zh-TW" sz="600" b="1" dirty="0" err="1"/>
              <a:t>messageTransferred</a:t>
            </a:r>
            <a:r>
              <a:rPr lang="en-US" altLang="zh-TW" sz="600" dirty="0"/>
              <a:t>(String id, </a:t>
            </a:r>
            <a:r>
              <a:rPr lang="en-US" altLang="zh-TW" sz="600" dirty="0" err="1"/>
              <a:t>DTNHost</a:t>
            </a:r>
            <a:r>
              <a:rPr lang="en-US" altLang="zh-TW" sz="600" dirty="0"/>
              <a:t> from) {</a:t>
            </a:r>
          </a:p>
          <a:p>
            <a:r>
              <a:rPr lang="zh-TW" altLang="en-US" sz="600" dirty="0" smtClean="0"/>
              <a:t>   </a:t>
            </a:r>
            <a:r>
              <a:rPr lang="en-US" altLang="zh-TW" sz="600" dirty="0" smtClean="0"/>
              <a:t>Message </a:t>
            </a:r>
            <a:r>
              <a:rPr lang="en-US" altLang="zh-TW" sz="600" dirty="0"/>
              <a:t>m = </a:t>
            </a:r>
            <a:r>
              <a:rPr lang="en-US" altLang="zh-TW" sz="600" b="1" dirty="0" err="1">
                <a:solidFill>
                  <a:srgbClr val="FF0000"/>
                </a:solidFill>
              </a:rPr>
              <a:t>super.messageTransferred</a:t>
            </a:r>
            <a:r>
              <a:rPr lang="en-US" altLang="zh-TW" sz="600" b="1" dirty="0">
                <a:solidFill>
                  <a:srgbClr val="FF0000"/>
                </a:solidFill>
              </a:rPr>
              <a:t>(id, from)</a:t>
            </a:r>
            <a:r>
              <a:rPr lang="en-US" altLang="zh-TW" sz="600" b="1" dirty="0"/>
              <a:t>;</a:t>
            </a:r>
          </a:p>
          <a:p>
            <a:endParaRPr lang="zh-TW" altLang="en-US" sz="600" dirty="0"/>
          </a:p>
          <a:p>
            <a:r>
              <a:rPr lang="en-US" altLang="zh-TW" sz="600" dirty="0" smtClean="0">
                <a:solidFill>
                  <a:schemeClr val="accent3"/>
                </a:solidFill>
              </a:rPr>
              <a:t>// </a:t>
            </a:r>
            <a:r>
              <a:rPr lang="en-US" altLang="zh-TW" sz="600" dirty="0">
                <a:solidFill>
                  <a:schemeClr val="accent3"/>
                </a:solidFill>
              </a:rPr>
              <a:t>check if </a:t>
            </a:r>
            <a:r>
              <a:rPr lang="en-US" altLang="zh-TW" sz="600" u="sng" dirty="0" err="1">
                <a:solidFill>
                  <a:schemeClr val="accent3"/>
                </a:solidFill>
              </a:rPr>
              <a:t>msg</a:t>
            </a:r>
            <a:r>
              <a:rPr lang="en-US" altLang="zh-TW" sz="600" u="sng" dirty="0">
                <a:solidFill>
                  <a:schemeClr val="accent3"/>
                </a:solidFill>
              </a:rPr>
              <a:t> was for this host and a response was requested</a:t>
            </a:r>
          </a:p>
          <a:p>
            <a:r>
              <a:rPr lang="zh-TW" altLang="en-US" sz="600" dirty="0" smtClean="0"/>
              <a:t>   </a:t>
            </a:r>
            <a:r>
              <a:rPr lang="en-US" altLang="zh-TW" sz="600" dirty="0" smtClean="0"/>
              <a:t>if </a:t>
            </a:r>
            <a:r>
              <a:rPr lang="en-US" altLang="zh-TW" sz="600" dirty="0"/>
              <a:t>(</a:t>
            </a:r>
            <a:r>
              <a:rPr lang="en-US" altLang="zh-TW" sz="600" dirty="0" err="1"/>
              <a:t>m.getTo</a:t>
            </a:r>
            <a:r>
              <a:rPr lang="en-US" altLang="zh-TW" sz="600" dirty="0"/>
              <a:t>() == </a:t>
            </a:r>
            <a:r>
              <a:rPr lang="en-US" altLang="zh-TW" sz="600" dirty="0" err="1"/>
              <a:t>getHost</a:t>
            </a:r>
            <a:r>
              <a:rPr lang="en-US" altLang="zh-TW" sz="600" dirty="0"/>
              <a:t>() &amp;&amp; </a:t>
            </a:r>
            <a:r>
              <a:rPr lang="en-US" altLang="zh-TW" sz="600" dirty="0" err="1"/>
              <a:t>m.getResponseSize</a:t>
            </a:r>
            <a:r>
              <a:rPr lang="en-US" altLang="zh-TW" sz="600" dirty="0"/>
              <a:t>() &gt; 0) {</a:t>
            </a:r>
          </a:p>
          <a:p>
            <a:r>
              <a:rPr lang="en-US" altLang="zh-TW" sz="600" dirty="0">
                <a:solidFill>
                  <a:schemeClr val="accent3"/>
                </a:solidFill>
              </a:rPr>
              <a:t>// generate a response message</a:t>
            </a:r>
          </a:p>
          <a:p>
            <a:r>
              <a:rPr lang="zh-TW" altLang="en-US" sz="600" dirty="0" smtClean="0"/>
              <a:t>      </a:t>
            </a:r>
            <a:r>
              <a:rPr lang="en-US" altLang="zh-TW" sz="600" dirty="0" smtClean="0"/>
              <a:t>Message </a:t>
            </a:r>
            <a:r>
              <a:rPr lang="en-US" altLang="zh-TW" sz="600" dirty="0"/>
              <a:t>res = new Message(</a:t>
            </a:r>
            <a:r>
              <a:rPr lang="en-US" altLang="zh-TW" sz="600" dirty="0" err="1"/>
              <a:t>this.getHost</a:t>
            </a:r>
            <a:r>
              <a:rPr lang="en-US" altLang="zh-TW" sz="600" dirty="0"/>
              <a:t>(),</a:t>
            </a:r>
            <a:r>
              <a:rPr lang="en-US" altLang="zh-TW" sz="600" dirty="0" err="1"/>
              <a:t>m.getFrom</a:t>
            </a:r>
            <a:r>
              <a:rPr lang="en-US" altLang="zh-TW" sz="600" dirty="0"/>
              <a:t>(), </a:t>
            </a:r>
          </a:p>
          <a:p>
            <a:r>
              <a:rPr lang="zh-TW" altLang="en-US" sz="600" i="1" dirty="0" smtClean="0"/>
              <a:t>      </a:t>
            </a:r>
            <a:r>
              <a:rPr lang="en-US" altLang="zh-TW" sz="600" i="1" dirty="0" err="1" smtClean="0"/>
              <a:t>RESPONSE_PREFIX+m.getId</a:t>
            </a:r>
            <a:r>
              <a:rPr lang="en-US" altLang="zh-TW" sz="600" i="1" dirty="0"/>
              <a:t>(), </a:t>
            </a:r>
            <a:r>
              <a:rPr lang="en-US" altLang="zh-TW" sz="600" i="1" dirty="0" err="1"/>
              <a:t>m.getResponseSize</a:t>
            </a:r>
            <a:r>
              <a:rPr lang="en-US" altLang="zh-TW" sz="600" i="1" dirty="0"/>
              <a:t>());</a:t>
            </a:r>
          </a:p>
          <a:p>
            <a:r>
              <a:rPr lang="zh-TW" altLang="en-US" sz="600" dirty="0" smtClean="0"/>
              <a:t>      </a:t>
            </a:r>
            <a:r>
              <a:rPr lang="en-US" altLang="zh-TW" sz="600" dirty="0" err="1" smtClean="0"/>
              <a:t>this.createNewMessage</a:t>
            </a:r>
            <a:r>
              <a:rPr lang="en-US" altLang="zh-TW" sz="600" dirty="0" smtClean="0"/>
              <a:t>(res</a:t>
            </a:r>
            <a:r>
              <a:rPr lang="en-US" altLang="zh-TW" sz="600" dirty="0"/>
              <a:t>);</a:t>
            </a:r>
          </a:p>
          <a:p>
            <a:r>
              <a:rPr lang="zh-TW" altLang="en-US" sz="600" dirty="0" smtClean="0"/>
              <a:t>      </a:t>
            </a:r>
            <a:r>
              <a:rPr lang="en-US" altLang="zh-TW" sz="600" dirty="0" err="1" smtClean="0"/>
              <a:t>this.getMessage</a:t>
            </a:r>
            <a:r>
              <a:rPr lang="en-US" altLang="zh-TW" sz="600" dirty="0" smtClean="0"/>
              <a:t>(</a:t>
            </a:r>
            <a:r>
              <a:rPr lang="en-US" altLang="zh-TW" sz="600" i="1" dirty="0" err="1" smtClean="0"/>
              <a:t>RESPONSE_PREFIX+m.getId</a:t>
            </a:r>
            <a:r>
              <a:rPr lang="en-US" altLang="zh-TW" sz="600" i="1" dirty="0"/>
              <a:t>()).</a:t>
            </a:r>
            <a:r>
              <a:rPr lang="en-US" altLang="zh-TW" sz="600" i="1" dirty="0" err="1"/>
              <a:t>setRequest</a:t>
            </a:r>
            <a:r>
              <a:rPr lang="en-US" altLang="zh-TW" sz="600" i="1" dirty="0"/>
              <a:t>(m);</a:t>
            </a:r>
          </a:p>
          <a:p>
            <a:r>
              <a:rPr lang="zh-TW" altLang="en-US" sz="600" dirty="0" smtClean="0"/>
              <a:t>   </a:t>
            </a:r>
            <a:r>
              <a:rPr lang="en-US" altLang="zh-TW" sz="600" dirty="0" smtClean="0"/>
              <a:t>}</a:t>
            </a:r>
            <a:endParaRPr lang="en-US" altLang="zh-TW" sz="600" dirty="0"/>
          </a:p>
          <a:p>
            <a:endParaRPr lang="zh-TW" altLang="en-US" sz="600" dirty="0"/>
          </a:p>
          <a:p>
            <a:r>
              <a:rPr lang="en-US" altLang="zh-TW" sz="600" dirty="0"/>
              <a:t>return m;</a:t>
            </a:r>
          </a:p>
          <a:p>
            <a:r>
              <a:rPr lang="en-US" altLang="zh-TW" sz="600" dirty="0"/>
              <a:t>}</a:t>
            </a:r>
            <a:endParaRPr lang="zh-TW" altLang="en-US" sz="600" dirty="0"/>
          </a:p>
        </p:txBody>
      </p:sp>
      <p:cxnSp>
        <p:nvCxnSpPr>
          <p:cNvPr id="5" name="肘形接點 4"/>
          <p:cNvCxnSpPr>
            <a:endCxn id="3" idx="3"/>
          </p:cNvCxnSpPr>
          <p:nvPr/>
        </p:nvCxnSpPr>
        <p:spPr>
          <a:xfrm rot="10800000">
            <a:off x="831702" y="386596"/>
            <a:ext cx="1152128" cy="388040"/>
          </a:xfrm>
          <a:prstGeom prst="bentConnector3">
            <a:avLst>
              <a:gd name="adj1" fmla="val 1498"/>
            </a:avLst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左大括弧 6"/>
          <p:cNvSpPr/>
          <p:nvPr/>
        </p:nvSpPr>
        <p:spPr>
          <a:xfrm>
            <a:off x="831702" y="486604"/>
            <a:ext cx="320542" cy="1568199"/>
          </a:xfrm>
          <a:prstGeom prst="leftBrace">
            <a:avLst>
              <a:gd name="adj1" fmla="val 8333"/>
              <a:gd name="adj2" fmla="val 30509"/>
            </a:avLst>
          </a:prstGeom>
          <a:ln w="254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/>
          <p:cNvCxnSpPr/>
          <p:nvPr/>
        </p:nvCxnSpPr>
        <p:spPr>
          <a:xfrm flipV="1">
            <a:off x="413957" y="486604"/>
            <a:ext cx="2685" cy="334248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圓角矩形 12"/>
          <p:cNvSpPr/>
          <p:nvPr/>
        </p:nvSpPr>
        <p:spPr>
          <a:xfrm>
            <a:off x="7273" y="826334"/>
            <a:ext cx="824429" cy="225839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600" dirty="0" err="1" smtClean="0"/>
              <a:t>ActiveRouter</a:t>
            </a:r>
            <a:endParaRPr lang="zh-TW" altLang="en-US" sz="600" dirty="0"/>
          </a:p>
        </p:txBody>
      </p:sp>
      <p:cxnSp>
        <p:nvCxnSpPr>
          <p:cNvPr id="23" name="肘形接點 22"/>
          <p:cNvCxnSpPr/>
          <p:nvPr/>
        </p:nvCxnSpPr>
        <p:spPr>
          <a:xfrm>
            <a:off x="831985" y="286588"/>
            <a:ext cx="2371863" cy="200016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-13118" y="3399"/>
            <a:ext cx="984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Receiver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9748282"/>
              </p:ext>
            </p:extLst>
          </p:nvPr>
        </p:nvGraphicFramePr>
        <p:xfrm>
          <a:off x="7236296" y="162453"/>
          <a:ext cx="1480978" cy="441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0489"/>
                <a:gridCol w="740489"/>
              </a:tblGrid>
              <a:tr h="172424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900" b="1" dirty="0" err="1" smtClean="0"/>
                        <a:t>incomingMessages</a:t>
                      </a:r>
                      <a:endParaRPr lang="zh-TW" altLang="en-US" sz="9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15248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 smtClean="0"/>
                        <a:t>M1_n0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 smtClean="0"/>
                        <a:t>M1…</a:t>
                      </a:r>
                      <a:endParaRPr lang="zh-TW" alt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矩形 14"/>
          <p:cNvSpPr/>
          <p:nvPr/>
        </p:nvSpPr>
        <p:spPr>
          <a:xfrm>
            <a:off x="7164288" y="366059"/>
            <a:ext cx="1584176" cy="317841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631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203848" y="0"/>
            <a:ext cx="3722494" cy="6047809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Message </a:t>
            </a:r>
            <a:r>
              <a:rPr lang="en-US" altLang="zh-TW" sz="900" b="1" dirty="0" err="1">
                <a:solidFill>
                  <a:srgbClr val="FF0000"/>
                </a:solidFill>
              </a:rPr>
              <a:t>messageTransferred</a:t>
            </a:r>
            <a:r>
              <a:rPr lang="en-US" altLang="zh-TW" sz="900" dirty="0"/>
              <a:t>(String id, </a:t>
            </a:r>
            <a:r>
              <a:rPr lang="en-US" altLang="zh-TW" sz="900" dirty="0" err="1"/>
              <a:t>DTNHost</a:t>
            </a:r>
            <a:r>
              <a:rPr lang="en-US" altLang="zh-TW" sz="900" dirty="0"/>
              <a:t> from) {</a:t>
            </a:r>
          </a:p>
          <a:p>
            <a:r>
              <a:rPr lang="zh-TW" altLang="en-US" sz="900" dirty="0" smtClean="0"/>
              <a:t>  </a:t>
            </a:r>
            <a:r>
              <a:rPr lang="en-US" altLang="zh-TW" sz="900" dirty="0" smtClean="0"/>
              <a:t>Message </a:t>
            </a:r>
            <a:r>
              <a:rPr lang="en-US" altLang="zh-TW" sz="900" b="1" dirty="0"/>
              <a:t>incoming</a:t>
            </a:r>
            <a:r>
              <a:rPr lang="en-US" altLang="zh-TW" sz="900" dirty="0"/>
              <a:t> = </a:t>
            </a:r>
            <a:r>
              <a:rPr lang="en-US" altLang="zh-TW" sz="900" dirty="0" err="1"/>
              <a:t>removeFromIncomingBuffer</a:t>
            </a:r>
            <a:r>
              <a:rPr lang="en-US" altLang="zh-TW" sz="900" dirty="0"/>
              <a:t>(id, from);</a:t>
            </a:r>
          </a:p>
          <a:p>
            <a:r>
              <a:rPr lang="zh-TW" altLang="en-US" sz="900" dirty="0" smtClean="0"/>
              <a:t>  </a:t>
            </a:r>
            <a:r>
              <a:rPr lang="en-US" altLang="zh-TW" sz="900" dirty="0" err="1" smtClean="0"/>
              <a:t>boolean</a:t>
            </a:r>
            <a:r>
              <a:rPr lang="en-US" altLang="zh-TW" sz="900" dirty="0" smtClean="0"/>
              <a:t> </a:t>
            </a:r>
            <a:r>
              <a:rPr lang="en-US" altLang="zh-TW" sz="900" dirty="0" err="1"/>
              <a:t>isFinalRecipient</a:t>
            </a:r>
            <a:r>
              <a:rPr lang="en-US" altLang="zh-TW" sz="900" dirty="0"/>
              <a:t>;</a:t>
            </a:r>
          </a:p>
          <a:p>
            <a:r>
              <a:rPr lang="zh-TW" altLang="en-US" sz="900" dirty="0" smtClean="0"/>
              <a:t>  </a:t>
            </a:r>
            <a:r>
              <a:rPr lang="en-US" altLang="zh-TW" sz="900" dirty="0" err="1" smtClean="0"/>
              <a:t>boolean</a:t>
            </a:r>
            <a:r>
              <a:rPr lang="en-US" altLang="zh-TW" sz="900" dirty="0" smtClean="0"/>
              <a:t> </a:t>
            </a:r>
            <a:r>
              <a:rPr lang="en-US" altLang="zh-TW" sz="900" dirty="0" err="1"/>
              <a:t>isFirstDelivery</a:t>
            </a:r>
            <a:r>
              <a:rPr lang="en-US" altLang="zh-TW" sz="900" dirty="0"/>
              <a:t>; </a:t>
            </a:r>
            <a:r>
              <a:rPr lang="en-US" altLang="zh-TW" sz="900" dirty="0">
                <a:solidFill>
                  <a:schemeClr val="accent3"/>
                </a:solidFill>
              </a:rPr>
              <a:t>// is this first delivered instance of the </a:t>
            </a:r>
            <a:r>
              <a:rPr lang="en-US" altLang="zh-TW" sz="900" u="sng" dirty="0" err="1" smtClean="0">
                <a:solidFill>
                  <a:schemeClr val="accent3"/>
                </a:solidFill>
              </a:rPr>
              <a:t>msg</a:t>
            </a:r>
            <a:endParaRPr lang="zh-TW" altLang="en-US" sz="900" dirty="0"/>
          </a:p>
          <a:p>
            <a:r>
              <a:rPr lang="en-US" altLang="zh-TW" sz="900" dirty="0" smtClean="0"/>
              <a:t>  if </a:t>
            </a:r>
            <a:r>
              <a:rPr lang="en-US" altLang="zh-TW" sz="900" dirty="0"/>
              <a:t>(incoming == null) {</a:t>
            </a:r>
          </a:p>
          <a:p>
            <a:r>
              <a:rPr lang="en-US" altLang="zh-TW" sz="900" dirty="0" smtClean="0"/>
              <a:t>   throw new </a:t>
            </a:r>
            <a:r>
              <a:rPr lang="en-US" altLang="zh-TW" sz="900" dirty="0" err="1"/>
              <a:t>SimError</a:t>
            </a:r>
            <a:r>
              <a:rPr lang="en-US" altLang="zh-TW" sz="900" dirty="0"/>
              <a:t>("No message with ID " + id + " in the incoming "+</a:t>
            </a:r>
          </a:p>
          <a:p>
            <a:r>
              <a:rPr lang="en-US" altLang="zh-TW" sz="900" dirty="0" smtClean="0"/>
              <a:t>   "</a:t>
            </a:r>
            <a:r>
              <a:rPr lang="en-US" altLang="zh-TW" sz="900" dirty="0"/>
              <a:t>buffer of " + </a:t>
            </a:r>
            <a:r>
              <a:rPr lang="en-US" altLang="zh-TW" sz="900" dirty="0" err="1"/>
              <a:t>this.host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}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dirty="0" smtClean="0"/>
              <a:t>  </a:t>
            </a:r>
            <a:r>
              <a:rPr lang="en-US" altLang="zh-TW" sz="900" dirty="0" err="1" smtClean="0"/>
              <a:t>incoming.setReceiveTime</a:t>
            </a:r>
            <a:r>
              <a:rPr lang="en-US" altLang="zh-TW" sz="900" dirty="0" smtClean="0"/>
              <a:t>(</a:t>
            </a:r>
            <a:r>
              <a:rPr lang="en-US" altLang="zh-TW" sz="900" dirty="0" err="1" smtClean="0"/>
              <a:t>SimClock.</a:t>
            </a:r>
            <a:r>
              <a:rPr lang="en-US" altLang="zh-TW" sz="900" i="1" dirty="0" err="1" smtClean="0"/>
              <a:t>getTime</a:t>
            </a:r>
            <a:r>
              <a:rPr lang="en-US" altLang="zh-TW" sz="900" i="1" dirty="0"/>
              <a:t>());</a:t>
            </a:r>
          </a:p>
          <a:p>
            <a:endParaRPr lang="zh-TW" altLang="en-US" sz="900" dirty="0"/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Pass the message to the application (if any) and get outgoing message</a:t>
            </a:r>
          </a:p>
          <a:p>
            <a:r>
              <a:rPr lang="en-US" altLang="zh-TW" sz="900" dirty="0" smtClean="0"/>
              <a:t>  Message </a:t>
            </a:r>
            <a:r>
              <a:rPr lang="en-US" altLang="zh-TW" sz="900" dirty="0"/>
              <a:t>outgoing = incoming;</a:t>
            </a:r>
          </a:p>
          <a:p>
            <a:r>
              <a:rPr lang="en-US" altLang="zh-TW" sz="900" dirty="0" smtClean="0"/>
              <a:t>  for </a:t>
            </a:r>
            <a:r>
              <a:rPr lang="en-US" altLang="zh-TW" sz="900" dirty="0"/>
              <a:t>(Application app : </a:t>
            </a:r>
            <a:r>
              <a:rPr lang="en-US" altLang="zh-TW" sz="900" dirty="0" err="1"/>
              <a:t>getApplications</a:t>
            </a:r>
            <a:r>
              <a:rPr lang="en-US" altLang="zh-TW" sz="900" dirty="0"/>
              <a:t>(</a:t>
            </a:r>
            <a:r>
              <a:rPr lang="en-US" altLang="zh-TW" sz="900" dirty="0" err="1"/>
              <a:t>incoming.getAppID</a:t>
            </a:r>
            <a:r>
              <a:rPr lang="en-US" altLang="zh-TW" sz="900" dirty="0"/>
              <a:t>())) {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Note that the order of applications is significant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since the next one gets the output of the previous.</a:t>
            </a:r>
          </a:p>
          <a:p>
            <a:r>
              <a:rPr lang="en-US" altLang="zh-TW" sz="900" dirty="0" smtClean="0"/>
              <a:t>    outgoing </a:t>
            </a:r>
            <a:r>
              <a:rPr lang="en-US" altLang="zh-TW" sz="900" dirty="0"/>
              <a:t>= </a:t>
            </a:r>
            <a:r>
              <a:rPr lang="en-US" altLang="zh-TW" sz="900" dirty="0" err="1"/>
              <a:t>app.handle</a:t>
            </a:r>
            <a:r>
              <a:rPr lang="en-US" altLang="zh-TW" sz="900" dirty="0"/>
              <a:t>(outgoing, </a:t>
            </a:r>
            <a:r>
              <a:rPr lang="en-US" altLang="zh-TW" sz="900" dirty="0" err="1"/>
              <a:t>this.host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if </a:t>
            </a:r>
            <a:r>
              <a:rPr lang="en-US" altLang="zh-TW" sz="900" dirty="0"/>
              <a:t>(outgoing == null) break; </a:t>
            </a:r>
            <a:r>
              <a:rPr lang="en-US" altLang="zh-TW" sz="900" dirty="0">
                <a:solidFill>
                  <a:schemeClr val="accent3"/>
                </a:solidFill>
              </a:rPr>
              <a:t>// Some </a:t>
            </a:r>
            <a:r>
              <a:rPr lang="en-US" altLang="zh-TW" sz="900" u="sng" dirty="0">
                <a:solidFill>
                  <a:schemeClr val="accent3"/>
                </a:solidFill>
              </a:rPr>
              <a:t>app wanted to drop the message</a:t>
            </a:r>
          </a:p>
          <a:p>
            <a:r>
              <a:rPr lang="en-US" altLang="zh-TW" sz="900" dirty="0" smtClean="0"/>
              <a:t>  }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dirty="0" smtClean="0"/>
              <a:t>  Message </a:t>
            </a:r>
            <a:r>
              <a:rPr lang="en-US" altLang="zh-TW" sz="900" dirty="0" err="1"/>
              <a:t>aMessage</a:t>
            </a:r>
            <a:r>
              <a:rPr lang="en-US" altLang="zh-TW" sz="900" dirty="0"/>
              <a:t> = (outgoing==null)?(incoming):(outgoing);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If the application re-targets the message (changes 'to')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then the message is not considered as 'delivered' to this host.</a:t>
            </a:r>
          </a:p>
          <a:p>
            <a:r>
              <a:rPr lang="en-US" altLang="zh-TW" sz="900" dirty="0" smtClean="0"/>
              <a:t>  </a:t>
            </a:r>
            <a:r>
              <a:rPr lang="en-US" altLang="zh-TW" sz="900" dirty="0" err="1" smtClean="0"/>
              <a:t>isFinalRecipient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</a:t>
            </a:r>
            <a:r>
              <a:rPr lang="en-US" altLang="zh-TW" sz="900" dirty="0" err="1"/>
              <a:t>aMessage.getTo</a:t>
            </a:r>
            <a:r>
              <a:rPr lang="en-US" altLang="zh-TW" sz="900" dirty="0"/>
              <a:t>() == </a:t>
            </a:r>
            <a:r>
              <a:rPr lang="en-US" altLang="zh-TW" sz="900" dirty="0" err="1"/>
              <a:t>this.host</a:t>
            </a:r>
            <a:r>
              <a:rPr lang="en-US" altLang="zh-TW" sz="900" dirty="0"/>
              <a:t>;</a:t>
            </a:r>
          </a:p>
          <a:p>
            <a:r>
              <a:rPr lang="en-US" altLang="zh-TW" sz="900" dirty="0" smtClean="0"/>
              <a:t>  </a:t>
            </a:r>
            <a:r>
              <a:rPr lang="en-US" altLang="zh-TW" sz="900" dirty="0" err="1" smtClean="0"/>
              <a:t>isFirstDelivery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</a:t>
            </a:r>
            <a:r>
              <a:rPr lang="en-US" altLang="zh-TW" sz="900" dirty="0" err="1"/>
              <a:t>isFinalRecipient</a:t>
            </a:r>
            <a:r>
              <a:rPr lang="en-US" altLang="zh-TW" sz="900" dirty="0"/>
              <a:t> &amp;&amp;</a:t>
            </a:r>
          </a:p>
          <a:p>
            <a:r>
              <a:rPr lang="en-US" altLang="zh-TW" sz="900" dirty="0" smtClean="0"/>
              <a:t>  !</a:t>
            </a:r>
            <a:r>
              <a:rPr lang="en-US" altLang="zh-TW" sz="900" dirty="0" err="1"/>
              <a:t>isDeliveredMessage</a:t>
            </a:r>
            <a:r>
              <a:rPr lang="en-US" altLang="zh-TW" sz="900" dirty="0"/>
              <a:t>(</a:t>
            </a:r>
            <a:r>
              <a:rPr lang="en-US" altLang="zh-TW" sz="900" dirty="0" err="1"/>
              <a:t>aMessage</a:t>
            </a:r>
            <a:r>
              <a:rPr lang="en-US" altLang="zh-TW" sz="900" dirty="0"/>
              <a:t>);</a:t>
            </a:r>
          </a:p>
          <a:p>
            <a:endParaRPr lang="zh-TW" altLang="en-US" sz="900" dirty="0"/>
          </a:p>
          <a:p>
            <a:r>
              <a:rPr lang="en-US" altLang="zh-TW" sz="900" dirty="0" smtClean="0"/>
              <a:t>  if </a:t>
            </a:r>
            <a:r>
              <a:rPr lang="en-US" altLang="zh-TW" sz="900" dirty="0"/>
              <a:t>(!</a:t>
            </a:r>
            <a:r>
              <a:rPr lang="en-US" altLang="zh-TW" sz="900" dirty="0" err="1"/>
              <a:t>isFinalRecipient</a:t>
            </a:r>
            <a:r>
              <a:rPr lang="en-US" altLang="zh-TW" sz="900" dirty="0"/>
              <a:t> &amp;&amp; outgoing!=null) {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not the final recipient and </a:t>
            </a:r>
            <a:r>
              <a:rPr lang="en-US" altLang="zh-TW" sz="900" u="sng" dirty="0">
                <a:solidFill>
                  <a:schemeClr val="accent3"/>
                </a:solidFill>
              </a:rPr>
              <a:t>app doesn't want to drop the message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-&gt; put to buffer</a:t>
            </a:r>
          </a:p>
          <a:p>
            <a:r>
              <a:rPr lang="en-US" altLang="zh-TW" sz="900" dirty="0" smtClean="0"/>
              <a:t>    </a:t>
            </a:r>
            <a:r>
              <a:rPr lang="en-US" altLang="zh-TW" sz="900" dirty="0" err="1" smtClean="0"/>
              <a:t>addToMessages</a:t>
            </a:r>
            <a:r>
              <a:rPr lang="en-US" altLang="zh-TW" sz="900" dirty="0" smtClean="0"/>
              <a:t>(</a:t>
            </a:r>
            <a:r>
              <a:rPr lang="en-US" altLang="zh-TW" sz="900" dirty="0" err="1" smtClean="0"/>
              <a:t>aMessage</a:t>
            </a:r>
            <a:r>
              <a:rPr lang="en-US" altLang="zh-TW" sz="900" dirty="0"/>
              <a:t>, false);</a:t>
            </a:r>
          </a:p>
          <a:p>
            <a:r>
              <a:rPr lang="en-US" altLang="zh-TW" sz="900" dirty="0" smtClean="0"/>
              <a:t>  }</a:t>
            </a:r>
            <a:endParaRPr lang="en-US" altLang="zh-TW" sz="900" dirty="0"/>
          </a:p>
          <a:p>
            <a:r>
              <a:rPr lang="en-US" altLang="zh-TW" sz="900" dirty="0" smtClean="0"/>
              <a:t>  else </a:t>
            </a:r>
            <a:r>
              <a:rPr lang="en-US" altLang="zh-TW" sz="900" dirty="0"/>
              <a:t>if (</a:t>
            </a:r>
            <a:r>
              <a:rPr lang="en-US" altLang="zh-TW" sz="900" dirty="0" err="1"/>
              <a:t>isFirstDelivery</a:t>
            </a:r>
            <a:r>
              <a:rPr lang="en-US" altLang="zh-TW" sz="900" dirty="0"/>
              <a:t>) {</a:t>
            </a:r>
          </a:p>
          <a:p>
            <a:r>
              <a:rPr lang="en-US" altLang="zh-TW" sz="900" dirty="0" smtClean="0"/>
              <a:t>    </a:t>
            </a:r>
            <a:r>
              <a:rPr lang="en-US" altLang="zh-TW" sz="900" dirty="0" err="1" smtClean="0"/>
              <a:t>this.deliveredMessages.put</a:t>
            </a:r>
            <a:r>
              <a:rPr lang="en-US" altLang="zh-TW" sz="900" dirty="0" smtClean="0"/>
              <a:t>(id</a:t>
            </a:r>
            <a:r>
              <a:rPr lang="en-US" altLang="zh-TW" sz="900" dirty="0"/>
              <a:t>, </a:t>
            </a:r>
            <a:r>
              <a:rPr lang="en-US" altLang="zh-TW" sz="900" dirty="0" err="1"/>
              <a:t>aMessage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}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dirty="0" smtClean="0"/>
              <a:t>  for </a:t>
            </a:r>
            <a:r>
              <a:rPr lang="en-US" altLang="zh-TW" sz="900" dirty="0"/>
              <a:t>(</a:t>
            </a:r>
            <a:r>
              <a:rPr lang="en-US" altLang="zh-TW" sz="900" dirty="0" err="1"/>
              <a:t>MessageListener</a:t>
            </a:r>
            <a:r>
              <a:rPr lang="en-US" altLang="zh-TW" sz="900" dirty="0"/>
              <a:t> ml : </a:t>
            </a:r>
            <a:r>
              <a:rPr lang="en-US" altLang="zh-TW" sz="900" dirty="0" err="1"/>
              <a:t>this.mListeners</a:t>
            </a:r>
            <a:r>
              <a:rPr lang="en-US" altLang="zh-TW" sz="900" dirty="0"/>
              <a:t>) {</a:t>
            </a:r>
          </a:p>
          <a:p>
            <a:r>
              <a:rPr lang="en-US" altLang="zh-TW" sz="900" dirty="0" smtClean="0"/>
              <a:t>    </a:t>
            </a:r>
            <a:r>
              <a:rPr lang="en-US" altLang="zh-TW" sz="900" dirty="0" err="1" smtClean="0"/>
              <a:t>ml.messageTransferred</a:t>
            </a:r>
            <a:r>
              <a:rPr lang="en-US" altLang="zh-TW" sz="900" dirty="0" smtClean="0"/>
              <a:t>(</a:t>
            </a:r>
            <a:r>
              <a:rPr lang="en-US" altLang="zh-TW" sz="900" dirty="0" err="1" smtClean="0"/>
              <a:t>aMessage</a:t>
            </a:r>
            <a:r>
              <a:rPr lang="en-US" altLang="zh-TW" sz="900" dirty="0"/>
              <a:t>, from, </a:t>
            </a:r>
            <a:r>
              <a:rPr lang="en-US" altLang="zh-TW" sz="900" dirty="0" err="1"/>
              <a:t>this.host</a:t>
            </a:r>
            <a:r>
              <a:rPr lang="en-US" altLang="zh-TW" sz="900" dirty="0"/>
              <a:t>,</a:t>
            </a:r>
          </a:p>
          <a:p>
            <a:r>
              <a:rPr lang="en-US" altLang="zh-TW" sz="900" dirty="0" smtClean="0"/>
              <a:t>    </a:t>
            </a:r>
            <a:r>
              <a:rPr lang="en-US" altLang="zh-TW" sz="900" dirty="0" err="1" smtClean="0"/>
              <a:t>isFirstDelivery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}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dirty="0"/>
              <a:t>return </a:t>
            </a:r>
            <a:r>
              <a:rPr lang="en-US" altLang="zh-TW" sz="900" dirty="0" err="1"/>
              <a:t>aMessage</a:t>
            </a:r>
            <a:r>
              <a:rPr lang="en-US" altLang="zh-TW" sz="900" dirty="0"/>
              <a:t>;</a:t>
            </a:r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sp>
        <p:nvSpPr>
          <p:cNvPr id="3" name="圓角矩形 2"/>
          <p:cNvSpPr/>
          <p:nvPr/>
        </p:nvSpPr>
        <p:spPr>
          <a:xfrm>
            <a:off x="7273" y="286588"/>
            <a:ext cx="824429" cy="200016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600" dirty="0" err="1" smtClean="0"/>
              <a:t>MessageRouter</a:t>
            </a:r>
            <a:endParaRPr lang="zh-TW" altLang="en-US" sz="6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1020325" y="578205"/>
            <a:ext cx="2249334" cy="1384995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600" dirty="0"/>
              <a:t>Message </a:t>
            </a:r>
            <a:r>
              <a:rPr lang="en-US" altLang="zh-TW" sz="600" b="1" dirty="0" err="1"/>
              <a:t>messageTransferred</a:t>
            </a:r>
            <a:r>
              <a:rPr lang="en-US" altLang="zh-TW" sz="600" dirty="0"/>
              <a:t>(String id, </a:t>
            </a:r>
            <a:r>
              <a:rPr lang="en-US" altLang="zh-TW" sz="600" dirty="0" err="1"/>
              <a:t>DTNHost</a:t>
            </a:r>
            <a:r>
              <a:rPr lang="en-US" altLang="zh-TW" sz="600" dirty="0"/>
              <a:t> from) {</a:t>
            </a:r>
          </a:p>
          <a:p>
            <a:r>
              <a:rPr lang="zh-TW" altLang="en-US" sz="600" dirty="0" smtClean="0"/>
              <a:t>   </a:t>
            </a:r>
            <a:r>
              <a:rPr lang="en-US" altLang="zh-TW" sz="600" dirty="0" smtClean="0"/>
              <a:t>Message </a:t>
            </a:r>
            <a:r>
              <a:rPr lang="en-US" altLang="zh-TW" sz="600" dirty="0"/>
              <a:t>m = </a:t>
            </a:r>
            <a:r>
              <a:rPr lang="en-US" altLang="zh-TW" sz="600" b="1" dirty="0" err="1">
                <a:solidFill>
                  <a:srgbClr val="FF0000"/>
                </a:solidFill>
              </a:rPr>
              <a:t>super.messageTransferred</a:t>
            </a:r>
            <a:r>
              <a:rPr lang="en-US" altLang="zh-TW" sz="600" b="1" dirty="0">
                <a:solidFill>
                  <a:srgbClr val="FF0000"/>
                </a:solidFill>
              </a:rPr>
              <a:t>(id, from)</a:t>
            </a:r>
            <a:r>
              <a:rPr lang="en-US" altLang="zh-TW" sz="600" b="1" dirty="0"/>
              <a:t>;</a:t>
            </a:r>
          </a:p>
          <a:p>
            <a:endParaRPr lang="zh-TW" altLang="en-US" sz="600" dirty="0"/>
          </a:p>
          <a:p>
            <a:r>
              <a:rPr lang="en-US" altLang="zh-TW" sz="600" dirty="0" smtClean="0">
                <a:solidFill>
                  <a:schemeClr val="accent3"/>
                </a:solidFill>
              </a:rPr>
              <a:t>// </a:t>
            </a:r>
            <a:r>
              <a:rPr lang="en-US" altLang="zh-TW" sz="600" dirty="0">
                <a:solidFill>
                  <a:schemeClr val="accent3"/>
                </a:solidFill>
              </a:rPr>
              <a:t>check if </a:t>
            </a:r>
            <a:r>
              <a:rPr lang="en-US" altLang="zh-TW" sz="600" u="sng" dirty="0" err="1">
                <a:solidFill>
                  <a:schemeClr val="accent3"/>
                </a:solidFill>
              </a:rPr>
              <a:t>msg</a:t>
            </a:r>
            <a:r>
              <a:rPr lang="en-US" altLang="zh-TW" sz="600" u="sng" dirty="0">
                <a:solidFill>
                  <a:schemeClr val="accent3"/>
                </a:solidFill>
              </a:rPr>
              <a:t> was for this host and a response was requested</a:t>
            </a:r>
          </a:p>
          <a:p>
            <a:r>
              <a:rPr lang="zh-TW" altLang="en-US" sz="600" dirty="0" smtClean="0"/>
              <a:t>   </a:t>
            </a:r>
            <a:r>
              <a:rPr lang="en-US" altLang="zh-TW" sz="600" dirty="0" smtClean="0"/>
              <a:t>if </a:t>
            </a:r>
            <a:r>
              <a:rPr lang="en-US" altLang="zh-TW" sz="600" dirty="0"/>
              <a:t>(</a:t>
            </a:r>
            <a:r>
              <a:rPr lang="en-US" altLang="zh-TW" sz="600" dirty="0" err="1"/>
              <a:t>m.getTo</a:t>
            </a:r>
            <a:r>
              <a:rPr lang="en-US" altLang="zh-TW" sz="600" dirty="0"/>
              <a:t>() == </a:t>
            </a:r>
            <a:r>
              <a:rPr lang="en-US" altLang="zh-TW" sz="600" dirty="0" err="1"/>
              <a:t>getHost</a:t>
            </a:r>
            <a:r>
              <a:rPr lang="en-US" altLang="zh-TW" sz="600" dirty="0"/>
              <a:t>() &amp;&amp; </a:t>
            </a:r>
            <a:r>
              <a:rPr lang="en-US" altLang="zh-TW" sz="600" dirty="0" err="1"/>
              <a:t>m.getResponseSize</a:t>
            </a:r>
            <a:r>
              <a:rPr lang="en-US" altLang="zh-TW" sz="600" dirty="0"/>
              <a:t>() &gt; 0) {</a:t>
            </a:r>
          </a:p>
          <a:p>
            <a:r>
              <a:rPr lang="en-US" altLang="zh-TW" sz="600" dirty="0">
                <a:solidFill>
                  <a:schemeClr val="accent3"/>
                </a:solidFill>
              </a:rPr>
              <a:t>// generate a response message</a:t>
            </a:r>
          </a:p>
          <a:p>
            <a:r>
              <a:rPr lang="zh-TW" altLang="en-US" sz="600" dirty="0" smtClean="0"/>
              <a:t>      </a:t>
            </a:r>
            <a:r>
              <a:rPr lang="en-US" altLang="zh-TW" sz="600" dirty="0" smtClean="0"/>
              <a:t>Message </a:t>
            </a:r>
            <a:r>
              <a:rPr lang="en-US" altLang="zh-TW" sz="600" dirty="0"/>
              <a:t>res = new Message(</a:t>
            </a:r>
            <a:r>
              <a:rPr lang="en-US" altLang="zh-TW" sz="600" dirty="0" err="1"/>
              <a:t>this.getHost</a:t>
            </a:r>
            <a:r>
              <a:rPr lang="en-US" altLang="zh-TW" sz="600" dirty="0"/>
              <a:t>(),</a:t>
            </a:r>
            <a:r>
              <a:rPr lang="en-US" altLang="zh-TW" sz="600" dirty="0" err="1"/>
              <a:t>m.getFrom</a:t>
            </a:r>
            <a:r>
              <a:rPr lang="en-US" altLang="zh-TW" sz="600" dirty="0"/>
              <a:t>(), </a:t>
            </a:r>
          </a:p>
          <a:p>
            <a:r>
              <a:rPr lang="zh-TW" altLang="en-US" sz="600" i="1" dirty="0" smtClean="0"/>
              <a:t>      </a:t>
            </a:r>
            <a:r>
              <a:rPr lang="en-US" altLang="zh-TW" sz="600" i="1" dirty="0" err="1" smtClean="0"/>
              <a:t>RESPONSE_PREFIX+m.getId</a:t>
            </a:r>
            <a:r>
              <a:rPr lang="en-US" altLang="zh-TW" sz="600" i="1" dirty="0"/>
              <a:t>(), </a:t>
            </a:r>
            <a:r>
              <a:rPr lang="en-US" altLang="zh-TW" sz="600" i="1" dirty="0" err="1"/>
              <a:t>m.getResponseSize</a:t>
            </a:r>
            <a:r>
              <a:rPr lang="en-US" altLang="zh-TW" sz="600" i="1" dirty="0"/>
              <a:t>());</a:t>
            </a:r>
          </a:p>
          <a:p>
            <a:r>
              <a:rPr lang="zh-TW" altLang="en-US" sz="600" dirty="0" smtClean="0"/>
              <a:t>      </a:t>
            </a:r>
            <a:r>
              <a:rPr lang="en-US" altLang="zh-TW" sz="600" dirty="0" err="1" smtClean="0"/>
              <a:t>this.createNewMessage</a:t>
            </a:r>
            <a:r>
              <a:rPr lang="en-US" altLang="zh-TW" sz="600" dirty="0" smtClean="0"/>
              <a:t>(res</a:t>
            </a:r>
            <a:r>
              <a:rPr lang="en-US" altLang="zh-TW" sz="600" dirty="0"/>
              <a:t>);</a:t>
            </a:r>
          </a:p>
          <a:p>
            <a:r>
              <a:rPr lang="zh-TW" altLang="en-US" sz="600" dirty="0" smtClean="0"/>
              <a:t>      </a:t>
            </a:r>
            <a:r>
              <a:rPr lang="en-US" altLang="zh-TW" sz="600" dirty="0" err="1" smtClean="0"/>
              <a:t>this.getMessage</a:t>
            </a:r>
            <a:r>
              <a:rPr lang="en-US" altLang="zh-TW" sz="600" dirty="0" smtClean="0"/>
              <a:t>(</a:t>
            </a:r>
            <a:r>
              <a:rPr lang="en-US" altLang="zh-TW" sz="600" i="1" dirty="0" err="1" smtClean="0"/>
              <a:t>RESPONSE_PREFIX+m.getId</a:t>
            </a:r>
            <a:r>
              <a:rPr lang="en-US" altLang="zh-TW" sz="600" i="1" dirty="0"/>
              <a:t>()).</a:t>
            </a:r>
            <a:r>
              <a:rPr lang="en-US" altLang="zh-TW" sz="600" i="1" dirty="0" err="1"/>
              <a:t>setRequest</a:t>
            </a:r>
            <a:r>
              <a:rPr lang="en-US" altLang="zh-TW" sz="600" i="1" dirty="0"/>
              <a:t>(m);</a:t>
            </a:r>
          </a:p>
          <a:p>
            <a:r>
              <a:rPr lang="zh-TW" altLang="en-US" sz="600" dirty="0" smtClean="0"/>
              <a:t>   </a:t>
            </a:r>
            <a:r>
              <a:rPr lang="en-US" altLang="zh-TW" sz="600" dirty="0" smtClean="0"/>
              <a:t>}</a:t>
            </a:r>
            <a:endParaRPr lang="en-US" altLang="zh-TW" sz="600" dirty="0"/>
          </a:p>
          <a:p>
            <a:endParaRPr lang="zh-TW" altLang="en-US" sz="600" dirty="0"/>
          </a:p>
          <a:p>
            <a:r>
              <a:rPr lang="en-US" altLang="zh-TW" sz="600" dirty="0"/>
              <a:t>return m;</a:t>
            </a:r>
          </a:p>
          <a:p>
            <a:r>
              <a:rPr lang="en-US" altLang="zh-TW" sz="600" dirty="0"/>
              <a:t>}</a:t>
            </a:r>
            <a:endParaRPr lang="zh-TW" altLang="en-US" sz="600" dirty="0"/>
          </a:p>
        </p:txBody>
      </p:sp>
      <p:cxnSp>
        <p:nvCxnSpPr>
          <p:cNvPr id="5" name="肘形接點 4"/>
          <p:cNvCxnSpPr>
            <a:endCxn id="3" idx="3"/>
          </p:cNvCxnSpPr>
          <p:nvPr/>
        </p:nvCxnSpPr>
        <p:spPr>
          <a:xfrm rot="10800000">
            <a:off x="831702" y="386596"/>
            <a:ext cx="1152128" cy="388040"/>
          </a:xfrm>
          <a:prstGeom prst="bentConnector3">
            <a:avLst>
              <a:gd name="adj1" fmla="val 1498"/>
            </a:avLst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左大括弧 6"/>
          <p:cNvSpPr/>
          <p:nvPr/>
        </p:nvSpPr>
        <p:spPr>
          <a:xfrm>
            <a:off x="831702" y="486604"/>
            <a:ext cx="320542" cy="1568199"/>
          </a:xfrm>
          <a:prstGeom prst="leftBrace">
            <a:avLst>
              <a:gd name="adj1" fmla="val 8333"/>
              <a:gd name="adj2" fmla="val 30509"/>
            </a:avLst>
          </a:prstGeom>
          <a:ln w="254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/>
          <p:cNvCxnSpPr/>
          <p:nvPr/>
        </p:nvCxnSpPr>
        <p:spPr>
          <a:xfrm flipV="1">
            <a:off x="413957" y="486604"/>
            <a:ext cx="2685" cy="334248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圓角矩形 12"/>
          <p:cNvSpPr/>
          <p:nvPr/>
        </p:nvSpPr>
        <p:spPr>
          <a:xfrm>
            <a:off x="7273" y="826334"/>
            <a:ext cx="824429" cy="225839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600" dirty="0" err="1" smtClean="0"/>
              <a:t>ActiveRouter</a:t>
            </a:r>
            <a:endParaRPr lang="zh-TW" altLang="en-US" sz="600" dirty="0"/>
          </a:p>
        </p:txBody>
      </p:sp>
      <p:cxnSp>
        <p:nvCxnSpPr>
          <p:cNvPr id="23" name="肘形接點 22"/>
          <p:cNvCxnSpPr/>
          <p:nvPr/>
        </p:nvCxnSpPr>
        <p:spPr>
          <a:xfrm>
            <a:off x="831985" y="286588"/>
            <a:ext cx="2371863" cy="200016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-13118" y="3399"/>
            <a:ext cx="984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Receiver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180219"/>
              </p:ext>
            </p:extLst>
          </p:nvPr>
        </p:nvGraphicFramePr>
        <p:xfrm>
          <a:off x="7236296" y="162453"/>
          <a:ext cx="1480978" cy="441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0489"/>
                <a:gridCol w="740489"/>
              </a:tblGrid>
              <a:tr h="172424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900" b="1" dirty="0" err="1" smtClean="0"/>
                        <a:t>incomingMessages</a:t>
                      </a:r>
                      <a:endParaRPr lang="zh-TW" altLang="en-US" sz="9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152483">
                <a:tc>
                  <a:txBody>
                    <a:bodyPr/>
                    <a:lstStyle/>
                    <a:p>
                      <a:pPr algn="ctr"/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782486"/>
              </p:ext>
            </p:extLst>
          </p:nvPr>
        </p:nvGraphicFramePr>
        <p:xfrm>
          <a:off x="7236296" y="1093605"/>
          <a:ext cx="1480978" cy="441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0489"/>
                <a:gridCol w="740489"/>
              </a:tblGrid>
              <a:tr h="172424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900" b="1" dirty="0" smtClean="0"/>
                        <a:t>incoming</a:t>
                      </a:r>
                      <a:endParaRPr lang="zh-TW" altLang="en-US" sz="9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15248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 smtClean="0"/>
                        <a:t>M1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 smtClean="0"/>
                        <a:t>…</a:t>
                      </a:r>
                      <a:endParaRPr lang="zh-TW" alt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矩形 15"/>
          <p:cNvSpPr/>
          <p:nvPr/>
        </p:nvSpPr>
        <p:spPr>
          <a:xfrm>
            <a:off x="7164288" y="1297211"/>
            <a:ext cx="1584176" cy="317841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單箭頭接點 16"/>
          <p:cNvCxnSpPr/>
          <p:nvPr/>
        </p:nvCxnSpPr>
        <p:spPr>
          <a:xfrm>
            <a:off x="4139952" y="286588"/>
            <a:ext cx="3024336" cy="838156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 flipH="1">
            <a:off x="7452320" y="1556792"/>
            <a:ext cx="288032" cy="1224136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2599861"/>
              </p:ext>
            </p:extLst>
          </p:nvPr>
        </p:nvGraphicFramePr>
        <p:xfrm>
          <a:off x="4103436" y="2780928"/>
          <a:ext cx="5040564" cy="522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094"/>
                <a:gridCol w="840094"/>
                <a:gridCol w="840094"/>
                <a:gridCol w="840094"/>
                <a:gridCol w="840094"/>
                <a:gridCol w="840094"/>
              </a:tblGrid>
              <a:tr h="224928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id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from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to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size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err="1" smtClean="0"/>
                        <a:t>timeCreated</a:t>
                      </a:r>
                      <a:endParaRPr lang="en-US" altLang="zh-TW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path</a:t>
                      </a:r>
                      <a:endParaRPr lang="zh-TW" altLang="en-US" sz="1000" dirty="0"/>
                    </a:p>
                  </a:txBody>
                  <a:tcPr/>
                </a:tc>
              </a:tr>
              <a:tr h="279128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M1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n0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n1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5000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1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b="0" dirty="0" smtClean="0"/>
                        <a:t>[n1]</a:t>
                      </a:r>
                      <a:endParaRPr lang="zh-TW" altLang="en-US" sz="1000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118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203848" y="0"/>
            <a:ext cx="3722494" cy="6047809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Message </a:t>
            </a:r>
            <a:r>
              <a:rPr lang="en-US" altLang="zh-TW" sz="900" b="1" dirty="0" err="1">
                <a:solidFill>
                  <a:srgbClr val="FF0000"/>
                </a:solidFill>
              </a:rPr>
              <a:t>messageTransferred</a:t>
            </a:r>
            <a:r>
              <a:rPr lang="en-US" altLang="zh-TW" sz="900" dirty="0"/>
              <a:t>(String id, </a:t>
            </a:r>
            <a:r>
              <a:rPr lang="en-US" altLang="zh-TW" sz="900" dirty="0" err="1"/>
              <a:t>DTNHost</a:t>
            </a:r>
            <a:r>
              <a:rPr lang="en-US" altLang="zh-TW" sz="900" dirty="0"/>
              <a:t> from) {</a:t>
            </a:r>
          </a:p>
          <a:p>
            <a:r>
              <a:rPr lang="zh-TW" altLang="en-US" sz="900" dirty="0" smtClean="0"/>
              <a:t>  </a:t>
            </a:r>
            <a:r>
              <a:rPr lang="en-US" altLang="zh-TW" sz="900" dirty="0" smtClean="0"/>
              <a:t>Message </a:t>
            </a:r>
            <a:r>
              <a:rPr lang="en-US" altLang="zh-TW" sz="900" dirty="0"/>
              <a:t>incoming = </a:t>
            </a:r>
            <a:r>
              <a:rPr lang="en-US" altLang="zh-TW" sz="900" dirty="0" err="1"/>
              <a:t>removeFromIncomingBuffer</a:t>
            </a:r>
            <a:r>
              <a:rPr lang="en-US" altLang="zh-TW" sz="900" dirty="0"/>
              <a:t>(id, from);</a:t>
            </a:r>
          </a:p>
          <a:p>
            <a:r>
              <a:rPr lang="zh-TW" altLang="en-US" sz="900" dirty="0" smtClean="0"/>
              <a:t>  </a:t>
            </a:r>
            <a:r>
              <a:rPr lang="en-US" altLang="zh-TW" sz="900" dirty="0" err="1" smtClean="0"/>
              <a:t>boolean</a:t>
            </a:r>
            <a:r>
              <a:rPr lang="en-US" altLang="zh-TW" sz="900" dirty="0" smtClean="0"/>
              <a:t> </a:t>
            </a:r>
            <a:r>
              <a:rPr lang="en-US" altLang="zh-TW" sz="900" dirty="0" err="1"/>
              <a:t>isFinalRecipient</a:t>
            </a:r>
            <a:r>
              <a:rPr lang="en-US" altLang="zh-TW" sz="900" dirty="0"/>
              <a:t>;</a:t>
            </a:r>
          </a:p>
          <a:p>
            <a:r>
              <a:rPr lang="zh-TW" altLang="en-US" sz="900" dirty="0" smtClean="0"/>
              <a:t>  </a:t>
            </a:r>
            <a:r>
              <a:rPr lang="en-US" altLang="zh-TW" sz="900" dirty="0" err="1" smtClean="0"/>
              <a:t>boolean</a:t>
            </a:r>
            <a:r>
              <a:rPr lang="en-US" altLang="zh-TW" sz="900" dirty="0" smtClean="0"/>
              <a:t> </a:t>
            </a:r>
            <a:r>
              <a:rPr lang="en-US" altLang="zh-TW" sz="900" dirty="0" err="1"/>
              <a:t>isFirstDelivery</a:t>
            </a:r>
            <a:r>
              <a:rPr lang="en-US" altLang="zh-TW" sz="900" dirty="0"/>
              <a:t>; </a:t>
            </a:r>
            <a:r>
              <a:rPr lang="en-US" altLang="zh-TW" sz="900" dirty="0">
                <a:solidFill>
                  <a:schemeClr val="accent3"/>
                </a:solidFill>
              </a:rPr>
              <a:t>// is this first delivered instance of the </a:t>
            </a:r>
            <a:r>
              <a:rPr lang="en-US" altLang="zh-TW" sz="900" u="sng" dirty="0" err="1" smtClean="0">
                <a:solidFill>
                  <a:schemeClr val="accent3"/>
                </a:solidFill>
              </a:rPr>
              <a:t>msg</a:t>
            </a:r>
            <a:endParaRPr lang="zh-TW" altLang="en-US" sz="900" dirty="0"/>
          </a:p>
          <a:p>
            <a:r>
              <a:rPr lang="en-US" altLang="zh-TW" sz="900" dirty="0" smtClean="0"/>
              <a:t>  if </a:t>
            </a:r>
            <a:r>
              <a:rPr lang="en-US" altLang="zh-TW" sz="900" dirty="0"/>
              <a:t>(incoming == null) {</a:t>
            </a:r>
          </a:p>
          <a:p>
            <a:r>
              <a:rPr lang="en-US" altLang="zh-TW" sz="900" dirty="0" smtClean="0"/>
              <a:t>   throw new </a:t>
            </a:r>
            <a:r>
              <a:rPr lang="en-US" altLang="zh-TW" sz="900" dirty="0" err="1"/>
              <a:t>SimError</a:t>
            </a:r>
            <a:r>
              <a:rPr lang="en-US" altLang="zh-TW" sz="900" dirty="0"/>
              <a:t>("No message with ID " + id + " in the incoming "+</a:t>
            </a:r>
          </a:p>
          <a:p>
            <a:r>
              <a:rPr lang="en-US" altLang="zh-TW" sz="900" dirty="0" smtClean="0"/>
              <a:t>   "</a:t>
            </a:r>
            <a:r>
              <a:rPr lang="en-US" altLang="zh-TW" sz="900" dirty="0"/>
              <a:t>buffer of " + </a:t>
            </a:r>
            <a:r>
              <a:rPr lang="en-US" altLang="zh-TW" sz="900" dirty="0" err="1"/>
              <a:t>this.host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}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dirty="0" smtClean="0"/>
              <a:t>  </a:t>
            </a:r>
            <a:r>
              <a:rPr lang="en-US" altLang="zh-TW" sz="900" b="1" dirty="0" err="1" smtClean="0"/>
              <a:t>incoming.setReceiveTime</a:t>
            </a:r>
            <a:r>
              <a:rPr lang="en-US" altLang="zh-TW" sz="900" b="1" dirty="0" smtClean="0"/>
              <a:t>(</a:t>
            </a:r>
            <a:r>
              <a:rPr lang="en-US" altLang="zh-TW" sz="900" b="1" dirty="0" err="1" smtClean="0"/>
              <a:t>SimClock.</a:t>
            </a:r>
            <a:r>
              <a:rPr lang="en-US" altLang="zh-TW" sz="900" b="1" i="1" dirty="0" err="1" smtClean="0"/>
              <a:t>getTime</a:t>
            </a:r>
            <a:r>
              <a:rPr lang="en-US" altLang="zh-TW" sz="900" b="1" i="1" dirty="0"/>
              <a:t>());</a:t>
            </a:r>
          </a:p>
          <a:p>
            <a:endParaRPr lang="zh-TW" altLang="en-US" sz="900" dirty="0"/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Pass the message to the application (if any) and get outgoing message</a:t>
            </a:r>
          </a:p>
          <a:p>
            <a:r>
              <a:rPr lang="en-US" altLang="zh-TW" sz="900" dirty="0" smtClean="0"/>
              <a:t>  Message </a:t>
            </a:r>
            <a:r>
              <a:rPr lang="en-US" altLang="zh-TW" sz="900" dirty="0"/>
              <a:t>outgoing = incoming;</a:t>
            </a:r>
          </a:p>
          <a:p>
            <a:r>
              <a:rPr lang="en-US" altLang="zh-TW" sz="900" dirty="0" smtClean="0"/>
              <a:t>  for </a:t>
            </a:r>
            <a:r>
              <a:rPr lang="en-US" altLang="zh-TW" sz="900" dirty="0"/>
              <a:t>(Application app : </a:t>
            </a:r>
            <a:r>
              <a:rPr lang="en-US" altLang="zh-TW" sz="900" dirty="0" err="1"/>
              <a:t>getApplications</a:t>
            </a:r>
            <a:r>
              <a:rPr lang="en-US" altLang="zh-TW" sz="900" dirty="0"/>
              <a:t>(</a:t>
            </a:r>
            <a:r>
              <a:rPr lang="en-US" altLang="zh-TW" sz="900" dirty="0" err="1"/>
              <a:t>incoming.getAppID</a:t>
            </a:r>
            <a:r>
              <a:rPr lang="en-US" altLang="zh-TW" sz="900" dirty="0"/>
              <a:t>())) {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Note that the order of applications is significant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since the next one gets the output of the previous.</a:t>
            </a:r>
          </a:p>
          <a:p>
            <a:r>
              <a:rPr lang="en-US" altLang="zh-TW" sz="900" dirty="0" smtClean="0"/>
              <a:t>    outgoing </a:t>
            </a:r>
            <a:r>
              <a:rPr lang="en-US" altLang="zh-TW" sz="900" dirty="0"/>
              <a:t>= </a:t>
            </a:r>
            <a:r>
              <a:rPr lang="en-US" altLang="zh-TW" sz="900" dirty="0" err="1"/>
              <a:t>app.handle</a:t>
            </a:r>
            <a:r>
              <a:rPr lang="en-US" altLang="zh-TW" sz="900" dirty="0"/>
              <a:t>(outgoing, </a:t>
            </a:r>
            <a:r>
              <a:rPr lang="en-US" altLang="zh-TW" sz="900" dirty="0" err="1"/>
              <a:t>this.host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if </a:t>
            </a:r>
            <a:r>
              <a:rPr lang="en-US" altLang="zh-TW" sz="900" dirty="0"/>
              <a:t>(outgoing == null) break; </a:t>
            </a:r>
            <a:r>
              <a:rPr lang="en-US" altLang="zh-TW" sz="900" dirty="0">
                <a:solidFill>
                  <a:schemeClr val="accent3"/>
                </a:solidFill>
              </a:rPr>
              <a:t>// Some </a:t>
            </a:r>
            <a:r>
              <a:rPr lang="en-US" altLang="zh-TW" sz="900" u="sng" dirty="0">
                <a:solidFill>
                  <a:schemeClr val="accent3"/>
                </a:solidFill>
              </a:rPr>
              <a:t>app wanted to drop the message</a:t>
            </a:r>
          </a:p>
          <a:p>
            <a:r>
              <a:rPr lang="en-US" altLang="zh-TW" sz="900" dirty="0" smtClean="0"/>
              <a:t>  }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dirty="0" smtClean="0"/>
              <a:t>  Message </a:t>
            </a:r>
            <a:r>
              <a:rPr lang="en-US" altLang="zh-TW" sz="900" dirty="0" err="1"/>
              <a:t>aMessage</a:t>
            </a:r>
            <a:r>
              <a:rPr lang="en-US" altLang="zh-TW" sz="900" dirty="0"/>
              <a:t> = (outgoing==null)?(incoming):(outgoing);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If the application re-targets the message (changes 'to')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then the message is not considered as 'delivered' to this host.</a:t>
            </a:r>
          </a:p>
          <a:p>
            <a:r>
              <a:rPr lang="en-US" altLang="zh-TW" sz="900" dirty="0" smtClean="0"/>
              <a:t>  </a:t>
            </a:r>
            <a:r>
              <a:rPr lang="en-US" altLang="zh-TW" sz="900" dirty="0" err="1" smtClean="0"/>
              <a:t>isFinalRecipient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</a:t>
            </a:r>
            <a:r>
              <a:rPr lang="en-US" altLang="zh-TW" sz="900" dirty="0" err="1"/>
              <a:t>aMessage.getTo</a:t>
            </a:r>
            <a:r>
              <a:rPr lang="en-US" altLang="zh-TW" sz="900" dirty="0"/>
              <a:t>() == </a:t>
            </a:r>
            <a:r>
              <a:rPr lang="en-US" altLang="zh-TW" sz="900" dirty="0" err="1"/>
              <a:t>this.host</a:t>
            </a:r>
            <a:r>
              <a:rPr lang="en-US" altLang="zh-TW" sz="900" dirty="0"/>
              <a:t>;</a:t>
            </a:r>
          </a:p>
          <a:p>
            <a:r>
              <a:rPr lang="en-US" altLang="zh-TW" sz="900" dirty="0" smtClean="0"/>
              <a:t>  </a:t>
            </a:r>
            <a:r>
              <a:rPr lang="en-US" altLang="zh-TW" sz="900" dirty="0" err="1" smtClean="0"/>
              <a:t>isFirstDelivery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</a:t>
            </a:r>
            <a:r>
              <a:rPr lang="en-US" altLang="zh-TW" sz="900" dirty="0" err="1"/>
              <a:t>isFinalRecipient</a:t>
            </a:r>
            <a:r>
              <a:rPr lang="en-US" altLang="zh-TW" sz="900" dirty="0"/>
              <a:t> &amp;&amp;</a:t>
            </a:r>
          </a:p>
          <a:p>
            <a:r>
              <a:rPr lang="en-US" altLang="zh-TW" sz="900" dirty="0" smtClean="0"/>
              <a:t>  !</a:t>
            </a:r>
            <a:r>
              <a:rPr lang="en-US" altLang="zh-TW" sz="900" dirty="0" err="1"/>
              <a:t>isDeliveredMessage</a:t>
            </a:r>
            <a:r>
              <a:rPr lang="en-US" altLang="zh-TW" sz="900" dirty="0"/>
              <a:t>(</a:t>
            </a:r>
            <a:r>
              <a:rPr lang="en-US" altLang="zh-TW" sz="900" dirty="0" err="1"/>
              <a:t>aMessage</a:t>
            </a:r>
            <a:r>
              <a:rPr lang="en-US" altLang="zh-TW" sz="900" dirty="0"/>
              <a:t>);</a:t>
            </a:r>
          </a:p>
          <a:p>
            <a:endParaRPr lang="zh-TW" altLang="en-US" sz="900" dirty="0"/>
          </a:p>
          <a:p>
            <a:r>
              <a:rPr lang="en-US" altLang="zh-TW" sz="900" dirty="0" smtClean="0"/>
              <a:t>  if </a:t>
            </a:r>
            <a:r>
              <a:rPr lang="en-US" altLang="zh-TW" sz="900" dirty="0"/>
              <a:t>(!</a:t>
            </a:r>
            <a:r>
              <a:rPr lang="en-US" altLang="zh-TW" sz="900" dirty="0" err="1"/>
              <a:t>isFinalRecipient</a:t>
            </a:r>
            <a:r>
              <a:rPr lang="en-US" altLang="zh-TW" sz="900" dirty="0"/>
              <a:t> &amp;&amp; outgoing!=null) {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not the final recipient and </a:t>
            </a:r>
            <a:r>
              <a:rPr lang="en-US" altLang="zh-TW" sz="900" u="sng" dirty="0">
                <a:solidFill>
                  <a:schemeClr val="accent3"/>
                </a:solidFill>
              </a:rPr>
              <a:t>app doesn't want to drop the message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-&gt; put to buffer</a:t>
            </a:r>
          </a:p>
          <a:p>
            <a:r>
              <a:rPr lang="en-US" altLang="zh-TW" sz="900" dirty="0" smtClean="0"/>
              <a:t>    </a:t>
            </a:r>
            <a:r>
              <a:rPr lang="en-US" altLang="zh-TW" sz="900" dirty="0" err="1" smtClean="0"/>
              <a:t>addToMessages</a:t>
            </a:r>
            <a:r>
              <a:rPr lang="en-US" altLang="zh-TW" sz="900" dirty="0" smtClean="0"/>
              <a:t>(</a:t>
            </a:r>
            <a:r>
              <a:rPr lang="en-US" altLang="zh-TW" sz="900" dirty="0" err="1" smtClean="0"/>
              <a:t>aMessage</a:t>
            </a:r>
            <a:r>
              <a:rPr lang="en-US" altLang="zh-TW" sz="900" dirty="0"/>
              <a:t>, false);</a:t>
            </a:r>
          </a:p>
          <a:p>
            <a:r>
              <a:rPr lang="en-US" altLang="zh-TW" sz="900" dirty="0" smtClean="0"/>
              <a:t>  }</a:t>
            </a:r>
            <a:endParaRPr lang="en-US" altLang="zh-TW" sz="900" dirty="0"/>
          </a:p>
          <a:p>
            <a:r>
              <a:rPr lang="en-US" altLang="zh-TW" sz="900" dirty="0" smtClean="0"/>
              <a:t>  else </a:t>
            </a:r>
            <a:r>
              <a:rPr lang="en-US" altLang="zh-TW" sz="900" dirty="0"/>
              <a:t>if (</a:t>
            </a:r>
            <a:r>
              <a:rPr lang="en-US" altLang="zh-TW" sz="900" dirty="0" err="1"/>
              <a:t>isFirstDelivery</a:t>
            </a:r>
            <a:r>
              <a:rPr lang="en-US" altLang="zh-TW" sz="900" dirty="0"/>
              <a:t>) {</a:t>
            </a:r>
          </a:p>
          <a:p>
            <a:r>
              <a:rPr lang="en-US" altLang="zh-TW" sz="900" dirty="0" smtClean="0"/>
              <a:t>    </a:t>
            </a:r>
            <a:r>
              <a:rPr lang="en-US" altLang="zh-TW" sz="900" dirty="0" err="1" smtClean="0"/>
              <a:t>this.deliveredMessages.put</a:t>
            </a:r>
            <a:r>
              <a:rPr lang="en-US" altLang="zh-TW" sz="900" dirty="0" smtClean="0"/>
              <a:t>(id</a:t>
            </a:r>
            <a:r>
              <a:rPr lang="en-US" altLang="zh-TW" sz="900" dirty="0"/>
              <a:t>, </a:t>
            </a:r>
            <a:r>
              <a:rPr lang="en-US" altLang="zh-TW" sz="900" dirty="0" err="1"/>
              <a:t>aMessage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}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dirty="0" smtClean="0"/>
              <a:t>  for </a:t>
            </a:r>
            <a:r>
              <a:rPr lang="en-US" altLang="zh-TW" sz="900" dirty="0"/>
              <a:t>(</a:t>
            </a:r>
            <a:r>
              <a:rPr lang="en-US" altLang="zh-TW" sz="900" dirty="0" err="1"/>
              <a:t>MessageListener</a:t>
            </a:r>
            <a:r>
              <a:rPr lang="en-US" altLang="zh-TW" sz="900" dirty="0"/>
              <a:t> ml : </a:t>
            </a:r>
            <a:r>
              <a:rPr lang="en-US" altLang="zh-TW" sz="900" dirty="0" err="1"/>
              <a:t>this.mListeners</a:t>
            </a:r>
            <a:r>
              <a:rPr lang="en-US" altLang="zh-TW" sz="900" dirty="0"/>
              <a:t>) {</a:t>
            </a:r>
          </a:p>
          <a:p>
            <a:r>
              <a:rPr lang="en-US" altLang="zh-TW" sz="900" dirty="0" smtClean="0"/>
              <a:t>    </a:t>
            </a:r>
            <a:r>
              <a:rPr lang="en-US" altLang="zh-TW" sz="900" dirty="0" err="1" smtClean="0"/>
              <a:t>ml.messageTransferred</a:t>
            </a:r>
            <a:r>
              <a:rPr lang="en-US" altLang="zh-TW" sz="900" dirty="0" smtClean="0"/>
              <a:t>(</a:t>
            </a:r>
            <a:r>
              <a:rPr lang="en-US" altLang="zh-TW" sz="900" dirty="0" err="1" smtClean="0"/>
              <a:t>aMessage</a:t>
            </a:r>
            <a:r>
              <a:rPr lang="en-US" altLang="zh-TW" sz="900" dirty="0"/>
              <a:t>, from, </a:t>
            </a:r>
            <a:r>
              <a:rPr lang="en-US" altLang="zh-TW" sz="900" dirty="0" err="1"/>
              <a:t>this.host</a:t>
            </a:r>
            <a:r>
              <a:rPr lang="en-US" altLang="zh-TW" sz="900" dirty="0"/>
              <a:t>,</a:t>
            </a:r>
          </a:p>
          <a:p>
            <a:r>
              <a:rPr lang="en-US" altLang="zh-TW" sz="900" dirty="0" smtClean="0"/>
              <a:t>    </a:t>
            </a:r>
            <a:r>
              <a:rPr lang="en-US" altLang="zh-TW" sz="900" dirty="0" err="1" smtClean="0"/>
              <a:t>isFirstDelivery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}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dirty="0"/>
              <a:t>return </a:t>
            </a:r>
            <a:r>
              <a:rPr lang="en-US" altLang="zh-TW" sz="900" dirty="0" err="1"/>
              <a:t>aMessage</a:t>
            </a:r>
            <a:r>
              <a:rPr lang="en-US" altLang="zh-TW" sz="900" dirty="0"/>
              <a:t>;</a:t>
            </a:r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sp>
        <p:nvSpPr>
          <p:cNvPr id="3" name="圓角矩形 2"/>
          <p:cNvSpPr/>
          <p:nvPr/>
        </p:nvSpPr>
        <p:spPr>
          <a:xfrm>
            <a:off x="7273" y="286588"/>
            <a:ext cx="824429" cy="200016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600" dirty="0" err="1" smtClean="0"/>
              <a:t>MessageRouter</a:t>
            </a:r>
            <a:endParaRPr lang="zh-TW" altLang="en-US" sz="6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1020325" y="578205"/>
            <a:ext cx="2249334" cy="1384995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600" dirty="0"/>
              <a:t>Message </a:t>
            </a:r>
            <a:r>
              <a:rPr lang="en-US" altLang="zh-TW" sz="600" b="1" dirty="0" err="1"/>
              <a:t>messageTransferred</a:t>
            </a:r>
            <a:r>
              <a:rPr lang="en-US" altLang="zh-TW" sz="600" dirty="0"/>
              <a:t>(String id, </a:t>
            </a:r>
            <a:r>
              <a:rPr lang="en-US" altLang="zh-TW" sz="600" dirty="0" err="1"/>
              <a:t>DTNHost</a:t>
            </a:r>
            <a:r>
              <a:rPr lang="en-US" altLang="zh-TW" sz="600" dirty="0"/>
              <a:t> from) {</a:t>
            </a:r>
          </a:p>
          <a:p>
            <a:r>
              <a:rPr lang="zh-TW" altLang="en-US" sz="600" dirty="0" smtClean="0"/>
              <a:t>   </a:t>
            </a:r>
            <a:r>
              <a:rPr lang="en-US" altLang="zh-TW" sz="600" dirty="0" smtClean="0"/>
              <a:t>Message </a:t>
            </a:r>
            <a:r>
              <a:rPr lang="en-US" altLang="zh-TW" sz="600" dirty="0"/>
              <a:t>m = </a:t>
            </a:r>
            <a:r>
              <a:rPr lang="en-US" altLang="zh-TW" sz="600" b="1" dirty="0" err="1">
                <a:solidFill>
                  <a:srgbClr val="FF0000"/>
                </a:solidFill>
              </a:rPr>
              <a:t>super.messageTransferred</a:t>
            </a:r>
            <a:r>
              <a:rPr lang="en-US" altLang="zh-TW" sz="600" b="1" dirty="0">
                <a:solidFill>
                  <a:srgbClr val="FF0000"/>
                </a:solidFill>
              </a:rPr>
              <a:t>(id, from)</a:t>
            </a:r>
            <a:r>
              <a:rPr lang="en-US" altLang="zh-TW" sz="600" b="1" dirty="0"/>
              <a:t>;</a:t>
            </a:r>
          </a:p>
          <a:p>
            <a:endParaRPr lang="zh-TW" altLang="en-US" sz="600" dirty="0"/>
          </a:p>
          <a:p>
            <a:r>
              <a:rPr lang="en-US" altLang="zh-TW" sz="600" dirty="0" smtClean="0">
                <a:solidFill>
                  <a:schemeClr val="accent3"/>
                </a:solidFill>
              </a:rPr>
              <a:t>// </a:t>
            </a:r>
            <a:r>
              <a:rPr lang="en-US" altLang="zh-TW" sz="600" dirty="0">
                <a:solidFill>
                  <a:schemeClr val="accent3"/>
                </a:solidFill>
              </a:rPr>
              <a:t>check if </a:t>
            </a:r>
            <a:r>
              <a:rPr lang="en-US" altLang="zh-TW" sz="600" u="sng" dirty="0" err="1">
                <a:solidFill>
                  <a:schemeClr val="accent3"/>
                </a:solidFill>
              </a:rPr>
              <a:t>msg</a:t>
            </a:r>
            <a:r>
              <a:rPr lang="en-US" altLang="zh-TW" sz="600" u="sng" dirty="0">
                <a:solidFill>
                  <a:schemeClr val="accent3"/>
                </a:solidFill>
              </a:rPr>
              <a:t> was for this host and a response was requested</a:t>
            </a:r>
          </a:p>
          <a:p>
            <a:r>
              <a:rPr lang="zh-TW" altLang="en-US" sz="600" dirty="0" smtClean="0"/>
              <a:t>   </a:t>
            </a:r>
            <a:r>
              <a:rPr lang="en-US" altLang="zh-TW" sz="600" dirty="0" smtClean="0"/>
              <a:t>if </a:t>
            </a:r>
            <a:r>
              <a:rPr lang="en-US" altLang="zh-TW" sz="600" dirty="0"/>
              <a:t>(</a:t>
            </a:r>
            <a:r>
              <a:rPr lang="en-US" altLang="zh-TW" sz="600" dirty="0" err="1"/>
              <a:t>m.getTo</a:t>
            </a:r>
            <a:r>
              <a:rPr lang="en-US" altLang="zh-TW" sz="600" dirty="0"/>
              <a:t>() == </a:t>
            </a:r>
            <a:r>
              <a:rPr lang="en-US" altLang="zh-TW" sz="600" dirty="0" err="1"/>
              <a:t>getHost</a:t>
            </a:r>
            <a:r>
              <a:rPr lang="en-US" altLang="zh-TW" sz="600" dirty="0"/>
              <a:t>() &amp;&amp; </a:t>
            </a:r>
            <a:r>
              <a:rPr lang="en-US" altLang="zh-TW" sz="600" dirty="0" err="1"/>
              <a:t>m.getResponseSize</a:t>
            </a:r>
            <a:r>
              <a:rPr lang="en-US" altLang="zh-TW" sz="600" dirty="0"/>
              <a:t>() &gt; 0) {</a:t>
            </a:r>
          </a:p>
          <a:p>
            <a:r>
              <a:rPr lang="en-US" altLang="zh-TW" sz="600" dirty="0">
                <a:solidFill>
                  <a:schemeClr val="accent3"/>
                </a:solidFill>
              </a:rPr>
              <a:t>// generate a response message</a:t>
            </a:r>
          </a:p>
          <a:p>
            <a:r>
              <a:rPr lang="zh-TW" altLang="en-US" sz="600" dirty="0" smtClean="0"/>
              <a:t>      </a:t>
            </a:r>
            <a:r>
              <a:rPr lang="en-US" altLang="zh-TW" sz="600" dirty="0" smtClean="0"/>
              <a:t>Message </a:t>
            </a:r>
            <a:r>
              <a:rPr lang="en-US" altLang="zh-TW" sz="600" dirty="0"/>
              <a:t>res = new Message(</a:t>
            </a:r>
            <a:r>
              <a:rPr lang="en-US" altLang="zh-TW" sz="600" dirty="0" err="1"/>
              <a:t>this.getHost</a:t>
            </a:r>
            <a:r>
              <a:rPr lang="en-US" altLang="zh-TW" sz="600" dirty="0"/>
              <a:t>(),</a:t>
            </a:r>
            <a:r>
              <a:rPr lang="en-US" altLang="zh-TW" sz="600" dirty="0" err="1"/>
              <a:t>m.getFrom</a:t>
            </a:r>
            <a:r>
              <a:rPr lang="en-US" altLang="zh-TW" sz="600" dirty="0"/>
              <a:t>(), </a:t>
            </a:r>
          </a:p>
          <a:p>
            <a:r>
              <a:rPr lang="zh-TW" altLang="en-US" sz="600" i="1" dirty="0" smtClean="0"/>
              <a:t>      </a:t>
            </a:r>
            <a:r>
              <a:rPr lang="en-US" altLang="zh-TW" sz="600" i="1" dirty="0" err="1" smtClean="0"/>
              <a:t>RESPONSE_PREFIX+m.getId</a:t>
            </a:r>
            <a:r>
              <a:rPr lang="en-US" altLang="zh-TW" sz="600" i="1" dirty="0"/>
              <a:t>(), </a:t>
            </a:r>
            <a:r>
              <a:rPr lang="en-US" altLang="zh-TW" sz="600" i="1" dirty="0" err="1"/>
              <a:t>m.getResponseSize</a:t>
            </a:r>
            <a:r>
              <a:rPr lang="en-US" altLang="zh-TW" sz="600" i="1" dirty="0"/>
              <a:t>());</a:t>
            </a:r>
          </a:p>
          <a:p>
            <a:r>
              <a:rPr lang="zh-TW" altLang="en-US" sz="600" dirty="0" smtClean="0"/>
              <a:t>      </a:t>
            </a:r>
            <a:r>
              <a:rPr lang="en-US" altLang="zh-TW" sz="600" dirty="0" err="1" smtClean="0"/>
              <a:t>this.createNewMessage</a:t>
            </a:r>
            <a:r>
              <a:rPr lang="en-US" altLang="zh-TW" sz="600" dirty="0" smtClean="0"/>
              <a:t>(res</a:t>
            </a:r>
            <a:r>
              <a:rPr lang="en-US" altLang="zh-TW" sz="600" dirty="0"/>
              <a:t>);</a:t>
            </a:r>
          </a:p>
          <a:p>
            <a:r>
              <a:rPr lang="zh-TW" altLang="en-US" sz="600" dirty="0" smtClean="0"/>
              <a:t>      </a:t>
            </a:r>
            <a:r>
              <a:rPr lang="en-US" altLang="zh-TW" sz="600" dirty="0" err="1" smtClean="0"/>
              <a:t>this.getMessage</a:t>
            </a:r>
            <a:r>
              <a:rPr lang="en-US" altLang="zh-TW" sz="600" dirty="0" smtClean="0"/>
              <a:t>(</a:t>
            </a:r>
            <a:r>
              <a:rPr lang="en-US" altLang="zh-TW" sz="600" i="1" dirty="0" err="1" smtClean="0"/>
              <a:t>RESPONSE_PREFIX+m.getId</a:t>
            </a:r>
            <a:r>
              <a:rPr lang="en-US" altLang="zh-TW" sz="600" i="1" dirty="0"/>
              <a:t>()).</a:t>
            </a:r>
            <a:r>
              <a:rPr lang="en-US" altLang="zh-TW" sz="600" i="1" dirty="0" err="1"/>
              <a:t>setRequest</a:t>
            </a:r>
            <a:r>
              <a:rPr lang="en-US" altLang="zh-TW" sz="600" i="1" dirty="0"/>
              <a:t>(m);</a:t>
            </a:r>
          </a:p>
          <a:p>
            <a:r>
              <a:rPr lang="zh-TW" altLang="en-US" sz="600" dirty="0" smtClean="0"/>
              <a:t>   </a:t>
            </a:r>
            <a:r>
              <a:rPr lang="en-US" altLang="zh-TW" sz="600" dirty="0" smtClean="0"/>
              <a:t>}</a:t>
            </a:r>
            <a:endParaRPr lang="en-US" altLang="zh-TW" sz="600" dirty="0"/>
          </a:p>
          <a:p>
            <a:endParaRPr lang="zh-TW" altLang="en-US" sz="600" dirty="0"/>
          </a:p>
          <a:p>
            <a:r>
              <a:rPr lang="en-US" altLang="zh-TW" sz="600" dirty="0"/>
              <a:t>return m;</a:t>
            </a:r>
          </a:p>
          <a:p>
            <a:r>
              <a:rPr lang="en-US" altLang="zh-TW" sz="600" dirty="0"/>
              <a:t>}</a:t>
            </a:r>
            <a:endParaRPr lang="zh-TW" altLang="en-US" sz="600" dirty="0"/>
          </a:p>
        </p:txBody>
      </p:sp>
      <p:cxnSp>
        <p:nvCxnSpPr>
          <p:cNvPr id="5" name="肘形接點 4"/>
          <p:cNvCxnSpPr>
            <a:endCxn id="3" idx="3"/>
          </p:cNvCxnSpPr>
          <p:nvPr/>
        </p:nvCxnSpPr>
        <p:spPr>
          <a:xfrm rot="10800000">
            <a:off x="831702" y="386596"/>
            <a:ext cx="1152128" cy="388040"/>
          </a:xfrm>
          <a:prstGeom prst="bentConnector3">
            <a:avLst>
              <a:gd name="adj1" fmla="val 1498"/>
            </a:avLst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左大括弧 6"/>
          <p:cNvSpPr/>
          <p:nvPr/>
        </p:nvSpPr>
        <p:spPr>
          <a:xfrm>
            <a:off x="831702" y="486604"/>
            <a:ext cx="320542" cy="1568199"/>
          </a:xfrm>
          <a:prstGeom prst="leftBrace">
            <a:avLst>
              <a:gd name="adj1" fmla="val 8333"/>
              <a:gd name="adj2" fmla="val 30509"/>
            </a:avLst>
          </a:prstGeom>
          <a:ln w="254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/>
          <p:cNvCxnSpPr/>
          <p:nvPr/>
        </p:nvCxnSpPr>
        <p:spPr>
          <a:xfrm flipV="1">
            <a:off x="413957" y="486604"/>
            <a:ext cx="2685" cy="334248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圓角矩形 12"/>
          <p:cNvSpPr/>
          <p:nvPr/>
        </p:nvSpPr>
        <p:spPr>
          <a:xfrm>
            <a:off x="7273" y="826334"/>
            <a:ext cx="824429" cy="225839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600" dirty="0" err="1" smtClean="0"/>
              <a:t>ActiveRouter</a:t>
            </a:r>
            <a:endParaRPr lang="zh-TW" altLang="en-US" sz="600" dirty="0"/>
          </a:p>
        </p:txBody>
      </p:sp>
      <p:cxnSp>
        <p:nvCxnSpPr>
          <p:cNvPr id="23" name="肘形接點 22"/>
          <p:cNvCxnSpPr/>
          <p:nvPr/>
        </p:nvCxnSpPr>
        <p:spPr>
          <a:xfrm>
            <a:off x="831985" y="286588"/>
            <a:ext cx="2371863" cy="200016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-13118" y="3399"/>
            <a:ext cx="984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Receiver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12" name="直線單箭頭接點 11"/>
          <p:cNvCxnSpPr/>
          <p:nvPr/>
        </p:nvCxnSpPr>
        <p:spPr>
          <a:xfrm>
            <a:off x="5436096" y="1340768"/>
            <a:ext cx="864096" cy="0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6228184" y="11561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6</a:t>
            </a:r>
            <a:endParaRPr lang="zh-TW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027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203848" y="0"/>
            <a:ext cx="3722494" cy="6047809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Message </a:t>
            </a:r>
            <a:r>
              <a:rPr lang="en-US" altLang="zh-TW" sz="900" b="1" dirty="0" err="1"/>
              <a:t>messageTransferred</a:t>
            </a:r>
            <a:r>
              <a:rPr lang="en-US" altLang="zh-TW" sz="900" dirty="0"/>
              <a:t>(String id, </a:t>
            </a:r>
            <a:r>
              <a:rPr lang="en-US" altLang="zh-TW" sz="900" dirty="0" err="1"/>
              <a:t>DTNHost</a:t>
            </a:r>
            <a:r>
              <a:rPr lang="en-US" altLang="zh-TW" sz="900" dirty="0"/>
              <a:t> from) {</a:t>
            </a:r>
          </a:p>
          <a:p>
            <a:r>
              <a:rPr lang="zh-TW" altLang="en-US" sz="900" dirty="0" smtClean="0"/>
              <a:t>  </a:t>
            </a:r>
            <a:r>
              <a:rPr lang="en-US" altLang="zh-TW" sz="900" dirty="0" smtClean="0"/>
              <a:t>Message </a:t>
            </a:r>
            <a:r>
              <a:rPr lang="en-US" altLang="zh-TW" sz="900" dirty="0"/>
              <a:t>incoming = </a:t>
            </a:r>
            <a:r>
              <a:rPr lang="en-US" altLang="zh-TW" sz="900" dirty="0" err="1"/>
              <a:t>removeFromIncomingBuffer</a:t>
            </a:r>
            <a:r>
              <a:rPr lang="en-US" altLang="zh-TW" sz="900" dirty="0"/>
              <a:t>(id, from);</a:t>
            </a:r>
          </a:p>
          <a:p>
            <a:r>
              <a:rPr lang="zh-TW" altLang="en-US" sz="900" dirty="0" smtClean="0"/>
              <a:t>  </a:t>
            </a:r>
            <a:r>
              <a:rPr lang="en-US" altLang="zh-TW" sz="900" dirty="0" err="1" smtClean="0"/>
              <a:t>boolean</a:t>
            </a:r>
            <a:r>
              <a:rPr lang="en-US" altLang="zh-TW" sz="900" dirty="0" smtClean="0"/>
              <a:t> </a:t>
            </a:r>
            <a:r>
              <a:rPr lang="en-US" altLang="zh-TW" sz="900" dirty="0" err="1"/>
              <a:t>isFinalRecipient</a:t>
            </a:r>
            <a:r>
              <a:rPr lang="en-US" altLang="zh-TW" sz="900" dirty="0"/>
              <a:t>;</a:t>
            </a:r>
          </a:p>
          <a:p>
            <a:r>
              <a:rPr lang="zh-TW" altLang="en-US" sz="900" dirty="0" smtClean="0"/>
              <a:t>  </a:t>
            </a:r>
            <a:r>
              <a:rPr lang="en-US" altLang="zh-TW" sz="900" dirty="0" err="1" smtClean="0"/>
              <a:t>boolean</a:t>
            </a:r>
            <a:r>
              <a:rPr lang="en-US" altLang="zh-TW" sz="900" dirty="0" smtClean="0"/>
              <a:t> </a:t>
            </a:r>
            <a:r>
              <a:rPr lang="en-US" altLang="zh-TW" sz="900" dirty="0" err="1"/>
              <a:t>isFirstDelivery</a:t>
            </a:r>
            <a:r>
              <a:rPr lang="en-US" altLang="zh-TW" sz="900" dirty="0"/>
              <a:t>; </a:t>
            </a:r>
            <a:r>
              <a:rPr lang="en-US" altLang="zh-TW" sz="900" dirty="0">
                <a:solidFill>
                  <a:schemeClr val="accent3"/>
                </a:solidFill>
              </a:rPr>
              <a:t>// is this first delivered instance of the </a:t>
            </a:r>
            <a:r>
              <a:rPr lang="en-US" altLang="zh-TW" sz="900" u="sng" dirty="0" err="1" smtClean="0">
                <a:solidFill>
                  <a:schemeClr val="accent3"/>
                </a:solidFill>
              </a:rPr>
              <a:t>msg</a:t>
            </a:r>
            <a:endParaRPr lang="zh-TW" altLang="en-US" sz="900" dirty="0"/>
          </a:p>
          <a:p>
            <a:r>
              <a:rPr lang="en-US" altLang="zh-TW" sz="900" dirty="0" smtClean="0"/>
              <a:t>  if </a:t>
            </a:r>
            <a:r>
              <a:rPr lang="en-US" altLang="zh-TW" sz="900" dirty="0"/>
              <a:t>(incoming == null) {</a:t>
            </a:r>
          </a:p>
          <a:p>
            <a:r>
              <a:rPr lang="en-US" altLang="zh-TW" sz="900" dirty="0" smtClean="0"/>
              <a:t>   throw new </a:t>
            </a:r>
            <a:r>
              <a:rPr lang="en-US" altLang="zh-TW" sz="900" dirty="0" err="1"/>
              <a:t>SimError</a:t>
            </a:r>
            <a:r>
              <a:rPr lang="en-US" altLang="zh-TW" sz="900" dirty="0"/>
              <a:t>("No message with ID " + id + " in the incoming "+</a:t>
            </a:r>
          </a:p>
          <a:p>
            <a:r>
              <a:rPr lang="en-US" altLang="zh-TW" sz="900" dirty="0" smtClean="0"/>
              <a:t>   "</a:t>
            </a:r>
            <a:r>
              <a:rPr lang="en-US" altLang="zh-TW" sz="900" dirty="0"/>
              <a:t>buffer of " + </a:t>
            </a:r>
            <a:r>
              <a:rPr lang="en-US" altLang="zh-TW" sz="900" dirty="0" err="1"/>
              <a:t>this.host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}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dirty="0" smtClean="0"/>
              <a:t>  </a:t>
            </a:r>
            <a:r>
              <a:rPr lang="en-US" altLang="zh-TW" sz="900" dirty="0" err="1" smtClean="0"/>
              <a:t>incoming.setReceiveTime</a:t>
            </a:r>
            <a:r>
              <a:rPr lang="en-US" altLang="zh-TW" sz="900" dirty="0" smtClean="0"/>
              <a:t>(</a:t>
            </a:r>
            <a:r>
              <a:rPr lang="en-US" altLang="zh-TW" sz="900" dirty="0" err="1" smtClean="0"/>
              <a:t>SimClock.</a:t>
            </a:r>
            <a:r>
              <a:rPr lang="en-US" altLang="zh-TW" sz="900" i="1" dirty="0" err="1" smtClean="0"/>
              <a:t>getTime</a:t>
            </a:r>
            <a:r>
              <a:rPr lang="en-US" altLang="zh-TW" sz="900" i="1" dirty="0"/>
              <a:t>());</a:t>
            </a:r>
          </a:p>
          <a:p>
            <a:endParaRPr lang="zh-TW" altLang="en-US" sz="900" dirty="0"/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Pass the message to the application (if any) and get outgoing message</a:t>
            </a:r>
          </a:p>
          <a:p>
            <a:r>
              <a:rPr lang="en-US" altLang="zh-TW" sz="900" dirty="0" smtClean="0"/>
              <a:t>  Message </a:t>
            </a:r>
            <a:r>
              <a:rPr lang="en-US" altLang="zh-TW" sz="900" b="1" dirty="0">
                <a:solidFill>
                  <a:srgbClr val="FF0000"/>
                </a:solidFill>
              </a:rPr>
              <a:t>outgoing = incoming</a:t>
            </a:r>
            <a:r>
              <a:rPr lang="en-US" altLang="zh-TW" sz="900" dirty="0"/>
              <a:t>;</a:t>
            </a:r>
          </a:p>
          <a:p>
            <a:r>
              <a:rPr lang="en-US" altLang="zh-TW" sz="900" dirty="0" smtClean="0"/>
              <a:t>  for </a:t>
            </a:r>
            <a:r>
              <a:rPr lang="en-US" altLang="zh-TW" sz="900" dirty="0"/>
              <a:t>(Application app : </a:t>
            </a:r>
            <a:r>
              <a:rPr lang="en-US" altLang="zh-TW" sz="900" b="1" dirty="0" err="1"/>
              <a:t>getApplications</a:t>
            </a:r>
            <a:r>
              <a:rPr lang="en-US" altLang="zh-TW" sz="900" b="1" dirty="0"/>
              <a:t>(</a:t>
            </a:r>
            <a:r>
              <a:rPr lang="en-US" altLang="zh-TW" sz="900" b="1" dirty="0" err="1"/>
              <a:t>incoming.getAppID</a:t>
            </a:r>
            <a:r>
              <a:rPr lang="en-US" altLang="zh-TW" sz="900" b="1" dirty="0"/>
              <a:t>())</a:t>
            </a:r>
            <a:r>
              <a:rPr lang="en-US" altLang="zh-TW" sz="900" dirty="0"/>
              <a:t>) {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Note that the order of applications is significant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since the next one gets the output of the previous.</a:t>
            </a:r>
          </a:p>
          <a:p>
            <a:r>
              <a:rPr lang="en-US" altLang="zh-TW" sz="900" dirty="0" smtClean="0"/>
              <a:t>    outgoing </a:t>
            </a:r>
            <a:r>
              <a:rPr lang="en-US" altLang="zh-TW" sz="900" dirty="0"/>
              <a:t>= </a:t>
            </a:r>
            <a:r>
              <a:rPr lang="en-US" altLang="zh-TW" sz="900" dirty="0" err="1"/>
              <a:t>app.handle</a:t>
            </a:r>
            <a:r>
              <a:rPr lang="en-US" altLang="zh-TW" sz="900" dirty="0"/>
              <a:t>(outgoing, </a:t>
            </a:r>
            <a:r>
              <a:rPr lang="en-US" altLang="zh-TW" sz="900" dirty="0" err="1"/>
              <a:t>this.host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if </a:t>
            </a:r>
            <a:r>
              <a:rPr lang="en-US" altLang="zh-TW" sz="900" dirty="0"/>
              <a:t>(outgoing == null) break; </a:t>
            </a:r>
            <a:r>
              <a:rPr lang="en-US" altLang="zh-TW" sz="900" dirty="0">
                <a:solidFill>
                  <a:schemeClr val="accent3"/>
                </a:solidFill>
              </a:rPr>
              <a:t>// Some </a:t>
            </a:r>
            <a:r>
              <a:rPr lang="en-US" altLang="zh-TW" sz="900" u="sng" dirty="0">
                <a:solidFill>
                  <a:schemeClr val="accent3"/>
                </a:solidFill>
              </a:rPr>
              <a:t>app wanted to drop the message</a:t>
            </a:r>
          </a:p>
          <a:p>
            <a:r>
              <a:rPr lang="en-US" altLang="zh-TW" sz="900" dirty="0" smtClean="0"/>
              <a:t>  }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dirty="0" smtClean="0"/>
              <a:t>  Message </a:t>
            </a:r>
            <a:r>
              <a:rPr lang="en-US" altLang="zh-TW" sz="900" dirty="0" err="1"/>
              <a:t>aMessage</a:t>
            </a:r>
            <a:r>
              <a:rPr lang="en-US" altLang="zh-TW" sz="900" dirty="0"/>
              <a:t> = (outgoing==null)?(incoming):(outgoing);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If the application re-targets the message (changes 'to')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then the message is not considered as 'delivered' to this host.</a:t>
            </a:r>
          </a:p>
          <a:p>
            <a:r>
              <a:rPr lang="en-US" altLang="zh-TW" sz="900" dirty="0" smtClean="0"/>
              <a:t>  </a:t>
            </a:r>
            <a:r>
              <a:rPr lang="en-US" altLang="zh-TW" sz="900" dirty="0" err="1" smtClean="0"/>
              <a:t>isFinalRecipient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</a:t>
            </a:r>
            <a:r>
              <a:rPr lang="en-US" altLang="zh-TW" sz="900" dirty="0" err="1"/>
              <a:t>aMessage.getTo</a:t>
            </a:r>
            <a:r>
              <a:rPr lang="en-US" altLang="zh-TW" sz="900" dirty="0"/>
              <a:t>() == </a:t>
            </a:r>
            <a:r>
              <a:rPr lang="en-US" altLang="zh-TW" sz="900" dirty="0" err="1"/>
              <a:t>this.host</a:t>
            </a:r>
            <a:r>
              <a:rPr lang="en-US" altLang="zh-TW" sz="900" dirty="0"/>
              <a:t>;</a:t>
            </a:r>
          </a:p>
          <a:p>
            <a:r>
              <a:rPr lang="en-US" altLang="zh-TW" sz="900" dirty="0" smtClean="0"/>
              <a:t>  </a:t>
            </a:r>
            <a:r>
              <a:rPr lang="en-US" altLang="zh-TW" sz="900" dirty="0" err="1" smtClean="0"/>
              <a:t>isFirstDelivery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</a:t>
            </a:r>
            <a:r>
              <a:rPr lang="en-US" altLang="zh-TW" sz="900" dirty="0" err="1"/>
              <a:t>isFinalRecipient</a:t>
            </a:r>
            <a:r>
              <a:rPr lang="en-US" altLang="zh-TW" sz="900" dirty="0"/>
              <a:t> &amp;&amp;</a:t>
            </a:r>
          </a:p>
          <a:p>
            <a:r>
              <a:rPr lang="en-US" altLang="zh-TW" sz="900" dirty="0" smtClean="0"/>
              <a:t>  !</a:t>
            </a:r>
            <a:r>
              <a:rPr lang="en-US" altLang="zh-TW" sz="900" dirty="0" err="1"/>
              <a:t>isDeliveredMessage</a:t>
            </a:r>
            <a:r>
              <a:rPr lang="en-US" altLang="zh-TW" sz="900" dirty="0"/>
              <a:t>(</a:t>
            </a:r>
            <a:r>
              <a:rPr lang="en-US" altLang="zh-TW" sz="900" dirty="0" err="1"/>
              <a:t>aMessage</a:t>
            </a:r>
            <a:r>
              <a:rPr lang="en-US" altLang="zh-TW" sz="900" dirty="0"/>
              <a:t>);</a:t>
            </a:r>
          </a:p>
          <a:p>
            <a:endParaRPr lang="zh-TW" altLang="en-US" sz="900" dirty="0"/>
          </a:p>
          <a:p>
            <a:r>
              <a:rPr lang="en-US" altLang="zh-TW" sz="900" dirty="0" smtClean="0"/>
              <a:t>  if </a:t>
            </a:r>
            <a:r>
              <a:rPr lang="en-US" altLang="zh-TW" sz="900" dirty="0"/>
              <a:t>(!</a:t>
            </a:r>
            <a:r>
              <a:rPr lang="en-US" altLang="zh-TW" sz="900" dirty="0" err="1"/>
              <a:t>isFinalRecipient</a:t>
            </a:r>
            <a:r>
              <a:rPr lang="en-US" altLang="zh-TW" sz="900" dirty="0"/>
              <a:t> &amp;&amp; outgoing!=null) {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not the final recipient and </a:t>
            </a:r>
            <a:r>
              <a:rPr lang="en-US" altLang="zh-TW" sz="900" u="sng" dirty="0">
                <a:solidFill>
                  <a:schemeClr val="accent3"/>
                </a:solidFill>
              </a:rPr>
              <a:t>app doesn't want to drop the message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-&gt; put to buffer</a:t>
            </a:r>
          </a:p>
          <a:p>
            <a:r>
              <a:rPr lang="en-US" altLang="zh-TW" sz="900" dirty="0" smtClean="0"/>
              <a:t>    </a:t>
            </a:r>
            <a:r>
              <a:rPr lang="en-US" altLang="zh-TW" sz="900" dirty="0" err="1" smtClean="0"/>
              <a:t>addToMessages</a:t>
            </a:r>
            <a:r>
              <a:rPr lang="en-US" altLang="zh-TW" sz="900" dirty="0" smtClean="0"/>
              <a:t>(</a:t>
            </a:r>
            <a:r>
              <a:rPr lang="en-US" altLang="zh-TW" sz="900" dirty="0" err="1" smtClean="0"/>
              <a:t>aMessage</a:t>
            </a:r>
            <a:r>
              <a:rPr lang="en-US" altLang="zh-TW" sz="900" dirty="0"/>
              <a:t>, false);</a:t>
            </a:r>
          </a:p>
          <a:p>
            <a:r>
              <a:rPr lang="en-US" altLang="zh-TW" sz="900" dirty="0" smtClean="0"/>
              <a:t>  }</a:t>
            </a:r>
            <a:endParaRPr lang="en-US" altLang="zh-TW" sz="900" dirty="0"/>
          </a:p>
          <a:p>
            <a:r>
              <a:rPr lang="en-US" altLang="zh-TW" sz="900" dirty="0" smtClean="0"/>
              <a:t>  else </a:t>
            </a:r>
            <a:r>
              <a:rPr lang="en-US" altLang="zh-TW" sz="900" dirty="0"/>
              <a:t>if (</a:t>
            </a:r>
            <a:r>
              <a:rPr lang="en-US" altLang="zh-TW" sz="900" dirty="0" err="1"/>
              <a:t>isFirstDelivery</a:t>
            </a:r>
            <a:r>
              <a:rPr lang="en-US" altLang="zh-TW" sz="900" dirty="0"/>
              <a:t>) {</a:t>
            </a:r>
          </a:p>
          <a:p>
            <a:r>
              <a:rPr lang="en-US" altLang="zh-TW" sz="900" dirty="0" smtClean="0"/>
              <a:t>    </a:t>
            </a:r>
            <a:r>
              <a:rPr lang="en-US" altLang="zh-TW" sz="900" dirty="0" err="1" smtClean="0"/>
              <a:t>this.deliveredMessages.put</a:t>
            </a:r>
            <a:r>
              <a:rPr lang="en-US" altLang="zh-TW" sz="900" dirty="0" smtClean="0"/>
              <a:t>(id</a:t>
            </a:r>
            <a:r>
              <a:rPr lang="en-US" altLang="zh-TW" sz="900" dirty="0"/>
              <a:t>, </a:t>
            </a:r>
            <a:r>
              <a:rPr lang="en-US" altLang="zh-TW" sz="900" dirty="0" err="1"/>
              <a:t>aMessage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}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dirty="0" smtClean="0"/>
              <a:t>  for </a:t>
            </a:r>
            <a:r>
              <a:rPr lang="en-US" altLang="zh-TW" sz="900" dirty="0"/>
              <a:t>(</a:t>
            </a:r>
            <a:r>
              <a:rPr lang="en-US" altLang="zh-TW" sz="900" dirty="0" err="1"/>
              <a:t>MessageListener</a:t>
            </a:r>
            <a:r>
              <a:rPr lang="en-US" altLang="zh-TW" sz="900" dirty="0"/>
              <a:t> ml : </a:t>
            </a:r>
            <a:r>
              <a:rPr lang="en-US" altLang="zh-TW" sz="900" dirty="0" err="1"/>
              <a:t>this.mListeners</a:t>
            </a:r>
            <a:r>
              <a:rPr lang="en-US" altLang="zh-TW" sz="900" dirty="0"/>
              <a:t>) {</a:t>
            </a:r>
          </a:p>
          <a:p>
            <a:r>
              <a:rPr lang="en-US" altLang="zh-TW" sz="900" dirty="0" smtClean="0"/>
              <a:t>    </a:t>
            </a:r>
            <a:r>
              <a:rPr lang="en-US" altLang="zh-TW" sz="900" dirty="0" err="1" smtClean="0"/>
              <a:t>ml.messageTransferred</a:t>
            </a:r>
            <a:r>
              <a:rPr lang="en-US" altLang="zh-TW" sz="900" dirty="0" smtClean="0"/>
              <a:t>(</a:t>
            </a:r>
            <a:r>
              <a:rPr lang="en-US" altLang="zh-TW" sz="900" dirty="0" err="1" smtClean="0"/>
              <a:t>aMessage</a:t>
            </a:r>
            <a:r>
              <a:rPr lang="en-US" altLang="zh-TW" sz="900" dirty="0"/>
              <a:t>, from, </a:t>
            </a:r>
            <a:r>
              <a:rPr lang="en-US" altLang="zh-TW" sz="900" dirty="0" err="1"/>
              <a:t>this.host</a:t>
            </a:r>
            <a:r>
              <a:rPr lang="en-US" altLang="zh-TW" sz="900" dirty="0"/>
              <a:t>,</a:t>
            </a:r>
          </a:p>
          <a:p>
            <a:r>
              <a:rPr lang="en-US" altLang="zh-TW" sz="900" dirty="0" smtClean="0"/>
              <a:t>    </a:t>
            </a:r>
            <a:r>
              <a:rPr lang="en-US" altLang="zh-TW" sz="900" dirty="0" err="1" smtClean="0"/>
              <a:t>isFirstDelivery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}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dirty="0"/>
              <a:t>return </a:t>
            </a:r>
            <a:r>
              <a:rPr lang="en-US" altLang="zh-TW" sz="900" dirty="0" err="1"/>
              <a:t>aMessage</a:t>
            </a:r>
            <a:r>
              <a:rPr lang="en-US" altLang="zh-TW" sz="900" dirty="0"/>
              <a:t>;</a:t>
            </a:r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sp>
        <p:nvSpPr>
          <p:cNvPr id="3" name="圓角矩形 2"/>
          <p:cNvSpPr/>
          <p:nvPr/>
        </p:nvSpPr>
        <p:spPr>
          <a:xfrm>
            <a:off x="7273" y="286588"/>
            <a:ext cx="824429" cy="200016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600" dirty="0" err="1" smtClean="0"/>
              <a:t>MessageRouter</a:t>
            </a:r>
            <a:endParaRPr lang="zh-TW" altLang="en-US" sz="6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1020325" y="578205"/>
            <a:ext cx="2249334" cy="1384995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600" dirty="0"/>
              <a:t>Message </a:t>
            </a:r>
            <a:r>
              <a:rPr lang="en-US" altLang="zh-TW" sz="600" b="1" dirty="0" err="1"/>
              <a:t>messageTransferred</a:t>
            </a:r>
            <a:r>
              <a:rPr lang="en-US" altLang="zh-TW" sz="600" dirty="0"/>
              <a:t>(String id, </a:t>
            </a:r>
            <a:r>
              <a:rPr lang="en-US" altLang="zh-TW" sz="600" dirty="0" err="1"/>
              <a:t>DTNHost</a:t>
            </a:r>
            <a:r>
              <a:rPr lang="en-US" altLang="zh-TW" sz="600" dirty="0"/>
              <a:t> from) {</a:t>
            </a:r>
          </a:p>
          <a:p>
            <a:r>
              <a:rPr lang="zh-TW" altLang="en-US" sz="600" dirty="0" smtClean="0"/>
              <a:t>   </a:t>
            </a:r>
            <a:r>
              <a:rPr lang="en-US" altLang="zh-TW" sz="600" dirty="0" smtClean="0"/>
              <a:t>Message </a:t>
            </a:r>
            <a:r>
              <a:rPr lang="en-US" altLang="zh-TW" sz="600" dirty="0"/>
              <a:t>m = </a:t>
            </a:r>
            <a:r>
              <a:rPr lang="en-US" altLang="zh-TW" sz="600" b="1" dirty="0" err="1">
                <a:solidFill>
                  <a:srgbClr val="FF0000"/>
                </a:solidFill>
              </a:rPr>
              <a:t>super.messageTransferred</a:t>
            </a:r>
            <a:r>
              <a:rPr lang="en-US" altLang="zh-TW" sz="600" b="1" dirty="0">
                <a:solidFill>
                  <a:srgbClr val="FF0000"/>
                </a:solidFill>
              </a:rPr>
              <a:t>(id, from)</a:t>
            </a:r>
            <a:r>
              <a:rPr lang="en-US" altLang="zh-TW" sz="600" b="1" dirty="0"/>
              <a:t>;</a:t>
            </a:r>
          </a:p>
          <a:p>
            <a:endParaRPr lang="zh-TW" altLang="en-US" sz="600" dirty="0"/>
          </a:p>
          <a:p>
            <a:r>
              <a:rPr lang="en-US" altLang="zh-TW" sz="600" dirty="0" smtClean="0">
                <a:solidFill>
                  <a:schemeClr val="accent3"/>
                </a:solidFill>
              </a:rPr>
              <a:t>// </a:t>
            </a:r>
            <a:r>
              <a:rPr lang="en-US" altLang="zh-TW" sz="600" dirty="0">
                <a:solidFill>
                  <a:schemeClr val="accent3"/>
                </a:solidFill>
              </a:rPr>
              <a:t>check if </a:t>
            </a:r>
            <a:r>
              <a:rPr lang="en-US" altLang="zh-TW" sz="600" u="sng" dirty="0" err="1">
                <a:solidFill>
                  <a:schemeClr val="accent3"/>
                </a:solidFill>
              </a:rPr>
              <a:t>msg</a:t>
            </a:r>
            <a:r>
              <a:rPr lang="en-US" altLang="zh-TW" sz="600" u="sng" dirty="0">
                <a:solidFill>
                  <a:schemeClr val="accent3"/>
                </a:solidFill>
              </a:rPr>
              <a:t> was for this host and a response was requested</a:t>
            </a:r>
          </a:p>
          <a:p>
            <a:r>
              <a:rPr lang="zh-TW" altLang="en-US" sz="600" dirty="0" smtClean="0"/>
              <a:t>   </a:t>
            </a:r>
            <a:r>
              <a:rPr lang="en-US" altLang="zh-TW" sz="600" dirty="0" smtClean="0"/>
              <a:t>if </a:t>
            </a:r>
            <a:r>
              <a:rPr lang="en-US" altLang="zh-TW" sz="600" dirty="0"/>
              <a:t>(</a:t>
            </a:r>
            <a:r>
              <a:rPr lang="en-US" altLang="zh-TW" sz="600" dirty="0" err="1"/>
              <a:t>m.getTo</a:t>
            </a:r>
            <a:r>
              <a:rPr lang="en-US" altLang="zh-TW" sz="600" dirty="0"/>
              <a:t>() == </a:t>
            </a:r>
            <a:r>
              <a:rPr lang="en-US" altLang="zh-TW" sz="600" dirty="0" err="1"/>
              <a:t>getHost</a:t>
            </a:r>
            <a:r>
              <a:rPr lang="en-US" altLang="zh-TW" sz="600" dirty="0"/>
              <a:t>() &amp;&amp; </a:t>
            </a:r>
            <a:r>
              <a:rPr lang="en-US" altLang="zh-TW" sz="600" dirty="0" err="1"/>
              <a:t>m.getResponseSize</a:t>
            </a:r>
            <a:r>
              <a:rPr lang="en-US" altLang="zh-TW" sz="600" dirty="0"/>
              <a:t>() &gt; 0) {</a:t>
            </a:r>
          </a:p>
          <a:p>
            <a:r>
              <a:rPr lang="en-US" altLang="zh-TW" sz="600" dirty="0">
                <a:solidFill>
                  <a:schemeClr val="accent3"/>
                </a:solidFill>
              </a:rPr>
              <a:t>// generate a response message</a:t>
            </a:r>
          </a:p>
          <a:p>
            <a:r>
              <a:rPr lang="zh-TW" altLang="en-US" sz="600" dirty="0" smtClean="0"/>
              <a:t>      </a:t>
            </a:r>
            <a:r>
              <a:rPr lang="en-US" altLang="zh-TW" sz="600" dirty="0" smtClean="0"/>
              <a:t>Message </a:t>
            </a:r>
            <a:r>
              <a:rPr lang="en-US" altLang="zh-TW" sz="600" dirty="0"/>
              <a:t>res = new Message(</a:t>
            </a:r>
            <a:r>
              <a:rPr lang="en-US" altLang="zh-TW" sz="600" dirty="0" err="1"/>
              <a:t>this.getHost</a:t>
            </a:r>
            <a:r>
              <a:rPr lang="en-US" altLang="zh-TW" sz="600" dirty="0"/>
              <a:t>(),</a:t>
            </a:r>
            <a:r>
              <a:rPr lang="en-US" altLang="zh-TW" sz="600" dirty="0" err="1"/>
              <a:t>m.getFrom</a:t>
            </a:r>
            <a:r>
              <a:rPr lang="en-US" altLang="zh-TW" sz="600" dirty="0"/>
              <a:t>(), </a:t>
            </a:r>
          </a:p>
          <a:p>
            <a:r>
              <a:rPr lang="zh-TW" altLang="en-US" sz="600" i="1" dirty="0" smtClean="0"/>
              <a:t>      </a:t>
            </a:r>
            <a:r>
              <a:rPr lang="en-US" altLang="zh-TW" sz="600" i="1" dirty="0" err="1" smtClean="0"/>
              <a:t>RESPONSE_PREFIX+m.getId</a:t>
            </a:r>
            <a:r>
              <a:rPr lang="en-US" altLang="zh-TW" sz="600" i="1" dirty="0"/>
              <a:t>(), </a:t>
            </a:r>
            <a:r>
              <a:rPr lang="en-US" altLang="zh-TW" sz="600" i="1" dirty="0" err="1"/>
              <a:t>m.getResponseSize</a:t>
            </a:r>
            <a:r>
              <a:rPr lang="en-US" altLang="zh-TW" sz="600" i="1" dirty="0"/>
              <a:t>());</a:t>
            </a:r>
          </a:p>
          <a:p>
            <a:r>
              <a:rPr lang="zh-TW" altLang="en-US" sz="600" dirty="0" smtClean="0"/>
              <a:t>      </a:t>
            </a:r>
            <a:r>
              <a:rPr lang="en-US" altLang="zh-TW" sz="600" dirty="0" err="1" smtClean="0"/>
              <a:t>this.createNewMessage</a:t>
            </a:r>
            <a:r>
              <a:rPr lang="en-US" altLang="zh-TW" sz="600" dirty="0" smtClean="0"/>
              <a:t>(res</a:t>
            </a:r>
            <a:r>
              <a:rPr lang="en-US" altLang="zh-TW" sz="600" dirty="0"/>
              <a:t>);</a:t>
            </a:r>
          </a:p>
          <a:p>
            <a:r>
              <a:rPr lang="zh-TW" altLang="en-US" sz="600" dirty="0" smtClean="0"/>
              <a:t>      </a:t>
            </a:r>
            <a:r>
              <a:rPr lang="en-US" altLang="zh-TW" sz="600" dirty="0" err="1" smtClean="0"/>
              <a:t>this.getMessage</a:t>
            </a:r>
            <a:r>
              <a:rPr lang="en-US" altLang="zh-TW" sz="600" dirty="0" smtClean="0"/>
              <a:t>(</a:t>
            </a:r>
            <a:r>
              <a:rPr lang="en-US" altLang="zh-TW" sz="600" i="1" dirty="0" err="1" smtClean="0"/>
              <a:t>RESPONSE_PREFIX+m.getId</a:t>
            </a:r>
            <a:r>
              <a:rPr lang="en-US" altLang="zh-TW" sz="600" i="1" dirty="0"/>
              <a:t>()).</a:t>
            </a:r>
            <a:r>
              <a:rPr lang="en-US" altLang="zh-TW" sz="600" i="1" dirty="0" err="1"/>
              <a:t>setRequest</a:t>
            </a:r>
            <a:r>
              <a:rPr lang="en-US" altLang="zh-TW" sz="600" i="1" dirty="0"/>
              <a:t>(m);</a:t>
            </a:r>
          </a:p>
          <a:p>
            <a:r>
              <a:rPr lang="zh-TW" altLang="en-US" sz="600" dirty="0" smtClean="0"/>
              <a:t>   </a:t>
            </a:r>
            <a:r>
              <a:rPr lang="en-US" altLang="zh-TW" sz="600" dirty="0" smtClean="0"/>
              <a:t>}</a:t>
            </a:r>
            <a:endParaRPr lang="en-US" altLang="zh-TW" sz="600" dirty="0"/>
          </a:p>
          <a:p>
            <a:endParaRPr lang="zh-TW" altLang="en-US" sz="600" dirty="0"/>
          </a:p>
          <a:p>
            <a:r>
              <a:rPr lang="en-US" altLang="zh-TW" sz="600" dirty="0"/>
              <a:t>return m;</a:t>
            </a:r>
          </a:p>
          <a:p>
            <a:r>
              <a:rPr lang="en-US" altLang="zh-TW" sz="600" dirty="0"/>
              <a:t>}</a:t>
            </a:r>
            <a:endParaRPr lang="zh-TW" altLang="en-US" sz="600" dirty="0"/>
          </a:p>
        </p:txBody>
      </p:sp>
      <p:cxnSp>
        <p:nvCxnSpPr>
          <p:cNvPr id="5" name="肘形接點 4"/>
          <p:cNvCxnSpPr>
            <a:endCxn id="3" idx="3"/>
          </p:cNvCxnSpPr>
          <p:nvPr/>
        </p:nvCxnSpPr>
        <p:spPr>
          <a:xfrm rot="10800000">
            <a:off x="831702" y="386596"/>
            <a:ext cx="1152128" cy="388040"/>
          </a:xfrm>
          <a:prstGeom prst="bentConnector3">
            <a:avLst>
              <a:gd name="adj1" fmla="val 1498"/>
            </a:avLst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左大括弧 6"/>
          <p:cNvSpPr/>
          <p:nvPr/>
        </p:nvSpPr>
        <p:spPr>
          <a:xfrm>
            <a:off x="831702" y="486604"/>
            <a:ext cx="320542" cy="1568199"/>
          </a:xfrm>
          <a:prstGeom prst="leftBrace">
            <a:avLst>
              <a:gd name="adj1" fmla="val 8333"/>
              <a:gd name="adj2" fmla="val 30509"/>
            </a:avLst>
          </a:prstGeom>
          <a:ln w="254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/>
          <p:cNvCxnSpPr/>
          <p:nvPr/>
        </p:nvCxnSpPr>
        <p:spPr>
          <a:xfrm flipV="1">
            <a:off x="413957" y="486604"/>
            <a:ext cx="2685" cy="334248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圓角矩形 12"/>
          <p:cNvSpPr/>
          <p:nvPr/>
        </p:nvSpPr>
        <p:spPr>
          <a:xfrm>
            <a:off x="7273" y="826334"/>
            <a:ext cx="824429" cy="225839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600" dirty="0" err="1" smtClean="0"/>
              <a:t>ActiveRouter</a:t>
            </a:r>
            <a:endParaRPr lang="zh-TW" altLang="en-US" sz="600" dirty="0"/>
          </a:p>
        </p:txBody>
      </p:sp>
      <p:cxnSp>
        <p:nvCxnSpPr>
          <p:cNvPr id="23" name="肘形接點 22"/>
          <p:cNvCxnSpPr/>
          <p:nvPr/>
        </p:nvCxnSpPr>
        <p:spPr>
          <a:xfrm>
            <a:off x="831985" y="286588"/>
            <a:ext cx="2371863" cy="200016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-13118" y="3399"/>
            <a:ext cx="984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Receiver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12" name="直線單箭頭接點 11"/>
          <p:cNvCxnSpPr/>
          <p:nvPr/>
        </p:nvCxnSpPr>
        <p:spPr>
          <a:xfrm>
            <a:off x="5940797" y="1904846"/>
            <a:ext cx="864096" cy="0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6732885" y="1720180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null</a:t>
            </a:r>
            <a:endParaRPr lang="zh-TW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63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678048" y="40291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678048" y="507786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sp>
        <p:nvSpPr>
          <p:cNvPr id="6" name="圓角矩形 5"/>
          <p:cNvSpPr/>
          <p:nvPr/>
        </p:nvSpPr>
        <p:spPr>
          <a:xfrm>
            <a:off x="395536" y="1025762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sp>
        <p:nvSpPr>
          <p:cNvPr id="9" name="圓角矩形 8"/>
          <p:cNvSpPr/>
          <p:nvPr/>
        </p:nvSpPr>
        <p:spPr>
          <a:xfrm>
            <a:off x="467696" y="2814257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2290116" y="328323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圓角矩形 12"/>
          <p:cNvSpPr/>
          <p:nvPr/>
        </p:nvSpPr>
        <p:spPr>
          <a:xfrm>
            <a:off x="402426" y="6101314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17" name="直線接點 16"/>
          <p:cNvCxnSpPr/>
          <p:nvPr/>
        </p:nvCxnSpPr>
        <p:spPr>
          <a:xfrm>
            <a:off x="1158426" y="875025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文字方塊 17"/>
          <p:cNvSpPr txBox="1"/>
          <p:nvPr/>
        </p:nvSpPr>
        <p:spPr>
          <a:xfrm>
            <a:off x="2142707" y="6106814"/>
            <a:ext cx="32445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smtClean="0"/>
              <a:t>update().</a:t>
            </a:r>
            <a:r>
              <a:rPr lang="en-US" altLang="zh-TW" sz="1200" b="1" dirty="0" err="1" smtClean="0">
                <a:solidFill>
                  <a:schemeClr val="accent4">
                    <a:lumMod val="75000"/>
                  </a:schemeClr>
                </a:solidFill>
              </a:rPr>
              <a:t>this</a:t>
            </a:r>
            <a:r>
              <a:rPr lang="en-US" altLang="zh-TW" sz="1200" b="1" dirty="0" err="1" smtClean="0"/>
              <a:t>.tryAllMessagesToAllConnections</a:t>
            </a:r>
            <a:r>
              <a:rPr lang="en-US" altLang="zh-TW" sz="1200" b="1" dirty="0"/>
              <a:t>();</a:t>
            </a:r>
            <a:endParaRPr lang="zh-TW" altLang="en-US" sz="1200" b="1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2135817" y="4931227"/>
            <a:ext cx="23585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err="1"/>
              <a:t>tryAllMessagesToAllConnections</a:t>
            </a:r>
            <a:r>
              <a:rPr lang="en-US" altLang="zh-TW" sz="1200" b="1" dirty="0"/>
              <a:t>()</a:t>
            </a:r>
            <a:endParaRPr lang="zh-TW" altLang="en-US" sz="1200" b="1" dirty="0"/>
          </a:p>
        </p:txBody>
      </p:sp>
      <p:cxnSp>
        <p:nvCxnSpPr>
          <p:cNvPr id="21" name="直線單箭頭接點 20"/>
          <p:cNvCxnSpPr>
            <a:stCxn id="13" idx="0"/>
            <a:endCxn id="9" idx="2"/>
          </p:cNvCxnSpPr>
          <p:nvPr/>
        </p:nvCxnSpPr>
        <p:spPr>
          <a:xfrm flipH="1" flipV="1">
            <a:off x="1148851" y="5363277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endCxn id="19" idx="2"/>
          </p:cNvCxnSpPr>
          <p:nvPr/>
        </p:nvCxnSpPr>
        <p:spPr>
          <a:xfrm flipH="1" flipV="1">
            <a:off x="3315083" y="5208226"/>
            <a:ext cx="6890" cy="936739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3364522" y="5826493"/>
            <a:ext cx="25971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>
                <a:solidFill>
                  <a:schemeClr val="accent3">
                    <a:lumMod val="75000"/>
                  </a:schemeClr>
                </a:solidFill>
              </a:rPr>
              <a:t>Try </a:t>
            </a:r>
            <a:r>
              <a:rPr lang="en-US" altLang="zh-TW" sz="1100" dirty="0">
                <a:solidFill>
                  <a:schemeClr val="accent3">
                    <a:lumMod val="75000"/>
                  </a:schemeClr>
                </a:solidFill>
              </a:rPr>
              <a:t>any/all message to any/all </a:t>
            </a:r>
            <a:r>
              <a:rPr lang="en-US" altLang="zh-TW" sz="1100" dirty="0" smtClean="0">
                <a:solidFill>
                  <a:schemeClr val="accent3">
                    <a:lumMod val="75000"/>
                  </a:schemeClr>
                </a:solidFill>
              </a:rPr>
              <a:t>connection.</a:t>
            </a:r>
            <a:endParaRPr lang="zh-TW" altLang="en-US" sz="11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2135816" y="4222180"/>
            <a:ext cx="3476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err="1"/>
              <a:t>tryMessagesToConnections</a:t>
            </a:r>
            <a:r>
              <a:rPr lang="en-US" altLang="zh-TW" sz="1200" b="1" dirty="0"/>
              <a:t>(messages, connections)</a:t>
            </a:r>
            <a:endParaRPr lang="zh-TW" altLang="en-US" sz="1200" b="1" dirty="0"/>
          </a:p>
        </p:txBody>
      </p:sp>
      <p:cxnSp>
        <p:nvCxnSpPr>
          <p:cNvPr id="29" name="直線單箭頭接點 28"/>
          <p:cNvCxnSpPr/>
          <p:nvPr/>
        </p:nvCxnSpPr>
        <p:spPr>
          <a:xfrm flipH="1" flipV="1">
            <a:off x="2398906" y="4486291"/>
            <a:ext cx="1" cy="43204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/>
        </p:nvSpPr>
        <p:spPr>
          <a:xfrm>
            <a:off x="2478988" y="4580458"/>
            <a:ext cx="34131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accent3">
                    <a:lumMod val="75000"/>
                  </a:schemeClr>
                </a:solidFill>
              </a:rPr>
              <a:t>Tries to send all given messages to all given connections.</a:t>
            </a:r>
            <a:endParaRPr lang="zh-TW" altLang="en-US" sz="11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2135817" y="3532587"/>
            <a:ext cx="21641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err="1" smtClean="0"/>
              <a:t>tryAllMessages</a:t>
            </a:r>
            <a:r>
              <a:rPr lang="en-US" altLang="zh-TW" sz="1200" b="1" dirty="0" smtClean="0"/>
              <a:t>(con</a:t>
            </a:r>
            <a:r>
              <a:rPr lang="en-US" altLang="zh-TW" sz="1200" b="1" dirty="0"/>
              <a:t>, </a:t>
            </a:r>
            <a:r>
              <a:rPr lang="en-US" altLang="zh-TW" sz="1200" b="1" dirty="0" smtClean="0"/>
              <a:t>messages</a:t>
            </a:r>
            <a:r>
              <a:rPr lang="en-US" altLang="zh-TW" sz="1200" b="1" dirty="0"/>
              <a:t>)</a:t>
            </a:r>
            <a:endParaRPr lang="zh-TW" altLang="en-US" sz="1200" b="1" dirty="0"/>
          </a:p>
        </p:txBody>
      </p:sp>
      <p:cxnSp>
        <p:nvCxnSpPr>
          <p:cNvPr id="35" name="直線單箭頭接點 34"/>
          <p:cNvCxnSpPr/>
          <p:nvPr/>
        </p:nvCxnSpPr>
        <p:spPr>
          <a:xfrm flipH="1" flipV="1">
            <a:off x="2393443" y="3795189"/>
            <a:ext cx="1" cy="43204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/>
          <p:cNvSpPr txBox="1"/>
          <p:nvPr/>
        </p:nvSpPr>
        <p:spPr>
          <a:xfrm>
            <a:off x="2469803" y="3880408"/>
            <a:ext cx="43733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accent3">
                    <a:lumMod val="75000"/>
                  </a:schemeClr>
                </a:solidFill>
              </a:rPr>
              <a:t>Goes trough the messages until the other node accepts </a:t>
            </a:r>
            <a:r>
              <a:rPr lang="en-US" altLang="zh-TW" sz="1100" dirty="0" smtClean="0">
                <a:solidFill>
                  <a:schemeClr val="accent3">
                    <a:lumMod val="75000"/>
                  </a:schemeClr>
                </a:solidFill>
              </a:rPr>
              <a:t>one </a:t>
            </a:r>
            <a:r>
              <a:rPr lang="en-US" altLang="zh-TW" sz="1100" dirty="0">
                <a:solidFill>
                  <a:schemeClr val="accent3">
                    <a:lumMod val="75000"/>
                  </a:schemeClr>
                </a:solidFill>
              </a:rPr>
              <a:t>for receiving</a:t>
            </a:r>
            <a:r>
              <a:rPr lang="en-US" altLang="zh-TW" sz="1100" dirty="0" smtClean="0">
                <a:solidFill>
                  <a:schemeClr val="accent3">
                    <a:lumMod val="75000"/>
                  </a:schemeClr>
                </a:solidFill>
              </a:rPr>
              <a:t>.</a:t>
            </a:r>
            <a:endParaRPr lang="zh-TW" altLang="en-US" sz="11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2138291" y="2869060"/>
            <a:ext cx="15199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err="1" smtClean="0"/>
              <a:t>startTransfer</a:t>
            </a:r>
            <a:r>
              <a:rPr lang="en-US" altLang="zh-TW" sz="1200" b="1" dirty="0" smtClean="0"/>
              <a:t>(m,</a:t>
            </a:r>
            <a:r>
              <a:rPr lang="zh-TW" altLang="en-US" sz="1200" b="1" dirty="0" smtClean="0"/>
              <a:t> </a:t>
            </a:r>
            <a:r>
              <a:rPr lang="en-US" altLang="zh-TW" sz="1200" b="1" dirty="0" smtClean="0"/>
              <a:t>con</a:t>
            </a:r>
            <a:r>
              <a:rPr lang="en-US" altLang="zh-TW" sz="1200" b="1" dirty="0"/>
              <a:t>)</a:t>
            </a:r>
            <a:endParaRPr lang="zh-TW" altLang="en-US" sz="1200" b="1" dirty="0"/>
          </a:p>
        </p:txBody>
      </p:sp>
      <p:cxnSp>
        <p:nvCxnSpPr>
          <p:cNvPr id="39" name="直線單箭頭接點 38"/>
          <p:cNvCxnSpPr/>
          <p:nvPr/>
        </p:nvCxnSpPr>
        <p:spPr>
          <a:xfrm flipH="1" flipV="1">
            <a:off x="2398906" y="3138929"/>
            <a:ext cx="1" cy="43204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/>
          <p:cNvSpPr txBox="1"/>
          <p:nvPr/>
        </p:nvSpPr>
        <p:spPr>
          <a:xfrm>
            <a:off x="2464304" y="3224148"/>
            <a:ext cx="32720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accent3">
                    <a:lumMod val="75000"/>
                  </a:schemeClr>
                </a:solidFill>
              </a:rPr>
              <a:t>Tries to start a transfer of message using a connection</a:t>
            </a:r>
            <a:endParaRPr lang="zh-TW" altLang="en-US" sz="1100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2" name="直線單箭頭接點 41"/>
          <p:cNvCxnSpPr/>
          <p:nvPr/>
        </p:nvCxnSpPr>
        <p:spPr>
          <a:xfrm flipH="1" flipV="1">
            <a:off x="2393443" y="2594539"/>
            <a:ext cx="2" cy="324479"/>
          </a:xfrm>
          <a:prstGeom prst="straightConnector1">
            <a:avLst/>
          </a:prstGeom>
          <a:ln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字方塊 62"/>
          <p:cNvSpPr txBox="1"/>
          <p:nvPr/>
        </p:nvSpPr>
        <p:spPr>
          <a:xfrm>
            <a:off x="2755246" y="5845204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tx2"/>
                </a:solidFill>
              </a:rPr>
              <a:t>Step 0</a:t>
            </a:r>
            <a:endParaRPr lang="zh-TW" altLang="en-US" sz="1050" dirty="0">
              <a:solidFill>
                <a:schemeClr val="tx2"/>
              </a:solidFill>
            </a:endParaRPr>
          </a:p>
        </p:txBody>
      </p:sp>
      <p:sp>
        <p:nvSpPr>
          <p:cNvPr id="65" name="文字方塊 64"/>
          <p:cNvSpPr txBox="1"/>
          <p:nvPr/>
        </p:nvSpPr>
        <p:spPr>
          <a:xfrm>
            <a:off x="1877035" y="4549137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>
                <a:solidFill>
                  <a:schemeClr val="tx2"/>
                </a:solidFill>
              </a:rPr>
              <a:t>Step </a:t>
            </a:r>
            <a:r>
              <a:rPr lang="en-US" altLang="zh-TW" sz="1050" dirty="0" smtClean="0">
                <a:solidFill>
                  <a:schemeClr val="tx2"/>
                </a:solidFill>
              </a:rPr>
              <a:t>1</a:t>
            </a:r>
            <a:endParaRPr lang="zh-TW" altLang="en-US" sz="1050" dirty="0">
              <a:solidFill>
                <a:schemeClr val="tx2"/>
              </a:solidFill>
            </a:endParaRPr>
          </a:p>
        </p:txBody>
      </p:sp>
      <p:sp>
        <p:nvSpPr>
          <p:cNvPr id="66" name="文字方塊 65"/>
          <p:cNvSpPr txBox="1"/>
          <p:nvPr/>
        </p:nvSpPr>
        <p:spPr>
          <a:xfrm>
            <a:off x="1877949" y="3880408"/>
            <a:ext cx="5437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tx2"/>
                </a:solidFill>
              </a:rPr>
              <a:t>Step 2</a:t>
            </a:r>
            <a:endParaRPr lang="zh-TW" altLang="en-US" sz="1050" dirty="0">
              <a:solidFill>
                <a:schemeClr val="tx2"/>
              </a:solidFill>
            </a:endParaRPr>
          </a:p>
        </p:txBody>
      </p:sp>
      <p:sp>
        <p:nvSpPr>
          <p:cNvPr id="67" name="文字方塊 66"/>
          <p:cNvSpPr txBox="1"/>
          <p:nvPr/>
        </p:nvSpPr>
        <p:spPr>
          <a:xfrm>
            <a:off x="1896119" y="3224148"/>
            <a:ext cx="5437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tx2"/>
                </a:solidFill>
              </a:rPr>
              <a:t>Step 3</a:t>
            </a:r>
            <a:endParaRPr lang="zh-TW" altLang="en-US" sz="1050" dirty="0">
              <a:solidFill>
                <a:schemeClr val="tx2"/>
              </a:solidFill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1903332" y="2615144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1">
                    <a:lumMod val="75000"/>
                  </a:schemeClr>
                </a:solidFill>
              </a:rPr>
              <a:t>Step 4</a:t>
            </a:r>
            <a:endParaRPr lang="zh-TW" altLang="en-US" sz="105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74" name="直線單箭頭接點 73"/>
          <p:cNvCxnSpPr>
            <a:stCxn id="9" idx="0"/>
            <a:endCxn id="6" idx="2"/>
          </p:cNvCxnSpPr>
          <p:nvPr/>
        </p:nvCxnSpPr>
        <p:spPr>
          <a:xfrm flipV="1">
            <a:off x="1148851" y="1313762"/>
            <a:ext cx="2685" cy="150049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圓角矩形 47"/>
          <p:cNvSpPr/>
          <p:nvPr/>
        </p:nvSpPr>
        <p:spPr>
          <a:xfrm>
            <a:off x="2559082" y="1038215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NetworkInterface</a:t>
            </a:r>
            <a:endParaRPr lang="zh-TW" altLang="en-US" sz="1100" dirty="0"/>
          </a:p>
        </p:txBody>
      </p:sp>
      <p:sp>
        <p:nvSpPr>
          <p:cNvPr id="50" name="圓角矩形 49"/>
          <p:cNvSpPr/>
          <p:nvPr/>
        </p:nvSpPr>
        <p:spPr>
          <a:xfrm>
            <a:off x="2572938" y="1987178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Connections</a:t>
            </a:r>
            <a:endParaRPr lang="zh-TW" altLang="en-US" sz="1100" dirty="0"/>
          </a:p>
        </p:txBody>
      </p:sp>
      <p:sp>
        <p:nvSpPr>
          <p:cNvPr id="52" name="圓角矩形 51"/>
          <p:cNvSpPr/>
          <p:nvPr/>
        </p:nvSpPr>
        <p:spPr>
          <a:xfrm>
            <a:off x="2559082" y="1504007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SimpleBoardcastInterface</a:t>
            </a:r>
            <a:endParaRPr lang="zh-TW" altLang="en-US" sz="800" dirty="0"/>
          </a:p>
        </p:txBody>
      </p:sp>
      <p:sp>
        <p:nvSpPr>
          <p:cNvPr id="53" name="圓角矩形 52"/>
          <p:cNvSpPr/>
          <p:nvPr/>
        </p:nvSpPr>
        <p:spPr>
          <a:xfrm>
            <a:off x="2572938" y="2450539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/>
              <a:t>CBRConnection</a:t>
            </a:r>
            <a:endParaRPr lang="zh-TW" altLang="en-US" sz="1000" dirty="0"/>
          </a:p>
        </p:txBody>
      </p:sp>
      <p:cxnSp>
        <p:nvCxnSpPr>
          <p:cNvPr id="54" name="直線單箭頭接點 53"/>
          <p:cNvCxnSpPr/>
          <p:nvPr/>
        </p:nvCxnSpPr>
        <p:spPr>
          <a:xfrm flipV="1">
            <a:off x="3315082" y="1327921"/>
            <a:ext cx="0" cy="17450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直線接點 55"/>
          <p:cNvCxnSpPr>
            <a:stCxn id="52" idx="2"/>
          </p:cNvCxnSpPr>
          <p:nvPr/>
        </p:nvCxnSpPr>
        <p:spPr>
          <a:xfrm>
            <a:off x="3315082" y="1792007"/>
            <a:ext cx="0" cy="19517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直線單箭頭接點 57"/>
          <p:cNvCxnSpPr>
            <a:endCxn id="50" idx="2"/>
          </p:cNvCxnSpPr>
          <p:nvPr/>
        </p:nvCxnSpPr>
        <p:spPr>
          <a:xfrm flipV="1">
            <a:off x="3328938" y="2275178"/>
            <a:ext cx="0" cy="175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直線單箭頭接點 15"/>
          <p:cNvCxnSpPr>
            <a:endCxn id="53" idx="1"/>
          </p:cNvCxnSpPr>
          <p:nvPr/>
        </p:nvCxnSpPr>
        <p:spPr>
          <a:xfrm>
            <a:off x="2393443" y="2594539"/>
            <a:ext cx="179495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接點 70"/>
          <p:cNvCxnSpPr/>
          <p:nvPr/>
        </p:nvCxnSpPr>
        <p:spPr>
          <a:xfrm>
            <a:off x="3315082" y="862572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直線接點 74"/>
          <p:cNvCxnSpPr>
            <a:stCxn id="5" idx="2"/>
          </p:cNvCxnSpPr>
          <p:nvPr/>
        </p:nvCxnSpPr>
        <p:spPr>
          <a:xfrm>
            <a:off x="2290116" y="795818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直線接點 75"/>
          <p:cNvCxnSpPr/>
          <p:nvPr/>
        </p:nvCxnSpPr>
        <p:spPr>
          <a:xfrm>
            <a:off x="1148851" y="873432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9" name="直線接點 78"/>
          <p:cNvCxnSpPr/>
          <p:nvPr/>
        </p:nvCxnSpPr>
        <p:spPr>
          <a:xfrm>
            <a:off x="2103982" y="875025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2" name="左大括弧 81"/>
          <p:cNvSpPr/>
          <p:nvPr/>
        </p:nvSpPr>
        <p:spPr>
          <a:xfrm>
            <a:off x="1845932" y="2594539"/>
            <a:ext cx="136988" cy="2635263"/>
          </a:xfrm>
          <a:prstGeom prst="leftBrace">
            <a:avLst>
              <a:gd name="adj1" fmla="val 8333"/>
              <a:gd name="adj2" fmla="val 50627"/>
            </a:avLst>
          </a:prstGeom>
          <a:ln w="254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592854" y="3906261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971911" y="372731"/>
            <a:ext cx="3632537" cy="1231106"/>
          </a:xfrm>
          <a:prstGeom prst="rect">
            <a:avLst/>
          </a:prstGeom>
          <a:noFill/>
          <a:ln w="25400">
            <a:solidFill>
              <a:schemeClr val="accent3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accent3"/>
                </a:solidFill>
              </a:rPr>
              <a:t>Data Type</a:t>
            </a:r>
          </a:p>
          <a:p>
            <a:r>
              <a:rPr lang="en-US" altLang="zh-TW" sz="1400" b="1" dirty="0" smtClean="0"/>
              <a:t>messages : List&lt;</a:t>
            </a:r>
            <a:r>
              <a:rPr lang="en-US" altLang="zh-TW" sz="1400" b="1" dirty="0"/>
              <a:t> </a:t>
            </a:r>
            <a:r>
              <a:rPr lang="en-US" altLang="zh-TW" sz="1400" b="1" dirty="0" smtClean="0"/>
              <a:t>Messages&gt;</a:t>
            </a:r>
          </a:p>
          <a:p>
            <a:r>
              <a:rPr lang="en-US" altLang="zh-TW" sz="1400" b="1" dirty="0" smtClean="0"/>
              <a:t>connections </a:t>
            </a:r>
            <a:r>
              <a:rPr lang="en-US" altLang="zh-TW" sz="1400" b="1" dirty="0"/>
              <a:t>: List&lt; Connections </a:t>
            </a:r>
            <a:r>
              <a:rPr lang="en-US" altLang="zh-TW" sz="1400" b="1" dirty="0" smtClean="0"/>
              <a:t>&gt;</a:t>
            </a:r>
          </a:p>
          <a:p>
            <a:r>
              <a:rPr lang="en-US" altLang="zh-TW" sz="1400" b="1" dirty="0"/>
              <a:t>m </a:t>
            </a:r>
            <a:r>
              <a:rPr lang="en-US" altLang="zh-TW" sz="1400" b="1" dirty="0" smtClean="0"/>
              <a:t>: Message</a:t>
            </a:r>
            <a:endParaRPr lang="en-US" altLang="zh-TW" sz="1400" b="1" dirty="0"/>
          </a:p>
          <a:p>
            <a:r>
              <a:rPr lang="en-US" altLang="zh-TW" sz="1400" b="1" dirty="0" smtClean="0"/>
              <a:t>con : Connection 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-13118" y="3399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Sender</a:t>
            </a:r>
            <a:endParaRPr lang="zh-TW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61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203848" y="0"/>
            <a:ext cx="3722494" cy="6047809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Message </a:t>
            </a:r>
            <a:r>
              <a:rPr lang="en-US" altLang="zh-TW" sz="900" b="1" dirty="0" err="1"/>
              <a:t>messageTransferred</a:t>
            </a:r>
            <a:r>
              <a:rPr lang="en-US" altLang="zh-TW" sz="900" dirty="0"/>
              <a:t>(String id, </a:t>
            </a:r>
            <a:r>
              <a:rPr lang="en-US" altLang="zh-TW" sz="900" dirty="0" err="1"/>
              <a:t>DTNHost</a:t>
            </a:r>
            <a:r>
              <a:rPr lang="en-US" altLang="zh-TW" sz="900" dirty="0"/>
              <a:t> from) {</a:t>
            </a:r>
          </a:p>
          <a:p>
            <a:r>
              <a:rPr lang="zh-TW" altLang="en-US" sz="900" dirty="0" smtClean="0"/>
              <a:t>  </a:t>
            </a:r>
            <a:r>
              <a:rPr lang="en-US" altLang="zh-TW" sz="900" dirty="0" smtClean="0"/>
              <a:t>Message </a:t>
            </a:r>
            <a:r>
              <a:rPr lang="en-US" altLang="zh-TW" sz="900" dirty="0"/>
              <a:t>incoming = </a:t>
            </a:r>
            <a:r>
              <a:rPr lang="en-US" altLang="zh-TW" sz="900" dirty="0" err="1"/>
              <a:t>removeFromIncomingBuffer</a:t>
            </a:r>
            <a:r>
              <a:rPr lang="en-US" altLang="zh-TW" sz="900" dirty="0"/>
              <a:t>(id, from);</a:t>
            </a:r>
          </a:p>
          <a:p>
            <a:r>
              <a:rPr lang="zh-TW" altLang="en-US" sz="900" dirty="0" smtClean="0"/>
              <a:t>  </a:t>
            </a:r>
            <a:r>
              <a:rPr lang="en-US" altLang="zh-TW" sz="900" dirty="0" err="1" smtClean="0"/>
              <a:t>boolean</a:t>
            </a:r>
            <a:r>
              <a:rPr lang="en-US" altLang="zh-TW" sz="900" dirty="0" smtClean="0"/>
              <a:t> </a:t>
            </a:r>
            <a:r>
              <a:rPr lang="en-US" altLang="zh-TW" sz="900" dirty="0" err="1"/>
              <a:t>isFinalRecipient</a:t>
            </a:r>
            <a:r>
              <a:rPr lang="en-US" altLang="zh-TW" sz="900" dirty="0"/>
              <a:t>;</a:t>
            </a:r>
          </a:p>
          <a:p>
            <a:r>
              <a:rPr lang="zh-TW" altLang="en-US" sz="900" dirty="0" smtClean="0"/>
              <a:t>  </a:t>
            </a:r>
            <a:r>
              <a:rPr lang="en-US" altLang="zh-TW" sz="900" dirty="0" err="1" smtClean="0"/>
              <a:t>boolean</a:t>
            </a:r>
            <a:r>
              <a:rPr lang="en-US" altLang="zh-TW" sz="900" dirty="0" smtClean="0"/>
              <a:t> </a:t>
            </a:r>
            <a:r>
              <a:rPr lang="en-US" altLang="zh-TW" sz="900" dirty="0" err="1"/>
              <a:t>isFirstDelivery</a:t>
            </a:r>
            <a:r>
              <a:rPr lang="en-US" altLang="zh-TW" sz="900" dirty="0"/>
              <a:t>; </a:t>
            </a:r>
            <a:r>
              <a:rPr lang="en-US" altLang="zh-TW" sz="900" dirty="0">
                <a:solidFill>
                  <a:schemeClr val="accent3"/>
                </a:solidFill>
              </a:rPr>
              <a:t>// is this first delivered instance of the </a:t>
            </a:r>
            <a:r>
              <a:rPr lang="en-US" altLang="zh-TW" sz="900" u="sng" dirty="0" err="1" smtClean="0">
                <a:solidFill>
                  <a:schemeClr val="accent3"/>
                </a:solidFill>
              </a:rPr>
              <a:t>msg</a:t>
            </a:r>
            <a:endParaRPr lang="zh-TW" altLang="en-US" sz="900" dirty="0"/>
          </a:p>
          <a:p>
            <a:r>
              <a:rPr lang="en-US" altLang="zh-TW" sz="900" dirty="0" smtClean="0"/>
              <a:t>  if </a:t>
            </a:r>
            <a:r>
              <a:rPr lang="en-US" altLang="zh-TW" sz="900" dirty="0"/>
              <a:t>(incoming == null) {</a:t>
            </a:r>
          </a:p>
          <a:p>
            <a:r>
              <a:rPr lang="en-US" altLang="zh-TW" sz="900" dirty="0" smtClean="0"/>
              <a:t>   throw new </a:t>
            </a:r>
            <a:r>
              <a:rPr lang="en-US" altLang="zh-TW" sz="900" dirty="0" err="1"/>
              <a:t>SimError</a:t>
            </a:r>
            <a:r>
              <a:rPr lang="en-US" altLang="zh-TW" sz="900" dirty="0"/>
              <a:t>("No message with ID " + id + " in the incoming "+</a:t>
            </a:r>
          </a:p>
          <a:p>
            <a:r>
              <a:rPr lang="en-US" altLang="zh-TW" sz="900" dirty="0" smtClean="0"/>
              <a:t>   "</a:t>
            </a:r>
            <a:r>
              <a:rPr lang="en-US" altLang="zh-TW" sz="900" dirty="0"/>
              <a:t>buffer of " + </a:t>
            </a:r>
            <a:r>
              <a:rPr lang="en-US" altLang="zh-TW" sz="900" dirty="0" err="1"/>
              <a:t>this.host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}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dirty="0" smtClean="0"/>
              <a:t>  </a:t>
            </a:r>
            <a:r>
              <a:rPr lang="en-US" altLang="zh-TW" sz="900" dirty="0" err="1" smtClean="0"/>
              <a:t>incoming.setReceiveTime</a:t>
            </a:r>
            <a:r>
              <a:rPr lang="en-US" altLang="zh-TW" sz="900" dirty="0" smtClean="0"/>
              <a:t>(</a:t>
            </a:r>
            <a:r>
              <a:rPr lang="en-US" altLang="zh-TW" sz="900" dirty="0" err="1" smtClean="0"/>
              <a:t>SimClock.</a:t>
            </a:r>
            <a:r>
              <a:rPr lang="en-US" altLang="zh-TW" sz="900" i="1" dirty="0" err="1" smtClean="0"/>
              <a:t>getTime</a:t>
            </a:r>
            <a:r>
              <a:rPr lang="en-US" altLang="zh-TW" sz="900" i="1" dirty="0"/>
              <a:t>());</a:t>
            </a:r>
          </a:p>
          <a:p>
            <a:endParaRPr lang="zh-TW" altLang="en-US" sz="900" dirty="0"/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Pass the message to the application (if any) and get outgoing message</a:t>
            </a:r>
          </a:p>
          <a:p>
            <a:r>
              <a:rPr lang="en-US" altLang="zh-TW" sz="900" dirty="0" smtClean="0"/>
              <a:t>  Message </a:t>
            </a:r>
            <a:r>
              <a:rPr lang="en-US" altLang="zh-TW" sz="900" b="1" dirty="0">
                <a:solidFill>
                  <a:srgbClr val="FF0000"/>
                </a:solidFill>
              </a:rPr>
              <a:t>outgoing = incoming</a:t>
            </a:r>
            <a:r>
              <a:rPr lang="en-US" altLang="zh-TW" sz="900" dirty="0"/>
              <a:t>;</a:t>
            </a:r>
          </a:p>
          <a:p>
            <a:r>
              <a:rPr lang="en-US" altLang="zh-TW" sz="900" dirty="0" smtClean="0"/>
              <a:t>  for </a:t>
            </a:r>
            <a:r>
              <a:rPr lang="en-US" altLang="zh-TW" sz="900" dirty="0"/>
              <a:t>(Application app : </a:t>
            </a:r>
            <a:r>
              <a:rPr lang="en-US" altLang="zh-TW" sz="900" dirty="0" err="1"/>
              <a:t>getApplications</a:t>
            </a:r>
            <a:r>
              <a:rPr lang="en-US" altLang="zh-TW" sz="900" dirty="0"/>
              <a:t>(</a:t>
            </a:r>
            <a:r>
              <a:rPr lang="en-US" altLang="zh-TW" sz="900" dirty="0" err="1"/>
              <a:t>incoming.getAppID</a:t>
            </a:r>
            <a:r>
              <a:rPr lang="en-US" altLang="zh-TW" sz="900" dirty="0"/>
              <a:t>())) {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Note that the order of applications is significant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since the next one gets the output of the previous.</a:t>
            </a:r>
          </a:p>
          <a:p>
            <a:r>
              <a:rPr lang="en-US" altLang="zh-TW" sz="900" dirty="0" smtClean="0"/>
              <a:t>    outgoing </a:t>
            </a:r>
            <a:r>
              <a:rPr lang="en-US" altLang="zh-TW" sz="900" dirty="0"/>
              <a:t>= </a:t>
            </a:r>
            <a:r>
              <a:rPr lang="en-US" altLang="zh-TW" sz="900" dirty="0" err="1"/>
              <a:t>app.handle</a:t>
            </a:r>
            <a:r>
              <a:rPr lang="en-US" altLang="zh-TW" sz="900" dirty="0"/>
              <a:t>(outgoing, </a:t>
            </a:r>
            <a:r>
              <a:rPr lang="en-US" altLang="zh-TW" sz="900" dirty="0" err="1"/>
              <a:t>this.host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if </a:t>
            </a:r>
            <a:r>
              <a:rPr lang="en-US" altLang="zh-TW" sz="900" dirty="0"/>
              <a:t>(outgoing == null) break; </a:t>
            </a:r>
            <a:r>
              <a:rPr lang="en-US" altLang="zh-TW" sz="900" dirty="0">
                <a:solidFill>
                  <a:schemeClr val="accent3"/>
                </a:solidFill>
              </a:rPr>
              <a:t>// Some </a:t>
            </a:r>
            <a:r>
              <a:rPr lang="en-US" altLang="zh-TW" sz="900" u="sng" dirty="0">
                <a:solidFill>
                  <a:schemeClr val="accent3"/>
                </a:solidFill>
              </a:rPr>
              <a:t>app wanted to drop the message</a:t>
            </a:r>
          </a:p>
          <a:p>
            <a:r>
              <a:rPr lang="en-US" altLang="zh-TW" sz="900" dirty="0" smtClean="0"/>
              <a:t>  }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dirty="0" smtClean="0"/>
              <a:t>  Message </a:t>
            </a:r>
            <a:r>
              <a:rPr lang="en-US" altLang="zh-TW" sz="900" b="1" dirty="0" err="1">
                <a:solidFill>
                  <a:srgbClr val="FF0000"/>
                </a:solidFill>
              </a:rPr>
              <a:t>aMessage</a:t>
            </a:r>
            <a:r>
              <a:rPr lang="en-US" altLang="zh-TW" sz="900" dirty="0"/>
              <a:t> </a:t>
            </a:r>
            <a:r>
              <a:rPr lang="en-US" altLang="zh-TW" sz="900" dirty="0">
                <a:solidFill>
                  <a:srgbClr val="FF0000"/>
                </a:solidFill>
              </a:rPr>
              <a:t>=</a:t>
            </a:r>
            <a:r>
              <a:rPr lang="en-US" altLang="zh-TW" sz="900" dirty="0"/>
              <a:t> (</a:t>
            </a:r>
            <a:r>
              <a:rPr lang="en-US" altLang="zh-TW" sz="900" b="1" dirty="0"/>
              <a:t>outgoing==null</a:t>
            </a:r>
            <a:r>
              <a:rPr lang="en-US" altLang="zh-TW" sz="900" dirty="0"/>
              <a:t>)?(incoming):</a:t>
            </a:r>
            <a:r>
              <a:rPr lang="en-US" altLang="zh-TW" sz="900" dirty="0">
                <a:solidFill>
                  <a:srgbClr val="FF0000"/>
                </a:solidFill>
              </a:rPr>
              <a:t>(outgoing);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If the application re-targets the message (changes 'to')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then the message is not considered as 'delivered' to this host.</a:t>
            </a:r>
          </a:p>
          <a:p>
            <a:r>
              <a:rPr lang="en-US" altLang="zh-TW" sz="900" dirty="0" smtClean="0"/>
              <a:t>  </a:t>
            </a:r>
            <a:r>
              <a:rPr lang="en-US" altLang="zh-TW" sz="900" dirty="0" err="1" smtClean="0"/>
              <a:t>isFinalRecipient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</a:t>
            </a:r>
            <a:r>
              <a:rPr lang="en-US" altLang="zh-TW" sz="900" dirty="0" err="1"/>
              <a:t>aMessage.getTo</a:t>
            </a:r>
            <a:r>
              <a:rPr lang="en-US" altLang="zh-TW" sz="900" dirty="0"/>
              <a:t>() == </a:t>
            </a:r>
            <a:r>
              <a:rPr lang="en-US" altLang="zh-TW" sz="900" dirty="0" err="1"/>
              <a:t>this.host</a:t>
            </a:r>
            <a:r>
              <a:rPr lang="en-US" altLang="zh-TW" sz="900" dirty="0"/>
              <a:t>;</a:t>
            </a:r>
          </a:p>
          <a:p>
            <a:r>
              <a:rPr lang="en-US" altLang="zh-TW" sz="900" dirty="0" smtClean="0"/>
              <a:t>  </a:t>
            </a:r>
            <a:r>
              <a:rPr lang="en-US" altLang="zh-TW" sz="900" dirty="0" err="1" smtClean="0"/>
              <a:t>isFirstDelivery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</a:t>
            </a:r>
            <a:r>
              <a:rPr lang="en-US" altLang="zh-TW" sz="900" dirty="0" err="1"/>
              <a:t>isFinalRecipient</a:t>
            </a:r>
            <a:r>
              <a:rPr lang="en-US" altLang="zh-TW" sz="900" dirty="0"/>
              <a:t> &amp;&amp;</a:t>
            </a:r>
          </a:p>
          <a:p>
            <a:r>
              <a:rPr lang="en-US" altLang="zh-TW" sz="900" dirty="0" smtClean="0"/>
              <a:t>  !</a:t>
            </a:r>
            <a:r>
              <a:rPr lang="en-US" altLang="zh-TW" sz="900" dirty="0" err="1"/>
              <a:t>isDeliveredMessage</a:t>
            </a:r>
            <a:r>
              <a:rPr lang="en-US" altLang="zh-TW" sz="900" dirty="0"/>
              <a:t>(</a:t>
            </a:r>
            <a:r>
              <a:rPr lang="en-US" altLang="zh-TW" sz="900" dirty="0" err="1"/>
              <a:t>aMessage</a:t>
            </a:r>
            <a:r>
              <a:rPr lang="en-US" altLang="zh-TW" sz="900" dirty="0"/>
              <a:t>);</a:t>
            </a:r>
          </a:p>
          <a:p>
            <a:endParaRPr lang="zh-TW" altLang="en-US" sz="900" dirty="0"/>
          </a:p>
          <a:p>
            <a:r>
              <a:rPr lang="en-US" altLang="zh-TW" sz="900" dirty="0" smtClean="0"/>
              <a:t>  if </a:t>
            </a:r>
            <a:r>
              <a:rPr lang="en-US" altLang="zh-TW" sz="900" dirty="0"/>
              <a:t>(!</a:t>
            </a:r>
            <a:r>
              <a:rPr lang="en-US" altLang="zh-TW" sz="900" dirty="0" err="1"/>
              <a:t>isFinalRecipient</a:t>
            </a:r>
            <a:r>
              <a:rPr lang="en-US" altLang="zh-TW" sz="900" dirty="0"/>
              <a:t> &amp;&amp; outgoing!=null) {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not the final recipient and </a:t>
            </a:r>
            <a:r>
              <a:rPr lang="en-US" altLang="zh-TW" sz="900" u="sng" dirty="0">
                <a:solidFill>
                  <a:schemeClr val="accent3"/>
                </a:solidFill>
              </a:rPr>
              <a:t>app doesn't want to drop the message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-&gt; put to buffer</a:t>
            </a:r>
          </a:p>
          <a:p>
            <a:r>
              <a:rPr lang="en-US" altLang="zh-TW" sz="900" dirty="0" smtClean="0"/>
              <a:t>    </a:t>
            </a:r>
            <a:r>
              <a:rPr lang="en-US" altLang="zh-TW" sz="900" dirty="0" err="1" smtClean="0"/>
              <a:t>addToMessages</a:t>
            </a:r>
            <a:r>
              <a:rPr lang="en-US" altLang="zh-TW" sz="900" dirty="0" smtClean="0"/>
              <a:t>(</a:t>
            </a:r>
            <a:r>
              <a:rPr lang="en-US" altLang="zh-TW" sz="900" dirty="0" err="1" smtClean="0"/>
              <a:t>aMessage</a:t>
            </a:r>
            <a:r>
              <a:rPr lang="en-US" altLang="zh-TW" sz="900" dirty="0"/>
              <a:t>, false);</a:t>
            </a:r>
          </a:p>
          <a:p>
            <a:r>
              <a:rPr lang="en-US" altLang="zh-TW" sz="900" dirty="0" smtClean="0"/>
              <a:t>  }</a:t>
            </a:r>
            <a:endParaRPr lang="en-US" altLang="zh-TW" sz="900" dirty="0"/>
          </a:p>
          <a:p>
            <a:r>
              <a:rPr lang="en-US" altLang="zh-TW" sz="900" dirty="0" smtClean="0"/>
              <a:t>  else </a:t>
            </a:r>
            <a:r>
              <a:rPr lang="en-US" altLang="zh-TW" sz="900" dirty="0"/>
              <a:t>if (</a:t>
            </a:r>
            <a:r>
              <a:rPr lang="en-US" altLang="zh-TW" sz="900" dirty="0" err="1"/>
              <a:t>isFirstDelivery</a:t>
            </a:r>
            <a:r>
              <a:rPr lang="en-US" altLang="zh-TW" sz="900" dirty="0"/>
              <a:t>) {</a:t>
            </a:r>
          </a:p>
          <a:p>
            <a:r>
              <a:rPr lang="en-US" altLang="zh-TW" sz="900" dirty="0" smtClean="0"/>
              <a:t>    </a:t>
            </a:r>
            <a:r>
              <a:rPr lang="en-US" altLang="zh-TW" sz="900" dirty="0" err="1" smtClean="0"/>
              <a:t>this.deliveredMessages.put</a:t>
            </a:r>
            <a:r>
              <a:rPr lang="en-US" altLang="zh-TW" sz="900" dirty="0" smtClean="0"/>
              <a:t>(id</a:t>
            </a:r>
            <a:r>
              <a:rPr lang="en-US" altLang="zh-TW" sz="900" dirty="0"/>
              <a:t>, </a:t>
            </a:r>
            <a:r>
              <a:rPr lang="en-US" altLang="zh-TW" sz="900" dirty="0" err="1"/>
              <a:t>aMessage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}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dirty="0" smtClean="0"/>
              <a:t>  for </a:t>
            </a:r>
            <a:r>
              <a:rPr lang="en-US" altLang="zh-TW" sz="900" dirty="0"/>
              <a:t>(</a:t>
            </a:r>
            <a:r>
              <a:rPr lang="en-US" altLang="zh-TW" sz="900" dirty="0" err="1"/>
              <a:t>MessageListener</a:t>
            </a:r>
            <a:r>
              <a:rPr lang="en-US" altLang="zh-TW" sz="900" dirty="0"/>
              <a:t> ml : </a:t>
            </a:r>
            <a:r>
              <a:rPr lang="en-US" altLang="zh-TW" sz="900" dirty="0" err="1"/>
              <a:t>this.mListeners</a:t>
            </a:r>
            <a:r>
              <a:rPr lang="en-US" altLang="zh-TW" sz="900" dirty="0"/>
              <a:t>) {</a:t>
            </a:r>
          </a:p>
          <a:p>
            <a:r>
              <a:rPr lang="en-US" altLang="zh-TW" sz="900" dirty="0" smtClean="0"/>
              <a:t>    </a:t>
            </a:r>
            <a:r>
              <a:rPr lang="en-US" altLang="zh-TW" sz="900" dirty="0" err="1" smtClean="0"/>
              <a:t>ml.messageTransferred</a:t>
            </a:r>
            <a:r>
              <a:rPr lang="en-US" altLang="zh-TW" sz="900" dirty="0" smtClean="0"/>
              <a:t>(</a:t>
            </a:r>
            <a:r>
              <a:rPr lang="en-US" altLang="zh-TW" sz="900" dirty="0" err="1" smtClean="0"/>
              <a:t>aMessage</a:t>
            </a:r>
            <a:r>
              <a:rPr lang="en-US" altLang="zh-TW" sz="900" dirty="0"/>
              <a:t>, from, </a:t>
            </a:r>
            <a:r>
              <a:rPr lang="en-US" altLang="zh-TW" sz="900" dirty="0" err="1"/>
              <a:t>this.host</a:t>
            </a:r>
            <a:r>
              <a:rPr lang="en-US" altLang="zh-TW" sz="900" dirty="0"/>
              <a:t>,</a:t>
            </a:r>
          </a:p>
          <a:p>
            <a:r>
              <a:rPr lang="en-US" altLang="zh-TW" sz="900" dirty="0" smtClean="0"/>
              <a:t>    </a:t>
            </a:r>
            <a:r>
              <a:rPr lang="en-US" altLang="zh-TW" sz="900" dirty="0" err="1" smtClean="0"/>
              <a:t>isFirstDelivery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}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dirty="0"/>
              <a:t>return </a:t>
            </a:r>
            <a:r>
              <a:rPr lang="en-US" altLang="zh-TW" sz="900" dirty="0" err="1"/>
              <a:t>aMessage</a:t>
            </a:r>
            <a:r>
              <a:rPr lang="en-US" altLang="zh-TW" sz="900" dirty="0"/>
              <a:t>;</a:t>
            </a:r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sp>
        <p:nvSpPr>
          <p:cNvPr id="3" name="圓角矩形 2"/>
          <p:cNvSpPr/>
          <p:nvPr/>
        </p:nvSpPr>
        <p:spPr>
          <a:xfrm>
            <a:off x="7273" y="286588"/>
            <a:ext cx="824429" cy="200016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600" dirty="0" err="1" smtClean="0"/>
              <a:t>MessageRouter</a:t>
            </a:r>
            <a:endParaRPr lang="zh-TW" altLang="en-US" sz="6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1020325" y="578205"/>
            <a:ext cx="2249334" cy="1384995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600" dirty="0"/>
              <a:t>Message </a:t>
            </a:r>
            <a:r>
              <a:rPr lang="en-US" altLang="zh-TW" sz="600" b="1" dirty="0" err="1"/>
              <a:t>messageTransferred</a:t>
            </a:r>
            <a:r>
              <a:rPr lang="en-US" altLang="zh-TW" sz="600" dirty="0"/>
              <a:t>(String id, </a:t>
            </a:r>
            <a:r>
              <a:rPr lang="en-US" altLang="zh-TW" sz="600" dirty="0" err="1"/>
              <a:t>DTNHost</a:t>
            </a:r>
            <a:r>
              <a:rPr lang="en-US" altLang="zh-TW" sz="600" dirty="0"/>
              <a:t> from) {</a:t>
            </a:r>
          </a:p>
          <a:p>
            <a:r>
              <a:rPr lang="zh-TW" altLang="en-US" sz="600" dirty="0" smtClean="0"/>
              <a:t>   </a:t>
            </a:r>
            <a:r>
              <a:rPr lang="en-US" altLang="zh-TW" sz="600" dirty="0" smtClean="0"/>
              <a:t>Message </a:t>
            </a:r>
            <a:r>
              <a:rPr lang="en-US" altLang="zh-TW" sz="600" dirty="0"/>
              <a:t>m = </a:t>
            </a:r>
            <a:r>
              <a:rPr lang="en-US" altLang="zh-TW" sz="600" b="1" dirty="0" err="1">
                <a:solidFill>
                  <a:srgbClr val="FF0000"/>
                </a:solidFill>
              </a:rPr>
              <a:t>super.messageTransferred</a:t>
            </a:r>
            <a:r>
              <a:rPr lang="en-US" altLang="zh-TW" sz="600" b="1" dirty="0">
                <a:solidFill>
                  <a:srgbClr val="FF0000"/>
                </a:solidFill>
              </a:rPr>
              <a:t>(id, from)</a:t>
            </a:r>
            <a:r>
              <a:rPr lang="en-US" altLang="zh-TW" sz="600" b="1" dirty="0"/>
              <a:t>;</a:t>
            </a:r>
          </a:p>
          <a:p>
            <a:endParaRPr lang="zh-TW" altLang="en-US" sz="600" dirty="0"/>
          </a:p>
          <a:p>
            <a:r>
              <a:rPr lang="en-US" altLang="zh-TW" sz="600" dirty="0" smtClean="0">
                <a:solidFill>
                  <a:schemeClr val="accent3"/>
                </a:solidFill>
              </a:rPr>
              <a:t>// </a:t>
            </a:r>
            <a:r>
              <a:rPr lang="en-US" altLang="zh-TW" sz="600" dirty="0">
                <a:solidFill>
                  <a:schemeClr val="accent3"/>
                </a:solidFill>
              </a:rPr>
              <a:t>check if </a:t>
            </a:r>
            <a:r>
              <a:rPr lang="en-US" altLang="zh-TW" sz="600" u="sng" dirty="0" err="1">
                <a:solidFill>
                  <a:schemeClr val="accent3"/>
                </a:solidFill>
              </a:rPr>
              <a:t>msg</a:t>
            </a:r>
            <a:r>
              <a:rPr lang="en-US" altLang="zh-TW" sz="600" u="sng" dirty="0">
                <a:solidFill>
                  <a:schemeClr val="accent3"/>
                </a:solidFill>
              </a:rPr>
              <a:t> was for this host and a response was requested</a:t>
            </a:r>
          </a:p>
          <a:p>
            <a:r>
              <a:rPr lang="zh-TW" altLang="en-US" sz="600" dirty="0" smtClean="0"/>
              <a:t>   </a:t>
            </a:r>
            <a:r>
              <a:rPr lang="en-US" altLang="zh-TW" sz="600" dirty="0" smtClean="0"/>
              <a:t>if </a:t>
            </a:r>
            <a:r>
              <a:rPr lang="en-US" altLang="zh-TW" sz="600" dirty="0"/>
              <a:t>(</a:t>
            </a:r>
            <a:r>
              <a:rPr lang="en-US" altLang="zh-TW" sz="600" dirty="0" err="1"/>
              <a:t>m.getTo</a:t>
            </a:r>
            <a:r>
              <a:rPr lang="en-US" altLang="zh-TW" sz="600" dirty="0"/>
              <a:t>() == </a:t>
            </a:r>
            <a:r>
              <a:rPr lang="en-US" altLang="zh-TW" sz="600" dirty="0" err="1"/>
              <a:t>getHost</a:t>
            </a:r>
            <a:r>
              <a:rPr lang="en-US" altLang="zh-TW" sz="600" dirty="0"/>
              <a:t>() &amp;&amp; </a:t>
            </a:r>
            <a:r>
              <a:rPr lang="en-US" altLang="zh-TW" sz="600" dirty="0" err="1"/>
              <a:t>m.getResponseSize</a:t>
            </a:r>
            <a:r>
              <a:rPr lang="en-US" altLang="zh-TW" sz="600" dirty="0"/>
              <a:t>() &gt; 0) {</a:t>
            </a:r>
          </a:p>
          <a:p>
            <a:r>
              <a:rPr lang="en-US" altLang="zh-TW" sz="600" dirty="0">
                <a:solidFill>
                  <a:schemeClr val="accent3"/>
                </a:solidFill>
              </a:rPr>
              <a:t>// generate a response message</a:t>
            </a:r>
          </a:p>
          <a:p>
            <a:r>
              <a:rPr lang="zh-TW" altLang="en-US" sz="600" dirty="0" smtClean="0"/>
              <a:t>      </a:t>
            </a:r>
            <a:r>
              <a:rPr lang="en-US" altLang="zh-TW" sz="600" dirty="0" smtClean="0"/>
              <a:t>Message </a:t>
            </a:r>
            <a:r>
              <a:rPr lang="en-US" altLang="zh-TW" sz="600" dirty="0"/>
              <a:t>res = new Message(</a:t>
            </a:r>
            <a:r>
              <a:rPr lang="en-US" altLang="zh-TW" sz="600" dirty="0" err="1"/>
              <a:t>this.getHost</a:t>
            </a:r>
            <a:r>
              <a:rPr lang="en-US" altLang="zh-TW" sz="600" dirty="0"/>
              <a:t>(),</a:t>
            </a:r>
            <a:r>
              <a:rPr lang="en-US" altLang="zh-TW" sz="600" dirty="0" err="1"/>
              <a:t>m.getFrom</a:t>
            </a:r>
            <a:r>
              <a:rPr lang="en-US" altLang="zh-TW" sz="600" dirty="0"/>
              <a:t>(), </a:t>
            </a:r>
          </a:p>
          <a:p>
            <a:r>
              <a:rPr lang="zh-TW" altLang="en-US" sz="600" i="1" dirty="0" smtClean="0"/>
              <a:t>      </a:t>
            </a:r>
            <a:r>
              <a:rPr lang="en-US" altLang="zh-TW" sz="600" i="1" dirty="0" err="1" smtClean="0"/>
              <a:t>RESPONSE_PREFIX+m.getId</a:t>
            </a:r>
            <a:r>
              <a:rPr lang="en-US" altLang="zh-TW" sz="600" i="1" dirty="0"/>
              <a:t>(), </a:t>
            </a:r>
            <a:r>
              <a:rPr lang="en-US" altLang="zh-TW" sz="600" i="1" dirty="0" err="1"/>
              <a:t>m.getResponseSize</a:t>
            </a:r>
            <a:r>
              <a:rPr lang="en-US" altLang="zh-TW" sz="600" i="1" dirty="0"/>
              <a:t>());</a:t>
            </a:r>
          </a:p>
          <a:p>
            <a:r>
              <a:rPr lang="zh-TW" altLang="en-US" sz="600" dirty="0" smtClean="0"/>
              <a:t>      </a:t>
            </a:r>
            <a:r>
              <a:rPr lang="en-US" altLang="zh-TW" sz="600" dirty="0" err="1" smtClean="0"/>
              <a:t>this.createNewMessage</a:t>
            </a:r>
            <a:r>
              <a:rPr lang="en-US" altLang="zh-TW" sz="600" dirty="0" smtClean="0"/>
              <a:t>(res</a:t>
            </a:r>
            <a:r>
              <a:rPr lang="en-US" altLang="zh-TW" sz="600" dirty="0"/>
              <a:t>);</a:t>
            </a:r>
          </a:p>
          <a:p>
            <a:r>
              <a:rPr lang="zh-TW" altLang="en-US" sz="600" dirty="0" smtClean="0"/>
              <a:t>      </a:t>
            </a:r>
            <a:r>
              <a:rPr lang="en-US" altLang="zh-TW" sz="600" dirty="0" err="1" smtClean="0"/>
              <a:t>this.getMessage</a:t>
            </a:r>
            <a:r>
              <a:rPr lang="en-US" altLang="zh-TW" sz="600" dirty="0" smtClean="0"/>
              <a:t>(</a:t>
            </a:r>
            <a:r>
              <a:rPr lang="en-US" altLang="zh-TW" sz="600" i="1" dirty="0" err="1" smtClean="0"/>
              <a:t>RESPONSE_PREFIX+m.getId</a:t>
            </a:r>
            <a:r>
              <a:rPr lang="en-US" altLang="zh-TW" sz="600" i="1" dirty="0"/>
              <a:t>()).</a:t>
            </a:r>
            <a:r>
              <a:rPr lang="en-US" altLang="zh-TW" sz="600" i="1" dirty="0" err="1"/>
              <a:t>setRequest</a:t>
            </a:r>
            <a:r>
              <a:rPr lang="en-US" altLang="zh-TW" sz="600" i="1" dirty="0"/>
              <a:t>(m);</a:t>
            </a:r>
          </a:p>
          <a:p>
            <a:r>
              <a:rPr lang="zh-TW" altLang="en-US" sz="600" dirty="0" smtClean="0"/>
              <a:t>   </a:t>
            </a:r>
            <a:r>
              <a:rPr lang="en-US" altLang="zh-TW" sz="600" dirty="0" smtClean="0"/>
              <a:t>}</a:t>
            </a:r>
            <a:endParaRPr lang="en-US" altLang="zh-TW" sz="600" dirty="0"/>
          </a:p>
          <a:p>
            <a:endParaRPr lang="zh-TW" altLang="en-US" sz="600" dirty="0"/>
          </a:p>
          <a:p>
            <a:r>
              <a:rPr lang="en-US" altLang="zh-TW" sz="600" dirty="0"/>
              <a:t>return m;</a:t>
            </a:r>
          </a:p>
          <a:p>
            <a:r>
              <a:rPr lang="en-US" altLang="zh-TW" sz="600" dirty="0"/>
              <a:t>}</a:t>
            </a:r>
            <a:endParaRPr lang="zh-TW" altLang="en-US" sz="600" dirty="0"/>
          </a:p>
        </p:txBody>
      </p:sp>
      <p:cxnSp>
        <p:nvCxnSpPr>
          <p:cNvPr id="5" name="肘形接點 4"/>
          <p:cNvCxnSpPr>
            <a:endCxn id="3" idx="3"/>
          </p:cNvCxnSpPr>
          <p:nvPr/>
        </p:nvCxnSpPr>
        <p:spPr>
          <a:xfrm rot="10800000">
            <a:off x="831702" y="386596"/>
            <a:ext cx="1152128" cy="388040"/>
          </a:xfrm>
          <a:prstGeom prst="bentConnector3">
            <a:avLst>
              <a:gd name="adj1" fmla="val 1498"/>
            </a:avLst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左大括弧 6"/>
          <p:cNvSpPr/>
          <p:nvPr/>
        </p:nvSpPr>
        <p:spPr>
          <a:xfrm>
            <a:off x="831702" y="486604"/>
            <a:ext cx="320542" cy="1568199"/>
          </a:xfrm>
          <a:prstGeom prst="leftBrace">
            <a:avLst>
              <a:gd name="adj1" fmla="val 8333"/>
              <a:gd name="adj2" fmla="val 30509"/>
            </a:avLst>
          </a:prstGeom>
          <a:ln w="254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/>
          <p:cNvCxnSpPr/>
          <p:nvPr/>
        </p:nvCxnSpPr>
        <p:spPr>
          <a:xfrm flipV="1">
            <a:off x="413957" y="486604"/>
            <a:ext cx="2685" cy="334248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圓角矩形 12"/>
          <p:cNvSpPr/>
          <p:nvPr/>
        </p:nvSpPr>
        <p:spPr>
          <a:xfrm>
            <a:off x="7273" y="826334"/>
            <a:ext cx="824429" cy="225839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600" dirty="0" err="1" smtClean="0"/>
              <a:t>ActiveRouter</a:t>
            </a:r>
            <a:endParaRPr lang="zh-TW" altLang="en-US" sz="600" dirty="0"/>
          </a:p>
        </p:txBody>
      </p:sp>
      <p:cxnSp>
        <p:nvCxnSpPr>
          <p:cNvPr id="23" name="肘形接點 22"/>
          <p:cNvCxnSpPr/>
          <p:nvPr/>
        </p:nvCxnSpPr>
        <p:spPr>
          <a:xfrm>
            <a:off x="831985" y="286588"/>
            <a:ext cx="2371863" cy="200016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-13118" y="3399"/>
            <a:ext cx="984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Receiver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12" name="直線單箭頭接點 11"/>
          <p:cNvCxnSpPr/>
          <p:nvPr/>
        </p:nvCxnSpPr>
        <p:spPr>
          <a:xfrm flipV="1">
            <a:off x="4788024" y="2636912"/>
            <a:ext cx="277071" cy="216024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5004048" y="2452246"/>
            <a:ext cx="6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false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4778301"/>
              </p:ext>
            </p:extLst>
          </p:nvPr>
        </p:nvGraphicFramePr>
        <p:xfrm>
          <a:off x="7164288" y="2819594"/>
          <a:ext cx="1656184" cy="441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92"/>
                <a:gridCol w="828092"/>
              </a:tblGrid>
              <a:tr h="172424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900" b="1" dirty="0" smtClean="0"/>
                        <a:t>incoming/outgoing/</a:t>
                      </a:r>
                      <a:r>
                        <a:rPr lang="en-US" altLang="zh-TW" sz="900" b="1" dirty="0" err="1" smtClean="0"/>
                        <a:t>aMessage</a:t>
                      </a:r>
                      <a:endParaRPr lang="zh-TW" altLang="en-US" sz="9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15248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 smtClean="0"/>
                        <a:t>M1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 smtClean="0"/>
                        <a:t>…</a:t>
                      </a:r>
                      <a:endParaRPr lang="zh-TW" alt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矩形 15"/>
          <p:cNvSpPr/>
          <p:nvPr/>
        </p:nvSpPr>
        <p:spPr>
          <a:xfrm>
            <a:off x="7092280" y="3023200"/>
            <a:ext cx="1728192" cy="317841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763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203848" y="0"/>
            <a:ext cx="3722494" cy="6047809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Message </a:t>
            </a:r>
            <a:r>
              <a:rPr lang="en-US" altLang="zh-TW" sz="900" b="1" dirty="0" err="1"/>
              <a:t>messageTransferred</a:t>
            </a:r>
            <a:r>
              <a:rPr lang="en-US" altLang="zh-TW" sz="900" dirty="0"/>
              <a:t>(String id, </a:t>
            </a:r>
            <a:r>
              <a:rPr lang="en-US" altLang="zh-TW" sz="900" dirty="0" err="1"/>
              <a:t>DTNHost</a:t>
            </a:r>
            <a:r>
              <a:rPr lang="en-US" altLang="zh-TW" sz="900" dirty="0"/>
              <a:t> from) {</a:t>
            </a:r>
          </a:p>
          <a:p>
            <a:r>
              <a:rPr lang="zh-TW" altLang="en-US" sz="900" dirty="0" smtClean="0"/>
              <a:t>  </a:t>
            </a:r>
            <a:r>
              <a:rPr lang="en-US" altLang="zh-TW" sz="900" dirty="0" smtClean="0"/>
              <a:t>Message </a:t>
            </a:r>
            <a:r>
              <a:rPr lang="en-US" altLang="zh-TW" sz="900" dirty="0"/>
              <a:t>incoming = </a:t>
            </a:r>
            <a:r>
              <a:rPr lang="en-US" altLang="zh-TW" sz="900" dirty="0" err="1"/>
              <a:t>removeFromIncomingBuffer</a:t>
            </a:r>
            <a:r>
              <a:rPr lang="en-US" altLang="zh-TW" sz="900" dirty="0"/>
              <a:t>(id, from);</a:t>
            </a:r>
          </a:p>
          <a:p>
            <a:r>
              <a:rPr lang="zh-TW" altLang="en-US" sz="900" dirty="0" smtClean="0"/>
              <a:t>  </a:t>
            </a:r>
            <a:r>
              <a:rPr lang="en-US" altLang="zh-TW" sz="900" dirty="0" err="1" smtClean="0"/>
              <a:t>boolean</a:t>
            </a:r>
            <a:r>
              <a:rPr lang="en-US" altLang="zh-TW" sz="900" dirty="0" smtClean="0"/>
              <a:t> </a:t>
            </a:r>
            <a:r>
              <a:rPr lang="en-US" altLang="zh-TW" sz="900" dirty="0" err="1"/>
              <a:t>isFinalRecipient</a:t>
            </a:r>
            <a:r>
              <a:rPr lang="en-US" altLang="zh-TW" sz="900" dirty="0"/>
              <a:t>;</a:t>
            </a:r>
          </a:p>
          <a:p>
            <a:r>
              <a:rPr lang="zh-TW" altLang="en-US" sz="900" dirty="0" smtClean="0"/>
              <a:t>  </a:t>
            </a:r>
            <a:r>
              <a:rPr lang="en-US" altLang="zh-TW" sz="900" dirty="0" err="1" smtClean="0"/>
              <a:t>boolean</a:t>
            </a:r>
            <a:r>
              <a:rPr lang="en-US" altLang="zh-TW" sz="900" dirty="0" smtClean="0"/>
              <a:t> </a:t>
            </a:r>
            <a:r>
              <a:rPr lang="en-US" altLang="zh-TW" sz="900" dirty="0" err="1"/>
              <a:t>isFirstDelivery</a:t>
            </a:r>
            <a:r>
              <a:rPr lang="en-US" altLang="zh-TW" sz="900" dirty="0"/>
              <a:t>; </a:t>
            </a:r>
            <a:r>
              <a:rPr lang="en-US" altLang="zh-TW" sz="900" dirty="0">
                <a:solidFill>
                  <a:schemeClr val="accent3"/>
                </a:solidFill>
              </a:rPr>
              <a:t>// is this first delivered instance of the </a:t>
            </a:r>
            <a:r>
              <a:rPr lang="en-US" altLang="zh-TW" sz="900" u="sng" dirty="0" err="1" smtClean="0">
                <a:solidFill>
                  <a:schemeClr val="accent3"/>
                </a:solidFill>
              </a:rPr>
              <a:t>msg</a:t>
            </a:r>
            <a:endParaRPr lang="zh-TW" altLang="en-US" sz="900" dirty="0"/>
          </a:p>
          <a:p>
            <a:r>
              <a:rPr lang="en-US" altLang="zh-TW" sz="900" dirty="0" smtClean="0"/>
              <a:t>  if </a:t>
            </a:r>
            <a:r>
              <a:rPr lang="en-US" altLang="zh-TW" sz="900" dirty="0"/>
              <a:t>(incoming == null) {</a:t>
            </a:r>
          </a:p>
          <a:p>
            <a:r>
              <a:rPr lang="en-US" altLang="zh-TW" sz="900" dirty="0" smtClean="0"/>
              <a:t>   throw new </a:t>
            </a:r>
            <a:r>
              <a:rPr lang="en-US" altLang="zh-TW" sz="900" dirty="0" err="1"/>
              <a:t>SimError</a:t>
            </a:r>
            <a:r>
              <a:rPr lang="en-US" altLang="zh-TW" sz="900" dirty="0"/>
              <a:t>("No message with ID " + id + " in the incoming "+</a:t>
            </a:r>
          </a:p>
          <a:p>
            <a:r>
              <a:rPr lang="en-US" altLang="zh-TW" sz="900" dirty="0" smtClean="0"/>
              <a:t>   "</a:t>
            </a:r>
            <a:r>
              <a:rPr lang="en-US" altLang="zh-TW" sz="900" dirty="0"/>
              <a:t>buffer of " + </a:t>
            </a:r>
            <a:r>
              <a:rPr lang="en-US" altLang="zh-TW" sz="900" dirty="0" err="1"/>
              <a:t>this.host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}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dirty="0" smtClean="0"/>
              <a:t>  </a:t>
            </a:r>
            <a:r>
              <a:rPr lang="en-US" altLang="zh-TW" sz="900" dirty="0" err="1" smtClean="0"/>
              <a:t>incoming.setReceiveTime</a:t>
            </a:r>
            <a:r>
              <a:rPr lang="en-US" altLang="zh-TW" sz="900" dirty="0" smtClean="0"/>
              <a:t>(</a:t>
            </a:r>
            <a:r>
              <a:rPr lang="en-US" altLang="zh-TW" sz="900" dirty="0" err="1" smtClean="0"/>
              <a:t>SimClock.</a:t>
            </a:r>
            <a:r>
              <a:rPr lang="en-US" altLang="zh-TW" sz="900" i="1" dirty="0" err="1" smtClean="0"/>
              <a:t>getTime</a:t>
            </a:r>
            <a:r>
              <a:rPr lang="en-US" altLang="zh-TW" sz="900" i="1" dirty="0"/>
              <a:t>());</a:t>
            </a:r>
          </a:p>
          <a:p>
            <a:endParaRPr lang="zh-TW" altLang="en-US" sz="900" dirty="0"/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Pass the message to the application (if any) and get outgoing message</a:t>
            </a:r>
          </a:p>
          <a:p>
            <a:r>
              <a:rPr lang="en-US" altLang="zh-TW" sz="900" dirty="0" smtClean="0"/>
              <a:t>  Message </a:t>
            </a:r>
            <a:r>
              <a:rPr lang="en-US" altLang="zh-TW" sz="900" dirty="0"/>
              <a:t>outgoing = incoming;</a:t>
            </a:r>
          </a:p>
          <a:p>
            <a:r>
              <a:rPr lang="en-US" altLang="zh-TW" sz="900" dirty="0" smtClean="0"/>
              <a:t>  for </a:t>
            </a:r>
            <a:r>
              <a:rPr lang="en-US" altLang="zh-TW" sz="900" dirty="0"/>
              <a:t>(Application app : </a:t>
            </a:r>
            <a:r>
              <a:rPr lang="en-US" altLang="zh-TW" sz="900" dirty="0" err="1"/>
              <a:t>getApplications</a:t>
            </a:r>
            <a:r>
              <a:rPr lang="en-US" altLang="zh-TW" sz="900" dirty="0"/>
              <a:t>(</a:t>
            </a:r>
            <a:r>
              <a:rPr lang="en-US" altLang="zh-TW" sz="900" dirty="0" err="1"/>
              <a:t>incoming.getAppID</a:t>
            </a:r>
            <a:r>
              <a:rPr lang="en-US" altLang="zh-TW" sz="900" dirty="0"/>
              <a:t>())) {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Note that the order of applications is significant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since the next one gets the output of the previous.</a:t>
            </a:r>
          </a:p>
          <a:p>
            <a:r>
              <a:rPr lang="en-US" altLang="zh-TW" sz="900" dirty="0" smtClean="0"/>
              <a:t>    outgoing </a:t>
            </a:r>
            <a:r>
              <a:rPr lang="en-US" altLang="zh-TW" sz="900" dirty="0"/>
              <a:t>= </a:t>
            </a:r>
            <a:r>
              <a:rPr lang="en-US" altLang="zh-TW" sz="900" dirty="0" err="1"/>
              <a:t>app.handle</a:t>
            </a:r>
            <a:r>
              <a:rPr lang="en-US" altLang="zh-TW" sz="900" dirty="0"/>
              <a:t>(outgoing, </a:t>
            </a:r>
            <a:r>
              <a:rPr lang="en-US" altLang="zh-TW" sz="900" dirty="0" err="1"/>
              <a:t>this.host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if </a:t>
            </a:r>
            <a:r>
              <a:rPr lang="en-US" altLang="zh-TW" sz="900" dirty="0"/>
              <a:t>(outgoing == null) break; </a:t>
            </a:r>
            <a:r>
              <a:rPr lang="en-US" altLang="zh-TW" sz="900" dirty="0">
                <a:solidFill>
                  <a:schemeClr val="accent3"/>
                </a:solidFill>
              </a:rPr>
              <a:t>// Some </a:t>
            </a:r>
            <a:r>
              <a:rPr lang="en-US" altLang="zh-TW" sz="900" u="sng" dirty="0">
                <a:solidFill>
                  <a:schemeClr val="accent3"/>
                </a:solidFill>
              </a:rPr>
              <a:t>app wanted to drop the message</a:t>
            </a:r>
          </a:p>
          <a:p>
            <a:r>
              <a:rPr lang="en-US" altLang="zh-TW" sz="900" dirty="0" smtClean="0"/>
              <a:t>  }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dirty="0" smtClean="0"/>
              <a:t>  Message </a:t>
            </a:r>
            <a:r>
              <a:rPr lang="en-US" altLang="zh-TW" sz="900" dirty="0" err="1"/>
              <a:t>aMessage</a:t>
            </a:r>
            <a:r>
              <a:rPr lang="en-US" altLang="zh-TW" sz="900" dirty="0"/>
              <a:t> = (outgoing==null)?(incoming):(outgoing);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If the application re-targets the message (changes 'to')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then the message is not considered as 'delivered' to this host.</a:t>
            </a:r>
          </a:p>
          <a:p>
            <a:r>
              <a:rPr lang="en-US" altLang="zh-TW" sz="900" dirty="0" smtClean="0"/>
              <a:t>  </a:t>
            </a:r>
            <a:r>
              <a:rPr lang="en-US" altLang="zh-TW" sz="900" dirty="0" err="1" smtClean="0"/>
              <a:t>isFinalRecipient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</a:t>
            </a:r>
            <a:r>
              <a:rPr lang="en-US" altLang="zh-TW" sz="900" b="1" dirty="0" err="1"/>
              <a:t>aMessage.getTo</a:t>
            </a:r>
            <a:r>
              <a:rPr lang="en-US" altLang="zh-TW" sz="900" b="1" dirty="0"/>
              <a:t>() == </a:t>
            </a:r>
            <a:r>
              <a:rPr lang="en-US" altLang="zh-TW" sz="900" b="1" dirty="0" err="1"/>
              <a:t>this.host</a:t>
            </a:r>
            <a:r>
              <a:rPr lang="en-US" altLang="zh-TW" sz="900" dirty="0"/>
              <a:t>;</a:t>
            </a:r>
          </a:p>
          <a:p>
            <a:r>
              <a:rPr lang="en-US" altLang="zh-TW" sz="900" dirty="0" smtClean="0"/>
              <a:t>  </a:t>
            </a:r>
            <a:r>
              <a:rPr lang="en-US" altLang="zh-TW" sz="900" dirty="0" err="1" smtClean="0"/>
              <a:t>isFirstDelivery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</a:t>
            </a:r>
            <a:r>
              <a:rPr lang="en-US" altLang="zh-TW" sz="900" dirty="0" err="1"/>
              <a:t>isFinalRecipient</a:t>
            </a:r>
            <a:r>
              <a:rPr lang="en-US" altLang="zh-TW" sz="900" dirty="0"/>
              <a:t> &amp;&amp;</a:t>
            </a:r>
          </a:p>
          <a:p>
            <a:r>
              <a:rPr lang="en-US" altLang="zh-TW" sz="900" dirty="0" smtClean="0"/>
              <a:t>  !</a:t>
            </a:r>
            <a:r>
              <a:rPr lang="en-US" altLang="zh-TW" sz="900" dirty="0" err="1"/>
              <a:t>isDeliveredMessage</a:t>
            </a:r>
            <a:r>
              <a:rPr lang="en-US" altLang="zh-TW" sz="900" dirty="0"/>
              <a:t>(</a:t>
            </a:r>
            <a:r>
              <a:rPr lang="en-US" altLang="zh-TW" sz="900" dirty="0" err="1"/>
              <a:t>aMessage</a:t>
            </a:r>
            <a:r>
              <a:rPr lang="en-US" altLang="zh-TW" sz="900" dirty="0"/>
              <a:t>);</a:t>
            </a:r>
          </a:p>
          <a:p>
            <a:endParaRPr lang="zh-TW" altLang="en-US" sz="900" dirty="0"/>
          </a:p>
          <a:p>
            <a:r>
              <a:rPr lang="en-US" altLang="zh-TW" sz="900" dirty="0" smtClean="0"/>
              <a:t>  if </a:t>
            </a:r>
            <a:r>
              <a:rPr lang="en-US" altLang="zh-TW" sz="900" dirty="0"/>
              <a:t>(!</a:t>
            </a:r>
            <a:r>
              <a:rPr lang="en-US" altLang="zh-TW" sz="900" dirty="0" err="1"/>
              <a:t>isFinalRecipient</a:t>
            </a:r>
            <a:r>
              <a:rPr lang="en-US" altLang="zh-TW" sz="900" dirty="0"/>
              <a:t> &amp;&amp; outgoing!=null) {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not the final recipient and </a:t>
            </a:r>
            <a:r>
              <a:rPr lang="en-US" altLang="zh-TW" sz="900" u="sng" dirty="0">
                <a:solidFill>
                  <a:schemeClr val="accent3"/>
                </a:solidFill>
              </a:rPr>
              <a:t>app doesn't want to drop the message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-&gt; put to buffer</a:t>
            </a:r>
          </a:p>
          <a:p>
            <a:r>
              <a:rPr lang="en-US" altLang="zh-TW" sz="900" dirty="0" smtClean="0"/>
              <a:t>    </a:t>
            </a:r>
            <a:r>
              <a:rPr lang="en-US" altLang="zh-TW" sz="900" dirty="0" err="1" smtClean="0"/>
              <a:t>addToMessages</a:t>
            </a:r>
            <a:r>
              <a:rPr lang="en-US" altLang="zh-TW" sz="900" dirty="0" smtClean="0"/>
              <a:t>(</a:t>
            </a:r>
            <a:r>
              <a:rPr lang="en-US" altLang="zh-TW" sz="900" dirty="0" err="1" smtClean="0"/>
              <a:t>aMessage</a:t>
            </a:r>
            <a:r>
              <a:rPr lang="en-US" altLang="zh-TW" sz="900" dirty="0"/>
              <a:t>, false);</a:t>
            </a:r>
          </a:p>
          <a:p>
            <a:r>
              <a:rPr lang="en-US" altLang="zh-TW" sz="900" dirty="0" smtClean="0"/>
              <a:t>  }</a:t>
            </a:r>
            <a:endParaRPr lang="en-US" altLang="zh-TW" sz="900" dirty="0"/>
          </a:p>
          <a:p>
            <a:r>
              <a:rPr lang="en-US" altLang="zh-TW" sz="900" dirty="0" smtClean="0"/>
              <a:t>  else </a:t>
            </a:r>
            <a:r>
              <a:rPr lang="en-US" altLang="zh-TW" sz="900" dirty="0"/>
              <a:t>if (</a:t>
            </a:r>
            <a:r>
              <a:rPr lang="en-US" altLang="zh-TW" sz="900" dirty="0" err="1"/>
              <a:t>isFirstDelivery</a:t>
            </a:r>
            <a:r>
              <a:rPr lang="en-US" altLang="zh-TW" sz="900" dirty="0"/>
              <a:t>) {</a:t>
            </a:r>
          </a:p>
          <a:p>
            <a:r>
              <a:rPr lang="en-US" altLang="zh-TW" sz="900" dirty="0" smtClean="0"/>
              <a:t>    </a:t>
            </a:r>
            <a:r>
              <a:rPr lang="en-US" altLang="zh-TW" sz="900" dirty="0" err="1" smtClean="0"/>
              <a:t>this.deliveredMessages.put</a:t>
            </a:r>
            <a:r>
              <a:rPr lang="en-US" altLang="zh-TW" sz="900" dirty="0" smtClean="0"/>
              <a:t>(id</a:t>
            </a:r>
            <a:r>
              <a:rPr lang="en-US" altLang="zh-TW" sz="900" dirty="0"/>
              <a:t>, </a:t>
            </a:r>
            <a:r>
              <a:rPr lang="en-US" altLang="zh-TW" sz="900" dirty="0" err="1"/>
              <a:t>aMessage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}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dirty="0" smtClean="0"/>
              <a:t>  for </a:t>
            </a:r>
            <a:r>
              <a:rPr lang="en-US" altLang="zh-TW" sz="900" dirty="0"/>
              <a:t>(</a:t>
            </a:r>
            <a:r>
              <a:rPr lang="en-US" altLang="zh-TW" sz="900" dirty="0" err="1"/>
              <a:t>MessageListener</a:t>
            </a:r>
            <a:r>
              <a:rPr lang="en-US" altLang="zh-TW" sz="900" dirty="0"/>
              <a:t> ml : </a:t>
            </a:r>
            <a:r>
              <a:rPr lang="en-US" altLang="zh-TW" sz="900" dirty="0" err="1"/>
              <a:t>this.mListeners</a:t>
            </a:r>
            <a:r>
              <a:rPr lang="en-US" altLang="zh-TW" sz="900" dirty="0"/>
              <a:t>) {</a:t>
            </a:r>
          </a:p>
          <a:p>
            <a:r>
              <a:rPr lang="en-US" altLang="zh-TW" sz="900" dirty="0" smtClean="0"/>
              <a:t>    </a:t>
            </a:r>
            <a:r>
              <a:rPr lang="en-US" altLang="zh-TW" sz="900" dirty="0" err="1" smtClean="0"/>
              <a:t>ml.messageTransferred</a:t>
            </a:r>
            <a:r>
              <a:rPr lang="en-US" altLang="zh-TW" sz="900" dirty="0" smtClean="0"/>
              <a:t>(</a:t>
            </a:r>
            <a:r>
              <a:rPr lang="en-US" altLang="zh-TW" sz="900" dirty="0" err="1" smtClean="0"/>
              <a:t>aMessage</a:t>
            </a:r>
            <a:r>
              <a:rPr lang="en-US" altLang="zh-TW" sz="900" dirty="0"/>
              <a:t>, from, </a:t>
            </a:r>
            <a:r>
              <a:rPr lang="en-US" altLang="zh-TW" sz="900" dirty="0" err="1"/>
              <a:t>this.host</a:t>
            </a:r>
            <a:r>
              <a:rPr lang="en-US" altLang="zh-TW" sz="900" dirty="0"/>
              <a:t>,</a:t>
            </a:r>
          </a:p>
          <a:p>
            <a:r>
              <a:rPr lang="en-US" altLang="zh-TW" sz="900" dirty="0" smtClean="0"/>
              <a:t>    </a:t>
            </a:r>
            <a:r>
              <a:rPr lang="en-US" altLang="zh-TW" sz="900" dirty="0" err="1" smtClean="0"/>
              <a:t>isFirstDelivery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}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dirty="0"/>
              <a:t>return </a:t>
            </a:r>
            <a:r>
              <a:rPr lang="en-US" altLang="zh-TW" sz="900" dirty="0" err="1"/>
              <a:t>aMessage</a:t>
            </a:r>
            <a:r>
              <a:rPr lang="en-US" altLang="zh-TW" sz="900" dirty="0"/>
              <a:t>;</a:t>
            </a:r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sp>
        <p:nvSpPr>
          <p:cNvPr id="3" name="圓角矩形 2"/>
          <p:cNvSpPr/>
          <p:nvPr/>
        </p:nvSpPr>
        <p:spPr>
          <a:xfrm>
            <a:off x="7273" y="286588"/>
            <a:ext cx="824429" cy="200016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600" dirty="0" err="1" smtClean="0"/>
              <a:t>MessageRouter</a:t>
            </a:r>
            <a:endParaRPr lang="zh-TW" altLang="en-US" sz="6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1020325" y="578205"/>
            <a:ext cx="2249334" cy="1384995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600" dirty="0"/>
              <a:t>Message </a:t>
            </a:r>
            <a:r>
              <a:rPr lang="en-US" altLang="zh-TW" sz="600" b="1" dirty="0" err="1"/>
              <a:t>messageTransferred</a:t>
            </a:r>
            <a:r>
              <a:rPr lang="en-US" altLang="zh-TW" sz="600" dirty="0"/>
              <a:t>(String id, </a:t>
            </a:r>
            <a:r>
              <a:rPr lang="en-US" altLang="zh-TW" sz="600" dirty="0" err="1"/>
              <a:t>DTNHost</a:t>
            </a:r>
            <a:r>
              <a:rPr lang="en-US" altLang="zh-TW" sz="600" dirty="0"/>
              <a:t> from) {</a:t>
            </a:r>
          </a:p>
          <a:p>
            <a:r>
              <a:rPr lang="zh-TW" altLang="en-US" sz="600" dirty="0" smtClean="0"/>
              <a:t>   </a:t>
            </a:r>
            <a:r>
              <a:rPr lang="en-US" altLang="zh-TW" sz="600" dirty="0" smtClean="0"/>
              <a:t>Message </a:t>
            </a:r>
            <a:r>
              <a:rPr lang="en-US" altLang="zh-TW" sz="600" dirty="0"/>
              <a:t>m = </a:t>
            </a:r>
            <a:r>
              <a:rPr lang="en-US" altLang="zh-TW" sz="600" b="1" dirty="0" err="1">
                <a:solidFill>
                  <a:srgbClr val="FF0000"/>
                </a:solidFill>
              </a:rPr>
              <a:t>super.messageTransferred</a:t>
            </a:r>
            <a:r>
              <a:rPr lang="en-US" altLang="zh-TW" sz="600" b="1" dirty="0">
                <a:solidFill>
                  <a:srgbClr val="FF0000"/>
                </a:solidFill>
              </a:rPr>
              <a:t>(id, from)</a:t>
            </a:r>
            <a:r>
              <a:rPr lang="en-US" altLang="zh-TW" sz="600" b="1" dirty="0"/>
              <a:t>;</a:t>
            </a:r>
          </a:p>
          <a:p>
            <a:endParaRPr lang="zh-TW" altLang="en-US" sz="600" dirty="0"/>
          </a:p>
          <a:p>
            <a:r>
              <a:rPr lang="en-US" altLang="zh-TW" sz="600" dirty="0" smtClean="0">
                <a:solidFill>
                  <a:schemeClr val="accent3"/>
                </a:solidFill>
              </a:rPr>
              <a:t>// </a:t>
            </a:r>
            <a:r>
              <a:rPr lang="en-US" altLang="zh-TW" sz="600" dirty="0">
                <a:solidFill>
                  <a:schemeClr val="accent3"/>
                </a:solidFill>
              </a:rPr>
              <a:t>check if </a:t>
            </a:r>
            <a:r>
              <a:rPr lang="en-US" altLang="zh-TW" sz="600" u="sng" dirty="0" err="1">
                <a:solidFill>
                  <a:schemeClr val="accent3"/>
                </a:solidFill>
              </a:rPr>
              <a:t>msg</a:t>
            </a:r>
            <a:r>
              <a:rPr lang="en-US" altLang="zh-TW" sz="600" u="sng" dirty="0">
                <a:solidFill>
                  <a:schemeClr val="accent3"/>
                </a:solidFill>
              </a:rPr>
              <a:t> was for this host and a response was requested</a:t>
            </a:r>
          </a:p>
          <a:p>
            <a:r>
              <a:rPr lang="zh-TW" altLang="en-US" sz="600" dirty="0" smtClean="0"/>
              <a:t>   </a:t>
            </a:r>
            <a:r>
              <a:rPr lang="en-US" altLang="zh-TW" sz="600" dirty="0" smtClean="0"/>
              <a:t>if </a:t>
            </a:r>
            <a:r>
              <a:rPr lang="en-US" altLang="zh-TW" sz="600" dirty="0"/>
              <a:t>(</a:t>
            </a:r>
            <a:r>
              <a:rPr lang="en-US" altLang="zh-TW" sz="600" dirty="0" err="1"/>
              <a:t>m.getTo</a:t>
            </a:r>
            <a:r>
              <a:rPr lang="en-US" altLang="zh-TW" sz="600" dirty="0"/>
              <a:t>() == </a:t>
            </a:r>
            <a:r>
              <a:rPr lang="en-US" altLang="zh-TW" sz="600" dirty="0" err="1"/>
              <a:t>getHost</a:t>
            </a:r>
            <a:r>
              <a:rPr lang="en-US" altLang="zh-TW" sz="600" dirty="0"/>
              <a:t>() &amp;&amp; </a:t>
            </a:r>
            <a:r>
              <a:rPr lang="en-US" altLang="zh-TW" sz="600" dirty="0" err="1"/>
              <a:t>m.getResponseSize</a:t>
            </a:r>
            <a:r>
              <a:rPr lang="en-US" altLang="zh-TW" sz="600" dirty="0"/>
              <a:t>() &gt; 0) {</a:t>
            </a:r>
          </a:p>
          <a:p>
            <a:r>
              <a:rPr lang="en-US" altLang="zh-TW" sz="600" dirty="0">
                <a:solidFill>
                  <a:schemeClr val="accent3"/>
                </a:solidFill>
              </a:rPr>
              <a:t>// generate a response message</a:t>
            </a:r>
          </a:p>
          <a:p>
            <a:r>
              <a:rPr lang="zh-TW" altLang="en-US" sz="600" dirty="0" smtClean="0"/>
              <a:t>      </a:t>
            </a:r>
            <a:r>
              <a:rPr lang="en-US" altLang="zh-TW" sz="600" dirty="0" smtClean="0"/>
              <a:t>Message </a:t>
            </a:r>
            <a:r>
              <a:rPr lang="en-US" altLang="zh-TW" sz="600" dirty="0"/>
              <a:t>res = new Message(</a:t>
            </a:r>
            <a:r>
              <a:rPr lang="en-US" altLang="zh-TW" sz="600" dirty="0" err="1"/>
              <a:t>this.getHost</a:t>
            </a:r>
            <a:r>
              <a:rPr lang="en-US" altLang="zh-TW" sz="600" dirty="0"/>
              <a:t>(),</a:t>
            </a:r>
            <a:r>
              <a:rPr lang="en-US" altLang="zh-TW" sz="600" dirty="0" err="1"/>
              <a:t>m.getFrom</a:t>
            </a:r>
            <a:r>
              <a:rPr lang="en-US" altLang="zh-TW" sz="600" dirty="0"/>
              <a:t>(), </a:t>
            </a:r>
          </a:p>
          <a:p>
            <a:r>
              <a:rPr lang="zh-TW" altLang="en-US" sz="600" i="1" dirty="0" smtClean="0"/>
              <a:t>      </a:t>
            </a:r>
            <a:r>
              <a:rPr lang="en-US" altLang="zh-TW" sz="600" i="1" dirty="0" err="1" smtClean="0"/>
              <a:t>RESPONSE_PREFIX+m.getId</a:t>
            </a:r>
            <a:r>
              <a:rPr lang="en-US" altLang="zh-TW" sz="600" i="1" dirty="0"/>
              <a:t>(), </a:t>
            </a:r>
            <a:r>
              <a:rPr lang="en-US" altLang="zh-TW" sz="600" i="1" dirty="0" err="1"/>
              <a:t>m.getResponseSize</a:t>
            </a:r>
            <a:r>
              <a:rPr lang="en-US" altLang="zh-TW" sz="600" i="1" dirty="0"/>
              <a:t>());</a:t>
            </a:r>
          </a:p>
          <a:p>
            <a:r>
              <a:rPr lang="zh-TW" altLang="en-US" sz="600" dirty="0" smtClean="0"/>
              <a:t>      </a:t>
            </a:r>
            <a:r>
              <a:rPr lang="en-US" altLang="zh-TW" sz="600" dirty="0" err="1" smtClean="0"/>
              <a:t>this.createNewMessage</a:t>
            </a:r>
            <a:r>
              <a:rPr lang="en-US" altLang="zh-TW" sz="600" dirty="0" smtClean="0"/>
              <a:t>(res</a:t>
            </a:r>
            <a:r>
              <a:rPr lang="en-US" altLang="zh-TW" sz="600" dirty="0"/>
              <a:t>);</a:t>
            </a:r>
          </a:p>
          <a:p>
            <a:r>
              <a:rPr lang="zh-TW" altLang="en-US" sz="600" dirty="0" smtClean="0"/>
              <a:t>      </a:t>
            </a:r>
            <a:r>
              <a:rPr lang="en-US" altLang="zh-TW" sz="600" dirty="0" err="1" smtClean="0"/>
              <a:t>this.getMessage</a:t>
            </a:r>
            <a:r>
              <a:rPr lang="en-US" altLang="zh-TW" sz="600" dirty="0" smtClean="0"/>
              <a:t>(</a:t>
            </a:r>
            <a:r>
              <a:rPr lang="en-US" altLang="zh-TW" sz="600" i="1" dirty="0" err="1" smtClean="0"/>
              <a:t>RESPONSE_PREFIX+m.getId</a:t>
            </a:r>
            <a:r>
              <a:rPr lang="en-US" altLang="zh-TW" sz="600" i="1" dirty="0"/>
              <a:t>()).</a:t>
            </a:r>
            <a:r>
              <a:rPr lang="en-US" altLang="zh-TW" sz="600" i="1" dirty="0" err="1"/>
              <a:t>setRequest</a:t>
            </a:r>
            <a:r>
              <a:rPr lang="en-US" altLang="zh-TW" sz="600" i="1" dirty="0"/>
              <a:t>(m);</a:t>
            </a:r>
          </a:p>
          <a:p>
            <a:r>
              <a:rPr lang="zh-TW" altLang="en-US" sz="600" dirty="0" smtClean="0"/>
              <a:t>   </a:t>
            </a:r>
            <a:r>
              <a:rPr lang="en-US" altLang="zh-TW" sz="600" dirty="0" smtClean="0"/>
              <a:t>}</a:t>
            </a:r>
            <a:endParaRPr lang="en-US" altLang="zh-TW" sz="600" dirty="0"/>
          </a:p>
          <a:p>
            <a:endParaRPr lang="zh-TW" altLang="en-US" sz="600" dirty="0"/>
          </a:p>
          <a:p>
            <a:r>
              <a:rPr lang="en-US" altLang="zh-TW" sz="600" dirty="0"/>
              <a:t>return m;</a:t>
            </a:r>
          </a:p>
          <a:p>
            <a:r>
              <a:rPr lang="en-US" altLang="zh-TW" sz="600" dirty="0"/>
              <a:t>}</a:t>
            </a:r>
            <a:endParaRPr lang="zh-TW" altLang="en-US" sz="600" dirty="0"/>
          </a:p>
        </p:txBody>
      </p:sp>
      <p:cxnSp>
        <p:nvCxnSpPr>
          <p:cNvPr id="5" name="肘形接點 4"/>
          <p:cNvCxnSpPr>
            <a:endCxn id="3" idx="3"/>
          </p:cNvCxnSpPr>
          <p:nvPr/>
        </p:nvCxnSpPr>
        <p:spPr>
          <a:xfrm rot="10800000">
            <a:off x="831702" y="386596"/>
            <a:ext cx="1152128" cy="388040"/>
          </a:xfrm>
          <a:prstGeom prst="bentConnector3">
            <a:avLst>
              <a:gd name="adj1" fmla="val 1498"/>
            </a:avLst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左大括弧 6"/>
          <p:cNvSpPr/>
          <p:nvPr/>
        </p:nvSpPr>
        <p:spPr>
          <a:xfrm>
            <a:off x="831702" y="486604"/>
            <a:ext cx="320542" cy="1568199"/>
          </a:xfrm>
          <a:prstGeom prst="leftBrace">
            <a:avLst>
              <a:gd name="adj1" fmla="val 8333"/>
              <a:gd name="adj2" fmla="val 30509"/>
            </a:avLst>
          </a:prstGeom>
          <a:ln w="254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/>
          <p:cNvCxnSpPr/>
          <p:nvPr/>
        </p:nvCxnSpPr>
        <p:spPr>
          <a:xfrm flipV="1">
            <a:off x="413957" y="486604"/>
            <a:ext cx="2685" cy="334248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圓角矩形 12"/>
          <p:cNvSpPr/>
          <p:nvPr/>
        </p:nvSpPr>
        <p:spPr>
          <a:xfrm>
            <a:off x="7273" y="826334"/>
            <a:ext cx="824429" cy="225839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600" dirty="0" err="1" smtClean="0"/>
              <a:t>ActiveRouter</a:t>
            </a:r>
            <a:endParaRPr lang="zh-TW" altLang="en-US" sz="600" dirty="0"/>
          </a:p>
        </p:txBody>
      </p:sp>
      <p:cxnSp>
        <p:nvCxnSpPr>
          <p:cNvPr id="23" name="肘形接點 22"/>
          <p:cNvCxnSpPr/>
          <p:nvPr/>
        </p:nvCxnSpPr>
        <p:spPr>
          <a:xfrm>
            <a:off x="831985" y="286588"/>
            <a:ext cx="2371863" cy="200016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-13118" y="3399"/>
            <a:ext cx="984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Receiver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5562843"/>
              </p:ext>
            </p:extLst>
          </p:nvPr>
        </p:nvGraphicFramePr>
        <p:xfrm>
          <a:off x="7164288" y="2819594"/>
          <a:ext cx="1656184" cy="441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92"/>
                <a:gridCol w="828092"/>
              </a:tblGrid>
              <a:tr h="172424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900" b="1" dirty="0" smtClean="0"/>
                        <a:t>incoming/outgoing/</a:t>
                      </a:r>
                      <a:r>
                        <a:rPr lang="en-US" altLang="zh-TW" sz="900" b="1" dirty="0" err="1" smtClean="0"/>
                        <a:t>aMessage</a:t>
                      </a:r>
                      <a:endParaRPr lang="zh-TW" altLang="en-US" sz="9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15248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 smtClean="0"/>
                        <a:t>M1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 smtClean="0"/>
                        <a:t>…</a:t>
                      </a:r>
                      <a:endParaRPr lang="zh-TW" alt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矩形 15"/>
          <p:cNvSpPr/>
          <p:nvPr/>
        </p:nvSpPr>
        <p:spPr>
          <a:xfrm>
            <a:off x="7092280" y="3023200"/>
            <a:ext cx="1728192" cy="317841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單箭頭接點 16"/>
          <p:cNvCxnSpPr/>
          <p:nvPr/>
        </p:nvCxnSpPr>
        <p:spPr>
          <a:xfrm flipH="1">
            <a:off x="7452320" y="3350485"/>
            <a:ext cx="288032" cy="1224136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458354"/>
              </p:ext>
            </p:extLst>
          </p:nvPr>
        </p:nvGraphicFramePr>
        <p:xfrm>
          <a:off x="4103436" y="4574621"/>
          <a:ext cx="5040564" cy="522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094"/>
                <a:gridCol w="840094"/>
                <a:gridCol w="840094"/>
                <a:gridCol w="840094"/>
                <a:gridCol w="840094"/>
                <a:gridCol w="840094"/>
              </a:tblGrid>
              <a:tr h="224928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id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from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to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size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err="1" smtClean="0"/>
                        <a:t>timeCreated</a:t>
                      </a:r>
                      <a:endParaRPr lang="en-US" altLang="zh-TW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path</a:t>
                      </a:r>
                      <a:endParaRPr lang="zh-TW" altLang="en-US" sz="1000" dirty="0"/>
                    </a:p>
                  </a:txBody>
                  <a:tcPr/>
                </a:tc>
              </a:tr>
              <a:tr h="279128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M1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n0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n1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5000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1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b="0" dirty="0" smtClean="0"/>
                        <a:t>[n1]</a:t>
                      </a:r>
                      <a:endParaRPr lang="zh-TW" altLang="en-US" sz="1000" b="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9" name="直線單箭頭接點 18"/>
          <p:cNvCxnSpPr/>
          <p:nvPr/>
        </p:nvCxnSpPr>
        <p:spPr>
          <a:xfrm flipV="1">
            <a:off x="4881700" y="2807880"/>
            <a:ext cx="0" cy="432048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4669943" y="2483604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n1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21" name="直線單箭頭接點 20"/>
          <p:cNvCxnSpPr/>
          <p:nvPr/>
        </p:nvCxnSpPr>
        <p:spPr>
          <a:xfrm flipV="1">
            <a:off x="5466490" y="2820670"/>
            <a:ext cx="0" cy="432048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5254733" y="2496394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n1</a:t>
            </a:r>
            <a:endParaRPr lang="zh-TW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63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203848" y="0"/>
            <a:ext cx="3722494" cy="6047809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Message </a:t>
            </a:r>
            <a:r>
              <a:rPr lang="en-US" altLang="zh-TW" sz="900" b="1" dirty="0" err="1"/>
              <a:t>messageTransferred</a:t>
            </a:r>
            <a:r>
              <a:rPr lang="en-US" altLang="zh-TW" sz="900" dirty="0"/>
              <a:t>(String id, </a:t>
            </a:r>
            <a:r>
              <a:rPr lang="en-US" altLang="zh-TW" sz="900" dirty="0" err="1"/>
              <a:t>DTNHost</a:t>
            </a:r>
            <a:r>
              <a:rPr lang="en-US" altLang="zh-TW" sz="900" dirty="0"/>
              <a:t> from) {</a:t>
            </a:r>
          </a:p>
          <a:p>
            <a:r>
              <a:rPr lang="zh-TW" altLang="en-US" sz="900" dirty="0" smtClean="0"/>
              <a:t>  </a:t>
            </a:r>
            <a:r>
              <a:rPr lang="en-US" altLang="zh-TW" sz="900" dirty="0" smtClean="0"/>
              <a:t>Message </a:t>
            </a:r>
            <a:r>
              <a:rPr lang="en-US" altLang="zh-TW" sz="900" dirty="0"/>
              <a:t>incoming = </a:t>
            </a:r>
            <a:r>
              <a:rPr lang="en-US" altLang="zh-TW" sz="900" dirty="0" err="1"/>
              <a:t>removeFromIncomingBuffer</a:t>
            </a:r>
            <a:r>
              <a:rPr lang="en-US" altLang="zh-TW" sz="900" dirty="0"/>
              <a:t>(id, from);</a:t>
            </a:r>
          </a:p>
          <a:p>
            <a:r>
              <a:rPr lang="zh-TW" altLang="en-US" sz="900" dirty="0" smtClean="0"/>
              <a:t>  </a:t>
            </a:r>
            <a:r>
              <a:rPr lang="en-US" altLang="zh-TW" sz="900" dirty="0" err="1" smtClean="0"/>
              <a:t>boolean</a:t>
            </a:r>
            <a:r>
              <a:rPr lang="en-US" altLang="zh-TW" sz="900" dirty="0" smtClean="0"/>
              <a:t> </a:t>
            </a:r>
            <a:r>
              <a:rPr lang="en-US" altLang="zh-TW" sz="900" dirty="0" err="1"/>
              <a:t>isFinalRecipient</a:t>
            </a:r>
            <a:r>
              <a:rPr lang="en-US" altLang="zh-TW" sz="900" dirty="0"/>
              <a:t>;</a:t>
            </a:r>
          </a:p>
          <a:p>
            <a:r>
              <a:rPr lang="zh-TW" altLang="en-US" sz="900" dirty="0" smtClean="0"/>
              <a:t>  </a:t>
            </a:r>
            <a:r>
              <a:rPr lang="en-US" altLang="zh-TW" sz="900" dirty="0" err="1" smtClean="0"/>
              <a:t>boolean</a:t>
            </a:r>
            <a:r>
              <a:rPr lang="en-US" altLang="zh-TW" sz="900" dirty="0" smtClean="0"/>
              <a:t> </a:t>
            </a:r>
            <a:r>
              <a:rPr lang="en-US" altLang="zh-TW" sz="900" dirty="0" err="1"/>
              <a:t>isFirstDelivery</a:t>
            </a:r>
            <a:r>
              <a:rPr lang="en-US" altLang="zh-TW" sz="900" dirty="0"/>
              <a:t>; </a:t>
            </a:r>
            <a:r>
              <a:rPr lang="en-US" altLang="zh-TW" sz="900" dirty="0">
                <a:solidFill>
                  <a:schemeClr val="accent3"/>
                </a:solidFill>
              </a:rPr>
              <a:t>// is this first delivered instance of the </a:t>
            </a:r>
            <a:r>
              <a:rPr lang="en-US" altLang="zh-TW" sz="900" u="sng" dirty="0" err="1" smtClean="0">
                <a:solidFill>
                  <a:schemeClr val="accent3"/>
                </a:solidFill>
              </a:rPr>
              <a:t>msg</a:t>
            </a:r>
            <a:endParaRPr lang="zh-TW" altLang="en-US" sz="900" dirty="0"/>
          </a:p>
          <a:p>
            <a:r>
              <a:rPr lang="en-US" altLang="zh-TW" sz="900" dirty="0" smtClean="0"/>
              <a:t>  if </a:t>
            </a:r>
            <a:r>
              <a:rPr lang="en-US" altLang="zh-TW" sz="900" dirty="0"/>
              <a:t>(incoming == null) {</a:t>
            </a:r>
          </a:p>
          <a:p>
            <a:r>
              <a:rPr lang="en-US" altLang="zh-TW" sz="900" dirty="0" smtClean="0"/>
              <a:t>   throw new </a:t>
            </a:r>
            <a:r>
              <a:rPr lang="en-US" altLang="zh-TW" sz="900" dirty="0" err="1"/>
              <a:t>SimError</a:t>
            </a:r>
            <a:r>
              <a:rPr lang="en-US" altLang="zh-TW" sz="900" dirty="0"/>
              <a:t>("No message with ID " + id + " in the incoming "+</a:t>
            </a:r>
          </a:p>
          <a:p>
            <a:r>
              <a:rPr lang="en-US" altLang="zh-TW" sz="900" dirty="0" smtClean="0"/>
              <a:t>   "</a:t>
            </a:r>
            <a:r>
              <a:rPr lang="en-US" altLang="zh-TW" sz="900" dirty="0"/>
              <a:t>buffer of " + </a:t>
            </a:r>
            <a:r>
              <a:rPr lang="en-US" altLang="zh-TW" sz="900" dirty="0" err="1"/>
              <a:t>this.host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}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dirty="0" smtClean="0"/>
              <a:t>  </a:t>
            </a:r>
            <a:r>
              <a:rPr lang="en-US" altLang="zh-TW" sz="900" dirty="0" err="1" smtClean="0"/>
              <a:t>incoming.setReceiveTime</a:t>
            </a:r>
            <a:r>
              <a:rPr lang="en-US" altLang="zh-TW" sz="900" dirty="0" smtClean="0"/>
              <a:t>(</a:t>
            </a:r>
            <a:r>
              <a:rPr lang="en-US" altLang="zh-TW" sz="900" dirty="0" err="1" smtClean="0"/>
              <a:t>SimClock.</a:t>
            </a:r>
            <a:r>
              <a:rPr lang="en-US" altLang="zh-TW" sz="900" i="1" dirty="0" err="1" smtClean="0"/>
              <a:t>getTime</a:t>
            </a:r>
            <a:r>
              <a:rPr lang="en-US" altLang="zh-TW" sz="900" i="1" dirty="0"/>
              <a:t>());</a:t>
            </a:r>
          </a:p>
          <a:p>
            <a:endParaRPr lang="zh-TW" altLang="en-US" sz="900" dirty="0"/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Pass the message to the application (if any) and get outgoing message</a:t>
            </a:r>
          </a:p>
          <a:p>
            <a:r>
              <a:rPr lang="en-US" altLang="zh-TW" sz="900" dirty="0" smtClean="0"/>
              <a:t>  Message </a:t>
            </a:r>
            <a:r>
              <a:rPr lang="en-US" altLang="zh-TW" sz="900" dirty="0"/>
              <a:t>outgoing = incoming;</a:t>
            </a:r>
          </a:p>
          <a:p>
            <a:r>
              <a:rPr lang="en-US" altLang="zh-TW" sz="900" dirty="0" smtClean="0"/>
              <a:t>  for </a:t>
            </a:r>
            <a:r>
              <a:rPr lang="en-US" altLang="zh-TW" sz="900" dirty="0"/>
              <a:t>(Application app : </a:t>
            </a:r>
            <a:r>
              <a:rPr lang="en-US" altLang="zh-TW" sz="900" dirty="0" err="1"/>
              <a:t>getApplications</a:t>
            </a:r>
            <a:r>
              <a:rPr lang="en-US" altLang="zh-TW" sz="900" dirty="0"/>
              <a:t>(</a:t>
            </a:r>
            <a:r>
              <a:rPr lang="en-US" altLang="zh-TW" sz="900" dirty="0" err="1"/>
              <a:t>incoming.getAppID</a:t>
            </a:r>
            <a:r>
              <a:rPr lang="en-US" altLang="zh-TW" sz="900" dirty="0"/>
              <a:t>())) {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Note that the order of applications is significant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since the next one gets the output of the previous.</a:t>
            </a:r>
          </a:p>
          <a:p>
            <a:r>
              <a:rPr lang="en-US" altLang="zh-TW" sz="900" dirty="0" smtClean="0"/>
              <a:t>    outgoing </a:t>
            </a:r>
            <a:r>
              <a:rPr lang="en-US" altLang="zh-TW" sz="900" dirty="0"/>
              <a:t>= </a:t>
            </a:r>
            <a:r>
              <a:rPr lang="en-US" altLang="zh-TW" sz="900" dirty="0" err="1"/>
              <a:t>app.handle</a:t>
            </a:r>
            <a:r>
              <a:rPr lang="en-US" altLang="zh-TW" sz="900" dirty="0"/>
              <a:t>(outgoing, </a:t>
            </a:r>
            <a:r>
              <a:rPr lang="en-US" altLang="zh-TW" sz="900" dirty="0" err="1"/>
              <a:t>this.host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if </a:t>
            </a:r>
            <a:r>
              <a:rPr lang="en-US" altLang="zh-TW" sz="900" dirty="0"/>
              <a:t>(outgoing == null) break; </a:t>
            </a:r>
            <a:r>
              <a:rPr lang="en-US" altLang="zh-TW" sz="900" dirty="0">
                <a:solidFill>
                  <a:schemeClr val="accent3"/>
                </a:solidFill>
              </a:rPr>
              <a:t>// Some </a:t>
            </a:r>
            <a:r>
              <a:rPr lang="en-US" altLang="zh-TW" sz="900" u="sng" dirty="0">
                <a:solidFill>
                  <a:schemeClr val="accent3"/>
                </a:solidFill>
              </a:rPr>
              <a:t>app wanted to drop the message</a:t>
            </a:r>
          </a:p>
          <a:p>
            <a:r>
              <a:rPr lang="en-US" altLang="zh-TW" sz="900" dirty="0" smtClean="0"/>
              <a:t>  }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dirty="0" smtClean="0"/>
              <a:t>  Message </a:t>
            </a:r>
            <a:r>
              <a:rPr lang="en-US" altLang="zh-TW" sz="900" dirty="0" err="1"/>
              <a:t>aMessage</a:t>
            </a:r>
            <a:r>
              <a:rPr lang="en-US" altLang="zh-TW" sz="900" dirty="0"/>
              <a:t> = (outgoing==null)?(incoming):(outgoing);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If the application re-targets the message (changes 'to')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then the message is not considered as 'delivered' to this host.</a:t>
            </a:r>
          </a:p>
          <a:p>
            <a:r>
              <a:rPr lang="en-US" altLang="zh-TW" sz="900" dirty="0" smtClean="0"/>
              <a:t> </a:t>
            </a:r>
            <a:r>
              <a:rPr lang="en-US" altLang="zh-TW" sz="900" b="1" dirty="0" smtClean="0"/>
              <a:t> </a:t>
            </a:r>
            <a:r>
              <a:rPr lang="en-US" altLang="zh-TW" sz="900" b="1" dirty="0" err="1" smtClean="0"/>
              <a:t>isFinalRecipient</a:t>
            </a:r>
            <a:r>
              <a:rPr lang="en-US" altLang="zh-TW" sz="900" b="1" dirty="0" smtClean="0"/>
              <a:t> </a:t>
            </a:r>
            <a:r>
              <a:rPr lang="en-US" altLang="zh-TW" sz="900" dirty="0"/>
              <a:t>= </a:t>
            </a:r>
            <a:r>
              <a:rPr lang="en-US" altLang="zh-TW" sz="900" dirty="0" err="1"/>
              <a:t>aMessage.getTo</a:t>
            </a:r>
            <a:r>
              <a:rPr lang="en-US" altLang="zh-TW" sz="900" dirty="0"/>
              <a:t>() == </a:t>
            </a:r>
            <a:r>
              <a:rPr lang="en-US" altLang="zh-TW" sz="900" dirty="0" err="1"/>
              <a:t>this.host</a:t>
            </a:r>
            <a:r>
              <a:rPr lang="en-US" altLang="zh-TW" sz="900" dirty="0"/>
              <a:t>;</a:t>
            </a:r>
          </a:p>
          <a:p>
            <a:r>
              <a:rPr lang="en-US" altLang="zh-TW" sz="900" dirty="0" smtClean="0"/>
              <a:t>  </a:t>
            </a:r>
            <a:r>
              <a:rPr lang="en-US" altLang="zh-TW" sz="900" dirty="0" err="1" smtClean="0"/>
              <a:t>isFirstDelivery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</a:t>
            </a:r>
            <a:r>
              <a:rPr lang="en-US" altLang="zh-TW" sz="900" dirty="0" err="1"/>
              <a:t>isFinalRecipient</a:t>
            </a:r>
            <a:r>
              <a:rPr lang="en-US" altLang="zh-TW" sz="900" dirty="0"/>
              <a:t> &amp;&amp;</a:t>
            </a:r>
          </a:p>
          <a:p>
            <a:r>
              <a:rPr lang="en-US" altLang="zh-TW" sz="900" dirty="0" smtClean="0"/>
              <a:t>  !</a:t>
            </a:r>
            <a:r>
              <a:rPr lang="en-US" altLang="zh-TW" sz="900" dirty="0" err="1"/>
              <a:t>isDeliveredMessage</a:t>
            </a:r>
            <a:r>
              <a:rPr lang="en-US" altLang="zh-TW" sz="900" dirty="0"/>
              <a:t>(</a:t>
            </a:r>
            <a:r>
              <a:rPr lang="en-US" altLang="zh-TW" sz="900" dirty="0" err="1"/>
              <a:t>aMessage</a:t>
            </a:r>
            <a:r>
              <a:rPr lang="en-US" altLang="zh-TW" sz="900" dirty="0"/>
              <a:t>);</a:t>
            </a:r>
          </a:p>
          <a:p>
            <a:endParaRPr lang="zh-TW" altLang="en-US" sz="900" dirty="0"/>
          </a:p>
          <a:p>
            <a:r>
              <a:rPr lang="en-US" altLang="zh-TW" sz="900" dirty="0" smtClean="0"/>
              <a:t>  if </a:t>
            </a:r>
            <a:r>
              <a:rPr lang="en-US" altLang="zh-TW" sz="900" dirty="0"/>
              <a:t>(!</a:t>
            </a:r>
            <a:r>
              <a:rPr lang="en-US" altLang="zh-TW" sz="900" dirty="0" err="1"/>
              <a:t>isFinalRecipient</a:t>
            </a:r>
            <a:r>
              <a:rPr lang="en-US" altLang="zh-TW" sz="900" dirty="0"/>
              <a:t> &amp;&amp; outgoing!=null) {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not the final recipient and </a:t>
            </a:r>
            <a:r>
              <a:rPr lang="en-US" altLang="zh-TW" sz="900" u="sng" dirty="0">
                <a:solidFill>
                  <a:schemeClr val="accent3"/>
                </a:solidFill>
              </a:rPr>
              <a:t>app doesn't want to drop the message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-&gt; put to buffer</a:t>
            </a:r>
          </a:p>
          <a:p>
            <a:r>
              <a:rPr lang="en-US" altLang="zh-TW" sz="900" dirty="0" smtClean="0"/>
              <a:t>    </a:t>
            </a:r>
            <a:r>
              <a:rPr lang="en-US" altLang="zh-TW" sz="900" dirty="0" err="1" smtClean="0"/>
              <a:t>addToMessages</a:t>
            </a:r>
            <a:r>
              <a:rPr lang="en-US" altLang="zh-TW" sz="900" dirty="0" smtClean="0"/>
              <a:t>(</a:t>
            </a:r>
            <a:r>
              <a:rPr lang="en-US" altLang="zh-TW" sz="900" dirty="0" err="1" smtClean="0"/>
              <a:t>aMessage</a:t>
            </a:r>
            <a:r>
              <a:rPr lang="en-US" altLang="zh-TW" sz="900" dirty="0"/>
              <a:t>, false);</a:t>
            </a:r>
          </a:p>
          <a:p>
            <a:r>
              <a:rPr lang="en-US" altLang="zh-TW" sz="900" dirty="0" smtClean="0"/>
              <a:t>  }</a:t>
            </a:r>
            <a:endParaRPr lang="en-US" altLang="zh-TW" sz="900" dirty="0"/>
          </a:p>
          <a:p>
            <a:r>
              <a:rPr lang="en-US" altLang="zh-TW" sz="900" dirty="0" smtClean="0"/>
              <a:t>  else </a:t>
            </a:r>
            <a:r>
              <a:rPr lang="en-US" altLang="zh-TW" sz="900" dirty="0"/>
              <a:t>if (</a:t>
            </a:r>
            <a:r>
              <a:rPr lang="en-US" altLang="zh-TW" sz="900" dirty="0" err="1"/>
              <a:t>isFirstDelivery</a:t>
            </a:r>
            <a:r>
              <a:rPr lang="en-US" altLang="zh-TW" sz="900" dirty="0"/>
              <a:t>) {</a:t>
            </a:r>
          </a:p>
          <a:p>
            <a:r>
              <a:rPr lang="en-US" altLang="zh-TW" sz="900" dirty="0" smtClean="0"/>
              <a:t>    </a:t>
            </a:r>
            <a:r>
              <a:rPr lang="en-US" altLang="zh-TW" sz="900" dirty="0" err="1" smtClean="0"/>
              <a:t>this.deliveredMessages.put</a:t>
            </a:r>
            <a:r>
              <a:rPr lang="en-US" altLang="zh-TW" sz="900" dirty="0" smtClean="0"/>
              <a:t>(id</a:t>
            </a:r>
            <a:r>
              <a:rPr lang="en-US" altLang="zh-TW" sz="900" dirty="0"/>
              <a:t>, </a:t>
            </a:r>
            <a:r>
              <a:rPr lang="en-US" altLang="zh-TW" sz="900" dirty="0" err="1"/>
              <a:t>aMessage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}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dirty="0" smtClean="0"/>
              <a:t>  for </a:t>
            </a:r>
            <a:r>
              <a:rPr lang="en-US" altLang="zh-TW" sz="900" dirty="0"/>
              <a:t>(</a:t>
            </a:r>
            <a:r>
              <a:rPr lang="en-US" altLang="zh-TW" sz="900" dirty="0" err="1"/>
              <a:t>MessageListener</a:t>
            </a:r>
            <a:r>
              <a:rPr lang="en-US" altLang="zh-TW" sz="900" dirty="0"/>
              <a:t> ml : </a:t>
            </a:r>
            <a:r>
              <a:rPr lang="en-US" altLang="zh-TW" sz="900" dirty="0" err="1"/>
              <a:t>this.mListeners</a:t>
            </a:r>
            <a:r>
              <a:rPr lang="en-US" altLang="zh-TW" sz="900" dirty="0"/>
              <a:t>) {</a:t>
            </a:r>
          </a:p>
          <a:p>
            <a:r>
              <a:rPr lang="en-US" altLang="zh-TW" sz="900" dirty="0" smtClean="0"/>
              <a:t>    </a:t>
            </a:r>
            <a:r>
              <a:rPr lang="en-US" altLang="zh-TW" sz="900" dirty="0" err="1" smtClean="0"/>
              <a:t>ml.messageTransferred</a:t>
            </a:r>
            <a:r>
              <a:rPr lang="en-US" altLang="zh-TW" sz="900" dirty="0" smtClean="0"/>
              <a:t>(</a:t>
            </a:r>
            <a:r>
              <a:rPr lang="en-US" altLang="zh-TW" sz="900" dirty="0" err="1" smtClean="0"/>
              <a:t>aMessage</a:t>
            </a:r>
            <a:r>
              <a:rPr lang="en-US" altLang="zh-TW" sz="900" dirty="0"/>
              <a:t>, from, </a:t>
            </a:r>
            <a:r>
              <a:rPr lang="en-US" altLang="zh-TW" sz="900" dirty="0" err="1"/>
              <a:t>this.host</a:t>
            </a:r>
            <a:r>
              <a:rPr lang="en-US" altLang="zh-TW" sz="900" dirty="0"/>
              <a:t>,</a:t>
            </a:r>
          </a:p>
          <a:p>
            <a:r>
              <a:rPr lang="en-US" altLang="zh-TW" sz="900" dirty="0" smtClean="0"/>
              <a:t>    </a:t>
            </a:r>
            <a:r>
              <a:rPr lang="en-US" altLang="zh-TW" sz="900" dirty="0" err="1" smtClean="0"/>
              <a:t>isFirstDelivery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}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dirty="0"/>
              <a:t>return </a:t>
            </a:r>
            <a:r>
              <a:rPr lang="en-US" altLang="zh-TW" sz="900" dirty="0" err="1"/>
              <a:t>aMessage</a:t>
            </a:r>
            <a:r>
              <a:rPr lang="en-US" altLang="zh-TW" sz="900" dirty="0"/>
              <a:t>;</a:t>
            </a:r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sp>
        <p:nvSpPr>
          <p:cNvPr id="3" name="圓角矩形 2"/>
          <p:cNvSpPr/>
          <p:nvPr/>
        </p:nvSpPr>
        <p:spPr>
          <a:xfrm>
            <a:off x="7273" y="286588"/>
            <a:ext cx="824429" cy="200016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600" dirty="0" err="1" smtClean="0"/>
              <a:t>MessageRouter</a:t>
            </a:r>
            <a:endParaRPr lang="zh-TW" altLang="en-US" sz="6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1020325" y="578205"/>
            <a:ext cx="2249334" cy="1384995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600" dirty="0"/>
              <a:t>Message </a:t>
            </a:r>
            <a:r>
              <a:rPr lang="en-US" altLang="zh-TW" sz="600" b="1" dirty="0" err="1"/>
              <a:t>messageTransferred</a:t>
            </a:r>
            <a:r>
              <a:rPr lang="en-US" altLang="zh-TW" sz="600" dirty="0"/>
              <a:t>(String id, </a:t>
            </a:r>
            <a:r>
              <a:rPr lang="en-US" altLang="zh-TW" sz="600" dirty="0" err="1"/>
              <a:t>DTNHost</a:t>
            </a:r>
            <a:r>
              <a:rPr lang="en-US" altLang="zh-TW" sz="600" dirty="0"/>
              <a:t> from) {</a:t>
            </a:r>
          </a:p>
          <a:p>
            <a:r>
              <a:rPr lang="zh-TW" altLang="en-US" sz="600" dirty="0" smtClean="0"/>
              <a:t>   </a:t>
            </a:r>
            <a:r>
              <a:rPr lang="en-US" altLang="zh-TW" sz="600" dirty="0" smtClean="0"/>
              <a:t>Message </a:t>
            </a:r>
            <a:r>
              <a:rPr lang="en-US" altLang="zh-TW" sz="600" dirty="0"/>
              <a:t>m = </a:t>
            </a:r>
            <a:r>
              <a:rPr lang="en-US" altLang="zh-TW" sz="600" b="1" dirty="0" err="1">
                <a:solidFill>
                  <a:srgbClr val="FF0000"/>
                </a:solidFill>
              </a:rPr>
              <a:t>super.messageTransferred</a:t>
            </a:r>
            <a:r>
              <a:rPr lang="en-US" altLang="zh-TW" sz="600" b="1" dirty="0">
                <a:solidFill>
                  <a:srgbClr val="FF0000"/>
                </a:solidFill>
              </a:rPr>
              <a:t>(id, from)</a:t>
            </a:r>
            <a:r>
              <a:rPr lang="en-US" altLang="zh-TW" sz="600" b="1" dirty="0"/>
              <a:t>;</a:t>
            </a:r>
          </a:p>
          <a:p>
            <a:endParaRPr lang="zh-TW" altLang="en-US" sz="600" dirty="0"/>
          </a:p>
          <a:p>
            <a:r>
              <a:rPr lang="en-US" altLang="zh-TW" sz="600" dirty="0" smtClean="0">
                <a:solidFill>
                  <a:schemeClr val="accent3"/>
                </a:solidFill>
              </a:rPr>
              <a:t>// </a:t>
            </a:r>
            <a:r>
              <a:rPr lang="en-US" altLang="zh-TW" sz="600" dirty="0">
                <a:solidFill>
                  <a:schemeClr val="accent3"/>
                </a:solidFill>
              </a:rPr>
              <a:t>check if </a:t>
            </a:r>
            <a:r>
              <a:rPr lang="en-US" altLang="zh-TW" sz="600" u="sng" dirty="0" err="1">
                <a:solidFill>
                  <a:schemeClr val="accent3"/>
                </a:solidFill>
              </a:rPr>
              <a:t>msg</a:t>
            </a:r>
            <a:r>
              <a:rPr lang="en-US" altLang="zh-TW" sz="600" u="sng" dirty="0">
                <a:solidFill>
                  <a:schemeClr val="accent3"/>
                </a:solidFill>
              </a:rPr>
              <a:t> was for this host and a response was requested</a:t>
            </a:r>
          </a:p>
          <a:p>
            <a:r>
              <a:rPr lang="zh-TW" altLang="en-US" sz="600" dirty="0" smtClean="0"/>
              <a:t>   </a:t>
            </a:r>
            <a:r>
              <a:rPr lang="en-US" altLang="zh-TW" sz="600" dirty="0" smtClean="0"/>
              <a:t>if </a:t>
            </a:r>
            <a:r>
              <a:rPr lang="en-US" altLang="zh-TW" sz="600" dirty="0"/>
              <a:t>(</a:t>
            </a:r>
            <a:r>
              <a:rPr lang="en-US" altLang="zh-TW" sz="600" dirty="0" err="1"/>
              <a:t>m.getTo</a:t>
            </a:r>
            <a:r>
              <a:rPr lang="en-US" altLang="zh-TW" sz="600" dirty="0"/>
              <a:t>() == </a:t>
            </a:r>
            <a:r>
              <a:rPr lang="en-US" altLang="zh-TW" sz="600" dirty="0" err="1"/>
              <a:t>getHost</a:t>
            </a:r>
            <a:r>
              <a:rPr lang="en-US" altLang="zh-TW" sz="600" dirty="0"/>
              <a:t>() &amp;&amp; </a:t>
            </a:r>
            <a:r>
              <a:rPr lang="en-US" altLang="zh-TW" sz="600" dirty="0" err="1"/>
              <a:t>m.getResponseSize</a:t>
            </a:r>
            <a:r>
              <a:rPr lang="en-US" altLang="zh-TW" sz="600" dirty="0"/>
              <a:t>() &gt; 0) {</a:t>
            </a:r>
          </a:p>
          <a:p>
            <a:r>
              <a:rPr lang="en-US" altLang="zh-TW" sz="600" dirty="0">
                <a:solidFill>
                  <a:schemeClr val="accent3"/>
                </a:solidFill>
              </a:rPr>
              <a:t>// generate a response message</a:t>
            </a:r>
          </a:p>
          <a:p>
            <a:r>
              <a:rPr lang="zh-TW" altLang="en-US" sz="600" dirty="0" smtClean="0"/>
              <a:t>      </a:t>
            </a:r>
            <a:r>
              <a:rPr lang="en-US" altLang="zh-TW" sz="600" dirty="0" smtClean="0"/>
              <a:t>Message </a:t>
            </a:r>
            <a:r>
              <a:rPr lang="en-US" altLang="zh-TW" sz="600" dirty="0"/>
              <a:t>res = new Message(</a:t>
            </a:r>
            <a:r>
              <a:rPr lang="en-US" altLang="zh-TW" sz="600" dirty="0" err="1"/>
              <a:t>this.getHost</a:t>
            </a:r>
            <a:r>
              <a:rPr lang="en-US" altLang="zh-TW" sz="600" dirty="0"/>
              <a:t>(),</a:t>
            </a:r>
            <a:r>
              <a:rPr lang="en-US" altLang="zh-TW" sz="600" dirty="0" err="1"/>
              <a:t>m.getFrom</a:t>
            </a:r>
            <a:r>
              <a:rPr lang="en-US" altLang="zh-TW" sz="600" dirty="0"/>
              <a:t>(), </a:t>
            </a:r>
          </a:p>
          <a:p>
            <a:r>
              <a:rPr lang="zh-TW" altLang="en-US" sz="600" i="1" dirty="0" smtClean="0"/>
              <a:t>      </a:t>
            </a:r>
            <a:r>
              <a:rPr lang="en-US" altLang="zh-TW" sz="600" i="1" dirty="0" err="1" smtClean="0"/>
              <a:t>RESPONSE_PREFIX+m.getId</a:t>
            </a:r>
            <a:r>
              <a:rPr lang="en-US" altLang="zh-TW" sz="600" i="1" dirty="0"/>
              <a:t>(), </a:t>
            </a:r>
            <a:r>
              <a:rPr lang="en-US" altLang="zh-TW" sz="600" i="1" dirty="0" err="1"/>
              <a:t>m.getResponseSize</a:t>
            </a:r>
            <a:r>
              <a:rPr lang="en-US" altLang="zh-TW" sz="600" i="1" dirty="0"/>
              <a:t>());</a:t>
            </a:r>
          </a:p>
          <a:p>
            <a:r>
              <a:rPr lang="zh-TW" altLang="en-US" sz="600" dirty="0" smtClean="0"/>
              <a:t>      </a:t>
            </a:r>
            <a:r>
              <a:rPr lang="en-US" altLang="zh-TW" sz="600" dirty="0" err="1" smtClean="0"/>
              <a:t>this.createNewMessage</a:t>
            </a:r>
            <a:r>
              <a:rPr lang="en-US" altLang="zh-TW" sz="600" dirty="0" smtClean="0"/>
              <a:t>(res</a:t>
            </a:r>
            <a:r>
              <a:rPr lang="en-US" altLang="zh-TW" sz="600" dirty="0"/>
              <a:t>);</a:t>
            </a:r>
          </a:p>
          <a:p>
            <a:r>
              <a:rPr lang="zh-TW" altLang="en-US" sz="600" dirty="0" smtClean="0"/>
              <a:t>      </a:t>
            </a:r>
            <a:r>
              <a:rPr lang="en-US" altLang="zh-TW" sz="600" dirty="0" err="1" smtClean="0"/>
              <a:t>this.getMessage</a:t>
            </a:r>
            <a:r>
              <a:rPr lang="en-US" altLang="zh-TW" sz="600" dirty="0" smtClean="0"/>
              <a:t>(</a:t>
            </a:r>
            <a:r>
              <a:rPr lang="en-US" altLang="zh-TW" sz="600" i="1" dirty="0" err="1" smtClean="0"/>
              <a:t>RESPONSE_PREFIX+m.getId</a:t>
            </a:r>
            <a:r>
              <a:rPr lang="en-US" altLang="zh-TW" sz="600" i="1" dirty="0"/>
              <a:t>()).</a:t>
            </a:r>
            <a:r>
              <a:rPr lang="en-US" altLang="zh-TW" sz="600" i="1" dirty="0" err="1"/>
              <a:t>setRequest</a:t>
            </a:r>
            <a:r>
              <a:rPr lang="en-US" altLang="zh-TW" sz="600" i="1" dirty="0"/>
              <a:t>(m);</a:t>
            </a:r>
          </a:p>
          <a:p>
            <a:r>
              <a:rPr lang="zh-TW" altLang="en-US" sz="600" dirty="0" smtClean="0"/>
              <a:t>   </a:t>
            </a:r>
            <a:r>
              <a:rPr lang="en-US" altLang="zh-TW" sz="600" dirty="0" smtClean="0"/>
              <a:t>}</a:t>
            </a:r>
            <a:endParaRPr lang="en-US" altLang="zh-TW" sz="600" dirty="0"/>
          </a:p>
          <a:p>
            <a:endParaRPr lang="zh-TW" altLang="en-US" sz="600" dirty="0"/>
          </a:p>
          <a:p>
            <a:r>
              <a:rPr lang="en-US" altLang="zh-TW" sz="600" dirty="0"/>
              <a:t>return m;</a:t>
            </a:r>
          </a:p>
          <a:p>
            <a:r>
              <a:rPr lang="en-US" altLang="zh-TW" sz="600" dirty="0"/>
              <a:t>}</a:t>
            </a:r>
            <a:endParaRPr lang="zh-TW" altLang="en-US" sz="600" dirty="0"/>
          </a:p>
        </p:txBody>
      </p:sp>
      <p:cxnSp>
        <p:nvCxnSpPr>
          <p:cNvPr id="5" name="肘形接點 4"/>
          <p:cNvCxnSpPr>
            <a:endCxn id="3" idx="3"/>
          </p:cNvCxnSpPr>
          <p:nvPr/>
        </p:nvCxnSpPr>
        <p:spPr>
          <a:xfrm rot="10800000">
            <a:off x="831702" y="386596"/>
            <a:ext cx="1152128" cy="388040"/>
          </a:xfrm>
          <a:prstGeom prst="bentConnector3">
            <a:avLst>
              <a:gd name="adj1" fmla="val 1498"/>
            </a:avLst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左大括弧 6"/>
          <p:cNvSpPr/>
          <p:nvPr/>
        </p:nvSpPr>
        <p:spPr>
          <a:xfrm>
            <a:off x="831702" y="486604"/>
            <a:ext cx="320542" cy="1568199"/>
          </a:xfrm>
          <a:prstGeom prst="leftBrace">
            <a:avLst>
              <a:gd name="adj1" fmla="val 8333"/>
              <a:gd name="adj2" fmla="val 30509"/>
            </a:avLst>
          </a:prstGeom>
          <a:ln w="254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/>
          <p:cNvCxnSpPr/>
          <p:nvPr/>
        </p:nvCxnSpPr>
        <p:spPr>
          <a:xfrm flipV="1">
            <a:off x="413957" y="486604"/>
            <a:ext cx="2685" cy="334248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圓角矩形 12"/>
          <p:cNvSpPr/>
          <p:nvPr/>
        </p:nvSpPr>
        <p:spPr>
          <a:xfrm>
            <a:off x="7273" y="826334"/>
            <a:ext cx="824429" cy="225839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600" dirty="0" err="1" smtClean="0"/>
              <a:t>ActiveRouter</a:t>
            </a:r>
            <a:endParaRPr lang="zh-TW" altLang="en-US" sz="600" dirty="0"/>
          </a:p>
        </p:txBody>
      </p:sp>
      <p:cxnSp>
        <p:nvCxnSpPr>
          <p:cNvPr id="23" name="肘形接點 22"/>
          <p:cNvCxnSpPr/>
          <p:nvPr/>
        </p:nvCxnSpPr>
        <p:spPr>
          <a:xfrm>
            <a:off x="831985" y="286588"/>
            <a:ext cx="2371863" cy="200016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-13118" y="3399"/>
            <a:ext cx="984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Receiver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3436933"/>
              </p:ext>
            </p:extLst>
          </p:nvPr>
        </p:nvGraphicFramePr>
        <p:xfrm>
          <a:off x="7164288" y="2819594"/>
          <a:ext cx="1656184" cy="441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92"/>
                <a:gridCol w="828092"/>
              </a:tblGrid>
              <a:tr h="172424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900" b="1" dirty="0" smtClean="0"/>
                        <a:t>incoming/outgoing/</a:t>
                      </a:r>
                      <a:r>
                        <a:rPr lang="en-US" altLang="zh-TW" sz="900" b="1" dirty="0" err="1" smtClean="0"/>
                        <a:t>aMessage</a:t>
                      </a:r>
                      <a:endParaRPr lang="zh-TW" altLang="en-US" sz="9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15248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 smtClean="0"/>
                        <a:t>M1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 smtClean="0"/>
                        <a:t>…</a:t>
                      </a:r>
                      <a:endParaRPr lang="zh-TW" alt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矩形 15"/>
          <p:cNvSpPr/>
          <p:nvPr/>
        </p:nvSpPr>
        <p:spPr>
          <a:xfrm>
            <a:off x="7092280" y="3023200"/>
            <a:ext cx="1728192" cy="317841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單箭頭接點 16"/>
          <p:cNvCxnSpPr/>
          <p:nvPr/>
        </p:nvCxnSpPr>
        <p:spPr>
          <a:xfrm flipH="1">
            <a:off x="7452320" y="3350485"/>
            <a:ext cx="288032" cy="1224136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4891154"/>
              </p:ext>
            </p:extLst>
          </p:nvPr>
        </p:nvGraphicFramePr>
        <p:xfrm>
          <a:off x="4103436" y="4574621"/>
          <a:ext cx="5040564" cy="522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094"/>
                <a:gridCol w="840094"/>
                <a:gridCol w="840094"/>
                <a:gridCol w="840094"/>
                <a:gridCol w="840094"/>
                <a:gridCol w="840094"/>
              </a:tblGrid>
              <a:tr h="224928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id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from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to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size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err="1" smtClean="0"/>
                        <a:t>timeCreated</a:t>
                      </a:r>
                      <a:endParaRPr lang="en-US" altLang="zh-TW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path</a:t>
                      </a:r>
                      <a:endParaRPr lang="zh-TW" altLang="en-US" sz="1000" dirty="0"/>
                    </a:p>
                  </a:txBody>
                  <a:tcPr/>
                </a:tc>
              </a:tr>
              <a:tr h="279128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M1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n0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n1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5000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1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b="0" dirty="0" smtClean="0"/>
                        <a:t>[n1]</a:t>
                      </a:r>
                      <a:endParaRPr lang="zh-TW" altLang="en-US" sz="10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文字方塊 21"/>
          <p:cNvSpPr txBox="1"/>
          <p:nvPr/>
        </p:nvSpPr>
        <p:spPr>
          <a:xfrm>
            <a:off x="2329730" y="3055709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true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24" name="直線單箭頭接點 23"/>
          <p:cNvCxnSpPr/>
          <p:nvPr/>
        </p:nvCxnSpPr>
        <p:spPr>
          <a:xfrm flipH="1" flipV="1">
            <a:off x="2868978" y="3252718"/>
            <a:ext cx="478886" cy="8057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683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203848" y="0"/>
            <a:ext cx="3722494" cy="6047809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Message </a:t>
            </a:r>
            <a:r>
              <a:rPr lang="en-US" altLang="zh-TW" sz="900" b="1" dirty="0" err="1"/>
              <a:t>messageTransferred</a:t>
            </a:r>
            <a:r>
              <a:rPr lang="en-US" altLang="zh-TW" sz="900" dirty="0"/>
              <a:t>(String id, </a:t>
            </a:r>
            <a:r>
              <a:rPr lang="en-US" altLang="zh-TW" sz="900" dirty="0" err="1"/>
              <a:t>DTNHost</a:t>
            </a:r>
            <a:r>
              <a:rPr lang="en-US" altLang="zh-TW" sz="900" dirty="0"/>
              <a:t> from) {</a:t>
            </a:r>
          </a:p>
          <a:p>
            <a:r>
              <a:rPr lang="zh-TW" altLang="en-US" sz="900" dirty="0" smtClean="0"/>
              <a:t>  </a:t>
            </a:r>
            <a:r>
              <a:rPr lang="en-US" altLang="zh-TW" sz="900" dirty="0" smtClean="0"/>
              <a:t>Message </a:t>
            </a:r>
            <a:r>
              <a:rPr lang="en-US" altLang="zh-TW" sz="900" dirty="0"/>
              <a:t>incoming = </a:t>
            </a:r>
            <a:r>
              <a:rPr lang="en-US" altLang="zh-TW" sz="900" dirty="0" err="1"/>
              <a:t>removeFromIncomingBuffer</a:t>
            </a:r>
            <a:r>
              <a:rPr lang="en-US" altLang="zh-TW" sz="900" dirty="0"/>
              <a:t>(id, from);</a:t>
            </a:r>
          </a:p>
          <a:p>
            <a:r>
              <a:rPr lang="zh-TW" altLang="en-US" sz="900" dirty="0" smtClean="0"/>
              <a:t>  </a:t>
            </a:r>
            <a:r>
              <a:rPr lang="en-US" altLang="zh-TW" sz="900" dirty="0" err="1" smtClean="0"/>
              <a:t>boolean</a:t>
            </a:r>
            <a:r>
              <a:rPr lang="en-US" altLang="zh-TW" sz="900" dirty="0" smtClean="0"/>
              <a:t> </a:t>
            </a:r>
            <a:r>
              <a:rPr lang="en-US" altLang="zh-TW" sz="900" dirty="0" err="1"/>
              <a:t>isFinalRecipient</a:t>
            </a:r>
            <a:r>
              <a:rPr lang="en-US" altLang="zh-TW" sz="900" dirty="0"/>
              <a:t>;</a:t>
            </a:r>
          </a:p>
          <a:p>
            <a:r>
              <a:rPr lang="zh-TW" altLang="en-US" sz="900" dirty="0" smtClean="0"/>
              <a:t>  </a:t>
            </a:r>
            <a:r>
              <a:rPr lang="en-US" altLang="zh-TW" sz="900" dirty="0" err="1" smtClean="0"/>
              <a:t>boolean</a:t>
            </a:r>
            <a:r>
              <a:rPr lang="en-US" altLang="zh-TW" sz="900" dirty="0" smtClean="0"/>
              <a:t> </a:t>
            </a:r>
            <a:r>
              <a:rPr lang="en-US" altLang="zh-TW" sz="900" dirty="0" err="1"/>
              <a:t>isFirstDelivery</a:t>
            </a:r>
            <a:r>
              <a:rPr lang="en-US" altLang="zh-TW" sz="900" dirty="0"/>
              <a:t>; </a:t>
            </a:r>
            <a:r>
              <a:rPr lang="en-US" altLang="zh-TW" sz="900" dirty="0">
                <a:solidFill>
                  <a:schemeClr val="accent3"/>
                </a:solidFill>
              </a:rPr>
              <a:t>// is this first delivered instance of the </a:t>
            </a:r>
            <a:r>
              <a:rPr lang="en-US" altLang="zh-TW" sz="900" u="sng" dirty="0" err="1" smtClean="0">
                <a:solidFill>
                  <a:schemeClr val="accent3"/>
                </a:solidFill>
              </a:rPr>
              <a:t>msg</a:t>
            </a:r>
            <a:endParaRPr lang="zh-TW" altLang="en-US" sz="900" dirty="0"/>
          </a:p>
          <a:p>
            <a:r>
              <a:rPr lang="en-US" altLang="zh-TW" sz="900" dirty="0" smtClean="0"/>
              <a:t>  if </a:t>
            </a:r>
            <a:r>
              <a:rPr lang="en-US" altLang="zh-TW" sz="900" dirty="0"/>
              <a:t>(incoming == null) {</a:t>
            </a:r>
          </a:p>
          <a:p>
            <a:r>
              <a:rPr lang="en-US" altLang="zh-TW" sz="900" dirty="0" smtClean="0"/>
              <a:t>   throw new </a:t>
            </a:r>
            <a:r>
              <a:rPr lang="en-US" altLang="zh-TW" sz="900" dirty="0" err="1"/>
              <a:t>SimError</a:t>
            </a:r>
            <a:r>
              <a:rPr lang="en-US" altLang="zh-TW" sz="900" dirty="0"/>
              <a:t>("No message with ID " + id + " in the incoming "+</a:t>
            </a:r>
          </a:p>
          <a:p>
            <a:r>
              <a:rPr lang="en-US" altLang="zh-TW" sz="900" dirty="0" smtClean="0"/>
              <a:t>   "</a:t>
            </a:r>
            <a:r>
              <a:rPr lang="en-US" altLang="zh-TW" sz="900" dirty="0"/>
              <a:t>buffer of " + </a:t>
            </a:r>
            <a:r>
              <a:rPr lang="en-US" altLang="zh-TW" sz="900" dirty="0" err="1"/>
              <a:t>this.host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}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dirty="0" smtClean="0"/>
              <a:t>  </a:t>
            </a:r>
            <a:r>
              <a:rPr lang="en-US" altLang="zh-TW" sz="900" dirty="0" err="1" smtClean="0"/>
              <a:t>incoming.setReceiveTime</a:t>
            </a:r>
            <a:r>
              <a:rPr lang="en-US" altLang="zh-TW" sz="900" dirty="0" smtClean="0"/>
              <a:t>(</a:t>
            </a:r>
            <a:r>
              <a:rPr lang="en-US" altLang="zh-TW" sz="900" dirty="0" err="1" smtClean="0"/>
              <a:t>SimClock.</a:t>
            </a:r>
            <a:r>
              <a:rPr lang="en-US" altLang="zh-TW" sz="900" i="1" dirty="0" err="1" smtClean="0"/>
              <a:t>getTime</a:t>
            </a:r>
            <a:r>
              <a:rPr lang="en-US" altLang="zh-TW" sz="900" i="1" dirty="0"/>
              <a:t>());</a:t>
            </a:r>
          </a:p>
          <a:p>
            <a:endParaRPr lang="zh-TW" altLang="en-US" sz="900" dirty="0"/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Pass the message to the application (if any) and get outgoing message</a:t>
            </a:r>
          </a:p>
          <a:p>
            <a:r>
              <a:rPr lang="en-US" altLang="zh-TW" sz="900" dirty="0" smtClean="0"/>
              <a:t>  Message </a:t>
            </a:r>
            <a:r>
              <a:rPr lang="en-US" altLang="zh-TW" sz="900" dirty="0"/>
              <a:t>outgoing = incoming;</a:t>
            </a:r>
          </a:p>
          <a:p>
            <a:r>
              <a:rPr lang="en-US" altLang="zh-TW" sz="900" dirty="0" smtClean="0"/>
              <a:t>  for </a:t>
            </a:r>
            <a:r>
              <a:rPr lang="en-US" altLang="zh-TW" sz="900" dirty="0"/>
              <a:t>(Application app : </a:t>
            </a:r>
            <a:r>
              <a:rPr lang="en-US" altLang="zh-TW" sz="900" dirty="0" err="1"/>
              <a:t>getApplications</a:t>
            </a:r>
            <a:r>
              <a:rPr lang="en-US" altLang="zh-TW" sz="900" dirty="0"/>
              <a:t>(</a:t>
            </a:r>
            <a:r>
              <a:rPr lang="en-US" altLang="zh-TW" sz="900" dirty="0" err="1"/>
              <a:t>incoming.getAppID</a:t>
            </a:r>
            <a:r>
              <a:rPr lang="en-US" altLang="zh-TW" sz="900" dirty="0"/>
              <a:t>())) {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Note that the order of applications is significant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since the next one gets the output of the previous.</a:t>
            </a:r>
          </a:p>
          <a:p>
            <a:r>
              <a:rPr lang="en-US" altLang="zh-TW" sz="900" dirty="0" smtClean="0"/>
              <a:t>    outgoing </a:t>
            </a:r>
            <a:r>
              <a:rPr lang="en-US" altLang="zh-TW" sz="900" dirty="0"/>
              <a:t>= </a:t>
            </a:r>
            <a:r>
              <a:rPr lang="en-US" altLang="zh-TW" sz="900" dirty="0" err="1"/>
              <a:t>app.handle</a:t>
            </a:r>
            <a:r>
              <a:rPr lang="en-US" altLang="zh-TW" sz="900" dirty="0"/>
              <a:t>(outgoing, </a:t>
            </a:r>
            <a:r>
              <a:rPr lang="en-US" altLang="zh-TW" sz="900" dirty="0" err="1"/>
              <a:t>this.host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if </a:t>
            </a:r>
            <a:r>
              <a:rPr lang="en-US" altLang="zh-TW" sz="900" dirty="0"/>
              <a:t>(outgoing == null) break; </a:t>
            </a:r>
            <a:r>
              <a:rPr lang="en-US" altLang="zh-TW" sz="900" dirty="0">
                <a:solidFill>
                  <a:schemeClr val="accent3"/>
                </a:solidFill>
              </a:rPr>
              <a:t>// Some </a:t>
            </a:r>
            <a:r>
              <a:rPr lang="en-US" altLang="zh-TW" sz="900" u="sng" dirty="0">
                <a:solidFill>
                  <a:schemeClr val="accent3"/>
                </a:solidFill>
              </a:rPr>
              <a:t>app wanted to drop the message</a:t>
            </a:r>
          </a:p>
          <a:p>
            <a:r>
              <a:rPr lang="en-US" altLang="zh-TW" sz="900" dirty="0" smtClean="0"/>
              <a:t>  }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dirty="0" smtClean="0"/>
              <a:t>  Message </a:t>
            </a:r>
            <a:r>
              <a:rPr lang="en-US" altLang="zh-TW" sz="900" dirty="0" err="1"/>
              <a:t>aMessage</a:t>
            </a:r>
            <a:r>
              <a:rPr lang="en-US" altLang="zh-TW" sz="900" dirty="0"/>
              <a:t> = (outgoing==null)?(incoming):(outgoing);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If the application re-targets the message (changes 'to')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then the message is not considered as 'delivered' to this host.</a:t>
            </a:r>
          </a:p>
          <a:p>
            <a:r>
              <a:rPr lang="en-US" altLang="zh-TW" sz="900" dirty="0" smtClean="0"/>
              <a:t>  </a:t>
            </a:r>
            <a:r>
              <a:rPr lang="en-US" altLang="zh-TW" sz="900" dirty="0" err="1" smtClean="0"/>
              <a:t>isFinalRecipient</a:t>
            </a:r>
            <a:r>
              <a:rPr lang="en-US" altLang="zh-TW" sz="900" b="1" dirty="0" smtClean="0"/>
              <a:t> </a:t>
            </a:r>
            <a:r>
              <a:rPr lang="en-US" altLang="zh-TW" sz="900" dirty="0"/>
              <a:t>= </a:t>
            </a:r>
            <a:r>
              <a:rPr lang="en-US" altLang="zh-TW" sz="900" dirty="0" err="1"/>
              <a:t>aMessage.getTo</a:t>
            </a:r>
            <a:r>
              <a:rPr lang="en-US" altLang="zh-TW" sz="900" dirty="0"/>
              <a:t>() == </a:t>
            </a:r>
            <a:r>
              <a:rPr lang="en-US" altLang="zh-TW" sz="900" dirty="0" err="1"/>
              <a:t>this.host</a:t>
            </a:r>
            <a:r>
              <a:rPr lang="en-US" altLang="zh-TW" sz="900" dirty="0"/>
              <a:t>;</a:t>
            </a:r>
          </a:p>
          <a:p>
            <a:r>
              <a:rPr lang="en-US" altLang="zh-TW" sz="900" dirty="0" smtClean="0"/>
              <a:t>  </a:t>
            </a:r>
            <a:r>
              <a:rPr lang="en-US" altLang="zh-TW" sz="900" dirty="0" err="1" smtClean="0"/>
              <a:t>isFirstDelivery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</a:t>
            </a:r>
            <a:r>
              <a:rPr lang="en-US" altLang="zh-TW" sz="900" b="1" dirty="0" err="1"/>
              <a:t>isFinalRecipient</a:t>
            </a:r>
            <a:r>
              <a:rPr lang="en-US" altLang="zh-TW" sz="900" dirty="0"/>
              <a:t> &amp;&amp;</a:t>
            </a:r>
          </a:p>
          <a:p>
            <a:r>
              <a:rPr lang="en-US" altLang="zh-TW" sz="900" b="1" dirty="0" smtClean="0"/>
              <a:t>  </a:t>
            </a:r>
            <a:r>
              <a:rPr lang="en-US" altLang="zh-TW" sz="900" dirty="0" smtClean="0"/>
              <a:t>!</a:t>
            </a:r>
            <a:r>
              <a:rPr lang="en-US" altLang="zh-TW" sz="900" b="1" dirty="0" err="1"/>
              <a:t>isDeliveredMessage</a:t>
            </a:r>
            <a:r>
              <a:rPr lang="en-US" altLang="zh-TW" sz="900" b="1" dirty="0"/>
              <a:t>(</a:t>
            </a:r>
            <a:r>
              <a:rPr lang="en-US" altLang="zh-TW" sz="900" b="1" dirty="0" err="1"/>
              <a:t>aMessage</a:t>
            </a:r>
            <a:r>
              <a:rPr lang="en-US" altLang="zh-TW" sz="900" b="1" dirty="0"/>
              <a:t>);</a:t>
            </a:r>
          </a:p>
          <a:p>
            <a:endParaRPr lang="zh-TW" altLang="en-US" sz="900" dirty="0"/>
          </a:p>
          <a:p>
            <a:r>
              <a:rPr lang="en-US" altLang="zh-TW" sz="900" dirty="0" smtClean="0"/>
              <a:t>  if </a:t>
            </a:r>
            <a:r>
              <a:rPr lang="en-US" altLang="zh-TW" sz="900" dirty="0"/>
              <a:t>(!</a:t>
            </a:r>
            <a:r>
              <a:rPr lang="en-US" altLang="zh-TW" sz="900" dirty="0" err="1"/>
              <a:t>isFinalRecipient</a:t>
            </a:r>
            <a:r>
              <a:rPr lang="en-US" altLang="zh-TW" sz="900" dirty="0"/>
              <a:t> &amp;&amp; outgoing!=null) {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not the final recipient and </a:t>
            </a:r>
            <a:r>
              <a:rPr lang="en-US" altLang="zh-TW" sz="900" u="sng" dirty="0">
                <a:solidFill>
                  <a:schemeClr val="accent3"/>
                </a:solidFill>
              </a:rPr>
              <a:t>app doesn't want to drop the message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-&gt; put to buffer</a:t>
            </a:r>
          </a:p>
          <a:p>
            <a:r>
              <a:rPr lang="en-US" altLang="zh-TW" sz="900" dirty="0" smtClean="0"/>
              <a:t>    </a:t>
            </a:r>
            <a:r>
              <a:rPr lang="en-US" altLang="zh-TW" sz="900" dirty="0" err="1" smtClean="0"/>
              <a:t>addToMessages</a:t>
            </a:r>
            <a:r>
              <a:rPr lang="en-US" altLang="zh-TW" sz="900" dirty="0" smtClean="0"/>
              <a:t>(</a:t>
            </a:r>
            <a:r>
              <a:rPr lang="en-US" altLang="zh-TW" sz="900" dirty="0" err="1" smtClean="0"/>
              <a:t>aMessage</a:t>
            </a:r>
            <a:r>
              <a:rPr lang="en-US" altLang="zh-TW" sz="900" dirty="0"/>
              <a:t>, false);</a:t>
            </a:r>
          </a:p>
          <a:p>
            <a:r>
              <a:rPr lang="en-US" altLang="zh-TW" sz="900" dirty="0" smtClean="0"/>
              <a:t>  }</a:t>
            </a:r>
            <a:endParaRPr lang="en-US" altLang="zh-TW" sz="900" dirty="0"/>
          </a:p>
          <a:p>
            <a:r>
              <a:rPr lang="en-US" altLang="zh-TW" sz="900" dirty="0" smtClean="0"/>
              <a:t>  else </a:t>
            </a:r>
            <a:r>
              <a:rPr lang="en-US" altLang="zh-TW" sz="900" dirty="0"/>
              <a:t>if (</a:t>
            </a:r>
            <a:r>
              <a:rPr lang="en-US" altLang="zh-TW" sz="900" dirty="0" err="1"/>
              <a:t>isFirstDelivery</a:t>
            </a:r>
            <a:r>
              <a:rPr lang="en-US" altLang="zh-TW" sz="900" dirty="0"/>
              <a:t>) {</a:t>
            </a:r>
          </a:p>
          <a:p>
            <a:r>
              <a:rPr lang="en-US" altLang="zh-TW" sz="900" dirty="0" smtClean="0"/>
              <a:t>    </a:t>
            </a:r>
            <a:r>
              <a:rPr lang="en-US" altLang="zh-TW" sz="900" dirty="0" err="1" smtClean="0"/>
              <a:t>this.deliveredMessages.put</a:t>
            </a:r>
            <a:r>
              <a:rPr lang="en-US" altLang="zh-TW" sz="900" dirty="0" smtClean="0"/>
              <a:t>(id</a:t>
            </a:r>
            <a:r>
              <a:rPr lang="en-US" altLang="zh-TW" sz="900" dirty="0"/>
              <a:t>, </a:t>
            </a:r>
            <a:r>
              <a:rPr lang="en-US" altLang="zh-TW" sz="900" dirty="0" err="1"/>
              <a:t>aMessage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}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dirty="0" smtClean="0"/>
              <a:t>  for </a:t>
            </a:r>
            <a:r>
              <a:rPr lang="en-US" altLang="zh-TW" sz="900" dirty="0"/>
              <a:t>(</a:t>
            </a:r>
            <a:r>
              <a:rPr lang="en-US" altLang="zh-TW" sz="900" dirty="0" err="1"/>
              <a:t>MessageListener</a:t>
            </a:r>
            <a:r>
              <a:rPr lang="en-US" altLang="zh-TW" sz="900" dirty="0"/>
              <a:t> ml : </a:t>
            </a:r>
            <a:r>
              <a:rPr lang="en-US" altLang="zh-TW" sz="900" dirty="0" err="1"/>
              <a:t>this.mListeners</a:t>
            </a:r>
            <a:r>
              <a:rPr lang="en-US" altLang="zh-TW" sz="900" dirty="0"/>
              <a:t>) {</a:t>
            </a:r>
          </a:p>
          <a:p>
            <a:r>
              <a:rPr lang="en-US" altLang="zh-TW" sz="900" dirty="0" smtClean="0"/>
              <a:t>    </a:t>
            </a:r>
            <a:r>
              <a:rPr lang="en-US" altLang="zh-TW" sz="900" dirty="0" err="1" smtClean="0"/>
              <a:t>ml.messageTransferred</a:t>
            </a:r>
            <a:r>
              <a:rPr lang="en-US" altLang="zh-TW" sz="900" dirty="0" smtClean="0"/>
              <a:t>(</a:t>
            </a:r>
            <a:r>
              <a:rPr lang="en-US" altLang="zh-TW" sz="900" dirty="0" err="1" smtClean="0"/>
              <a:t>aMessage</a:t>
            </a:r>
            <a:r>
              <a:rPr lang="en-US" altLang="zh-TW" sz="900" dirty="0"/>
              <a:t>, from, </a:t>
            </a:r>
            <a:r>
              <a:rPr lang="en-US" altLang="zh-TW" sz="900" dirty="0" err="1"/>
              <a:t>this.host</a:t>
            </a:r>
            <a:r>
              <a:rPr lang="en-US" altLang="zh-TW" sz="900" dirty="0"/>
              <a:t>,</a:t>
            </a:r>
          </a:p>
          <a:p>
            <a:r>
              <a:rPr lang="en-US" altLang="zh-TW" sz="900" dirty="0" smtClean="0"/>
              <a:t>    </a:t>
            </a:r>
            <a:r>
              <a:rPr lang="en-US" altLang="zh-TW" sz="900" dirty="0" err="1" smtClean="0"/>
              <a:t>isFirstDelivery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}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dirty="0"/>
              <a:t>return </a:t>
            </a:r>
            <a:r>
              <a:rPr lang="en-US" altLang="zh-TW" sz="900" dirty="0" err="1"/>
              <a:t>aMessage</a:t>
            </a:r>
            <a:r>
              <a:rPr lang="en-US" altLang="zh-TW" sz="900" dirty="0"/>
              <a:t>;</a:t>
            </a:r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sp>
        <p:nvSpPr>
          <p:cNvPr id="3" name="圓角矩形 2"/>
          <p:cNvSpPr/>
          <p:nvPr/>
        </p:nvSpPr>
        <p:spPr>
          <a:xfrm>
            <a:off x="7273" y="286588"/>
            <a:ext cx="824429" cy="200016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600" dirty="0" err="1" smtClean="0"/>
              <a:t>MessageRouter</a:t>
            </a:r>
            <a:endParaRPr lang="zh-TW" altLang="en-US" sz="6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1020325" y="578205"/>
            <a:ext cx="2249334" cy="1384995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600" dirty="0"/>
              <a:t>Message </a:t>
            </a:r>
            <a:r>
              <a:rPr lang="en-US" altLang="zh-TW" sz="600" b="1" dirty="0" err="1"/>
              <a:t>messageTransferred</a:t>
            </a:r>
            <a:r>
              <a:rPr lang="en-US" altLang="zh-TW" sz="600" dirty="0"/>
              <a:t>(String id, </a:t>
            </a:r>
            <a:r>
              <a:rPr lang="en-US" altLang="zh-TW" sz="600" dirty="0" err="1"/>
              <a:t>DTNHost</a:t>
            </a:r>
            <a:r>
              <a:rPr lang="en-US" altLang="zh-TW" sz="600" dirty="0"/>
              <a:t> from) {</a:t>
            </a:r>
          </a:p>
          <a:p>
            <a:r>
              <a:rPr lang="zh-TW" altLang="en-US" sz="600" dirty="0" smtClean="0"/>
              <a:t>   </a:t>
            </a:r>
            <a:r>
              <a:rPr lang="en-US" altLang="zh-TW" sz="600" dirty="0" smtClean="0"/>
              <a:t>Message </a:t>
            </a:r>
            <a:r>
              <a:rPr lang="en-US" altLang="zh-TW" sz="600" dirty="0"/>
              <a:t>m = </a:t>
            </a:r>
            <a:r>
              <a:rPr lang="en-US" altLang="zh-TW" sz="600" b="1" dirty="0" err="1">
                <a:solidFill>
                  <a:srgbClr val="FF0000"/>
                </a:solidFill>
              </a:rPr>
              <a:t>super.messageTransferred</a:t>
            </a:r>
            <a:r>
              <a:rPr lang="en-US" altLang="zh-TW" sz="600" b="1" dirty="0">
                <a:solidFill>
                  <a:srgbClr val="FF0000"/>
                </a:solidFill>
              </a:rPr>
              <a:t>(id, from)</a:t>
            </a:r>
            <a:r>
              <a:rPr lang="en-US" altLang="zh-TW" sz="600" b="1" dirty="0"/>
              <a:t>;</a:t>
            </a:r>
          </a:p>
          <a:p>
            <a:endParaRPr lang="zh-TW" altLang="en-US" sz="600" dirty="0"/>
          </a:p>
          <a:p>
            <a:r>
              <a:rPr lang="en-US" altLang="zh-TW" sz="600" dirty="0" smtClean="0">
                <a:solidFill>
                  <a:schemeClr val="accent3"/>
                </a:solidFill>
              </a:rPr>
              <a:t>// </a:t>
            </a:r>
            <a:r>
              <a:rPr lang="en-US" altLang="zh-TW" sz="600" dirty="0">
                <a:solidFill>
                  <a:schemeClr val="accent3"/>
                </a:solidFill>
              </a:rPr>
              <a:t>check if </a:t>
            </a:r>
            <a:r>
              <a:rPr lang="en-US" altLang="zh-TW" sz="600" u="sng" dirty="0" err="1">
                <a:solidFill>
                  <a:schemeClr val="accent3"/>
                </a:solidFill>
              </a:rPr>
              <a:t>msg</a:t>
            </a:r>
            <a:r>
              <a:rPr lang="en-US" altLang="zh-TW" sz="600" u="sng" dirty="0">
                <a:solidFill>
                  <a:schemeClr val="accent3"/>
                </a:solidFill>
              </a:rPr>
              <a:t> was for this host and a response was requested</a:t>
            </a:r>
          </a:p>
          <a:p>
            <a:r>
              <a:rPr lang="zh-TW" altLang="en-US" sz="600" dirty="0" smtClean="0"/>
              <a:t>   </a:t>
            </a:r>
            <a:r>
              <a:rPr lang="en-US" altLang="zh-TW" sz="600" dirty="0" smtClean="0"/>
              <a:t>if </a:t>
            </a:r>
            <a:r>
              <a:rPr lang="en-US" altLang="zh-TW" sz="600" dirty="0"/>
              <a:t>(</a:t>
            </a:r>
            <a:r>
              <a:rPr lang="en-US" altLang="zh-TW" sz="600" dirty="0" err="1"/>
              <a:t>m.getTo</a:t>
            </a:r>
            <a:r>
              <a:rPr lang="en-US" altLang="zh-TW" sz="600" dirty="0"/>
              <a:t>() == </a:t>
            </a:r>
            <a:r>
              <a:rPr lang="en-US" altLang="zh-TW" sz="600" dirty="0" err="1"/>
              <a:t>getHost</a:t>
            </a:r>
            <a:r>
              <a:rPr lang="en-US" altLang="zh-TW" sz="600" dirty="0"/>
              <a:t>() &amp;&amp; </a:t>
            </a:r>
            <a:r>
              <a:rPr lang="en-US" altLang="zh-TW" sz="600" dirty="0" err="1"/>
              <a:t>m.getResponseSize</a:t>
            </a:r>
            <a:r>
              <a:rPr lang="en-US" altLang="zh-TW" sz="600" dirty="0"/>
              <a:t>() &gt; 0) {</a:t>
            </a:r>
          </a:p>
          <a:p>
            <a:r>
              <a:rPr lang="en-US" altLang="zh-TW" sz="600" dirty="0">
                <a:solidFill>
                  <a:schemeClr val="accent3"/>
                </a:solidFill>
              </a:rPr>
              <a:t>// generate a response message</a:t>
            </a:r>
          </a:p>
          <a:p>
            <a:r>
              <a:rPr lang="zh-TW" altLang="en-US" sz="600" dirty="0" smtClean="0"/>
              <a:t>      </a:t>
            </a:r>
            <a:r>
              <a:rPr lang="en-US" altLang="zh-TW" sz="600" dirty="0" smtClean="0"/>
              <a:t>Message </a:t>
            </a:r>
            <a:r>
              <a:rPr lang="en-US" altLang="zh-TW" sz="600" dirty="0"/>
              <a:t>res = new Message(</a:t>
            </a:r>
            <a:r>
              <a:rPr lang="en-US" altLang="zh-TW" sz="600" dirty="0" err="1"/>
              <a:t>this.getHost</a:t>
            </a:r>
            <a:r>
              <a:rPr lang="en-US" altLang="zh-TW" sz="600" dirty="0"/>
              <a:t>(),</a:t>
            </a:r>
            <a:r>
              <a:rPr lang="en-US" altLang="zh-TW" sz="600" dirty="0" err="1"/>
              <a:t>m.getFrom</a:t>
            </a:r>
            <a:r>
              <a:rPr lang="en-US" altLang="zh-TW" sz="600" dirty="0"/>
              <a:t>(), </a:t>
            </a:r>
          </a:p>
          <a:p>
            <a:r>
              <a:rPr lang="zh-TW" altLang="en-US" sz="600" i="1" dirty="0" smtClean="0"/>
              <a:t>      </a:t>
            </a:r>
            <a:r>
              <a:rPr lang="en-US" altLang="zh-TW" sz="600" i="1" dirty="0" err="1" smtClean="0"/>
              <a:t>RESPONSE_PREFIX+m.getId</a:t>
            </a:r>
            <a:r>
              <a:rPr lang="en-US" altLang="zh-TW" sz="600" i="1" dirty="0"/>
              <a:t>(), </a:t>
            </a:r>
            <a:r>
              <a:rPr lang="en-US" altLang="zh-TW" sz="600" i="1" dirty="0" err="1"/>
              <a:t>m.getResponseSize</a:t>
            </a:r>
            <a:r>
              <a:rPr lang="en-US" altLang="zh-TW" sz="600" i="1" dirty="0"/>
              <a:t>());</a:t>
            </a:r>
          </a:p>
          <a:p>
            <a:r>
              <a:rPr lang="zh-TW" altLang="en-US" sz="600" dirty="0" smtClean="0"/>
              <a:t>      </a:t>
            </a:r>
            <a:r>
              <a:rPr lang="en-US" altLang="zh-TW" sz="600" dirty="0" err="1" smtClean="0"/>
              <a:t>this.createNewMessage</a:t>
            </a:r>
            <a:r>
              <a:rPr lang="en-US" altLang="zh-TW" sz="600" dirty="0" smtClean="0"/>
              <a:t>(res</a:t>
            </a:r>
            <a:r>
              <a:rPr lang="en-US" altLang="zh-TW" sz="600" dirty="0"/>
              <a:t>);</a:t>
            </a:r>
          </a:p>
          <a:p>
            <a:r>
              <a:rPr lang="zh-TW" altLang="en-US" sz="600" dirty="0" smtClean="0"/>
              <a:t>      </a:t>
            </a:r>
            <a:r>
              <a:rPr lang="en-US" altLang="zh-TW" sz="600" dirty="0" err="1" smtClean="0"/>
              <a:t>this.getMessage</a:t>
            </a:r>
            <a:r>
              <a:rPr lang="en-US" altLang="zh-TW" sz="600" dirty="0" smtClean="0"/>
              <a:t>(</a:t>
            </a:r>
            <a:r>
              <a:rPr lang="en-US" altLang="zh-TW" sz="600" i="1" dirty="0" err="1" smtClean="0"/>
              <a:t>RESPONSE_PREFIX+m.getId</a:t>
            </a:r>
            <a:r>
              <a:rPr lang="en-US" altLang="zh-TW" sz="600" i="1" dirty="0"/>
              <a:t>()).</a:t>
            </a:r>
            <a:r>
              <a:rPr lang="en-US" altLang="zh-TW" sz="600" i="1" dirty="0" err="1"/>
              <a:t>setRequest</a:t>
            </a:r>
            <a:r>
              <a:rPr lang="en-US" altLang="zh-TW" sz="600" i="1" dirty="0"/>
              <a:t>(m);</a:t>
            </a:r>
          </a:p>
          <a:p>
            <a:r>
              <a:rPr lang="zh-TW" altLang="en-US" sz="600" dirty="0" smtClean="0"/>
              <a:t>   </a:t>
            </a:r>
            <a:r>
              <a:rPr lang="en-US" altLang="zh-TW" sz="600" dirty="0" smtClean="0"/>
              <a:t>}</a:t>
            </a:r>
            <a:endParaRPr lang="en-US" altLang="zh-TW" sz="600" dirty="0"/>
          </a:p>
          <a:p>
            <a:endParaRPr lang="zh-TW" altLang="en-US" sz="600" dirty="0"/>
          </a:p>
          <a:p>
            <a:r>
              <a:rPr lang="en-US" altLang="zh-TW" sz="600" dirty="0"/>
              <a:t>return m;</a:t>
            </a:r>
          </a:p>
          <a:p>
            <a:r>
              <a:rPr lang="en-US" altLang="zh-TW" sz="600" dirty="0"/>
              <a:t>}</a:t>
            </a:r>
            <a:endParaRPr lang="zh-TW" altLang="en-US" sz="600" dirty="0"/>
          </a:p>
        </p:txBody>
      </p:sp>
      <p:cxnSp>
        <p:nvCxnSpPr>
          <p:cNvPr id="5" name="肘形接點 4"/>
          <p:cNvCxnSpPr>
            <a:endCxn id="3" idx="3"/>
          </p:cNvCxnSpPr>
          <p:nvPr/>
        </p:nvCxnSpPr>
        <p:spPr>
          <a:xfrm rot="10800000">
            <a:off x="831702" y="386596"/>
            <a:ext cx="1152128" cy="388040"/>
          </a:xfrm>
          <a:prstGeom prst="bentConnector3">
            <a:avLst>
              <a:gd name="adj1" fmla="val 1498"/>
            </a:avLst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左大括弧 6"/>
          <p:cNvSpPr/>
          <p:nvPr/>
        </p:nvSpPr>
        <p:spPr>
          <a:xfrm>
            <a:off x="831702" y="486604"/>
            <a:ext cx="320542" cy="1568199"/>
          </a:xfrm>
          <a:prstGeom prst="leftBrace">
            <a:avLst>
              <a:gd name="adj1" fmla="val 8333"/>
              <a:gd name="adj2" fmla="val 30509"/>
            </a:avLst>
          </a:prstGeom>
          <a:ln w="254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/>
          <p:cNvCxnSpPr/>
          <p:nvPr/>
        </p:nvCxnSpPr>
        <p:spPr>
          <a:xfrm flipV="1">
            <a:off x="413957" y="486604"/>
            <a:ext cx="2685" cy="334248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圓角矩形 12"/>
          <p:cNvSpPr/>
          <p:nvPr/>
        </p:nvSpPr>
        <p:spPr>
          <a:xfrm>
            <a:off x="7273" y="826334"/>
            <a:ext cx="824429" cy="225839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600" dirty="0" err="1" smtClean="0"/>
              <a:t>ActiveRouter</a:t>
            </a:r>
            <a:endParaRPr lang="zh-TW" altLang="en-US" sz="600" dirty="0"/>
          </a:p>
        </p:txBody>
      </p:sp>
      <p:cxnSp>
        <p:nvCxnSpPr>
          <p:cNvPr id="23" name="肘形接點 22"/>
          <p:cNvCxnSpPr/>
          <p:nvPr/>
        </p:nvCxnSpPr>
        <p:spPr>
          <a:xfrm>
            <a:off x="831985" y="286588"/>
            <a:ext cx="2371863" cy="200016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-13118" y="3399"/>
            <a:ext cx="984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Receiver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21" name="直線單箭頭接點 20"/>
          <p:cNvCxnSpPr/>
          <p:nvPr/>
        </p:nvCxnSpPr>
        <p:spPr>
          <a:xfrm>
            <a:off x="4211960" y="3573016"/>
            <a:ext cx="979069" cy="0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endCxn id="24" idx="3"/>
          </p:cNvCxnSpPr>
          <p:nvPr/>
        </p:nvCxnSpPr>
        <p:spPr>
          <a:xfrm flipH="1" flipV="1">
            <a:off x="2908735" y="3240375"/>
            <a:ext cx="1396901" cy="184666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2329730" y="3055709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true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4547159"/>
              </p:ext>
            </p:extLst>
          </p:nvPr>
        </p:nvGraphicFramePr>
        <p:xfrm>
          <a:off x="7020272" y="3349722"/>
          <a:ext cx="1656184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92"/>
                <a:gridCol w="828092"/>
              </a:tblGrid>
              <a:tr h="172424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deliveredMessages</a:t>
                      </a:r>
                      <a:endParaRPr lang="zh-TW" altLang="en-US" sz="6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152483">
                <a:tc>
                  <a:txBody>
                    <a:bodyPr/>
                    <a:lstStyle/>
                    <a:p>
                      <a:pPr algn="ctr"/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" name="文字方塊 25"/>
          <p:cNvSpPr txBox="1"/>
          <p:nvPr/>
        </p:nvSpPr>
        <p:spPr>
          <a:xfrm>
            <a:off x="5189587" y="3408492"/>
            <a:ext cx="6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false</a:t>
            </a:r>
            <a:endParaRPr lang="zh-TW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9048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203848" y="0"/>
            <a:ext cx="3722494" cy="6047809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Message </a:t>
            </a:r>
            <a:r>
              <a:rPr lang="en-US" altLang="zh-TW" sz="900" b="1" dirty="0" err="1"/>
              <a:t>messageTransferred</a:t>
            </a:r>
            <a:r>
              <a:rPr lang="en-US" altLang="zh-TW" sz="900" dirty="0"/>
              <a:t>(String id, </a:t>
            </a:r>
            <a:r>
              <a:rPr lang="en-US" altLang="zh-TW" sz="900" dirty="0" err="1"/>
              <a:t>DTNHost</a:t>
            </a:r>
            <a:r>
              <a:rPr lang="en-US" altLang="zh-TW" sz="900" dirty="0"/>
              <a:t> from) {</a:t>
            </a:r>
          </a:p>
          <a:p>
            <a:r>
              <a:rPr lang="zh-TW" altLang="en-US" sz="900" dirty="0" smtClean="0"/>
              <a:t>  </a:t>
            </a:r>
            <a:r>
              <a:rPr lang="en-US" altLang="zh-TW" sz="900" dirty="0" smtClean="0"/>
              <a:t>Message </a:t>
            </a:r>
            <a:r>
              <a:rPr lang="en-US" altLang="zh-TW" sz="900" dirty="0"/>
              <a:t>incoming = </a:t>
            </a:r>
            <a:r>
              <a:rPr lang="en-US" altLang="zh-TW" sz="900" dirty="0" err="1"/>
              <a:t>removeFromIncomingBuffer</a:t>
            </a:r>
            <a:r>
              <a:rPr lang="en-US" altLang="zh-TW" sz="900" dirty="0"/>
              <a:t>(id, from);</a:t>
            </a:r>
          </a:p>
          <a:p>
            <a:r>
              <a:rPr lang="zh-TW" altLang="en-US" sz="900" dirty="0" smtClean="0"/>
              <a:t>  </a:t>
            </a:r>
            <a:r>
              <a:rPr lang="en-US" altLang="zh-TW" sz="900" dirty="0" err="1" smtClean="0"/>
              <a:t>boolean</a:t>
            </a:r>
            <a:r>
              <a:rPr lang="en-US" altLang="zh-TW" sz="900" dirty="0" smtClean="0"/>
              <a:t> </a:t>
            </a:r>
            <a:r>
              <a:rPr lang="en-US" altLang="zh-TW" sz="900" dirty="0" err="1"/>
              <a:t>isFinalRecipient</a:t>
            </a:r>
            <a:r>
              <a:rPr lang="en-US" altLang="zh-TW" sz="900" dirty="0"/>
              <a:t>;</a:t>
            </a:r>
          </a:p>
          <a:p>
            <a:r>
              <a:rPr lang="zh-TW" altLang="en-US" sz="900" dirty="0" smtClean="0"/>
              <a:t>  </a:t>
            </a:r>
            <a:r>
              <a:rPr lang="en-US" altLang="zh-TW" sz="900" dirty="0" err="1" smtClean="0"/>
              <a:t>boolean</a:t>
            </a:r>
            <a:r>
              <a:rPr lang="en-US" altLang="zh-TW" sz="900" dirty="0" smtClean="0"/>
              <a:t> </a:t>
            </a:r>
            <a:r>
              <a:rPr lang="en-US" altLang="zh-TW" sz="900" dirty="0" err="1"/>
              <a:t>isFirstDelivery</a:t>
            </a:r>
            <a:r>
              <a:rPr lang="en-US" altLang="zh-TW" sz="900" dirty="0"/>
              <a:t>; </a:t>
            </a:r>
            <a:r>
              <a:rPr lang="en-US" altLang="zh-TW" sz="900" dirty="0">
                <a:solidFill>
                  <a:schemeClr val="accent3"/>
                </a:solidFill>
              </a:rPr>
              <a:t>// is this first delivered instance of the </a:t>
            </a:r>
            <a:r>
              <a:rPr lang="en-US" altLang="zh-TW" sz="900" u="sng" dirty="0" err="1" smtClean="0">
                <a:solidFill>
                  <a:schemeClr val="accent3"/>
                </a:solidFill>
              </a:rPr>
              <a:t>msg</a:t>
            </a:r>
            <a:endParaRPr lang="zh-TW" altLang="en-US" sz="900" dirty="0"/>
          </a:p>
          <a:p>
            <a:r>
              <a:rPr lang="en-US" altLang="zh-TW" sz="900" dirty="0" smtClean="0"/>
              <a:t>  if </a:t>
            </a:r>
            <a:r>
              <a:rPr lang="en-US" altLang="zh-TW" sz="900" dirty="0"/>
              <a:t>(incoming == null) {</a:t>
            </a:r>
          </a:p>
          <a:p>
            <a:r>
              <a:rPr lang="en-US" altLang="zh-TW" sz="900" dirty="0" smtClean="0"/>
              <a:t>   throw new </a:t>
            </a:r>
            <a:r>
              <a:rPr lang="en-US" altLang="zh-TW" sz="900" dirty="0" err="1"/>
              <a:t>SimError</a:t>
            </a:r>
            <a:r>
              <a:rPr lang="en-US" altLang="zh-TW" sz="900" dirty="0"/>
              <a:t>("No message with ID " + id + " in the incoming "+</a:t>
            </a:r>
          </a:p>
          <a:p>
            <a:r>
              <a:rPr lang="en-US" altLang="zh-TW" sz="900" dirty="0" smtClean="0"/>
              <a:t>   "</a:t>
            </a:r>
            <a:r>
              <a:rPr lang="en-US" altLang="zh-TW" sz="900" dirty="0"/>
              <a:t>buffer of " + </a:t>
            </a:r>
            <a:r>
              <a:rPr lang="en-US" altLang="zh-TW" sz="900" dirty="0" err="1"/>
              <a:t>this.host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}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dirty="0" smtClean="0"/>
              <a:t>  </a:t>
            </a:r>
            <a:r>
              <a:rPr lang="en-US" altLang="zh-TW" sz="900" dirty="0" err="1" smtClean="0"/>
              <a:t>incoming.setReceiveTime</a:t>
            </a:r>
            <a:r>
              <a:rPr lang="en-US" altLang="zh-TW" sz="900" dirty="0" smtClean="0"/>
              <a:t>(</a:t>
            </a:r>
            <a:r>
              <a:rPr lang="en-US" altLang="zh-TW" sz="900" dirty="0" err="1" smtClean="0"/>
              <a:t>SimClock.</a:t>
            </a:r>
            <a:r>
              <a:rPr lang="en-US" altLang="zh-TW" sz="900" i="1" dirty="0" err="1" smtClean="0"/>
              <a:t>getTime</a:t>
            </a:r>
            <a:r>
              <a:rPr lang="en-US" altLang="zh-TW" sz="900" i="1" dirty="0"/>
              <a:t>());</a:t>
            </a:r>
          </a:p>
          <a:p>
            <a:endParaRPr lang="zh-TW" altLang="en-US" sz="900" dirty="0"/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Pass the message to the application (if any) and get outgoing message</a:t>
            </a:r>
          </a:p>
          <a:p>
            <a:r>
              <a:rPr lang="en-US" altLang="zh-TW" sz="900" dirty="0" smtClean="0"/>
              <a:t>  Message </a:t>
            </a:r>
            <a:r>
              <a:rPr lang="en-US" altLang="zh-TW" sz="900" dirty="0"/>
              <a:t>outgoing = incoming;</a:t>
            </a:r>
          </a:p>
          <a:p>
            <a:r>
              <a:rPr lang="en-US" altLang="zh-TW" sz="900" dirty="0" smtClean="0"/>
              <a:t>  for </a:t>
            </a:r>
            <a:r>
              <a:rPr lang="en-US" altLang="zh-TW" sz="900" dirty="0"/>
              <a:t>(Application app : </a:t>
            </a:r>
            <a:r>
              <a:rPr lang="en-US" altLang="zh-TW" sz="900" dirty="0" err="1"/>
              <a:t>getApplications</a:t>
            </a:r>
            <a:r>
              <a:rPr lang="en-US" altLang="zh-TW" sz="900" dirty="0"/>
              <a:t>(</a:t>
            </a:r>
            <a:r>
              <a:rPr lang="en-US" altLang="zh-TW" sz="900" dirty="0" err="1"/>
              <a:t>incoming.getAppID</a:t>
            </a:r>
            <a:r>
              <a:rPr lang="en-US" altLang="zh-TW" sz="900" dirty="0"/>
              <a:t>())) {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Note that the order of applications is significant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since the next one gets the output of the previous.</a:t>
            </a:r>
          </a:p>
          <a:p>
            <a:r>
              <a:rPr lang="en-US" altLang="zh-TW" sz="900" dirty="0" smtClean="0"/>
              <a:t>    outgoing </a:t>
            </a:r>
            <a:r>
              <a:rPr lang="en-US" altLang="zh-TW" sz="900" dirty="0"/>
              <a:t>= </a:t>
            </a:r>
            <a:r>
              <a:rPr lang="en-US" altLang="zh-TW" sz="900" dirty="0" err="1"/>
              <a:t>app.handle</a:t>
            </a:r>
            <a:r>
              <a:rPr lang="en-US" altLang="zh-TW" sz="900" dirty="0"/>
              <a:t>(outgoing, </a:t>
            </a:r>
            <a:r>
              <a:rPr lang="en-US" altLang="zh-TW" sz="900" dirty="0" err="1"/>
              <a:t>this.host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if </a:t>
            </a:r>
            <a:r>
              <a:rPr lang="en-US" altLang="zh-TW" sz="900" dirty="0"/>
              <a:t>(outgoing == null) break; </a:t>
            </a:r>
            <a:r>
              <a:rPr lang="en-US" altLang="zh-TW" sz="900" dirty="0">
                <a:solidFill>
                  <a:schemeClr val="accent3"/>
                </a:solidFill>
              </a:rPr>
              <a:t>// Some </a:t>
            </a:r>
            <a:r>
              <a:rPr lang="en-US" altLang="zh-TW" sz="900" u="sng" dirty="0">
                <a:solidFill>
                  <a:schemeClr val="accent3"/>
                </a:solidFill>
              </a:rPr>
              <a:t>app wanted to drop the message</a:t>
            </a:r>
          </a:p>
          <a:p>
            <a:r>
              <a:rPr lang="en-US" altLang="zh-TW" sz="900" dirty="0" smtClean="0"/>
              <a:t>  }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dirty="0" smtClean="0"/>
              <a:t>  Message </a:t>
            </a:r>
            <a:r>
              <a:rPr lang="en-US" altLang="zh-TW" sz="900" dirty="0" err="1"/>
              <a:t>aMessage</a:t>
            </a:r>
            <a:r>
              <a:rPr lang="en-US" altLang="zh-TW" sz="900" dirty="0"/>
              <a:t> = (outgoing==null)?(incoming):(outgoing);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If the application re-targets the message (changes 'to')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then the message is not considered as 'delivered' to this host.</a:t>
            </a:r>
          </a:p>
          <a:p>
            <a:r>
              <a:rPr lang="en-US" altLang="zh-TW" sz="900" dirty="0" smtClean="0"/>
              <a:t>  </a:t>
            </a:r>
            <a:r>
              <a:rPr lang="en-US" altLang="zh-TW" sz="900" dirty="0" err="1" smtClean="0"/>
              <a:t>isFinalRecipient</a:t>
            </a:r>
            <a:r>
              <a:rPr lang="en-US" altLang="zh-TW" sz="900" b="1" dirty="0" smtClean="0"/>
              <a:t> </a:t>
            </a:r>
            <a:r>
              <a:rPr lang="en-US" altLang="zh-TW" sz="900" dirty="0"/>
              <a:t>= </a:t>
            </a:r>
            <a:r>
              <a:rPr lang="en-US" altLang="zh-TW" sz="900" dirty="0" err="1"/>
              <a:t>aMessage.getTo</a:t>
            </a:r>
            <a:r>
              <a:rPr lang="en-US" altLang="zh-TW" sz="900" dirty="0"/>
              <a:t>() == </a:t>
            </a:r>
            <a:r>
              <a:rPr lang="en-US" altLang="zh-TW" sz="900" dirty="0" err="1"/>
              <a:t>this.host</a:t>
            </a:r>
            <a:r>
              <a:rPr lang="en-US" altLang="zh-TW" sz="900" dirty="0"/>
              <a:t>;</a:t>
            </a:r>
          </a:p>
          <a:p>
            <a:r>
              <a:rPr lang="en-US" altLang="zh-TW" sz="900" dirty="0" smtClean="0"/>
              <a:t>  </a:t>
            </a:r>
            <a:r>
              <a:rPr lang="en-US" altLang="zh-TW" sz="900" dirty="0" err="1" smtClean="0"/>
              <a:t>isFirstDelivery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</a:t>
            </a:r>
            <a:r>
              <a:rPr lang="en-US" altLang="zh-TW" sz="900" b="1" dirty="0" err="1"/>
              <a:t>isFinalRecipient</a:t>
            </a:r>
            <a:r>
              <a:rPr lang="en-US" altLang="zh-TW" sz="900" dirty="0"/>
              <a:t> &amp;&amp;</a:t>
            </a:r>
          </a:p>
          <a:p>
            <a:r>
              <a:rPr lang="en-US" altLang="zh-TW" sz="900" b="1" dirty="0" smtClean="0"/>
              <a:t>  </a:t>
            </a:r>
            <a:r>
              <a:rPr lang="en-US" altLang="zh-TW" sz="900" b="1" dirty="0" smtClean="0">
                <a:solidFill>
                  <a:srgbClr val="FF0000"/>
                </a:solidFill>
              </a:rPr>
              <a:t>!</a:t>
            </a:r>
            <a:r>
              <a:rPr lang="en-US" altLang="zh-TW" sz="900" b="1" dirty="0" err="1"/>
              <a:t>isDeliveredMessage</a:t>
            </a:r>
            <a:r>
              <a:rPr lang="en-US" altLang="zh-TW" sz="900" b="1" dirty="0"/>
              <a:t>(</a:t>
            </a:r>
            <a:r>
              <a:rPr lang="en-US" altLang="zh-TW" sz="900" b="1" dirty="0" err="1"/>
              <a:t>aMessage</a:t>
            </a:r>
            <a:r>
              <a:rPr lang="en-US" altLang="zh-TW" sz="900" b="1" dirty="0"/>
              <a:t>);</a:t>
            </a:r>
          </a:p>
          <a:p>
            <a:endParaRPr lang="zh-TW" altLang="en-US" sz="900" dirty="0"/>
          </a:p>
          <a:p>
            <a:r>
              <a:rPr lang="en-US" altLang="zh-TW" sz="900" dirty="0" smtClean="0"/>
              <a:t>  if </a:t>
            </a:r>
            <a:r>
              <a:rPr lang="en-US" altLang="zh-TW" sz="900" dirty="0"/>
              <a:t>(!</a:t>
            </a:r>
            <a:r>
              <a:rPr lang="en-US" altLang="zh-TW" sz="900" dirty="0" err="1"/>
              <a:t>isFinalRecipient</a:t>
            </a:r>
            <a:r>
              <a:rPr lang="en-US" altLang="zh-TW" sz="900" dirty="0"/>
              <a:t> &amp;&amp; outgoing!=null) {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not the final recipient and </a:t>
            </a:r>
            <a:r>
              <a:rPr lang="en-US" altLang="zh-TW" sz="900" u="sng" dirty="0">
                <a:solidFill>
                  <a:schemeClr val="accent3"/>
                </a:solidFill>
              </a:rPr>
              <a:t>app doesn't want to drop the message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-&gt; put to buffer</a:t>
            </a:r>
          </a:p>
          <a:p>
            <a:r>
              <a:rPr lang="en-US" altLang="zh-TW" sz="900" dirty="0" smtClean="0"/>
              <a:t>    </a:t>
            </a:r>
            <a:r>
              <a:rPr lang="en-US" altLang="zh-TW" sz="900" dirty="0" err="1" smtClean="0"/>
              <a:t>addToMessages</a:t>
            </a:r>
            <a:r>
              <a:rPr lang="en-US" altLang="zh-TW" sz="900" dirty="0" smtClean="0"/>
              <a:t>(</a:t>
            </a:r>
            <a:r>
              <a:rPr lang="en-US" altLang="zh-TW" sz="900" dirty="0" err="1" smtClean="0"/>
              <a:t>aMessage</a:t>
            </a:r>
            <a:r>
              <a:rPr lang="en-US" altLang="zh-TW" sz="900" dirty="0"/>
              <a:t>, false);</a:t>
            </a:r>
          </a:p>
          <a:p>
            <a:r>
              <a:rPr lang="en-US" altLang="zh-TW" sz="900" dirty="0" smtClean="0"/>
              <a:t>  }</a:t>
            </a:r>
            <a:endParaRPr lang="en-US" altLang="zh-TW" sz="900" dirty="0"/>
          </a:p>
          <a:p>
            <a:r>
              <a:rPr lang="en-US" altLang="zh-TW" sz="900" dirty="0" smtClean="0"/>
              <a:t>  else </a:t>
            </a:r>
            <a:r>
              <a:rPr lang="en-US" altLang="zh-TW" sz="900" dirty="0"/>
              <a:t>if (</a:t>
            </a:r>
            <a:r>
              <a:rPr lang="en-US" altLang="zh-TW" sz="900" dirty="0" err="1"/>
              <a:t>isFirstDelivery</a:t>
            </a:r>
            <a:r>
              <a:rPr lang="en-US" altLang="zh-TW" sz="900" dirty="0"/>
              <a:t>) {</a:t>
            </a:r>
          </a:p>
          <a:p>
            <a:r>
              <a:rPr lang="en-US" altLang="zh-TW" sz="900" dirty="0" smtClean="0"/>
              <a:t>    </a:t>
            </a:r>
            <a:r>
              <a:rPr lang="en-US" altLang="zh-TW" sz="900" dirty="0" err="1" smtClean="0"/>
              <a:t>this.deliveredMessages.put</a:t>
            </a:r>
            <a:r>
              <a:rPr lang="en-US" altLang="zh-TW" sz="900" dirty="0" smtClean="0"/>
              <a:t>(id</a:t>
            </a:r>
            <a:r>
              <a:rPr lang="en-US" altLang="zh-TW" sz="900" dirty="0"/>
              <a:t>, </a:t>
            </a:r>
            <a:r>
              <a:rPr lang="en-US" altLang="zh-TW" sz="900" dirty="0" err="1"/>
              <a:t>aMessage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}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dirty="0" smtClean="0"/>
              <a:t>  for </a:t>
            </a:r>
            <a:r>
              <a:rPr lang="en-US" altLang="zh-TW" sz="900" dirty="0"/>
              <a:t>(</a:t>
            </a:r>
            <a:r>
              <a:rPr lang="en-US" altLang="zh-TW" sz="900" dirty="0" err="1"/>
              <a:t>MessageListener</a:t>
            </a:r>
            <a:r>
              <a:rPr lang="en-US" altLang="zh-TW" sz="900" dirty="0"/>
              <a:t> ml : </a:t>
            </a:r>
            <a:r>
              <a:rPr lang="en-US" altLang="zh-TW" sz="900" dirty="0" err="1"/>
              <a:t>this.mListeners</a:t>
            </a:r>
            <a:r>
              <a:rPr lang="en-US" altLang="zh-TW" sz="900" dirty="0"/>
              <a:t>) {</a:t>
            </a:r>
          </a:p>
          <a:p>
            <a:r>
              <a:rPr lang="en-US" altLang="zh-TW" sz="900" dirty="0" smtClean="0"/>
              <a:t>    </a:t>
            </a:r>
            <a:r>
              <a:rPr lang="en-US" altLang="zh-TW" sz="900" dirty="0" err="1" smtClean="0"/>
              <a:t>ml.messageTransferred</a:t>
            </a:r>
            <a:r>
              <a:rPr lang="en-US" altLang="zh-TW" sz="900" dirty="0" smtClean="0"/>
              <a:t>(</a:t>
            </a:r>
            <a:r>
              <a:rPr lang="en-US" altLang="zh-TW" sz="900" dirty="0" err="1" smtClean="0"/>
              <a:t>aMessage</a:t>
            </a:r>
            <a:r>
              <a:rPr lang="en-US" altLang="zh-TW" sz="900" dirty="0"/>
              <a:t>, from, </a:t>
            </a:r>
            <a:r>
              <a:rPr lang="en-US" altLang="zh-TW" sz="900" dirty="0" err="1"/>
              <a:t>this.host</a:t>
            </a:r>
            <a:r>
              <a:rPr lang="en-US" altLang="zh-TW" sz="900" dirty="0"/>
              <a:t>,</a:t>
            </a:r>
          </a:p>
          <a:p>
            <a:r>
              <a:rPr lang="en-US" altLang="zh-TW" sz="900" dirty="0" smtClean="0"/>
              <a:t>    </a:t>
            </a:r>
            <a:r>
              <a:rPr lang="en-US" altLang="zh-TW" sz="900" dirty="0" err="1" smtClean="0"/>
              <a:t>isFirstDelivery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}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dirty="0"/>
              <a:t>return </a:t>
            </a:r>
            <a:r>
              <a:rPr lang="en-US" altLang="zh-TW" sz="900" dirty="0" err="1"/>
              <a:t>aMessage</a:t>
            </a:r>
            <a:r>
              <a:rPr lang="en-US" altLang="zh-TW" sz="900" dirty="0"/>
              <a:t>;</a:t>
            </a:r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sp>
        <p:nvSpPr>
          <p:cNvPr id="3" name="圓角矩形 2"/>
          <p:cNvSpPr/>
          <p:nvPr/>
        </p:nvSpPr>
        <p:spPr>
          <a:xfrm>
            <a:off x="7273" y="286588"/>
            <a:ext cx="824429" cy="200016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600" dirty="0" err="1" smtClean="0"/>
              <a:t>MessageRouter</a:t>
            </a:r>
            <a:endParaRPr lang="zh-TW" altLang="en-US" sz="6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1020325" y="578205"/>
            <a:ext cx="2249334" cy="1384995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600" dirty="0"/>
              <a:t>Message </a:t>
            </a:r>
            <a:r>
              <a:rPr lang="en-US" altLang="zh-TW" sz="600" b="1" dirty="0" err="1"/>
              <a:t>messageTransferred</a:t>
            </a:r>
            <a:r>
              <a:rPr lang="en-US" altLang="zh-TW" sz="600" dirty="0"/>
              <a:t>(String id, </a:t>
            </a:r>
            <a:r>
              <a:rPr lang="en-US" altLang="zh-TW" sz="600" dirty="0" err="1"/>
              <a:t>DTNHost</a:t>
            </a:r>
            <a:r>
              <a:rPr lang="en-US" altLang="zh-TW" sz="600" dirty="0"/>
              <a:t> from) {</a:t>
            </a:r>
          </a:p>
          <a:p>
            <a:r>
              <a:rPr lang="zh-TW" altLang="en-US" sz="600" dirty="0" smtClean="0"/>
              <a:t>   </a:t>
            </a:r>
            <a:r>
              <a:rPr lang="en-US" altLang="zh-TW" sz="600" dirty="0" smtClean="0"/>
              <a:t>Message </a:t>
            </a:r>
            <a:r>
              <a:rPr lang="en-US" altLang="zh-TW" sz="600" dirty="0"/>
              <a:t>m = </a:t>
            </a:r>
            <a:r>
              <a:rPr lang="en-US" altLang="zh-TW" sz="600" b="1" dirty="0" err="1">
                <a:solidFill>
                  <a:srgbClr val="FF0000"/>
                </a:solidFill>
              </a:rPr>
              <a:t>super.messageTransferred</a:t>
            </a:r>
            <a:r>
              <a:rPr lang="en-US" altLang="zh-TW" sz="600" b="1" dirty="0">
                <a:solidFill>
                  <a:srgbClr val="FF0000"/>
                </a:solidFill>
              </a:rPr>
              <a:t>(id, from)</a:t>
            </a:r>
            <a:r>
              <a:rPr lang="en-US" altLang="zh-TW" sz="600" b="1" dirty="0"/>
              <a:t>;</a:t>
            </a:r>
          </a:p>
          <a:p>
            <a:endParaRPr lang="zh-TW" altLang="en-US" sz="600" dirty="0"/>
          </a:p>
          <a:p>
            <a:r>
              <a:rPr lang="en-US" altLang="zh-TW" sz="600" dirty="0" smtClean="0">
                <a:solidFill>
                  <a:schemeClr val="accent3"/>
                </a:solidFill>
              </a:rPr>
              <a:t>// </a:t>
            </a:r>
            <a:r>
              <a:rPr lang="en-US" altLang="zh-TW" sz="600" dirty="0">
                <a:solidFill>
                  <a:schemeClr val="accent3"/>
                </a:solidFill>
              </a:rPr>
              <a:t>check if </a:t>
            </a:r>
            <a:r>
              <a:rPr lang="en-US" altLang="zh-TW" sz="600" u="sng" dirty="0" err="1">
                <a:solidFill>
                  <a:schemeClr val="accent3"/>
                </a:solidFill>
              </a:rPr>
              <a:t>msg</a:t>
            </a:r>
            <a:r>
              <a:rPr lang="en-US" altLang="zh-TW" sz="600" u="sng" dirty="0">
                <a:solidFill>
                  <a:schemeClr val="accent3"/>
                </a:solidFill>
              </a:rPr>
              <a:t> was for this host and a response was requested</a:t>
            </a:r>
          </a:p>
          <a:p>
            <a:r>
              <a:rPr lang="zh-TW" altLang="en-US" sz="600" dirty="0" smtClean="0"/>
              <a:t>   </a:t>
            </a:r>
            <a:r>
              <a:rPr lang="en-US" altLang="zh-TW" sz="600" dirty="0" smtClean="0"/>
              <a:t>if </a:t>
            </a:r>
            <a:r>
              <a:rPr lang="en-US" altLang="zh-TW" sz="600" dirty="0"/>
              <a:t>(</a:t>
            </a:r>
            <a:r>
              <a:rPr lang="en-US" altLang="zh-TW" sz="600" dirty="0" err="1"/>
              <a:t>m.getTo</a:t>
            </a:r>
            <a:r>
              <a:rPr lang="en-US" altLang="zh-TW" sz="600" dirty="0"/>
              <a:t>() == </a:t>
            </a:r>
            <a:r>
              <a:rPr lang="en-US" altLang="zh-TW" sz="600" dirty="0" err="1"/>
              <a:t>getHost</a:t>
            </a:r>
            <a:r>
              <a:rPr lang="en-US" altLang="zh-TW" sz="600" dirty="0"/>
              <a:t>() &amp;&amp; </a:t>
            </a:r>
            <a:r>
              <a:rPr lang="en-US" altLang="zh-TW" sz="600" dirty="0" err="1"/>
              <a:t>m.getResponseSize</a:t>
            </a:r>
            <a:r>
              <a:rPr lang="en-US" altLang="zh-TW" sz="600" dirty="0"/>
              <a:t>() &gt; 0) {</a:t>
            </a:r>
          </a:p>
          <a:p>
            <a:r>
              <a:rPr lang="en-US" altLang="zh-TW" sz="600" dirty="0">
                <a:solidFill>
                  <a:schemeClr val="accent3"/>
                </a:solidFill>
              </a:rPr>
              <a:t>// generate a response message</a:t>
            </a:r>
          </a:p>
          <a:p>
            <a:r>
              <a:rPr lang="zh-TW" altLang="en-US" sz="600" dirty="0" smtClean="0"/>
              <a:t>      </a:t>
            </a:r>
            <a:r>
              <a:rPr lang="en-US" altLang="zh-TW" sz="600" dirty="0" smtClean="0"/>
              <a:t>Message </a:t>
            </a:r>
            <a:r>
              <a:rPr lang="en-US" altLang="zh-TW" sz="600" dirty="0"/>
              <a:t>res = new Message(</a:t>
            </a:r>
            <a:r>
              <a:rPr lang="en-US" altLang="zh-TW" sz="600" dirty="0" err="1"/>
              <a:t>this.getHost</a:t>
            </a:r>
            <a:r>
              <a:rPr lang="en-US" altLang="zh-TW" sz="600" dirty="0"/>
              <a:t>(),</a:t>
            </a:r>
            <a:r>
              <a:rPr lang="en-US" altLang="zh-TW" sz="600" dirty="0" err="1"/>
              <a:t>m.getFrom</a:t>
            </a:r>
            <a:r>
              <a:rPr lang="en-US" altLang="zh-TW" sz="600" dirty="0"/>
              <a:t>(), </a:t>
            </a:r>
          </a:p>
          <a:p>
            <a:r>
              <a:rPr lang="zh-TW" altLang="en-US" sz="600" i="1" dirty="0" smtClean="0"/>
              <a:t>      </a:t>
            </a:r>
            <a:r>
              <a:rPr lang="en-US" altLang="zh-TW" sz="600" i="1" dirty="0" err="1" smtClean="0"/>
              <a:t>RESPONSE_PREFIX+m.getId</a:t>
            </a:r>
            <a:r>
              <a:rPr lang="en-US" altLang="zh-TW" sz="600" i="1" dirty="0"/>
              <a:t>(), </a:t>
            </a:r>
            <a:r>
              <a:rPr lang="en-US" altLang="zh-TW" sz="600" i="1" dirty="0" err="1"/>
              <a:t>m.getResponseSize</a:t>
            </a:r>
            <a:r>
              <a:rPr lang="en-US" altLang="zh-TW" sz="600" i="1" dirty="0"/>
              <a:t>());</a:t>
            </a:r>
          </a:p>
          <a:p>
            <a:r>
              <a:rPr lang="zh-TW" altLang="en-US" sz="600" dirty="0" smtClean="0"/>
              <a:t>      </a:t>
            </a:r>
            <a:r>
              <a:rPr lang="en-US" altLang="zh-TW" sz="600" dirty="0" err="1" smtClean="0"/>
              <a:t>this.createNewMessage</a:t>
            </a:r>
            <a:r>
              <a:rPr lang="en-US" altLang="zh-TW" sz="600" dirty="0" smtClean="0"/>
              <a:t>(res</a:t>
            </a:r>
            <a:r>
              <a:rPr lang="en-US" altLang="zh-TW" sz="600" dirty="0"/>
              <a:t>);</a:t>
            </a:r>
          </a:p>
          <a:p>
            <a:r>
              <a:rPr lang="zh-TW" altLang="en-US" sz="600" dirty="0" smtClean="0"/>
              <a:t>      </a:t>
            </a:r>
            <a:r>
              <a:rPr lang="en-US" altLang="zh-TW" sz="600" dirty="0" err="1" smtClean="0"/>
              <a:t>this.getMessage</a:t>
            </a:r>
            <a:r>
              <a:rPr lang="en-US" altLang="zh-TW" sz="600" dirty="0" smtClean="0"/>
              <a:t>(</a:t>
            </a:r>
            <a:r>
              <a:rPr lang="en-US" altLang="zh-TW" sz="600" i="1" dirty="0" err="1" smtClean="0"/>
              <a:t>RESPONSE_PREFIX+m.getId</a:t>
            </a:r>
            <a:r>
              <a:rPr lang="en-US" altLang="zh-TW" sz="600" i="1" dirty="0"/>
              <a:t>()).</a:t>
            </a:r>
            <a:r>
              <a:rPr lang="en-US" altLang="zh-TW" sz="600" i="1" dirty="0" err="1"/>
              <a:t>setRequest</a:t>
            </a:r>
            <a:r>
              <a:rPr lang="en-US" altLang="zh-TW" sz="600" i="1" dirty="0"/>
              <a:t>(m);</a:t>
            </a:r>
          </a:p>
          <a:p>
            <a:r>
              <a:rPr lang="zh-TW" altLang="en-US" sz="600" dirty="0" smtClean="0"/>
              <a:t>   </a:t>
            </a:r>
            <a:r>
              <a:rPr lang="en-US" altLang="zh-TW" sz="600" dirty="0" smtClean="0"/>
              <a:t>}</a:t>
            </a:r>
            <a:endParaRPr lang="en-US" altLang="zh-TW" sz="600" dirty="0"/>
          </a:p>
          <a:p>
            <a:endParaRPr lang="zh-TW" altLang="en-US" sz="600" dirty="0"/>
          </a:p>
          <a:p>
            <a:r>
              <a:rPr lang="en-US" altLang="zh-TW" sz="600" dirty="0"/>
              <a:t>return m;</a:t>
            </a:r>
          </a:p>
          <a:p>
            <a:r>
              <a:rPr lang="en-US" altLang="zh-TW" sz="600" dirty="0"/>
              <a:t>}</a:t>
            </a:r>
            <a:endParaRPr lang="zh-TW" altLang="en-US" sz="600" dirty="0"/>
          </a:p>
        </p:txBody>
      </p:sp>
      <p:cxnSp>
        <p:nvCxnSpPr>
          <p:cNvPr id="5" name="肘形接點 4"/>
          <p:cNvCxnSpPr>
            <a:endCxn id="3" idx="3"/>
          </p:cNvCxnSpPr>
          <p:nvPr/>
        </p:nvCxnSpPr>
        <p:spPr>
          <a:xfrm rot="10800000">
            <a:off x="831702" y="386596"/>
            <a:ext cx="1152128" cy="388040"/>
          </a:xfrm>
          <a:prstGeom prst="bentConnector3">
            <a:avLst>
              <a:gd name="adj1" fmla="val 1498"/>
            </a:avLst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左大括弧 6"/>
          <p:cNvSpPr/>
          <p:nvPr/>
        </p:nvSpPr>
        <p:spPr>
          <a:xfrm>
            <a:off x="831702" y="486604"/>
            <a:ext cx="320542" cy="1568199"/>
          </a:xfrm>
          <a:prstGeom prst="leftBrace">
            <a:avLst>
              <a:gd name="adj1" fmla="val 8333"/>
              <a:gd name="adj2" fmla="val 30509"/>
            </a:avLst>
          </a:prstGeom>
          <a:ln w="254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/>
          <p:cNvCxnSpPr/>
          <p:nvPr/>
        </p:nvCxnSpPr>
        <p:spPr>
          <a:xfrm flipV="1">
            <a:off x="413957" y="486604"/>
            <a:ext cx="2685" cy="334248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圓角矩形 12"/>
          <p:cNvSpPr/>
          <p:nvPr/>
        </p:nvSpPr>
        <p:spPr>
          <a:xfrm>
            <a:off x="7273" y="826334"/>
            <a:ext cx="824429" cy="225839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600" dirty="0" err="1" smtClean="0"/>
              <a:t>ActiveRouter</a:t>
            </a:r>
            <a:endParaRPr lang="zh-TW" altLang="en-US" sz="600" dirty="0"/>
          </a:p>
        </p:txBody>
      </p:sp>
      <p:cxnSp>
        <p:nvCxnSpPr>
          <p:cNvPr id="23" name="肘形接點 22"/>
          <p:cNvCxnSpPr/>
          <p:nvPr/>
        </p:nvCxnSpPr>
        <p:spPr>
          <a:xfrm>
            <a:off x="831985" y="286588"/>
            <a:ext cx="2371863" cy="200016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-13118" y="3399"/>
            <a:ext cx="984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Receiver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21" name="直線單箭頭接點 20"/>
          <p:cNvCxnSpPr/>
          <p:nvPr/>
        </p:nvCxnSpPr>
        <p:spPr>
          <a:xfrm>
            <a:off x="4211960" y="3573016"/>
            <a:ext cx="979069" cy="0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endCxn id="24" idx="3"/>
          </p:cNvCxnSpPr>
          <p:nvPr/>
        </p:nvCxnSpPr>
        <p:spPr>
          <a:xfrm flipH="1" flipV="1">
            <a:off x="2908735" y="3240375"/>
            <a:ext cx="1396901" cy="184666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2329730" y="3055709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true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7349589"/>
              </p:ext>
            </p:extLst>
          </p:nvPr>
        </p:nvGraphicFramePr>
        <p:xfrm>
          <a:off x="7020272" y="3349722"/>
          <a:ext cx="1656184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92"/>
                <a:gridCol w="828092"/>
              </a:tblGrid>
              <a:tr h="172424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deliveredMessages</a:t>
                      </a:r>
                      <a:endParaRPr lang="zh-TW" altLang="en-US" sz="6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152483">
                <a:tc>
                  <a:txBody>
                    <a:bodyPr/>
                    <a:lstStyle/>
                    <a:p>
                      <a:pPr algn="ctr"/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" name="文字方塊 25"/>
          <p:cNvSpPr txBox="1"/>
          <p:nvPr/>
        </p:nvSpPr>
        <p:spPr>
          <a:xfrm>
            <a:off x="5189587" y="3408492"/>
            <a:ext cx="6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false</a:t>
            </a:r>
            <a:endParaRPr lang="zh-TW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96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203848" y="0"/>
            <a:ext cx="3722494" cy="6047809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Message </a:t>
            </a:r>
            <a:r>
              <a:rPr lang="en-US" altLang="zh-TW" sz="900" b="1" dirty="0" err="1"/>
              <a:t>messageTransferred</a:t>
            </a:r>
            <a:r>
              <a:rPr lang="en-US" altLang="zh-TW" sz="900" dirty="0"/>
              <a:t>(String id, </a:t>
            </a:r>
            <a:r>
              <a:rPr lang="en-US" altLang="zh-TW" sz="900" dirty="0" err="1"/>
              <a:t>DTNHost</a:t>
            </a:r>
            <a:r>
              <a:rPr lang="en-US" altLang="zh-TW" sz="900" dirty="0"/>
              <a:t> from) {</a:t>
            </a:r>
          </a:p>
          <a:p>
            <a:r>
              <a:rPr lang="zh-TW" altLang="en-US" sz="900" dirty="0" smtClean="0"/>
              <a:t>  </a:t>
            </a:r>
            <a:r>
              <a:rPr lang="en-US" altLang="zh-TW" sz="900" dirty="0" smtClean="0"/>
              <a:t>Message </a:t>
            </a:r>
            <a:r>
              <a:rPr lang="en-US" altLang="zh-TW" sz="900" dirty="0"/>
              <a:t>incoming = </a:t>
            </a:r>
            <a:r>
              <a:rPr lang="en-US" altLang="zh-TW" sz="900" dirty="0" err="1"/>
              <a:t>removeFromIncomingBuffer</a:t>
            </a:r>
            <a:r>
              <a:rPr lang="en-US" altLang="zh-TW" sz="900" dirty="0"/>
              <a:t>(id, from);</a:t>
            </a:r>
          </a:p>
          <a:p>
            <a:r>
              <a:rPr lang="zh-TW" altLang="en-US" sz="900" dirty="0" smtClean="0"/>
              <a:t>  </a:t>
            </a:r>
            <a:r>
              <a:rPr lang="en-US" altLang="zh-TW" sz="900" dirty="0" err="1" smtClean="0"/>
              <a:t>boolean</a:t>
            </a:r>
            <a:r>
              <a:rPr lang="en-US" altLang="zh-TW" sz="900" dirty="0" smtClean="0"/>
              <a:t> </a:t>
            </a:r>
            <a:r>
              <a:rPr lang="en-US" altLang="zh-TW" sz="900" dirty="0" err="1"/>
              <a:t>isFinalRecipient</a:t>
            </a:r>
            <a:r>
              <a:rPr lang="en-US" altLang="zh-TW" sz="900" dirty="0"/>
              <a:t>;</a:t>
            </a:r>
          </a:p>
          <a:p>
            <a:r>
              <a:rPr lang="zh-TW" altLang="en-US" sz="900" dirty="0" smtClean="0"/>
              <a:t>  </a:t>
            </a:r>
            <a:r>
              <a:rPr lang="en-US" altLang="zh-TW" sz="900" dirty="0" err="1" smtClean="0"/>
              <a:t>boolean</a:t>
            </a:r>
            <a:r>
              <a:rPr lang="en-US" altLang="zh-TW" sz="900" dirty="0" smtClean="0"/>
              <a:t> </a:t>
            </a:r>
            <a:r>
              <a:rPr lang="en-US" altLang="zh-TW" sz="900" dirty="0" err="1"/>
              <a:t>isFirstDelivery</a:t>
            </a:r>
            <a:r>
              <a:rPr lang="en-US" altLang="zh-TW" sz="900" dirty="0"/>
              <a:t>; </a:t>
            </a:r>
            <a:r>
              <a:rPr lang="en-US" altLang="zh-TW" sz="900" dirty="0">
                <a:solidFill>
                  <a:schemeClr val="accent3"/>
                </a:solidFill>
              </a:rPr>
              <a:t>// is this first delivered instance of the </a:t>
            </a:r>
            <a:r>
              <a:rPr lang="en-US" altLang="zh-TW" sz="900" u="sng" dirty="0" err="1" smtClean="0">
                <a:solidFill>
                  <a:schemeClr val="accent3"/>
                </a:solidFill>
              </a:rPr>
              <a:t>msg</a:t>
            </a:r>
            <a:endParaRPr lang="zh-TW" altLang="en-US" sz="900" dirty="0"/>
          </a:p>
          <a:p>
            <a:r>
              <a:rPr lang="en-US" altLang="zh-TW" sz="900" dirty="0" smtClean="0"/>
              <a:t>  if </a:t>
            </a:r>
            <a:r>
              <a:rPr lang="en-US" altLang="zh-TW" sz="900" dirty="0"/>
              <a:t>(incoming == null) {</a:t>
            </a:r>
          </a:p>
          <a:p>
            <a:r>
              <a:rPr lang="en-US" altLang="zh-TW" sz="900" dirty="0" smtClean="0"/>
              <a:t>   throw new </a:t>
            </a:r>
            <a:r>
              <a:rPr lang="en-US" altLang="zh-TW" sz="900" dirty="0" err="1"/>
              <a:t>SimError</a:t>
            </a:r>
            <a:r>
              <a:rPr lang="en-US" altLang="zh-TW" sz="900" dirty="0"/>
              <a:t>("No message with ID " + id + " in the incoming "+</a:t>
            </a:r>
          </a:p>
          <a:p>
            <a:r>
              <a:rPr lang="en-US" altLang="zh-TW" sz="900" dirty="0" smtClean="0"/>
              <a:t>   "</a:t>
            </a:r>
            <a:r>
              <a:rPr lang="en-US" altLang="zh-TW" sz="900" dirty="0"/>
              <a:t>buffer of " + </a:t>
            </a:r>
            <a:r>
              <a:rPr lang="en-US" altLang="zh-TW" sz="900" dirty="0" err="1"/>
              <a:t>this.host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}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dirty="0" smtClean="0"/>
              <a:t>  </a:t>
            </a:r>
            <a:r>
              <a:rPr lang="en-US" altLang="zh-TW" sz="900" dirty="0" err="1" smtClean="0"/>
              <a:t>incoming.setReceiveTime</a:t>
            </a:r>
            <a:r>
              <a:rPr lang="en-US" altLang="zh-TW" sz="900" dirty="0" smtClean="0"/>
              <a:t>(</a:t>
            </a:r>
            <a:r>
              <a:rPr lang="en-US" altLang="zh-TW" sz="900" dirty="0" err="1" smtClean="0"/>
              <a:t>SimClock.</a:t>
            </a:r>
            <a:r>
              <a:rPr lang="en-US" altLang="zh-TW" sz="900" i="1" dirty="0" err="1" smtClean="0"/>
              <a:t>getTime</a:t>
            </a:r>
            <a:r>
              <a:rPr lang="en-US" altLang="zh-TW" sz="900" i="1" dirty="0"/>
              <a:t>());</a:t>
            </a:r>
          </a:p>
          <a:p>
            <a:endParaRPr lang="zh-TW" altLang="en-US" sz="900" dirty="0"/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Pass the message to the application (if any) and get outgoing message</a:t>
            </a:r>
          </a:p>
          <a:p>
            <a:r>
              <a:rPr lang="en-US" altLang="zh-TW" sz="900" dirty="0" smtClean="0"/>
              <a:t>  Message </a:t>
            </a:r>
            <a:r>
              <a:rPr lang="en-US" altLang="zh-TW" sz="900" dirty="0"/>
              <a:t>outgoing = incoming;</a:t>
            </a:r>
          </a:p>
          <a:p>
            <a:r>
              <a:rPr lang="en-US" altLang="zh-TW" sz="900" dirty="0" smtClean="0"/>
              <a:t>  for </a:t>
            </a:r>
            <a:r>
              <a:rPr lang="en-US" altLang="zh-TW" sz="900" dirty="0"/>
              <a:t>(Application app : </a:t>
            </a:r>
            <a:r>
              <a:rPr lang="en-US" altLang="zh-TW" sz="900" dirty="0" err="1"/>
              <a:t>getApplications</a:t>
            </a:r>
            <a:r>
              <a:rPr lang="en-US" altLang="zh-TW" sz="900" dirty="0"/>
              <a:t>(</a:t>
            </a:r>
            <a:r>
              <a:rPr lang="en-US" altLang="zh-TW" sz="900" dirty="0" err="1"/>
              <a:t>incoming.getAppID</a:t>
            </a:r>
            <a:r>
              <a:rPr lang="en-US" altLang="zh-TW" sz="900" dirty="0"/>
              <a:t>())) {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Note that the order of applications is significant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since the next one gets the output of the previous.</a:t>
            </a:r>
          </a:p>
          <a:p>
            <a:r>
              <a:rPr lang="en-US" altLang="zh-TW" sz="900" dirty="0" smtClean="0"/>
              <a:t>    outgoing </a:t>
            </a:r>
            <a:r>
              <a:rPr lang="en-US" altLang="zh-TW" sz="900" dirty="0"/>
              <a:t>= </a:t>
            </a:r>
            <a:r>
              <a:rPr lang="en-US" altLang="zh-TW" sz="900" dirty="0" err="1"/>
              <a:t>app.handle</a:t>
            </a:r>
            <a:r>
              <a:rPr lang="en-US" altLang="zh-TW" sz="900" dirty="0"/>
              <a:t>(outgoing, </a:t>
            </a:r>
            <a:r>
              <a:rPr lang="en-US" altLang="zh-TW" sz="900" dirty="0" err="1"/>
              <a:t>this.host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if </a:t>
            </a:r>
            <a:r>
              <a:rPr lang="en-US" altLang="zh-TW" sz="900" dirty="0"/>
              <a:t>(outgoing == null) break; </a:t>
            </a:r>
            <a:r>
              <a:rPr lang="en-US" altLang="zh-TW" sz="900" dirty="0">
                <a:solidFill>
                  <a:schemeClr val="accent3"/>
                </a:solidFill>
              </a:rPr>
              <a:t>// Some </a:t>
            </a:r>
            <a:r>
              <a:rPr lang="en-US" altLang="zh-TW" sz="900" u="sng" dirty="0">
                <a:solidFill>
                  <a:schemeClr val="accent3"/>
                </a:solidFill>
              </a:rPr>
              <a:t>app wanted to drop the message</a:t>
            </a:r>
          </a:p>
          <a:p>
            <a:r>
              <a:rPr lang="en-US" altLang="zh-TW" sz="900" dirty="0" smtClean="0"/>
              <a:t>  }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dirty="0" smtClean="0"/>
              <a:t>  Message </a:t>
            </a:r>
            <a:r>
              <a:rPr lang="en-US" altLang="zh-TW" sz="900" dirty="0" err="1"/>
              <a:t>aMessage</a:t>
            </a:r>
            <a:r>
              <a:rPr lang="en-US" altLang="zh-TW" sz="900" dirty="0"/>
              <a:t> = (outgoing==null)?(incoming):(outgoing);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If the application re-targets the message (changes 'to')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then the message is not considered as 'delivered' to this host.</a:t>
            </a:r>
          </a:p>
          <a:p>
            <a:r>
              <a:rPr lang="en-US" altLang="zh-TW" sz="900" dirty="0" smtClean="0"/>
              <a:t>  </a:t>
            </a:r>
            <a:r>
              <a:rPr lang="en-US" altLang="zh-TW" sz="900" b="1" dirty="0" err="1" smtClean="0"/>
              <a:t>isFinalRecipient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</a:t>
            </a:r>
            <a:r>
              <a:rPr lang="en-US" altLang="zh-TW" sz="900" dirty="0" err="1"/>
              <a:t>aMessage.getTo</a:t>
            </a:r>
            <a:r>
              <a:rPr lang="en-US" altLang="zh-TW" sz="900" dirty="0"/>
              <a:t>() == </a:t>
            </a:r>
            <a:r>
              <a:rPr lang="en-US" altLang="zh-TW" sz="900" dirty="0" err="1"/>
              <a:t>this.host</a:t>
            </a:r>
            <a:r>
              <a:rPr lang="en-US" altLang="zh-TW" sz="900" dirty="0"/>
              <a:t>;</a:t>
            </a:r>
          </a:p>
          <a:p>
            <a:r>
              <a:rPr lang="en-US" altLang="zh-TW" sz="900" dirty="0" smtClean="0"/>
              <a:t> </a:t>
            </a:r>
            <a:r>
              <a:rPr lang="en-US" altLang="zh-TW" sz="900" b="1" dirty="0" smtClean="0"/>
              <a:t> </a:t>
            </a:r>
            <a:r>
              <a:rPr lang="en-US" altLang="zh-TW" sz="900" b="1" dirty="0" err="1" smtClean="0"/>
              <a:t>isFirstDelivery</a:t>
            </a:r>
            <a:r>
              <a:rPr lang="en-US" altLang="zh-TW" sz="900" b="1" dirty="0" smtClean="0"/>
              <a:t> </a:t>
            </a:r>
            <a:r>
              <a:rPr lang="en-US" altLang="zh-TW" sz="900" dirty="0"/>
              <a:t>= </a:t>
            </a:r>
            <a:r>
              <a:rPr lang="en-US" altLang="zh-TW" sz="900" dirty="0" err="1"/>
              <a:t>isFinalRecipient</a:t>
            </a:r>
            <a:r>
              <a:rPr lang="en-US" altLang="zh-TW" sz="900" dirty="0"/>
              <a:t> &amp;&amp;</a:t>
            </a:r>
          </a:p>
          <a:p>
            <a:r>
              <a:rPr lang="en-US" altLang="zh-TW" sz="900" dirty="0" smtClean="0"/>
              <a:t>  !</a:t>
            </a:r>
            <a:r>
              <a:rPr lang="en-US" altLang="zh-TW" sz="900" dirty="0" err="1"/>
              <a:t>isDeliveredMessage</a:t>
            </a:r>
            <a:r>
              <a:rPr lang="en-US" altLang="zh-TW" sz="900" dirty="0"/>
              <a:t>(</a:t>
            </a:r>
            <a:r>
              <a:rPr lang="en-US" altLang="zh-TW" sz="900" dirty="0" err="1"/>
              <a:t>aMessage</a:t>
            </a:r>
            <a:r>
              <a:rPr lang="en-US" altLang="zh-TW" sz="900" dirty="0"/>
              <a:t>);</a:t>
            </a:r>
          </a:p>
          <a:p>
            <a:endParaRPr lang="zh-TW" altLang="en-US" sz="900" dirty="0"/>
          </a:p>
          <a:p>
            <a:r>
              <a:rPr lang="en-US" altLang="zh-TW" sz="900" dirty="0" smtClean="0"/>
              <a:t>  if </a:t>
            </a:r>
            <a:r>
              <a:rPr lang="en-US" altLang="zh-TW" sz="900" dirty="0"/>
              <a:t>(!</a:t>
            </a:r>
            <a:r>
              <a:rPr lang="en-US" altLang="zh-TW" sz="900" dirty="0" err="1"/>
              <a:t>isFinalRecipient</a:t>
            </a:r>
            <a:r>
              <a:rPr lang="en-US" altLang="zh-TW" sz="900" dirty="0"/>
              <a:t> &amp;&amp; outgoing!=null) {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not the final recipient and </a:t>
            </a:r>
            <a:r>
              <a:rPr lang="en-US" altLang="zh-TW" sz="900" u="sng" dirty="0">
                <a:solidFill>
                  <a:schemeClr val="accent3"/>
                </a:solidFill>
              </a:rPr>
              <a:t>app doesn't want to drop the message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-&gt; put to buffer</a:t>
            </a:r>
          </a:p>
          <a:p>
            <a:r>
              <a:rPr lang="en-US" altLang="zh-TW" sz="900" dirty="0" smtClean="0"/>
              <a:t>    </a:t>
            </a:r>
            <a:r>
              <a:rPr lang="en-US" altLang="zh-TW" sz="900" dirty="0" err="1" smtClean="0"/>
              <a:t>addToMessages</a:t>
            </a:r>
            <a:r>
              <a:rPr lang="en-US" altLang="zh-TW" sz="900" dirty="0" smtClean="0"/>
              <a:t>(</a:t>
            </a:r>
            <a:r>
              <a:rPr lang="en-US" altLang="zh-TW" sz="900" dirty="0" err="1" smtClean="0"/>
              <a:t>aMessage</a:t>
            </a:r>
            <a:r>
              <a:rPr lang="en-US" altLang="zh-TW" sz="900" dirty="0"/>
              <a:t>, false);</a:t>
            </a:r>
          </a:p>
          <a:p>
            <a:r>
              <a:rPr lang="en-US" altLang="zh-TW" sz="900" dirty="0" smtClean="0"/>
              <a:t>  }</a:t>
            </a:r>
            <a:endParaRPr lang="en-US" altLang="zh-TW" sz="900" dirty="0"/>
          </a:p>
          <a:p>
            <a:r>
              <a:rPr lang="en-US" altLang="zh-TW" sz="900" dirty="0" smtClean="0"/>
              <a:t>  else </a:t>
            </a:r>
            <a:r>
              <a:rPr lang="en-US" altLang="zh-TW" sz="900" dirty="0"/>
              <a:t>if (</a:t>
            </a:r>
            <a:r>
              <a:rPr lang="en-US" altLang="zh-TW" sz="900" dirty="0" err="1"/>
              <a:t>isFirstDelivery</a:t>
            </a:r>
            <a:r>
              <a:rPr lang="en-US" altLang="zh-TW" sz="900" dirty="0"/>
              <a:t>) {</a:t>
            </a:r>
          </a:p>
          <a:p>
            <a:r>
              <a:rPr lang="en-US" altLang="zh-TW" sz="900" dirty="0" smtClean="0"/>
              <a:t>    </a:t>
            </a:r>
            <a:r>
              <a:rPr lang="en-US" altLang="zh-TW" sz="900" dirty="0" err="1" smtClean="0"/>
              <a:t>this.deliveredMessages.put</a:t>
            </a:r>
            <a:r>
              <a:rPr lang="en-US" altLang="zh-TW" sz="900" dirty="0" smtClean="0"/>
              <a:t>(id</a:t>
            </a:r>
            <a:r>
              <a:rPr lang="en-US" altLang="zh-TW" sz="900" dirty="0"/>
              <a:t>, </a:t>
            </a:r>
            <a:r>
              <a:rPr lang="en-US" altLang="zh-TW" sz="900" dirty="0" err="1"/>
              <a:t>aMessage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}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dirty="0" smtClean="0"/>
              <a:t>  for </a:t>
            </a:r>
            <a:r>
              <a:rPr lang="en-US" altLang="zh-TW" sz="900" dirty="0"/>
              <a:t>(</a:t>
            </a:r>
            <a:r>
              <a:rPr lang="en-US" altLang="zh-TW" sz="900" dirty="0" err="1"/>
              <a:t>MessageListener</a:t>
            </a:r>
            <a:r>
              <a:rPr lang="en-US" altLang="zh-TW" sz="900" dirty="0"/>
              <a:t> ml : </a:t>
            </a:r>
            <a:r>
              <a:rPr lang="en-US" altLang="zh-TW" sz="900" dirty="0" err="1"/>
              <a:t>this.mListeners</a:t>
            </a:r>
            <a:r>
              <a:rPr lang="en-US" altLang="zh-TW" sz="900" dirty="0"/>
              <a:t>) {</a:t>
            </a:r>
          </a:p>
          <a:p>
            <a:r>
              <a:rPr lang="en-US" altLang="zh-TW" sz="900" dirty="0" smtClean="0"/>
              <a:t>    </a:t>
            </a:r>
            <a:r>
              <a:rPr lang="en-US" altLang="zh-TW" sz="900" dirty="0" err="1" smtClean="0"/>
              <a:t>ml.messageTransferred</a:t>
            </a:r>
            <a:r>
              <a:rPr lang="en-US" altLang="zh-TW" sz="900" dirty="0" smtClean="0"/>
              <a:t>(</a:t>
            </a:r>
            <a:r>
              <a:rPr lang="en-US" altLang="zh-TW" sz="900" dirty="0" err="1" smtClean="0"/>
              <a:t>aMessage</a:t>
            </a:r>
            <a:r>
              <a:rPr lang="en-US" altLang="zh-TW" sz="900" dirty="0"/>
              <a:t>, from, </a:t>
            </a:r>
            <a:r>
              <a:rPr lang="en-US" altLang="zh-TW" sz="900" dirty="0" err="1"/>
              <a:t>this.host</a:t>
            </a:r>
            <a:r>
              <a:rPr lang="en-US" altLang="zh-TW" sz="900" dirty="0"/>
              <a:t>,</a:t>
            </a:r>
          </a:p>
          <a:p>
            <a:r>
              <a:rPr lang="en-US" altLang="zh-TW" sz="900" dirty="0" smtClean="0"/>
              <a:t>    </a:t>
            </a:r>
            <a:r>
              <a:rPr lang="en-US" altLang="zh-TW" sz="900" dirty="0" err="1" smtClean="0"/>
              <a:t>isFirstDelivery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}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dirty="0"/>
              <a:t>return </a:t>
            </a:r>
            <a:r>
              <a:rPr lang="en-US" altLang="zh-TW" sz="900" dirty="0" err="1"/>
              <a:t>aMessage</a:t>
            </a:r>
            <a:r>
              <a:rPr lang="en-US" altLang="zh-TW" sz="900" dirty="0"/>
              <a:t>;</a:t>
            </a:r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sp>
        <p:nvSpPr>
          <p:cNvPr id="3" name="圓角矩形 2"/>
          <p:cNvSpPr/>
          <p:nvPr/>
        </p:nvSpPr>
        <p:spPr>
          <a:xfrm>
            <a:off x="7273" y="286588"/>
            <a:ext cx="824429" cy="200016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600" dirty="0" err="1" smtClean="0"/>
              <a:t>MessageRouter</a:t>
            </a:r>
            <a:endParaRPr lang="zh-TW" altLang="en-US" sz="6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1020325" y="578205"/>
            <a:ext cx="2249334" cy="1384995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600" dirty="0"/>
              <a:t>Message </a:t>
            </a:r>
            <a:r>
              <a:rPr lang="en-US" altLang="zh-TW" sz="600" b="1" dirty="0" err="1"/>
              <a:t>messageTransferred</a:t>
            </a:r>
            <a:r>
              <a:rPr lang="en-US" altLang="zh-TW" sz="600" dirty="0"/>
              <a:t>(String id, </a:t>
            </a:r>
            <a:r>
              <a:rPr lang="en-US" altLang="zh-TW" sz="600" dirty="0" err="1"/>
              <a:t>DTNHost</a:t>
            </a:r>
            <a:r>
              <a:rPr lang="en-US" altLang="zh-TW" sz="600" dirty="0"/>
              <a:t> from) {</a:t>
            </a:r>
          </a:p>
          <a:p>
            <a:r>
              <a:rPr lang="zh-TW" altLang="en-US" sz="600" dirty="0" smtClean="0"/>
              <a:t>   </a:t>
            </a:r>
            <a:r>
              <a:rPr lang="en-US" altLang="zh-TW" sz="600" dirty="0" smtClean="0"/>
              <a:t>Message </a:t>
            </a:r>
            <a:r>
              <a:rPr lang="en-US" altLang="zh-TW" sz="600" dirty="0"/>
              <a:t>m = </a:t>
            </a:r>
            <a:r>
              <a:rPr lang="en-US" altLang="zh-TW" sz="600" b="1" dirty="0" err="1">
                <a:solidFill>
                  <a:srgbClr val="FF0000"/>
                </a:solidFill>
              </a:rPr>
              <a:t>super.messageTransferred</a:t>
            </a:r>
            <a:r>
              <a:rPr lang="en-US" altLang="zh-TW" sz="600" b="1" dirty="0">
                <a:solidFill>
                  <a:srgbClr val="FF0000"/>
                </a:solidFill>
              </a:rPr>
              <a:t>(id, from)</a:t>
            </a:r>
            <a:r>
              <a:rPr lang="en-US" altLang="zh-TW" sz="600" b="1" dirty="0"/>
              <a:t>;</a:t>
            </a:r>
          </a:p>
          <a:p>
            <a:endParaRPr lang="zh-TW" altLang="en-US" sz="600" dirty="0"/>
          </a:p>
          <a:p>
            <a:r>
              <a:rPr lang="en-US" altLang="zh-TW" sz="600" dirty="0" smtClean="0">
                <a:solidFill>
                  <a:schemeClr val="accent3"/>
                </a:solidFill>
              </a:rPr>
              <a:t>// </a:t>
            </a:r>
            <a:r>
              <a:rPr lang="en-US" altLang="zh-TW" sz="600" dirty="0">
                <a:solidFill>
                  <a:schemeClr val="accent3"/>
                </a:solidFill>
              </a:rPr>
              <a:t>check if </a:t>
            </a:r>
            <a:r>
              <a:rPr lang="en-US" altLang="zh-TW" sz="600" u="sng" dirty="0" err="1">
                <a:solidFill>
                  <a:schemeClr val="accent3"/>
                </a:solidFill>
              </a:rPr>
              <a:t>msg</a:t>
            </a:r>
            <a:r>
              <a:rPr lang="en-US" altLang="zh-TW" sz="600" u="sng" dirty="0">
                <a:solidFill>
                  <a:schemeClr val="accent3"/>
                </a:solidFill>
              </a:rPr>
              <a:t> was for this host and a response was requested</a:t>
            </a:r>
          </a:p>
          <a:p>
            <a:r>
              <a:rPr lang="zh-TW" altLang="en-US" sz="600" dirty="0" smtClean="0"/>
              <a:t>   </a:t>
            </a:r>
            <a:r>
              <a:rPr lang="en-US" altLang="zh-TW" sz="600" dirty="0" smtClean="0"/>
              <a:t>if </a:t>
            </a:r>
            <a:r>
              <a:rPr lang="en-US" altLang="zh-TW" sz="600" dirty="0"/>
              <a:t>(</a:t>
            </a:r>
            <a:r>
              <a:rPr lang="en-US" altLang="zh-TW" sz="600" dirty="0" err="1"/>
              <a:t>m.getTo</a:t>
            </a:r>
            <a:r>
              <a:rPr lang="en-US" altLang="zh-TW" sz="600" dirty="0"/>
              <a:t>() == </a:t>
            </a:r>
            <a:r>
              <a:rPr lang="en-US" altLang="zh-TW" sz="600" dirty="0" err="1"/>
              <a:t>getHost</a:t>
            </a:r>
            <a:r>
              <a:rPr lang="en-US" altLang="zh-TW" sz="600" dirty="0"/>
              <a:t>() &amp;&amp; </a:t>
            </a:r>
            <a:r>
              <a:rPr lang="en-US" altLang="zh-TW" sz="600" dirty="0" err="1"/>
              <a:t>m.getResponseSize</a:t>
            </a:r>
            <a:r>
              <a:rPr lang="en-US" altLang="zh-TW" sz="600" dirty="0"/>
              <a:t>() &gt; 0) {</a:t>
            </a:r>
          </a:p>
          <a:p>
            <a:r>
              <a:rPr lang="en-US" altLang="zh-TW" sz="600" dirty="0">
                <a:solidFill>
                  <a:schemeClr val="accent3"/>
                </a:solidFill>
              </a:rPr>
              <a:t>// generate a response message</a:t>
            </a:r>
          </a:p>
          <a:p>
            <a:r>
              <a:rPr lang="zh-TW" altLang="en-US" sz="600" dirty="0" smtClean="0"/>
              <a:t>      </a:t>
            </a:r>
            <a:r>
              <a:rPr lang="en-US" altLang="zh-TW" sz="600" dirty="0" smtClean="0"/>
              <a:t>Message </a:t>
            </a:r>
            <a:r>
              <a:rPr lang="en-US" altLang="zh-TW" sz="600" dirty="0"/>
              <a:t>res = new Message(</a:t>
            </a:r>
            <a:r>
              <a:rPr lang="en-US" altLang="zh-TW" sz="600" dirty="0" err="1"/>
              <a:t>this.getHost</a:t>
            </a:r>
            <a:r>
              <a:rPr lang="en-US" altLang="zh-TW" sz="600" dirty="0"/>
              <a:t>(),</a:t>
            </a:r>
            <a:r>
              <a:rPr lang="en-US" altLang="zh-TW" sz="600" dirty="0" err="1"/>
              <a:t>m.getFrom</a:t>
            </a:r>
            <a:r>
              <a:rPr lang="en-US" altLang="zh-TW" sz="600" dirty="0"/>
              <a:t>(), </a:t>
            </a:r>
          </a:p>
          <a:p>
            <a:r>
              <a:rPr lang="zh-TW" altLang="en-US" sz="600" i="1" dirty="0" smtClean="0"/>
              <a:t>      </a:t>
            </a:r>
            <a:r>
              <a:rPr lang="en-US" altLang="zh-TW" sz="600" i="1" dirty="0" err="1" smtClean="0"/>
              <a:t>RESPONSE_PREFIX+m.getId</a:t>
            </a:r>
            <a:r>
              <a:rPr lang="en-US" altLang="zh-TW" sz="600" i="1" dirty="0"/>
              <a:t>(), </a:t>
            </a:r>
            <a:r>
              <a:rPr lang="en-US" altLang="zh-TW" sz="600" i="1" dirty="0" err="1"/>
              <a:t>m.getResponseSize</a:t>
            </a:r>
            <a:r>
              <a:rPr lang="en-US" altLang="zh-TW" sz="600" i="1" dirty="0"/>
              <a:t>());</a:t>
            </a:r>
          </a:p>
          <a:p>
            <a:r>
              <a:rPr lang="zh-TW" altLang="en-US" sz="600" dirty="0" smtClean="0"/>
              <a:t>      </a:t>
            </a:r>
            <a:r>
              <a:rPr lang="en-US" altLang="zh-TW" sz="600" dirty="0" err="1" smtClean="0"/>
              <a:t>this.createNewMessage</a:t>
            </a:r>
            <a:r>
              <a:rPr lang="en-US" altLang="zh-TW" sz="600" dirty="0" smtClean="0"/>
              <a:t>(res</a:t>
            </a:r>
            <a:r>
              <a:rPr lang="en-US" altLang="zh-TW" sz="600" dirty="0"/>
              <a:t>);</a:t>
            </a:r>
          </a:p>
          <a:p>
            <a:r>
              <a:rPr lang="zh-TW" altLang="en-US" sz="600" dirty="0" smtClean="0"/>
              <a:t>      </a:t>
            </a:r>
            <a:r>
              <a:rPr lang="en-US" altLang="zh-TW" sz="600" dirty="0" err="1" smtClean="0"/>
              <a:t>this.getMessage</a:t>
            </a:r>
            <a:r>
              <a:rPr lang="en-US" altLang="zh-TW" sz="600" dirty="0" smtClean="0"/>
              <a:t>(</a:t>
            </a:r>
            <a:r>
              <a:rPr lang="en-US" altLang="zh-TW" sz="600" i="1" dirty="0" err="1" smtClean="0"/>
              <a:t>RESPONSE_PREFIX+m.getId</a:t>
            </a:r>
            <a:r>
              <a:rPr lang="en-US" altLang="zh-TW" sz="600" i="1" dirty="0"/>
              <a:t>()).</a:t>
            </a:r>
            <a:r>
              <a:rPr lang="en-US" altLang="zh-TW" sz="600" i="1" dirty="0" err="1"/>
              <a:t>setRequest</a:t>
            </a:r>
            <a:r>
              <a:rPr lang="en-US" altLang="zh-TW" sz="600" i="1" dirty="0"/>
              <a:t>(m);</a:t>
            </a:r>
          </a:p>
          <a:p>
            <a:r>
              <a:rPr lang="zh-TW" altLang="en-US" sz="600" dirty="0" smtClean="0"/>
              <a:t>   </a:t>
            </a:r>
            <a:r>
              <a:rPr lang="en-US" altLang="zh-TW" sz="600" dirty="0" smtClean="0"/>
              <a:t>}</a:t>
            </a:r>
            <a:endParaRPr lang="en-US" altLang="zh-TW" sz="600" dirty="0"/>
          </a:p>
          <a:p>
            <a:endParaRPr lang="zh-TW" altLang="en-US" sz="600" dirty="0"/>
          </a:p>
          <a:p>
            <a:r>
              <a:rPr lang="en-US" altLang="zh-TW" sz="600" dirty="0"/>
              <a:t>return m;</a:t>
            </a:r>
          </a:p>
          <a:p>
            <a:r>
              <a:rPr lang="en-US" altLang="zh-TW" sz="600" dirty="0"/>
              <a:t>}</a:t>
            </a:r>
            <a:endParaRPr lang="zh-TW" altLang="en-US" sz="600" dirty="0"/>
          </a:p>
        </p:txBody>
      </p:sp>
      <p:cxnSp>
        <p:nvCxnSpPr>
          <p:cNvPr id="5" name="肘形接點 4"/>
          <p:cNvCxnSpPr>
            <a:endCxn id="3" idx="3"/>
          </p:cNvCxnSpPr>
          <p:nvPr/>
        </p:nvCxnSpPr>
        <p:spPr>
          <a:xfrm rot="10800000">
            <a:off x="831702" y="386596"/>
            <a:ext cx="1152128" cy="388040"/>
          </a:xfrm>
          <a:prstGeom prst="bentConnector3">
            <a:avLst>
              <a:gd name="adj1" fmla="val 1498"/>
            </a:avLst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左大括弧 6"/>
          <p:cNvSpPr/>
          <p:nvPr/>
        </p:nvSpPr>
        <p:spPr>
          <a:xfrm>
            <a:off x="831702" y="486604"/>
            <a:ext cx="320542" cy="1568199"/>
          </a:xfrm>
          <a:prstGeom prst="leftBrace">
            <a:avLst>
              <a:gd name="adj1" fmla="val 8333"/>
              <a:gd name="adj2" fmla="val 30509"/>
            </a:avLst>
          </a:prstGeom>
          <a:ln w="254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/>
          <p:cNvCxnSpPr/>
          <p:nvPr/>
        </p:nvCxnSpPr>
        <p:spPr>
          <a:xfrm flipV="1">
            <a:off x="413957" y="486604"/>
            <a:ext cx="2685" cy="334248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圓角矩形 12"/>
          <p:cNvSpPr/>
          <p:nvPr/>
        </p:nvSpPr>
        <p:spPr>
          <a:xfrm>
            <a:off x="7273" y="826334"/>
            <a:ext cx="824429" cy="225839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600" dirty="0" err="1" smtClean="0"/>
              <a:t>ActiveRouter</a:t>
            </a:r>
            <a:endParaRPr lang="zh-TW" altLang="en-US" sz="600" dirty="0"/>
          </a:p>
        </p:txBody>
      </p:sp>
      <p:cxnSp>
        <p:nvCxnSpPr>
          <p:cNvPr id="23" name="肘形接點 22"/>
          <p:cNvCxnSpPr/>
          <p:nvPr/>
        </p:nvCxnSpPr>
        <p:spPr>
          <a:xfrm>
            <a:off x="831985" y="286588"/>
            <a:ext cx="2371863" cy="200016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-13118" y="3399"/>
            <a:ext cx="984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Receiver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2329730" y="3055709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true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2345105" y="3216166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true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26" name="直線單箭頭接點 25"/>
          <p:cNvCxnSpPr/>
          <p:nvPr/>
        </p:nvCxnSpPr>
        <p:spPr>
          <a:xfrm flipH="1" flipV="1">
            <a:off x="2868978" y="3252718"/>
            <a:ext cx="478886" cy="8057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 flipH="1" flipV="1">
            <a:off x="2884353" y="3413175"/>
            <a:ext cx="463511" cy="11866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9048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203848" y="0"/>
            <a:ext cx="3722494" cy="6047809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Message </a:t>
            </a:r>
            <a:r>
              <a:rPr lang="en-US" altLang="zh-TW" sz="900" b="1" dirty="0" err="1"/>
              <a:t>messageTransferred</a:t>
            </a:r>
            <a:r>
              <a:rPr lang="en-US" altLang="zh-TW" sz="900" dirty="0"/>
              <a:t>(String id, </a:t>
            </a:r>
            <a:r>
              <a:rPr lang="en-US" altLang="zh-TW" sz="900" dirty="0" err="1"/>
              <a:t>DTNHost</a:t>
            </a:r>
            <a:r>
              <a:rPr lang="en-US" altLang="zh-TW" sz="900" dirty="0"/>
              <a:t> from) {</a:t>
            </a:r>
          </a:p>
          <a:p>
            <a:r>
              <a:rPr lang="zh-TW" altLang="en-US" sz="900" dirty="0" smtClean="0"/>
              <a:t>  </a:t>
            </a:r>
            <a:r>
              <a:rPr lang="en-US" altLang="zh-TW" sz="900" dirty="0" smtClean="0"/>
              <a:t>Message </a:t>
            </a:r>
            <a:r>
              <a:rPr lang="en-US" altLang="zh-TW" sz="900" dirty="0"/>
              <a:t>incoming = </a:t>
            </a:r>
            <a:r>
              <a:rPr lang="en-US" altLang="zh-TW" sz="900" dirty="0" err="1"/>
              <a:t>removeFromIncomingBuffer</a:t>
            </a:r>
            <a:r>
              <a:rPr lang="en-US" altLang="zh-TW" sz="900" dirty="0"/>
              <a:t>(id, from);</a:t>
            </a:r>
          </a:p>
          <a:p>
            <a:r>
              <a:rPr lang="zh-TW" altLang="en-US" sz="900" dirty="0" smtClean="0"/>
              <a:t>  </a:t>
            </a:r>
            <a:r>
              <a:rPr lang="en-US" altLang="zh-TW" sz="900" dirty="0" err="1" smtClean="0"/>
              <a:t>boolean</a:t>
            </a:r>
            <a:r>
              <a:rPr lang="en-US" altLang="zh-TW" sz="900" dirty="0" smtClean="0"/>
              <a:t> </a:t>
            </a:r>
            <a:r>
              <a:rPr lang="en-US" altLang="zh-TW" sz="900" dirty="0" err="1"/>
              <a:t>isFinalRecipient</a:t>
            </a:r>
            <a:r>
              <a:rPr lang="en-US" altLang="zh-TW" sz="900" dirty="0"/>
              <a:t>;</a:t>
            </a:r>
          </a:p>
          <a:p>
            <a:r>
              <a:rPr lang="zh-TW" altLang="en-US" sz="900" dirty="0" smtClean="0"/>
              <a:t>  </a:t>
            </a:r>
            <a:r>
              <a:rPr lang="en-US" altLang="zh-TW" sz="900" dirty="0" err="1" smtClean="0"/>
              <a:t>boolean</a:t>
            </a:r>
            <a:r>
              <a:rPr lang="en-US" altLang="zh-TW" sz="900" dirty="0" smtClean="0"/>
              <a:t> </a:t>
            </a:r>
            <a:r>
              <a:rPr lang="en-US" altLang="zh-TW" sz="900" dirty="0" err="1"/>
              <a:t>isFirstDelivery</a:t>
            </a:r>
            <a:r>
              <a:rPr lang="en-US" altLang="zh-TW" sz="900" dirty="0"/>
              <a:t>; </a:t>
            </a:r>
            <a:r>
              <a:rPr lang="en-US" altLang="zh-TW" sz="900" dirty="0">
                <a:solidFill>
                  <a:schemeClr val="accent3"/>
                </a:solidFill>
              </a:rPr>
              <a:t>// is this first delivered instance of the </a:t>
            </a:r>
            <a:r>
              <a:rPr lang="en-US" altLang="zh-TW" sz="900" u="sng" dirty="0" err="1" smtClean="0">
                <a:solidFill>
                  <a:schemeClr val="accent3"/>
                </a:solidFill>
              </a:rPr>
              <a:t>msg</a:t>
            </a:r>
            <a:endParaRPr lang="zh-TW" altLang="en-US" sz="900" dirty="0"/>
          </a:p>
          <a:p>
            <a:r>
              <a:rPr lang="en-US" altLang="zh-TW" sz="900" dirty="0" smtClean="0"/>
              <a:t>  if </a:t>
            </a:r>
            <a:r>
              <a:rPr lang="en-US" altLang="zh-TW" sz="900" dirty="0"/>
              <a:t>(incoming == null) {</a:t>
            </a:r>
          </a:p>
          <a:p>
            <a:r>
              <a:rPr lang="en-US" altLang="zh-TW" sz="900" dirty="0" smtClean="0"/>
              <a:t>   throw new </a:t>
            </a:r>
            <a:r>
              <a:rPr lang="en-US" altLang="zh-TW" sz="900" dirty="0" err="1"/>
              <a:t>SimError</a:t>
            </a:r>
            <a:r>
              <a:rPr lang="en-US" altLang="zh-TW" sz="900" dirty="0"/>
              <a:t>("No message with ID " + id + " in the incoming "+</a:t>
            </a:r>
          </a:p>
          <a:p>
            <a:r>
              <a:rPr lang="en-US" altLang="zh-TW" sz="900" dirty="0" smtClean="0"/>
              <a:t>   "</a:t>
            </a:r>
            <a:r>
              <a:rPr lang="en-US" altLang="zh-TW" sz="900" dirty="0"/>
              <a:t>buffer of " + </a:t>
            </a:r>
            <a:r>
              <a:rPr lang="en-US" altLang="zh-TW" sz="900" dirty="0" err="1"/>
              <a:t>this.host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}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dirty="0" smtClean="0"/>
              <a:t>  </a:t>
            </a:r>
            <a:r>
              <a:rPr lang="en-US" altLang="zh-TW" sz="900" dirty="0" err="1" smtClean="0"/>
              <a:t>incoming.setReceiveTime</a:t>
            </a:r>
            <a:r>
              <a:rPr lang="en-US" altLang="zh-TW" sz="900" dirty="0" smtClean="0"/>
              <a:t>(</a:t>
            </a:r>
            <a:r>
              <a:rPr lang="en-US" altLang="zh-TW" sz="900" dirty="0" err="1" smtClean="0"/>
              <a:t>SimClock.</a:t>
            </a:r>
            <a:r>
              <a:rPr lang="en-US" altLang="zh-TW" sz="900" i="1" dirty="0" err="1" smtClean="0"/>
              <a:t>getTime</a:t>
            </a:r>
            <a:r>
              <a:rPr lang="en-US" altLang="zh-TW" sz="900" i="1" dirty="0"/>
              <a:t>());</a:t>
            </a:r>
          </a:p>
          <a:p>
            <a:endParaRPr lang="zh-TW" altLang="en-US" sz="900" dirty="0"/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Pass the message to the application (if any) and get outgoing message</a:t>
            </a:r>
          </a:p>
          <a:p>
            <a:r>
              <a:rPr lang="en-US" altLang="zh-TW" sz="900" dirty="0" smtClean="0"/>
              <a:t>  Message </a:t>
            </a:r>
            <a:r>
              <a:rPr lang="en-US" altLang="zh-TW" sz="900" dirty="0"/>
              <a:t>outgoing = incoming;</a:t>
            </a:r>
          </a:p>
          <a:p>
            <a:r>
              <a:rPr lang="en-US" altLang="zh-TW" sz="900" dirty="0" smtClean="0"/>
              <a:t>  for </a:t>
            </a:r>
            <a:r>
              <a:rPr lang="en-US" altLang="zh-TW" sz="900" dirty="0"/>
              <a:t>(Application app : </a:t>
            </a:r>
            <a:r>
              <a:rPr lang="en-US" altLang="zh-TW" sz="900" dirty="0" err="1"/>
              <a:t>getApplications</a:t>
            </a:r>
            <a:r>
              <a:rPr lang="en-US" altLang="zh-TW" sz="900" dirty="0"/>
              <a:t>(</a:t>
            </a:r>
            <a:r>
              <a:rPr lang="en-US" altLang="zh-TW" sz="900" dirty="0" err="1"/>
              <a:t>incoming.getAppID</a:t>
            </a:r>
            <a:r>
              <a:rPr lang="en-US" altLang="zh-TW" sz="900" dirty="0"/>
              <a:t>())) {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Note that the order of applications is significant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since the next one gets the output of the previous.</a:t>
            </a:r>
          </a:p>
          <a:p>
            <a:r>
              <a:rPr lang="en-US" altLang="zh-TW" sz="900" dirty="0" smtClean="0"/>
              <a:t>    outgoing </a:t>
            </a:r>
            <a:r>
              <a:rPr lang="en-US" altLang="zh-TW" sz="900" dirty="0"/>
              <a:t>= </a:t>
            </a:r>
            <a:r>
              <a:rPr lang="en-US" altLang="zh-TW" sz="900" dirty="0" err="1"/>
              <a:t>app.handle</a:t>
            </a:r>
            <a:r>
              <a:rPr lang="en-US" altLang="zh-TW" sz="900" dirty="0"/>
              <a:t>(outgoing, </a:t>
            </a:r>
            <a:r>
              <a:rPr lang="en-US" altLang="zh-TW" sz="900" dirty="0" err="1"/>
              <a:t>this.host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if </a:t>
            </a:r>
            <a:r>
              <a:rPr lang="en-US" altLang="zh-TW" sz="900" dirty="0"/>
              <a:t>(outgoing == null) break; </a:t>
            </a:r>
            <a:r>
              <a:rPr lang="en-US" altLang="zh-TW" sz="900" dirty="0">
                <a:solidFill>
                  <a:schemeClr val="accent3"/>
                </a:solidFill>
              </a:rPr>
              <a:t>// Some </a:t>
            </a:r>
            <a:r>
              <a:rPr lang="en-US" altLang="zh-TW" sz="900" u="sng" dirty="0">
                <a:solidFill>
                  <a:schemeClr val="accent3"/>
                </a:solidFill>
              </a:rPr>
              <a:t>app wanted to drop the message</a:t>
            </a:r>
          </a:p>
          <a:p>
            <a:r>
              <a:rPr lang="en-US" altLang="zh-TW" sz="900" dirty="0" smtClean="0"/>
              <a:t>  }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dirty="0" smtClean="0"/>
              <a:t>  Message </a:t>
            </a:r>
            <a:r>
              <a:rPr lang="en-US" altLang="zh-TW" sz="900" dirty="0" err="1"/>
              <a:t>aMessage</a:t>
            </a:r>
            <a:r>
              <a:rPr lang="en-US" altLang="zh-TW" sz="900" dirty="0"/>
              <a:t> = (outgoing==null)?(incoming):(outgoing);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If the application re-targets the message (changes 'to')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then the message is not considered as 'delivered' to this host.</a:t>
            </a:r>
          </a:p>
          <a:p>
            <a:r>
              <a:rPr lang="en-US" altLang="zh-TW" sz="900" dirty="0" smtClean="0"/>
              <a:t>  </a:t>
            </a:r>
            <a:r>
              <a:rPr lang="en-US" altLang="zh-TW" sz="900" b="1" dirty="0" err="1" smtClean="0"/>
              <a:t>isFinalRecipient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</a:t>
            </a:r>
            <a:r>
              <a:rPr lang="en-US" altLang="zh-TW" sz="900" dirty="0" err="1"/>
              <a:t>aMessage.getTo</a:t>
            </a:r>
            <a:r>
              <a:rPr lang="en-US" altLang="zh-TW" sz="900" dirty="0"/>
              <a:t>() == </a:t>
            </a:r>
            <a:r>
              <a:rPr lang="en-US" altLang="zh-TW" sz="900" dirty="0" err="1"/>
              <a:t>this.host</a:t>
            </a:r>
            <a:r>
              <a:rPr lang="en-US" altLang="zh-TW" sz="900" dirty="0"/>
              <a:t>;</a:t>
            </a:r>
          </a:p>
          <a:p>
            <a:r>
              <a:rPr lang="en-US" altLang="zh-TW" sz="900" dirty="0" smtClean="0"/>
              <a:t> </a:t>
            </a:r>
            <a:r>
              <a:rPr lang="en-US" altLang="zh-TW" sz="900" b="1" dirty="0" smtClean="0"/>
              <a:t> </a:t>
            </a:r>
            <a:r>
              <a:rPr lang="en-US" altLang="zh-TW" sz="900" b="1" dirty="0" err="1" smtClean="0"/>
              <a:t>isFirstDelivery</a:t>
            </a:r>
            <a:r>
              <a:rPr lang="en-US" altLang="zh-TW" sz="900" b="1" dirty="0" smtClean="0"/>
              <a:t> </a:t>
            </a:r>
            <a:r>
              <a:rPr lang="en-US" altLang="zh-TW" sz="900" dirty="0"/>
              <a:t>= </a:t>
            </a:r>
            <a:r>
              <a:rPr lang="en-US" altLang="zh-TW" sz="900" dirty="0" err="1"/>
              <a:t>isFinalRecipient</a:t>
            </a:r>
            <a:r>
              <a:rPr lang="en-US" altLang="zh-TW" sz="900" dirty="0"/>
              <a:t> &amp;&amp;</a:t>
            </a:r>
          </a:p>
          <a:p>
            <a:r>
              <a:rPr lang="en-US" altLang="zh-TW" sz="900" dirty="0" smtClean="0"/>
              <a:t>  !</a:t>
            </a:r>
            <a:r>
              <a:rPr lang="en-US" altLang="zh-TW" sz="900" dirty="0" err="1"/>
              <a:t>isDeliveredMessage</a:t>
            </a:r>
            <a:r>
              <a:rPr lang="en-US" altLang="zh-TW" sz="900" dirty="0"/>
              <a:t>(</a:t>
            </a:r>
            <a:r>
              <a:rPr lang="en-US" altLang="zh-TW" sz="900" dirty="0" err="1"/>
              <a:t>aMessage</a:t>
            </a:r>
            <a:r>
              <a:rPr lang="en-US" altLang="zh-TW" sz="900" dirty="0"/>
              <a:t>);</a:t>
            </a:r>
          </a:p>
          <a:p>
            <a:endParaRPr lang="zh-TW" altLang="en-US" sz="900" dirty="0"/>
          </a:p>
          <a:p>
            <a:r>
              <a:rPr lang="en-US" altLang="zh-TW" sz="900" dirty="0" smtClean="0"/>
              <a:t>  if </a:t>
            </a:r>
            <a:r>
              <a:rPr lang="en-US" altLang="zh-TW" sz="900" dirty="0"/>
              <a:t>(!</a:t>
            </a:r>
            <a:r>
              <a:rPr lang="en-US" altLang="zh-TW" sz="900" dirty="0" err="1"/>
              <a:t>isFinalRecipient</a:t>
            </a:r>
            <a:r>
              <a:rPr lang="en-US" altLang="zh-TW" sz="900" dirty="0"/>
              <a:t> &amp;&amp; outgoing!=null) {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not the final recipient and </a:t>
            </a:r>
            <a:r>
              <a:rPr lang="en-US" altLang="zh-TW" sz="900" u="sng" dirty="0">
                <a:solidFill>
                  <a:schemeClr val="accent3"/>
                </a:solidFill>
              </a:rPr>
              <a:t>app doesn't want to drop the message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-&gt; put to buffer</a:t>
            </a:r>
          </a:p>
          <a:p>
            <a:r>
              <a:rPr lang="en-US" altLang="zh-TW" sz="900" dirty="0" smtClean="0"/>
              <a:t>    </a:t>
            </a:r>
            <a:r>
              <a:rPr lang="en-US" altLang="zh-TW" sz="900" dirty="0" err="1" smtClean="0"/>
              <a:t>addToMessages</a:t>
            </a:r>
            <a:r>
              <a:rPr lang="en-US" altLang="zh-TW" sz="900" dirty="0" smtClean="0"/>
              <a:t>(</a:t>
            </a:r>
            <a:r>
              <a:rPr lang="en-US" altLang="zh-TW" sz="900" dirty="0" err="1" smtClean="0"/>
              <a:t>aMessage</a:t>
            </a:r>
            <a:r>
              <a:rPr lang="en-US" altLang="zh-TW" sz="900" dirty="0"/>
              <a:t>, false);</a:t>
            </a:r>
          </a:p>
          <a:p>
            <a:r>
              <a:rPr lang="en-US" altLang="zh-TW" sz="900" dirty="0" smtClean="0"/>
              <a:t>  }</a:t>
            </a:r>
            <a:endParaRPr lang="en-US" altLang="zh-TW" sz="900" dirty="0"/>
          </a:p>
          <a:p>
            <a:r>
              <a:rPr lang="en-US" altLang="zh-TW" sz="900" dirty="0" smtClean="0"/>
              <a:t>  else </a:t>
            </a:r>
            <a:r>
              <a:rPr lang="en-US" altLang="zh-TW" sz="900" dirty="0"/>
              <a:t>if (</a:t>
            </a:r>
            <a:r>
              <a:rPr lang="en-US" altLang="zh-TW" sz="900" b="1" dirty="0" err="1"/>
              <a:t>isFirstDelivery</a:t>
            </a:r>
            <a:r>
              <a:rPr lang="en-US" altLang="zh-TW" sz="900" dirty="0"/>
              <a:t>) {</a:t>
            </a:r>
          </a:p>
          <a:p>
            <a:r>
              <a:rPr lang="en-US" altLang="zh-TW" sz="900" dirty="0" smtClean="0"/>
              <a:t>    </a:t>
            </a:r>
            <a:r>
              <a:rPr lang="en-US" altLang="zh-TW" sz="900" dirty="0" err="1" smtClean="0"/>
              <a:t>this.deliveredMessages.put</a:t>
            </a:r>
            <a:r>
              <a:rPr lang="en-US" altLang="zh-TW" sz="900" dirty="0" smtClean="0"/>
              <a:t>(id</a:t>
            </a:r>
            <a:r>
              <a:rPr lang="en-US" altLang="zh-TW" sz="900" dirty="0"/>
              <a:t>, </a:t>
            </a:r>
            <a:r>
              <a:rPr lang="en-US" altLang="zh-TW" sz="900" dirty="0" err="1"/>
              <a:t>aMessage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}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dirty="0" smtClean="0"/>
              <a:t>  for </a:t>
            </a:r>
            <a:r>
              <a:rPr lang="en-US" altLang="zh-TW" sz="900" dirty="0"/>
              <a:t>(</a:t>
            </a:r>
            <a:r>
              <a:rPr lang="en-US" altLang="zh-TW" sz="900" dirty="0" err="1"/>
              <a:t>MessageListener</a:t>
            </a:r>
            <a:r>
              <a:rPr lang="en-US" altLang="zh-TW" sz="900" dirty="0"/>
              <a:t> ml : </a:t>
            </a:r>
            <a:r>
              <a:rPr lang="en-US" altLang="zh-TW" sz="900" dirty="0" err="1"/>
              <a:t>this.mListeners</a:t>
            </a:r>
            <a:r>
              <a:rPr lang="en-US" altLang="zh-TW" sz="900" dirty="0"/>
              <a:t>) {</a:t>
            </a:r>
          </a:p>
          <a:p>
            <a:r>
              <a:rPr lang="en-US" altLang="zh-TW" sz="900" dirty="0" smtClean="0"/>
              <a:t>    </a:t>
            </a:r>
            <a:r>
              <a:rPr lang="en-US" altLang="zh-TW" sz="900" dirty="0" err="1" smtClean="0"/>
              <a:t>ml.messageTransferred</a:t>
            </a:r>
            <a:r>
              <a:rPr lang="en-US" altLang="zh-TW" sz="900" dirty="0" smtClean="0"/>
              <a:t>(</a:t>
            </a:r>
            <a:r>
              <a:rPr lang="en-US" altLang="zh-TW" sz="900" dirty="0" err="1" smtClean="0"/>
              <a:t>aMessage</a:t>
            </a:r>
            <a:r>
              <a:rPr lang="en-US" altLang="zh-TW" sz="900" dirty="0"/>
              <a:t>, from, </a:t>
            </a:r>
            <a:r>
              <a:rPr lang="en-US" altLang="zh-TW" sz="900" dirty="0" err="1"/>
              <a:t>this.host</a:t>
            </a:r>
            <a:r>
              <a:rPr lang="en-US" altLang="zh-TW" sz="900" dirty="0"/>
              <a:t>,</a:t>
            </a:r>
          </a:p>
          <a:p>
            <a:r>
              <a:rPr lang="en-US" altLang="zh-TW" sz="900" dirty="0" smtClean="0"/>
              <a:t>    </a:t>
            </a:r>
            <a:r>
              <a:rPr lang="en-US" altLang="zh-TW" sz="900" dirty="0" err="1" smtClean="0"/>
              <a:t>isFirstDelivery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}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dirty="0"/>
              <a:t>return </a:t>
            </a:r>
            <a:r>
              <a:rPr lang="en-US" altLang="zh-TW" sz="900" dirty="0" err="1"/>
              <a:t>aMessage</a:t>
            </a:r>
            <a:r>
              <a:rPr lang="en-US" altLang="zh-TW" sz="900" dirty="0"/>
              <a:t>;</a:t>
            </a:r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sp>
        <p:nvSpPr>
          <p:cNvPr id="3" name="圓角矩形 2"/>
          <p:cNvSpPr/>
          <p:nvPr/>
        </p:nvSpPr>
        <p:spPr>
          <a:xfrm>
            <a:off x="7273" y="286588"/>
            <a:ext cx="824429" cy="200016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600" dirty="0" err="1" smtClean="0"/>
              <a:t>MessageRouter</a:t>
            </a:r>
            <a:endParaRPr lang="zh-TW" altLang="en-US" sz="6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1020325" y="578205"/>
            <a:ext cx="2249334" cy="1384995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600" dirty="0"/>
              <a:t>Message </a:t>
            </a:r>
            <a:r>
              <a:rPr lang="en-US" altLang="zh-TW" sz="600" b="1" dirty="0" err="1"/>
              <a:t>messageTransferred</a:t>
            </a:r>
            <a:r>
              <a:rPr lang="en-US" altLang="zh-TW" sz="600" dirty="0"/>
              <a:t>(String id, </a:t>
            </a:r>
            <a:r>
              <a:rPr lang="en-US" altLang="zh-TW" sz="600" dirty="0" err="1"/>
              <a:t>DTNHost</a:t>
            </a:r>
            <a:r>
              <a:rPr lang="en-US" altLang="zh-TW" sz="600" dirty="0"/>
              <a:t> from) {</a:t>
            </a:r>
          </a:p>
          <a:p>
            <a:r>
              <a:rPr lang="zh-TW" altLang="en-US" sz="600" dirty="0" smtClean="0"/>
              <a:t>   </a:t>
            </a:r>
            <a:r>
              <a:rPr lang="en-US" altLang="zh-TW" sz="600" dirty="0" smtClean="0"/>
              <a:t>Message </a:t>
            </a:r>
            <a:r>
              <a:rPr lang="en-US" altLang="zh-TW" sz="600" dirty="0"/>
              <a:t>m = </a:t>
            </a:r>
            <a:r>
              <a:rPr lang="en-US" altLang="zh-TW" sz="600" b="1" dirty="0" err="1">
                <a:solidFill>
                  <a:srgbClr val="FF0000"/>
                </a:solidFill>
              </a:rPr>
              <a:t>super.messageTransferred</a:t>
            </a:r>
            <a:r>
              <a:rPr lang="en-US" altLang="zh-TW" sz="600" b="1" dirty="0">
                <a:solidFill>
                  <a:srgbClr val="FF0000"/>
                </a:solidFill>
              </a:rPr>
              <a:t>(id, from)</a:t>
            </a:r>
            <a:r>
              <a:rPr lang="en-US" altLang="zh-TW" sz="600" b="1" dirty="0"/>
              <a:t>;</a:t>
            </a:r>
          </a:p>
          <a:p>
            <a:endParaRPr lang="zh-TW" altLang="en-US" sz="600" dirty="0"/>
          </a:p>
          <a:p>
            <a:r>
              <a:rPr lang="en-US" altLang="zh-TW" sz="600" dirty="0" smtClean="0">
                <a:solidFill>
                  <a:schemeClr val="accent3"/>
                </a:solidFill>
              </a:rPr>
              <a:t>// </a:t>
            </a:r>
            <a:r>
              <a:rPr lang="en-US" altLang="zh-TW" sz="600" dirty="0">
                <a:solidFill>
                  <a:schemeClr val="accent3"/>
                </a:solidFill>
              </a:rPr>
              <a:t>check if </a:t>
            </a:r>
            <a:r>
              <a:rPr lang="en-US" altLang="zh-TW" sz="600" u="sng" dirty="0" err="1">
                <a:solidFill>
                  <a:schemeClr val="accent3"/>
                </a:solidFill>
              </a:rPr>
              <a:t>msg</a:t>
            </a:r>
            <a:r>
              <a:rPr lang="en-US" altLang="zh-TW" sz="600" u="sng" dirty="0">
                <a:solidFill>
                  <a:schemeClr val="accent3"/>
                </a:solidFill>
              </a:rPr>
              <a:t> was for this host and a response was requested</a:t>
            </a:r>
          </a:p>
          <a:p>
            <a:r>
              <a:rPr lang="zh-TW" altLang="en-US" sz="600" dirty="0" smtClean="0"/>
              <a:t>   </a:t>
            </a:r>
            <a:r>
              <a:rPr lang="en-US" altLang="zh-TW" sz="600" dirty="0" smtClean="0"/>
              <a:t>if </a:t>
            </a:r>
            <a:r>
              <a:rPr lang="en-US" altLang="zh-TW" sz="600" dirty="0"/>
              <a:t>(</a:t>
            </a:r>
            <a:r>
              <a:rPr lang="en-US" altLang="zh-TW" sz="600" dirty="0" err="1"/>
              <a:t>m.getTo</a:t>
            </a:r>
            <a:r>
              <a:rPr lang="en-US" altLang="zh-TW" sz="600" dirty="0"/>
              <a:t>() == </a:t>
            </a:r>
            <a:r>
              <a:rPr lang="en-US" altLang="zh-TW" sz="600" dirty="0" err="1"/>
              <a:t>getHost</a:t>
            </a:r>
            <a:r>
              <a:rPr lang="en-US" altLang="zh-TW" sz="600" dirty="0"/>
              <a:t>() &amp;&amp; </a:t>
            </a:r>
            <a:r>
              <a:rPr lang="en-US" altLang="zh-TW" sz="600" dirty="0" err="1"/>
              <a:t>m.getResponseSize</a:t>
            </a:r>
            <a:r>
              <a:rPr lang="en-US" altLang="zh-TW" sz="600" dirty="0"/>
              <a:t>() &gt; 0) {</a:t>
            </a:r>
          </a:p>
          <a:p>
            <a:r>
              <a:rPr lang="en-US" altLang="zh-TW" sz="600" dirty="0">
                <a:solidFill>
                  <a:schemeClr val="accent3"/>
                </a:solidFill>
              </a:rPr>
              <a:t>// generate a response message</a:t>
            </a:r>
          </a:p>
          <a:p>
            <a:r>
              <a:rPr lang="zh-TW" altLang="en-US" sz="600" dirty="0" smtClean="0"/>
              <a:t>      </a:t>
            </a:r>
            <a:r>
              <a:rPr lang="en-US" altLang="zh-TW" sz="600" dirty="0" smtClean="0"/>
              <a:t>Message </a:t>
            </a:r>
            <a:r>
              <a:rPr lang="en-US" altLang="zh-TW" sz="600" dirty="0"/>
              <a:t>res = new Message(</a:t>
            </a:r>
            <a:r>
              <a:rPr lang="en-US" altLang="zh-TW" sz="600" dirty="0" err="1"/>
              <a:t>this.getHost</a:t>
            </a:r>
            <a:r>
              <a:rPr lang="en-US" altLang="zh-TW" sz="600" dirty="0"/>
              <a:t>(),</a:t>
            </a:r>
            <a:r>
              <a:rPr lang="en-US" altLang="zh-TW" sz="600" dirty="0" err="1"/>
              <a:t>m.getFrom</a:t>
            </a:r>
            <a:r>
              <a:rPr lang="en-US" altLang="zh-TW" sz="600" dirty="0"/>
              <a:t>(), </a:t>
            </a:r>
          </a:p>
          <a:p>
            <a:r>
              <a:rPr lang="zh-TW" altLang="en-US" sz="600" i="1" dirty="0" smtClean="0"/>
              <a:t>      </a:t>
            </a:r>
            <a:r>
              <a:rPr lang="en-US" altLang="zh-TW" sz="600" i="1" dirty="0" err="1" smtClean="0"/>
              <a:t>RESPONSE_PREFIX+m.getId</a:t>
            </a:r>
            <a:r>
              <a:rPr lang="en-US" altLang="zh-TW" sz="600" i="1" dirty="0"/>
              <a:t>(), </a:t>
            </a:r>
            <a:r>
              <a:rPr lang="en-US" altLang="zh-TW" sz="600" i="1" dirty="0" err="1"/>
              <a:t>m.getResponseSize</a:t>
            </a:r>
            <a:r>
              <a:rPr lang="en-US" altLang="zh-TW" sz="600" i="1" dirty="0"/>
              <a:t>());</a:t>
            </a:r>
          </a:p>
          <a:p>
            <a:r>
              <a:rPr lang="zh-TW" altLang="en-US" sz="600" dirty="0" smtClean="0"/>
              <a:t>      </a:t>
            </a:r>
            <a:r>
              <a:rPr lang="en-US" altLang="zh-TW" sz="600" dirty="0" err="1" smtClean="0"/>
              <a:t>this.createNewMessage</a:t>
            </a:r>
            <a:r>
              <a:rPr lang="en-US" altLang="zh-TW" sz="600" dirty="0" smtClean="0"/>
              <a:t>(res</a:t>
            </a:r>
            <a:r>
              <a:rPr lang="en-US" altLang="zh-TW" sz="600" dirty="0"/>
              <a:t>);</a:t>
            </a:r>
          </a:p>
          <a:p>
            <a:r>
              <a:rPr lang="zh-TW" altLang="en-US" sz="600" dirty="0" smtClean="0"/>
              <a:t>      </a:t>
            </a:r>
            <a:r>
              <a:rPr lang="en-US" altLang="zh-TW" sz="600" dirty="0" err="1" smtClean="0"/>
              <a:t>this.getMessage</a:t>
            </a:r>
            <a:r>
              <a:rPr lang="en-US" altLang="zh-TW" sz="600" dirty="0" smtClean="0"/>
              <a:t>(</a:t>
            </a:r>
            <a:r>
              <a:rPr lang="en-US" altLang="zh-TW" sz="600" i="1" dirty="0" err="1" smtClean="0"/>
              <a:t>RESPONSE_PREFIX+m.getId</a:t>
            </a:r>
            <a:r>
              <a:rPr lang="en-US" altLang="zh-TW" sz="600" i="1" dirty="0"/>
              <a:t>()).</a:t>
            </a:r>
            <a:r>
              <a:rPr lang="en-US" altLang="zh-TW" sz="600" i="1" dirty="0" err="1"/>
              <a:t>setRequest</a:t>
            </a:r>
            <a:r>
              <a:rPr lang="en-US" altLang="zh-TW" sz="600" i="1" dirty="0"/>
              <a:t>(m);</a:t>
            </a:r>
          </a:p>
          <a:p>
            <a:r>
              <a:rPr lang="zh-TW" altLang="en-US" sz="600" dirty="0" smtClean="0"/>
              <a:t>   </a:t>
            </a:r>
            <a:r>
              <a:rPr lang="en-US" altLang="zh-TW" sz="600" dirty="0" smtClean="0"/>
              <a:t>}</a:t>
            </a:r>
            <a:endParaRPr lang="en-US" altLang="zh-TW" sz="600" dirty="0"/>
          </a:p>
          <a:p>
            <a:endParaRPr lang="zh-TW" altLang="en-US" sz="600" dirty="0"/>
          </a:p>
          <a:p>
            <a:r>
              <a:rPr lang="en-US" altLang="zh-TW" sz="600" dirty="0"/>
              <a:t>return m;</a:t>
            </a:r>
          </a:p>
          <a:p>
            <a:r>
              <a:rPr lang="en-US" altLang="zh-TW" sz="600" dirty="0"/>
              <a:t>}</a:t>
            </a:r>
            <a:endParaRPr lang="zh-TW" altLang="en-US" sz="600" dirty="0"/>
          </a:p>
        </p:txBody>
      </p:sp>
      <p:cxnSp>
        <p:nvCxnSpPr>
          <p:cNvPr id="5" name="肘形接點 4"/>
          <p:cNvCxnSpPr>
            <a:endCxn id="3" idx="3"/>
          </p:cNvCxnSpPr>
          <p:nvPr/>
        </p:nvCxnSpPr>
        <p:spPr>
          <a:xfrm rot="10800000">
            <a:off x="831702" y="386596"/>
            <a:ext cx="1152128" cy="388040"/>
          </a:xfrm>
          <a:prstGeom prst="bentConnector3">
            <a:avLst>
              <a:gd name="adj1" fmla="val 1498"/>
            </a:avLst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左大括弧 6"/>
          <p:cNvSpPr/>
          <p:nvPr/>
        </p:nvSpPr>
        <p:spPr>
          <a:xfrm>
            <a:off x="831702" y="486604"/>
            <a:ext cx="320542" cy="1568199"/>
          </a:xfrm>
          <a:prstGeom prst="leftBrace">
            <a:avLst>
              <a:gd name="adj1" fmla="val 8333"/>
              <a:gd name="adj2" fmla="val 30509"/>
            </a:avLst>
          </a:prstGeom>
          <a:ln w="254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/>
          <p:cNvCxnSpPr/>
          <p:nvPr/>
        </p:nvCxnSpPr>
        <p:spPr>
          <a:xfrm flipV="1">
            <a:off x="413957" y="486604"/>
            <a:ext cx="2685" cy="334248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圓角矩形 12"/>
          <p:cNvSpPr/>
          <p:nvPr/>
        </p:nvSpPr>
        <p:spPr>
          <a:xfrm>
            <a:off x="7273" y="826334"/>
            <a:ext cx="824429" cy="225839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600" dirty="0" err="1" smtClean="0"/>
              <a:t>ActiveRouter</a:t>
            </a:r>
            <a:endParaRPr lang="zh-TW" altLang="en-US" sz="600" dirty="0"/>
          </a:p>
        </p:txBody>
      </p:sp>
      <p:cxnSp>
        <p:nvCxnSpPr>
          <p:cNvPr id="23" name="肘形接點 22"/>
          <p:cNvCxnSpPr/>
          <p:nvPr/>
        </p:nvCxnSpPr>
        <p:spPr>
          <a:xfrm>
            <a:off x="831985" y="286588"/>
            <a:ext cx="2371863" cy="200016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-13118" y="3399"/>
            <a:ext cx="984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Receiver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2329730" y="3055709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true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2345105" y="3216166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true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15" name="直線單箭頭接點 14"/>
          <p:cNvCxnSpPr/>
          <p:nvPr/>
        </p:nvCxnSpPr>
        <p:spPr>
          <a:xfrm flipH="1" flipV="1">
            <a:off x="2868978" y="3252718"/>
            <a:ext cx="478886" cy="8057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H="1" flipV="1">
            <a:off x="2884353" y="3413175"/>
            <a:ext cx="463511" cy="11866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2410041" y="4298868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true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18" name="直線單箭頭接點 17"/>
          <p:cNvCxnSpPr/>
          <p:nvPr/>
        </p:nvCxnSpPr>
        <p:spPr>
          <a:xfrm flipH="1" flipV="1">
            <a:off x="2949289" y="4495877"/>
            <a:ext cx="463511" cy="11866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304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203848" y="0"/>
            <a:ext cx="3722494" cy="6047809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Message </a:t>
            </a:r>
            <a:r>
              <a:rPr lang="en-US" altLang="zh-TW" sz="900" b="1" dirty="0" err="1"/>
              <a:t>messageTransferred</a:t>
            </a:r>
            <a:r>
              <a:rPr lang="en-US" altLang="zh-TW" sz="900" dirty="0"/>
              <a:t>(String id, </a:t>
            </a:r>
            <a:r>
              <a:rPr lang="en-US" altLang="zh-TW" sz="900" dirty="0" err="1"/>
              <a:t>DTNHost</a:t>
            </a:r>
            <a:r>
              <a:rPr lang="en-US" altLang="zh-TW" sz="900" dirty="0"/>
              <a:t> from) {</a:t>
            </a:r>
          </a:p>
          <a:p>
            <a:r>
              <a:rPr lang="zh-TW" altLang="en-US" sz="900" dirty="0" smtClean="0"/>
              <a:t>  </a:t>
            </a:r>
            <a:r>
              <a:rPr lang="en-US" altLang="zh-TW" sz="900" dirty="0" smtClean="0"/>
              <a:t>Message </a:t>
            </a:r>
            <a:r>
              <a:rPr lang="en-US" altLang="zh-TW" sz="900" dirty="0"/>
              <a:t>incoming = </a:t>
            </a:r>
            <a:r>
              <a:rPr lang="en-US" altLang="zh-TW" sz="900" dirty="0" err="1"/>
              <a:t>removeFromIncomingBuffer</a:t>
            </a:r>
            <a:r>
              <a:rPr lang="en-US" altLang="zh-TW" sz="900" dirty="0"/>
              <a:t>(id, from);</a:t>
            </a:r>
          </a:p>
          <a:p>
            <a:r>
              <a:rPr lang="zh-TW" altLang="en-US" sz="900" dirty="0" smtClean="0"/>
              <a:t>  </a:t>
            </a:r>
            <a:r>
              <a:rPr lang="en-US" altLang="zh-TW" sz="900" dirty="0" err="1" smtClean="0"/>
              <a:t>boolean</a:t>
            </a:r>
            <a:r>
              <a:rPr lang="en-US" altLang="zh-TW" sz="900" dirty="0" smtClean="0"/>
              <a:t> </a:t>
            </a:r>
            <a:r>
              <a:rPr lang="en-US" altLang="zh-TW" sz="900" dirty="0" err="1"/>
              <a:t>isFinalRecipient</a:t>
            </a:r>
            <a:r>
              <a:rPr lang="en-US" altLang="zh-TW" sz="900" dirty="0"/>
              <a:t>;</a:t>
            </a:r>
          </a:p>
          <a:p>
            <a:r>
              <a:rPr lang="zh-TW" altLang="en-US" sz="900" dirty="0" smtClean="0"/>
              <a:t>  </a:t>
            </a:r>
            <a:r>
              <a:rPr lang="en-US" altLang="zh-TW" sz="900" dirty="0" err="1" smtClean="0"/>
              <a:t>boolean</a:t>
            </a:r>
            <a:r>
              <a:rPr lang="en-US" altLang="zh-TW" sz="900" dirty="0" smtClean="0"/>
              <a:t> </a:t>
            </a:r>
            <a:r>
              <a:rPr lang="en-US" altLang="zh-TW" sz="900" dirty="0" err="1"/>
              <a:t>isFirstDelivery</a:t>
            </a:r>
            <a:r>
              <a:rPr lang="en-US" altLang="zh-TW" sz="900" dirty="0"/>
              <a:t>; </a:t>
            </a:r>
            <a:r>
              <a:rPr lang="en-US" altLang="zh-TW" sz="900" dirty="0">
                <a:solidFill>
                  <a:schemeClr val="accent3"/>
                </a:solidFill>
              </a:rPr>
              <a:t>// is this first delivered instance of the </a:t>
            </a:r>
            <a:r>
              <a:rPr lang="en-US" altLang="zh-TW" sz="900" u="sng" dirty="0" err="1" smtClean="0">
                <a:solidFill>
                  <a:schemeClr val="accent3"/>
                </a:solidFill>
              </a:rPr>
              <a:t>msg</a:t>
            </a:r>
            <a:endParaRPr lang="zh-TW" altLang="en-US" sz="900" dirty="0"/>
          </a:p>
          <a:p>
            <a:r>
              <a:rPr lang="en-US" altLang="zh-TW" sz="900" dirty="0" smtClean="0"/>
              <a:t>  if </a:t>
            </a:r>
            <a:r>
              <a:rPr lang="en-US" altLang="zh-TW" sz="900" dirty="0"/>
              <a:t>(incoming == null) {</a:t>
            </a:r>
          </a:p>
          <a:p>
            <a:r>
              <a:rPr lang="en-US" altLang="zh-TW" sz="900" dirty="0" smtClean="0"/>
              <a:t>   throw new </a:t>
            </a:r>
            <a:r>
              <a:rPr lang="en-US" altLang="zh-TW" sz="900" dirty="0" err="1"/>
              <a:t>SimError</a:t>
            </a:r>
            <a:r>
              <a:rPr lang="en-US" altLang="zh-TW" sz="900" dirty="0"/>
              <a:t>("No message with ID " + id + " in the incoming "+</a:t>
            </a:r>
          </a:p>
          <a:p>
            <a:r>
              <a:rPr lang="en-US" altLang="zh-TW" sz="900" dirty="0" smtClean="0"/>
              <a:t>   "</a:t>
            </a:r>
            <a:r>
              <a:rPr lang="en-US" altLang="zh-TW" sz="900" dirty="0"/>
              <a:t>buffer of " + </a:t>
            </a:r>
            <a:r>
              <a:rPr lang="en-US" altLang="zh-TW" sz="900" dirty="0" err="1"/>
              <a:t>this.host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}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dirty="0" smtClean="0"/>
              <a:t>  </a:t>
            </a:r>
            <a:r>
              <a:rPr lang="en-US" altLang="zh-TW" sz="900" dirty="0" err="1" smtClean="0"/>
              <a:t>incoming.setReceiveTime</a:t>
            </a:r>
            <a:r>
              <a:rPr lang="en-US" altLang="zh-TW" sz="900" dirty="0" smtClean="0"/>
              <a:t>(</a:t>
            </a:r>
            <a:r>
              <a:rPr lang="en-US" altLang="zh-TW" sz="900" dirty="0" err="1" smtClean="0"/>
              <a:t>SimClock.</a:t>
            </a:r>
            <a:r>
              <a:rPr lang="en-US" altLang="zh-TW" sz="900" i="1" dirty="0" err="1" smtClean="0"/>
              <a:t>getTime</a:t>
            </a:r>
            <a:r>
              <a:rPr lang="en-US" altLang="zh-TW" sz="900" i="1" dirty="0"/>
              <a:t>());</a:t>
            </a:r>
          </a:p>
          <a:p>
            <a:endParaRPr lang="zh-TW" altLang="en-US" sz="900" dirty="0"/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Pass the message to the application (if any) and get outgoing message</a:t>
            </a:r>
          </a:p>
          <a:p>
            <a:r>
              <a:rPr lang="en-US" altLang="zh-TW" sz="900" dirty="0" smtClean="0"/>
              <a:t>  Message </a:t>
            </a:r>
            <a:r>
              <a:rPr lang="en-US" altLang="zh-TW" sz="900" dirty="0"/>
              <a:t>outgoing = incoming;</a:t>
            </a:r>
          </a:p>
          <a:p>
            <a:r>
              <a:rPr lang="en-US" altLang="zh-TW" sz="900" dirty="0" smtClean="0"/>
              <a:t>  for </a:t>
            </a:r>
            <a:r>
              <a:rPr lang="en-US" altLang="zh-TW" sz="900" dirty="0"/>
              <a:t>(Application app : </a:t>
            </a:r>
            <a:r>
              <a:rPr lang="en-US" altLang="zh-TW" sz="900" dirty="0" err="1"/>
              <a:t>getApplications</a:t>
            </a:r>
            <a:r>
              <a:rPr lang="en-US" altLang="zh-TW" sz="900" dirty="0"/>
              <a:t>(</a:t>
            </a:r>
            <a:r>
              <a:rPr lang="en-US" altLang="zh-TW" sz="900" dirty="0" err="1"/>
              <a:t>incoming.getAppID</a:t>
            </a:r>
            <a:r>
              <a:rPr lang="en-US" altLang="zh-TW" sz="900" dirty="0"/>
              <a:t>())) {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Note that the order of applications is significant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since the next one gets the output of the previous.</a:t>
            </a:r>
          </a:p>
          <a:p>
            <a:r>
              <a:rPr lang="en-US" altLang="zh-TW" sz="900" dirty="0" smtClean="0"/>
              <a:t>    outgoing </a:t>
            </a:r>
            <a:r>
              <a:rPr lang="en-US" altLang="zh-TW" sz="900" dirty="0"/>
              <a:t>= </a:t>
            </a:r>
            <a:r>
              <a:rPr lang="en-US" altLang="zh-TW" sz="900" dirty="0" err="1"/>
              <a:t>app.handle</a:t>
            </a:r>
            <a:r>
              <a:rPr lang="en-US" altLang="zh-TW" sz="900" dirty="0"/>
              <a:t>(outgoing, </a:t>
            </a:r>
            <a:r>
              <a:rPr lang="en-US" altLang="zh-TW" sz="900" dirty="0" err="1"/>
              <a:t>this.host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if </a:t>
            </a:r>
            <a:r>
              <a:rPr lang="en-US" altLang="zh-TW" sz="900" dirty="0"/>
              <a:t>(outgoing == null) break; </a:t>
            </a:r>
            <a:r>
              <a:rPr lang="en-US" altLang="zh-TW" sz="900" dirty="0">
                <a:solidFill>
                  <a:schemeClr val="accent3"/>
                </a:solidFill>
              </a:rPr>
              <a:t>// Some </a:t>
            </a:r>
            <a:r>
              <a:rPr lang="en-US" altLang="zh-TW" sz="900" u="sng" dirty="0">
                <a:solidFill>
                  <a:schemeClr val="accent3"/>
                </a:solidFill>
              </a:rPr>
              <a:t>app wanted to drop the message</a:t>
            </a:r>
          </a:p>
          <a:p>
            <a:r>
              <a:rPr lang="en-US" altLang="zh-TW" sz="900" dirty="0" smtClean="0"/>
              <a:t>  }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dirty="0" smtClean="0"/>
              <a:t>  Message </a:t>
            </a:r>
            <a:r>
              <a:rPr lang="en-US" altLang="zh-TW" sz="900" dirty="0" err="1"/>
              <a:t>aMessage</a:t>
            </a:r>
            <a:r>
              <a:rPr lang="en-US" altLang="zh-TW" sz="900" dirty="0"/>
              <a:t> = (outgoing==null)?(incoming):(outgoing);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If the application re-targets the message (changes 'to')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then the message is not considered as 'delivered' to this host.</a:t>
            </a:r>
          </a:p>
          <a:p>
            <a:r>
              <a:rPr lang="en-US" altLang="zh-TW" sz="900" dirty="0" smtClean="0"/>
              <a:t>  </a:t>
            </a:r>
            <a:r>
              <a:rPr lang="en-US" altLang="zh-TW" sz="900" b="1" dirty="0" err="1" smtClean="0"/>
              <a:t>isFinalRecipient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</a:t>
            </a:r>
            <a:r>
              <a:rPr lang="en-US" altLang="zh-TW" sz="900" dirty="0" err="1"/>
              <a:t>aMessage.getTo</a:t>
            </a:r>
            <a:r>
              <a:rPr lang="en-US" altLang="zh-TW" sz="900" dirty="0"/>
              <a:t>() == </a:t>
            </a:r>
            <a:r>
              <a:rPr lang="en-US" altLang="zh-TW" sz="900" dirty="0" err="1"/>
              <a:t>this.host</a:t>
            </a:r>
            <a:r>
              <a:rPr lang="en-US" altLang="zh-TW" sz="900" dirty="0"/>
              <a:t>;</a:t>
            </a:r>
          </a:p>
          <a:p>
            <a:r>
              <a:rPr lang="en-US" altLang="zh-TW" sz="900" dirty="0" smtClean="0"/>
              <a:t> </a:t>
            </a:r>
            <a:r>
              <a:rPr lang="en-US" altLang="zh-TW" sz="900" b="1" dirty="0" smtClean="0"/>
              <a:t> </a:t>
            </a:r>
            <a:r>
              <a:rPr lang="en-US" altLang="zh-TW" sz="900" b="1" dirty="0" err="1" smtClean="0"/>
              <a:t>isFirstDelivery</a:t>
            </a:r>
            <a:r>
              <a:rPr lang="en-US" altLang="zh-TW" sz="900" b="1" dirty="0" smtClean="0"/>
              <a:t> </a:t>
            </a:r>
            <a:r>
              <a:rPr lang="en-US" altLang="zh-TW" sz="900" dirty="0"/>
              <a:t>= </a:t>
            </a:r>
            <a:r>
              <a:rPr lang="en-US" altLang="zh-TW" sz="900" dirty="0" err="1"/>
              <a:t>isFinalRecipient</a:t>
            </a:r>
            <a:r>
              <a:rPr lang="en-US" altLang="zh-TW" sz="900" dirty="0"/>
              <a:t> &amp;&amp;</a:t>
            </a:r>
          </a:p>
          <a:p>
            <a:r>
              <a:rPr lang="en-US" altLang="zh-TW" sz="900" dirty="0" smtClean="0"/>
              <a:t>  !</a:t>
            </a:r>
            <a:r>
              <a:rPr lang="en-US" altLang="zh-TW" sz="900" dirty="0" err="1"/>
              <a:t>isDeliveredMessage</a:t>
            </a:r>
            <a:r>
              <a:rPr lang="en-US" altLang="zh-TW" sz="900" dirty="0"/>
              <a:t>(</a:t>
            </a:r>
            <a:r>
              <a:rPr lang="en-US" altLang="zh-TW" sz="900" dirty="0" err="1"/>
              <a:t>aMessage</a:t>
            </a:r>
            <a:r>
              <a:rPr lang="en-US" altLang="zh-TW" sz="900" dirty="0"/>
              <a:t>);</a:t>
            </a:r>
          </a:p>
          <a:p>
            <a:endParaRPr lang="zh-TW" altLang="en-US" sz="900" dirty="0"/>
          </a:p>
          <a:p>
            <a:r>
              <a:rPr lang="en-US" altLang="zh-TW" sz="900" dirty="0" smtClean="0"/>
              <a:t>  if </a:t>
            </a:r>
            <a:r>
              <a:rPr lang="en-US" altLang="zh-TW" sz="900" dirty="0"/>
              <a:t>(!</a:t>
            </a:r>
            <a:r>
              <a:rPr lang="en-US" altLang="zh-TW" sz="900" dirty="0" err="1"/>
              <a:t>isFinalRecipient</a:t>
            </a:r>
            <a:r>
              <a:rPr lang="en-US" altLang="zh-TW" sz="900" dirty="0"/>
              <a:t> &amp;&amp; outgoing!=null) {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not the final recipient and </a:t>
            </a:r>
            <a:r>
              <a:rPr lang="en-US" altLang="zh-TW" sz="900" u="sng" dirty="0">
                <a:solidFill>
                  <a:schemeClr val="accent3"/>
                </a:solidFill>
              </a:rPr>
              <a:t>app doesn't want to drop the message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-&gt; put to buffer</a:t>
            </a:r>
          </a:p>
          <a:p>
            <a:r>
              <a:rPr lang="en-US" altLang="zh-TW" sz="900" dirty="0" smtClean="0"/>
              <a:t>    </a:t>
            </a:r>
            <a:r>
              <a:rPr lang="en-US" altLang="zh-TW" sz="900" dirty="0" err="1" smtClean="0"/>
              <a:t>addToMessages</a:t>
            </a:r>
            <a:r>
              <a:rPr lang="en-US" altLang="zh-TW" sz="900" dirty="0" smtClean="0"/>
              <a:t>(</a:t>
            </a:r>
            <a:r>
              <a:rPr lang="en-US" altLang="zh-TW" sz="900" dirty="0" err="1" smtClean="0"/>
              <a:t>aMessage</a:t>
            </a:r>
            <a:r>
              <a:rPr lang="en-US" altLang="zh-TW" sz="900" dirty="0"/>
              <a:t>, false);</a:t>
            </a:r>
          </a:p>
          <a:p>
            <a:r>
              <a:rPr lang="en-US" altLang="zh-TW" sz="900" dirty="0" smtClean="0"/>
              <a:t>  }</a:t>
            </a:r>
            <a:endParaRPr lang="en-US" altLang="zh-TW" sz="900" dirty="0"/>
          </a:p>
          <a:p>
            <a:r>
              <a:rPr lang="en-US" altLang="zh-TW" sz="900" dirty="0" smtClean="0"/>
              <a:t>  else </a:t>
            </a:r>
            <a:r>
              <a:rPr lang="en-US" altLang="zh-TW" sz="900" dirty="0"/>
              <a:t>if (</a:t>
            </a:r>
            <a:r>
              <a:rPr lang="en-US" altLang="zh-TW" sz="900" b="1" dirty="0" err="1"/>
              <a:t>isFirstDelivery</a:t>
            </a:r>
            <a:r>
              <a:rPr lang="en-US" altLang="zh-TW" sz="900" dirty="0"/>
              <a:t>) {</a:t>
            </a:r>
          </a:p>
          <a:p>
            <a:r>
              <a:rPr lang="en-US" altLang="zh-TW" sz="900" dirty="0" smtClean="0"/>
              <a:t>    </a:t>
            </a:r>
            <a:r>
              <a:rPr lang="en-US" altLang="zh-TW" sz="900" b="1" dirty="0" err="1" smtClean="0"/>
              <a:t>this.deliveredMessages.put</a:t>
            </a:r>
            <a:r>
              <a:rPr lang="en-US" altLang="zh-TW" sz="900" b="1" dirty="0" smtClean="0"/>
              <a:t>(id</a:t>
            </a:r>
            <a:r>
              <a:rPr lang="en-US" altLang="zh-TW" sz="900" b="1" dirty="0"/>
              <a:t>, </a:t>
            </a:r>
            <a:r>
              <a:rPr lang="en-US" altLang="zh-TW" sz="900" b="1" dirty="0" err="1"/>
              <a:t>aMessage</a:t>
            </a:r>
            <a:r>
              <a:rPr lang="en-US" altLang="zh-TW" sz="900" b="1" dirty="0"/>
              <a:t>);</a:t>
            </a:r>
          </a:p>
          <a:p>
            <a:r>
              <a:rPr lang="en-US" altLang="zh-TW" sz="900" dirty="0" smtClean="0"/>
              <a:t>  }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dirty="0" smtClean="0"/>
              <a:t>  for </a:t>
            </a:r>
            <a:r>
              <a:rPr lang="en-US" altLang="zh-TW" sz="900" dirty="0"/>
              <a:t>(</a:t>
            </a:r>
            <a:r>
              <a:rPr lang="en-US" altLang="zh-TW" sz="900" dirty="0" err="1"/>
              <a:t>MessageListener</a:t>
            </a:r>
            <a:r>
              <a:rPr lang="en-US" altLang="zh-TW" sz="900" dirty="0"/>
              <a:t> ml : </a:t>
            </a:r>
            <a:r>
              <a:rPr lang="en-US" altLang="zh-TW" sz="900" dirty="0" err="1"/>
              <a:t>this.mListeners</a:t>
            </a:r>
            <a:r>
              <a:rPr lang="en-US" altLang="zh-TW" sz="900" dirty="0"/>
              <a:t>) {</a:t>
            </a:r>
          </a:p>
          <a:p>
            <a:r>
              <a:rPr lang="en-US" altLang="zh-TW" sz="900" dirty="0" smtClean="0"/>
              <a:t>    </a:t>
            </a:r>
            <a:r>
              <a:rPr lang="en-US" altLang="zh-TW" sz="900" dirty="0" err="1" smtClean="0"/>
              <a:t>ml.messageTransferred</a:t>
            </a:r>
            <a:r>
              <a:rPr lang="en-US" altLang="zh-TW" sz="900" dirty="0" smtClean="0"/>
              <a:t>(</a:t>
            </a:r>
            <a:r>
              <a:rPr lang="en-US" altLang="zh-TW" sz="900" dirty="0" err="1" smtClean="0"/>
              <a:t>aMessage</a:t>
            </a:r>
            <a:r>
              <a:rPr lang="en-US" altLang="zh-TW" sz="900" dirty="0"/>
              <a:t>, from, </a:t>
            </a:r>
            <a:r>
              <a:rPr lang="en-US" altLang="zh-TW" sz="900" dirty="0" err="1"/>
              <a:t>this.host</a:t>
            </a:r>
            <a:r>
              <a:rPr lang="en-US" altLang="zh-TW" sz="900" dirty="0"/>
              <a:t>,</a:t>
            </a:r>
          </a:p>
          <a:p>
            <a:r>
              <a:rPr lang="en-US" altLang="zh-TW" sz="900" dirty="0" smtClean="0"/>
              <a:t>    </a:t>
            </a:r>
            <a:r>
              <a:rPr lang="en-US" altLang="zh-TW" sz="900" dirty="0" err="1" smtClean="0"/>
              <a:t>isFirstDelivery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}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dirty="0"/>
              <a:t>return </a:t>
            </a:r>
            <a:r>
              <a:rPr lang="en-US" altLang="zh-TW" sz="900" dirty="0" err="1"/>
              <a:t>aMessage</a:t>
            </a:r>
            <a:r>
              <a:rPr lang="en-US" altLang="zh-TW" sz="900" dirty="0"/>
              <a:t>;</a:t>
            </a:r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sp>
        <p:nvSpPr>
          <p:cNvPr id="3" name="圓角矩形 2"/>
          <p:cNvSpPr/>
          <p:nvPr/>
        </p:nvSpPr>
        <p:spPr>
          <a:xfrm>
            <a:off x="7273" y="286588"/>
            <a:ext cx="824429" cy="200016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600" dirty="0" err="1" smtClean="0"/>
              <a:t>MessageRouter</a:t>
            </a:r>
            <a:endParaRPr lang="zh-TW" altLang="en-US" sz="6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1020325" y="578205"/>
            <a:ext cx="2249334" cy="1384995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600" dirty="0"/>
              <a:t>Message </a:t>
            </a:r>
            <a:r>
              <a:rPr lang="en-US" altLang="zh-TW" sz="600" b="1" dirty="0" err="1"/>
              <a:t>messageTransferred</a:t>
            </a:r>
            <a:r>
              <a:rPr lang="en-US" altLang="zh-TW" sz="600" dirty="0"/>
              <a:t>(String id, </a:t>
            </a:r>
            <a:r>
              <a:rPr lang="en-US" altLang="zh-TW" sz="600" dirty="0" err="1"/>
              <a:t>DTNHost</a:t>
            </a:r>
            <a:r>
              <a:rPr lang="en-US" altLang="zh-TW" sz="600" dirty="0"/>
              <a:t> from) {</a:t>
            </a:r>
          </a:p>
          <a:p>
            <a:r>
              <a:rPr lang="zh-TW" altLang="en-US" sz="600" dirty="0" smtClean="0"/>
              <a:t>   </a:t>
            </a:r>
            <a:r>
              <a:rPr lang="en-US" altLang="zh-TW" sz="600" dirty="0" smtClean="0"/>
              <a:t>Message </a:t>
            </a:r>
            <a:r>
              <a:rPr lang="en-US" altLang="zh-TW" sz="600" dirty="0"/>
              <a:t>m = </a:t>
            </a:r>
            <a:r>
              <a:rPr lang="en-US" altLang="zh-TW" sz="600" b="1" dirty="0" err="1">
                <a:solidFill>
                  <a:srgbClr val="FF0000"/>
                </a:solidFill>
              </a:rPr>
              <a:t>super.messageTransferred</a:t>
            </a:r>
            <a:r>
              <a:rPr lang="en-US" altLang="zh-TW" sz="600" b="1" dirty="0">
                <a:solidFill>
                  <a:srgbClr val="FF0000"/>
                </a:solidFill>
              </a:rPr>
              <a:t>(id, from)</a:t>
            </a:r>
            <a:r>
              <a:rPr lang="en-US" altLang="zh-TW" sz="600" b="1" dirty="0"/>
              <a:t>;</a:t>
            </a:r>
          </a:p>
          <a:p>
            <a:endParaRPr lang="zh-TW" altLang="en-US" sz="600" dirty="0"/>
          </a:p>
          <a:p>
            <a:r>
              <a:rPr lang="en-US" altLang="zh-TW" sz="600" dirty="0" smtClean="0">
                <a:solidFill>
                  <a:schemeClr val="accent3"/>
                </a:solidFill>
              </a:rPr>
              <a:t>// </a:t>
            </a:r>
            <a:r>
              <a:rPr lang="en-US" altLang="zh-TW" sz="600" dirty="0">
                <a:solidFill>
                  <a:schemeClr val="accent3"/>
                </a:solidFill>
              </a:rPr>
              <a:t>check if </a:t>
            </a:r>
            <a:r>
              <a:rPr lang="en-US" altLang="zh-TW" sz="600" u="sng" dirty="0" err="1">
                <a:solidFill>
                  <a:schemeClr val="accent3"/>
                </a:solidFill>
              </a:rPr>
              <a:t>msg</a:t>
            </a:r>
            <a:r>
              <a:rPr lang="en-US" altLang="zh-TW" sz="600" u="sng" dirty="0">
                <a:solidFill>
                  <a:schemeClr val="accent3"/>
                </a:solidFill>
              </a:rPr>
              <a:t> was for this host and a response was requested</a:t>
            </a:r>
          </a:p>
          <a:p>
            <a:r>
              <a:rPr lang="zh-TW" altLang="en-US" sz="600" dirty="0" smtClean="0"/>
              <a:t>   </a:t>
            </a:r>
            <a:r>
              <a:rPr lang="en-US" altLang="zh-TW" sz="600" dirty="0" smtClean="0"/>
              <a:t>if </a:t>
            </a:r>
            <a:r>
              <a:rPr lang="en-US" altLang="zh-TW" sz="600" dirty="0"/>
              <a:t>(</a:t>
            </a:r>
            <a:r>
              <a:rPr lang="en-US" altLang="zh-TW" sz="600" dirty="0" err="1"/>
              <a:t>m.getTo</a:t>
            </a:r>
            <a:r>
              <a:rPr lang="en-US" altLang="zh-TW" sz="600" dirty="0"/>
              <a:t>() == </a:t>
            </a:r>
            <a:r>
              <a:rPr lang="en-US" altLang="zh-TW" sz="600" dirty="0" err="1"/>
              <a:t>getHost</a:t>
            </a:r>
            <a:r>
              <a:rPr lang="en-US" altLang="zh-TW" sz="600" dirty="0"/>
              <a:t>() &amp;&amp; </a:t>
            </a:r>
            <a:r>
              <a:rPr lang="en-US" altLang="zh-TW" sz="600" dirty="0" err="1"/>
              <a:t>m.getResponseSize</a:t>
            </a:r>
            <a:r>
              <a:rPr lang="en-US" altLang="zh-TW" sz="600" dirty="0"/>
              <a:t>() &gt; 0) {</a:t>
            </a:r>
          </a:p>
          <a:p>
            <a:r>
              <a:rPr lang="en-US" altLang="zh-TW" sz="600" dirty="0">
                <a:solidFill>
                  <a:schemeClr val="accent3"/>
                </a:solidFill>
              </a:rPr>
              <a:t>// generate a response message</a:t>
            </a:r>
          </a:p>
          <a:p>
            <a:r>
              <a:rPr lang="zh-TW" altLang="en-US" sz="600" dirty="0" smtClean="0"/>
              <a:t>      </a:t>
            </a:r>
            <a:r>
              <a:rPr lang="en-US" altLang="zh-TW" sz="600" dirty="0" smtClean="0"/>
              <a:t>Message </a:t>
            </a:r>
            <a:r>
              <a:rPr lang="en-US" altLang="zh-TW" sz="600" dirty="0"/>
              <a:t>res = new Message(</a:t>
            </a:r>
            <a:r>
              <a:rPr lang="en-US" altLang="zh-TW" sz="600" dirty="0" err="1"/>
              <a:t>this.getHost</a:t>
            </a:r>
            <a:r>
              <a:rPr lang="en-US" altLang="zh-TW" sz="600" dirty="0"/>
              <a:t>(),</a:t>
            </a:r>
            <a:r>
              <a:rPr lang="en-US" altLang="zh-TW" sz="600" dirty="0" err="1"/>
              <a:t>m.getFrom</a:t>
            </a:r>
            <a:r>
              <a:rPr lang="en-US" altLang="zh-TW" sz="600" dirty="0"/>
              <a:t>(), </a:t>
            </a:r>
          </a:p>
          <a:p>
            <a:r>
              <a:rPr lang="zh-TW" altLang="en-US" sz="600" i="1" dirty="0" smtClean="0"/>
              <a:t>      </a:t>
            </a:r>
            <a:r>
              <a:rPr lang="en-US" altLang="zh-TW" sz="600" i="1" dirty="0" err="1" smtClean="0"/>
              <a:t>RESPONSE_PREFIX+m.getId</a:t>
            </a:r>
            <a:r>
              <a:rPr lang="en-US" altLang="zh-TW" sz="600" i="1" dirty="0"/>
              <a:t>(), </a:t>
            </a:r>
            <a:r>
              <a:rPr lang="en-US" altLang="zh-TW" sz="600" i="1" dirty="0" err="1"/>
              <a:t>m.getResponseSize</a:t>
            </a:r>
            <a:r>
              <a:rPr lang="en-US" altLang="zh-TW" sz="600" i="1" dirty="0"/>
              <a:t>());</a:t>
            </a:r>
          </a:p>
          <a:p>
            <a:r>
              <a:rPr lang="zh-TW" altLang="en-US" sz="600" dirty="0" smtClean="0"/>
              <a:t>      </a:t>
            </a:r>
            <a:r>
              <a:rPr lang="en-US" altLang="zh-TW" sz="600" dirty="0" err="1" smtClean="0"/>
              <a:t>this.createNewMessage</a:t>
            </a:r>
            <a:r>
              <a:rPr lang="en-US" altLang="zh-TW" sz="600" dirty="0" smtClean="0"/>
              <a:t>(res</a:t>
            </a:r>
            <a:r>
              <a:rPr lang="en-US" altLang="zh-TW" sz="600" dirty="0"/>
              <a:t>);</a:t>
            </a:r>
          </a:p>
          <a:p>
            <a:r>
              <a:rPr lang="zh-TW" altLang="en-US" sz="600" dirty="0" smtClean="0"/>
              <a:t>      </a:t>
            </a:r>
            <a:r>
              <a:rPr lang="en-US" altLang="zh-TW" sz="600" dirty="0" err="1" smtClean="0"/>
              <a:t>this.getMessage</a:t>
            </a:r>
            <a:r>
              <a:rPr lang="en-US" altLang="zh-TW" sz="600" dirty="0" smtClean="0"/>
              <a:t>(</a:t>
            </a:r>
            <a:r>
              <a:rPr lang="en-US" altLang="zh-TW" sz="600" i="1" dirty="0" err="1" smtClean="0"/>
              <a:t>RESPONSE_PREFIX+m.getId</a:t>
            </a:r>
            <a:r>
              <a:rPr lang="en-US" altLang="zh-TW" sz="600" i="1" dirty="0"/>
              <a:t>()).</a:t>
            </a:r>
            <a:r>
              <a:rPr lang="en-US" altLang="zh-TW" sz="600" i="1" dirty="0" err="1"/>
              <a:t>setRequest</a:t>
            </a:r>
            <a:r>
              <a:rPr lang="en-US" altLang="zh-TW" sz="600" i="1" dirty="0"/>
              <a:t>(m);</a:t>
            </a:r>
          </a:p>
          <a:p>
            <a:r>
              <a:rPr lang="zh-TW" altLang="en-US" sz="600" dirty="0" smtClean="0"/>
              <a:t>   </a:t>
            </a:r>
            <a:r>
              <a:rPr lang="en-US" altLang="zh-TW" sz="600" dirty="0" smtClean="0"/>
              <a:t>}</a:t>
            </a:r>
            <a:endParaRPr lang="en-US" altLang="zh-TW" sz="600" dirty="0"/>
          </a:p>
          <a:p>
            <a:endParaRPr lang="zh-TW" altLang="en-US" sz="600" dirty="0"/>
          </a:p>
          <a:p>
            <a:r>
              <a:rPr lang="en-US" altLang="zh-TW" sz="600" dirty="0"/>
              <a:t>return m;</a:t>
            </a:r>
          </a:p>
          <a:p>
            <a:r>
              <a:rPr lang="en-US" altLang="zh-TW" sz="600" dirty="0"/>
              <a:t>}</a:t>
            </a:r>
            <a:endParaRPr lang="zh-TW" altLang="en-US" sz="600" dirty="0"/>
          </a:p>
        </p:txBody>
      </p:sp>
      <p:cxnSp>
        <p:nvCxnSpPr>
          <p:cNvPr id="5" name="肘形接點 4"/>
          <p:cNvCxnSpPr>
            <a:endCxn id="3" idx="3"/>
          </p:cNvCxnSpPr>
          <p:nvPr/>
        </p:nvCxnSpPr>
        <p:spPr>
          <a:xfrm rot="10800000">
            <a:off x="831702" y="386596"/>
            <a:ext cx="1152128" cy="388040"/>
          </a:xfrm>
          <a:prstGeom prst="bentConnector3">
            <a:avLst>
              <a:gd name="adj1" fmla="val 1498"/>
            </a:avLst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左大括弧 6"/>
          <p:cNvSpPr/>
          <p:nvPr/>
        </p:nvSpPr>
        <p:spPr>
          <a:xfrm>
            <a:off x="831702" y="486604"/>
            <a:ext cx="320542" cy="1568199"/>
          </a:xfrm>
          <a:prstGeom prst="leftBrace">
            <a:avLst>
              <a:gd name="adj1" fmla="val 8333"/>
              <a:gd name="adj2" fmla="val 30509"/>
            </a:avLst>
          </a:prstGeom>
          <a:ln w="254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/>
          <p:cNvCxnSpPr/>
          <p:nvPr/>
        </p:nvCxnSpPr>
        <p:spPr>
          <a:xfrm flipV="1">
            <a:off x="413957" y="486604"/>
            <a:ext cx="2685" cy="334248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圓角矩形 12"/>
          <p:cNvSpPr/>
          <p:nvPr/>
        </p:nvSpPr>
        <p:spPr>
          <a:xfrm>
            <a:off x="7273" y="826334"/>
            <a:ext cx="824429" cy="225839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600" dirty="0" err="1" smtClean="0"/>
              <a:t>ActiveRouter</a:t>
            </a:r>
            <a:endParaRPr lang="zh-TW" altLang="en-US" sz="600" dirty="0"/>
          </a:p>
        </p:txBody>
      </p:sp>
      <p:cxnSp>
        <p:nvCxnSpPr>
          <p:cNvPr id="23" name="肘形接點 22"/>
          <p:cNvCxnSpPr/>
          <p:nvPr/>
        </p:nvCxnSpPr>
        <p:spPr>
          <a:xfrm>
            <a:off x="831985" y="286588"/>
            <a:ext cx="2371863" cy="200016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-13118" y="3399"/>
            <a:ext cx="984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Receiver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2329730" y="3055709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true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2345105" y="3216166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true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992939"/>
              </p:ext>
            </p:extLst>
          </p:nvPr>
        </p:nvGraphicFramePr>
        <p:xfrm>
          <a:off x="7020272" y="4293096"/>
          <a:ext cx="1656184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92"/>
                <a:gridCol w="828092"/>
              </a:tblGrid>
              <a:tr h="172424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deliveredMessages</a:t>
                      </a:r>
                      <a:endParaRPr lang="zh-TW" altLang="en-US" sz="6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15248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 smtClean="0"/>
                        <a:t>M1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 smtClean="0"/>
                        <a:t>….</a:t>
                      </a:r>
                      <a:endParaRPr lang="zh-TW" alt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矩形 15"/>
          <p:cNvSpPr/>
          <p:nvPr/>
        </p:nvSpPr>
        <p:spPr>
          <a:xfrm>
            <a:off x="6984780" y="4553730"/>
            <a:ext cx="1728192" cy="317841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單箭頭接點 16"/>
          <p:cNvCxnSpPr/>
          <p:nvPr/>
        </p:nvCxnSpPr>
        <p:spPr>
          <a:xfrm flipH="1">
            <a:off x="7344820" y="4881015"/>
            <a:ext cx="288032" cy="1224136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564672"/>
              </p:ext>
            </p:extLst>
          </p:nvPr>
        </p:nvGraphicFramePr>
        <p:xfrm>
          <a:off x="3995936" y="6105151"/>
          <a:ext cx="5040564" cy="522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094"/>
                <a:gridCol w="840094"/>
                <a:gridCol w="840094"/>
                <a:gridCol w="840094"/>
                <a:gridCol w="840094"/>
                <a:gridCol w="840094"/>
              </a:tblGrid>
              <a:tr h="224928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id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from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to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size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err="1" smtClean="0"/>
                        <a:t>timeCreated</a:t>
                      </a:r>
                      <a:endParaRPr lang="en-US" altLang="zh-TW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path</a:t>
                      </a:r>
                      <a:endParaRPr lang="zh-TW" altLang="en-US" sz="1000" dirty="0"/>
                    </a:p>
                  </a:txBody>
                  <a:tcPr/>
                </a:tc>
              </a:tr>
              <a:tr h="279128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M1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n0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n1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5000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1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b="0" dirty="0" smtClean="0"/>
                        <a:t>[n1]</a:t>
                      </a:r>
                      <a:endParaRPr lang="zh-TW" altLang="en-US" sz="10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3282555"/>
              </p:ext>
            </p:extLst>
          </p:nvPr>
        </p:nvGraphicFramePr>
        <p:xfrm>
          <a:off x="7020784" y="3112579"/>
          <a:ext cx="1656184" cy="441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92"/>
                <a:gridCol w="828092"/>
              </a:tblGrid>
              <a:tr h="172424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900" b="1" dirty="0" smtClean="0"/>
                        <a:t>incoming/outgoing/</a:t>
                      </a:r>
                      <a:r>
                        <a:rPr lang="en-US" altLang="zh-TW" sz="900" b="1" dirty="0" err="1" smtClean="0"/>
                        <a:t>aMessage</a:t>
                      </a:r>
                      <a:endParaRPr lang="zh-TW" altLang="en-US" sz="9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15248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 smtClean="0"/>
                        <a:t>M1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 smtClean="0"/>
                        <a:t>…</a:t>
                      </a:r>
                      <a:endParaRPr lang="zh-TW" altLang="en-US" sz="8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6" name="直線單箭頭接點 25"/>
          <p:cNvCxnSpPr/>
          <p:nvPr/>
        </p:nvCxnSpPr>
        <p:spPr>
          <a:xfrm flipH="1" flipV="1">
            <a:off x="2868978" y="3252718"/>
            <a:ext cx="478886" cy="8057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 flipH="1" flipV="1">
            <a:off x="2884353" y="3413175"/>
            <a:ext cx="463511" cy="11866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2410041" y="4298868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true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24" name="直線單箭頭接點 23"/>
          <p:cNvCxnSpPr/>
          <p:nvPr/>
        </p:nvCxnSpPr>
        <p:spPr>
          <a:xfrm flipH="1" flipV="1">
            <a:off x="2949289" y="4495877"/>
            <a:ext cx="463511" cy="11866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290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7796" y="161758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1784" y="241133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3654437" y="522120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n0</a:t>
            </a:r>
            <a:endParaRPr lang="zh-TW" altLang="en-US" dirty="0"/>
          </a:p>
        </p:txBody>
      </p:sp>
      <p:sp>
        <p:nvSpPr>
          <p:cNvPr id="5" name="右大括弧 4"/>
          <p:cNvSpPr/>
          <p:nvPr/>
        </p:nvSpPr>
        <p:spPr>
          <a:xfrm>
            <a:off x="2640886" y="-75887"/>
            <a:ext cx="294337" cy="1853769"/>
          </a:xfrm>
          <a:prstGeom prst="rightBrace">
            <a:avLst>
              <a:gd name="adj1" fmla="val 8333"/>
              <a:gd name="adj2" fmla="val 617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2354088"/>
              </p:ext>
            </p:extLst>
          </p:nvPr>
        </p:nvGraphicFramePr>
        <p:xfrm>
          <a:off x="1309391" y="54540"/>
          <a:ext cx="1430218" cy="1639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5109"/>
                <a:gridCol w="715109"/>
              </a:tblGrid>
              <a:tr h="349747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Messages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M1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….</a:t>
                      </a:r>
                      <a:endParaRPr lang="zh-TW" altLang="en-US" sz="1400" dirty="0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圓角矩形 6"/>
          <p:cNvSpPr/>
          <p:nvPr/>
        </p:nvSpPr>
        <p:spPr>
          <a:xfrm>
            <a:off x="2919302" y="985307"/>
            <a:ext cx="980065" cy="221043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900" dirty="0" err="1" smtClean="0"/>
              <a:t>MessageRouter</a:t>
            </a:r>
            <a:endParaRPr lang="zh-TW" altLang="en-US" sz="900" dirty="0"/>
          </a:p>
        </p:txBody>
      </p:sp>
      <p:cxnSp>
        <p:nvCxnSpPr>
          <p:cNvPr id="8" name="直線接點 7"/>
          <p:cNvCxnSpPr/>
          <p:nvPr/>
        </p:nvCxnSpPr>
        <p:spPr>
          <a:xfrm>
            <a:off x="3409335" y="815156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圓角矩形 8"/>
          <p:cNvSpPr/>
          <p:nvPr/>
        </p:nvSpPr>
        <p:spPr>
          <a:xfrm>
            <a:off x="3955231" y="978346"/>
            <a:ext cx="1101296" cy="20859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900" dirty="0" err="1" smtClean="0"/>
              <a:t>NetworkInterface</a:t>
            </a:r>
            <a:endParaRPr lang="zh-TW" altLang="en-US" sz="900" dirty="0"/>
          </a:p>
        </p:txBody>
      </p:sp>
      <p:cxnSp>
        <p:nvCxnSpPr>
          <p:cNvPr id="10" name="直線接點 9"/>
          <p:cNvCxnSpPr/>
          <p:nvPr/>
        </p:nvCxnSpPr>
        <p:spPr>
          <a:xfrm>
            <a:off x="4477259" y="815156"/>
            <a:ext cx="0" cy="15384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3941605" y="748402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3409335" y="827610"/>
            <a:ext cx="608996" cy="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直線接點 12"/>
          <p:cNvCxnSpPr/>
          <p:nvPr/>
        </p:nvCxnSpPr>
        <p:spPr>
          <a:xfrm flipV="1">
            <a:off x="3755471" y="827610"/>
            <a:ext cx="721788" cy="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右大括弧 13"/>
          <p:cNvSpPr/>
          <p:nvPr/>
        </p:nvSpPr>
        <p:spPr>
          <a:xfrm rot="10800000">
            <a:off x="5056526" y="273520"/>
            <a:ext cx="294337" cy="1644615"/>
          </a:xfrm>
          <a:prstGeom prst="rightBrace">
            <a:avLst>
              <a:gd name="adj1" fmla="val 8333"/>
              <a:gd name="adj2" fmla="val 5100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2833414"/>
              </p:ext>
            </p:extLst>
          </p:nvPr>
        </p:nvGraphicFramePr>
        <p:xfrm>
          <a:off x="5238694" y="424814"/>
          <a:ext cx="1479009" cy="1254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9009"/>
              </a:tblGrid>
              <a:tr h="172424">
                <a:tc>
                  <a:txBody>
                    <a:bodyPr/>
                    <a:lstStyle/>
                    <a:p>
                      <a:r>
                        <a:rPr lang="en-US" altLang="zh-TW" sz="900" b="1" dirty="0" smtClean="0"/>
                        <a:t>Connections</a:t>
                      </a:r>
                      <a:endParaRPr lang="zh-TW" altLang="en-US" sz="900" b="1" dirty="0"/>
                    </a:p>
                  </a:txBody>
                  <a:tcPr/>
                </a:tc>
              </a:tr>
              <a:tr h="152483">
                <a:tc>
                  <a:txBody>
                    <a:bodyPr/>
                    <a:lstStyle/>
                    <a:p>
                      <a:r>
                        <a:rPr lang="en-US" altLang="zh-TW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n0&lt;-&gt;n1 (1000Bps) is up</a:t>
                      </a:r>
                      <a:endParaRPr lang="zh-TW" altLang="en-US" sz="800" dirty="0"/>
                    </a:p>
                  </a:txBody>
                  <a:tcPr/>
                </a:tc>
              </a:tr>
              <a:tr h="22163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16647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6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7272" y="4556628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1260" y="4636003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矩形 17"/>
          <p:cNvSpPr/>
          <p:nvPr/>
        </p:nvSpPr>
        <p:spPr>
          <a:xfrm>
            <a:off x="3853913" y="4916990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n1</a:t>
            </a:r>
            <a:endParaRPr lang="zh-TW" altLang="en-US" dirty="0"/>
          </a:p>
        </p:txBody>
      </p:sp>
      <p:sp>
        <p:nvSpPr>
          <p:cNvPr id="19" name="右大括弧 18"/>
          <p:cNvSpPr/>
          <p:nvPr/>
        </p:nvSpPr>
        <p:spPr>
          <a:xfrm>
            <a:off x="2840362" y="4318983"/>
            <a:ext cx="294337" cy="1853769"/>
          </a:xfrm>
          <a:prstGeom prst="rightBrace">
            <a:avLst>
              <a:gd name="adj1" fmla="val 8333"/>
              <a:gd name="adj2" fmla="val 617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2786712"/>
              </p:ext>
            </p:extLst>
          </p:nvPr>
        </p:nvGraphicFramePr>
        <p:xfrm>
          <a:off x="1508867" y="4449410"/>
          <a:ext cx="1430218" cy="1639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5109"/>
                <a:gridCol w="715109"/>
              </a:tblGrid>
              <a:tr h="349747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200" b="1" dirty="0" err="1" smtClean="0"/>
                        <a:t>Delivered</a:t>
                      </a:r>
                      <a:r>
                        <a:rPr lang="en-US" altLang="zh-TW" sz="1200" dirty="0" err="1" smtClean="0"/>
                        <a:t>Messages</a:t>
                      </a:r>
                      <a:endParaRPr lang="en-US" altLang="zh-TW" sz="12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圓角矩形 20"/>
          <p:cNvSpPr/>
          <p:nvPr/>
        </p:nvSpPr>
        <p:spPr>
          <a:xfrm>
            <a:off x="3118778" y="5380177"/>
            <a:ext cx="980065" cy="221043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900" dirty="0" err="1" smtClean="0"/>
              <a:t>MessageRouter</a:t>
            </a:r>
            <a:endParaRPr lang="zh-TW" altLang="en-US" sz="900" dirty="0"/>
          </a:p>
        </p:txBody>
      </p:sp>
      <p:cxnSp>
        <p:nvCxnSpPr>
          <p:cNvPr id="22" name="直線接點 21"/>
          <p:cNvCxnSpPr/>
          <p:nvPr/>
        </p:nvCxnSpPr>
        <p:spPr>
          <a:xfrm>
            <a:off x="3608811" y="5210026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圓角矩形 22"/>
          <p:cNvSpPr/>
          <p:nvPr/>
        </p:nvSpPr>
        <p:spPr>
          <a:xfrm>
            <a:off x="4154707" y="5373216"/>
            <a:ext cx="1101296" cy="20859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900" dirty="0" err="1" smtClean="0"/>
              <a:t>NetworkInterface</a:t>
            </a:r>
            <a:endParaRPr lang="zh-TW" altLang="en-US" sz="900" dirty="0"/>
          </a:p>
        </p:txBody>
      </p:sp>
      <p:cxnSp>
        <p:nvCxnSpPr>
          <p:cNvPr id="24" name="直線接點 23"/>
          <p:cNvCxnSpPr/>
          <p:nvPr/>
        </p:nvCxnSpPr>
        <p:spPr>
          <a:xfrm>
            <a:off x="4676735" y="5210026"/>
            <a:ext cx="0" cy="15384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直線接點 24"/>
          <p:cNvCxnSpPr/>
          <p:nvPr/>
        </p:nvCxnSpPr>
        <p:spPr>
          <a:xfrm>
            <a:off x="4141081" y="5143272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線接點 25"/>
          <p:cNvCxnSpPr/>
          <p:nvPr/>
        </p:nvCxnSpPr>
        <p:spPr>
          <a:xfrm>
            <a:off x="3608811" y="5222480"/>
            <a:ext cx="608996" cy="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直線接點 26"/>
          <p:cNvCxnSpPr/>
          <p:nvPr/>
        </p:nvCxnSpPr>
        <p:spPr>
          <a:xfrm flipV="1">
            <a:off x="3954947" y="5222480"/>
            <a:ext cx="721788" cy="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8" name="右大括弧 27"/>
          <p:cNvSpPr/>
          <p:nvPr/>
        </p:nvSpPr>
        <p:spPr>
          <a:xfrm rot="10800000">
            <a:off x="5256002" y="4668390"/>
            <a:ext cx="294337" cy="1644615"/>
          </a:xfrm>
          <a:prstGeom prst="rightBrace">
            <a:avLst>
              <a:gd name="adj1" fmla="val 8333"/>
              <a:gd name="adj2" fmla="val 5100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143477"/>
              </p:ext>
            </p:extLst>
          </p:nvPr>
        </p:nvGraphicFramePr>
        <p:xfrm>
          <a:off x="5438170" y="4819684"/>
          <a:ext cx="1479009" cy="1254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9009"/>
              </a:tblGrid>
              <a:tr h="172424">
                <a:tc>
                  <a:txBody>
                    <a:bodyPr/>
                    <a:lstStyle/>
                    <a:p>
                      <a:r>
                        <a:rPr lang="en-US" altLang="zh-TW" sz="900" b="1" dirty="0" smtClean="0"/>
                        <a:t>Connections</a:t>
                      </a:r>
                      <a:endParaRPr lang="zh-TW" altLang="en-US" sz="900" b="1" dirty="0"/>
                    </a:p>
                  </a:txBody>
                  <a:tcPr/>
                </a:tc>
              </a:tr>
              <a:tr h="152483">
                <a:tc>
                  <a:txBody>
                    <a:bodyPr/>
                    <a:lstStyle/>
                    <a:p>
                      <a:r>
                        <a:rPr lang="en-US" altLang="zh-TW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n0&lt;-&gt;n1 (1000Bps) is up</a:t>
                      </a:r>
                      <a:endParaRPr lang="zh-TW" altLang="en-US" sz="800" dirty="0"/>
                    </a:p>
                  </a:txBody>
                  <a:tcPr/>
                </a:tc>
              </a:tr>
              <a:tr h="22163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16647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1" name="直線單箭頭接點 30"/>
          <p:cNvCxnSpPr>
            <a:stCxn id="9" idx="2"/>
            <a:endCxn id="23" idx="0"/>
          </p:cNvCxnSpPr>
          <p:nvPr/>
        </p:nvCxnSpPr>
        <p:spPr>
          <a:xfrm>
            <a:off x="4505879" y="1186936"/>
            <a:ext cx="199476" cy="4186280"/>
          </a:xfrm>
          <a:prstGeom prst="straightConnector1">
            <a:avLst/>
          </a:prstGeom>
          <a:ln w="254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/>
          <p:cNvSpPr txBox="1"/>
          <p:nvPr/>
        </p:nvSpPr>
        <p:spPr>
          <a:xfrm>
            <a:off x="4356189" y="2584758"/>
            <a:ext cx="498855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762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7796" y="161758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1784" y="241133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3654437" y="522120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n0</a:t>
            </a:r>
            <a:endParaRPr lang="zh-TW" altLang="en-US" dirty="0"/>
          </a:p>
        </p:txBody>
      </p:sp>
      <p:sp>
        <p:nvSpPr>
          <p:cNvPr id="5" name="右大括弧 4"/>
          <p:cNvSpPr/>
          <p:nvPr/>
        </p:nvSpPr>
        <p:spPr>
          <a:xfrm>
            <a:off x="2640886" y="-75887"/>
            <a:ext cx="294337" cy="1853769"/>
          </a:xfrm>
          <a:prstGeom prst="rightBrace">
            <a:avLst>
              <a:gd name="adj1" fmla="val 8333"/>
              <a:gd name="adj2" fmla="val 617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1128358"/>
              </p:ext>
            </p:extLst>
          </p:nvPr>
        </p:nvGraphicFramePr>
        <p:xfrm>
          <a:off x="1309391" y="54540"/>
          <a:ext cx="1430218" cy="1639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5109"/>
                <a:gridCol w="715109"/>
              </a:tblGrid>
              <a:tr h="349747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Messages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M1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….</a:t>
                      </a:r>
                      <a:endParaRPr lang="zh-TW" altLang="en-US" sz="1400" dirty="0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圓角矩形 6"/>
          <p:cNvSpPr/>
          <p:nvPr/>
        </p:nvSpPr>
        <p:spPr>
          <a:xfrm>
            <a:off x="2919302" y="985307"/>
            <a:ext cx="980065" cy="221043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900" dirty="0" err="1" smtClean="0"/>
              <a:t>MessageRouter</a:t>
            </a:r>
            <a:endParaRPr lang="zh-TW" altLang="en-US" sz="900" dirty="0"/>
          </a:p>
        </p:txBody>
      </p:sp>
      <p:cxnSp>
        <p:nvCxnSpPr>
          <p:cNvPr id="8" name="直線接點 7"/>
          <p:cNvCxnSpPr/>
          <p:nvPr/>
        </p:nvCxnSpPr>
        <p:spPr>
          <a:xfrm>
            <a:off x="3409335" y="815156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圓角矩形 8"/>
          <p:cNvSpPr/>
          <p:nvPr/>
        </p:nvSpPr>
        <p:spPr>
          <a:xfrm>
            <a:off x="3955231" y="978346"/>
            <a:ext cx="1101296" cy="20859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900" dirty="0" err="1" smtClean="0"/>
              <a:t>NetworkInterface</a:t>
            </a:r>
            <a:endParaRPr lang="zh-TW" altLang="en-US" sz="900" dirty="0"/>
          </a:p>
        </p:txBody>
      </p:sp>
      <p:cxnSp>
        <p:nvCxnSpPr>
          <p:cNvPr id="10" name="直線接點 9"/>
          <p:cNvCxnSpPr/>
          <p:nvPr/>
        </p:nvCxnSpPr>
        <p:spPr>
          <a:xfrm>
            <a:off x="4477259" y="815156"/>
            <a:ext cx="0" cy="15384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3941605" y="748402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3409335" y="827610"/>
            <a:ext cx="608996" cy="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直線接點 12"/>
          <p:cNvCxnSpPr/>
          <p:nvPr/>
        </p:nvCxnSpPr>
        <p:spPr>
          <a:xfrm flipV="1">
            <a:off x="3755471" y="827610"/>
            <a:ext cx="721788" cy="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右大括弧 13"/>
          <p:cNvSpPr/>
          <p:nvPr/>
        </p:nvSpPr>
        <p:spPr>
          <a:xfrm rot="10800000">
            <a:off x="5056526" y="273520"/>
            <a:ext cx="294337" cy="1644615"/>
          </a:xfrm>
          <a:prstGeom prst="rightBrace">
            <a:avLst>
              <a:gd name="adj1" fmla="val 8333"/>
              <a:gd name="adj2" fmla="val 5100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799812"/>
              </p:ext>
            </p:extLst>
          </p:nvPr>
        </p:nvGraphicFramePr>
        <p:xfrm>
          <a:off x="5238694" y="424814"/>
          <a:ext cx="1479009" cy="1254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9009"/>
              </a:tblGrid>
              <a:tr h="172424">
                <a:tc>
                  <a:txBody>
                    <a:bodyPr/>
                    <a:lstStyle/>
                    <a:p>
                      <a:r>
                        <a:rPr lang="en-US" altLang="zh-TW" sz="900" b="1" dirty="0" smtClean="0"/>
                        <a:t>Connections</a:t>
                      </a:r>
                      <a:endParaRPr lang="zh-TW" altLang="en-US" sz="900" b="1" dirty="0"/>
                    </a:p>
                  </a:txBody>
                  <a:tcPr/>
                </a:tc>
              </a:tr>
              <a:tr h="152483">
                <a:tc>
                  <a:txBody>
                    <a:bodyPr/>
                    <a:lstStyle/>
                    <a:p>
                      <a:r>
                        <a:rPr lang="en-US" altLang="zh-TW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n0&lt;-&gt;n1 (1000Bps) is up</a:t>
                      </a:r>
                      <a:endParaRPr lang="zh-TW" altLang="en-US" sz="800" dirty="0"/>
                    </a:p>
                  </a:txBody>
                  <a:tcPr/>
                </a:tc>
              </a:tr>
              <a:tr h="22163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16647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6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7272" y="4556628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1260" y="4636003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矩形 17"/>
          <p:cNvSpPr/>
          <p:nvPr/>
        </p:nvSpPr>
        <p:spPr>
          <a:xfrm>
            <a:off x="3853913" y="4916990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n1</a:t>
            </a:r>
            <a:endParaRPr lang="zh-TW" altLang="en-US" dirty="0"/>
          </a:p>
        </p:txBody>
      </p:sp>
      <p:sp>
        <p:nvSpPr>
          <p:cNvPr id="19" name="右大括弧 18"/>
          <p:cNvSpPr/>
          <p:nvPr/>
        </p:nvSpPr>
        <p:spPr>
          <a:xfrm>
            <a:off x="2840362" y="4318983"/>
            <a:ext cx="294337" cy="1853769"/>
          </a:xfrm>
          <a:prstGeom prst="rightBrace">
            <a:avLst>
              <a:gd name="adj1" fmla="val 8333"/>
              <a:gd name="adj2" fmla="val 617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6509774"/>
              </p:ext>
            </p:extLst>
          </p:nvPr>
        </p:nvGraphicFramePr>
        <p:xfrm>
          <a:off x="1508867" y="4449410"/>
          <a:ext cx="1430218" cy="1639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5109"/>
                <a:gridCol w="715109"/>
              </a:tblGrid>
              <a:tr h="349747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200" b="1" dirty="0" err="1" smtClean="0"/>
                        <a:t>Delivered</a:t>
                      </a:r>
                      <a:r>
                        <a:rPr lang="en-US" altLang="zh-TW" sz="1200" dirty="0" err="1" smtClean="0"/>
                        <a:t>Messages</a:t>
                      </a:r>
                      <a:endParaRPr lang="en-US" altLang="zh-TW" sz="12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M1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….</a:t>
                      </a:r>
                      <a:endParaRPr lang="zh-TW" altLang="en-US" sz="1400" dirty="0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圓角矩形 20"/>
          <p:cNvSpPr/>
          <p:nvPr/>
        </p:nvSpPr>
        <p:spPr>
          <a:xfrm>
            <a:off x="3118778" y="5380177"/>
            <a:ext cx="980065" cy="221043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900" dirty="0" err="1" smtClean="0"/>
              <a:t>MessageRouter</a:t>
            </a:r>
            <a:endParaRPr lang="zh-TW" altLang="en-US" sz="900" dirty="0"/>
          </a:p>
        </p:txBody>
      </p:sp>
      <p:cxnSp>
        <p:nvCxnSpPr>
          <p:cNvPr id="22" name="直線接點 21"/>
          <p:cNvCxnSpPr/>
          <p:nvPr/>
        </p:nvCxnSpPr>
        <p:spPr>
          <a:xfrm>
            <a:off x="3608811" y="5210026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圓角矩形 22"/>
          <p:cNvSpPr/>
          <p:nvPr/>
        </p:nvSpPr>
        <p:spPr>
          <a:xfrm>
            <a:off x="4154707" y="5373216"/>
            <a:ext cx="1101296" cy="20859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900" dirty="0" err="1" smtClean="0"/>
              <a:t>NetworkInterface</a:t>
            </a:r>
            <a:endParaRPr lang="zh-TW" altLang="en-US" sz="900" dirty="0"/>
          </a:p>
        </p:txBody>
      </p:sp>
      <p:cxnSp>
        <p:nvCxnSpPr>
          <p:cNvPr id="24" name="直線接點 23"/>
          <p:cNvCxnSpPr/>
          <p:nvPr/>
        </p:nvCxnSpPr>
        <p:spPr>
          <a:xfrm>
            <a:off x="4676735" y="5210026"/>
            <a:ext cx="0" cy="15384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直線接點 24"/>
          <p:cNvCxnSpPr/>
          <p:nvPr/>
        </p:nvCxnSpPr>
        <p:spPr>
          <a:xfrm>
            <a:off x="4141081" y="5143272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線接點 25"/>
          <p:cNvCxnSpPr/>
          <p:nvPr/>
        </p:nvCxnSpPr>
        <p:spPr>
          <a:xfrm>
            <a:off x="3608811" y="5222480"/>
            <a:ext cx="608996" cy="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直線接點 26"/>
          <p:cNvCxnSpPr/>
          <p:nvPr/>
        </p:nvCxnSpPr>
        <p:spPr>
          <a:xfrm flipV="1">
            <a:off x="3954947" y="5222480"/>
            <a:ext cx="721788" cy="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8" name="右大括弧 27"/>
          <p:cNvSpPr/>
          <p:nvPr/>
        </p:nvSpPr>
        <p:spPr>
          <a:xfrm rot="10800000">
            <a:off x="5256002" y="4668390"/>
            <a:ext cx="294337" cy="1644615"/>
          </a:xfrm>
          <a:prstGeom prst="rightBrace">
            <a:avLst>
              <a:gd name="adj1" fmla="val 8333"/>
              <a:gd name="adj2" fmla="val 5100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9139076"/>
              </p:ext>
            </p:extLst>
          </p:nvPr>
        </p:nvGraphicFramePr>
        <p:xfrm>
          <a:off x="5438170" y="4819684"/>
          <a:ext cx="1479009" cy="1254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9009"/>
              </a:tblGrid>
              <a:tr h="172424">
                <a:tc>
                  <a:txBody>
                    <a:bodyPr/>
                    <a:lstStyle/>
                    <a:p>
                      <a:r>
                        <a:rPr lang="en-US" altLang="zh-TW" sz="900" b="1" dirty="0" smtClean="0"/>
                        <a:t>Connections</a:t>
                      </a:r>
                      <a:endParaRPr lang="zh-TW" altLang="en-US" sz="900" b="1" dirty="0"/>
                    </a:p>
                  </a:txBody>
                  <a:tcPr/>
                </a:tc>
              </a:tr>
              <a:tr h="152483">
                <a:tc>
                  <a:txBody>
                    <a:bodyPr/>
                    <a:lstStyle/>
                    <a:p>
                      <a:r>
                        <a:rPr lang="en-US" altLang="zh-TW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n0&lt;-&gt;n1 (1000Bps) is up</a:t>
                      </a:r>
                      <a:endParaRPr lang="zh-TW" altLang="en-US" sz="800" dirty="0"/>
                    </a:p>
                  </a:txBody>
                  <a:tcPr/>
                </a:tc>
              </a:tr>
              <a:tr h="22163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16647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1" name="直線單箭頭接點 30"/>
          <p:cNvCxnSpPr>
            <a:stCxn id="9" idx="2"/>
            <a:endCxn id="23" idx="0"/>
          </p:cNvCxnSpPr>
          <p:nvPr/>
        </p:nvCxnSpPr>
        <p:spPr>
          <a:xfrm>
            <a:off x="4505879" y="1186936"/>
            <a:ext cx="199476" cy="4186280"/>
          </a:xfrm>
          <a:prstGeom prst="straightConnector1">
            <a:avLst/>
          </a:prstGeom>
          <a:ln w="254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7565788"/>
              </p:ext>
            </p:extLst>
          </p:nvPr>
        </p:nvGraphicFramePr>
        <p:xfrm>
          <a:off x="15963" y="6185815"/>
          <a:ext cx="5040564" cy="522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094"/>
                <a:gridCol w="840094"/>
                <a:gridCol w="840094"/>
                <a:gridCol w="840094"/>
                <a:gridCol w="840094"/>
                <a:gridCol w="840094"/>
              </a:tblGrid>
              <a:tr h="224928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id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from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to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size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err="1" smtClean="0"/>
                        <a:t>timeCreated</a:t>
                      </a:r>
                      <a:endParaRPr lang="en-US" altLang="zh-TW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path</a:t>
                      </a:r>
                      <a:endParaRPr lang="zh-TW" altLang="en-US" sz="1000" dirty="0"/>
                    </a:p>
                  </a:txBody>
                  <a:tcPr/>
                </a:tc>
              </a:tr>
              <a:tr h="279128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M1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n0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n1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5000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1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b="0" dirty="0" smtClean="0"/>
                        <a:t>[n1]</a:t>
                      </a:r>
                      <a:endParaRPr lang="zh-TW" altLang="en-US" sz="1000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4120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678048" y="40291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678048" y="507786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sp>
        <p:nvSpPr>
          <p:cNvPr id="6" name="圓角矩形 5"/>
          <p:cNvSpPr/>
          <p:nvPr/>
        </p:nvSpPr>
        <p:spPr>
          <a:xfrm>
            <a:off x="395536" y="1025762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sp>
        <p:nvSpPr>
          <p:cNvPr id="9" name="圓角矩形 8"/>
          <p:cNvSpPr/>
          <p:nvPr/>
        </p:nvSpPr>
        <p:spPr>
          <a:xfrm>
            <a:off x="467696" y="2814257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2290116" y="328323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圓角矩形 12"/>
          <p:cNvSpPr/>
          <p:nvPr/>
        </p:nvSpPr>
        <p:spPr>
          <a:xfrm>
            <a:off x="402426" y="6101314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17" name="直線接點 16"/>
          <p:cNvCxnSpPr/>
          <p:nvPr/>
        </p:nvCxnSpPr>
        <p:spPr>
          <a:xfrm>
            <a:off x="1158426" y="875025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線單箭頭接點 20"/>
          <p:cNvCxnSpPr>
            <a:stCxn id="13" idx="0"/>
            <a:endCxn id="9" idx="2"/>
          </p:cNvCxnSpPr>
          <p:nvPr/>
        </p:nvCxnSpPr>
        <p:spPr>
          <a:xfrm flipH="1" flipV="1">
            <a:off x="1148851" y="5363277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9" idx="0"/>
            <a:endCxn id="6" idx="2"/>
          </p:cNvCxnSpPr>
          <p:nvPr/>
        </p:nvCxnSpPr>
        <p:spPr>
          <a:xfrm flipV="1">
            <a:off x="1148851" y="1313762"/>
            <a:ext cx="2685" cy="150049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圓角矩形 47"/>
          <p:cNvSpPr/>
          <p:nvPr/>
        </p:nvSpPr>
        <p:spPr>
          <a:xfrm>
            <a:off x="2559082" y="1038215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NetworkInterface</a:t>
            </a:r>
            <a:endParaRPr lang="zh-TW" altLang="en-US" sz="1100" dirty="0"/>
          </a:p>
        </p:txBody>
      </p:sp>
      <p:sp>
        <p:nvSpPr>
          <p:cNvPr id="50" name="圓角矩形 49"/>
          <p:cNvSpPr/>
          <p:nvPr/>
        </p:nvSpPr>
        <p:spPr>
          <a:xfrm>
            <a:off x="2572938" y="1987178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Connections</a:t>
            </a:r>
            <a:endParaRPr lang="zh-TW" altLang="en-US" sz="1100" dirty="0"/>
          </a:p>
        </p:txBody>
      </p:sp>
      <p:sp>
        <p:nvSpPr>
          <p:cNvPr id="52" name="圓角矩形 51"/>
          <p:cNvSpPr/>
          <p:nvPr/>
        </p:nvSpPr>
        <p:spPr>
          <a:xfrm>
            <a:off x="2559082" y="1504007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SimpleBoardcastInterface</a:t>
            </a:r>
            <a:endParaRPr lang="zh-TW" altLang="en-US" sz="800" dirty="0"/>
          </a:p>
        </p:txBody>
      </p:sp>
      <p:sp>
        <p:nvSpPr>
          <p:cNvPr id="53" name="圓角矩形 52"/>
          <p:cNvSpPr/>
          <p:nvPr/>
        </p:nvSpPr>
        <p:spPr>
          <a:xfrm>
            <a:off x="2572938" y="2450539"/>
            <a:ext cx="1512000" cy="1763499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CBRConnection</a:t>
            </a:r>
            <a:endParaRPr lang="zh-TW" altLang="en-US" sz="1400" dirty="0"/>
          </a:p>
        </p:txBody>
      </p:sp>
      <p:cxnSp>
        <p:nvCxnSpPr>
          <p:cNvPr id="54" name="直線單箭頭接點 53"/>
          <p:cNvCxnSpPr/>
          <p:nvPr/>
        </p:nvCxnSpPr>
        <p:spPr>
          <a:xfrm flipV="1">
            <a:off x="3315082" y="1327921"/>
            <a:ext cx="0" cy="17450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直線接點 55"/>
          <p:cNvCxnSpPr>
            <a:stCxn id="52" idx="2"/>
          </p:cNvCxnSpPr>
          <p:nvPr/>
        </p:nvCxnSpPr>
        <p:spPr>
          <a:xfrm>
            <a:off x="3315082" y="1792007"/>
            <a:ext cx="0" cy="19517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直線單箭頭接點 57"/>
          <p:cNvCxnSpPr>
            <a:endCxn id="50" idx="2"/>
          </p:cNvCxnSpPr>
          <p:nvPr/>
        </p:nvCxnSpPr>
        <p:spPr>
          <a:xfrm flipV="1">
            <a:off x="3328938" y="2275178"/>
            <a:ext cx="0" cy="175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1" name="直線接點 70"/>
          <p:cNvCxnSpPr/>
          <p:nvPr/>
        </p:nvCxnSpPr>
        <p:spPr>
          <a:xfrm>
            <a:off x="3315082" y="862572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直線接點 74"/>
          <p:cNvCxnSpPr>
            <a:stCxn id="5" idx="2"/>
          </p:cNvCxnSpPr>
          <p:nvPr/>
        </p:nvCxnSpPr>
        <p:spPr>
          <a:xfrm>
            <a:off x="2290116" y="795818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直線接點 75"/>
          <p:cNvCxnSpPr/>
          <p:nvPr/>
        </p:nvCxnSpPr>
        <p:spPr>
          <a:xfrm>
            <a:off x="1148851" y="873432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9" name="直線接點 78"/>
          <p:cNvCxnSpPr/>
          <p:nvPr/>
        </p:nvCxnSpPr>
        <p:spPr>
          <a:xfrm>
            <a:off x="2103982" y="875025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文字方塊 1"/>
          <p:cNvSpPr txBox="1"/>
          <p:nvPr/>
        </p:nvSpPr>
        <p:spPr>
          <a:xfrm>
            <a:off x="592854" y="3906261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-13118" y="3399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Sender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1940481" y="3078373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1">
                    <a:lumMod val="75000"/>
                  </a:schemeClr>
                </a:solidFill>
              </a:rPr>
              <a:t>Step 4</a:t>
            </a:r>
            <a:endParaRPr lang="zh-TW" altLang="en-US" sz="105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7" name="直線單箭頭接點 46"/>
          <p:cNvCxnSpPr>
            <a:endCxn id="53" idx="1"/>
          </p:cNvCxnSpPr>
          <p:nvPr/>
        </p:nvCxnSpPr>
        <p:spPr>
          <a:xfrm>
            <a:off x="1940481" y="3332289"/>
            <a:ext cx="632457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左大括弧 56"/>
          <p:cNvSpPr/>
          <p:nvPr/>
        </p:nvSpPr>
        <p:spPr>
          <a:xfrm>
            <a:off x="4137714" y="2625989"/>
            <a:ext cx="146253" cy="1462778"/>
          </a:xfrm>
          <a:prstGeom prst="leftBrace">
            <a:avLst>
              <a:gd name="adj1" fmla="val 8333"/>
              <a:gd name="adj2" fmla="val 50627"/>
            </a:avLst>
          </a:prstGeom>
          <a:ln w="254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4283967" y="2625989"/>
            <a:ext cx="44446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err="1"/>
              <a:t>startTransfer</a:t>
            </a:r>
            <a:r>
              <a:rPr lang="en-US" altLang="zh-TW" sz="1200" b="1" dirty="0"/>
              <a:t>(from, m</a:t>
            </a:r>
            <a:r>
              <a:rPr lang="en-US" altLang="zh-TW" sz="1200" b="1" dirty="0" smtClean="0"/>
              <a:t>){</a:t>
            </a:r>
            <a:endParaRPr lang="zh-TW" altLang="en-US" sz="1200" b="1" dirty="0"/>
          </a:p>
          <a:p>
            <a:r>
              <a:rPr lang="en-US" altLang="zh-TW" sz="1200" b="1" dirty="0" smtClean="0"/>
              <a:t>..</a:t>
            </a:r>
          </a:p>
          <a:p>
            <a:r>
              <a:rPr lang="en-US" altLang="zh-TW" sz="1200" dirty="0"/>
              <a:t>Message </a:t>
            </a:r>
            <a:r>
              <a:rPr lang="en-US" altLang="zh-TW" sz="1200" dirty="0" err="1"/>
              <a:t>newMessage</a:t>
            </a:r>
            <a:r>
              <a:rPr lang="en-US" altLang="zh-TW" sz="1200" dirty="0"/>
              <a:t> = </a:t>
            </a:r>
            <a:r>
              <a:rPr lang="en-US" altLang="zh-TW" sz="1200" dirty="0" err="1"/>
              <a:t>m.replicate</a:t>
            </a:r>
            <a:r>
              <a:rPr lang="en-US" altLang="zh-TW" sz="1200" dirty="0"/>
              <a:t>();</a:t>
            </a:r>
            <a:endParaRPr lang="en-US" altLang="zh-TW" sz="1200" dirty="0" smtClean="0"/>
          </a:p>
          <a:p>
            <a:r>
              <a:rPr lang="en-US" altLang="zh-TW" sz="1200" dirty="0" err="1">
                <a:solidFill>
                  <a:schemeClr val="accent2"/>
                </a:solidFill>
              </a:rPr>
              <a:t>retVal</a:t>
            </a:r>
            <a:r>
              <a:rPr lang="en-US" altLang="zh-TW" sz="1200" dirty="0"/>
              <a:t> </a:t>
            </a:r>
            <a:r>
              <a:rPr lang="en-US" altLang="zh-TW" sz="1200" dirty="0" smtClean="0"/>
              <a:t>= </a:t>
            </a:r>
            <a:r>
              <a:rPr lang="en-US" altLang="zh-TW" sz="1200" dirty="0" err="1" smtClean="0"/>
              <a:t>getOtherNode</a:t>
            </a:r>
            <a:r>
              <a:rPr lang="en-US" altLang="zh-TW" sz="1200" dirty="0" smtClean="0"/>
              <a:t>(from</a:t>
            </a:r>
            <a:r>
              <a:rPr lang="en-US" altLang="zh-TW" sz="1200" dirty="0"/>
              <a:t>).</a:t>
            </a:r>
            <a:r>
              <a:rPr lang="en-US" altLang="zh-TW" sz="1200" dirty="0" err="1"/>
              <a:t>receiveMessage</a:t>
            </a:r>
            <a:r>
              <a:rPr lang="en-US" altLang="zh-TW" sz="1200" dirty="0"/>
              <a:t>(</a:t>
            </a:r>
            <a:r>
              <a:rPr lang="en-US" altLang="zh-TW" sz="1200" dirty="0" err="1"/>
              <a:t>newMessage</a:t>
            </a:r>
            <a:r>
              <a:rPr lang="en-US" altLang="zh-TW" sz="1200" dirty="0"/>
              <a:t>, from</a:t>
            </a:r>
            <a:r>
              <a:rPr lang="en-US" altLang="zh-TW" sz="1200" dirty="0" smtClean="0"/>
              <a:t>);</a:t>
            </a:r>
          </a:p>
          <a:p>
            <a:r>
              <a:rPr lang="en-US" altLang="zh-TW" sz="1200" b="1" dirty="0" smtClean="0"/>
              <a:t>..</a:t>
            </a:r>
            <a:endParaRPr lang="en-US" altLang="zh-TW" sz="1200" b="1" dirty="0"/>
          </a:p>
          <a:p>
            <a:r>
              <a:rPr lang="en-US" altLang="zh-TW" sz="1200" b="1" dirty="0" smtClean="0"/>
              <a:t>}</a:t>
            </a:r>
            <a:endParaRPr lang="zh-TW" altLang="en-US" sz="1200" b="1" dirty="0"/>
          </a:p>
        </p:txBody>
      </p:sp>
      <p:sp>
        <p:nvSpPr>
          <p:cNvPr id="20" name="圓角矩形 19"/>
          <p:cNvSpPr/>
          <p:nvPr/>
        </p:nvSpPr>
        <p:spPr>
          <a:xfrm>
            <a:off x="4788024" y="3205331"/>
            <a:ext cx="3744416" cy="295677"/>
          </a:xfrm>
          <a:prstGeom prst="round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6" name="直線單箭頭接點 25"/>
          <p:cNvCxnSpPr>
            <a:stCxn id="20" idx="2"/>
          </p:cNvCxnSpPr>
          <p:nvPr/>
        </p:nvCxnSpPr>
        <p:spPr>
          <a:xfrm>
            <a:off x="6660232" y="3501008"/>
            <a:ext cx="0" cy="1862269"/>
          </a:xfrm>
          <a:prstGeom prst="straightConnector1">
            <a:avLst/>
          </a:prstGeom>
          <a:ln w="25400"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字方塊 61"/>
          <p:cNvSpPr txBox="1"/>
          <p:nvPr/>
        </p:nvSpPr>
        <p:spPr>
          <a:xfrm>
            <a:off x="4971911" y="372731"/>
            <a:ext cx="3632537" cy="584775"/>
          </a:xfrm>
          <a:prstGeom prst="rect">
            <a:avLst/>
          </a:prstGeom>
          <a:noFill/>
          <a:ln w="25400">
            <a:solidFill>
              <a:schemeClr val="accent3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accent3"/>
                </a:solidFill>
              </a:rPr>
              <a:t>Data Type</a:t>
            </a:r>
          </a:p>
          <a:p>
            <a:r>
              <a:rPr lang="en-US" altLang="zh-TW" sz="1400" b="1" dirty="0"/>
              <a:t>f</a:t>
            </a:r>
            <a:r>
              <a:rPr lang="en-US" altLang="zh-TW" sz="1400" b="1" dirty="0" smtClean="0"/>
              <a:t>rom : </a:t>
            </a:r>
            <a:r>
              <a:rPr lang="en-US" altLang="zh-TW" sz="1400" b="1" dirty="0" err="1" smtClean="0"/>
              <a:t>DTNHost</a:t>
            </a:r>
            <a:endParaRPr lang="zh-TW" altLang="en-US" dirty="0"/>
          </a:p>
        </p:txBody>
      </p:sp>
      <p:cxnSp>
        <p:nvCxnSpPr>
          <p:cNvPr id="32" name="直線單箭頭接點 31"/>
          <p:cNvCxnSpPr/>
          <p:nvPr/>
        </p:nvCxnSpPr>
        <p:spPr>
          <a:xfrm flipV="1">
            <a:off x="5091099" y="3375313"/>
            <a:ext cx="320169" cy="9020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字方塊 71"/>
          <p:cNvSpPr txBox="1"/>
          <p:nvPr/>
        </p:nvSpPr>
        <p:spPr>
          <a:xfrm>
            <a:off x="4210840" y="4214038"/>
            <a:ext cx="1984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Receiver : </a:t>
            </a:r>
            <a:r>
              <a:rPr lang="en-US" altLang="zh-TW" dirty="0" err="1" smtClean="0">
                <a:solidFill>
                  <a:schemeClr val="accent2"/>
                </a:solidFill>
              </a:rPr>
              <a:t>DTNHost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4598752" y="5363277"/>
            <a:ext cx="4121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3"/>
                </a:solidFill>
              </a:rPr>
              <a:t>Asking to Receiver to receive </a:t>
            </a:r>
            <a:r>
              <a:rPr lang="en-US" altLang="zh-TW" dirty="0" smtClean="0">
                <a:solidFill>
                  <a:schemeClr val="accent3"/>
                </a:solidFill>
              </a:rPr>
              <a:t>the Message</a:t>
            </a:r>
            <a:endParaRPr lang="zh-TW" alt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989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203848" y="0"/>
            <a:ext cx="3722494" cy="6047809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Message </a:t>
            </a:r>
            <a:r>
              <a:rPr lang="en-US" altLang="zh-TW" sz="900" b="1" dirty="0" err="1"/>
              <a:t>messageTransferred</a:t>
            </a:r>
            <a:r>
              <a:rPr lang="en-US" altLang="zh-TW" sz="900" dirty="0"/>
              <a:t>(String id, </a:t>
            </a:r>
            <a:r>
              <a:rPr lang="en-US" altLang="zh-TW" sz="900" dirty="0" err="1"/>
              <a:t>DTNHost</a:t>
            </a:r>
            <a:r>
              <a:rPr lang="en-US" altLang="zh-TW" sz="900" dirty="0"/>
              <a:t> from) {</a:t>
            </a:r>
          </a:p>
          <a:p>
            <a:r>
              <a:rPr lang="zh-TW" altLang="en-US" sz="900" dirty="0" smtClean="0"/>
              <a:t>  </a:t>
            </a:r>
            <a:r>
              <a:rPr lang="en-US" altLang="zh-TW" sz="900" dirty="0" smtClean="0"/>
              <a:t>Message </a:t>
            </a:r>
            <a:r>
              <a:rPr lang="en-US" altLang="zh-TW" sz="900" dirty="0"/>
              <a:t>incoming = </a:t>
            </a:r>
            <a:r>
              <a:rPr lang="en-US" altLang="zh-TW" sz="900" dirty="0" err="1"/>
              <a:t>removeFromIncomingBuffer</a:t>
            </a:r>
            <a:r>
              <a:rPr lang="en-US" altLang="zh-TW" sz="900" dirty="0"/>
              <a:t>(id, from);</a:t>
            </a:r>
          </a:p>
          <a:p>
            <a:r>
              <a:rPr lang="zh-TW" altLang="en-US" sz="900" dirty="0" smtClean="0"/>
              <a:t>  </a:t>
            </a:r>
            <a:r>
              <a:rPr lang="en-US" altLang="zh-TW" sz="900" dirty="0" err="1" smtClean="0"/>
              <a:t>boolean</a:t>
            </a:r>
            <a:r>
              <a:rPr lang="en-US" altLang="zh-TW" sz="900" dirty="0" smtClean="0"/>
              <a:t> </a:t>
            </a:r>
            <a:r>
              <a:rPr lang="en-US" altLang="zh-TW" sz="900" dirty="0" err="1"/>
              <a:t>isFinalRecipient</a:t>
            </a:r>
            <a:r>
              <a:rPr lang="en-US" altLang="zh-TW" sz="900" dirty="0"/>
              <a:t>;</a:t>
            </a:r>
          </a:p>
          <a:p>
            <a:r>
              <a:rPr lang="zh-TW" altLang="en-US" sz="900" dirty="0" smtClean="0"/>
              <a:t>  </a:t>
            </a:r>
            <a:r>
              <a:rPr lang="en-US" altLang="zh-TW" sz="900" dirty="0" err="1" smtClean="0"/>
              <a:t>boolean</a:t>
            </a:r>
            <a:r>
              <a:rPr lang="en-US" altLang="zh-TW" sz="900" dirty="0" smtClean="0"/>
              <a:t> </a:t>
            </a:r>
            <a:r>
              <a:rPr lang="en-US" altLang="zh-TW" sz="900" dirty="0" err="1"/>
              <a:t>isFirstDelivery</a:t>
            </a:r>
            <a:r>
              <a:rPr lang="en-US" altLang="zh-TW" sz="900" dirty="0"/>
              <a:t>; </a:t>
            </a:r>
            <a:r>
              <a:rPr lang="en-US" altLang="zh-TW" sz="900" dirty="0">
                <a:solidFill>
                  <a:schemeClr val="accent3"/>
                </a:solidFill>
              </a:rPr>
              <a:t>// is this first delivered instance of the </a:t>
            </a:r>
            <a:r>
              <a:rPr lang="en-US" altLang="zh-TW" sz="900" u="sng" dirty="0" err="1" smtClean="0">
                <a:solidFill>
                  <a:schemeClr val="accent3"/>
                </a:solidFill>
              </a:rPr>
              <a:t>msg</a:t>
            </a:r>
            <a:endParaRPr lang="zh-TW" altLang="en-US" sz="900" dirty="0"/>
          </a:p>
          <a:p>
            <a:r>
              <a:rPr lang="en-US" altLang="zh-TW" sz="900" dirty="0" smtClean="0"/>
              <a:t>  if </a:t>
            </a:r>
            <a:r>
              <a:rPr lang="en-US" altLang="zh-TW" sz="900" dirty="0"/>
              <a:t>(incoming == null) {</a:t>
            </a:r>
          </a:p>
          <a:p>
            <a:r>
              <a:rPr lang="en-US" altLang="zh-TW" sz="900" dirty="0" smtClean="0"/>
              <a:t>   throw new </a:t>
            </a:r>
            <a:r>
              <a:rPr lang="en-US" altLang="zh-TW" sz="900" dirty="0" err="1"/>
              <a:t>SimError</a:t>
            </a:r>
            <a:r>
              <a:rPr lang="en-US" altLang="zh-TW" sz="900" dirty="0"/>
              <a:t>("No message with ID " + id + " in the incoming "+</a:t>
            </a:r>
          </a:p>
          <a:p>
            <a:r>
              <a:rPr lang="en-US" altLang="zh-TW" sz="900" dirty="0" smtClean="0"/>
              <a:t>   "</a:t>
            </a:r>
            <a:r>
              <a:rPr lang="en-US" altLang="zh-TW" sz="900" dirty="0"/>
              <a:t>buffer of " + </a:t>
            </a:r>
            <a:r>
              <a:rPr lang="en-US" altLang="zh-TW" sz="900" dirty="0" err="1"/>
              <a:t>this.host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}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dirty="0" smtClean="0"/>
              <a:t>  </a:t>
            </a:r>
            <a:r>
              <a:rPr lang="en-US" altLang="zh-TW" sz="900" dirty="0" err="1" smtClean="0"/>
              <a:t>incoming.setReceiveTime</a:t>
            </a:r>
            <a:r>
              <a:rPr lang="en-US" altLang="zh-TW" sz="900" dirty="0" smtClean="0"/>
              <a:t>(</a:t>
            </a:r>
            <a:r>
              <a:rPr lang="en-US" altLang="zh-TW" sz="900" dirty="0" err="1" smtClean="0"/>
              <a:t>SimClock.</a:t>
            </a:r>
            <a:r>
              <a:rPr lang="en-US" altLang="zh-TW" sz="900" i="1" dirty="0" err="1" smtClean="0"/>
              <a:t>getTime</a:t>
            </a:r>
            <a:r>
              <a:rPr lang="en-US" altLang="zh-TW" sz="900" i="1" dirty="0"/>
              <a:t>());</a:t>
            </a:r>
          </a:p>
          <a:p>
            <a:endParaRPr lang="zh-TW" altLang="en-US" sz="900" dirty="0"/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Pass the message to the application (if any) and get outgoing message</a:t>
            </a:r>
          </a:p>
          <a:p>
            <a:r>
              <a:rPr lang="en-US" altLang="zh-TW" sz="900" dirty="0" smtClean="0"/>
              <a:t>  Message </a:t>
            </a:r>
            <a:r>
              <a:rPr lang="en-US" altLang="zh-TW" sz="900" dirty="0"/>
              <a:t>outgoing = incoming;</a:t>
            </a:r>
          </a:p>
          <a:p>
            <a:r>
              <a:rPr lang="en-US" altLang="zh-TW" sz="900" dirty="0" smtClean="0"/>
              <a:t>  for </a:t>
            </a:r>
            <a:r>
              <a:rPr lang="en-US" altLang="zh-TW" sz="900" dirty="0"/>
              <a:t>(Application app : </a:t>
            </a:r>
            <a:r>
              <a:rPr lang="en-US" altLang="zh-TW" sz="900" dirty="0" err="1"/>
              <a:t>getApplications</a:t>
            </a:r>
            <a:r>
              <a:rPr lang="en-US" altLang="zh-TW" sz="900" dirty="0"/>
              <a:t>(</a:t>
            </a:r>
            <a:r>
              <a:rPr lang="en-US" altLang="zh-TW" sz="900" dirty="0" err="1"/>
              <a:t>incoming.getAppID</a:t>
            </a:r>
            <a:r>
              <a:rPr lang="en-US" altLang="zh-TW" sz="900" dirty="0"/>
              <a:t>())) {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Note that the order of applications is significant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since the next one gets the output of the previous.</a:t>
            </a:r>
          </a:p>
          <a:p>
            <a:r>
              <a:rPr lang="en-US" altLang="zh-TW" sz="900" dirty="0" smtClean="0"/>
              <a:t>    outgoing </a:t>
            </a:r>
            <a:r>
              <a:rPr lang="en-US" altLang="zh-TW" sz="900" dirty="0"/>
              <a:t>= </a:t>
            </a:r>
            <a:r>
              <a:rPr lang="en-US" altLang="zh-TW" sz="900" dirty="0" err="1"/>
              <a:t>app.handle</a:t>
            </a:r>
            <a:r>
              <a:rPr lang="en-US" altLang="zh-TW" sz="900" dirty="0"/>
              <a:t>(outgoing, </a:t>
            </a:r>
            <a:r>
              <a:rPr lang="en-US" altLang="zh-TW" sz="900" dirty="0" err="1"/>
              <a:t>this.host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if </a:t>
            </a:r>
            <a:r>
              <a:rPr lang="en-US" altLang="zh-TW" sz="900" dirty="0"/>
              <a:t>(outgoing == null) break; </a:t>
            </a:r>
            <a:r>
              <a:rPr lang="en-US" altLang="zh-TW" sz="900" dirty="0">
                <a:solidFill>
                  <a:schemeClr val="accent3"/>
                </a:solidFill>
              </a:rPr>
              <a:t>// Some </a:t>
            </a:r>
            <a:r>
              <a:rPr lang="en-US" altLang="zh-TW" sz="900" u="sng" dirty="0">
                <a:solidFill>
                  <a:schemeClr val="accent3"/>
                </a:solidFill>
              </a:rPr>
              <a:t>app wanted to drop the message</a:t>
            </a:r>
          </a:p>
          <a:p>
            <a:r>
              <a:rPr lang="en-US" altLang="zh-TW" sz="900" dirty="0" smtClean="0"/>
              <a:t>  }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dirty="0" smtClean="0"/>
              <a:t>  Message </a:t>
            </a:r>
            <a:r>
              <a:rPr lang="en-US" altLang="zh-TW" sz="900" dirty="0" err="1"/>
              <a:t>aMessage</a:t>
            </a:r>
            <a:r>
              <a:rPr lang="en-US" altLang="zh-TW" sz="900" dirty="0"/>
              <a:t> = (outgoing==null)?(incoming):(outgoing);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If the application re-targets the message (changes 'to')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then the message is not considered as 'delivered' to this host.</a:t>
            </a:r>
          </a:p>
          <a:p>
            <a:r>
              <a:rPr lang="en-US" altLang="zh-TW" sz="900" dirty="0" smtClean="0"/>
              <a:t>  </a:t>
            </a:r>
            <a:r>
              <a:rPr lang="en-US" altLang="zh-TW" sz="900" b="1" dirty="0" err="1" smtClean="0"/>
              <a:t>isFinalRecipient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</a:t>
            </a:r>
            <a:r>
              <a:rPr lang="en-US" altLang="zh-TW" sz="900" dirty="0" err="1"/>
              <a:t>aMessage.getTo</a:t>
            </a:r>
            <a:r>
              <a:rPr lang="en-US" altLang="zh-TW" sz="900" dirty="0"/>
              <a:t>() == </a:t>
            </a:r>
            <a:r>
              <a:rPr lang="en-US" altLang="zh-TW" sz="900" dirty="0" err="1"/>
              <a:t>this.host</a:t>
            </a:r>
            <a:r>
              <a:rPr lang="en-US" altLang="zh-TW" sz="900" dirty="0"/>
              <a:t>;</a:t>
            </a:r>
          </a:p>
          <a:p>
            <a:r>
              <a:rPr lang="en-US" altLang="zh-TW" sz="900" dirty="0" smtClean="0"/>
              <a:t> </a:t>
            </a:r>
            <a:r>
              <a:rPr lang="en-US" altLang="zh-TW" sz="900" b="1" dirty="0" smtClean="0"/>
              <a:t> </a:t>
            </a:r>
            <a:r>
              <a:rPr lang="en-US" altLang="zh-TW" sz="900" b="1" dirty="0" err="1" smtClean="0"/>
              <a:t>isFirstDelivery</a:t>
            </a:r>
            <a:r>
              <a:rPr lang="en-US" altLang="zh-TW" sz="900" b="1" dirty="0" smtClean="0"/>
              <a:t> </a:t>
            </a:r>
            <a:r>
              <a:rPr lang="en-US" altLang="zh-TW" sz="900" dirty="0"/>
              <a:t>= </a:t>
            </a:r>
            <a:r>
              <a:rPr lang="en-US" altLang="zh-TW" sz="900" dirty="0" err="1"/>
              <a:t>isFinalRecipient</a:t>
            </a:r>
            <a:r>
              <a:rPr lang="en-US" altLang="zh-TW" sz="900" dirty="0"/>
              <a:t> &amp;&amp;</a:t>
            </a:r>
          </a:p>
          <a:p>
            <a:r>
              <a:rPr lang="en-US" altLang="zh-TW" sz="900" dirty="0" smtClean="0"/>
              <a:t>  !</a:t>
            </a:r>
            <a:r>
              <a:rPr lang="en-US" altLang="zh-TW" sz="900" dirty="0" err="1"/>
              <a:t>isDeliveredMessage</a:t>
            </a:r>
            <a:r>
              <a:rPr lang="en-US" altLang="zh-TW" sz="900" dirty="0"/>
              <a:t>(</a:t>
            </a:r>
            <a:r>
              <a:rPr lang="en-US" altLang="zh-TW" sz="900" dirty="0" err="1"/>
              <a:t>aMessage</a:t>
            </a:r>
            <a:r>
              <a:rPr lang="en-US" altLang="zh-TW" sz="900" dirty="0"/>
              <a:t>);</a:t>
            </a:r>
          </a:p>
          <a:p>
            <a:endParaRPr lang="zh-TW" altLang="en-US" sz="900" dirty="0"/>
          </a:p>
          <a:p>
            <a:r>
              <a:rPr lang="en-US" altLang="zh-TW" sz="900" dirty="0" smtClean="0"/>
              <a:t>  if </a:t>
            </a:r>
            <a:r>
              <a:rPr lang="en-US" altLang="zh-TW" sz="900" dirty="0"/>
              <a:t>(!</a:t>
            </a:r>
            <a:r>
              <a:rPr lang="en-US" altLang="zh-TW" sz="900" dirty="0" err="1"/>
              <a:t>isFinalRecipient</a:t>
            </a:r>
            <a:r>
              <a:rPr lang="en-US" altLang="zh-TW" sz="900" dirty="0"/>
              <a:t> &amp;&amp; outgoing!=null) {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not the final recipient and </a:t>
            </a:r>
            <a:r>
              <a:rPr lang="en-US" altLang="zh-TW" sz="900" u="sng" dirty="0">
                <a:solidFill>
                  <a:schemeClr val="accent3"/>
                </a:solidFill>
              </a:rPr>
              <a:t>app doesn't want to drop the message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-&gt; put to buffer</a:t>
            </a:r>
          </a:p>
          <a:p>
            <a:r>
              <a:rPr lang="en-US" altLang="zh-TW" sz="900" dirty="0" smtClean="0"/>
              <a:t>    </a:t>
            </a:r>
            <a:r>
              <a:rPr lang="en-US" altLang="zh-TW" sz="900" dirty="0" err="1" smtClean="0"/>
              <a:t>addToMessages</a:t>
            </a:r>
            <a:r>
              <a:rPr lang="en-US" altLang="zh-TW" sz="900" dirty="0" smtClean="0"/>
              <a:t>(</a:t>
            </a:r>
            <a:r>
              <a:rPr lang="en-US" altLang="zh-TW" sz="900" dirty="0" err="1" smtClean="0"/>
              <a:t>aMessage</a:t>
            </a:r>
            <a:r>
              <a:rPr lang="en-US" altLang="zh-TW" sz="900" dirty="0"/>
              <a:t>, false);</a:t>
            </a:r>
          </a:p>
          <a:p>
            <a:r>
              <a:rPr lang="en-US" altLang="zh-TW" sz="900" dirty="0" smtClean="0"/>
              <a:t>  }</a:t>
            </a:r>
            <a:endParaRPr lang="en-US" altLang="zh-TW" sz="900" dirty="0"/>
          </a:p>
          <a:p>
            <a:r>
              <a:rPr lang="en-US" altLang="zh-TW" sz="900" dirty="0" smtClean="0"/>
              <a:t>  else </a:t>
            </a:r>
            <a:r>
              <a:rPr lang="en-US" altLang="zh-TW" sz="900" dirty="0"/>
              <a:t>if (</a:t>
            </a:r>
            <a:r>
              <a:rPr lang="en-US" altLang="zh-TW" sz="900" dirty="0" err="1"/>
              <a:t>isFirstDelivery</a:t>
            </a:r>
            <a:r>
              <a:rPr lang="en-US" altLang="zh-TW" sz="900" dirty="0"/>
              <a:t>) {</a:t>
            </a:r>
          </a:p>
          <a:p>
            <a:r>
              <a:rPr lang="en-US" altLang="zh-TW" sz="900" dirty="0" smtClean="0"/>
              <a:t>    </a:t>
            </a:r>
            <a:r>
              <a:rPr lang="en-US" altLang="zh-TW" sz="900" dirty="0" err="1" smtClean="0"/>
              <a:t>this.deliveredMessages.put</a:t>
            </a:r>
            <a:r>
              <a:rPr lang="en-US" altLang="zh-TW" sz="900" dirty="0" smtClean="0"/>
              <a:t>(id</a:t>
            </a:r>
            <a:r>
              <a:rPr lang="en-US" altLang="zh-TW" sz="900" dirty="0"/>
              <a:t>, </a:t>
            </a:r>
            <a:r>
              <a:rPr lang="en-US" altLang="zh-TW" sz="900" dirty="0" err="1"/>
              <a:t>aMessage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}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dirty="0" smtClean="0"/>
              <a:t>  for </a:t>
            </a:r>
            <a:r>
              <a:rPr lang="en-US" altLang="zh-TW" sz="900" dirty="0"/>
              <a:t>(</a:t>
            </a:r>
            <a:r>
              <a:rPr lang="en-US" altLang="zh-TW" sz="900" dirty="0" err="1"/>
              <a:t>MessageListener</a:t>
            </a:r>
            <a:r>
              <a:rPr lang="en-US" altLang="zh-TW" sz="900" dirty="0"/>
              <a:t> ml : </a:t>
            </a:r>
            <a:r>
              <a:rPr lang="en-US" altLang="zh-TW" sz="900" dirty="0" err="1"/>
              <a:t>this.mListeners</a:t>
            </a:r>
            <a:r>
              <a:rPr lang="en-US" altLang="zh-TW" sz="900" dirty="0"/>
              <a:t>) {</a:t>
            </a:r>
          </a:p>
          <a:p>
            <a:r>
              <a:rPr lang="en-US" altLang="zh-TW" sz="900" dirty="0" smtClean="0"/>
              <a:t>    </a:t>
            </a:r>
            <a:r>
              <a:rPr lang="en-US" altLang="zh-TW" sz="900" dirty="0" err="1" smtClean="0"/>
              <a:t>ml.messageTransferred</a:t>
            </a:r>
            <a:r>
              <a:rPr lang="en-US" altLang="zh-TW" sz="900" dirty="0" smtClean="0"/>
              <a:t>(</a:t>
            </a:r>
            <a:r>
              <a:rPr lang="en-US" altLang="zh-TW" sz="900" dirty="0" err="1" smtClean="0"/>
              <a:t>aMessage</a:t>
            </a:r>
            <a:r>
              <a:rPr lang="en-US" altLang="zh-TW" sz="900" dirty="0"/>
              <a:t>, from, </a:t>
            </a:r>
            <a:r>
              <a:rPr lang="en-US" altLang="zh-TW" sz="900" dirty="0" err="1"/>
              <a:t>this.host</a:t>
            </a:r>
            <a:r>
              <a:rPr lang="en-US" altLang="zh-TW" sz="900" dirty="0"/>
              <a:t>,</a:t>
            </a:r>
          </a:p>
          <a:p>
            <a:r>
              <a:rPr lang="en-US" altLang="zh-TW" sz="900" dirty="0" smtClean="0"/>
              <a:t>    </a:t>
            </a:r>
            <a:r>
              <a:rPr lang="en-US" altLang="zh-TW" sz="900" dirty="0" err="1" smtClean="0"/>
              <a:t>isFirstDelivery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}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b="1" dirty="0">
                <a:solidFill>
                  <a:srgbClr val="FF0000"/>
                </a:solidFill>
              </a:rPr>
              <a:t>return </a:t>
            </a:r>
            <a:r>
              <a:rPr lang="en-US" altLang="zh-TW" sz="900" b="1" dirty="0" err="1">
                <a:solidFill>
                  <a:srgbClr val="FF0000"/>
                </a:solidFill>
              </a:rPr>
              <a:t>aMessage</a:t>
            </a:r>
            <a:r>
              <a:rPr lang="en-US" altLang="zh-TW" sz="900" b="1" dirty="0">
                <a:solidFill>
                  <a:srgbClr val="FF0000"/>
                </a:solidFill>
              </a:rPr>
              <a:t>;</a:t>
            </a:r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sp>
        <p:nvSpPr>
          <p:cNvPr id="3" name="圓角矩形 2"/>
          <p:cNvSpPr/>
          <p:nvPr/>
        </p:nvSpPr>
        <p:spPr>
          <a:xfrm>
            <a:off x="7273" y="286588"/>
            <a:ext cx="824429" cy="200016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600" dirty="0" err="1" smtClean="0"/>
              <a:t>MessageRouter</a:t>
            </a:r>
            <a:endParaRPr lang="zh-TW" altLang="en-US" sz="6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1020325" y="578205"/>
            <a:ext cx="2249334" cy="1384995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600" dirty="0"/>
              <a:t>Message </a:t>
            </a:r>
            <a:r>
              <a:rPr lang="en-US" altLang="zh-TW" sz="600" b="1" dirty="0" err="1"/>
              <a:t>messageTransferred</a:t>
            </a:r>
            <a:r>
              <a:rPr lang="en-US" altLang="zh-TW" sz="600" dirty="0"/>
              <a:t>(String id, </a:t>
            </a:r>
            <a:r>
              <a:rPr lang="en-US" altLang="zh-TW" sz="600" dirty="0" err="1"/>
              <a:t>DTNHost</a:t>
            </a:r>
            <a:r>
              <a:rPr lang="en-US" altLang="zh-TW" sz="600" dirty="0"/>
              <a:t> from) {</a:t>
            </a:r>
          </a:p>
          <a:p>
            <a:r>
              <a:rPr lang="zh-TW" altLang="en-US" sz="600" dirty="0" smtClean="0"/>
              <a:t>   </a:t>
            </a:r>
            <a:r>
              <a:rPr lang="en-US" altLang="zh-TW" sz="600" dirty="0" smtClean="0"/>
              <a:t>Message </a:t>
            </a:r>
            <a:r>
              <a:rPr lang="en-US" altLang="zh-TW" sz="600" dirty="0"/>
              <a:t>m = </a:t>
            </a:r>
            <a:r>
              <a:rPr lang="en-US" altLang="zh-TW" sz="600" b="1" dirty="0" err="1">
                <a:solidFill>
                  <a:srgbClr val="FF0000"/>
                </a:solidFill>
              </a:rPr>
              <a:t>super.messageTransferred</a:t>
            </a:r>
            <a:r>
              <a:rPr lang="en-US" altLang="zh-TW" sz="600" b="1" dirty="0">
                <a:solidFill>
                  <a:srgbClr val="FF0000"/>
                </a:solidFill>
              </a:rPr>
              <a:t>(id, from)</a:t>
            </a:r>
            <a:r>
              <a:rPr lang="en-US" altLang="zh-TW" sz="600" b="1" dirty="0"/>
              <a:t>;</a:t>
            </a:r>
          </a:p>
          <a:p>
            <a:endParaRPr lang="zh-TW" altLang="en-US" sz="600" dirty="0"/>
          </a:p>
          <a:p>
            <a:r>
              <a:rPr lang="en-US" altLang="zh-TW" sz="600" dirty="0" smtClean="0">
                <a:solidFill>
                  <a:schemeClr val="accent3"/>
                </a:solidFill>
              </a:rPr>
              <a:t>// </a:t>
            </a:r>
            <a:r>
              <a:rPr lang="en-US" altLang="zh-TW" sz="600" dirty="0">
                <a:solidFill>
                  <a:schemeClr val="accent3"/>
                </a:solidFill>
              </a:rPr>
              <a:t>check if </a:t>
            </a:r>
            <a:r>
              <a:rPr lang="en-US" altLang="zh-TW" sz="600" u="sng" dirty="0" err="1">
                <a:solidFill>
                  <a:schemeClr val="accent3"/>
                </a:solidFill>
              </a:rPr>
              <a:t>msg</a:t>
            </a:r>
            <a:r>
              <a:rPr lang="en-US" altLang="zh-TW" sz="600" u="sng" dirty="0">
                <a:solidFill>
                  <a:schemeClr val="accent3"/>
                </a:solidFill>
              </a:rPr>
              <a:t> was for this host and a response was requested</a:t>
            </a:r>
          </a:p>
          <a:p>
            <a:r>
              <a:rPr lang="zh-TW" altLang="en-US" sz="600" dirty="0" smtClean="0"/>
              <a:t>   </a:t>
            </a:r>
            <a:r>
              <a:rPr lang="en-US" altLang="zh-TW" sz="600" dirty="0" smtClean="0"/>
              <a:t>if </a:t>
            </a:r>
            <a:r>
              <a:rPr lang="en-US" altLang="zh-TW" sz="600" dirty="0"/>
              <a:t>(</a:t>
            </a:r>
            <a:r>
              <a:rPr lang="en-US" altLang="zh-TW" sz="600" dirty="0" err="1"/>
              <a:t>m.getTo</a:t>
            </a:r>
            <a:r>
              <a:rPr lang="en-US" altLang="zh-TW" sz="600" dirty="0"/>
              <a:t>() == </a:t>
            </a:r>
            <a:r>
              <a:rPr lang="en-US" altLang="zh-TW" sz="600" dirty="0" err="1"/>
              <a:t>getHost</a:t>
            </a:r>
            <a:r>
              <a:rPr lang="en-US" altLang="zh-TW" sz="600" dirty="0"/>
              <a:t>() &amp;&amp; </a:t>
            </a:r>
            <a:r>
              <a:rPr lang="en-US" altLang="zh-TW" sz="600" dirty="0" err="1"/>
              <a:t>m.getResponseSize</a:t>
            </a:r>
            <a:r>
              <a:rPr lang="en-US" altLang="zh-TW" sz="600" dirty="0"/>
              <a:t>() &gt; 0) {</a:t>
            </a:r>
          </a:p>
          <a:p>
            <a:r>
              <a:rPr lang="en-US" altLang="zh-TW" sz="600" dirty="0">
                <a:solidFill>
                  <a:schemeClr val="accent3"/>
                </a:solidFill>
              </a:rPr>
              <a:t>// generate a response message</a:t>
            </a:r>
          </a:p>
          <a:p>
            <a:r>
              <a:rPr lang="zh-TW" altLang="en-US" sz="600" dirty="0" smtClean="0"/>
              <a:t>      </a:t>
            </a:r>
            <a:r>
              <a:rPr lang="en-US" altLang="zh-TW" sz="600" dirty="0" smtClean="0"/>
              <a:t>Message </a:t>
            </a:r>
            <a:r>
              <a:rPr lang="en-US" altLang="zh-TW" sz="600" dirty="0"/>
              <a:t>res = new Message(</a:t>
            </a:r>
            <a:r>
              <a:rPr lang="en-US" altLang="zh-TW" sz="600" dirty="0" err="1"/>
              <a:t>this.getHost</a:t>
            </a:r>
            <a:r>
              <a:rPr lang="en-US" altLang="zh-TW" sz="600" dirty="0"/>
              <a:t>(),</a:t>
            </a:r>
            <a:r>
              <a:rPr lang="en-US" altLang="zh-TW" sz="600" dirty="0" err="1"/>
              <a:t>m.getFrom</a:t>
            </a:r>
            <a:r>
              <a:rPr lang="en-US" altLang="zh-TW" sz="600" dirty="0"/>
              <a:t>(), </a:t>
            </a:r>
          </a:p>
          <a:p>
            <a:r>
              <a:rPr lang="zh-TW" altLang="en-US" sz="600" i="1" dirty="0" smtClean="0"/>
              <a:t>      </a:t>
            </a:r>
            <a:r>
              <a:rPr lang="en-US" altLang="zh-TW" sz="600" i="1" dirty="0" err="1" smtClean="0"/>
              <a:t>RESPONSE_PREFIX+m.getId</a:t>
            </a:r>
            <a:r>
              <a:rPr lang="en-US" altLang="zh-TW" sz="600" i="1" dirty="0"/>
              <a:t>(), </a:t>
            </a:r>
            <a:r>
              <a:rPr lang="en-US" altLang="zh-TW" sz="600" i="1" dirty="0" err="1"/>
              <a:t>m.getResponseSize</a:t>
            </a:r>
            <a:r>
              <a:rPr lang="en-US" altLang="zh-TW" sz="600" i="1" dirty="0"/>
              <a:t>());</a:t>
            </a:r>
          </a:p>
          <a:p>
            <a:r>
              <a:rPr lang="zh-TW" altLang="en-US" sz="600" dirty="0" smtClean="0"/>
              <a:t>      </a:t>
            </a:r>
            <a:r>
              <a:rPr lang="en-US" altLang="zh-TW" sz="600" dirty="0" err="1" smtClean="0"/>
              <a:t>this.createNewMessage</a:t>
            </a:r>
            <a:r>
              <a:rPr lang="en-US" altLang="zh-TW" sz="600" dirty="0" smtClean="0"/>
              <a:t>(res</a:t>
            </a:r>
            <a:r>
              <a:rPr lang="en-US" altLang="zh-TW" sz="600" dirty="0"/>
              <a:t>);</a:t>
            </a:r>
          </a:p>
          <a:p>
            <a:r>
              <a:rPr lang="zh-TW" altLang="en-US" sz="600" dirty="0" smtClean="0"/>
              <a:t>      </a:t>
            </a:r>
            <a:r>
              <a:rPr lang="en-US" altLang="zh-TW" sz="600" dirty="0" err="1" smtClean="0"/>
              <a:t>this.getMessage</a:t>
            </a:r>
            <a:r>
              <a:rPr lang="en-US" altLang="zh-TW" sz="600" dirty="0" smtClean="0"/>
              <a:t>(</a:t>
            </a:r>
            <a:r>
              <a:rPr lang="en-US" altLang="zh-TW" sz="600" i="1" dirty="0" err="1" smtClean="0"/>
              <a:t>RESPONSE_PREFIX+m.getId</a:t>
            </a:r>
            <a:r>
              <a:rPr lang="en-US" altLang="zh-TW" sz="600" i="1" dirty="0"/>
              <a:t>()).</a:t>
            </a:r>
            <a:r>
              <a:rPr lang="en-US" altLang="zh-TW" sz="600" i="1" dirty="0" err="1"/>
              <a:t>setRequest</a:t>
            </a:r>
            <a:r>
              <a:rPr lang="en-US" altLang="zh-TW" sz="600" i="1" dirty="0"/>
              <a:t>(m);</a:t>
            </a:r>
          </a:p>
          <a:p>
            <a:r>
              <a:rPr lang="zh-TW" altLang="en-US" sz="600" dirty="0" smtClean="0"/>
              <a:t>   </a:t>
            </a:r>
            <a:r>
              <a:rPr lang="en-US" altLang="zh-TW" sz="600" dirty="0" smtClean="0"/>
              <a:t>}</a:t>
            </a:r>
            <a:endParaRPr lang="en-US" altLang="zh-TW" sz="600" dirty="0"/>
          </a:p>
          <a:p>
            <a:endParaRPr lang="zh-TW" altLang="en-US" sz="600" dirty="0"/>
          </a:p>
          <a:p>
            <a:r>
              <a:rPr lang="en-US" altLang="zh-TW" sz="600" dirty="0"/>
              <a:t>return m;</a:t>
            </a:r>
          </a:p>
          <a:p>
            <a:r>
              <a:rPr lang="en-US" altLang="zh-TW" sz="600" dirty="0"/>
              <a:t>}</a:t>
            </a:r>
            <a:endParaRPr lang="zh-TW" altLang="en-US" sz="600" dirty="0"/>
          </a:p>
        </p:txBody>
      </p:sp>
      <p:cxnSp>
        <p:nvCxnSpPr>
          <p:cNvPr id="5" name="肘形接點 4"/>
          <p:cNvCxnSpPr>
            <a:endCxn id="3" idx="3"/>
          </p:cNvCxnSpPr>
          <p:nvPr/>
        </p:nvCxnSpPr>
        <p:spPr>
          <a:xfrm rot="10800000">
            <a:off x="831702" y="386596"/>
            <a:ext cx="1152128" cy="388040"/>
          </a:xfrm>
          <a:prstGeom prst="bentConnector3">
            <a:avLst>
              <a:gd name="adj1" fmla="val 1498"/>
            </a:avLst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左大括弧 6"/>
          <p:cNvSpPr/>
          <p:nvPr/>
        </p:nvSpPr>
        <p:spPr>
          <a:xfrm>
            <a:off x="831702" y="486604"/>
            <a:ext cx="320542" cy="1568199"/>
          </a:xfrm>
          <a:prstGeom prst="leftBrace">
            <a:avLst>
              <a:gd name="adj1" fmla="val 8333"/>
              <a:gd name="adj2" fmla="val 30509"/>
            </a:avLst>
          </a:prstGeom>
          <a:ln w="254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/>
          <p:cNvCxnSpPr/>
          <p:nvPr/>
        </p:nvCxnSpPr>
        <p:spPr>
          <a:xfrm flipV="1">
            <a:off x="413957" y="486604"/>
            <a:ext cx="2685" cy="334248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圓角矩形 12"/>
          <p:cNvSpPr/>
          <p:nvPr/>
        </p:nvSpPr>
        <p:spPr>
          <a:xfrm>
            <a:off x="7273" y="826334"/>
            <a:ext cx="824429" cy="225839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600" dirty="0" err="1" smtClean="0"/>
              <a:t>ActiveRouter</a:t>
            </a:r>
            <a:endParaRPr lang="zh-TW" altLang="en-US" sz="600" dirty="0"/>
          </a:p>
        </p:txBody>
      </p:sp>
      <p:cxnSp>
        <p:nvCxnSpPr>
          <p:cNvPr id="23" name="肘形接點 22"/>
          <p:cNvCxnSpPr/>
          <p:nvPr/>
        </p:nvCxnSpPr>
        <p:spPr>
          <a:xfrm>
            <a:off x="831985" y="286588"/>
            <a:ext cx="2371863" cy="200016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-13118" y="3399"/>
            <a:ext cx="984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Receiver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19" name="直線單箭頭接點 18"/>
          <p:cNvCxnSpPr/>
          <p:nvPr/>
        </p:nvCxnSpPr>
        <p:spPr>
          <a:xfrm flipH="1" flipV="1">
            <a:off x="2868978" y="3252718"/>
            <a:ext cx="478886" cy="8057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2329730" y="3055709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true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24" name="直線單箭頭接點 23"/>
          <p:cNvCxnSpPr/>
          <p:nvPr/>
        </p:nvCxnSpPr>
        <p:spPr>
          <a:xfrm flipH="1" flipV="1">
            <a:off x="2884353" y="3413175"/>
            <a:ext cx="463511" cy="11866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/>
          <p:cNvSpPr txBox="1"/>
          <p:nvPr/>
        </p:nvSpPr>
        <p:spPr>
          <a:xfrm>
            <a:off x="2345105" y="3216166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true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17" name="直線單箭頭接點 16"/>
          <p:cNvCxnSpPr>
            <a:stCxn id="16" idx="2"/>
          </p:cNvCxnSpPr>
          <p:nvPr/>
        </p:nvCxnSpPr>
        <p:spPr>
          <a:xfrm flipH="1">
            <a:off x="7344820" y="3585498"/>
            <a:ext cx="467540" cy="2519653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663161"/>
              </p:ext>
            </p:extLst>
          </p:nvPr>
        </p:nvGraphicFramePr>
        <p:xfrm>
          <a:off x="3995936" y="6105151"/>
          <a:ext cx="5040564" cy="522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094"/>
                <a:gridCol w="840094"/>
                <a:gridCol w="840094"/>
                <a:gridCol w="840094"/>
                <a:gridCol w="840094"/>
                <a:gridCol w="840094"/>
              </a:tblGrid>
              <a:tr h="224928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id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from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to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size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err="1" smtClean="0"/>
                        <a:t>timeCreated</a:t>
                      </a:r>
                      <a:endParaRPr lang="en-US" altLang="zh-TW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path</a:t>
                      </a:r>
                      <a:endParaRPr lang="zh-TW" altLang="en-US" sz="1000" dirty="0"/>
                    </a:p>
                  </a:txBody>
                  <a:tcPr/>
                </a:tc>
              </a:tr>
              <a:tr h="279128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M1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n0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n1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5000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1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b="0" dirty="0" smtClean="0"/>
                        <a:t>[n1]</a:t>
                      </a:r>
                      <a:endParaRPr lang="zh-TW" altLang="en-US" sz="10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132064"/>
              </p:ext>
            </p:extLst>
          </p:nvPr>
        </p:nvGraphicFramePr>
        <p:xfrm>
          <a:off x="7020784" y="3112579"/>
          <a:ext cx="1656184" cy="441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92"/>
                <a:gridCol w="828092"/>
              </a:tblGrid>
              <a:tr h="172424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900" b="1" dirty="0" smtClean="0"/>
                        <a:t>incoming/outgoing/</a:t>
                      </a:r>
                      <a:r>
                        <a:rPr lang="en-US" altLang="zh-TW" sz="900" b="1" dirty="0" err="1" smtClean="0">
                          <a:solidFill>
                            <a:srgbClr val="FF0000"/>
                          </a:solidFill>
                        </a:rPr>
                        <a:t>aMessage</a:t>
                      </a:r>
                      <a:endParaRPr lang="zh-TW" altLang="en-US" sz="9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15248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 smtClean="0"/>
                        <a:t>M1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 smtClean="0"/>
                        <a:t>…</a:t>
                      </a:r>
                      <a:endParaRPr lang="zh-TW" alt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矩形 15"/>
          <p:cNvSpPr/>
          <p:nvPr/>
        </p:nvSpPr>
        <p:spPr>
          <a:xfrm>
            <a:off x="6948264" y="3267657"/>
            <a:ext cx="1728192" cy="317841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075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285667" y="83273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285667" y="550768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sp>
        <p:nvSpPr>
          <p:cNvPr id="6" name="圓角矩形 5"/>
          <p:cNvSpPr/>
          <p:nvPr/>
        </p:nvSpPr>
        <p:spPr>
          <a:xfrm>
            <a:off x="3155" y="1068744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sp>
        <p:nvSpPr>
          <p:cNvPr id="9" name="圓角矩形 8"/>
          <p:cNvSpPr/>
          <p:nvPr/>
        </p:nvSpPr>
        <p:spPr>
          <a:xfrm>
            <a:off x="75315" y="2857239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1897735" y="371305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圓角矩形 12"/>
          <p:cNvSpPr/>
          <p:nvPr/>
        </p:nvSpPr>
        <p:spPr>
          <a:xfrm>
            <a:off x="10045" y="6144296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17" name="直線接點 16"/>
          <p:cNvCxnSpPr/>
          <p:nvPr/>
        </p:nvCxnSpPr>
        <p:spPr>
          <a:xfrm>
            <a:off x="766045" y="918007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線單箭頭接點 20"/>
          <p:cNvCxnSpPr>
            <a:stCxn id="13" idx="0"/>
            <a:endCxn id="9" idx="2"/>
          </p:cNvCxnSpPr>
          <p:nvPr/>
        </p:nvCxnSpPr>
        <p:spPr>
          <a:xfrm flipH="1" flipV="1">
            <a:off x="756470" y="5406259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9" idx="0"/>
            <a:endCxn id="6" idx="2"/>
          </p:cNvCxnSpPr>
          <p:nvPr/>
        </p:nvCxnSpPr>
        <p:spPr>
          <a:xfrm flipV="1">
            <a:off x="756470" y="1356744"/>
            <a:ext cx="2685" cy="150049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圓角矩形 47"/>
          <p:cNvSpPr/>
          <p:nvPr/>
        </p:nvSpPr>
        <p:spPr>
          <a:xfrm>
            <a:off x="5034356" y="1081197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NetworkInterface</a:t>
            </a:r>
            <a:endParaRPr lang="zh-TW" altLang="en-US" sz="1100" dirty="0"/>
          </a:p>
        </p:txBody>
      </p:sp>
      <p:sp>
        <p:nvSpPr>
          <p:cNvPr id="50" name="圓角矩形 49"/>
          <p:cNvSpPr/>
          <p:nvPr/>
        </p:nvSpPr>
        <p:spPr>
          <a:xfrm>
            <a:off x="5048212" y="2030160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Connections</a:t>
            </a:r>
            <a:endParaRPr lang="zh-TW" altLang="en-US" sz="1100" dirty="0"/>
          </a:p>
        </p:txBody>
      </p:sp>
      <p:sp>
        <p:nvSpPr>
          <p:cNvPr id="52" name="圓角矩形 51"/>
          <p:cNvSpPr/>
          <p:nvPr/>
        </p:nvSpPr>
        <p:spPr>
          <a:xfrm>
            <a:off x="5034356" y="1546989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SimpleBoardcastInterface</a:t>
            </a:r>
            <a:endParaRPr lang="zh-TW" altLang="en-US" sz="800" dirty="0"/>
          </a:p>
        </p:txBody>
      </p:sp>
      <p:sp>
        <p:nvSpPr>
          <p:cNvPr id="53" name="圓角矩形 52"/>
          <p:cNvSpPr/>
          <p:nvPr/>
        </p:nvSpPr>
        <p:spPr>
          <a:xfrm>
            <a:off x="5048212" y="2493521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/>
              <a:t>CBRConnection</a:t>
            </a:r>
            <a:endParaRPr lang="zh-TW" altLang="en-US" sz="1000" dirty="0"/>
          </a:p>
        </p:txBody>
      </p:sp>
      <p:cxnSp>
        <p:nvCxnSpPr>
          <p:cNvPr id="54" name="直線單箭頭接點 53"/>
          <p:cNvCxnSpPr/>
          <p:nvPr/>
        </p:nvCxnSpPr>
        <p:spPr>
          <a:xfrm flipV="1">
            <a:off x="5790356" y="1370903"/>
            <a:ext cx="0" cy="17450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直線接點 55"/>
          <p:cNvCxnSpPr>
            <a:stCxn id="52" idx="2"/>
          </p:cNvCxnSpPr>
          <p:nvPr/>
        </p:nvCxnSpPr>
        <p:spPr>
          <a:xfrm>
            <a:off x="5790356" y="1834989"/>
            <a:ext cx="0" cy="19517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直線單箭頭接點 57"/>
          <p:cNvCxnSpPr>
            <a:endCxn id="50" idx="2"/>
          </p:cNvCxnSpPr>
          <p:nvPr/>
        </p:nvCxnSpPr>
        <p:spPr>
          <a:xfrm flipV="1">
            <a:off x="5804212" y="2318160"/>
            <a:ext cx="0" cy="175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1" name="直線接點 70"/>
          <p:cNvCxnSpPr/>
          <p:nvPr/>
        </p:nvCxnSpPr>
        <p:spPr>
          <a:xfrm>
            <a:off x="5790356" y="907191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直線接點 74"/>
          <p:cNvCxnSpPr>
            <a:stCxn id="5" idx="2"/>
          </p:cNvCxnSpPr>
          <p:nvPr/>
        </p:nvCxnSpPr>
        <p:spPr>
          <a:xfrm>
            <a:off x="1897735" y="838800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直線接點 75"/>
          <p:cNvCxnSpPr/>
          <p:nvPr/>
        </p:nvCxnSpPr>
        <p:spPr>
          <a:xfrm>
            <a:off x="756470" y="916414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9" name="直線接點 78"/>
          <p:cNvCxnSpPr/>
          <p:nvPr/>
        </p:nvCxnSpPr>
        <p:spPr>
          <a:xfrm>
            <a:off x="1711601" y="918008"/>
            <a:ext cx="4084535" cy="1592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2" name="左大括弧 81"/>
          <p:cNvSpPr/>
          <p:nvPr/>
        </p:nvSpPr>
        <p:spPr>
          <a:xfrm>
            <a:off x="1453553" y="4226646"/>
            <a:ext cx="1279580" cy="2169825"/>
          </a:xfrm>
          <a:prstGeom prst="leftBrace">
            <a:avLst>
              <a:gd name="adj1" fmla="val 8333"/>
              <a:gd name="adj2" fmla="val 27666"/>
            </a:avLst>
          </a:prstGeom>
          <a:ln w="254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200473" y="3949243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1515155" y="5998499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6"/>
                </a:solidFill>
              </a:rPr>
              <a:t>Step 3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1515155" y="6133335"/>
            <a:ext cx="227177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update</a:t>
            </a:r>
            <a:r>
              <a:rPr lang="en-US" altLang="zh-TW" sz="1000" dirty="0" smtClean="0"/>
              <a:t>(){</a:t>
            </a:r>
          </a:p>
          <a:p>
            <a:r>
              <a:rPr lang="en-US" altLang="zh-TW" sz="1000" b="1" dirty="0" err="1"/>
              <a:t>super.update</a:t>
            </a:r>
            <a:r>
              <a:rPr lang="en-US" altLang="zh-TW" sz="1000" b="1" dirty="0"/>
              <a:t>();</a:t>
            </a:r>
            <a:endParaRPr lang="en-US" altLang="zh-TW" sz="1000" b="1" dirty="0" smtClean="0"/>
          </a:p>
          <a:p>
            <a:r>
              <a:rPr lang="en-US" altLang="zh-TW" sz="1000" dirty="0" smtClean="0"/>
              <a:t>…</a:t>
            </a:r>
          </a:p>
          <a:p>
            <a:r>
              <a:rPr lang="en-US" altLang="zh-TW" sz="1000" dirty="0" err="1" smtClean="0"/>
              <a:t>this.tryAllMessagesToAllConnections</a:t>
            </a:r>
            <a:r>
              <a:rPr lang="en-US" altLang="zh-TW" sz="1000" dirty="0" smtClean="0"/>
              <a:t>();</a:t>
            </a:r>
          </a:p>
          <a:p>
            <a:r>
              <a:rPr lang="en-US" altLang="zh-TW" sz="1000" dirty="0" smtClean="0"/>
              <a:t>}</a:t>
            </a:r>
            <a:endParaRPr lang="zh-TW" altLang="en-US" sz="10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2494125" y="237470"/>
            <a:ext cx="13276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 err="1" smtClean="0"/>
              <a:t>updateHosts</a:t>
            </a:r>
            <a:r>
              <a:rPr lang="en-US" altLang="zh-TW" sz="900" dirty="0" smtClean="0"/>
              <a:t>()</a:t>
            </a:r>
            <a:r>
              <a:rPr lang="en-US" altLang="zh-TW" sz="900" b="1" dirty="0" smtClean="0"/>
              <a:t>;</a:t>
            </a:r>
            <a:endParaRPr lang="zh-TW" altLang="en-US" sz="9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2494125" y="75515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1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2489313" y="668158"/>
            <a:ext cx="16337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/>
              <a:t> this</a:t>
            </a:r>
            <a:r>
              <a:rPr lang="en-US" altLang="zh-TW" sz="900" dirty="0" smtClean="0"/>
              <a:t>..</a:t>
            </a:r>
            <a:r>
              <a:rPr lang="en-US" altLang="zh-TW" sz="900" dirty="0" err="1" smtClean="0"/>
              <a:t>router.update</a:t>
            </a:r>
            <a:r>
              <a:rPr lang="en-US" altLang="zh-TW" sz="900" dirty="0"/>
              <a:t>();</a:t>
            </a:r>
            <a:endParaRPr lang="zh-TW" altLang="en-US" sz="9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2489313" y="506203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</a:t>
            </a:r>
            <a:r>
              <a:rPr lang="en-US" altLang="zh-TW" sz="900" dirty="0">
                <a:solidFill>
                  <a:schemeClr val="accent6"/>
                </a:solidFill>
              </a:rPr>
              <a:t>2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41" name="標題 4"/>
          <p:cNvSpPr txBox="1">
            <a:spLocks/>
          </p:cNvSpPr>
          <p:nvPr/>
        </p:nvSpPr>
        <p:spPr>
          <a:xfrm>
            <a:off x="442678" y="-89854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/>
              <a:t>Message delivered in </a:t>
            </a:r>
            <a:r>
              <a:rPr lang="en-US" altLang="zh-TW" sz="1800" dirty="0" smtClean="0"/>
              <a:t>clock 6</a:t>
            </a:r>
            <a:endParaRPr lang="zh-TW" altLang="en-US" sz="1800" dirty="0"/>
          </a:p>
        </p:txBody>
      </p:sp>
      <p:cxnSp>
        <p:nvCxnSpPr>
          <p:cNvPr id="46" name="直線單箭頭接點 45"/>
          <p:cNvCxnSpPr/>
          <p:nvPr/>
        </p:nvCxnSpPr>
        <p:spPr>
          <a:xfrm flipH="1">
            <a:off x="2669870" y="5166198"/>
            <a:ext cx="573068" cy="1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/>
          <p:cNvSpPr txBox="1"/>
          <p:nvPr/>
        </p:nvSpPr>
        <p:spPr>
          <a:xfrm>
            <a:off x="2116348" y="4981532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true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42" name="直線單箭頭接點 41"/>
          <p:cNvCxnSpPr/>
          <p:nvPr/>
        </p:nvCxnSpPr>
        <p:spPr>
          <a:xfrm flipH="1">
            <a:off x="2679956" y="5303467"/>
            <a:ext cx="573068" cy="1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字方塊 50"/>
          <p:cNvSpPr txBox="1"/>
          <p:nvPr/>
        </p:nvSpPr>
        <p:spPr>
          <a:xfrm>
            <a:off x="2126434" y="5118801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true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5039793" y="2931420"/>
            <a:ext cx="3780202" cy="1200329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void </a:t>
            </a:r>
            <a:r>
              <a:rPr lang="en-US" altLang="zh-TW" sz="900" b="1" dirty="0" err="1"/>
              <a:t>finalizeTransfer</a:t>
            </a:r>
            <a:r>
              <a:rPr lang="en-US" altLang="zh-TW" sz="900" b="1" dirty="0"/>
              <a:t>() </a:t>
            </a:r>
            <a:r>
              <a:rPr lang="en-US" altLang="zh-TW" sz="900" dirty="0"/>
              <a:t>{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smtClean="0"/>
              <a:t>   </a:t>
            </a:r>
            <a:r>
              <a:rPr lang="en-US" altLang="zh-TW" sz="900" dirty="0" err="1" smtClean="0"/>
              <a:t>this.bytesTransferred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+= </a:t>
            </a:r>
            <a:r>
              <a:rPr lang="en-US" altLang="zh-TW" sz="900" dirty="0" err="1"/>
              <a:t>msgOnFly.getSize</a:t>
            </a:r>
            <a:r>
              <a:rPr lang="en-US" altLang="zh-TW" sz="900" dirty="0"/>
              <a:t>();</a:t>
            </a:r>
          </a:p>
          <a:p>
            <a:endParaRPr lang="zh-TW" altLang="en-US" sz="900" dirty="0"/>
          </a:p>
          <a:p>
            <a:r>
              <a:rPr lang="en-US" altLang="zh-TW" sz="900" dirty="0" smtClean="0"/>
              <a:t>   </a:t>
            </a:r>
            <a:r>
              <a:rPr lang="en-US" altLang="zh-TW" sz="900" b="1" dirty="0" err="1" smtClean="0">
                <a:solidFill>
                  <a:schemeClr val="accent2"/>
                </a:solidFill>
              </a:rPr>
              <a:t>getOtherNode</a:t>
            </a:r>
            <a:r>
              <a:rPr lang="en-US" altLang="zh-TW" sz="900" b="1" dirty="0" smtClean="0">
                <a:solidFill>
                  <a:schemeClr val="accent2"/>
                </a:solidFill>
              </a:rPr>
              <a:t>(</a:t>
            </a:r>
            <a:r>
              <a:rPr lang="en-US" altLang="zh-TW" sz="900" b="1" dirty="0" err="1" smtClean="0">
                <a:solidFill>
                  <a:schemeClr val="accent2"/>
                </a:solidFill>
              </a:rPr>
              <a:t>msgFromNode</a:t>
            </a:r>
            <a:r>
              <a:rPr lang="en-US" altLang="zh-TW" sz="900" b="1" dirty="0">
                <a:solidFill>
                  <a:schemeClr val="accent2"/>
                </a:solidFill>
              </a:rPr>
              <a:t>)</a:t>
            </a:r>
            <a:r>
              <a:rPr lang="en-US" altLang="zh-TW" sz="900" dirty="0"/>
              <a:t>.</a:t>
            </a:r>
            <a:r>
              <a:rPr lang="en-US" altLang="zh-TW" sz="900" dirty="0" err="1"/>
              <a:t>messageTransferred</a:t>
            </a:r>
            <a:r>
              <a:rPr lang="en-US" altLang="zh-TW" sz="900" dirty="0"/>
              <a:t>(</a:t>
            </a:r>
            <a:r>
              <a:rPr lang="en-US" altLang="zh-TW" sz="900" dirty="0" err="1">
                <a:solidFill>
                  <a:schemeClr val="accent2"/>
                </a:solidFill>
              </a:rPr>
              <a:t>this.msgOnFly.getId</a:t>
            </a:r>
            <a:r>
              <a:rPr lang="en-US" altLang="zh-TW" sz="900" dirty="0">
                <a:solidFill>
                  <a:schemeClr val="accent2"/>
                </a:solidFill>
              </a:rPr>
              <a:t>()</a:t>
            </a:r>
            <a:r>
              <a:rPr lang="en-US" altLang="zh-TW" sz="900" dirty="0"/>
              <a:t>,</a:t>
            </a:r>
          </a:p>
          <a:p>
            <a:r>
              <a:rPr lang="en-US" altLang="zh-TW" sz="900" dirty="0" smtClean="0"/>
              <a:t>   </a:t>
            </a:r>
            <a:r>
              <a:rPr lang="en-US" altLang="zh-TW" sz="900" dirty="0" err="1" smtClean="0">
                <a:solidFill>
                  <a:schemeClr val="accent2"/>
                </a:solidFill>
              </a:rPr>
              <a:t>msgFromNode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</a:t>
            </a:r>
            <a:r>
              <a:rPr lang="en-US" altLang="zh-TW" sz="900" dirty="0" err="1" smtClean="0"/>
              <a:t>clearMsgOnFly</a:t>
            </a:r>
            <a:r>
              <a:rPr lang="en-US" altLang="zh-TW" sz="900" dirty="0"/>
              <a:t>();</a:t>
            </a:r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cxnSp>
        <p:nvCxnSpPr>
          <p:cNvPr id="60" name="直線單箭頭接點 59"/>
          <p:cNvCxnSpPr/>
          <p:nvPr/>
        </p:nvCxnSpPr>
        <p:spPr>
          <a:xfrm flipH="1">
            <a:off x="6206825" y="3582665"/>
            <a:ext cx="2513" cy="674355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字方塊 60"/>
          <p:cNvSpPr txBox="1"/>
          <p:nvPr/>
        </p:nvSpPr>
        <p:spPr>
          <a:xfrm>
            <a:off x="5997581" y="423981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n1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55" name="直線單箭頭接點 54"/>
          <p:cNvCxnSpPr/>
          <p:nvPr/>
        </p:nvCxnSpPr>
        <p:spPr>
          <a:xfrm flipH="1">
            <a:off x="8100392" y="3594855"/>
            <a:ext cx="2513" cy="674355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字方塊 61"/>
          <p:cNvSpPr txBox="1"/>
          <p:nvPr/>
        </p:nvSpPr>
        <p:spPr>
          <a:xfrm>
            <a:off x="7891148" y="4252000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M1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63" name="直線單箭頭接點 62"/>
          <p:cNvCxnSpPr/>
          <p:nvPr/>
        </p:nvCxnSpPr>
        <p:spPr>
          <a:xfrm flipH="1">
            <a:off x="5538551" y="3752275"/>
            <a:ext cx="2513" cy="674355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字方塊 63"/>
          <p:cNvSpPr txBox="1"/>
          <p:nvPr/>
        </p:nvSpPr>
        <p:spPr>
          <a:xfrm>
            <a:off x="5329307" y="440942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n0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59" name="肘形接點 58"/>
          <p:cNvCxnSpPr/>
          <p:nvPr/>
        </p:nvCxnSpPr>
        <p:spPr>
          <a:xfrm rot="16200000" flipH="1">
            <a:off x="6375241" y="2376767"/>
            <a:ext cx="733718" cy="375587"/>
          </a:xfrm>
          <a:prstGeom prst="bentConnector3">
            <a:avLst>
              <a:gd name="adj1" fmla="val 150"/>
            </a:avLst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1751713" y="1482419"/>
            <a:ext cx="333136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Message </a:t>
            </a:r>
            <a:r>
              <a:rPr lang="en-US" altLang="zh-TW" sz="900" b="1" dirty="0" err="1"/>
              <a:t>messageTransferred</a:t>
            </a:r>
            <a:r>
              <a:rPr lang="en-US" altLang="zh-TW" sz="900" dirty="0"/>
              <a:t>(String id, </a:t>
            </a:r>
            <a:r>
              <a:rPr lang="en-US" altLang="zh-TW" sz="900" dirty="0" err="1"/>
              <a:t>DTNHost</a:t>
            </a:r>
            <a:r>
              <a:rPr lang="en-US" altLang="zh-TW" sz="900" dirty="0"/>
              <a:t> from) {</a:t>
            </a:r>
          </a:p>
          <a:p>
            <a:r>
              <a:rPr lang="zh-TW" altLang="en-US" sz="900" dirty="0" smtClean="0"/>
              <a:t>   </a:t>
            </a:r>
            <a:r>
              <a:rPr lang="en-US" altLang="zh-TW" sz="900" dirty="0" smtClean="0"/>
              <a:t>Message </a:t>
            </a:r>
            <a:r>
              <a:rPr lang="en-US" altLang="zh-TW" sz="900" b="1" dirty="0">
                <a:solidFill>
                  <a:srgbClr val="FF0000"/>
                </a:solidFill>
              </a:rPr>
              <a:t>m =</a:t>
            </a:r>
            <a:r>
              <a:rPr lang="en-US" altLang="zh-TW" sz="900" dirty="0"/>
              <a:t> </a:t>
            </a:r>
            <a:r>
              <a:rPr lang="en-US" altLang="zh-TW" sz="900" b="1" dirty="0" err="1">
                <a:solidFill>
                  <a:srgbClr val="FF0000"/>
                </a:solidFill>
              </a:rPr>
              <a:t>super.messageTransferred</a:t>
            </a:r>
            <a:r>
              <a:rPr lang="en-US" altLang="zh-TW" sz="900" b="1" dirty="0">
                <a:solidFill>
                  <a:srgbClr val="FF0000"/>
                </a:solidFill>
              </a:rPr>
              <a:t>(id, from);</a:t>
            </a:r>
          </a:p>
          <a:p>
            <a:endParaRPr lang="zh-TW" altLang="en-US" sz="900" dirty="0"/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// </a:t>
            </a:r>
            <a:r>
              <a:rPr lang="en-US" altLang="zh-TW" sz="900" dirty="0">
                <a:solidFill>
                  <a:schemeClr val="accent3"/>
                </a:solidFill>
              </a:rPr>
              <a:t>check if </a:t>
            </a:r>
            <a:r>
              <a:rPr lang="en-US" altLang="zh-TW" sz="900" u="sng" dirty="0" err="1">
                <a:solidFill>
                  <a:schemeClr val="accent3"/>
                </a:solidFill>
              </a:rPr>
              <a:t>msg</a:t>
            </a:r>
            <a:r>
              <a:rPr lang="en-US" altLang="zh-TW" sz="900" u="sng" dirty="0">
                <a:solidFill>
                  <a:schemeClr val="accent3"/>
                </a:solidFill>
              </a:rPr>
              <a:t> was for this host and a response was requested</a:t>
            </a:r>
          </a:p>
          <a:p>
            <a:r>
              <a:rPr lang="zh-TW" altLang="en-US" sz="900" dirty="0" smtClean="0"/>
              <a:t>   </a:t>
            </a:r>
            <a:r>
              <a:rPr lang="en-US" altLang="zh-TW" sz="900" dirty="0" smtClean="0"/>
              <a:t>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m.getTo</a:t>
            </a:r>
            <a:r>
              <a:rPr lang="en-US" altLang="zh-TW" sz="900" dirty="0"/>
              <a:t>() == </a:t>
            </a:r>
            <a:r>
              <a:rPr lang="en-US" altLang="zh-TW" sz="900" dirty="0" err="1"/>
              <a:t>getHost</a:t>
            </a:r>
            <a:r>
              <a:rPr lang="en-US" altLang="zh-TW" sz="900" dirty="0"/>
              <a:t>() &amp;&amp; </a:t>
            </a:r>
            <a:r>
              <a:rPr lang="en-US" altLang="zh-TW" sz="900" dirty="0" err="1"/>
              <a:t>m.getResponseSize</a:t>
            </a:r>
            <a:r>
              <a:rPr lang="en-US" altLang="zh-TW" sz="900" dirty="0"/>
              <a:t>() &gt; 0) {</a:t>
            </a:r>
          </a:p>
          <a:p>
            <a:r>
              <a:rPr lang="en-US" altLang="zh-TW" sz="900" dirty="0">
                <a:solidFill>
                  <a:schemeClr val="accent3"/>
                </a:solidFill>
              </a:rPr>
              <a:t>// generate a response message</a:t>
            </a:r>
          </a:p>
          <a:p>
            <a:r>
              <a:rPr lang="zh-TW" altLang="en-US" sz="900" dirty="0" smtClean="0"/>
              <a:t>      </a:t>
            </a:r>
            <a:r>
              <a:rPr lang="en-US" altLang="zh-TW" sz="900" dirty="0" smtClean="0"/>
              <a:t>Message </a:t>
            </a:r>
            <a:r>
              <a:rPr lang="en-US" altLang="zh-TW" sz="900" dirty="0"/>
              <a:t>res = new Message(</a:t>
            </a:r>
            <a:r>
              <a:rPr lang="en-US" altLang="zh-TW" sz="900" dirty="0" err="1"/>
              <a:t>this.getHost</a:t>
            </a:r>
            <a:r>
              <a:rPr lang="en-US" altLang="zh-TW" sz="900" dirty="0"/>
              <a:t>(),</a:t>
            </a:r>
            <a:r>
              <a:rPr lang="en-US" altLang="zh-TW" sz="900" dirty="0" err="1"/>
              <a:t>m.getFrom</a:t>
            </a:r>
            <a:r>
              <a:rPr lang="en-US" altLang="zh-TW" sz="900" dirty="0"/>
              <a:t>(), </a:t>
            </a:r>
          </a:p>
          <a:p>
            <a:r>
              <a:rPr lang="zh-TW" altLang="en-US" sz="900" i="1" dirty="0" smtClean="0"/>
              <a:t>      </a:t>
            </a:r>
            <a:r>
              <a:rPr lang="en-US" altLang="zh-TW" sz="900" i="1" dirty="0" err="1" smtClean="0"/>
              <a:t>RESPONSE_PREFIX+m.getId</a:t>
            </a:r>
            <a:r>
              <a:rPr lang="en-US" altLang="zh-TW" sz="900" i="1" dirty="0"/>
              <a:t>(), </a:t>
            </a:r>
            <a:r>
              <a:rPr lang="en-US" altLang="zh-TW" sz="900" i="1" dirty="0" err="1"/>
              <a:t>m.getResponseSize</a:t>
            </a:r>
            <a:r>
              <a:rPr lang="en-US" altLang="zh-TW" sz="900" i="1" dirty="0"/>
              <a:t>());</a:t>
            </a:r>
          </a:p>
          <a:p>
            <a:r>
              <a:rPr lang="zh-TW" altLang="en-US" sz="900" dirty="0" smtClean="0"/>
              <a:t>      </a:t>
            </a:r>
            <a:r>
              <a:rPr lang="en-US" altLang="zh-TW" sz="900" dirty="0" err="1" smtClean="0"/>
              <a:t>this.createNewMessage</a:t>
            </a:r>
            <a:r>
              <a:rPr lang="en-US" altLang="zh-TW" sz="900" dirty="0" smtClean="0"/>
              <a:t>(res</a:t>
            </a:r>
            <a:r>
              <a:rPr lang="en-US" altLang="zh-TW" sz="900" dirty="0"/>
              <a:t>);</a:t>
            </a:r>
          </a:p>
          <a:p>
            <a:r>
              <a:rPr lang="zh-TW" altLang="en-US" sz="900" dirty="0" smtClean="0"/>
              <a:t>      </a:t>
            </a:r>
            <a:r>
              <a:rPr lang="en-US" altLang="zh-TW" sz="900" dirty="0" err="1" smtClean="0"/>
              <a:t>this.getMessage</a:t>
            </a:r>
            <a:r>
              <a:rPr lang="en-US" altLang="zh-TW" sz="900" dirty="0" smtClean="0"/>
              <a:t>(</a:t>
            </a:r>
            <a:r>
              <a:rPr lang="en-US" altLang="zh-TW" sz="900" i="1" dirty="0" err="1" smtClean="0"/>
              <a:t>RESPONSE_PREFIX+m.getId</a:t>
            </a:r>
            <a:r>
              <a:rPr lang="en-US" altLang="zh-TW" sz="900" i="1" dirty="0"/>
              <a:t>()).</a:t>
            </a:r>
            <a:r>
              <a:rPr lang="en-US" altLang="zh-TW" sz="900" i="1" dirty="0" err="1"/>
              <a:t>setRequest</a:t>
            </a:r>
            <a:r>
              <a:rPr lang="en-US" altLang="zh-TW" sz="900" i="1" dirty="0"/>
              <a:t>(m);</a:t>
            </a:r>
          </a:p>
          <a:p>
            <a:r>
              <a:rPr lang="zh-TW" altLang="en-US" sz="900" dirty="0" smtClean="0"/>
              <a:t>   </a:t>
            </a:r>
            <a:r>
              <a:rPr lang="en-US" altLang="zh-TW" sz="900" dirty="0" smtClean="0"/>
              <a:t>}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dirty="0"/>
              <a:t>return m;</a:t>
            </a:r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sp>
        <p:nvSpPr>
          <p:cNvPr id="65" name="左大括弧 64"/>
          <p:cNvSpPr/>
          <p:nvPr/>
        </p:nvSpPr>
        <p:spPr>
          <a:xfrm>
            <a:off x="1390290" y="1458157"/>
            <a:ext cx="639790" cy="2055587"/>
          </a:xfrm>
          <a:prstGeom prst="leftBrace">
            <a:avLst>
              <a:gd name="adj1" fmla="val 8333"/>
              <a:gd name="adj2" fmla="val 86029"/>
            </a:avLst>
          </a:prstGeom>
          <a:ln w="254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9" name="肘形接點 48"/>
          <p:cNvCxnSpPr>
            <a:endCxn id="6" idx="3"/>
          </p:cNvCxnSpPr>
          <p:nvPr/>
        </p:nvCxnSpPr>
        <p:spPr>
          <a:xfrm rot="10800000">
            <a:off x="1515155" y="1212744"/>
            <a:ext cx="1642774" cy="560072"/>
          </a:xfrm>
          <a:prstGeom prst="bentConnector3">
            <a:avLst>
              <a:gd name="adj1" fmla="val -338"/>
            </a:avLst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字方塊 65"/>
          <p:cNvSpPr txBox="1"/>
          <p:nvPr/>
        </p:nvSpPr>
        <p:spPr>
          <a:xfrm>
            <a:off x="-13118" y="3399"/>
            <a:ext cx="984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Receiver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67" name="肘形接點 66"/>
          <p:cNvCxnSpPr/>
          <p:nvPr/>
        </p:nvCxnSpPr>
        <p:spPr>
          <a:xfrm rot="10800000" flipV="1">
            <a:off x="1453553" y="3594854"/>
            <a:ext cx="5763332" cy="948714"/>
          </a:xfrm>
          <a:prstGeom prst="bentConnector3">
            <a:avLst>
              <a:gd name="adj1" fmla="val -219"/>
            </a:avLst>
          </a:prstGeom>
          <a:ln w="2540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/>
          <p:cNvSpPr txBox="1"/>
          <p:nvPr/>
        </p:nvSpPr>
        <p:spPr>
          <a:xfrm>
            <a:off x="7544900" y="2562088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Sender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1805940" y="3882668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Sender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2587778" y="4226646"/>
            <a:ext cx="2693366" cy="2169825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void </a:t>
            </a:r>
            <a:r>
              <a:rPr lang="en-US" altLang="zh-TW" sz="900" b="1" dirty="0"/>
              <a:t>update() </a:t>
            </a:r>
            <a:r>
              <a:rPr lang="en-US" altLang="zh-TW" sz="900" dirty="0" smtClean="0"/>
              <a:t>{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smtClean="0"/>
              <a:t>   for </a:t>
            </a:r>
            <a:r>
              <a:rPr lang="en-US" altLang="zh-TW" sz="900" dirty="0"/>
              <a:t>(</a:t>
            </a:r>
            <a:r>
              <a:rPr lang="en-US" altLang="zh-TW" sz="900" dirty="0" err="1"/>
              <a:t>int</a:t>
            </a:r>
            <a:r>
              <a:rPr lang="en-US" altLang="zh-TW" sz="900" dirty="0"/>
              <a:t> </a:t>
            </a:r>
            <a:r>
              <a:rPr lang="en-US" altLang="zh-TW" sz="900" dirty="0" err="1"/>
              <a:t>i</a:t>
            </a:r>
            <a:r>
              <a:rPr lang="en-US" altLang="zh-TW" sz="900" dirty="0"/>
              <a:t>=0; </a:t>
            </a:r>
            <a:r>
              <a:rPr lang="en-US" altLang="zh-TW" sz="900" dirty="0" err="1"/>
              <a:t>i</a:t>
            </a:r>
            <a:r>
              <a:rPr lang="en-US" altLang="zh-TW" sz="900" dirty="0"/>
              <a:t>&lt;</a:t>
            </a:r>
            <a:r>
              <a:rPr lang="en-US" altLang="zh-TW" sz="900" dirty="0" err="1"/>
              <a:t>this.sendingConnections.size</a:t>
            </a:r>
            <a:r>
              <a:rPr lang="en-US" altLang="zh-TW" sz="900" dirty="0"/>
              <a:t>(); ) {</a:t>
            </a:r>
          </a:p>
          <a:p>
            <a:r>
              <a:rPr lang="en-US" altLang="zh-TW" sz="900" dirty="0" smtClean="0"/>
              <a:t>       </a:t>
            </a:r>
            <a:r>
              <a:rPr lang="en-US" altLang="zh-TW" sz="900" dirty="0" err="1" smtClean="0"/>
              <a:t>boolean</a:t>
            </a:r>
            <a:r>
              <a:rPr lang="en-US" altLang="zh-TW" sz="900" dirty="0" smtClean="0"/>
              <a:t> </a:t>
            </a:r>
            <a:r>
              <a:rPr lang="en-US" altLang="zh-TW" sz="900" dirty="0" err="1"/>
              <a:t>removeCurrent</a:t>
            </a:r>
            <a:r>
              <a:rPr lang="en-US" altLang="zh-TW" sz="900" dirty="0"/>
              <a:t> = false;</a:t>
            </a:r>
          </a:p>
          <a:p>
            <a:r>
              <a:rPr lang="en-US" altLang="zh-TW" sz="900" dirty="0" smtClean="0"/>
              <a:t>       Connection </a:t>
            </a:r>
            <a:r>
              <a:rPr lang="en-US" altLang="zh-TW" sz="900" dirty="0"/>
              <a:t>con = </a:t>
            </a:r>
            <a:r>
              <a:rPr lang="en-US" altLang="zh-TW" sz="900" dirty="0" err="1"/>
              <a:t>sendingConnections.get</a:t>
            </a:r>
            <a:r>
              <a:rPr lang="en-US" altLang="zh-TW" sz="900" dirty="0"/>
              <a:t>(</a:t>
            </a:r>
            <a:r>
              <a:rPr lang="en-US" altLang="zh-TW" sz="900" dirty="0" err="1"/>
              <a:t>i</a:t>
            </a:r>
            <a:r>
              <a:rPr lang="en-US" altLang="zh-TW" sz="900" dirty="0" smtClean="0"/>
              <a:t>);</a:t>
            </a:r>
            <a:endParaRPr lang="zh-TW" altLang="en-US" sz="900" dirty="0"/>
          </a:p>
          <a:p>
            <a:r>
              <a:rPr lang="en-US" altLang="zh-TW" sz="900" dirty="0" smtClean="0"/>
              <a:t>       </a:t>
            </a:r>
            <a:r>
              <a:rPr lang="en-US" altLang="zh-TW" sz="900" dirty="0" smtClean="0">
                <a:solidFill>
                  <a:schemeClr val="accent3"/>
                </a:solidFill>
              </a:rPr>
              <a:t>/* </a:t>
            </a:r>
            <a:r>
              <a:rPr lang="en-US" altLang="zh-TW" sz="900" dirty="0">
                <a:solidFill>
                  <a:schemeClr val="accent3"/>
                </a:solidFill>
              </a:rPr>
              <a:t>finalize ready transfers */</a:t>
            </a:r>
          </a:p>
          <a:p>
            <a:r>
              <a:rPr lang="en-US" altLang="zh-TW" sz="900" dirty="0" smtClean="0"/>
              <a:t>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con.isMessageTransferred</a:t>
            </a:r>
            <a:r>
              <a:rPr lang="en-US" altLang="zh-TW" sz="900" dirty="0"/>
              <a:t>()) {</a:t>
            </a:r>
          </a:p>
          <a:p>
            <a:r>
              <a:rPr lang="en-US" altLang="zh-TW" sz="900" dirty="0" smtClean="0"/>
              <a:t>           if </a:t>
            </a:r>
            <a:r>
              <a:rPr lang="en-US" altLang="zh-TW" sz="900" b="1" dirty="0"/>
              <a:t>(</a:t>
            </a:r>
            <a:r>
              <a:rPr lang="en-US" altLang="zh-TW" sz="900" dirty="0" err="1"/>
              <a:t>con.getMessage</a:t>
            </a:r>
            <a:r>
              <a:rPr lang="en-US" altLang="zh-TW" sz="900" dirty="0"/>
              <a:t>() != null) {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transferDone</a:t>
            </a:r>
            <a:r>
              <a:rPr lang="en-US" altLang="zh-TW" sz="900" dirty="0" smtClean="0"/>
              <a:t>(con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b="1" dirty="0" err="1" smtClean="0">
                <a:solidFill>
                  <a:schemeClr val="accent6"/>
                </a:solidFill>
              </a:rPr>
              <a:t>con.finalizeTransfer</a:t>
            </a:r>
            <a:r>
              <a:rPr lang="en-US" altLang="zh-TW" sz="900" b="1" dirty="0">
                <a:solidFill>
                  <a:schemeClr val="accent6"/>
                </a:solidFill>
              </a:rPr>
              <a:t>();</a:t>
            </a:r>
          </a:p>
          <a:p>
            <a:r>
              <a:rPr lang="en-US" altLang="zh-TW" sz="900" dirty="0" smtClean="0"/>
              <a:t>            } </a:t>
            </a:r>
            <a:r>
              <a:rPr lang="en-US" altLang="zh-TW" sz="900" dirty="0">
                <a:solidFill>
                  <a:schemeClr val="accent3"/>
                </a:solidFill>
              </a:rPr>
              <a:t>/* else: some other entity aborted transfer */</a:t>
            </a:r>
          </a:p>
          <a:p>
            <a:r>
              <a:rPr lang="en-US" altLang="zh-TW" sz="900" dirty="0" smtClean="0"/>
              <a:t>           </a:t>
            </a:r>
            <a:r>
              <a:rPr lang="en-US" altLang="zh-TW" sz="900" dirty="0" err="1" smtClean="0"/>
              <a:t>removeCurrent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true;</a:t>
            </a:r>
          </a:p>
          <a:p>
            <a:r>
              <a:rPr lang="en-US" altLang="zh-TW" sz="900" dirty="0" smtClean="0"/>
              <a:t>        }</a:t>
            </a:r>
            <a:endParaRPr lang="en-US" altLang="zh-TW" sz="900" dirty="0"/>
          </a:p>
          <a:p>
            <a:r>
              <a:rPr lang="en-US" altLang="zh-TW" sz="900" b="1" dirty="0" smtClean="0"/>
              <a:t>…</a:t>
            </a:r>
            <a:endParaRPr lang="en-US" altLang="zh-TW" sz="900" b="1" dirty="0"/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sp>
        <p:nvSpPr>
          <p:cNvPr id="7" name="矩形 6"/>
          <p:cNvSpPr/>
          <p:nvPr/>
        </p:nvSpPr>
        <p:spPr>
          <a:xfrm>
            <a:off x="10045" y="838800"/>
            <a:ext cx="4921995" cy="295024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7" name="直線單箭頭接點 56"/>
          <p:cNvCxnSpPr/>
          <p:nvPr/>
        </p:nvCxnSpPr>
        <p:spPr>
          <a:xfrm>
            <a:off x="2405850" y="1772817"/>
            <a:ext cx="4938970" cy="4332334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0" name="表格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260387"/>
              </p:ext>
            </p:extLst>
          </p:nvPr>
        </p:nvGraphicFramePr>
        <p:xfrm>
          <a:off x="3995936" y="6105151"/>
          <a:ext cx="5040564" cy="522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094"/>
                <a:gridCol w="840094"/>
                <a:gridCol w="840094"/>
                <a:gridCol w="840094"/>
                <a:gridCol w="840094"/>
                <a:gridCol w="840094"/>
              </a:tblGrid>
              <a:tr h="224928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id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from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to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size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err="1" smtClean="0"/>
                        <a:t>timeCreated</a:t>
                      </a:r>
                      <a:endParaRPr lang="en-US" altLang="zh-TW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path</a:t>
                      </a:r>
                      <a:endParaRPr lang="zh-TW" altLang="en-US" sz="1000" dirty="0"/>
                    </a:p>
                  </a:txBody>
                  <a:tcPr/>
                </a:tc>
              </a:tr>
              <a:tr h="279128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M1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n0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n1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5000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1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b="0" dirty="0" smtClean="0"/>
                        <a:t>[n1]</a:t>
                      </a:r>
                      <a:endParaRPr lang="zh-TW" altLang="en-US" sz="1000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1652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285667" y="83273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285667" y="550768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sp>
        <p:nvSpPr>
          <p:cNvPr id="6" name="圓角矩形 5"/>
          <p:cNvSpPr/>
          <p:nvPr/>
        </p:nvSpPr>
        <p:spPr>
          <a:xfrm>
            <a:off x="3155" y="1068744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sp>
        <p:nvSpPr>
          <p:cNvPr id="9" name="圓角矩形 8"/>
          <p:cNvSpPr/>
          <p:nvPr/>
        </p:nvSpPr>
        <p:spPr>
          <a:xfrm>
            <a:off x="75315" y="2857239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1897735" y="371305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圓角矩形 12"/>
          <p:cNvSpPr/>
          <p:nvPr/>
        </p:nvSpPr>
        <p:spPr>
          <a:xfrm>
            <a:off x="10045" y="6144296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17" name="直線接點 16"/>
          <p:cNvCxnSpPr/>
          <p:nvPr/>
        </p:nvCxnSpPr>
        <p:spPr>
          <a:xfrm>
            <a:off x="766045" y="918007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線單箭頭接點 20"/>
          <p:cNvCxnSpPr>
            <a:stCxn id="13" idx="0"/>
            <a:endCxn id="9" idx="2"/>
          </p:cNvCxnSpPr>
          <p:nvPr/>
        </p:nvCxnSpPr>
        <p:spPr>
          <a:xfrm flipH="1" flipV="1">
            <a:off x="756470" y="5406259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9" idx="0"/>
            <a:endCxn id="6" idx="2"/>
          </p:cNvCxnSpPr>
          <p:nvPr/>
        </p:nvCxnSpPr>
        <p:spPr>
          <a:xfrm flipV="1">
            <a:off x="756470" y="1356744"/>
            <a:ext cx="2685" cy="150049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圓角矩形 47"/>
          <p:cNvSpPr/>
          <p:nvPr/>
        </p:nvSpPr>
        <p:spPr>
          <a:xfrm>
            <a:off x="5034356" y="1081197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NetworkInterface</a:t>
            </a:r>
            <a:endParaRPr lang="zh-TW" altLang="en-US" sz="1100" dirty="0"/>
          </a:p>
        </p:txBody>
      </p:sp>
      <p:sp>
        <p:nvSpPr>
          <p:cNvPr id="50" name="圓角矩形 49"/>
          <p:cNvSpPr/>
          <p:nvPr/>
        </p:nvSpPr>
        <p:spPr>
          <a:xfrm>
            <a:off x="5048212" y="2030160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Connections</a:t>
            </a:r>
            <a:endParaRPr lang="zh-TW" altLang="en-US" sz="1100" dirty="0"/>
          </a:p>
        </p:txBody>
      </p:sp>
      <p:sp>
        <p:nvSpPr>
          <p:cNvPr id="52" name="圓角矩形 51"/>
          <p:cNvSpPr/>
          <p:nvPr/>
        </p:nvSpPr>
        <p:spPr>
          <a:xfrm>
            <a:off x="5034356" y="1546989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SimpleBoardcastInterface</a:t>
            </a:r>
            <a:endParaRPr lang="zh-TW" altLang="en-US" sz="800" dirty="0"/>
          </a:p>
        </p:txBody>
      </p:sp>
      <p:sp>
        <p:nvSpPr>
          <p:cNvPr id="53" name="圓角矩形 52"/>
          <p:cNvSpPr/>
          <p:nvPr/>
        </p:nvSpPr>
        <p:spPr>
          <a:xfrm>
            <a:off x="5048212" y="2493521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/>
              <a:t>CBRConnection</a:t>
            </a:r>
            <a:endParaRPr lang="zh-TW" altLang="en-US" sz="1000" dirty="0"/>
          </a:p>
        </p:txBody>
      </p:sp>
      <p:cxnSp>
        <p:nvCxnSpPr>
          <p:cNvPr id="54" name="直線單箭頭接點 53"/>
          <p:cNvCxnSpPr/>
          <p:nvPr/>
        </p:nvCxnSpPr>
        <p:spPr>
          <a:xfrm flipV="1">
            <a:off x="5790356" y="1370903"/>
            <a:ext cx="0" cy="17450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直線接點 55"/>
          <p:cNvCxnSpPr>
            <a:stCxn id="52" idx="2"/>
          </p:cNvCxnSpPr>
          <p:nvPr/>
        </p:nvCxnSpPr>
        <p:spPr>
          <a:xfrm>
            <a:off x="5790356" y="1834989"/>
            <a:ext cx="0" cy="19517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直線單箭頭接點 57"/>
          <p:cNvCxnSpPr>
            <a:endCxn id="50" idx="2"/>
          </p:cNvCxnSpPr>
          <p:nvPr/>
        </p:nvCxnSpPr>
        <p:spPr>
          <a:xfrm flipV="1">
            <a:off x="5804212" y="2318160"/>
            <a:ext cx="0" cy="175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1" name="直線接點 70"/>
          <p:cNvCxnSpPr/>
          <p:nvPr/>
        </p:nvCxnSpPr>
        <p:spPr>
          <a:xfrm>
            <a:off x="5790356" y="907191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直線接點 74"/>
          <p:cNvCxnSpPr>
            <a:stCxn id="5" idx="2"/>
          </p:cNvCxnSpPr>
          <p:nvPr/>
        </p:nvCxnSpPr>
        <p:spPr>
          <a:xfrm>
            <a:off x="1897735" y="838800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直線接點 75"/>
          <p:cNvCxnSpPr/>
          <p:nvPr/>
        </p:nvCxnSpPr>
        <p:spPr>
          <a:xfrm>
            <a:off x="756470" y="916414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9" name="直線接點 78"/>
          <p:cNvCxnSpPr/>
          <p:nvPr/>
        </p:nvCxnSpPr>
        <p:spPr>
          <a:xfrm>
            <a:off x="1711601" y="918008"/>
            <a:ext cx="4084535" cy="1592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2" name="左大括弧 81"/>
          <p:cNvSpPr/>
          <p:nvPr/>
        </p:nvSpPr>
        <p:spPr>
          <a:xfrm>
            <a:off x="1453553" y="4226646"/>
            <a:ext cx="1279580" cy="2169825"/>
          </a:xfrm>
          <a:prstGeom prst="leftBrace">
            <a:avLst>
              <a:gd name="adj1" fmla="val 8333"/>
              <a:gd name="adj2" fmla="val 27666"/>
            </a:avLst>
          </a:prstGeom>
          <a:ln w="254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200473" y="3949243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1515155" y="5998499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6"/>
                </a:solidFill>
              </a:rPr>
              <a:t>Step 3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1515155" y="6133335"/>
            <a:ext cx="227177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update</a:t>
            </a:r>
            <a:r>
              <a:rPr lang="en-US" altLang="zh-TW" sz="1000" dirty="0" smtClean="0"/>
              <a:t>(){</a:t>
            </a:r>
          </a:p>
          <a:p>
            <a:r>
              <a:rPr lang="en-US" altLang="zh-TW" sz="1000" b="1" dirty="0" err="1"/>
              <a:t>super.update</a:t>
            </a:r>
            <a:r>
              <a:rPr lang="en-US" altLang="zh-TW" sz="1000" b="1" dirty="0"/>
              <a:t>();</a:t>
            </a:r>
            <a:endParaRPr lang="en-US" altLang="zh-TW" sz="1000" b="1" dirty="0" smtClean="0"/>
          </a:p>
          <a:p>
            <a:r>
              <a:rPr lang="en-US" altLang="zh-TW" sz="1000" dirty="0" smtClean="0"/>
              <a:t>…</a:t>
            </a:r>
          </a:p>
          <a:p>
            <a:r>
              <a:rPr lang="en-US" altLang="zh-TW" sz="1000" dirty="0" err="1" smtClean="0"/>
              <a:t>this.tryAllMessagesToAllConnections</a:t>
            </a:r>
            <a:r>
              <a:rPr lang="en-US" altLang="zh-TW" sz="1000" dirty="0" smtClean="0"/>
              <a:t>();</a:t>
            </a:r>
          </a:p>
          <a:p>
            <a:r>
              <a:rPr lang="en-US" altLang="zh-TW" sz="1000" dirty="0" smtClean="0"/>
              <a:t>}</a:t>
            </a:r>
            <a:endParaRPr lang="zh-TW" altLang="en-US" sz="10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2494125" y="237470"/>
            <a:ext cx="13276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 err="1" smtClean="0"/>
              <a:t>updateHosts</a:t>
            </a:r>
            <a:r>
              <a:rPr lang="en-US" altLang="zh-TW" sz="900" dirty="0" smtClean="0"/>
              <a:t>()</a:t>
            </a:r>
            <a:r>
              <a:rPr lang="en-US" altLang="zh-TW" sz="900" b="1" dirty="0" smtClean="0"/>
              <a:t>;</a:t>
            </a:r>
            <a:endParaRPr lang="zh-TW" altLang="en-US" sz="9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2494125" y="75515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1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2489313" y="668158"/>
            <a:ext cx="16337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/>
              <a:t> this</a:t>
            </a:r>
            <a:r>
              <a:rPr lang="en-US" altLang="zh-TW" sz="900" dirty="0" smtClean="0"/>
              <a:t>..</a:t>
            </a:r>
            <a:r>
              <a:rPr lang="en-US" altLang="zh-TW" sz="900" dirty="0" err="1" smtClean="0"/>
              <a:t>router.update</a:t>
            </a:r>
            <a:r>
              <a:rPr lang="en-US" altLang="zh-TW" sz="900" dirty="0"/>
              <a:t>();</a:t>
            </a:r>
            <a:endParaRPr lang="zh-TW" altLang="en-US" sz="9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2489313" y="506203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</a:t>
            </a:r>
            <a:r>
              <a:rPr lang="en-US" altLang="zh-TW" sz="900" dirty="0">
                <a:solidFill>
                  <a:schemeClr val="accent6"/>
                </a:solidFill>
              </a:rPr>
              <a:t>2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41" name="標題 4"/>
          <p:cNvSpPr txBox="1">
            <a:spLocks/>
          </p:cNvSpPr>
          <p:nvPr/>
        </p:nvSpPr>
        <p:spPr>
          <a:xfrm>
            <a:off x="442678" y="-89854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/>
              <a:t>Message delivered in </a:t>
            </a:r>
            <a:r>
              <a:rPr lang="en-US" altLang="zh-TW" sz="1800" dirty="0" smtClean="0"/>
              <a:t>clock 6</a:t>
            </a:r>
            <a:endParaRPr lang="zh-TW" altLang="en-US" sz="1800" dirty="0"/>
          </a:p>
        </p:txBody>
      </p:sp>
      <p:cxnSp>
        <p:nvCxnSpPr>
          <p:cNvPr id="46" name="直線單箭頭接點 45"/>
          <p:cNvCxnSpPr/>
          <p:nvPr/>
        </p:nvCxnSpPr>
        <p:spPr>
          <a:xfrm flipH="1">
            <a:off x="2669870" y="5166198"/>
            <a:ext cx="573068" cy="1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/>
          <p:cNvSpPr txBox="1"/>
          <p:nvPr/>
        </p:nvSpPr>
        <p:spPr>
          <a:xfrm>
            <a:off x="2116348" y="4981532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true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42" name="直線單箭頭接點 41"/>
          <p:cNvCxnSpPr/>
          <p:nvPr/>
        </p:nvCxnSpPr>
        <p:spPr>
          <a:xfrm flipH="1">
            <a:off x="2679956" y="5303467"/>
            <a:ext cx="573068" cy="1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字方塊 50"/>
          <p:cNvSpPr txBox="1"/>
          <p:nvPr/>
        </p:nvSpPr>
        <p:spPr>
          <a:xfrm>
            <a:off x="2126434" y="5118801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true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5039793" y="2931420"/>
            <a:ext cx="3780202" cy="1200329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void </a:t>
            </a:r>
            <a:r>
              <a:rPr lang="en-US" altLang="zh-TW" sz="900" b="1" dirty="0" err="1"/>
              <a:t>finalizeTransfer</a:t>
            </a:r>
            <a:r>
              <a:rPr lang="en-US" altLang="zh-TW" sz="900" b="1" dirty="0"/>
              <a:t>() </a:t>
            </a:r>
            <a:r>
              <a:rPr lang="en-US" altLang="zh-TW" sz="900" dirty="0"/>
              <a:t>{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smtClean="0"/>
              <a:t>   </a:t>
            </a:r>
            <a:r>
              <a:rPr lang="en-US" altLang="zh-TW" sz="900" dirty="0" err="1" smtClean="0"/>
              <a:t>this.bytesTransferred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+= </a:t>
            </a:r>
            <a:r>
              <a:rPr lang="en-US" altLang="zh-TW" sz="900" dirty="0" err="1"/>
              <a:t>msgOnFly.getSize</a:t>
            </a:r>
            <a:r>
              <a:rPr lang="en-US" altLang="zh-TW" sz="900" dirty="0"/>
              <a:t>();</a:t>
            </a:r>
          </a:p>
          <a:p>
            <a:endParaRPr lang="zh-TW" altLang="en-US" sz="900" dirty="0"/>
          </a:p>
          <a:p>
            <a:r>
              <a:rPr lang="en-US" altLang="zh-TW" sz="900" dirty="0" smtClean="0"/>
              <a:t>   </a:t>
            </a:r>
            <a:r>
              <a:rPr lang="en-US" altLang="zh-TW" sz="900" b="1" dirty="0" err="1" smtClean="0">
                <a:solidFill>
                  <a:schemeClr val="accent2"/>
                </a:solidFill>
              </a:rPr>
              <a:t>getOtherNode</a:t>
            </a:r>
            <a:r>
              <a:rPr lang="en-US" altLang="zh-TW" sz="900" b="1" dirty="0" smtClean="0">
                <a:solidFill>
                  <a:schemeClr val="accent2"/>
                </a:solidFill>
              </a:rPr>
              <a:t>(</a:t>
            </a:r>
            <a:r>
              <a:rPr lang="en-US" altLang="zh-TW" sz="900" b="1" dirty="0" err="1" smtClean="0">
                <a:solidFill>
                  <a:schemeClr val="accent2"/>
                </a:solidFill>
              </a:rPr>
              <a:t>msgFromNode</a:t>
            </a:r>
            <a:r>
              <a:rPr lang="en-US" altLang="zh-TW" sz="900" b="1" dirty="0">
                <a:solidFill>
                  <a:schemeClr val="accent2"/>
                </a:solidFill>
              </a:rPr>
              <a:t>)</a:t>
            </a:r>
            <a:r>
              <a:rPr lang="en-US" altLang="zh-TW" sz="900" dirty="0"/>
              <a:t>.</a:t>
            </a:r>
            <a:r>
              <a:rPr lang="en-US" altLang="zh-TW" sz="900" dirty="0" err="1"/>
              <a:t>messageTransferred</a:t>
            </a:r>
            <a:r>
              <a:rPr lang="en-US" altLang="zh-TW" sz="900" dirty="0"/>
              <a:t>(</a:t>
            </a:r>
            <a:r>
              <a:rPr lang="en-US" altLang="zh-TW" sz="900" dirty="0" err="1">
                <a:solidFill>
                  <a:schemeClr val="accent2"/>
                </a:solidFill>
              </a:rPr>
              <a:t>this.msgOnFly.getId</a:t>
            </a:r>
            <a:r>
              <a:rPr lang="en-US" altLang="zh-TW" sz="900" dirty="0">
                <a:solidFill>
                  <a:schemeClr val="accent2"/>
                </a:solidFill>
              </a:rPr>
              <a:t>()</a:t>
            </a:r>
            <a:r>
              <a:rPr lang="en-US" altLang="zh-TW" sz="900" dirty="0"/>
              <a:t>,</a:t>
            </a:r>
          </a:p>
          <a:p>
            <a:r>
              <a:rPr lang="en-US" altLang="zh-TW" sz="900" dirty="0" smtClean="0"/>
              <a:t>   </a:t>
            </a:r>
            <a:r>
              <a:rPr lang="en-US" altLang="zh-TW" sz="900" dirty="0" err="1" smtClean="0">
                <a:solidFill>
                  <a:schemeClr val="accent2"/>
                </a:solidFill>
              </a:rPr>
              <a:t>msgFromNode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</a:t>
            </a:r>
            <a:r>
              <a:rPr lang="en-US" altLang="zh-TW" sz="900" dirty="0" err="1" smtClean="0"/>
              <a:t>clearMsgOnFly</a:t>
            </a:r>
            <a:r>
              <a:rPr lang="en-US" altLang="zh-TW" sz="900" dirty="0"/>
              <a:t>();</a:t>
            </a:r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cxnSp>
        <p:nvCxnSpPr>
          <p:cNvPr id="60" name="直線單箭頭接點 59"/>
          <p:cNvCxnSpPr/>
          <p:nvPr/>
        </p:nvCxnSpPr>
        <p:spPr>
          <a:xfrm flipH="1">
            <a:off x="6206825" y="3582665"/>
            <a:ext cx="2513" cy="674355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字方塊 60"/>
          <p:cNvSpPr txBox="1"/>
          <p:nvPr/>
        </p:nvSpPr>
        <p:spPr>
          <a:xfrm>
            <a:off x="5997581" y="423981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n1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55" name="直線單箭頭接點 54"/>
          <p:cNvCxnSpPr/>
          <p:nvPr/>
        </p:nvCxnSpPr>
        <p:spPr>
          <a:xfrm flipH="1">
            <a:off x="8100392" y="3594855"/>
            <a:ext cx="2513" cy="674355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字方塊 61"/>
          <p:cNvSpPr txBox="1"/>
          <p:nvPr/>
        </p:nvSpPr>
        <p:spPr>
          <a:xfrm>
            <a:off x="7891148" y="4252000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M1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63" name="直線單箭頭接點 62"/>
          <p:cNvCxnSpPr/>
          <p:nvPr/>
        </p:nvCxnSpPr>
        <p:spPr>
          <a:xfrm flipH="1">
            <a:off x="5538551" y="3752275"/>
            <a:ext cx="2513" cy="674355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字方塊 63"/>
          <p:cNvSpPr txBox="1"/>
          <p:nvPr/>
        </p:nvSpPr>
        <p:spPr>
          <a:xfrm>
            <a:off x="5329307" y="440942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n0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59" name="肘形接點 58"/>
          <p:cNvCxnSpPr/>
          <p:nvPr/>
        </p:nvCxnSpPr>
        <p:spPr>
          <a:xfrm rot="16200000" flipH="1">
            <a:off x="6375241" y="2376767"/>
            <a:ext cx="733718" cy="375587"/>
          </a:xfrm>
          <a:prstGeom prst="bentConnector3">
            <a:avLst>
              <a:gd name="adj1" fmla="val 150"/>
            </a:avLst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1751713" y="1482419"/>
            <a:ext cx="333136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Message </a:t>
            </a:r>
            <a:r>
              <a:rPr lang="en-US" altLang="zh-TW" sz="900" b="1" dirty="0" err="1"/>
              <a:t>messageTransferred</a:t>
            </a:r>
            <a:r>
              <a:rPr lang="en-US" altLang="zh-TW" sz="900" dirty="0"/>
              <a:t>(String id, </a:t>
            </a:r>
            <a:r>
              <a:rPr lang="en-US" altLang="zh-TW" sz="900" dirty="0" err="1"/>
              <a:t>DTNHost</a:t>
            </a:r>
            <a:r>
              <a:rPr lang="en-US" altLang="zh-TW" sz="900" dirty="0"/>
              <a:t> from) {</a:t>
            </a:r>
          </a:p>
          <a:p>
            <a:r>
              <a:rPr lang="zh-TW" altLang="en-US" sz="900" dirty="0" smtClean="0"/>
              <a:t>   </a:t>
            </a:r>
            <a:r>
              <a:rPr lang="en-US" altLang="zh-TW" sz="900" dirty="0" smtClean="0"/>
              <a:t>Message </a:t>
            </a:r>
            <a:r>
              <a:rPr lang="en-US" altLang="zh-TW" sz="900" dirty="0"/>
              <a:t>m = </a:t>
            </a:r>
            <a:r>
              <a:rPr lang="en-US" altLang="zh-TW" sz="900" dirty="0" err="1"/>
              <a:t>super.messageTransferred</a:t>
            </a:r>
            <a:r>
              <a:rPr lang="en-US" altLang="zh-TW" sz="900" dirty="0"/>
              <a:t>(id, from);</a:t>
            </a:r>
          </a:p>
          <a:p>
            <a:endParaRPr lang="zh-TW" altLang="en-US" sz="900" dirty="0"/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// </a:t>
            </a:r>
            <a:r>
              <a:rPr lang="en-US" altLang="zh-TW" sz="900" dirty="0">
                <a:solidFill>
                  <a:schemeClr val="accent3"/>
                </a:solidFill>
              </a:rPr>
              <a:t>check if </a:t>
            </a:r>
            <a:r>
              <a:rPr lang="en-US" altLang="zh-TW" sz="900" u="sng" dirty="0" err="1">
                <a:solidFill>
                  <a:schemeClr val="accent3"/>
                </a:solidFill>
              </a:rPr>
              <a:t>msg</a:t>
            </a:r>
            <a:r>
              <a:rPr lang="en-US" altLang="zh-TW" sz="900" u="sng" dirty="0">
                <a:solidFill>
                  <a:schemeClr val="accent3"/>
                </a:solidFill>
              </a:rPr>
              <a:t> was for this host and a response was requested</a:t>
            </a:r>
          </a:p>
          <a:p>
            <a:r>
              <a:rPr lang="zh-TW" altLang="en-US" sz="900" dirty="0" smtClean="0"/>
              <a:t>   </a:t>
            </a:r>
            <a:r>
              <a:rPr lang="en-US" altLang="zh-TW" sz="900" dirty="0" smtClean="0"/>
              <a:t>if </a:t>
            </a:r>
            <a:r>
              <a:rPr lang="en-US" altLang="zh-TW" sz="900" dirty="0"/>
              <a:t>(</a:t>
            </a:r>
            <a:r>
              <a:rPr lang="en-US" altLang="zh-TW" sz="900" b="1" dirty="0" err="1"/>
              <a:t>m.getTo</a:t>
            </a:r>
            <a:r>
              <a:rPr lang="en-US" altLang="zh-TW" sz="900" b="1" dirty="0"/>
              <a:t>() == </a:t>
            </a:r>
            <a:r>
              <a:rPr lang="en-US" altLang="zh-TW" sz="900" b="1" dirty="0" err="1"/>
              <a:t>getHost</a:t>
            </a:r>
            <a:r>
              <a:rPr lang="en-US" altLang="zh-TW" sz="900" b="1" dirty="0"/>
              <a:t>() &amp;&amp; </a:t>
            </a:r>
            <a:r>
              <a:rPr lang="en-US" altLang="zh-TW" sz="900" b="1" dirty="0" err="1"/>
              <a:t>m.getResponseSize</a:t>
            </a:r>
            <a:r>
              <a:rPr lang="en-US" altLang="zh-TW" sz="900" b="1" dirty="0"/>
              <a:t>() &gt; 0</a:t>
            </a:r>
            <a:r>
              <a:rPr lang="en-US" altLang="zh-TW" sz="900" dirty="0"/>
              <a:t>) {</a:t>
            </a:r>
          </a:p>
          <a:p>
            <a:r>
              <a:rPr lang="en-US" altLang="zh-TW" sz="900" dirty="0">
                <a:solidFill>
                  <a:schemeClr val="accent3"/>
                </a:solidFill>
              </a:rPr>
              <a:t>// generate a response message</a:t>
            </a:r>
          </a:p>
          <a:p>
            <a:r>
              <a:rPr lang="zh-TW" altLang="en-US" sz="900" dirty="0" smtClean="0"/>
              <a:t>      </a:t>
            </a:r>
            <a:r>
              <a:rPr lang="en-US" altLang="zh-TW" sz="900" dirty="0" smtClean="0"/>
              <a:t>Message </a:t>
            </a:r>
            <a:r>
              <a:rPr lang="en-US" altLang="zh-TW" sz="900" dirty="0"/>
              <a:t>res = new Message(</a:t>
            </a:r>
            <a:r>
              <a:rPr lang="en-US" altLang="zh-TW" sz="900" dirty="0" err="1"/>
              <a:t>this.getHost</a:t>
            </a:r>
            <a:r>
              <a:rPr lang="en-US" altLang="zh-TW" sz="900" dirty="0"/>
              <a:t>(),</a:t>
            </a:r>
            <a:r>
              <a:rPr lang="en-US" altLang="zh-TW" sz="900" dirty="0" err="1"/>
              <a:t>m.getFrom</a:t>
            </a:r>
            <a:r>
              <a:rPr lang="en-US" altLang="zh-TW" sz="900" dirty="0"/>
              <a:t>(), </a:t>
            </a:r>
          </a:p>
          <a:p>
            <a:r>
              <a:rPr lang="zh-TW" altLang="en-US" sz="900" i="1" dirty="0" smtClean="0"/>
              <a:t>      </a:t>
            </a:r>
            <a:r>
              <a:rPr lang="en-US" altLang="zh-TW" sz="900" i="1" dirty="0" err="1" smtClean="0"/>
              <a:t>RESPONSE_PREFIX+m.getId</a:t>
            </a:r>
            <a:r>
              <a:rPr lang="en-US" altLang="zh-TW" sz="900" i="1" dirty="0"/>
              <a:t>(), </a:t>
            </a:r>
            <a:r>
              <a:rPr lang="en-US" altLang="zh-TW" sz="900" i="1" dirty="0" err="1"/>
              <a:t>m.getResponseSize</a:t>
            </a:r>
            <a:r>
              <a:rPr lang="en-US" altLang="zh-TW" sz="900" i="1" dirty="0"/>
              <a:t>());</a:t>
            </a:r>
          </a:p>
          <a:p>
            <a:r>
              <a:rPr lang="zh-TW" altLang="en-US" sz="900" dirty="0" smtClean="0"/>
              <a:t>      </a:t>
            </a:r>
            <a:r>
              <a:rPr lang="en-US" altLang="zh-TW" sz="900" dirty="0" err="1" smtClean="0"/>
              <a:t>this.createNewMessage</a:t>
            </a:r>
            <a:r>
              <a:rPr lang="en-US" altLang="zh-TW" sz="900" dirty="0" smtClean="0"/>
              <a:t>(res</a:t>
            </a:r>
            <a:r>
              <a:rPr lang="en-US" altLang="zh-TW" sz="900" dirty="0"/>
              <a:t>);</a:t>
            </a:r>
          </a:p>
          <a:p>
            <a:r>
              <a:rPr lang="zh-TW" altLang="en-US" sz="900" dirty="0" smtClean="0"/>
              <a:t>      </a:t>
            </a:r>
            <a:r>
              <a:rPr lang="en-US" altLang="zh-TW" sz="900" dirty="0" err="1" smtClean="0"/>
              <a:t>this.getMessage</a:t>
            </a:r>
            <a:r>
              <a:rPr lang="en-US" altLang="zh-TW" sz="900" dirty="0" smtClean="0"/>
              <a:t>(</a:t>
            </a:r>
            <a:r>
              <a:rPr lang="en-US" altLang="zh-TW" sz="900" i="1" dirty="0" err="1" smtClean="0"/>
              <a:t>RESPONSE_PREFIX+m.getId</a:t>
            </a:r>
            <a:r>
              <a:rPr lang="en-US" altLang="zh-TW" sz="900" i="1" dirty="0"/>
              <a:t>()).</a:t>
            </a:r>
            <a:r>
              <a:rPr lang="en-US" altLang="zh-TW" sz="900" i="1" dirty="0" err="1"/>
              <a:t>setRequest</a:t>
            </a:r>
            <a:r>
              <a:rPr lang="en-US" altLang="zh-TW" sz="900" i="1" dirty="0"/>
              <a:t>(m);</a:t>
            </a:r>
          </a:p>
          <a:p>
            <a:r>
              <a:rPr lang="zh-TW" altLang="en-US" sz="900" dirty="0" smtClean="0"/>
              <a:t>   </a:t>
            </a:r>
            <a:r>
              <a:rPr lang="en-US" altLang="zh-TW" sz="900" dirty="0" smtClean="0"/>
              <a:t>}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dirty="0"/>
              <a:t>return m;</a:t>
            </a:r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sp>
        <p:nvSpPr>
          <p:cNvPr id="65" name="左大括弧 64"/>
          <p:cNvSpPr/>
          <p:nvPr/>
        </p:nvSpPr>
        <p:spPr>
          <a:xfrm>
            <a:off x="1390290" y="1458157"/>
            <a:ext cx="639790" cy="2055587"/>
          </a:xfrm>
          <a:prstGeom prst="leftBrace">
            <a:avLst>
              <a:gd name="adj1" fmla="val 8333"/>
              <a:gd name="adj2" fmla="val 86029"/>
            </a:avLst>
          </a:prstGeom>
          <a:ln w="254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9" name="肘形接點 48"/>
          <p:cNvCxnSpPr>
            <a:endCxn id="6" idx="3"/>
          </p:cNvCxnSpPr>
          <p:nvPr/>
        </p:nvCxnSpPr>
        <p:spPr>
          <a:xfrm rot="10800000">
            <a:off x="1515155" y="1212744"/>
            <a:ext cx="1642774" cy="560072"/>
          </a:xfrm>
          <a:prstGeom prst="bentConnector3">
            <a:avLst>
              <a:gd name="adj1" fmla="val -338"/>
            </a:avLst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字方塊 65"/>
          <p:cNvSpPr txBox="1"/>
          <p:nvPr/>
        </p:nvSpPr>
        <p:spPr>
          <a:xfrm>
            <a:off x="-13118" y="3399"/>
            <a:ext cx="984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Receiver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67" name="肘形接點 66"/>
          <p:cNvCxnSpPr/>
          <p:nvPr/>
        </p:nvCxnSpPr>
        <p:spPr>
          <a:xfrm rot="10800000" flipV="1">
            <a:off x="1453553" y="3594854"/>
            <a:ext cx="5763332" cy="948714"/>
          </a:xfrm>
          <a:prstGeom prst="bentConnector3">
            <a:avLst>
              <a:gd name="adj1" fmla="val -219"/>
            </a:avLst>
          </a:prstGeom>
          <a:ln w="2540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/>
          <p:cNvSpPr txBox="1"/>
          <p:nvPr/>
        </p:nvSpPr>
        <p:spPr>
          <a:xfrm>
            <a:off x="7544900" y="2562088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Sender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1805940" y="3882668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Sender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2587778" y="4226646"/>
            <a:ext cx="2693366" cy="2169825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void </a:t>
            </a:r>
            <a:r>
              <a:rPr lang="en-US" altLang="zh-TW" sz="900" b="1" dirty="0"/>
              <a:t>update() </a:t>
            </a:r>
            <a:r>
              <a:rPr lang="en-US" altLang="zh-TW" sz="900" dirty="0" smtClean="0"/>
              <a:t>{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smtClean="0"/>
              <a:t>   for </a:t>
            </a:r>
            <a:r>
              <a:rPr lang="en-US" altLang="zh-TW" sz="900" dirty="0"/>
              <a:t>(</a:t>
            </a:r>
            <a:r>
              <a:rPr lang="en-US" altLang="zh-TW" sz="900" dirty="0" err="1"/>
              <a:t>int</a:t>
            </a:r>
            <a:r>
              <a:rPr lang="en-US" altLang="zh-TW" sz="900" dirty="0"/>
              <a:t> </a:t>
            </a:r>
            <a:r>
              <a:rPr lang="en-US" altLang="zh-TW" sz="900" dirty="0" err="1"/>
              <a:t>i</a:t>
            </a:r>
            <a:r>
              <a:rPr lang="en-US" altLang="zh-TW" sz="900" dirty="0"/>
              <a:t>=0; </a:t>
            </a:r>
            <a:r>
              <a:rPr lang="en-US" altLang="zh-TW" sz="900" dirty="0" err="1"/>
              <a:t>i</a:t>
            </a:r>
            <a:r>
              <a:rPr lang="en-US" altLang="zh-TW" sz="900" dirty="0"/>
              <a:t>&lt;</a:t>
            </a:r>
            <a:r>
              <a:rPr lang="en-US" altLang="zh-TW" sz="900" dirty="0" err="1"/>
              <a:t>this.sendingConnections.size</a:t>
            </a:r>
            <a:r>
              <a:rPr lang="en-US" altLang="zh-TW" sz="900" dirty="0"/>
              <a:t>(); ) {</a:t>
            </a:r>
          </a:p>
          <a:p>
            <a:r>
              <a:rPr lang="en-US" altLang="zh-TW" sz="900" dirty="0" smtClean="0"/>
              <a:t>       </a:t>
            </a:r>
            <a:r>
              <a:rPr lang="en-US" altLang="zh-TW" sz="900" dirty="0" err="1" smtClean="0"/>
              <a:t>boolean</a:t>
            </a:r>
            <a:r>
              <a:rPr lang="en-US" altLang="zh-TW" sz="900" dirty="0" smtClean="0"/>
              <a:t> </a:t>
            </a:r>
            <a:r>
              <a:rPr lang="en-US" altLang="zh-TW" sz="900" dirty="0" err="1"/>
              <a:t>removeCurrent</a:t>
            </a:r>
            <a:r>
              <a:rPr lang="en-US" altLang="zh-TW" sz="900" dirty="0"/>
              <a:t> = false;</a:t>
            </a:r>
          </a:p>
          <a:p>
            <a:r>
              <a:rPr lang="en-US" altLang="zh-TW" sz="900" dirty="0" smtClean="0"/>
              <a:t>       Connection </a:t>
            </a:r>
            <a:r>
              <a:rPr lang="en-US" altLang="zh-TW" sz="900" dirty="0"/>
              <a:t>con = </a:t>
            </a:r>
            <a:r>
              <a:rPr lang="en-US" altLang="zh-TW" sz="900" dirty="0" err="1"/>
              <a:t>sendingConnections.get</a:t>
            </a:r>
            <a:r>
              <a:rPr lang="en-US" altLang="zh-TW" sz="900" dirty="0"/>
              <a:t>(</a:t>
            </a:r>
            <a:r>
              <a:rPr lang="en-US" altLang="zh-TW" sz="900" dirty="0" err="1"/>
              <a:t>i</a:t>
            </a:r>
            <a:r>
              <a:rPr lang="en-US" altLang="zh-TW" sz="900" dirty="0" smtClean="0"/>
              <a:t>);</a:t>
            </a:r>
            <a:endParaRPr lang="zh-TW" altLang="en-US" sz="900" dirty="0"/>
          </a:p>
          <a:p>
            <a:r>
              <a:rPr lang="en-US" altLang="zh-TW" sz="900" dirty="0" smtClean="0"/>
              <a:t>       </a:t>
            </a:r>
            <a:r>
              <a:rPr lang="en-US" altLang="zh-TW" sz="900" dirty="0" smtClean="0">
                <a:solidFill>
                  <a:schemeClr val="accent3"/>
                </a:solidFill>
              </a:rPr>
              <a:t>/* </a:t>
            </a:r>
            <a:r>
              <a:rPr lang="en-US" altLang="zh-TW" sz="900" dirty="0">
                <a:solidFill>
                  <a:schemeClr val="accent3"/>
                </a:solidFill>
              </a:rPr>
              <a:t>finalize ready transfers */</a:t>
            </a:r>
          </a:p>
          <a:p>
            <a:r>
              <a:rPr lang="en-US" altLang="zh-TW" sz="900" dirty="0" smtClean="0"/>
              <a:t>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con.isMessageTransferred</a:t>
            </a:r>
            <a:r>
              <a:rPr lang="en-US" altLang="zh-TW" sz="900" dirty="0"/>
              <a:t>()) {</a:t>
            </a:r>
          </a:p>
          <a:p>
            <a:r>
              <a:rPr lang="en-US" altLang="zh-TW" sz="900" dirty="0" smtClean="0"/>
              <a:t>           if </a:t>
            </a:r>
            <a:r>
              <a:rPr lang="en-US" altLang="zh-TW" sz="900" b="1" dirty="0"/>
              <a:t>(</a:t>
            </a:r>
            <a:r>
              <a:rPr lang="en-US" altLang="zh-TW" sz="900" dirty="0" err="1"/>
              <a:t>con.getMessage</a:t>
            </a:r>
            <a:r>
              <a:rPr lang="en-US" altLang="zh-TW" sz="900" dirty="0"/>
              <a:t>() != null) {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transferDone</a:t>
            </a:r>
            <a:r>
              <a:rPr lang="en-US" altLang="zh-TW" sz="900" dirty="0" smtClean="0"/>
              <a:t>(con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b="1" dirty="0" err="1" smtClean="0">
                <a:solidFill>
                  <a:schemeClr val="accent6"/>
                </a:solidFill>
              </a:rPr>
              <a:t>con.finalizeTransfer</a:t>
            </a:r>
            <a:r>
              <a:rPr lang="en-US" altLang="zh-TW" sz="900" b="1" dirty="0">
                <a:solidFill>
                  <a:schemeClr val="accent6"/>
                </a:solidFill>
              </a:rPr>
              <a:t>();</a:t>
            </a:r>
          </a:p>
          <a:p>
            <a:r>
              <a:rPr lang="en-US" altLang="zh-TW" sz="900" dirty="0" smtClean="0"/>
              <a:t>            } </a:t>
            </a:r>
            <a:r>
              <a:rPr lang="en-US" altLang="zh-TW" sz="900" dirty="0">
                <a:solidFill>
                  <a:schemeClr val="accent3"/>
                </a:solidFill>
              </a:rPr>
              <a:t>/* else: some other entity aborted transfer */</a:t>
            </a:r>
          </a:p>
          <a:p>
            <a:r>
              <a:rPr lang="en-US" altLang="zh-TW" sz="900" dirty="0" smtClean="0"/>
              <a:t>           </a:t>
            </a:r>
            <a:r>
              <a:rPr lang="en-US" altLang="zh-TW" sz="900" dirty="0" err="1" smtClean="0"/>
              <a:t>removeCurrent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true;</a:t>
            </a:r>
          </a:p>
          <a:p>
            <a:r>
              <a:rPr lang="en-US" altLang="zh-TW" sz="900" dirty="0" smtClean="0"/>
              <a:t>        }</a:t>
            </a:r>
            <a:endParaRPr lang="en-US" altLang="zh-TW" sz="900" dirty="0"/>
          </a:p>
          <a:p>
            <a:r>
              <a:rPr lang="en-US" altLang="zh-TW" sz="900" b="1" dirty="0" smtClean="0"/>
              <a:t>…</a:t>
            </a:r>
            <a:endParaRPr lang="en-US" altLang="zh-TW" sz="900" b="1" dirty="0"/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graphicFrame>
        <p:nvGraphicFramePr>
          <p:cNvPr id="70" name="表格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8525292"/>
              </p:ext>
            </p:extLst>
          </p:nvPr>
        </p:nvGraphicFramePr>
        <p:xfrm>
          <a:off x="3995936" y="6105151"/>
          <a:ext cx="5040564" cy="522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094"/>
                <a:gridCol w="840094"/>
                <a:gridCol w="840094"/>
                <a:gridCol w="840094"/>
                <a:gridCol w="840094"/>
                <a:gridCol w="840094"/>
              </a:tblGrid>
              <a:tr h="224928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id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from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to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size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err="1" smtClean="0"/>
                        <a:t>timeCreated</a:t>
                      </a:r>
                      <a:endParaRPr lang="en-US" altLang="zh-TW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path</a:t>
                      </a:r>
                      <a:endParaRPr lang="zh-TW" altLang="en-US" sz="1000" dirty="0"/>
                    </a:p>
                  </a:txBody>
                  <a:tcPr/>
                </a:tc>
              </a:tr>
              <a:tr h="279128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M1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n0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n1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5000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1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b="0" dirty="0" smtClean="0"/>
                        <a:t>[n1]</a:t>
                      </a:r>
                      <a:endParaRPr lang="zh-TW" altLang="en-US" sz="1000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679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928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Start to receive the message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receiver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7756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6732240" y="44049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6732240" y="511544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sp>
        <p:nvSpPr>
          <p:cNvPr id="6" name="圓角矩形 5"/>
          <p:cNvSpPr/>
          <p:nvPr/>
        </p:nvSpPr>
        <p:spPr>
          <a:xfrm>
            <a:off x="5449728" y="1029519"/>
            <a:ext cx="1512000" cy="1487257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200" dirty="0"/>
          </a:p>
        </p:txBody>
      </p:sp>
      <p:sp>
        <p:nvSpPr>
          <p:cNvPr id="9" name="圓角矩形 8"/>
          <p:cNvSpPr/>
          <p:nvPr/>
        </p:nvSpPr>
        <p:spPr>
          <a:xfrm>
            <a:off x="5521888" y="2818015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7344308" y="332081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圓角矩形 12"/>
          <p:cNvSpPr/>
          <p:nvPr/>
        </p:nvSpPr>
        <p:spPr>
          <a:xfrm>
            <a:off x="5456618" y="6105072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17" name="直線接點 16"/>
          <p:cNvCxnSpPr/>
          <p:nvPr/>
        </p:nvCxnSpPr>
        <p:spPr>
          <a:xfrm>
            <a:off x="6212618" y="878783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線單箭頭接點 20"/>
          <p:cNvCxnSpPr>
            <a:stCxn id="13" idx="0"/>
            <a:endCxn id="9" idx="2"/>
          </p:cNvCxnSpPr>
          <p:nvPr/>
        </p:nvCxnSpPr>
        <p:spPr>
          <a:xfrm flipH="1" flipV="1">
            <a:off x="6203043" y="5367035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9" idx="0"/>
          </p:cNvCxnSpPr>
          <p:nvPr/>
        </p:nvCxnSpPr>
        <p:spPr>
          <a:xfrm flipV="1">
            <a:off x="6203043" y="2541768"/>
            <a:ext cx="4787" cy="27624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圓角矩形 47"/>
          <p:cNvSpPr/>
          <p:nvPr/>
        </p:nvSpPr>
        <p:spPr>
          <a:xfrm>
            <a:off x="7613274" y="1041973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NetworkInterface</a:t>
            </a:r>
            <a:endParaRPr lang="zh-TW" altLang="en-US" sz="1100" dirty="0"/>
          </a:p>
        </p:txBody>
      </p:sp>
      <p:sp>
        <p:nvSpPr>
          <p:cNvPr id="50" name="圓角矩形 49"/>
          <p:cNvSpPr/>
          <p:nvPr/>
        </p:nvSpPr>
        <p:spPr>
          <a:xfrm>
            <a:off x="7627130" y="1990936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Connections</a:t>
            </a:r>
            <a:endParaRPr lang="zh-TW" altLang="en-US" sz="1100" dirty="0"/>
          </a:p>
        </p:txBody>
      </p:sp>
      <p:sp>
        <p:nvSpPr>
          <p:cNvPr id="52" name="圓角矩形 51"/>
          <p:cNvSpPr/>
          <p:nvPr/>
        </p:nvSpPr>
        <p:spPr>
          <a:xfrm>
            <a:off x="7613274" y="1507765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SimpleBoardcastInterface</a:t>
            </a:r>
            <a:endParaRPr lang="zh-TW" altLang="en-US" sz="800" dirty="0"/>
          </a:p>
        </p:txBody>
      </p:sp>
      <p:sp>
        <p:nvSpPr>
          <p:cNvPr id="53" name="圓角矩形 52"/>
          <p:cNvSpPr/>
          <p:nvPr/>
        </p:nvSpPr>
        <p:spPr>
          <a:xfrm>
            <a:off x="7627130" y="2454298"/>
            <a:ext cx="1512000" cy="330388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CBRConnection</a:t>
            </a:r>
            <a:endParaRPr lang="zh-TW" altLang="en-US" sz="1100" dirty="0"/>
          </a:p>
        </p:txBody>
      </p:sp>
      <p:cxnSp>
        <p:nvCxnSpPr>
          <p:cNvPr id="54" name="直線單箭頭接點 53"/>
          <p:cNvCxnSpPr/>
          <p:nvPr/>
        </p:nvCxnSpPr>
        <p:spPr>
          <a:xfrm flipV="1">
            <a:off x="8369274" y="1331679"/>
            <a:ext cx="0" cy="17450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直線接點 55"/>
          <p:cNvCxnSpPr>
            <a:stCxn id="52" idx="2"/>
          </p:cNvCxnSpPr>
          <p:nvPr/>
        </p:nvCxnSpPr>
        <p:spPr>
          <a:xfrm>
            <a:off x="8369274" y="1795765"/>
            <a:ext cx="0" cy="19517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直線單箭頭接點 57"/>
          <p:cNvCxnSpPr>
            <a:endCxn id="50" idx="2"/>
          </p:cNvCxnSpPr>
          <p:nvPr/>
        </p:nvCxnSpPr>
        <p:spPr>
          <a:xfrm flipV="1">
            <a:off x="8383130" y="2278936"/>
            <a:ext cx="0" cy="175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1" name="直線接點 70"/>
          <p:cNvCxnSpPr/>
          <p:nvPr/>
        </p:nvCxnSpPr>
        <p:spPr>
          <a:xfrm>
            <a:off x="8369274" y="866330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直線接點 74"/>
          <p:cNvCxnSpPr>
            <a:stCxn id="5" idx="2"/>
          </p:cNvCxnSpPr>
          <p:nvPr/>
        </p:nvCxnSpPr>
        <p:spPr>
          <a:xfrm>
            <a:off x="7344308" y="799576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直線接點 75"/>
          <p:cNvCxnSpPr/>
          <p:nvPr/>
        </p:nvCxnSpPr>
        <p:spPr>
          <a:xfrm>
            <a:off x="6203043" y="877190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9" name="直線接點 78"/>
          <p:cNvCxnSpPr/>
          <p:nvPr/>
        </p:nvCxnSpPr>
        <p:spPr>
          <a:xfrm>
            <a:off x="7158174" y="878783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文字方塊 1"/>
          <p:cNvSpPr txBox="1"/>
          <p:nvPr/>
        </p:nvSpPr>
        <p:spPr>
          <a:xfrm>
            <a:off x="5647046" y="3910019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-13118" y="3399"/>
            <a:ext cx="984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Receiver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4932678" y="495271"/>
            <a:ext cx="1769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err="1" smtClean="0"/>
              <a:t>receiveMessage</a:t>
            </a:r>
            <a:r>
              <a:rPr lang="en-US" altLang="zh-TW" sz="1200" b="1" dirty="0" smtClean="0"/>
              <a:t>(</a:t>
            </a:r>
            <a:r>
              <a:rPr lang="en-US" altLang="zh-TW" sz="1200" b="1" dirty="0" err="1" smtClean="0"/>
              <a:t>m,from</a:t>
            </a:r>
            <a:r>
              <a:rPr lang="en-US" altLang="zh-TW" sz="1200" b="1" dirty="0"/>
              <a:t>)</a:t>
            </a:r>
            <a:endParaRPr lang="zh-TW" altLang="en-US" sz="1200" b="1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4499992" y="517175"/>
            <a:ext cx="529312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1050" dirty="0">
                <a:solidFill>
                  <a:schemeClr val="accent2"/>
                </a:solidFill>
              </a:rPr>
              <a:t>Step </a:t>
            </a:r>
            <a:r>
              <a:rPr lang="en-US" altLang="zh-TW" sz="1050" dirty="0" smtClean="0">
                <a:solidFill>
                  <a:schemeClr val="accent2"/>
                </a:solidFill>
              </a:rPr>
              <a:t>0</a:t>
            </a:r>
            <a:endParaRPr lang="zh-TW" altLang="en-US" sz="1050" dirty="0">
              <a:solidFill>
                <a:schemeClr val="accent2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596144" y="2818015"/>
            <a:ext cx="1769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err="1" smtClean="0"/>
              <a:t>receiveMessage</a:t>
            </a:r>
            <a:r>
              <a:rPr lang="en-US" altLang="zh-TW" sz="1200" b="1" dirty="0" smtClean="0"/>
              <a:t>(</a:t>
            </a:r>
            <a:r>
              <a:rPr lang="en-US" altLang="zh-TW" sz="1200" b="1" dirty="0" err="1" smtClean="0"/>
              <a:t>m,from</a:t>
            </a:r>
            <a:r>
              <a:rPr lang="en-US" altLang="zh-TW" sz="1200" b="1" dirty="0"/>
              <a:t>)</a:t>
            </a:r>
            <a:endParaRPr lang="zh-TW" altLang="en-US" sz="1200" b="1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3156835" y="2829556"/>
            <a:ext cx="529312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1050" dirty="0">
                <a:solidFill>
                  <a:schemeClr val="accent2"/>
                </a:solidFill>
              </a:rPr>
              <a:t>Step </a:t>
            </a:r>
            <a:r>
              <a:rPr lang="en-US" altLang="zh-TW" sz="1050" dirty="0" smtClean="0">
                <a:solidFill>
                  <a:schemeClr val="accent2"/>
                </a:solidFill>
              </a:rPr>
              <a:t>1</a:t>
            </a:r>
            <a:endParaRPr lang="zh-TW" altLang="en-US" sz="1050" dirty="0">
              <a:solidFill>
                <a:schemeClr val="accent2"/>
              </a:solidFill>
            </a:endParaRPr>
          </a:p>
        </p:txBody>
      </p:sp>
      <p:sp>
        <p:nvSpPr>
          <p:cNvPr id="8" name="右大括弧 7"/>
          <p:cNvSpPr/>
          <p:nvPr/>
        </p:nvSpPr>
        <p:spPr>
          <a:xfrm>
            <a:off x="5320286" y="2784686"/>
            <a:ext cx="201602" cy="258234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接點 13"/>
          <p:cNvCxnSpPr>
            <a:endCxn id="25" idx="1"/>
          </p:cNvCxnSpPr>
          <p:nvPr/>
        </p:nvCxnSpPr>
        <p:spPr>
          <a:xfrm flipV="1">
            <a:off x="3374053" y="644133"/>
            <a:ext cx="1125939" cy="11427"/>
          </a:xfrm>
          <a:prstGeom prst="line">
            <a:avLst/>
          </a:prstGeom>
          <a:ln cmpd="sng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>
            <a:off x="3374053" y="655560"/>
            <a:ext cx="0" cy="2221251"/>
          </a:xfrm>
          <a:prstGeom prst="straightConnector1">
            <a:avLst/>
          </a:prstGeom>
          <a:ln cmpd="sng"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字方塊 45"/>
          <p:cNvSpPr txBox="1"/>
          <p:nvPr/>
        </p:nvSpPr>
        <p:spPr>
          <a:xfrm>
            <a:off x="3566900" y="3247414"/>
            <a:ext cx="13766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err="1" smtClean="0"/>
              <a:t>checkReceiving</a:t>
            </a:r>
            <a:r>
              <a:rPr lang="en-US" altLang="zh-TW" sz="1200" b="1" dirty="0" smtClean="0"/>
              <a:t>(m</a:t>
            </a:r>
            <a:r>
              <a:rPr lang="en-US" altLang="zh-TW" sz="1200" b="1" dirty="0"/>
              <a:t>)</a:t>
            </a:r>
            <a:endParaRPr lang="zh-TW" altLang="en-US" sz="1200" b="1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3163697" y="3270497"/>
            <a:ext cx="529312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1050" dirty="0">
                <a:solidFill>
                  <a:schemeClr val="accent2"/>
                </a:solidFill>
              </a:rPr>
              <a:t>Step </a:t>
            </a:r>
            <a:r>
              <a:rPr lang="en-US" altLang="zh-TW" sz="1050" dirty="0" smtClean="0">
                <a:solidFill>
                  <a:schemeClr val="accent2"/>
                </a:solidFill>
              </a:rPr>
              <a:t>2</a:t>
            </a:r>
            <a:endParaRPr lang="zh-TW" altLang="en-US" sz="1050" dirty="0">
              <a:solidFill>
                <a:schemeClr val="accent2"/>
              </a:solidFill>
            </a:endParaRPr>
          </a:p>
        </p:txBody>
      </p:sp>
      <p:sp>
        <p:nvSpPr>
          <p:cNvPr id="34" name="右大括弧 33"/>
          <p:cNvSpPr/>
          <p:nvPr/>
        </p:nvSpPr>
        <p:spPr>
          <a:xfrm>
            <a:off x="2979403" y="1997086"/>
            <a:ext cx="216024" cy="283179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34"/>
          <p:cNvSpPr txBox="1"/>
          <p:nvPr/>
        </p:nvSpPr>
        <p:spPr>
          <a:xfrm>
            <a:off x="1568" y="2147116"/>
            <a:ext cx="309732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b="1" dirty="0">
                <a:solidFill>
                  <a:srgbClr val="7030A0"/>
                </a:solidFill>
              </a:rPr>
              <a:t>if</a:t>
            </a:r>
            <a:r>
              <a:rPr lang="en-US" altLang="zh-TW" sz="900" b="1" dirty="0"/>
              <a:t> (</a:t>
            </a:r>
            <a:r>
              <a:rPr lang="en-US" altLang="zh-TW" sz="900" b="1" dirty="0" err="1"/>
              <a:t>isTransferring</a:t>
            </a:r>
            <a:r>
              <a:rPr lang="en-US" altLang="zh-TW" sz="900" b="1" dirty="0"/>
              <a:t>()) {</a:t>
            </a:r>
          </a:p>
          <a:p>
            <a:r>
              <a:rPr lang="en-US" altLang="zh-TW" sz="900" b="1" dirty="0">
                <a:solidFill>
                  <a:srgbClr val="7030A0"/>
                </a:solidFill>
              </a:rPr>
              <a:t>return</a:t>
            </a:r>
            <a:r>
              <a:rPr lang="en-US" altLang="zh-TW" sz="900" b="1" dirty="0"/>
              <a:t> </a:t>
            </a:r>
            <a:r>
              <a:rPr lang="en-US" altLang="zh-TW" sz="900" b="1" i="1" dirty="0">
                <a:solidFill>
                  <a:schemeClr val="accent1"/>
                </a:solidFill>
              </a:rPr>
              <a:t>TRY_LATER_BUSY</a:t>
            </a:r>
            <a:r>
              <a:rPr lang="en-US" altLang="zh-TW" sz="900" b="1" i="1" dirty="0"/>
              <a:t>; </a:t>
            </a:r>
            <a:r>
              <a:rPr lang="en-US" altLang="zh-TW" sz="900" b="1" i="1" dirty="0">
                <a:solidFill>
                  <a:schemeClr val="accent3"/>
                </a:solidFill>
              </a:rPr>
              <a:t>// only one connection at a time</a:t>
            </a:r>
          </a:p>
          <a:p>
            <a:r>
              <a:rPr lang="en-US" altLang="zh-TW" sz="900" dirty="0"/>
              <a:t>}</a:t>
            </a:r>
          </a:p>
          <a:p>
            <a:endParaRPr lang="zh-TW" altLang="en-US" sz="900" dirty="0"/>
          </a:p>
          <a:p>
            <a:r>
              <a:rPr lang="en-US" altLang="zh-TW" sz="900" b="1" dirty="0">
                <a:solidFill>
                  <a:srgbClr val="7030A0"/>
                </a:solidFill>
              </a:rPr>
              <a:t>if</a:t>
            </a:r>
            <a:r>
              <a:rPr lang="en-US" altLang="zh-TW" sz="900" b="1" dirty="0"/>
              <a:t> ( </a:t>
            </a:r>
            <a:r>
              <a:rPr lang="en-US" altLang="zh-TW" sz="900" b="1" dirty="0" err="1"/>
              <a:t>hasMessage</a:t>
            </a:r>
            <a:r>
              <a:rPr lang="en-US" altLang="zh-TW" sz="900" b="1" dirty="0"/>
              <a:t>(</a:t>
            </a:r>
            <a:r>
              <a:rPr lang="en-US" altLang="zh-TW" sz="900" b="1" dirty="0" err="1"/>
              <a:t>m.getId</a:t>
            </a:r>
            <a:r>
              <a:rPr lang="en-US" altLang="zh-TW" sz="900" b="1" dirty="0"/>
              <a:t>()) || </a:t>
            </a:r>
            <a:r>
              <a:rPr lang="en-US" altLang="zh-TW" sz="900" b="1" dirty="0" err="1"/>
              <a:t>isDeliveredMessage</a:t>
            </a:r>
            <a:r>
              <a:rPr lang="en-US" altLang="zh-TW" sz="900" b="1" dirty="0"/>
              <a:t>(m) ){</a:t>
            </a:r>
          </a:p>
          <a:p>
            <a:r>
              <a:rPr lang="en-US" altLang="zh-TW" sz="900" b="1" dirty="0">
                <a:solidFill>
                  <a:srgbClr val="7030A0"/>
                </a:solidFill>
              </a:rPr>
              <a:t>return</a:t>
            </a:r>
            <a:r>
              <a:rPr lang="en-US" altLang="zh-TW" sz="900" b="1" dirty="0"/>
              <a:t> </a:t>
            </a:r>
            <a:r>
              <a:rPr lang="en-US" altLang="zh-TW" sz="900" b="1" i="1" dirty="0">
                <a:solidFill>
                  <a:schemeClr val="accent1"/>
                </a:solidFill>
              </a:rPr>
              <a:t>DENIED_OLD</a:t>
            </a:r>
            <a:r>
              <a:rPr lang="en-US" altLang="zh-TW" sz="900" b="1" i="1" dirty="0"/>
              <a:t>; </a:t>
            </a:r>
            <a:r>
              <a:rPr lang="en-US" altLang="zh-TW" sz="900" b="1" i="1" dirty="0">
                <a:solidFill>
                  <a:schemeClr val="accent3"/>
                </a:solidFill>
              </a:rPr>
              <a:t>// already seen this message -&gt; reject it</a:t>
            </a:r>
          </a:p>
          <a:p>
            <a:r>
              <a:rPr lang="en-US" altLang="zh-TW" sz="900" dirty="0"/>
              <a:t>}</a:t>
            </a:r>
          </a:p>
          <a:p>
            <a:endParaRPr lang="zh-TW" altLang="en-US" sz="900" dirty="0"/>
          </a:p>
          <a:p>
            <a:r>
              <a:rPr lang="en-US" altLang="zh-TW" sz="900" b="1" dirty="0">
                <a:solidFill>
                  <a:srgbClr val="7030A0"/>
                </a:solidFill>
              </a:rPr>
              <a:t>if</a:t>
            </a:r>
            <a:r>
              <a:rPr lang="en-US" altLang="zh-TW" sz="900" b="1" dirty="0"/>
              <a:t> (</a:t>
            </a:r>
            <a:r>
              <a:rPr lang="en-US" altLang="zh-TW" sz="900" b="1" dirty="0" err="1"/>
              <a:t>m.getTtl</a:t>
            </a:r>
            <a:r>
              <a:rPr lang="en-US" altLang="zh-TW" sz="900" b="1" dirty="0"/>
              <a:t>() &lt;= 0 &amp;&amp; </a:t>
            </a:r>
            <a:r>
              <a:rPr lang="en-US" altLang="zh-TW" sz="900" b="1" dirty="0" err="1"/>
              <a:t>m.getTo</a:t>
            </a:r>
            <a:r>
              <a:rPr lang="en-US" altLang="zh-TW" sz="900" b="1" dirty="0"/>
              <a:t>() != </a:t>
            </a:r>
            <a:r>
              <a:rPr lang="en-US" altLang="zh-TW" sz="900" b="1" dirty="0" err="1"/>
              <a:t>getHost</a:t>
            </a:r>
            <a:r>
              <a:rPr lang="en-US" altLang="zh-TW" sz="900" b="1" dirty="0"/>
              <a:t>()) {</a:t>
            </a:r>
          </a:p>
          <a:p>
            <a:r>
              <a:rPr lang="en-US" altLang="zh-TW" sz="900" dirty="0">
                <a:solidFill>
                  <a:schemeClr val="accent3"/>
                </a:solidFill>
              </a:rPr>
              <a:t>/* TTL has expired and this host is not the final recipient */</a:t>
            </a:r>
          </a:p>
          <a:p>
            <a:r>
              <a:rPr lang="en-US" altLang="zh-TW" sz="900" b="1" dirty="0">
                <a:solidFill>
                  <a:srgbClr val="7030A0"/>
                </a:solidFill>
              </a:rPr>
              <a:t>return</a:t>
            </a:r>
            <a:r>
              <a:rPr lang="en-US" altLang="zh-TW" sz="900" b="1" dirty="0"/>
              <a:t> </a:t>
            </a:r>
            <a:r>
              <a:rPr lang="en-US" altLang="zh-TW" sz="900" b="1" i="1" dirty="0">
                <a:solidFill>
                  <a:schemeClr val="accent1"/>
                </a:solidFill>
              </a:rPr>
              <a:t>DENIED_TTL</a:t>
            </a:r>
            <a:r>
              <a:rPr lang="en-US" altLang="zh-TW" sz="900" b="1" i="1" dirty="0"/>
              <a:t>; </a:t>
            </a:r>
          </a:p>
          <a:p>
            <a:r>
              <a:rPr lang="en-US" altLang="zh-TW" sz="900" dirty="0"/>
              <a:t>}</a:t>
            </a:r>
          </a:p>
          <a:p>
            <a:endParaRPr lang="zh-TW" altLang="en-US" sz="900" dirty="0"/>
          </a:p>
          <a:p>
            <a:r>
              <a:rPr lang="en-US" altLang="zh-TW" sz="900" dirty="0">
                <a:solidFill>
                  <a:schemeClr val="accent3"/>
                </a:solidFill>
              </a:rPr>
              <a:t>/* remove oldest messages but not the ones being sent */</a:t>
            </a:r>
          </a:p>
          <a:p>
            <a:r>
              <a:rPr lang="en-US" altLang="zh-TW" sz="900" b="1" dirty="0">
                <a:solidFill>
                  <a:srgbClr val="7030A0"/>
                </a:solidFill>
              </a:rPr>
              <a:t>if</a:t>
            </a:r>
            <a:r>
              <a:rPr lang="en-US" altLang="zh-TW" sz="900" b="1" dirty="0"/>
              <a:t> (!</a:t>
            </a:r>
            <a:r>
              <a:rPr lang="en-US" altLang="zh-TW" sz="900" b="1" dirty="0" err="1"/>
              <a:t>makeRoomForMessage</a:t>
            </a:r>
            <a:r>
              <a:rPr lang="en-US" altLang="zh-TW" sz="900" b="1" dirty="0"/>
              <a:t>(</a:t>
            </a:r>
            <a:r>
              <a:rPr lang="en-US" altLang="zh-TW" sz="900" b="1" dirty="0" err="1"/>
              <a:t>m.getSize</a:t>
            </a:r>
            <a:r>
              <a:rPr lang="en-US" altLang="zh-TW" sz="900" b="1" dirty="0"/>
              <a:t>())) {</a:t>
            </a:r>
          </a:p>
          <a:p>
            <a:r>
              <a:rPr lang="en-US" altLang="zh-TW" sz="900" b="1" dirty="0">
                <a:solidFill>
                  <a:srgbClr val="7030A0"/>
                </a:solidFill>
              </a:rPr>
              <a:t>return</a:t>
            </a:r>
            <a:r>
              <a:rPr lang="en-US" altLang="zh-TW" sz="900" b="1" dirty="0"/>
              <a:t> </a:t>
            </a:r>
            <a:r>
              <a:rPr lang="en-US" altLang="zh-TW" sz="900" b="1" i="1" dirty="0">
                <a:solidFill>
                  <a:schemeClr val="accent1"/>
                </a:solidFill>
              </a:rPr>
              <a:t>DENIED_NO_SPACE</a:t>
            </a:r>
            <a:r>
              <a:rPr lang="en-US" altLang="zh-TW" sz="900" b="1" i="1" dirty="0"/>
              <a:t>; </a:t>
            </a:r>
            <a:r>
              <a:rPr lang="en-US" altLang="zh-TW" sz="900" b="1" i="1" dirty="0">
                <a:solidFill>
                  <a:schemeClr val="accent3"/>
                </a:solidFill>
              </a:rPr>
              <a:t>// couldn't fit into buffer -&gt; reject</a:t>
            </a:r>
          </a:p>
          <a:p>
            <a:r>
              <a:rPr lang="en-US" altLang="zh-TW" sz="900" dirty="0" smtClean="0"/>
              <a:t>}</a:t>
            </a:r>
          </a:p>
          <a:p>
            <a:r>
              <a:rPr lang="en-US" altLang="zh-TW" sz="900" b="1" dirty="0">
                <a:solidFill>
                  <a:srgbClr val="7030A0"/>
                </a:solidFill>
              </a:rPr>
              <a:t>return</a:t>
            </a:r>
            <a:r>
              <a:rPr lang="en-US" altLang="zh-TW" sz="900" b="1" dirty="0"/>
              <a:t> </a:t>
            </a:r>
            <a:r>
              <a:rPr lang="en-US" altLang="zh-TW" sz="900" b="1" i="1" dirty="0">
                <a:solidFill>
                  <a:schemeClr val="accent1"/>
                </a:solidFill>
              </a:rPr>
              <a:t>RCV_OK</a:t>
            </a:r>
            <a:r>
              <a:rPr lang="en-US" altLang="zh-TW" sz="900" b="1" i="1" dirty="0"/>
              <a:t>;</a:t>
            </a:r>
            <a:endParaRPr lang="zh-TW" altLang="en-US" sz="900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2483768" y="282871"/>
            <a:ext cx="27142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accent3"/>
                </a:solidFill>
              </a:rPr>
              <a:t>Start receiving a message from another host</a:t>
            </a:r>
            <a:endParaRPr lang="zh-TW" altLang="en-US" sz="1100" dirty="0">
              <a:solidFill>
                <a:schemeClr val="accent3"/>
              </a:solidFill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3258" y="1737434"/>
            <a:ext cx="28392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chemeClr val="accent3"/>
                </a:solidFill>
              </a:rPr>
              <a:t>Checks if router "wants" to start receiving message</a:t>
            </a:r>
            <a:endParaRPr lang="zh-TW" altLang="en-US" sz="1000" dirty="0">
              <a:solidFill>
                <a:schemeClr val="accent3"/>
              </a:solidFill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3421491" y="3771517"/>
            <a:ext cx="21570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err="1">
                <a:solidFill>
                  <a:schemeClr val="accent2">
                    <a:lumMod val="75000"/>
                  </a:schemeClr>
                </a:solidFill>
              </a:rPr>
              <a:t>s</a:t>
            </a:r>
            <a:r>
              <a:rPr lang="en-US" altLang="zh-TW" sz="1200" b="1" dirty="0" err="1" smtClean="0">
                <a:solidFill>
                  <a:schemeClr val="accent2">
                    <a:lumMod val="75000"/>
                  </a:schemeClr>
                </a:solidFill>
              </a:rPr>
              <a:t>uper.</a:t>
            </a:r>
            <a:r>
              <a:rPr lang="en-US" altLang="zh-TW" sz="1200" b="1" dirty="0" err="1" smtClean="0"/>
              <a:t>receiveMessage</a:t>
            </a:r>
            <a:r>
              <a:rPr lang="en-US" altLang="zh-TW" sz="1200" b="1" dirty="0" smtClean="0"/>
              <a:t>(</a:t>
            </a:r>
            <a:r>
              <a:rPr lang="en-US" altLang="zh-TW" sz="1200" b="1" dirty="0" err="1" smtClean="0"/>
              <a:t>m,from</a:t>
            </a:r>
            <a:r>
              <a:rPr lang="en-US" altLang="zh-TW" sz="1200" b="1" dirty="0"/>
              <a:t>)</a:t>
            </a:r>
            <a:endParaRPr lang="zh-TW" altLang="en-US" sz="1200" b="1" dirty="0"/>
          </a:p>
        </p:txBody>
      </p:sp>
      <p:sp>
        <p:nvSpPr>
          <p:cNvPr id="59" name="文字方塊 58"/>
          <p:cNvSpPr txBox="1"/>
          <p:nvPr/>
        </p:nvSpPr>
        <p:spPr>
          <a:xfrm>
            <a:off x="3018288" y="3794600"/>
            <a:ext cx="529312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1050" dirty="0">
                <a:solidFill>
                  <a:schemeClr val="accent2"/>
                </a:solidFill>
              </a:rPr>
              <a:t>Step </a:t>
            </a:r>
            <a:r>
              <a:rPr lang="en-US" altLang="zh-TW" sz="1050" dirty="0" smtClean="0">
                <a:solidFill>
                  <a:schemeClr val="accent2"/>
                </a:solidFill>
              </a:rPr>
              <a:t>3</a:t>
            </a:r>
            <a:endParaRPr lang="zh-TW" altLang="en-US" sz="1050" dirty="0">
              <a:solidFill>
                <a:schemeClr val="accent2"/>
              </a:solidFill>
            </a:endParaRPr>
          </a:p>
        </p:txBody>
      </p:sp>
      <p:cxnSp>
        <p:nvCxnSpPr>
          <p:cNvPr id="60" name="直線單箭頭接點 59"/>
          <p:cNvCxnSpPr/>
          <p:nvPr/>
        </p:nvCxnSpPr>
        <p:spPr>
          <a:xfrm>
            <a:off x="3374053" y="3524413"/>
            <a:ext cx="0" cy="270187"/>
          </a:xfrm>
          <a:prstGeom prst="straightConnector1">
            <a:avLst/>
          </a:prstGeom>
          <a:ln cmpd="sng"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字方塊 69"/>
          <p:cNvSpPr txBox="1"/>
          <p:nvPr/>
        </p:nvSpPr>
        <p:spPr>
          <a:xfrm>
            <a:off x="3795738" y="1035020"/>
            <a:ext cx="1769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err="1" smtClean="0"/>
              <a:t>receiveMessage</a:t>
            </a:r>
            <a:r>
              <a:rPr lang="en-US" altLang="zh-TW" sz="1200" b="1" dirty="0" smtClean="0"/>
              <a:t>(</a:t>
            </a:r>
            <a:r>
              <a:rPr lang="en-US" altLang="zh-TW" sz="1200" b="1" dirty="0" err="1" smtClean="0"/>
              <a:t>m,from</a:t>
            </a:r>
            <a:r>
              <a:rPr lang="en-US" altLang="zh-TW" sz="1200" b="1" dirty="0"/>
              <a:t>)</a:t>
            </a:r>
            <a:endParaRPr lang="zh-TW" altLang="en-US" sz="1200" b="1" dirty="0"/>
          </a:p>
        </p:txBody>
      </p:sp>
      <p:sp>
        <p:nvSpPr>
          <p:cNvPr id="72" name="文字方塊 71"/>
          <p:cNvSpPr txBox="1"/>
          <p:nvPr/>
        </p:nvSpPr>
        <p:spPr>
          <a:xfrm>
            <a:off x="3331488" y="1759484"/>
            <a:ext cx="529312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1050" dirty="0">
                <a:solidFill>
                  <a:schemeClr val="accent2"/>
                </a:solidFill>
              </a:rPr>
              <a:t>Step </a:t>
            </a:r>
            <a:r>
              <a:rPr lang="en-US" altLang="zh-TW" sz="1050" dirty="0" smtClean="0">
                <a:solidFill>
                  <a:schemeClr val="accent2"/>
                </a:solidFill>
              </a:rPr>
              <a:t>4</a:t>
            </a:r>
            <a:endParaRPr lang="zh-TW" altLang="en-US" sz="1050" dirty="0">
              <a:solidFill>
                <a:schemeClr val="accent2"/>
              </a:solidFill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5543848" y="1497876"/>
            <a:ext cx="1323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MessageRouter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73" name="左大括弧 72"/>
          <p:cNvSpPr/>
          <p:nvPr/>
        </p:nvSpPr>
        <p:spPr>
          <a:xfrm>
            <a:off x="3771591" y="1297067"/>
            <a:ext cx="137924" cy="115723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文字方塊 76"/>
          <p:cNvSpPr txBox="1"/>
          <p:nvPr/>
        </p:nvSpPr>
        <p:spPr>
          <a:xfrm>
            <a:off x="3771591" y="1418932"/>
            <a:ext cx="24449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Message </a:t>
            </a:r>
            <a:r>
              <a:rPr lang="en-US" altLang="zh-TW" sz="900" dirty="0" err="1"/>
              <a:t>newMessage</a:t>
            </a:r>
            <a:r>
              <a:rPr lang="en-US" altLang="zh-TW" sz="900" dirty="0"/>
              <a:t> = </a:t>
            </a:r>
            <a:r>
              <a:rPr lang="en-US" altLang="zh-TW" sz="900" dirty="0" err="1"/>
              <a:t>m.replicate</a:t>
            </a:r>
            <a:r>
              <a:rPr lang="en-US" altLang="zh-TW" sz="900" dirty="0"/>
              <a:t>();</a:t>
            </a:r>
          </a:p>
          <a:p>
            <a:endParaRPr lang="zh-TW" altLang="en-US" sz="900" dirty="0"/>
          </a:p>
          <a:p>
            <a:r>
              <a:rPr lang="en-US" altLang="zh-TW" sz="900" b="1" dirty="0" err="1">
                <a:solidFill>
                  <a:schemeClr val="accent6"/>
                </a:solidFill>
              </a:rPr>
              <a:t>this.putToIncomingBuffer</a:t>
            </a:r>
            <a:r>
              <a:rPr lang="en-US" altLang="zh-TW" sz="900" b="1" dirty="0">
                <a:solidFill>
                  <a:schemeClr val="accent6"/>
                </a:solidFill>
              </a:rPr>
              <a:t>(</a:t>
            </a:r>
            <a:r>
              <a:rPr lang="en-US" altLang="zh-TW" sz="900" b="1" dirty="0" err="1">
                <a:solidFill>
                  <a:schemeClr val="accent6"/>
                </a:solidFill>
              </a:rPr>
              <a:t>newMessage</a:t>
            </a:r>
            <a:r>
              <a:rPr lang="en-US" altLang="zh-TW" sz="900" b="1" dirty="0">
                <a:solidFill>
                  <a:schemeClr val="accent6"/>
                </a:solidFill>
              </a:rPr>
              <a:t>, from);</a:t>
            </a:r>
          </a:p>
          <a:p>
            <a:r>
              <a:rPr lang="en-US" altLang="zh-TW" sz="900" dirty="0" err="1"/>
              <a:t>newMessage.addNodeOnPath</a:t>
            </a:r>
            <a:r>
              <a:rPr lang="en-US" altLang="zh-TW" sz="900" dirty="0"/>
              <a:t>(</a:t>
            </a:r>
            <a:r>
              <a:rPr lang="en-US" altLang="zh-TW" sz="900" b="1" dirty="0" err="1"/>
              <a:t>this.host</a:t>
            </a:r>
            <a:r>
              <a:rPr lang="en-US" altLang="zh-TW" sz="900" b="1" dirty="0" smtClean="0"/>
              <a:t>);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b="1" dirty="0"/>
              <a:t>return </a:t>
            </a:r>
            <a:r>
              <a:rPr lang="en-US" altLang="zh-TW" sz="900" b="1" i="1" dirty="0">
                <a:solidFill>
                  <a:schemeClr val="accent2"/>
                </a:solidFill>
              </a:rPr>
              <a:t>RCV_OK</a:t>
            </a:r>
            <a:r>
              <a:rPr lang="en-US" altLang="zh-TW" sz="900" b="1" i="1" u="sng" dirty="0"/>
              <a:t>;</a:t>
            </a:r>
            <a:endParaRPr lang="zh-TW" altLang="en-US" sz="900" dirty="0"/>
          </a:p>
        </p:txBody>
      </p:sp>
      <p:cxnSp>
        <p:nvCxnSpPr>
          <p:cNvPr id="86" name="直線單箭頭接點 85"/>
          <p:cNvCxnSpPr/>
          <p:nvPr/>
        </p:nvCxnSpPr>
        <p:spPr>
          <a:xfrm>
            <a:off x="3374053" y="3095014"/>
            <a:ext cx="0" cy="270187"/>
          </a:xfrm>
          <a:prstGeom prst="straightConnector1">
            <a:avLst/>
          </a:prstGeom>
          <a:ln cmpd="sng"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接點 87"/>
          <p:cNvCxnSpPr/>
          <p:nvPr/>
        </p:nvCxnSpPr>
        <p:spPr>
          <a:xfrm flipV="1">
            <a:off x="3596144" y="2056060"/>
            <a:ext cx="0" cy="1781200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肘形接點 91"/>
          <p:cNvCxnSpPr>
            <a:stCxn id="72" idx="0"/>
            <a:endCxn id="70" idx="1"/>
          </p:cNvCxnSpPr>
          <p:nvPr/>
        </p:nvCxnSpPr>
        <p:spPr>
          <a:xfrm rot="5400000" flipH="1" flipV="1">
            <a:off x="3402959" y="1366705"/>
            <a:ext cx="585964" cy="199594"/>
          </a:xfrm>
          <a:prstGeom prst="bentConnector2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41731" y="2015489"/>
            <a:ext cx="2937672" cy="2794988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1" name="直線單箭頭接點 50"/>
          <p:cNvCxnSpPr/>
          <p:nvPr/>
        </p:nvCxnSpPr>
        <p:spPr>
          <a:xfrm>
            <a:off x="1331640" y="4828880"/>
            <a:ext cx="0" cy="1420192"/>
          </a:xfrm>
          <a:prstGeom prst="straightConnector1">
            <a:avLst/>
          </a:prstGeom>
          <a:ln w="25400" cmpd="sng"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/>
          <p:cNvSpPr txBox="1"/>
          <p:nvPr/>
        </p:nvSpPr>
        <p:spPr>
          <a:xfrm>
            <a:off x="1421714" y="5365388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2"/>
                </a:solidFill>
              </a:rPr>
              <a:t>Step 2</a:t>
            </a:r>
            <a:endParaRPr lang="zh-TW" altLang="en-US" sz="1050" dirty="0">
              <a:solidFill>
                <a:schemeClr val="accent2"/>
              </a:solidFill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1807380" y="5367035"/>
            <a:ext cx="938077" cy="253916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1050" b="1" dirty="0" smtClean="0">
                <a:solidFill>
                  <a:schemeClr val="accent2"/>
                </a:solidFill>
              </a:rPr>
              <a:t>Return </a:t>
            </a:r>
            <a:r>
              <a:rPr lang="en-US" altLang="zh-TW" sz="1050" b="1" dirty="0" err="1" smtClean="0">
                <a:solidFill>
                  <a:schemeClr val="accent2"/>
                </a:solidFill>
              </a:rPr>
              <a:t>retVal</a:t>
            </a:r>
            <a:endParaRPr lang="zh-TW" altLang="en-US" sz="105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730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678048" y="40291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678048" y="507786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sp>
        <p:nvSpPr>
          <p:cNvPr id="6" name="圓角矩形 5"/>
          <p:cNvSpPr/>
          <p:nvPr/>
        </p:nvSpPr>
        <p:spPr>
          <a:xfrm>
            <a:off x="395536" y="1025762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sp>
        <p:nvSpPr>
          <p:cNvPr id="9" name="圓角矩形 8"/>
          <p:cNvSpPr/>
          <p:nvPr/>
        </p:nvSpPr>
        <p:spPr>
          <a:xfrm>
            <a:off x="467696" y="2814257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2290116" y="328323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圓角矩形 12"/>
          <p:cNvSpPr/>
          <p:nvPr/>
        </p:nvSpPr>
        <p:spPr>
          <a:xfrm>
            <a:off x="402426" y="6101314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17" name="直線接點 16"/>
          <p:cNvCxnSpPr/>
          <p:nvPr/>
        </p:nvCxnSpPr>
        <p:spPr>
          <a:xfrm>
            <a:off x="1158426" y="875025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文字方塊 17"/>
          <p:cNvSpPr txBox="1"/>
          <p:nvPr/>
        </p:nvSpPr>
        <p:spPr>
          <a:xfrm>
            <a:off x="2142707" y="6106814"/>
            <a:ext cx="32445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smtClean="0"/>
              <a:t>update().</a:t>
            </a:r>
            <a:r>
              <a:rPr lang="en-US" altLang="zh-TW" sz="1200" b="1" dirty="0" err="1" smtClean="0">
                <a:solidFill>
                  <a:schemeClr val="accent4">
                    <a:lumMod val="75000"/>
                  </a:schemeClr>
                </a:solidFill>
              </a:rPr>
              <a:t>this</a:t>
            </a:r>
            <a:r>
              <a:rPr lang="en-US" altLang="zh-TW" sz="1200" b="1" dirty="0" err="1" smtClean="0"/>
              <a:t>.tryAllMessagesToAllConnections</a:t>
            </a:r>
            <a:r>
              <a:rPr lang="en-US" altLang="zh-TW" sz="1200" b="1" dirty="0"/>
              <a:t>();</a:t>
            </a:r>
            <a:endParaRPr lang="zh-TW" altLang="en-US" sz="1200" b="1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2135817" y="4931227"/>
            <a:ext cx="23585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err="1"/>
              <a:t>tryAllMessagesToAllConnections</a:t>
            </a:r>
            <a:r>
              <a:rPr lang="en-US" altLang="zh-TW" sz="1200" b="1" dirty="0"/>
              <a:t>()</a:t>
            </a:r>
            <a:endParaRPr lang="zh-TW" altLang="en-US" sz="1200" b="1" dirty="0"/>
          </a:p>
        </p:txBody>
      </p:sp>
      <p:cxnSp>
        <p:nvCxnSpPr>
          <p:cNvPr id="21" name="直線單箭頭接點 20"/>
          <p:cNvCxnSpPr>
            <a:stCxn id="13" idx="0"/>
            <a:endCxn id="9" idx="2"/>
          </p:cNvCxnSpPr>
          <p:nvPr/>
        </p:nvCxnSpPr>
        <p:spPr>
          <a:xfrm flipH="1" flipV="1">
            <a:off x="1148851" y="5363277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endCxn id="19" idx="2"/>
          </p:cNvCxnSpPr>
          <p:nvPr/>
        </p:nvCxnSpPr>
        <p:spPr>
          <a:xfrm flipH="1" flipV="1">
            <a:off x="3315083" y="5208226"/>
            <a:ext cx="6890" cy="936739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3364522" y="5826493"/>
            <a:ext cx="25971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>
                <a:solidFill>
                  <a:schemeClr val="accent3">
                    <a:lumMod val="75000"/>
                  </a:schemeClr>
                </a:solidFill>
              </a:rPr>
              <a:t>Try </a:t>
            </a:r>
            <a:r>
              <a:rPr lang="en-US" altLang="zh-TW" sz="1100" dirty="0">
                <a:solidFill>
                  <a:schemeClr val="accent3">
                    <a:lumMod val="75000"/>
                  </a:schemeClr>
                </a:solidFill>
              </a:rPr>
              <a:t>any/all message to any/all </a:t>
            </a:r>
            <a:r>
              <a:rPr lang="en-US" altLang="zh-TW" sz="1100" dirty="0" smtClean="0">
                <a:solidFill>
                  <a:schemeClr val="accent3">
                    <a:lumMod val="75000"/>
                  </a:schemeClr>
                </a:solidFill>
              </a:rPr>
              <a:t>connection.</a:t>
            </a:r>
            <a:endParaRPr lang="zh-TW" altLang="en-US" sz="11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2135816" y="4222180"/>
            <a:ext cx="3476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err="1"/>
              <a:t>tryMessagesToConnections</a:t>
            </a:r>
            <a:r>
              <a:rPr lang="en-US" altLang="zh-TW" sz="1200" b="1" dirty="0"/>
              <a:t>(messages, connections)</a:t>
            </a:r>
            <a:endParaRPr lang="zh-TW" altLang="en-US" sz="1200" b="1" dirty="0"/>
          </a:p>
        </p:txBody>
      </p:sp>
      <p:cxnSp>
        <p:nvCxnSpPr>
          <p:cNvPr id="29" name="直線單箭頭接點 28"/>
          <p:cNvCxnSpPr/>
          <p:nvPr/>
        </p:nvCxnSpPr>
        <p:spPr>
          <a:xfrm flipH="1" flipV="1">
            <a:off x="2398906" y="4486291"/>
            <a:ext cx="1" cy="43204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/>
        </p:nvSpPr>
        <p:spPr>
          <a:xfrm>
            <a:off x="2478988" y="4580458"/>
            <a:ext cx="34131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accent3">
                    <a:lumMod val="75000"/>
                  </a:schemeClr>
                </a:solidFill>
              </a:rPr>
              <a:t>Tries to send all given messages to all given connections.</a:t>
            </a:r>
            <a:endParaRPr lang="zh-TW" altLang="en-US" sz="11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2135817" y="3532587"/>
            <a:ext cx="21641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err="1" smtClean="0"/>
              <a:t>tryAllMessages</a:t>
            </a:r>
            <a:r>
              <a:rPr lang="en-US" altLang="zh-TW" sz="1200" b="1" dirty="0" smtClean="0"/>
              <a:t>(con</a:t>
            </a:r>
            <a:r>
              <a:rPr lang="en-US" altLang="zh-TW" sz="1200" b="1" dirty="0"/>
              <a:t>, </a:t>
            </a:r>
            <a:r>
              <a:rPr lang="en-US" altLang="zh-TW" sz="1200" b="1" dirty="0" smtClean="0"/>
              <a:t>messages</a:t>
            </a:r>
            <a:r>
              <a:rPr lang="en-US" altLang="zh-TW" sz="1200" b="1" dirty="0"/>
              <a:t>)</a:t>
            </a:r>
            <a:endParaRPr lang="zh-TW" altLang="en-US" sz="1200" b="1" dirty="0"/>
          </a:p>
        </p:txBody>
      </p:sp>
      <p:cxnSp>
        <p:nvCxnSpPr>
          <p:cNvPr id="35" name="直線單箭頭接點 34"/>
          <p:cNvCxnSpPr/>
          <p:nvPr/>
        </p:nvCxnSpPr>
        <p:spPr>
          <a:xfrm flipH="1" flipV="1">
            <a:off x="2393443" y="3795189"/>
            <a:ext cx="1" cy="43204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/>
          <p:cNvSpPr txBox="1"/>
          <p:nvPr/>
        </p:nvSpPr>
        <p:spPr>
          <a:xfrm>
            <a:off x="2469803" y="3880408"/>
            <a:ext cx="43733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accent3">
                    <a:lumMod val="75000"/>
                  </a:schemeClr>
                </a:solidFill>
              </a:rPr>
              <a:t>Goes trough the messages until the other node accepts </a:t>
            </a:r>
            <a:r>
              <a:rPr lang="en-US" altLang="zh-TW" sz="1100" dirty="0" smtClean="0">
                <a:solidFill>
                  <a:schemeClr val="accent3">
                    <a:lumMod val="75000"/>
                  </a:schemeClr>
                </a:solidFill>
              </a:rPr>
              <a:t>one </a:t>
            </a:r>
            <a:r>
              <a:rPr lang="en-US" altLang="zh-TW" sz="1100" dirty="0">
                <a:solidFill>
                  <a:schemeClr val="accent3">
                    <a:lumMod val="75000"/>
                  </a:schemeClr>
                </a:solidFill>
              </a:rPr>
              <a:t>for receiving</a:t>
            </a:r>
            <a:r>
              <a:rPr lang="en-US" altLang="zh-TW" sz="1100" dirty="0" smtClean="0">
                <a:solidFill>
                  <a:schemeClr val="accent3">
                    <a:lumMod val="75000"/>
                  </a:schemeClr>
                </a:solidFill>
              </a:rPr>
              <a:t>.</a:t>
            </a:r>
            <a:endParaRPr lang="zh-TW" altLang="en-US" sz="11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2138291" y="2869060"/>
            <a:ext cx="15199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err="1" smtClean="0"/>
              <a:t>startTransfer</a:t>
            </a:r>
            <a:r>
              <a:rPr lang="en-US" altLang="zh-TW" sz="1200" b="1" dirty="0" smtClean="0"/>
              <a:t>(m,</a:t>
            </a:r>
            <a:r>
              <a:rPr lang="zh-TW" altLang="en-US" sz="1200" b="1" dirty="0" smtClean="0"/>
              <a:t> </a:t>
            </a:r>
            <a:r>
              <a:rPr lang="en-US" altLang="zh-TW" sz="1200" b="1" dirty="0" smtClean="0"/>
              <a:t>con</a:t>
            </a:r>
            <a:r>
              <a:rPr lang="en-US" altLang="zh-TW" sz="1200" b="1" dirty="0"/>
              <a:t>)</a:t>
            </a:r>
            <a:endParaRPr lang="zh-TW" altLang="en-US" sz="1200" b="1" dirty="0"/>
          </a:p>
        </p:txBody>
      </p:sp>
      <p:cxnSp>
        <p:nvCxnSpPr>
          <p:cNvPr id="39" name="直線單箭頭接點 38"/>
          <p:cNvCxnSpPr/>
          <p:nvPr/>
        </p:nvCxnSpPr>
        <p:spPr>
          <a:xfrm flipH="1" flipV="1">
            <a:off x="2398906" y="3138929"/>
            <a:ext cx="1" cy="43204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/>
          <p:cNvSpPr txBox="1"/>
          <p:nvPr/>
        </p:nvSpPr>
        <p:spPr>
          <a:xfrm>
            <a:off x="2464304" y="3224148"/>
            <a:ext cx="32720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accent3">
                    <a:lumMod val="75000"/>
                  </a:schemeClr>
                </a:solidFill>
              </a:rPr>
              <a:t>Tries to start a transfer of message using a connection</a:t>
            </a:r>
            <a:endParaRPr lang="zh-TW" altLang="en-US" sz="1100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2" name="直線單箭頭接點 41"/>
          <p:cNvCxnSpPr/>
          <p:nvPr/>
        </p:nvCxnSpPr>
        <p:spPr>
          <a:xfrm flipH="1" flipV="1">
            <a:off x="2393443" y="2594539"/>
            <a:ext cx="2" cy="324479"/>
          </a:xfrm>
          <a:prstGeom prst="straightConnector1">
            <a:avLst/>
          </a:prstGeom>
          <a:ln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/>
          <p:cNvCxnSpPr/>
          <p:nvPr/>
        </p:nvCxnSpPr>
        <p:spPr>
          <a:xfrm>
            <a:off x="3658258" y="3068173"/>
            <a:ext cx="2207233" cy="0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/>
          <p:cNvCxnSpPr/>
          <p:nvPr/>
        </p:nvCxnSpPr>
        <p:spPr>
          <a:xfrm>
            <a:off x="5865491" y="3068173"/>
            <a:ext cx="1" cy="602915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>
            <a:endCxn id="34" idx="3"/>
          </p:cNvCxnSpPr>
          <p:nvPr/>
        </p:nvCxnSpPr>
        <p:spPr>
          <a:xfrm flipH="1">
            <a:off x="4299999" y="3671086"/>
            <a:ext cx="1565493" cy="1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/>
          <p:cNvSpPr txBox="1"/>
          <p:nvPr/>
        </p:nvSpPr>
        <p:spPr>
          <a:xfrm>
            <a:off x="5938565" y="3112498"/>
            <a:ext cx="1172822" cy="307777"/>
          </a:xfrm>
          <a:prstGeom prst="rect">
            <a:avLst/>
          </a:prstGeom>
          <a:noFill/>
          <a:ln>
            <a:solidFill>
              <a:schemeClr val="tx2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chemeClr val="accent2"/>
                </a:solidFill>
              </a:rPr>
              <a:t>Return </a:t>
            </a:r>
            <a:r>
              <a:rPr lang="en-US" altLang="zh-TW" sz="1400" b="1" dirty="0" err="1" smtClean="0">
                <a:solidFill>
                  <a:schemeClr val="accent2"/>
                </a:solidFill>
              </a:rPr>
              <a:t>retVal</a:t>
            </a:r>
            <a:endParaRPr lang="zh-TW" altLang="en-US" sz="1400" b="1" dirty="0">
              <a:solidFill>
                <a:schemeClr val="accent2"/>
              </a:solidFill>
            </a:endParaRPr>
          </a:p>
        </p:txBody>
      </p:sp>
      <p:sp>
        <p:nvSpPr>
          <p:cNvPr id="59" name="左大括弧 58"/>
          <p:cNvSpPr/>
          <p:nvPr/>
        </p:nvSpPr>
        <p:spPr>
          <a:xfrm>
            <a:off x="7111387" y="2348470"/>
            <a:ext cx="288032" cy="1878767"/>
          </a:xfrm>
          <a:prstGeom prst="leftBrac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文字方塊 62"/>
          <p:cNvSpPr txBox="1"/>
          <p:nvPr/>
        </p:nvSpPr>
        <p:spPr>
          <a:xfrm>
            <a:off x="2755246" y="5845204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tx2"/>
                </a:solidFill>
              </a:rPr>
              <a:t>Step 0</a:t>
            </a:r>
            <a:endParaRPr lang="zh-TW" altLang="en-US" sz="1050" dirty="0">
              <a:solidFill>
                <a:schemeClr val="tx2"/>
              </a:solidFill>
            </a:endParaRPr>
          </a:p>
        </p:txBody>
      </p:sp>
      <p:sp>
        <p:nvSpPr>
          <p:cNvPr id="65" name="文字方塊 64"/>
          <p:cNvSpPr txBox="1"/>
          <p:nvPr/>
        </p:nvSpPr>
        <p:spPr>
          <a:xfrm>
            <a:off x="1877035" y="4549137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>
                <a:solidFill>
                  <a:schemeClr val="tx2"/>
                </a:solidFill>
              </a:rPr>
              <a:t>Step </a:t>
            </a:r>
            <a:r>
              <a:rPr lang="en-US" altLang="zh-TW" sz="1050" dirty="0" smtClean="0">
                <a:solidFill>
                  <a:schemeClr val="tx2"/>
                </a:solidFill>
              </a:rPr>
              <a:t>1</a:t>
            </a:r>
            <a:endParaRPr lang="zh-TW" altLang="en-US" sz="1050" dirty="0">
              <a:solidFill>
                <a:schemeClr val="tx2"/>
              </a:solidFill>
            </a:endParaRPr>
          </a:p>
        </p:txBody>
      </p:sp>
      <p:sp>
        <p:nvSpPr>
          <p:cNvPr id="66" name="文字方塊 65"/>
          <p:cNvSpPr txBox="1"/>
          <p:nvPr/>
        </p:nvSpPr>
        <p:spPr>
          <a:xfrm>
            <a:off x="1877949" y="3880408"/>
            <a:ext cx="5437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tx2"/>
                </a:solidFill>
              </a:rPr>
              <a:t>Step 2</a:t>
            </a:r>
            <a:endParaRPr lang="zh-TW" altLang="en-US" sz="1050" dirty="0">
              <a:solidFill>
                <a:schemeClr val="tx2"/>
              </a:solidFill>
            </a:endParaRPr>
          </a:p>
        </p:txBody>
      </p:sp>
      <p:sp>
        <p:nvSpPr>
          <p:cNvPr id="67" name="文字方塊 66"/>
          <p:cNvSpPr txBox="1"/>
          <p:nvPr/>
        </p:nvSpPr>
        <p:spPr>
          <a:xfrm>
            <a:off x="1896119" y="3224148"/>
            <a:ext cx="5437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tx2"/>
                </a:solidFill>
              </a:rPr>
              <a:t>Step 3</a:t>
            </a:r>
            <a:endParaRPr lang="zh-TW" altLang="en-US" sz="1050" dirty="0">
              <a:solidFill>
                <a:schemeClr val="tx2"/>
              </a:solidFill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4344802" y="2689802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2"/>
                </a:solidFill>
              </a:rPr>
              <a:t>Step 2</a:t>
            </a:r>
            <a:endParaRPr lang="zh-TW" altLang="en-US" sz="1050" dirty="0">
              <a:solidFill>
                <a:schemeClr val="accent2"/>
              </a:solidFill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7399419" y="2257467"/>
            <a:ext cx="176368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1" i="1" dirty="0" smtClean="0">
                <a:solidFill>
                  <a:schemeClr val="accent2"/>
                </a:solidFill>
              </a:rPr>
              <a:t>RCV_OK </a:t>
            </a:r>
            <a:r>
              <a:rPr lang="en-US" altLang="zh-TW" sz="1000" b="1" i="1" dirty="0">
                <a:solidFill>
                  <a:schemeClr val="accent2"/>
                </a:solidFill>
              </a:rPr>
              <a:t>= </a:t>
            </a:r>
            <a:r>
              <a:rPr lang="en-US" altLang="zh-TW" sz="1000" b="1" i="1" dirty="0" smtClean="0">
                <a:solidFill>
                  <a:schemeClr val="accent2"/>
                </a:solidFill>
              </a:rPr>
              <a:t>0</a:t>
            </a:r>
          </a:p>
          <a:p>
            <a:endParaRPr lang="en-US" altLang="zh-TW" sz="1000" i="1" dirty="0" smtClean="0"/>
          </a:p>
          <a:p>
            <a:r>
              <a:rPr lang="en-US" altLang="zh-TW" sz="1000" i="1" dirty="0"/>
              <a:t>TRY_LATER_BUSY = </a:t>
            </a:r>
            <a:r>
              <a:rPr lang="en-US" altLang="zh-TW" sz="1000" i="1" dirty="0" smtClean="0"/>
              <a:t>1</a:t>
            </a:r>
          </a:p>
          <a:p>
            <a:endParaRPr lang="en-US" altLang="zh-TW" sz="1000" i="1" dirty="0" smtClean="0"/>
          </a:p>
          <a:p>
            <a:r>
              <a:rPr lang="en-US" altLang="zh-TW" sz="1000" i="1" dirty="0"/>
              <a:t>DENIED_OLD = -</a:t>
            </a:r>
            <a:r>
              <a:rPr lang="en-US" altLang="zh-TW" sz="1000" i="1" dirty="0" smtClean="0"/>
              <a:t>1</a:t>
            </a:r>
          </a:p>
          <a:p>
            <a:endParaRPr lang="en-US" altLang="zh-TW" sz="1000" i="1" dirty="0"/>
          </a:p>
          <a:p>
            <a:r>
              <a:rPr lang="en-US" altLang="zh-TW" sz="1000" i="1" dirty="0"/>
              <a:t>DENIED_NO_SPACE = -</a:t>
            </a:r>
            <a:r>
              <a:rPr lang="en-US" altLang="zh-TW" sz="1000" i="1" dirty="0" smtClean="0"/>
              <a:t>2</a:t>
            </a:r>
          </a:p>
          <a:p>
            <a:endParaRPr lang="en-US" altLang="zh-TW" sz="1000" i="1" dirty="0"/>
          </a:p>
          <a:p>
            <a:r>
              <a:rPr lang="en-US" altLang="zh-TW" sz="1000" i="1" dirty="0"/>
              <a:t>DENIED_TTL = -</a:t>
            </a:r>
            <a:r>
              <a:rPr lang="en-US" altLang="zh-TW" sz="1000" i="1" dirty="0" smtClean="0"/>
              <a:t>3</a:t>
            </a:r>
          </a:p>
          <a:p>
            <a:endParaRPr lang="en-US" altLang="zh-TW" sz="1000" i="1" dirty="0"/>
          </a:p>
          <a:p>
            <a:r>
              <a:rPr lang="en-US" altLang="zh-TW" sz="1000" i="1" dirty="0"/>
              <a:t>DENIED_UNSPECIFIED = -999</a:t>
            </a:r>
            <a:endParaRPr lang="en-US" altLang="zh-TW" sz="1000" i="1" dirty="0" smtClean="0"/>
          </a:p>
          <a:p>
            <a:endParaRPr lang="en-US" altLang="zh-TW" sz="1000" i="1" dirty="0" smtClean="0"/>
          </a:p>
          <a:p>
            <a:r>
              <a:rPr lang="en-US" altLang="zh-TW" sz="1000" i="1" dirty="0"/>
              <a:t>DENIED_DELIVERED = -4</a:t>
            </a:r>
          </a:p>
          <a:p>
            <a:endParaRPr lang="en-US" altLang="zh-TW" sz="1000" i="1" dirty="0" smtClean="0"/>
          </a:p>
          <a:p>
            <a:endParaRPr lang="en-US" altLang="zh-TW" sz="1000" i="1" dirty="0"/>
          </a:p>
          <a:p>
            <a:endParaRPr lang="en-US" altLang="zh-TW" sz="1000" i="1" dirty="0" smtClean="0"/>
          </a:p>
        </p:txBody>
      </p:sp>
      <p:cxnSp>
        <p:nvCxnSpPr>
          <p:cNvPr id="74" name="直線單箭頭接點 73"/>
          <p:cNvCxnSpPr>
            <a:stCxn id="9" idx="0"/>
            <a:endCxn id="6" idx="2"/>
          </p:cNvCxnSpPr>
          <p:nvPr/>
        </p:nvCxnSpPr>
        <p:spPr>
          <a:xfrm flipV="1">
            <a:off x="1148851" y="1313762"/>
            <a:ext cx="2685" cy="150049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圓角矩形 47"/>
          <p:cNvSpPr/>
          <p:nvPr/>
        </p:nvSpPr>
        <p:spPr>
          <a:xfrm>
            <a:off x="2559082" y="1038215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NetworkInterface</a:t>
            </a:r>
            <a:endParaRPr lang="zh-TW" altLang="en-US" sz="1100" dirty="0"/>
          </a:p>
        </p:txBody>
      </p:sp>
      <p:sp>
        <p:nvSpPr>
          <p:cNvPr id="50" name="圓角矩形 49"/>
          <p:cNvSpPr/>
          <p:nvPr/>
        </p:nvSpPr>
        <p:spPr>
          <a:xfrm>
            <a:off x="2572938" y="1987178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Connections</a:t>
            </a:r>
            <a:endParaRPr lang="zh-TW" altLang="en-US" sz="1100" dirty="0"/>
          </a:p>
        </p:txBody>
      </p:sp>
      <p:sp>
        <p:nvSpPr>
          <p:cNvPr id="52" name="圓角矩形 51"/>
          <p:cNvSpPr/>
          <p:nvPr/>
        </p:nvSpPr>
        <p:spPr>
          <a:xfrm>
            <a:off x="2559082" y="1504007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SimpleBoardcastInterface</a:t>
            </a:r>
            <a:endParaRPr lang="zh-TW" altLang="en-US" sz="800" dirty="0"/>
          </a:p>
        </p:txBody>
      </p:sp>
      <p:sp>
        <p:nvSpPr>
          <p:cNvPr id="53" name="圓角矩形 52"/>
          <p:cNvSpPr/>
          <p:nvPr/>
        </p:nvSpPr>
        <p:spPr>
          <a:xfrm>
            <a:off x="2572938" y="2450539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/>
              <a:t>CBRConnection</a:t>
            </a:r>
            <a:endParaRPr lang="zh-TW" altLang="en-US" sz="1000" dirty="0"/>
          </a:p>
        </p:txBody>
      </p:sp>
      <p:cxnSp>
        <p:nvCxnSpPr>
          <p:cNvPr id="54" name="直線單箭頭接點 53"/>
          <p:cNvCxnSpPr/>
          <p:nvPr/>
        </p:nvCxnSpPr>
        <p:spPr>
          <a:xfrm flipV="1">
            <a:off x="3315082" y="1327921"/>
            <a:ext cx="0" cy="17450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直線接點 55"/>
          <p:cNvCxnSpPr>
            <a:stCxn id="52" idx="2"/>
          </p:cNvCxnSpPr>
          <p:nvPr/>
        </p:nvCxnSpPr>
        <p:spPr>
          <a:xfrm>
            <a:off x="3315082" y="1792007"/>
            <a:ext cx="0" cy="19517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直線單箭頭接點 57"/>
          <p:cNvCxnSpPr>
            <a:endCxn id="50" idx="2"/>
          </p:cNvCxnSpPr>
          <p:nvPr/>
        </p:nvCxnSpPr>
        <p:spPr>
          <a:xfrm flipV="1">
            <a:off x="3328938" y="2275178"/>
            <a:ext cx="0" cy="175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直線單箭頭接點 15"/>
          <p:cNvCxnSpPr>
            <a:endCxn id="53" idx="1"/>
          </p:cNvCxnSpPr>
          <p:nvPr/>
        </p:nvCxnSpPr>
        <p:spPr>
          <a:xfrm>
            <a:off x="2393443" y="2594539"/>
            <a:ext cx="179495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接點 70"/>
          <p:cNvCxnSpPr/>
          <p:nvPr/>
        </p:nvCxnSpPr>
        <p:spPr>
          <a:xfrm>
            <a:off x="3315082" y="862572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直線接點 74"/>
          <p:cNvCxnSpPr>
            <a:stCxn id="5" idx="2"/>
          </p:cNvCxnSpPr>
          <p:nvPr/>
        </p:nvCxnSpPr>
        <p:spPr>
          <a:xfrm>
            <a:off x="2290116" y="795818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直線接點 75"/>
          <p:cNvCxnSpPr/>
          <p:nvPr/>
        </p:nvCxnSpPr>
        <p:spPr>
          <a:xfrm>
            <a:off x="1148851" y="873432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9" name="直線接點 78"/>
          <p:cNvCxnSpPr/>
          <p:nvPr/>
        </p:nvCxnSpPr>
        <p:spPr>
          <a:xfrm>
            <a:off x="2103982" y="875025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2" name="左大括弧 81"/>
          <p:cNvSpPr/>
          <p:nvPr/>
        </p:nvSpPr>
        <p:spPr>
          <a:xfrm>
            <a:off x="1845932" y="2594539"/>
            <a:ext cx="136988" cy="2635263"/>
          </a:xfrm>
          <a:prstGeom prst="leftBrace">
            <a:avLst>
              <a:gd name="adj1" fmla="val 8333"/>
              <a:gd name="adj2" fmla="val 50627"/>
            </a:avLst>
          </a:prstGeom>
          <a:ln w="254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9" name="文字方塊 88"/>
          <p:cNvSpPr txBox="1"/>
          <p:nvPr/>
        </p:nvSpPr>
        <p:spPr>
          <a:xfrm>
            <a:off x="4229467" y="2461540"/>
            <a:ext cx="1599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err="1" smtClean="0"/>
              <a:t>startTransfer</a:t>
            </a:r>
            <a:r>
              <a:rPr lang="en-US" altLang="zh-TW" sz="1200" b="1" dirty="0" smtClean="0"/>
              <a:t>(from</a:t>
            </a:r>
            <a:r>
              <a:rPr lang="en-US" altLang="zh-TW" sz="1200" b="1" dirty="0"/>
              <a:t>, </a:t>
            </a:r>
            <a:r>
              <a:rPr lang="en-US" altLang="zh-TW" sz="1200" b="1" dirty="0" smtClean="0"/>
              <a:t>m</a:t>
            </a:r>
            <a:r>
              <a:rPr lang="en-US" altLang="zh-TW" sz="1200" b="1" dirty="0"/>
              <a:t>)</a:t>
            </a:r>
            <a:endParaRPr lang="zh-TW" altLang="en-US" sz="1200" b="1" dirty="0"/>
          </a:p>
        </p:txBody>
      </p:sp>
      <p:cxnSp>
        <p:nvCxnSpPr>
          <p:cNvPr id="97" name="直線接點 96"/>
          <p:cNvCxnSpPr/>
          <p:nvPr/>
        </p:nvCxnSpPr>
        <p:spPr>
          <a:xfrm>
            <a:off x="4084088" y="2598255"/>
            <a:ext cx="202914" cy="1785"/>
          </a:xfrm>
          <a:prstGeom prst="line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接點 100"/>
          <p:cNvCxnSpPr/>
          <p:nvPr/>
        </p:nvCxnSpPr>
        <p:spPr>
          <a:xfrm>
            <a:off x="4344802" y="2689802"/>
            <a:ext cx="0" cy="253501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單箭頭接點 101"/>
          <p:cNvCxnSpPr/>
          <p:nvPr/>
        </p:nvCxnSpPr>
        <p:spPr>
          <a:xfrm flipH="1">
            <a:off x="3619073" y="2943303"/>
            <a:ext cx="725729" cy="0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文字方塊 118"/>
          <p:cNvSpPr txBox="1"/>
          <p:nvPr/>
        </p:nvSpPr>
        <p:spPr>
          <a:xfrm>
            <a:off x="4730468" y="2691449"/>
            <a:ext cx="938077" cy="253916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1050" b="1" dirty="0" smtClean="0">
                <a:solidFill>
                  <a:schemeClr val="accent2"/>
                </a:solidFill>
              </a:rPr>
              <a:t>Return </a:t>
            </a:r>
            <a:r>
              <a:rPr lang="en-US" altLang="zh-TW" sz="1050" b="1" dirty="0" err="1" smtClean="0">
                <a:solidFill>
                  <a:schemeClr val="accent2"/>
                </a:solidFill>
              </a:rPr>
              <a:t>retVal</a:t>
            </a:r>
            <a:endParaRPr lang="zh-TW" altLang="en-US" sz="1050" b="1" dirty="0">
              <a:solidFill>
                <a:schemeClr val="accent2"/>
              </a:solidFill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592854" y="3906261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-13118" y="3399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Sender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1903332" y="2615144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1">
                    <a:lumMod val="75000"/>
                  </a:schemeClr>
                </a:solidFill>
              </a:rPr>
              <a:t>Step 4</a:t>
            </a:r>
            <a:endParaRPr lang="zh-TW" altLang="en-US" sz="105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7" name="直線單箭頭接點 6"/>
          <p:cNvCxnSpPr>
            <a:stCxn id="119" idx="3"/>
          </p:cNvCxnSpPr>
          <p:nvPr/>
        </p:nvCxnSpPr>
        <p:spPr>
          <a:xfrm flipV="1">
            <a:off x="5668545" y="1038215"/>
            <a:ext cx="775663" cy="1780192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>
            <a:stCxn id="57" idx="0"/>
          </p:cNvCxnSpPr>
          <p:nvPr/>
        </p:nvCxnSpPr>
        <p:spPr>
          <a:xfrm flipV="1">
            <a:off x="6524976" y="1038215"/>
            <a:ext cx="0" cy="2074283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字方塊 61"/>
          <p:cNvSpPr txBox="1"/>
          <p:nvPr/>
        </p:nvSpPr>
        <p:spPr>
          <a:xfrm>
            <a:off x="4577222" y="611152"/>
            <a:ext cx="4276908" cy="369332"/>
          </a:xfrm>
          <a:prstGeom prst="rect">
            <a:avLst/>
          </a:prstGeom>
          <a:noFill/>
          <a:ln w="25400">
            <a:solidFill>
              <a:schemeClr val="accent3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Tell sender that message is </a:t>
            </a:r>
            <a:r>
              <a:rPr lang="en-US" altLang="zh-TW" dirty="0" smtClean="0"/>
              <a:t>delivered or not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7177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678048" y="40291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678048" y="507786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sp>
        <p:nvSpPr>
          <p:cNvPr id="6" name="圓角矩形 5"/>
          <p:cNvSpPr/>
          <p:nvPr/>
        </p:nvSpPr>
        <p:spPr>
          <a:xfrm>
            <a:off x="395536" y="1025762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sp>
        <p:nvSpPr>
          <p:cNvPr id="9" name="圓角矩形 8"/>
          <p:cNvSpPr/>
          <p:nvPr/>
        </p:nvSpPr>
        <p:spPr>
          <a:xfrm>
            <a:off x="467696" y="2814257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2290116" y="328323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圓角矩形 12"/>
          <p:cNvSpPr/>
          <p:nvPr/>
        </p:nvSpPr>
        <p:spPr>
          <a:xfrm>
            <a:off x="402426" y="6101314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17" name="直線接點 16"/>
          <p:cNvCxnSpPr/>
          <p:nvPr/>
        </p:nvCxnSpPr>
        <p:spPr>
          <a:xfrm>
            <a:off x="1158426" y="875025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線單箭頭接點 20"/>
          <p:cNvCxnSpPr>
            <a:stCxn id="13" idx="0"/>
            <a:endCxn id="9" idx="2"/>
          </p:cNvCxnSpPr>
          <p:nvPr/>
        </p:nvCxnSpPr>
        <p:spPr>
          <a:xfrm flipH="1" flipV="1">
            <a:off x="1148851" y="5363277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/>
          <p:cNvSpPr txBox="1"/>
          <p:nvPr/>
        </p:nvSpPr>
        <p:spPr>
          <a:xfrm>
            <a:off x="2138291" y="2869060"/>
            <a:ext cx="15199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err="1" smtClean="0"/>
              <a:t>startTransfer</a:t>
            </a:r>
            <a:r>
              <a:rPr lang="en-US" altLang="zh-TW" sz="1200" b="1" dirty="0" smtClean="0"/>
              <a:t>(m,</a:t>
            </a:r>
            <a:r>
              <a:rPr lang="zh-TW" altLang="en-US" sz="1200" b="1" dirty="0" smtClean="0"/>
              <a:t> </a:t>
            </a:r>
            <a:r>
              <a:rPr lang="en-US" altLang="zh-TW" sz="1200" b="1" dirty="0" smtClean="0"/>
              <a:t>con</a:t>
            </a:r>
            <a:r>
              <a:rPr lang="en-US" altLang="zh-TW" sz="1200" b="1" dirty="0"/>
              <a:t>)</a:t>
            </a:r>
            <a:endParaRPr lang="zh-TW" altLang="en-US" sz="1200" b="1" dirty="0"/>
          </a:p>
        </p:txBody>
      </p:sp>
      <p:cxnSp>
        <p:nvCxnSpPr>
          <p:cNvPr id="42" name="直線單箭頭接點 41"/>
          <p:cNvCxnSpPr/>
          <p:nvPr/>
        </p:nvCxnSpPr>
        <p:spPr>
          <a:xfrm flipH="1" flipV="1">
            <a:off x="2393443" y="2594539"/>
            <a:ext cx="2" cy="324479"/>
          </a:xfrm>
          <a:prstGeom prst="straightConnector1">
            <a:avLst/>
          </a:prstGeom>
          <a:ln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9" idx="0"/>
            <a:endCxn id="6" idx="2"/>
          </p:cNvCxnSpPr>
          <p:nvPr/>
        </p:nvCxnSpPr>
        <p:spPr>
          <a:xfrm flipV="1">
            <a:off x="1148851" y="1313762"/>
            <a:ext cx="2685" cy="150049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圓角矩形 47"/>
          <p:cNvSpPr/>
          <p:nvPr/>
        </p:nvSpPr>
        <p:spPr>
          <a:xfrm>
            <a:off x="2559082" y="1038215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NetworkInterface</a:t>
            </a:r>
            <a:endParaRPr lang="zh-TW" altLang="en-US" sz="1100" dirty="0"/>
          </a:p>
        </p:txBody>
      </p:sp>
      <p:sp>
        <p:nvSpPr>
          <p:cNvPr id="50" name="圓角矩形 49"/>
          <p:cNvSpPr/>
          <p:nvPr/>
        </p:nvSpPr>
        <p:spPr>
          <a:xfrm>
            <a:off x="2572938" y="1987178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Connections</a:t>
            </a:r>
            <a:endParaRPr lang="zh-TW" altLang="en-US" sz="1100" dirty="0"/>
          </a:p>
        </p:txBody>
      </p:sp>
      <p:sp>
        <p:nvSpPr>
          <p:cNvPr id="52" name="圓角矩形 51"/>
          <p:cNvSpPr/>
          <p:nvPr/>
        </p:nvSpPr>
        <p:spPr>
          <a:xfrm>
            <a:off x="2559082" y="1504007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SimpleBoardcastInterface</a:t>
            </a:r>
            <a:endParaRPr lang="zh-TW" altLang="en-US" sz="800" dirty="0"/>
          </a:p>
        </p:txBody>
      </p:sp>
      <p:sp>
        <p:nvSpPr>
          <p:cNvPr id="53" name="圓角矩形 52"/>
          <p:cNvSpPr/>
          <p:nvPr/>
        </p:nvSpPr>
        <p:spPr>
          <a:xfrm>
            <a:off x="2572938" y="2450539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/>
              <a:t>CBRConnection</a:t>
            </a:r>
            <a:endParaRPr lang="zh-TW" altLang="en-US" sz="1000" dirty="0"/>
          </a:p>
        </p:txBody>
      </p:sp>
      <p:cxnSp>
        <p:nvCxnSpPr>
          <p:cNvPr id="54" name="直線單箭頭接點 53"/>
          <p:cNvCxnSpPr/>
          <p:nvPr/>
        </p:nvCxnSpPr>
        <p:spPr>
          <a:xfrm flipV="1">
            <a:off x="3315082" y="1327921"/>
            <a:ext cx="0" cy="17450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直線接點 55"/>
          <p:cNvCxnSpPr>
            <a:stCxn id="52" idx="2"/>
          </p:cNvCxnSpPr>
          <p:nvPr/>
        </p:nvCxnSpPr>
        <p:spPr>
          <a:xfrm>
            <a:off x="3315082" y="1792007"/>
            <a:ext cx="0" cy="19517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直線單箭頭接點 57"/>
          <p:cNvCxnSpPr>
            <a:endCxn id="50" idx="2"/>
          </p:cNvCxnSpPr>
          <p:nvPr/>
        </p:nvCxnSpPr>
        <p:spPr>
          <a:xfrm flipV="1">
            <a:off x="3328938" y="2275178"/>
            <a:ext cx="0" cy="175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直線單箭頭接點 15"/>
          <p:cNvCxnSpPr>
            <a:endCxn id="53" idx="1"/>
          </p:cNvCxnSpPr>
          <p:nvPr/>
        </p:nvCxnSpPr>
        <p:spPr>
          <a:xfrm>
            <a:off x="2393443" y="2594539"/>
            <a:ext cx="179495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接點 70"/>
          <p:cNvCxnSpPr/>
          <p:nvPr/>
        </p:nvCxnSpPr>
        <p:spPr>
          <a:xfrm>
            <a:off x="3315082" y="862572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直線接點 74"/>
          <p:cNvCxnSpPr>
            <a:stCxn id="5" idx="2"/>
          </p:cNvCxnSpPr>
          <p:nvPr/>
        </p:nvCxnSpPr>
        <p:spPr>
          <a:xfrm>
            <a:off x="2290116" y="795818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直線接點 75"/>
          <p:cNvCxnSpPr/>
          <p:nvPr/>
        </p:nvCxnSpPr>
        <p:spPr>
          <a:xfrm>
            <a:off x="1148851" y="873432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9" name="直線接點 78"/>
          <p:cNvCxnSpPr/>
          <p:nvPr/>
        </p:nvCxnSpPr>
        <p:spPr>
          <a:xfrm>
            <a:off x="2103982" y="875025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2" name="左大括弧 81"/>
          <p:cNvSpPr/>
          <p:nvPr/>
        </p:nvSpPr>
        <p:spPr>
          <a:xfrm>
            <a:off x="1845932" y="2594539"/>
            <a:ext cx="136988" cy="2635263"/>
          </a:xfrm>
          <a:prstGeom prst="leftBrace">
            <a:avLst>
              <a:gd name="adj1" fmla="val 8333"/>
              <a:gd name="adj2" fmla="val 50627"/>
            </a:avLst>
          </a:prstGeom>
          <a:ln w="254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9" name="文字方塊 88"/>
          <p:cNvSpPr txBox="1"/>
          <p:nvPr/>
        </p:nvSpPr>
        <p:spPr>
          <a:xfrm>
            <a:off x="4229467" y="2461540"/>
            <a:ext cx="1599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err="1" smtClean="0"/>
              <a:t>startTransfer</a:t>
            </a:r>
            <a:r>
              <a:rPr lang="en-US" altLang="zh-TW" sz="1200" b="1" dirty="0" smtClean="0"/>
              <a:t>(from</a:t>
            </a:r>
            <a:r>
              <a:rPr lang="en-US" altLang="zh-TW" sz="1200" b="1" dirty="0"/>
              <a:t>, </a:t>
            </a:r>
            <a:r>
              <a:rPr lang="en-US" altLang="zh-TW" sz="1200" b="1" dirty="0" smtClean="0"/>
              <a:t>m</a:t>
            </a:r>
            <a:r>
              <a:rPr lang="en-US" altLang="zh-TW" sz="1200" b="1" dirty="0"/>
              <a:t>)</a:t>
            </a:r>
            <a:endParaRPr lang="zh-TW" altLang="en-US" sz="1200" b="1" dirty="0"/>
          </a:p>
        </p:txBody>
      </p:sp>
      <p:cxnSp>
        <p:nvCxnSpPr>
          <p:cNvPr id="97" name="直線接點 96"/>
          <p:cNvCxnSpPr/>
          <p:nvPr/>
        </p:nvCxnSpPr>
        <p:spPr>
          <a:xfrm>
            <a:off x="4084088" y="2598255"/>
            <a:ext cx="202914" cy="1785"/>
          </a:xfrm>
          <a:prstGeom prst="line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接點 100"/>
          <p:cNvCxnSpPr/>
          <p:nvPr/>
        </p:nvCxnSpPr>
        <p:spPr>
          <a:xfrm>
            <a:off x="4344802" y="2689802"/>
            <a:ext cx="0" cy="253501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單箭頭接點 101"/>
          <p:cNvCxnSpPr/>
          <p:nvPr/>
        </p:nvCxnSpPr>
        <p:spPr>
          <a:xfrm flipH="1">
            <a:off x="3619073" y="2943303"/>
            <a:ext cx="725729" cy="0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文字方塊 118"/>
          <p:cNvSpPr txBox="1"/>
          <p:nvPr/>
        </p:nvSpPr>
        <p:spPr>
          <a:xfrm>
            <a:off x="4730468" y="2691449"/>
            <a:ext cx="938077" cy="253916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1050" b="1" dirty="0" smtClean="0">
                <a:solidFill>
                  <a:schemeClr val="accent2"/>
                </a:solidFill>
              </a:rPr>
              <a:t>Return </a:t>
            </a:r>
            <a:r>
              <a:rPr lang="en-US" altLang="zh-TW" sz="1050" b="1" dirty="0" err="1" smtClean="0">
                <a:solidFill>
                  <a:schemeClr val="accent2"/>
                </a:solidFill>
              </a:rPr>
              <a:t>retVal</a:t>
            </a:r>
            <a:endParaRPr lang="zh-TW" altLang="en-US" sz="1050" b="1" dirty="0">
              <a:solidFill>
                <a:schemeClr val="accent2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-13118" y="3399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Sender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1903332" y="2615144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1">
                    <a:lumMod val="75000"/>
                  </a:schemeClr>
                </a:solidFill>
              </a:rPr>
              <a:t>Step 4</a:t>
            </a:r>
            <a:endParaRPr lang="zh-TW" altLang="en-US" sz="105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4344802" y="2689802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2"/>
                </a:solidFill>
              </a:rPr>
              <a:t>Step 2</a:t>
            </a:r>
            <a:endParaRPr lang="zh-TW" altLang="en-US" sz="1050" dirty="0">
              <a:solidFill>
                <a:schemeClr val="accent2"/>
              </a:solidFill>
            </a:endParaRPr>
          </a:p>
        </p:txBody>
      </p:sp>
      <p:cxnSp>
        <p:nvCxnSpPr>
          <p:cNvPr id="8" name="直線單箭頭接點 7"/>
          <p:cNvCxnSpPr>
            <a:stCxn id="38" idx="2"/>
          </p:cNvCxnSpPr>
          <p:nvPr/>
        </p:nvCxnSpPr>
        <p:spPr>
          <a:xfrm>
            <a:off x="2898275" y="3146059"/>
            <a:ext cx="3909" cy="426957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2103982" y="3578019"/>
            <a:ext cx="2203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err="1"/>
              <a:t>addToSendingConnections</a:t>
            </a:r>
            <a:r>
              <a:rPr lang="en-US" altLang="zh-TW" sz="1200" b="1" dirty="0"/>
              <a:t>(con)</a:t>
            </a:r>
            <a:endParaRPr lang="zh-TW" altLang="en-US" sz="1200" b="1" dirty="0"/>
          </a:p>
        </p:txBody>
      </p:sp>
      <p:sp>
        <p:nvSpPr>
          <p:cNvPr id="68" name="文字方塊 67"/>
          <p:cNvSpPr txBox="1"/>
          <p:nvPr/>
        </p:nvSpPr>
        <p:spPr>
          <a:xfrm>
            <a:off x="592854" y="3906261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grpSp>
        <p:nvGrpSpPr>
          <p:cNvPr id="86" name="群組 85"/>
          <p:cNvGrpSpPr/>
          <p:nvPr/>
        </p:nvGrpSpPr>
        <p:grpSpPr>
          <a:xfrm>
            <a:off x="5212453" y="4028847"/>
            <a:ext cx="3050080" cy="1398946"/>
            <a:chOff x="2555777" y="1772816"/>
            <a:chExt cx="3983167" cy="1793544"/>
          </a:xfrm>
        </p:grpSpPr>
        <p:cxnSp>
          <p:nvCxnSpPr>
            <p:cNvPr id="90" name="直線接點 89"/>
            <p:cNvCxnSpPr/>
            <p:nvPr/>
          </p:nvCxnSpPr>
          <p:spPr>
            <a:xfrm>
              <a:off x="2566830" y="2908598"/>
              <a:ext cx="3972114" cy="0"/>
            </a:xfrm>
            <a:prstGeom prst="line">
              <a:avLst/>
            </a:prstGeom>
            <a:ln w="101600" cmpd="sng">
              <a:solidFill>
                <a:schemeClr val="tx2">
                  <a:lumMod val="40000"/>
                  <a:lumOff val="6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矩形 87"/>
            <p:cNvSpPr/>
            <p:nvPr/>
          </p:nvSpPr>
          <p:spPr>
            <a:xfrm>
              <a:off x="2555777" y="1772816"/>
              <a:ext cx="3972112" cy="1793544"/>
            </a:xfrm>
            <a:prstGeom prst="rect">
              <a:avLst/>
            </a:prstGeom>
            <a:noFill/>
            <a:ln>
              <a:solidFill>
                <a:schemeClr val="accent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</p:grpSp>
      <p:sp>
        <p:nvSpPr>
          <p:cNvPr id="26" name="文字方塊 25"/>
          <p:cNvSpPr txBox="1"/>
          <p:nvPr/>
        </p:nvSpPr>
        <p:spPr>
          <a:xfrm>
            <a:off x="5220917" y="4535739"/>
            <a:ext cx="845103" cy="369332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tx2"/>
                </a:solidFill>
              </a:rPr>
              <a:t>Sender</a:t>
            </a:r>
            <a:endParaRPr lang="zh-TW" altLang="en-US" dirty="0">
              <a:solidFill>
                <a:schemeClr val="tx2"/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7245638" y="4535739"/>
            <a:ext cx="984693" cy="369332"/>
          </a:xfrm>
          <a:prstGeom prst="rect">
            <a:avLst/>
          </a:prstGeom>
          <a:noFill/>
          <a:ln w="25400">
            <a:solidFill>
              <a:schemeClr val="accent2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Receiver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6016622" y="4594707"/>
            <a:ext cx="1327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Transferring</a:t>
            </a:r>
            <a:endParaRPr lang="zh-TW" altLang="en-US" dirty="0"/>
          </a:p>
        </p:txBody>
      </p:sp>
      <p:cxnSp>
        <p:nvCxnSpPr>
          <p:cNvPr id="37" name="直線單箭頭接點 36"/>
          <p:cNvCxnSpPr/>
          <p:nvPr/>
        </p:nvCxnSpPr>
        <p:spPr>
          <a:xfrm>
            <a:off x="3658259" y="3912170"/>
            <a:ext cx="1072209" cy="8082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886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MessageSending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Sender </a:t>
            </a:r>
            <a:r>
              <a:rPr lang="en-US" altLang="zh-TW" dirty="0" smtClean="0"/>
              <a:t>Receiver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98512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1"/>
          <p:cNvSpPr/>
          <p:nvPr/>
        </p:nvSpPr>
        <p:spPr>
          <a:xfrm>
            <a:off x="6337473" y="2433085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EventQueue</a:t>
            </a:r>
            <a:endParaRPr lang="zh-TW" altLang="en-US" sz="1200" dirty="0"/>
          </a:p>
        </p:txBody>
      </p:sp>
      <p:sp>
        <p:nvSpPr>
          <p:cNvPr id="3" name="圓角矩形 2"/>
          <p:cNvSpPr/>
          <p:nvPr/>
        </p:nvSpPr>
        <p:spPr>
          <a:xfrm>
            <a:off x="3709689" y="1665666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2667377" y="2462442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smtClean="0"/>
              <a:t>DTNHost</a:t>
            </a:r>
            <a:endParaRPr lang="zh-TW" altLang="en-US" sz="1400"/>
          </a:p>
        </p:txBody>
      </p:sp>
      <p:sp>
        <p:nvSpPr>
          <p:cNvPr id="5" name="圓角矩形 4"/>
          <p:cNvSpPr/>
          <p:nvPr/>
        </p:nvSpPr>
        <p:spPr>
          <a:xfrm>
            <a:off x="727969" y="2441665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SimClock</a:t>
            </a:r>
            <a:endParaRPr lang="zh-TW" altLang="en-US" sz="1400" dirty="0"/>
          </a:p>
        </p:txBody>
      </p:sp>
      <p:sp>
        <p:nvSpPr>
          <p:cNvPr id="6" name="圓角矩形 5"/>
          <p:cNvSpPr/>
          <p:nvPr/>
        </p:nvSpPr>
        <p:spPr>
          <a:xfrm>
            <a:off x="2379513" y="3190634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sp>
        <p:nvSpPr>
          <p:cNvPr id="7" name="圓角矩形 6"/>
          <p:cNvSpPr/>
          <p:nvPr/>
        </p:nvSpPr>
        <p:spPr>
          <a:xfrm>
            <a:off x="4035445" y="3198359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NetworkInterface</a:t>
            </a:r>
            <a:endParaRPr lang="zh-TW" altLang="en-US" sz="1100" dirty="0"/>
          </a:p>
        </p:txBody>
      </p:sp>
      <p:sp>
        <p:nvSpPr>
          <p:cNvPr id="8" name="圓角矩形 7"/>
          <p:cNvSpPr/>
          <p:nvPr/>
        </p:nvSpPr>
        <p:spPr>
          <a:xfrm>
            <a:off x="718165" y="3198357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smtClean="0"/>
              <a:t>MovementModel</a:t>
            </a:r>
            <a:endParaRPr lang="zh-TW" altLang="en-US" sz="1100"/>
          </a:p>
        </p:txBody>
      </p:sp>
      <p:sp>
        <p:nvSpPr>
          <p:cNvPr id="9" name="圓角矩形 8"/>
          <p:cNvSpPr/>
          <p:nvPr/>
        </p:nvSpPr>
        <p:spPr>
          <a:xfrm>
            <a:off x="4035445" y="4475801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Connections</a:t>
            </a:r>
            <a:endParaRPr lang="zh-TW" altLang="en-US" sz="1100" dirty="0"/>
          </a:p>
        </p:txBody>
      </p:sp>
      <p:sp>
        <p:nvSpPr>
          <p:cNvPr id="10" name="圓角矩形 9"/>
          <p:cNvSpPr/>
          <p:nvPr/>
        </p:nvSpPr>
        <p:spPr>
          <a:xfrm>
            <a:off x="4035445" y="3664151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SimpleBoardcastInterface</a:t>
            </a:r>
            <a:endParaRPr lang="zh-TW" altLang="en-US" sz="800" dirty="0"/>
          </a:p>
        </p:txBody>
      </p:sp>
      <p:cxnSp>
        <p:nvCxnSpPr>
          <p:cNvPr id="11" name="肘形接點 37"/>
          <p:cNvCxnSpPr>
            <a:stCxn id="5" idx="0"/>
          </p:cNvCxnSpPr>
          <p:nvPr/>
        </p:nvCxnSpPr>
        <p:spPr>
          <a:xfrm rot="5400000" flipH="1" flipV="1">
            <a:off x="2223302" y="1391824"/>
            <a:ext cx="166577" cy="1933106"/>
          </a:xfrm>
          <a:prstGeom prst="bentConnector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直線單箭頭接點 11"/>
          <p:cNvCxnSpPr>
            <a:stCxn id="6" idx="0"/>
          </p:cNvCxnSpPr>
          <p:nvPr/>
        </p:nvCxnSpPr>
        <p:spPr>
          <a:xfrm flipV="1">
            <a:off x="3135513" y="2750474"/>
            <a:ext cx="0" cy="440160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肘形接點 57"/>
          <p:cNvCxnSpPr>
            <a:stCxn id="8" idx="0"/>
          </p:cNvCxnSpPr>
          <p:nvPr/>
        </p:nvCxnSpPr>
        <p:spPr>
          <a:xfrm rot="5400000" flipH="1" flipV="1">
            <a:off x="2462424" y="2066794"/>
            <a:ext cx="143305" cy="2119823"/>
          </a:xfrm>
          <a:prstGeom prst="bentConnector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肘形接點 60"/>
          <p:cNvCxnSpPr/>
          <p:nvPr/>
        </p:nvCxnSpPr>
        <p:spPr>
          <a:xfrm rot="10800000">
            <a:off x="3070537" y="3055050"/>
            <a:ext cx="1720908" cy="180273"/>
          </a:xfrm>
          <a:prstGeom prst="bentConnector3">
            <a:avLst>
              <a:gd name="adj1" fmla="val 9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圓角矩形 14"/>
          <p:cNvSpPr/>
          <p:nvPr/>
        </p:nvSpPr>
        <p:spPr>
          <a:xfrm>
            <a:off x="4035445" y="4939162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/>
              <a:t>CBRConnection</a:t>
            </a:r>
            <a:endParaRPr lang="zh-TW" altLang="en-US" sz="1000" dirty="0"/>
          </a:p>
        </p:txBody>
      </p:sp>
      <p:sp>
        <p:nvSpPr>
          <p:cNvPr id="16" name="圓角矩形 15"/>
          <p:cNvSpPr/>
          <p:nvPr/>
        </p:nvSpPr>
        <p:spPr>
          <a:xfrm>
            <a:off x="694311" y="3662274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MapBasedMovement</a:t>
            </a:r>
            <a:endParaRPr lang="zh-TW" altLang="en-US" sz="800" dirty="0"/>
          </a:p>
        </p:txBody>
      </p:sp>
      <p:cxnSp>
        <p:nvCxnSpPr>
          <p:cNvPr id="17" name="直線單箭頭接點 16"/>
          <p:cNvCxnSpPr>
            <a:endCxn id="6" idx="2"/>
          </p:cNvCxnSpPr>
          <p:nvPr/>
        </p:nvCxnSpPr>
        <p:spPr>
          <a:xfrm flipV="1">
            <a:off x="3129212" y="3478634"/>
            <a:ext cx="6301" cy="17621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直線接點 17"/>
          <p:cNvCxnSpPr>
            <a:stCxn id="2" idx="2"/>
          </p:cNvCxnSpPr>
          <p:nvPr/>
        </p:nvCxnSpPr>
        <p:spPr>
          <a:xfrm>
            <a:off x="7093473" y="2721085"/>
            <a:ext cx="84" cy="288065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圓角矩形 18"/>
          <p:cNvSpPr/>
          <p:nvPr/>
        </p:nvSpPr>
        <p:spPr>
          <a:xfrm>
            <a:off x="2379513" y="3654846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/>
              <a:t>ActiveRouter</a:t>
            </a:r>
            <a:endParaRPr lang="zh-TW" altLang="en-US" sz="1100" dirty="0"/>
          </a:p>
        </p:txBody>
      </p:sp>
      <p:cxnSp>
        <p:nvCxnSpPr>
          <p:cNvPr id="20" name="直線接點 19"/>
          <p:cNvCxnSpPr/>
          <p:nvPr/>
        </p:nvCxnSpPr>
        <p:spPr>
          <a:xfrm flipV="1">
            <a:off x="3129212" y="2280078"/>
            <a:ext cx="0" cy="187354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3248063" y="2275088"/>
            <a:ext cx="1109698" cy="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線接點 21"/>
          <p:cNvCxnSpPr>
            <a:stCxn id="3" idx="2"/>
          </p:cNvCxnSpPr>
          <p:nvPr/>
        </p:nvCxnSpPr>
        <p:spPr>
          <a:xfrm>
            <a:off x="4321757" y="1953698"/>
            <a:ext cx="0" cy="177374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圓角矩形 22"/>
          <p:cNvSpPr/>
          <p:nvPr/>
        </p:nvSpPr>
        <p:spPr>
          <a:xfrm>
            <a:off x="6347922" y="2989567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/>
              <a:t>ExternalEvent</a:t>
            </a:r>
            <a:endParaRPr lang="zh-TW" altLang="en-US" sz="1200" dirty="0"/>
          </a:p>
        </p:txBody>
      </p:sp>
      <p:cxnSp>
        <p:nvCxnSpPr>
          <p:cNvPr id="24" name="直線接點 23"/>
          <p:cNvCxnSpPr/>
          <p:nvPr/>
        </p:nvCxnSpPr>
        <p:spPr>
          <a:xfrm>
            <a:off x="4321757" y="1953698"/>
            <a:ext cx="0" cy="32638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直線單箭頭接點 24"/>
          <p:cNvCxnSpPr/>
          <p:nvPr/>
        </p:nvCxnSpPr>
        <p:spPr>
          <a:xfrm flipV="1">
            <a:off x="4791445" y="3488065"/>
            <a:ext cx="0" cy="17450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線接點 25"/>
          <p:cNvCxnSpPr>
            <a:stCxn id="10" idx="2"/>
            <a:endCxn id="9" idx="0"/>
          </p:cNvCxnSpPr>
          <p:nvPr/>
        </p:nvCxnSpPr>
        <p:spPr>
          <a:xfrm>
            <a:off x="4791445" y="3952151"/>
            <a:ext cx="0" cy="52365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直線單箭頭接點 26"/>
          <p:cNvCxnSpPr>
            <a:endCxn id="9" idx="2"/>
          </p:cNvCxnSpPr>
          <p:nvPr/>
        </p:nvCxnSpPr>
        <p:spPr>
          <a:xfrm flipV="1">
            <a:off x="4791445" y="4763801"/>
            <a:ext cx="0" cy="175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直線單箭頭接點 27"/>
          <p:cNvCxnSpPr/>
          <p:nvPr/>
        </p:nvCxnSpPr>
        <p:spPr>
          <a:xfrm flipV="1">
            <a:off x="1450311" y="3465834"/>
            <a:ext cx="0" cy="19126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4357761" y="2275088"/>
            <a:ext cx="2735712" cy="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直線接點 29"/>
          <p:cNvCxnSpPr>
            <a:stCxn id="2" idx="0"/>
          </p:cNvCxnSpPr>
          <p:nvPr/>
        </p:nvCxnSpPr>
        <p:spPr>
          <a:xfrm flipV="1">
            <a:off x="7093473" y="2280078"/>
            <a:ext cx="6434" cy="153007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直線接點 30"/>
          <p:cNvCxnSpPr/>
          <p:nvPr/>
        </p:nvCxnSpPr>
        <p:spPr>
          <a:xfrm flipH="1" flipV="1">
            <a:off x="8153938" y="3514879"/>
            <a:ext cx="1" cy="21816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2" name="圓角矩形 31"/>
          <p:cNvSpPr/>
          <p:nvPr/>
        </p:nvSpPr>
        <p:spPr>
          <a:xfrm>
            <a:off x="5725616" y="3739544"/>
            <a:ext cx="1367415" cy="37436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100" dirty="0" err="1">
                <a:solidFill>
                  <a:schemeClr val="bg1"/>
                </a:solidFill>
              </a:rPr>
              <a:t>ConnectionEvent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  <p:sp>
        <p:nvSpPr>
          <p:cNvPr id="33" name="圓角矩形 32"/>
          <p:cNvSpPr/>
          <p:nvPr/>
        </p:nvSpPr>
        <p:spPr>
          <a:xfrm>
            <a:off x="7335406" y="3733040"/>
            <a:ext cx="1270827" cy="380866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100" dirty="0" err="1"/>
              <a:t>MessageEvent</a:t>
            </a:r>
            <a:endParaRPr lang="zh-TW" altLang="en-US" sz="1100" dirty="0"/>
          </a:p>
        </p:txBody>
      </p:sp>
      <p:cxnSp>
        <p:nvCxnSpPr>
          <p:cNvPr id="34" name="直線接點 33"/>
          <p:cNvCxnSpPr/>
          <p:nvPr/>
        </p:nvCxnSpPr>
        <p:spPr>
          <a:xfrm flipV="1">
            <a:off x="6025150" y="3525029"/>
            <a:ext cx="0" cy="224664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直線接點 34"/>
          <p:cNvCxnSpPr/>
          <p:nvPr/>
        </p:nvCxnSpPr>
        <p:spPr>
          <a:xfrm flipV="1">
            <a:off x="6033007" y="3514879"/>
            <a:ext cx="2120932" cy="844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直線單箭頭接點 35"/>
          <p:cNvCxnSpPr/>
          <p:nvPr/>
        </p:nvCxnSpPr>
        <p:spPr>
          <a:xfrm flipH="1" flipV="1">
            <a:off x="7103922" y="3277567"/>
            <a:ext cx="10043" cy="2373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7" name="圓角矩形 36"/>
          <p:cNvSpPr/>
          <p:nvPr/>
        </p:nvSpPr>
        <p:spPr>
          <a:xfrm>
            <a:off x="3529669" y="476672"/>
            <a:ext cx="1584176" cy="888765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DTNSimUI</a:t>
            </a:r>
            <a:endParaRPr lang="zh-TW" altLang="en-US" sz="1200" dirty="0"/>
          </a:p>
        </p:txBody>
      </p:sp>
      <p:sp>
        <p:nvSpPr>
          <p:cNvPr id="38" name="圓角矩形 37"/>
          <p:cNvSpPr/>
          <p:nvPr/>
        </p:nvSpPr>
        <p:spPr>
          <a:xfrm>
            <a:off x="3715070" y="44624"/>
            <a:ext cx="122413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DTNSim</a:t>
            </a:r>
            <a:endParaRPr lang="zh-TW" altLang="en-US" sz="1400" dirty="0"/>
          </a:p>
        </p:txBody>
      </p:sp>
      <p:sp>
        <p:nvSpPr>
          <p:cNvPr id="39" name="圓角矩形 38"/>
          <p:cNvSpPr/>
          <p:nvPr/>
        </p:nvSpPr>
        <p:spPr>
          <a:xfrm>
            <a:off x="3709689" y="769330"/>
            <a:ext cx="1224136" cy="213711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smtClean="0"/>
              <a:t>DTNSimGUI</a:t>
            </a:r>
            <a:endParaRPr lang="zh-TW" altLang="en-US" sz="1100"/>
          </a:p>
        </p:txBody>
      </p:sp>
      <p:sp>
        <p:nvSpPr>
          <p:cNvPr id="40" name="圓角矩形 39"/>
          <p:cNvSpPr/>
          <p:nvPr/>
        </p:nvSpPr>
        <p:spPr>
          <a:xfrm>
            <a:off x="3715915" y="1050563"/>
            <a:ext cx="1217910" cy="19497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DTNSimTextUI</a:t>
            </a:r>
            <a:endParaRPr lang="zh-TW" altLang="en-US" sz="1100" dirty="0"/>
          </a:p>
        </p:txBody>
      </p:sp>
      <p:cxnSp>
        <p:nvCxnSpPr>
          <p:cNvPr id="41" name="直線單箭頭接點 40"/>
          <p:cNvCxnSpPr>
            <a:stCxn id="37" idx="0"/>
            <a:endCxn id="38" idx="2"/>
          </p:cNvCxnSpPr>
          <p:nvPr/>
        </p:nvCxnSpPr>
        <p:spPr>
          <a:xfrm flipV="1">
            <a:off x="4321757" y="332656"/>
            <a:ext cx="5381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>
            <a:stCxn id="3" idx="0"/>
            <a:endCxn id="37" idx="2"/>
          </p:cNvCxnSpPr>
          <p:nvPr/>
        </p:nvCxnSpPr>
        <p:spPr>
          <a:xfrm flipV="1">
            <a:off x="4321757" y="1365437"/>
            <a:ext cx="0" cy="300229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4" name="圓角矩形 43"/>
          <p:cNvSpPr/>
          <p:nvPr/>
        </p:nvSpPr>
        <p:spPr>
          <a:xfrm>
            <a:off x="2379513" y="4113906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45" name="直線單箭頭接點 44"/>
          <p:cNvCxnSpPr/>
          <p:nvPr/>
        </p:nvCxnSpPr>
        <p:spPr>
          <a:xfrm flipV="1">
            <a:off x="3135513" y="3938545"/>
            <a:ext cx="0" cy="175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74367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左大括弧 3"/>
          <p:cNvSpPr/>
          <p:nvPr/>
        </p:nvSpPr>
        <p:spPr>
          <a:xfrm>
            <a:off x="2870296" y="473770"/>
            <a:ext cx="449410" cy="244827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0720037"/>
              </p:ext>
            </p:extLst>
          </p:nvPr>
        </p:nvGraphicFramePr>
        <p:xfrm>
          <a:off x="3323221" y="473770"/>
          <a:ext cx="1103784" cy="2448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784"/>
              </a:tblGrid>
              <a:tr h="451565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Messages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M1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M5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NULL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右大括弧 7"/>
          <p:cNvSpPr/>
          <p:nvPr/>
        </p:nvSpPr>
        <p:spPr>
          <a:xfrm>
            <a:off x="1730122" y="473770"/>
            <a:ext cx="460206" cy="244827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937643"/>
              </p:ext>
            </p:extLst>
          </p:nvPr>
        </p:nvGraphicFramePr>
        <p:xfrm>
          <a:off x="611560" y="476151"/>
          <a:ext cx="1118562" cy="2448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8562"/>
              </a:tblGrid>
              <a:tr h="451565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Connections</a:t>
                      </a:r>
                      <a:endParaRPr lang="zh-TW" altLang="en-US" sz="1400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NULL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圓角矩形 17"/>
          <p:cNvSpPr>
            <a:spLocks noChangeAspect="1"/>
          </p:cNvSpPr>
          <p:nvPr/>
        </p:nvSpPr>
        <p:spPr>
          <a:xfrm>
            <a:off x="2080732" y="903069"/>
            <a:ext cx="792088" cy="285840"/>
          </a:xfrm>
          <a:prstGeom prst="round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>
                <a:solidFill>
                  <a:schemeClr val="tx1"/>
                </a:solidFill>
              </a:rPr>
              <a:t>DTNHost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cxnSp>
        <p:nvCxnSpPr>
          <p:cNvPr id="19" name="直線接點 18"/>
          <p:cNvCxnSpPr>
            <a:cxnSpLocks noChangeAspect="1"/>
          </p:cNvCxnSpPr>
          <p:nvPr/>
        </p:nvCxnSpPr>
        <p:spPr>
          <a:xfrm flipV="1">
            <a:off x="2067252" y="2025259"/>
            <a:ext cx="375104" cy="2476459"/>
          </a:xfrm>
          <a:prstGeom prst="line">
            <a:avLst/>
          </a:prstGeom>
          <a:ln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cxnSpLocks noChangeAspect="1"/>
          </p:cNvCxnSpPr>
          <p:nvPr/>
        </p:nvCxnSpPr>
        <p:spPr>
          <a:xfrm flipH="1" flipV="1">
            <a:off x="2610600" y="2016858"/>
            <a:ext cx="1572973" cy="1960189"/>
          </a:xfrm>
          <a:prstGeom prst="line">
            <a:avLst/>
          </a:prstGeom>
          <a:ln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>
            <a:cxnSpLocks noChangeAspect="1"/>
          </p:cNvCxnSpPr>
          <p:nvPr/>
        </p:nvCxnSpPr>
        <p:spPr>
          <a:xfrm flipH="1" flipV="1">
            <a:off x="2821504" y="1803737"/>
            <a:ext cx="2974632" cy="1229219"/>
          </a:xfrm>
          <a:prstGeom prst="line">
            <a:avLst/>
          </a:prstGeom>
          <a:ln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圓角矩形 19"/>
          <p:cNvSpPr/>
          <p:nvPr/>
        </p:nvSpPr>
        <p:spPr>
          <a:xfrm>
            <a:off x="206000" y="3722126"/>
            <a:ext cx="981624" cy="285841"/>
          </a:xfrm>
          <a:prstGeom prst="round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Connection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cxnSp>
        <p:nvCxnSpPr>
          <p:cNvPr id="17" name="直線單箭頭接點 16"/>
          <p:cNvCxnSpPr/>
          <p:nvPr/>
        </p:nvCxnSpPr>
        <p:spPr>
          <a:xfrm flipH="1" flipV="1">
            <a:off x="1187624" y="3861048"/>
            <a:ext cx="893108" cy="1159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9557" y="1381462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3545" y="1460837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矩形 33"/>
          <p:cNvSpPr/>
          <p:nvPr/>
        </p:nvSpPr>
        <p:spPr>
          <a:xfrm>
            <a:off x="2226198" y="1741824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pic>
        <p:nvPicPr>
          <p:cNvPr id="35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925" y="4476379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913" y="4555754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矩形 36"/>
          <p:cNvSpPr/>
          <p:nvPr/>
        </p:nvSpPr>
        <p:spPr>
          <a:xfrm>
            <a:off x="1733566" y="4836741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6</a:t>
            </a:r>
            <a:endParaRPr lang="zh-TW" altLang="en-US" dirty="0"/>
          </a:p>
        </p:txBody>
      </p:sp>
      <p:pic>
        <p:nvPicPr>
          <p:cNvPr id="38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5438" y="3961363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426" y="4040738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矩形 39"/>
          <p:cNvSpPr/>
          <p:nvPr/>
        </p:nvSpPr>
        <p:spPr>
          <a:xfrm>
            <a:off x="3982079" y="4321725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8</a:t>
            </a:r>
            <a:endParaRPr lang="zh-TW" altLang="en-US" dirty="0"/>
          </a:p>
        </p:txBody>
      </p:sp>
      <p:pic>
        <p:nvPicPr>
          <p:cNvPr id="41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9119" y="2974356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3107" y="3053731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矩形 42"/>
          <p:cNvSpPr/>
          <p:nvPr/>
        </p:nvSpPr>
        <p:spPr>
          <a:xfrm>
            <a:off x="5815760" y="3334718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pic>
        <p:nvPicPr>
          <p:cNvPr id="44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5228" y="2057983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9216" y="2137358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矩形 45"/>
          <p:cNvSpPr/>
          <p:nvPr/>
        </p:nvSpPr>
        <p:spPr>
          <a:xfrm>
            <a:off x="8241869" y="2418345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pic>
        <p:nvPicPr>
          <p:cNvPr id="47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934" y="5509865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922" y="5589240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矩形 48"/>
          <p:cNvSpPr/>
          <p:nvPr/>
        </p:nvSpPr>
        <p:spPr>
          <a:xfrm>
            <a:off x="3347575" y="5870227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784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左大括弧 3"/>
          <p:cNvSpPr/>
          <p:nvPr/>
        </p:nvSpPr>
        <p:spPr>
          <a:xfrm>
            <a:off x="2870296" y="473770"/>
            <a:ext cx="449410" cy="244827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5746784"/>
              </p:ext>
            </p:extLst>
          </p:nvPr>
        </p:nvGraphicFramePr>
        <p:xfrm>
          <a:off x="3323221" y="473770"/>
          <a:ext cx="1103784" cy="2448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784"/>
              </a:tblGrid>
              <a:tr h="451565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Messages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M1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M5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NULL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右大括弧 7"/>
          <p:cNvSpPr/>
          <p:nvPr/>
        </p:nvSpPr>
        <p:spPr>
          <a:xfrm>
            <a:off x="1730122" y="473770"/>
            <a:ext cx="460206" cy="244827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8229463"/>
              </p:ext>
            </p:extLst>
          </p:nvPr>
        </p:nvGraphicFramePr>
        <p:xfrm>
          <a:off x="611560" y="476151"/>
          <a:ext cx="1118562" cy="2448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8562"/>
              </a:tblGrid>
              <a:tr h="451565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Connections</a:t>
                      </a:r>
                      <a:endParaRPr lang="zh-TW" altLang="en-US" sz="1400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NULL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圓角矩形 17"/>
          <p:cNvSpPr>
            <a:spLocks noChangeAspect="1"/>
          </p:cNvSpPr>
          <p:nvPr/>
        </p:nvSpPr>
        <p:spPr>
          <a:xfrm>
            <a:off x="2080732" y="903069"/>
            <a:ext cx="792088" cy="285840"/>
          </a:xfrm>
          <a:prstGeom prst="round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>
                <a:solidFill>
                  <a:schemeClr val="tx1"/>
                </a:solidFill>
              </a:rPr>
              <a:t>DTNHost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cxnSp>
        <p:nvCxnSpPr>
          <p:cNvPr id="19" name="直線接點 18"/>
          <p:cNvCxnSpPr>
            <a:cxnSpLocks noChangeAspect="1"/>
          </p:cNvCxnSpPr>
          <p:nvPr/>
        </p:nvCxnSpPr>
        <p:spPr>
          <a:xfrm flipV="1">
            <a:off x="2067252" y="2025259"/>
            <a:ext cx="375104" cy="2476459"/>
          </a:xfrm>
          <a:prstGeom prst="line">
            <a:avLst/>
          </a:prstGeom>
          <a:ln>
            <a:prstDash val="solid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cxnSpLocks noChangeAspect="1"/>
          </p:cNvCxnSpPr>
          <p:nvPr/>
        </p:nvCxnSpPr>
        <p:spPr>
          <a:xfrm flipH="1" flipV="1">
            <a:off x="2610600" y="2016858"/>
            <a:ext cx="1572973" cy="1960189"/>
          </a:xfrm>
          <a:prstGeom prst="line">
            <a:avLst/>
          </a:prstGeom>
          <a:ln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>
            <a:cxnSpLocks noChangeAspect="1"/>
          </p:cNvCxnSpPr>
          <p:nvPr/>
        </p:nvCxnSpPr>
        <p:spPr>
          <a:xfrm flipH="1" flipV="1">
            <a:off x="2821504" y="1803737"/>
            <a:ext cx="2974632" cy="1229219"/>
          </a:xfrm>
          <a:prstGeom prst="line">
            <a:avLst/>
          </a:prstGeom>
          <a:ln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2288807" y="2879066"/>
            <a:ext cx="570944" cy="25628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bg1"/>
                </a:solidFill>
              </a:rPr>
              <a:t>M1</a:t>
            </a:r>
            <a:endParaRPr lang="zh-TW" altLang="en-US" sz="1000" dirty="0">
              <a:solidFill>
                <a:schemeClr val="bg1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67821" y="6165304"/>
            <a:ext cx="41062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accent3">
                    <a:lumMod val="75000"/>
                  </a:schemeClr>
                </a:solidFill>
              </a:rPr>
              <a:t>Tries to start a transfer of message using a connection</a:t>
            </a:r>
            <a:endParaRPr lang="zh-TW" altLang="en-US" sz="1400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28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9557" y="1381462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3545" y="1460837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矩形 29"/>
          <p:cNvSpPr/>
          <p:nvPr/>
        </p:nvSpPr>
        <p:spPr>
          <a:xfrm>
            <a:off x="2226198" y="1741824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pic>
        <p:nvPicPr>
          <p:cNvPr id="31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925" y="4476379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913" y="4555754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矩形 32"/>
          <p:cNvSpPr/>
          <p:nvPr/>
        </p:nvSpPr>
        <p:spPr>
          <a:xfrm>
            <a:off x="1733566" y="4836741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6</a:t>
            </a:r>
            <a:endParaRPr lang="zh-TW" altLang="en-US" dirty="0"/>
          </a:p>
        </p:txBody>
      </p:sp>
      <p:pic>
        <p:nvPicPr>
          <p:cNvPr id="34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5438" y="3961363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426" y="4040738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矩形 35"/>
          <p:cNvSpPr/>
          <p:nvPr/>
        </p:nvSpPr>
        <p:spPr>
          <a:xfrm>
            <a:off x="3982079" y="4321725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8</a:t>
            </a:r>
            <a:endParaRPr lang="zh-TW" altLang="en-US" dirty="0"/>
          </a:p>
        </p:txBody>
      </p:sp>
      <p:pic>
        <p:nvPicPr>
          <p:cNvPr id="37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9119" y="2974356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3107" y="3053731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矩形 38"/>
          <p:cNvSpPr/>
          <p:nvPr/>
        </p:nvSpPr>
        <p:spPr>
          <a:xfrm>
            <a:off x="5815760" y="3334718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pic>
        <p:nvPicPr>
          <p:cNvPr id="40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5228" y="2057983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9216" y="2137358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矩形 41"/>
          <p:cNvSpPr/>
          <p:nvPr/>
        </p:nvSpPr>
        <p:spPr>
          <a:xfrm>
            <a:off x="8241869" y="2418345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pic>
        <p:nvPicPr>
          <p:cNvPr id="43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934" y="5509865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922" y="5589240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矩形 44"/>
          <p:cNvSpPr/>
          <p:nvPr/>
        </p:nvSpPr>
        <p:spPr>
          <a:xfrm>
            <a:off x="3347575" y="5870227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4767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左大括弧 3"/>
          <p:cNvSpPr/>
          <p:nvPr/>
        </p:nvSpPr>
        <p:spPr>
          <a:xfrm>
            <a:off x="2870296" y="473770"/>
            <a:ext cx="449410" cy="244827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0494653"/>
              </p:ext>
            </p:extLst>
          </p:nvPr>
        </p:nvGraphicFramePr>
        <p:xfrm>
          <a:off x="3323221" y="473770"/>
          <a:ext cx="1103784" cy="2448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784"/>
              </a:tblGrid>
              <a:tr h="451565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Messages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M1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M5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NULL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右大括弧 7"/>
          <p:cNvSpPr/>
          <p:nvPr/>
        </p:nvSpPr>
        <p:spPr>
          <a:xfrm>
            <a:off x="1730122" y="473770"/>
            <a:ext cx="460206" cy="244827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259168"/>
              </p:ext>
            </p:extLst>
          </p:nvPr>
        </p:nvGraphicFramePr>
        <p:xfrm>
          <a:off x="611560" y="476151"/>
          <a:ext cx="1118562" cy="2448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8562"/>
              </a:tblGrid>
              <a:tr h="451565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Connections</a:t>
                      </a:r>
                      <a:endParaRPr lang="zh-TW" altLang="en-US" sz="1400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NULL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圓角矩形 17"/>
          <p:cNvSpPr>
            <a:spLocks noChangeAspect="1"/>
          </p:cNvSpPr>
          <p:nvPr/>
        </p:nvSpPr>
        <p:spPr>
          <a:xfrm>
            <a:off x="2080732" y="903069"/>
            <a:ext cx="792088" cy="285840"/>
          </a:xfrm>
          <a:prstGeom prst="round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>
                <a:solidFill>
                  <a:schemeClr val="tx1"/>
                </a:solidFill>
              </a:rPr>
              <a:t>DTNHost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cxnSp>
        <p:nvCxnSpPr>
          <p:cNvPr id="21" name="直線接點 20"/>
          <p:cNvCxnSpPr>
            <a:cxnSpLocks noChangeAspect="1"/>
          </p:cNvCxnSpPr>
          <p:nvPr/>
        </p:nvCxnSpPr>
        <p:spPr>
          <a:xfrm flipH="1" flipV="1">
            <a:off x="2610600" y="2016858"/>
            <a:ext cx="1572973" cy="1960189"/>
          </a:xfrm>
          <a:prstGeom prst="line">
            <a:avLst/>
          </a:prstGeom>
          <a:ln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>
            <a:cxnSpLocks noChangeAspect="1"/>
          </p:cNvCxnSpPr>
          <p:nvPr/>
        </p:nvCxnSpPr>
        <p:spPr>
          <a:xfrm flipH="1" flipV="1">
            <a:off x="2821504" y="1803737"/>
            <a:ext cx="2974632" cy="1229219"/>
          </a:xfrm>
          <a:prstGeom prst="line">
            <a:avLst/>
          </a:prstGeom>
          <a:ln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左大括弧 21"/>
          <p:cNvSpPr/>
          <p:nvPr/>
        </p:nvSpPr>
        <p:spPr>
          <a:xfrm>
            <a:off x="2419895" y="3888686"/>
            <a:ext cx="449410" cy="244827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6074405"/>
              </p:ext>
            </p:extLst>
          </p:nvPr>
        </p:nvGraphicFramePr>
        <p:xfrm>
          <a:off x="2872820" y="3888686"/>
          <a:ext cx="1103784" cy="26367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784"/>
              </a:tblGrid>
              <a:tr h="451565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InComingBuffer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M1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NULL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 smtClean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6" name="直線接點 25"/>
          <p:cNvCxnSpPr>
            <a:cxnSpLocks noChangeAspect="1"/>
          </p:cNvCxnSpPr>
          <p:nvPr/>
        </p:nvCxnSpPr>
        <p:spPr>
          <a:xfrm flipV="1">
            <a:off x="2067252" y="2025259"/>
            <a:ext cx="375104" cy="2476459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740685" y="3669270"/>
            <a:ext cx="1340047" cy="307777"/>
          </a:xfrm>
          <a:prstGeom prst="rect">
            <a:avLst/>
          </a:prstGeom>
          <a:noFill/>
          <a:ln>
            <a:solidFill>
              <a:schemeClr val="tx2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chemeClr val="accent2"/>
                </a:solidFill>
              </a:rPr>
              <a:t>Return RCV_OK</a:t>
            </a:r>
            <a:endParaRPr lang="zh-TW" altLang="en-US" sz="1400" b="1" dirty="0">
              <a:solidFill>
                <a:schemeClr val="accent2"/>
              </a:solidFill>
            </a:endParaRPr>
          </a:p>
        </p:txBody>
      </p:sp>
      <p:pic>
        <p:nvPicPr>
          <p:cNvPr id="31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9557" y="1381462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3545" y="1460837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矩形 32"/>
          <p:cNvSpPr/>
          <p:nvPr/>
        </p:nvSpPr>
        <p:spPr>
          <a:xfrm>
            <a:off x="2226198" y="1741824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pic>
        <p:nvPicPr>
          <p:cNvPr id="34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925" y="4476379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913" y="4555754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矩形 35"/>
          <p:cNvSpPr/>
          <p:nvPr/>
        </p:nvSpPr>
        <p:spPr>
          <a:xfrm>
            <a:off x="1733566" y="4836741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6</a:t>
            </a:r>
            <a:endParaRPr lang="zh-TW" altLang="en-US" dirty="0"/>
          </a:p>
        </p:txBody>
      </p:sp>
      <p:pic>
        <p:nvPicPr>
          <p:cNvPr id="37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5438" y="3961363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426" y="4040738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矩形 38"/>
          <p:cNvSpPr/>
          <p:nvPr/>
        </p:nvSpPr>
        <p:spPr>
          <a:xfrm>
            <a:off x="3982079" y="4321725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8</a:t>
            </a:r>
            <a:endParaRPr lang="zh-TW" altLang="en-US" dirty="0"/>
          </a:p>
        </p:txBody>
      </p:sp>
      <p:pic>
        <p:nvPicPr>
          <p:cNvPr id="40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9119" y="2974356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3107" y="3053731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矩形 41"/>
          <p:cNvSpPr/>
          <p:nvPr/>
        </p:nvSpPr>
        <p:spPr>
          <a:xfrm>
            <a:off x="5815760" y="3334718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pic>
        <p:nvPicPr>
          <p:cNvPr id="43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5228" y="2057983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9216" y="2137358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矩形 44"/>
          <p:cNvSpPr/>
          <p:nvPr/>
        </p:nvSpPr>
        <p:spPr>
          <a:xfrm>
            <a:off x="8241869" y="2418345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pic>
        <p:nvPicPr>
          <p:cNvPr id="46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934" y="5509865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922" y="5589240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矩形 47"/>
          <p:cNvSpPr/>
          <p:nvPr/>
        </p:nvSpPr>
        <p:spPr>
          <a:xfrm>
            <a:off x="3347575" y="5870227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83379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左大括弧 3"/>
          <p:cNvSpPr/>
          <p:nvPr/>
        </p:nvSpPr>
        <p:spPr>
          <a:xfrm>
            <a:off x="2419895" y="3888686"/>
            <a:ext cx="449410" cy="244827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200674"/>
              </p:ext>
            </p:extLst>
          </p:nvPr>
        </p:nvGraphicFramePr>
        <p:xfrm>
          <a:off x="2872820" y="3888686"/>
          <a:ext cx="1103784" cy="2448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784"/>
              </a:tblGrid>
              <a:tr h="451565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Messages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M1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M5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NULL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右大括弧 7"/>
          <p:cNvSpPr/>
          <p:nvPr/>
        </p:nvSpPr>
        <p:spPr>
          <a:xfrm>
            <a:off x="1730122" y="473770"/>
            <a:ext cx="460206" cy="244827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674141"/>
              </p:ext>
            </p:extLst>
          </p:nvPr>
        </p:nvGraphicFramePr>
        <p:xfrm>
          <a:off x="611560" y="476151"/>
          <a:ext cx="1118562" cy="2448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8562"/>
              </a:tblGrid>
              <a:tr h="451565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Connections</a:t>
                      </a:r>
                      <a:endParaRPr lang="zh-TW" altLang="en-US" sz="1400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NULL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圓角矩形 17"/>
          <p:cNvSpPr>
            <a:spLocks noChangeAspect="1"/>
          </p:cNvSpPr>
          <p:nvPr/>
        </p:nvSpPr>
        <p:spPr>
          <a:xfrm>
            <a:off x="2080732" y="903069"/>
            <a:ext cx="792088" cy="285840"/>
          </a:xfrm>
          <a:prstGeom prst="round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>
                <a:solidFill>
                  <a:schemeClr val="tx1"/>
                </a:solidFill>
              </a:rPr>
              <a:t>DTNHost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cxnSp>
        <p:nvCxnSpPr>
          <p:cNvPr id="19" name="直線接點 18"/>
          <p:cNvCxnSpPr>
            <a:cxnSpLocks noChangeAspect="1"/>
          </p:cNvCxnSpPr>
          <p:nvPr/>
        </p:nvCxnSpPr>
        <p:spPr>
          <a:xfrm flipV="1">
            <a:off x="2067252" y="2025259"/>
            <a:ext cx="375104" cy="2476459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cxnSpLocks noChangeAspect="1"/>
          </p:cNvCxnSpPr>
          <p:nvPr/>
        </p:nvCxnSpPr>
        <p:spPr>
          <a:xfrm flipH="1" flipV="1">
            <a:off x="2610600" y="2016858"/>
            <a:ext cx="1572973" cy="1960189"/>
          </a:xfrm>
          <a:prstGeom prst="line">
            <a:avLst/>
          </a:prstGeom>
          <a:ln>
            <a:prstDash val="solid"/>
            <a:head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>
            <a:cxnSpLocks noChangeAspect="1"/>
          </p:cNvCxnSpPr>
          <p:nvPr/>
        </p:nvCxnSpPr>
        <p:spPr>
          <a:xfrm flipH="1" flipV="1">
            <a:off x="2821504" y="1803737"/>
            <a:ext cx="2974632" cy="1229219"/>
          </a:xfrm>
          <a:prstGeom prst="line">
            <a:avLst/>
          </a:prstGeom>
          <a:ln>
            <a:prstDash val="solid"/>
            <a:head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4742504" y="2290205"/>
            <a:ext cx="570944" cy="25628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bg1"/>
                </a:solidFill>
              </a:rPr>
              <a:t>M1</a:t>
            </a:r>
            <a:endParaRPr lang="zh-TW" altLang="en-US" sz="1000" dirty="0">
              <a:solidFill>
                <a:schemeClr val="bg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612629" y="2996952"/>
            <a:ext cx="570944" cy="25628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bg1"/>
                </a:solidFill>
              </a:rPr>
              <a:t>M5</a:t>
            </a:r>
            <a:endParaRPr lang="zh-TW" altLang="en-US" sz="1000" dirty="0">
              <a:solidFill>
                <a:schemeClr val="bg1"/>
              </a:solidFill>
            </a:endParaRPr>
          </a:p>
        </p:txBody>
      </p:sp>
      <p:sp>
        <p:nvSpPr>
          <p:cNvPr id="27" name="左大括弧 26"/>
          <p:cNvSpPr/>
          <p:nvPr/>
        </p:nvSpPr>
        <p:spPr>
          <a:xfrm>
            <a:off x="2870296" y="473770"/>
            <a:ext cx="449410" cy="244827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248422"/>
              </p:ext>
            </p:extLst>
          </p:nvPr>
        </p:nvGraphicFramePr>
        <p:xfrm>
          <a:off x="3323221" y="473770"/>
          <a:ext cx="1103784" cy="2448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784"/>
              </a:tblGrid>
              <a:tr h="451565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Messages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M1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M5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NULL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9" name="左大括弧 28"/>
          <p:cNvSpPr/>
          <p:nvPr/>
        </p:nvSpPr>
        <p:spPr>
          <a:xfrm>
            <a:off x="4829459" y="3807949"/>
            <a:ext cx="449410" cy="2448272"/>
          </a:xfrm>
          <a:prstGeom prst="leftBrace">
            <a:avLst>
              <a:gd name="adj1" fmla="val 8333"/>
              <a:gd name="adj2" fmla="val 2154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1088635"/>
              </p:ext>
            </p:extLst>
          </p:nvPr>
        </p:nvGraphicFramePr>
        <p:xfrm>
          <a:off x="5282384" y="3807949"/>
          <a:ext cx="1103784" cy="26367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784"/>
              </a:tblGrid>
              <a:tr h="451565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IncomingBuffer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M1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NULL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 smtClean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1" name="左大括弧 30"/>
          <p:cNvSpPr/>
          <p:nvPr/>
        </p:nvSpPr>
        <p:spPr>
          <a:xfrm>
            <a:off x="6586471" y="1794181"/>
            <a:ext cx="449410" cy="244827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748716"/>
              </p:ext>
            </p:extLst>
          </p:nvPr>
        </p:nvGraphicFramePr>
        <p:xfrm>
          <a:off x="7039396" y="1794181"/>
          <a:ext cx="1103784" cy="26367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784"/>
              </a:tblGrid>
              <a:tr h="451565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IncomingBuffer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NULL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 smtClean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文字方塊 32"/>
          <p:cNvSpPr txBox="1"/>
          <p:nvPr/>
        </p:nvSpPr>
        <p:spPr>
          <a:xfrm>
            <a:off x="740685" y="3669270"/>
            <a:ext cx="1340047" cy="307777"/>
          </a:xfrm>
          <a:prstGeom prst="rect">
            <a:avLst/>
          </a:prstGeom>
          <a:noFill/>
          <a:ln>
            <a:solidFill>
              <a:schemeClr val="tx2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chemeClr val="accent2"/>
                </a:solidFill>
              </a:rPr>
              <a:t>Return RCV_OK</a:t>
            </a:r>
            <a:endParaRPr lang="zh-TW" altLang="en-US" sz="1400" b="1" dirty="0">
              <a:solidFill>
                <a:schemeClr val="accent2"/>
              </a:solidFill>
            </a:endParaRPr>
          </a:p>
        </p:txBody>
      </p:sp>
      <p:pic>
        <p:nvPicPr>
          <p:cNvPr id="38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9557" y="1381462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3545" y="1460837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矩形 39"/>
          <p:cNvSpPr/>
          <p:nvPr/>
        </p:nvSpPr>
        <p:spPr>
          <a:xfrm>
            <a:off x="2226198" y="1741824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pic>
        <p:nvPicPr>
          <p:cNvPr id="41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925" y="4476379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913" y="4555754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矩形 42"/>
          <p:cNvSpPr/>
          <p:nvPr/>
        </p:nvSpPr>
        <p:spPr>
          <a:xfrm>
            <a:off x="1733566" y="4836741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6</a:t>
            </a:r>
            <a:endParaRPr lang="zh-TW" altLang="en-US" dirty="0"/>
          </a:p>
        </p:txBody>
      </p:sp>
      <p:pic>
        <p:nvPicPr>
          <p:cNvPr id="44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5438" y="3961363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426" y="4040738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矩形 45"/>
          <p:cNvSpPr/>
          <p:nvPr/>
        </p:nvSpPr>
        <p:spPr>
          <a:xfrm>
            <a:off x="3982079" y="4321725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8</a:t>
            </a:r>
            <a:endParaRPr lang="zh-TW" altLang="en-US" dirty="0"/>
          </a:p>
        </p:txBody>
      </p:sp>
      <p:pic>
        <p:nvPicPr>
          <p:cNvPr id="47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9119" y="2974356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3107" y="3053731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矩形 48"/>
          <p:cNvSpPr/>
          <p:nvPr/>
        </p:nvSpPr>
        <p:spPr>
          <a:xfrm>
            <a:off x="5815760" y="3334718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pic>
        <p:nvPicPr>
          <p:cNvPr id="50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5228" y="2057983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9216" y="2137358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矩形 51"/>
          <p:cNvSpPr/>
          <p:nvPr/>
        </p:nvSpPr>
        <p:spPr>
          <a:xfrm>
            <a:off x="8241869" y="2418345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pic>
        <p:nvPicPr>
          <p:cNvPr id="53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934" y="5509865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922" y="5589240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矩形 54"/>
          <p:cNvSpPr/>
          <p:nvPr/>
        </p:nvSpPr>
        <p:spPr>
          <a:xfrm>
            <a:off x="3347575" y="5870227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8773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左大括弧 3"/>
          <p:cNvSpPr/>
          <p:nvPr/>
        </p:nvSpPr>
        <p:spPr>
          <a:xfrm>
            <a:off x="2419895" y="3888686"/>
            <a:ext cx="449410" cy="244827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1178102"/>
              </p:ext>
            </p:extLst>
          </p:nvPr>
        </p:nvGraphicFramePr>
        <p:xfrm>
          <a:off x="2872820" y="3888686"/>
          <a:ext cx="1103784" cy="2448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784"/>
              </a:tblGrid>
              <a:tr h="451565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Messages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M1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M5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NULL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右大括弧 7"/>
          <p:cNvSpPr/>
          <p:nvPr/>
        </p:nvSpPr>
        <p:spPr>
          <a:xfrm>
            <a:off x="1730122" y="473770"/>
            <a:ext cx="460206" cy="244827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123670"/>
              </p:ext>
            </p:extLst>
          </p:nvPr>
        </p:nvGraphicFramePr>
        <p:xfrm>
          <a:off x="611560" y="476151"/>
          <a:ext cx="1118562" cy="2448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8562"/>
              </a:tblGrid>
              <a:tr h="451565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Connections</a:t>
                      </a:r>
                      <a:endParaRPr lang="zh-TW" altLang="en-US" sz="1400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NULL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圓角矩形 17"/>
          <p:cNvSpPr>
            <a:spLocks noChangeAspect="1"/>
          </p:cNvSpPr>
          <p:nvPr/>
        </p:nvSpPr>
        <p:spPr>
          <a:xfrm>
            <a:off x="2080732" y="903069"/>
            <a:ext cx="792088" cy="285840"/>
          </a:xfrm>
          <a:prstGeom prst="round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>
                <a:solidFill>
                  <a:schemeClr val="tx1"/>
                </a:solidFill>
              </a:rPr>
              <a:t>DTNHost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cxnSp>
        <p:nvCxnSpPr>
          <p:cNvPr id="19" name="直線接點 18"/>
          <p:cNvCxnSpPr>
            <a:cxnSpLocks noChangeAspect="1"/>
          </p:cNvCxnSpPr>
          <p:nvPr/>
        </p:nvCxnSpPr>
        <p:spPr>
          <a:xfrm flipV="1">
            <a:off x="2067252" y="2025259"/>
            <a:ext cx="375104" cy="2476459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cxnSpLocks noChangeAspect="1"/>
          </p:cNvCxnSpPr>
          <p:nvPr/>
        </p:nvCxnSpPr>
        <p:spPr>
          <a:xfrm flipH="1" flipV="1">
            <a:off x="2610600" y="2016858"/>
            <a:ext cx="1572973" cy="1960189"/>
          </a:xfrm>
          <a:prstGeom prst="line">
            <a:avLst/>
          </a:prstGeom>
          <a:ln>
            <a:solidFill>
              <a:schemeClr val="accent2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>
            <a:cxnSpLocks noChangeAspect="1"/>
          </p:cNvCxnSpPr>
          <p:nvPr/>
        </p:nvCxnSpPr>
        <p:spPr>
          <a:xfrm flipH="1" flipV="1">
            <a:off x="2821504" y="1803737"/>
            <a:ext cx="2974632" cy="1229219"/>
          </a:xfrm>
          <a:prstGeom prst="line">
            <a:avLst/>
          </a:prstGeom>
          <a:ln>
            <a:solidFill>
              <a:schemeClr val="accent2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左大括弧 26"/>
          <p:cNvSpPr/>
          <p:nvPr/>
        </p:nvSpPr>
        <p:spPr>
          <a:xfrm>
            <a:off x="2870296" y="473770"/>
            <a:ext cx="449410" cy="244827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8342843"/>
              </p:ext>
            </p:extLst>
          </p:nvPr>
        </p:nvGraphicFramePr>
        <p:xfrm>
          <a:off x="3323221" y="473770"/>
          <a:ext cx="1103784" cy="2448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784"/>
              </a:tblGrid>
              <a:tr h="451565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Messages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M1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M5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NULL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9" name="左大括弧 28"/>
          <p:cNvSpPr/>
          <p:nvPr/>
        </p:nvSpPr>
        <p:spPr>
          <a:xfrm>
            <a:off x="4829459" y="3807949"/>
            <a:ext cx="449410" cy="2448272"/>
          </a:xfrm>
          <a:prstGeom prst="leftBrace">
            <a:avLst>
              <a:gd name="adj1" fmla="val 8333"/>
              <a:gd name="adj2" fmla="val 2154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1862662"/>
              </p:ext>
            </p:extLst>
          </p:nvPr>
        </p:nvGraphicFramePr>
        <p:xfrm>
          <a:off x="5282384" y="3807949"/>
          <a:ext cx="1103784" cy="2689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784"/>
              </a:tblGrid>
              <a:tr h="451565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Messages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M1</a:t>
                      </a:r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M5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NULL</a:t>
                      </a:r>
                      <a:endParaRPr lang="zh-TW" altLang="en-US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 smtClean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1" name="左大括弧 30"/>
          <p:cNvSpPr/>
          <p:nvPr/>
        </p:nvSpPr>
        <p:spPr>
          <a:xfrm>
            <a:off x="6586471" y="1794181"/>
            <a:ext cx="449410" cy="244827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8748542"/>
              </p:ext>
            </p:extLst>
          </p:nvPr>
        </p:nvGraphicFramePr>
        <p:xfrm>
          <a:off x="7039396" y="1794181"/>
          <a:ext cx="1103784" cy="2448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784"/>
              </a:tblGrid>
              <a:tr h="451565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Messages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M1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M5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NULL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文字方塊 32"/>
          <p:cNvSpPr txBox="1"/>
          <p:nvPr/>
        </p:nvSpPr>
        <p:spPr>
          <a:xfrm>
            <a:off x="740685" y="3669270"/>
            <a:ext cx="1340047" cy="307777"/>
          </a:xfrm>
          <a:prstGeom prst="rect">
            <a:avLst/>
          </a:prstGeom>
          <a:noFill/>
          <a:ln>
            <a:solidFill>
              <a:schemeClr val="tx2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chemeClr val="accent2"/>
                </a:solidFill>
              </a:rPr>
              <a:t>Return RCV_OK</a:t>
            </a:r>
            <a:endParaRPr lang="zh-TW" altLang="en-US" sz="1400" b="1" dirty="0">
              <a:solidFill>
                <a:schemeClr val="accent2"/>
              </a:solidFill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3714117" y="3096845"/>
            <a:ext cx="1340047" cy="307777"/>
          </a:xfrm>
          <a:prstGeom prst="rect">
            <a:avLst/>
          </a:prstGeom>
          <a:noFill/>
          <a:ln>
            <a:solidFill>
              <a:schemeClr val="tx2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chemeClr val="accent2"/>
                </a:solidFill>
              </a:rPr>
              <a:t>Return RCV_OK</a:t>
            </a:r>
            <a:endParaRPr lang="zh-TW" altLang="en-US" sz="1400" b="1" dirty="0">
              <a:solidFill>
                <a:schemeClr val="accent2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4829459" y="2286136"/>
            <a:ext cx="1340047" cy="307777"/>
          </a:xfrm>
          <a:prstGeom prst="rect">
            <a:avLst/>
          </a:prstGeom>
          <a:noFill/>
          <a:ln>
            <a:solidFill>
              <a:schemeClr val="tx2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chemeClr val="accent2"/>
                </a:solidFill>
              </a:rPr>
              <a:t>Return RCV_OK</a:t>
            </a:r>
            <a:endParaRPr lang="zh-TW" altLang="en-US" sz="1400" b="1" dirty="0">
              <a:solidFill>
                <a:schemeClr val="accent2"/>
              </a:solidFill>
            </a:endParaRPr>
          </a:p>
        </p:txBody>
      </p:sp>
      <p:pic>
        <p:nvPicPr>
          <p:cNvPr id="40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9557" y="1381462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3545" y="1460837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矩形 41"/>
          <p:cNvSpPr/>
          <p:nvPr/>
        </p:nvSpPr>
        <p:spPr>
          <a:xfrm>
            <a:off x="2226198" y="1741824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pic>
        <p:nvPicPr>
          <p:cNvPr id="43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925" y="4476379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913" y="4555754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矩形 44"/>
          <p:cNvSpPr/>
          <p:nvPr/>
        </p:nvSpPr>
        <p:spPr>
          <a:xfrm>
            <a:off x="1733566" y="4836741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6</a:t>
            </a:r>
            <a:endParaRPr lang="zh-TW" altLang="en-US" dirty="0"/>
          </a:p>
        </p:txBody>
      </p:sp>
      <p:pic>
        <p:nvPicPr>
          <p:cNvPr id="46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5438" y="3961363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426" y="4040738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矩形 47"/>
          <p:cNvSpPr/>
          <p:nvPr/>
        </p:nvSpPr>
        <p:spPr>
          <a:xfrm>
            <a:off x="3982079" y="4321725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8</a:t>
            </a:r>
            <a:endParaRPr lang="zh-TW" altLang="en-US" dirty="0"/>
          </a:p>
        </p:txBody>
      </p:sp>
      <p:pic>
        <p:nvPicPr>
          <p:cNvPr id="49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9119" y="2974356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3107" y="3053731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矩形 50"/>
          <p:cNvSpPr/>
          <p:nvPr/>
        </p:nvSpPr>
        <p:spPr>
          <a:xfrm>
            <a:off x="5815760" y="3334718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pic>
        <p:nvPicPr>
          <p:cNvPr id="52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5228" y="2057983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9216" y="2137358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矩形 53"/>
          <p:cNvSpPr/>
          <p:nvPr/>
        </p:nvSpPr>
        <p:spPr>
          <a:xfrm>
            <a:off x="8241869" y="2418345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pic>
        <p:nvPicPr>
          <p:cNvPr id="55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934" y="5509865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922" y="5589240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矩形 56"/>
          <p:cNvSpPr/>
          <p:nvPr/>
        </p:nvSpPr>
        <p:spPr>
          <a:xfrm>
            <a:off x="3347575" y="5870227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2981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635896" y="2708920"/>
            <a:ext cx="15055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dirty="0" smtClean="0"/>
              <a:t>9/27</a:t>
            </a: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47946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467544" y="692696"/>
            <a:ext cx="22576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Connection Event</a:t>
            </a:r>
          </a:p>
          <a:p>
            <a:r>
              <a:rPr lang="en-US" altLang="zh-TW" dirty="0" smtClean="0"/>
              <a:t>0.00 </a:t>
            </a:r>
            <a:r>
              <a:rPr lang="en-US" altLang="zh-TW" dirty="0"/>
              <a:t>CONN 0 1 up</a:t>
            </a:r>
          </a:p>
          <a:p>
            <a:r>
              <a:rPr lang="en-US" altLang="zh-TW" dirty="0"/>
              <a:t>11.00 CONN 0 1 down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3059832" y="967325"/>
            <a:ext cx="27729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/>
              <a:t>在</a:t>
            </a:r>
            <a:r>
              <a:rPr lang="en-US" altLang="zh-TW" sz="1200" dirty="0" smtClean="0"/>
              <a:t>0</a:t>
            </a:r>
            <a:r>
              <a:rPr lang="zh-TW" altLang="en-US" sz="1200" dirty="0" smtClean="0"/>
              <a:t>秒的時候</a:t>
            </a:r>
            <a:r>
              <a:rPr lang="en-US" altLang="zh-TW" sz="1200" dirty="0" smtClean="0"/>
              <a:t>,n0</a:t>
            </a:r>
            <a:r>
              <a:rPr lang="zh-TW" altLang="en-US" sz="1200" dirty="0" smtClean="0"/>
              <a:t>跟</a:t>
            </a:r>
            <a:r>
              <a:rPr lang="en-US" altLang="zh-TW" sz="1200" dirty="0" smtClean="0"/>
              <a:t>n1</a:t>
            </a:r>
            <a:r>
              <a:rPr lang="zh-TW" altLang="en-US" sz="1200" dirty="0" smtClean="0"/>
              <a:t> </a:t>
            </a:r>
            <a:r>
              <a:rPr lang="en-US" altLang="zh-TW" sz="1200" dirty="0" smtClean="0"/>
              <a:t>Connection Up</a:t>
            </a:r>
          </a:p>
          <a:p>
            <a:r>
              <a:rPr lang="zh-TW" altLang="en-US" sz="1200" dirty="0" smtClean="0"/>
              <a:t>在</a:t>
            </a:r>
            <a:r>
              <a:rPr lang="en-US" altLang="zh-TW" sz="1200" dirty="0" smtClean="0"/>
              <a:t>11</a:t>
            </a:r>
            <a:r>
              <a:rPr lang="zh-TW" altLang="en-US" sz="1200" dirty="0" smtClean="0"/>
              <a:t>秒</a:t>
            </a:r>
            <a:r>
              <a:rPr lang="zh-TW" altLang="en-US" sz="1200" dirty="0"/>
              <a:t>的時候</a:t>
            </a:r>
            <a:r>
              <a:rPr lang="en-US" altLang="zh-TW" sz="1200" dirty="0"/>
              <a:t>,n0</a:t>
            </a:r>
            <a:r>
              <a:rPr lang="zh-TW" altLang="en-US" sz="1200" dirty="0"/>
              <a:t>跟</a:t>
            </a:r>
            <a:r>
              <a:rPr lang="en-US" altLang="zh-TW" sz="1200" dirty="0"/>
              <a:t>n1</a:t>
            </a:r>
            <a:r>
              <a:rPr lang="zh-TW" altLang="en-US" sz="1200" dirty="0"/>
              <a:t> </a:t>
            </a:r>
            <a:r>
              <a:rPr lang="en-US" altLang="zh-TW" sz="1200" dirty="0"/>
              <a:t>Connection </a:t>
            </a:r>
            <a:r>
              <a:rPr lang="en-US" altLang="zh-TW" sz="1200" dirty="0" smtClean="0"/>
              <a:t>Down</a:t>
            </a:r>
            <a:endParaRPr lang="zh-TW" altLang="en-US" sz="12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3436344" y="106731"/>
            <a:ext cx="2323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External Event Settings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467544" y="3429000"/>
            <a:ext cx="25259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Message Event</a:t>
            </a:r>
          </a:p>
          <a:p>
            <a:r>
              <a:rPr lang="en-US" altLang="zh-TW" dirty="0"/>
              <a:t>#message size units is bit</a:t>
            </a:r>
          </a:p>
          <a:p>
            <a:r>
              <a:rPr lang="en-US" altLang="zh-TW" dirty="0" smtClean="0"/>
              <a:t>1.0C  M1  0  1  5000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3059832" y="3924479"/>
            <a:ext cx="52005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/>
              <a:t>在</a:t>
            </a:r>
            <a:r>
              <a:rPr lang="en-US" altLang="zh-TW" sz="1200" dirty="0" smtClean="0"/>
              <a:t>1</a:t>
            </a:r>
            <a:r>
              <a:rPr lang="zh-TW" altLang="en-US" sz="1200" dirty="0" smtClean="0"/>
              <a:t>秒的時候</a:t>
            </a:r>
            <a:r>
              <a:rPr lang="en-US" altLang="zh-TW" sz="1200" dirty="0" smtClean="0"/>
              <a:t>,n0(</a:t>
            </a:r>
            <a:r>
              <a:rPr lang="en-US" altLang="zh-TW" sz="1200" dirty="0" err="1" smtClean="0"/>
              <a:t>DTNHost</a:t>
            </a:r>
            <a:r>
              <a:rPr lang="en-US" altLang="zh-TW" sz="1200" dirty="0" smtClean="0"/>
              <a:t>)</a:t>
            </a:r>
            <a:r>
              <a:rPr lang="zh-TW" altLang="en-US" sz="1200" dirty="0" smtClean="0"/>
              <a:t>產生一個</a:t>
            </a:r>
            <a:r>
              <a:rPr lang="en-US" altLang="zh-TW" sz="1200" dirty="0" smtClean="0"/>
              <a:t>5000bit</a:t>
            </a:r>
            <a:r>
              <a:rPr lang="zh-TW" altLang="en-US" sz="1200" dirty="0" smtClean="0"/>
              <a:t>的</a:t>
            </a:r>
            <a:r>
              <a:rPr lang="en-US" altLang="zh-TW" sz="1200" dirty="0" smtClean="0"/>
              <a:t>Message</a:t>
            </a:r>
            <a:r>
              <a:rPr lang="zh-TW" altLang="en-US" sz="1200" dirty="0" smtClean="0"/>
              <a:t> </a:t>
            </a:r>
            <a:r>
              <a:rPr lang="en-US" altLang="zh-TW" sz="1200" dirty="0" smtClean="0"/>
              <a:t>M1,</a:t>
            </a:r>
            <a:r>
              <a:rPr lang="zh-TW" altLang="en-US" sz="1200" dirty="0"/>
              <a:t>將</a:t>
            </a:r>
            <a:r>
              <a:rPr lang="zh-TW" altLang="en-US" sz="1200" dirty="0" smtClean="0"/>
              <a:t>來會被送到</a:t>
            </a:r>
            <a:r>
              <a:rPr lang="en-US" altLang="zh-TW" sz="1200" dirty="0" smtClean="0"/>
              <a:t>n1.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1609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114300"/>
            <a:ext cx="8570913" cy="662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173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1"/>
          <p:cNvSpPr/>
          <p:nvPr/>
        </p:nvSpPr>
        <p:spPr>
          <a:xfrm>
            <a:off x="6337473" y="2433085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EventQueue</a:t>
            </a:r>
            <a:endParaRPr lang="zh-TW" altLang="en-US" sz="1200" dirty="0"/>
          </a:p>
        </p:txBody>
      </p:sp>
      <p:sp>
        <p:nvSpPr>
          <p:cNvPr id="3" name="圓角矩形 2"/>
          <p:cNvSpPr/>
          <p:nvPr/>
        </p:nvSpPr>
        <p:spPr>
          <a:xfrm>
            <a:off x="3709689" y="1665666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2667377" y="2462442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smtClean="0"/>
              <a:t>DTNHost</a:t>
            </a:r>
            <a:endParaRPr lang="zh-TW" altLang="en-US" sz="1400"/>
          </a:p>
        </p:txBody>
      </p:sp>
      <p:sp>
        <p:nvSpPr>
          <p:cNvPr id="5" name="圓角矩形 4"/>
          <p:cNvSpPr/>
          <p:nvPr/>
        </p:nvSpPr>
        <p:spPr>
          <a:xfrm>
            <a:off x="727969" y="2441665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SimClock</a:t>
            </a:r>
            <a:endParaRPr lang="zh-TW" altLang="en-US" sz="1400" dirty="0"/>
          </a:p>
        </p:txBody>
      </p:sp>
      <p:sp>
        <p:nvSpPr>
          <p:cNvPr id="6" name="圓角矩形 5"/>
          <p:cNvSpPr/>
          <p:nvPr/>
        </p:nvSpPr>
        <p:spPr>
          <a:xfrm>
            <a:off x="2379513" y="3190634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sp>
        <p:nvSpPr>
          <p:cNvPr id="7" name="圓角矩形 6"/>
          <p:cNvSpPr/>
          <p:nvPr/>
        </p:nvSpPr>
        <p:spPr>
          <a:xfrm>
            <a:off x="4035445" y="3198359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NetworkInterface</a:t>
            </a:r>
            <a:endParaRPr lang="zh-TW" altLang="en-US" sz="1100" dirty="0"/>
          </a:p>
        </p:txBody>
      </p:sp>
      <p:sp>
        <p:nvSpPr>
          <p:cNvPr id="8" name="圓角矩形 7"/>
          <p:cNvSpPr/>
          <p:nvPr/>
        </p:nvSpPr>
        <p:spPr>
          <a:xfrm>
            <a:off x="718165" y="3198357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smtClean="0"/>
              <a:t>MovementModel</a:t>
            </a:r>
            <a:endParaRPr lang="zh-TW" altLang="en-US" sz="1100"/>
          </a:p>
        </p:txBody>
      </p:sp>
      <p:sp>
        <p:nvSpPr>
          <p:cNvPr id="9" name="圓角矩形 8"/>
          <p:cNvSpPr/>
          <p:nvPr/>
        </p:nvSpPr>
        <p:spPr>
          <a:xfrm>
            <a:off x="4035445" y="4475801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Connections</a:t>
            </a:r>
            <a:endParaRPr lang="zh-TW" altLang="en-US" sz="1100" dirty="0"/>
          </a:p>
        </p:txBody>
      </p:sp>
      <p:sp>
        <p:nvSpPr>
          <p:cNvPr id="10" name="圓角矩形 9"/>
          <p:cNvSpPr/>
          <p:nvPr/>
        </p:nvSpPr>
        <p:spPr>
          <a:xfrm>
            <a:off x="4035445" y="3664151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SimpleBoardcastInterface</a:t>
            </a:r>
            <a:endParaRPr lang="zh-TW" altLang="en-US" sz="800" dirty="0"/>
          </a:p>
        </p:txBody>
      </p:sp>
      <p:cxnSp>
        <p:nvCxnSpPr>
          <p:cNvPr id="11" name="肘形接點 37"/>
          <p:cNvCxnSpPr>
            <a:stCxn id="5" idx="0"/>
          </p:cNvCxnSpPr>
          <p:nvPr/>
        </p:nvCxnSpPr>
        <p:spPr>
          <a:xfrm rot="5400000" flipH="1" flipV="1">
            <a:off x="2223302" y="1391824"/>
            <a:ext cx="166577" cy="1933106"/>
          </a:xfrm>
          <a:prstGeom prst="bentConnector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直線單箭頭接點 11"/>
          <p:cNvCxnSpPr>
            <a:stCxn id="6" idx="0"/>
          </p:cNvCxnSpPr>
          <p:nvPr/>
        </p:nvCxnSpPr>
        <p:spPr>
          <a:xfrm flipV="1">
            <a:off x="3135513" y="2750474"/>
            <a:ext cx="0" cy="440160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肘形接點 57"/>
          <p:cNvCxnSpPr>
            <a:stCxn id="8" idx="0"/>
          </p:cNvCxnSpPr>
          <p:nvPr/>
        </p:nvCxnSpPr>
        <p:spPr>
          <a:xfrm rot="5400000" flipH="1" flipV="1">
            <a:off x="2462424" y="2066794"/>
            <a:ext cx="143305" cy="2119823"/>
          </a:xfrm>
          <a:prstGeom prst="bentConnector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肘形接點 60"/>
          <p:cNvCxnSpPr/>
          <p:nvPr/>
        </p:nvCxnSpPr>
        <p:spPr>
          <a:xfrm rot="10800000">
            <a:off x="3070537" y="3055050"/>
            <a:ext cx="1720908" cy="180273"/>
          </a:xfrm>
          <a:prstGeom prst="bentConnector3">
            <a:avLst>
              <a:gd name="adj1" fmla="val 9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圓角矩形 14"/>
          <p:cNvSpPr/>
          <p:nvPr/>
        </p:nvSpPr>
        <p:spPr>
          <a:xfrm>
            <a:off x="4035445" y="4939162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/>
              <a:t>CBRConnection</a:t>
            </a:r>
            <a:endParaRPr lang="zh-TW" altLang="en-US" sz="1000" dirty="0"/>
          </a:p>
        </p:txBody>
      </p:sp>
      <p:sp>
        <p:nvSpPr>
          <p:cNvPr id="16" name="圓角矩形 15"/>
          <p:cNvSpPr/>
          <p:nvPr/>
        </p:nvSpPr>
        <p:spPr>
          <a:xfrm>
            <a:off x="694311" y="3662274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MapBasedMovement</a:t>
            </a:r>
            <a:endParaRPr lang="zh-TW" altLang="en-US" sz="800" dirty="0"/>
          </a:p>
        </p:txBody>
      </p:sp>
      <p:cxnSp>
        <p:nvCxnSpPr>
          <p:cNvPr id="17" name="直線單箭頭接點 16"/>
          <p:cNvCxnSpPr>
            <a:endCxn id="6" idx="2"/>
          </p:cNvCxnSpPr>
          <p:nvPr/>
        </p:nvCxnSpPr>
        <p:spPr>
          <a:xfrm flipV="1">
            <a:off x="3129212" y="3478634"/>
            <a:ext cx="6301" cy="17621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直線接點 17"/>
          <p:cNvCxnSpPr>
            <a:stCxn id="2" idx="2"/>
          </p:cNvCxnSpPr>
          <p:nvPr/>
        </p:nvCxnSpPr>
        <p:spPr>
          <a:xfrm>
            <a:off x="7093473" y="2721085"/>
            <a:ext cx="84" cy="288065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圓角矩形 18"/>
          <p:cNvSpPr/>
          <p:nvPr/>
        </p:nvSpPr>
        <p:spPr>
          <a:xfrm>
            <a:off x="2379513" y="3654846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/>
              <a:t>ActiveRouter</a:t>
            </a:r>
            <a:endParaRPr lang="zh-TW" altLang="en-US" sz="1100" dirty="0"/>
          </a:p>
        </p:txBody>
      </p:sp>
      <p:cxnSp>
        <p:nvCxnSpPr>
          <p:cNvPr id="20" name="直線接點 19"/>
          <p:cNvCxnSpPr/>
          <p:nvPr/>
        </p:nvCxnSpPr>
        <p:spPr>
          <a:xfrm flipV="1">
            <a:off x="3129212" y="2280078"/>
            <a:ext cx="0" cy="187354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3248063" y="2275088"/>
            <a:ext cx="1109698" cy="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線接點 21"/>
          <p:cNvCxnSpPr>
            <a:stCxn id="3" idx="2"/>
          </p:cNvCxnSpPr>
          <p:nvPr/>
        </p:nvCxnSpPr>
        <p:spPr>
          <a:xfrm>
            <a:off x="4321757" y="1953698"/>
            <a:ext cx="0" cy="177374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圓角矩形 22"/>
          <p:cNvSpPr/>
          <p:nvPr/>
        </p:nvSpPr>
        <p:spPr>
          <a:xfrm>
            <a:off x="6347922" y="2989567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/>
              <a:t>ExternalEvent</a:t>
            </a:r>
            <a:endParaRPr lang="zh-TW" altLang="en-US" sz="1200" dirty="0"/>
          </a:p>
        </p:txBody>
      </p:sp>
      <p:cxnSp>
        <p:nvCxnSpPr>
          <p:cNvPr id="24" name="直線接點 23"/>
          <p:cNvCxnSpPr/>
          <p:nvPr/>
        </p:nvCxnSpPr>
        <p:spPr>
          <a:xfrm>
            <a:off x="4321757" y="1953698"/>
            <a:ext cx="0" cy="32638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直線單箭頭接點 24"/>
          <p:cNvCxnSpPr/>
          <p:nvPr/>
        </p:nvCxnSpPr>
        <p:spPr>
          <a:xfrm flipV="1">
            <a:off x="4791445" y="3488065"/>
            <a:ext cx="0" cy="17450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線接點 25"/>
          <p:cNvCxnSpPr>
            <a:stCxn id="10" idx="2"/>
            <a:endCxn id="9" idx="0"/>
          </p:cNvCxnSpPr>
          <p:nvPr/>
        </p:nvCxnSpPr>
        <p:spPr>
          <a:xfrm>
            <a:off x="4791445" y="3952151"/>
            <a:ext cx="0" cy="52365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直線單箭頭接點 26"/>
          <p:cNvCxnSpPr>
            <a:endCxn id="9" idx="2"/>
          </p:cNvCxnSpPr>
          <p:nvPr/>
        </p:nvCxnSpPr>
        <p:spPr>
          <a:xfrm flipV="1">
            <a:off x="4791445" y="4763801"/>
            <a:ext cx="0" cy="175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直線單箭頭接點 27"/>
          <p:cNvCxnSpPr/>
          <p:nvPr/>
        </p:nvCxnSpPr>
        <p:spPr>
          <a:xfrm flipV="1">
            <a:off x="1450311" y="3465834"/>
            <a:ext cx="0" cy="19126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4357761" y="2275088"/>
            <a:ext cx="2735712" cy="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直線接點 29"/>
          <p:cNvCxnSpPr>
            <a:stCxn id="2" idx="0"/>
          </p:cNvCxnSpPr>
          <p:nvPr/>
        </p:nvCxnSpPr>
        <p:spPr>
          <a:xfrm flipV="1">
            <a:off x="7093473" y="2280078"/>
            <a:ext cx="6434" cy="153007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直線接點 30"/>
          <p:cNvCxnSpPr/>
          <p:nvPr/>
        </p:nvCxnSpPr>
        <p:spPr>
          <a:xfrm flipH="1" flipV="1">
            <a:off x="8153938" y="3514879"/>
            <a:ext cx="1" cy="21816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2" name="圓角矩形 31"/>
          <p:cNvSpPr/>
          <p:nvPr/>
        </p:nvSpPr>
        <p:spPr>
          <a:xfrm>
            <a:off x="5725616" y="3739544"/>
            <a:ext cx="1367415" cy="37436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100" dirty="0" err="1">
                <a:solidFill>
                  <a:schemeClr val="bg1"/>
                </a:solidFill>
              </a:rPr>
              <a:t>ConnectionEvent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  <p:sp>
        <p:nvSpPr>
          <p:cNvPr id="33" name="圓角矩形 32"/>
          <p:cNvSpPr/>
          <p:nvPr/>
        </p:nvSpPr>
        <p:spPr>
          <a:xfrm>
            <a:off x="7335406" y="3733040"/>
            <a:ext cx="1270827" cy="380866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100" dirty="0" err="1"/>
              <a:t>MessageEvent</a:t>
            </a:r>
            <a:endParaRPr lang="zh-TW" altLang="en-US" sz="1100" dirty="0"/>
          </a:p>
        </p:txBody>
      </p:sp>
      <p:cxnSp>
        <p:nvCxnSpPr>
          <p:cNvPr id="34" name="直線接點 33"/>
          <p:cNvCxnSpPr/>
          <p:nvPr/>
        </p:nvCxnSpPr>
        <p:spPr>
          <a:xfrm flipV="1">
            <a:off x="6025150" y="3525029"/>
            <a:ext cx="0" cy="224664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直線接點 34"/>
          <p:cNvCxnSpPr/>
          <p:nvPr/>
        </p:nvCxnSpPr>
        <p:spPr>
          <a:xfrm flipV="1">
            <a:off x="6033007" y="3514879"/>
            <a:ext cx="2120932" cy="844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直線單箭頭接點 35"/>
          <p:cNvCxnSpPr/>
          <p:nvPr/>
        </p:nvCxnSpPr>
        <p:spPr>
          <a:xfrm flipH="1" flipV="1">
            <a:off x="7103922" y="3277567"/>
            <a:ext cx="10043" cy="2373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7" name="圓角矩形 36"/>
          <p:cNvSpPr/>
          <p:nvPr/>
        </p:nvSpPr>
        <p:spPr>
          <a:xfrm>
            <a:off x="3529669" y="476672"/>
            <a:ext cx="1584176" cy="888765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DTNSimUI</a:t>
            </a:r>
            <a:endParaRPr lang="zh-TW" altLang="en-US" sz="1200" dirty="0"/>
          </a:p>
        </p:txBody>
      </p:sp>
      <p:sp>
        <p:nvSpPr>
          <p:cNvPr id="38" name="圓角矩形 37"/>
          <p:cNvSpPr/>
          <p:nvPr/>
        </p:nvSpPr>
        <p:spPr>
          <a:xfrm>
            <a:off x="3715070" y="44624"/>
            <a:ext cx="122413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DTNSim</a:t>
            </a:r>
            <a:endParaRPr lang="zh-TW" altLang="en-US" sz="1400" dirty="0"/>
          </a:p>
        </p:txBody>
      </p:sp>
      <p:sp>
        <p:nvSpPr>
          <p:cNvPr id="39" name="圓角矩形 38"/>
          <p:cNvSpPr/>
          <p:nvPr/>
        </p:nvSpPr>
        <p:spPr>
          <a:xfrm>
            <a:off x="3709689" y="769330"/>
            <a:ext cx="1224136" cy="213711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smtClean="0"/>
              <a:t>DTNSimGUI</a:t>
            </a:r>
            <a:endParaRPr lang="zh-TW" altLang="en-US" sz="1100"/>
          </a:p>
        </p:txBody>
      </p:sp>
      <p:sp>
        <p:nvSpPr>
          <p:cNvPr id="40" name="圓角矩形 39"/>
          <p:cNvSpPr/>
          <p:nvPr/>
        </p:nvSpPr>
        <p:spPr>
          <a:xfrm>
            <a:off x="3715915" y="1050563"/>
            <a:ext cx="1217910" cy="19497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DTNSimTextUI</a:t>
            </a:r>
            <a:endParaRPr lang="zh-TW" altLang="en-US" sz="1100" dirty="0"/>
          </a:p>
        </p:txBody>
      </p:sp>
      <p:cxnSp>
        <p:nvCxnSpPr>
          <p:cNvPr id="41" name="直線單箭頭接點 40"/>
          <p:cNvCxnSpPr>
            <a:stCxn id="37" idx="0"/>
            <a:endCxn id="38" idx="2"/>
          </p:cNvCxnSpPr>
          <p:nvPr/>
        </p:nvCxnSpPr>
        <p:spPr>
          <a:xfrm flipV="1">
            <a:off x="4321757" y="332656"/>
            <a:ext cx="5381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>
            <a:stCxn id="3" idx="0"/>
            <a:endCxn id="37" idx="2"/>
          </p:cNvCxnSpPr>
          <p:nvPr/>
        </p:nvCxnSpPr>
        <p:spPr>
          <a:xfrm flipV="1">
            <a:off x="4321757" y="1365437"/>
            <a:ext cx="0" cy="300229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4" name="圓角矩形 43"/>
          <p:cNvSpPr/>
          <p:nvPr/>
        </p:nvSpPr>
        <p:spPr>
          <a:xfrm>
            <a:off x="2379513" y="4113906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45" name="直線單箭頭接點 44"/>
          <p:cNvCxnSpPr/>
          <p:nvPr/>
        </p:nvCxnSpPr>
        <p:spPr>
          <a:xfrm flipV="1">
            <a:off x="3135513" y="3938545"/>
            <a:ext cx="0" cy="175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37879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Connection UP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618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流程圖: 程序 9"/>
          <p:cNvSpPr/>
          <p:nvPr/>
        </p:nvSpPr>
        <p:spPr>
          <a:xfrm>
            <a:off x="1797296" y="2687585"/>
            <a:ext cx="5544616" cy="63931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6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dirty="0" smtClean="0"/>
          </a:p>
          <a:p>
            <a:pPr algn="ctr"/>
            <a:endParaRPr lang="zh-TW" altLang="en-US" dirty="0"/>
          </a:p>
        </p:txBody>
      </p:sp>
      <p:sp>
        <p:nvSpPr>
          <p:cNvPr id="4" name="流程圖: 程序 3"/>
          <p:cNvSpPr/>
          <p:nvPr/>
        </p:nvSpPr>
        <p:spPr>
          <a:xfrm>
            <a:off x="3719185" y="392108"/>
            <a:ext cx="1512168" cy="306324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DTNSim</a:t>
            </a:r>
            <a:endParaRPr lang="zh-TW" altLang="en-US" dirty="0"/>
          </a:p>
        </p:txBody>
      </p:sp>
      <p:sp>
        <p:nvSpPr>
          <p:cNvPr id="5" name="流程圖: 程序 4"/>
          <p:cNvSpPr/>
          <p:nvPr/>
        </p:nvSpPr>
        <p:spPr>
          <a:xfrm>
            <a:off x="2622712" y="1099350"/>
            <a:ext cx="3801072" cy="1139570"/>
          </a:xfrm>
          <a:prstGeom prst="flowChartProcess">
            <a:avLst/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i="1" dirty="0" err="1" smtClean="0"/>
              <a:t>DTNSimUI</a:t>
            </a:r>
            <a:r>
              <a:rPr lang="en-US" altLang="zh-TW" i="1" dirty="0" smtClean="0"/>
              <a:t> (Abstract class)</a:t>
            </a:r>
          </a:p>
          <a:p>
            <a:pPr algn="ctr"/>
            <a:r>
              <a:rPr lang="en-US" altLang="zh-TW" sz="1100" dirty="0"/>
              <a:t>B</a:t>
            </a:r>
            <a:r>
              <a:rPr lang="en-US" altLang="zh-TW" sz="1100" dirty="0" smtClean="0"/>
              <a:t>oolean </a:t>
            </a:r>
            <a:r>
              <a:rPr lang="en-US" altLang="zh-TW" sz="1100" dirty="0" err="1" smtClean="0"/>
              <a:t>simDone</a:t>
            </a:r>
            <a:r>
              <a:rPr lang="en-US" altLang="zh-TW" sz="1100" dirty="0" smtClean="0"/>
              <a:t>;</a:t>
            </a:r>
          </a:p>
          <a:p>
            <a:pPr algn="ctr"/>
            <a:r>
              <a:rPr lang="en-US" altLang="zh-TW" sz="1100" dirty="0" smtClean="0"/>
              <a:t>Boolean </a:t>
            </a:r>
            <a:r>
              <a:rPr lang="en-US" altLang="zh-TW" sz="1100" dirty="0" err="1" smtClean="0"/>
              <a:t>simCancelled</a:t>
            </a:r>
            <a:r>
              <a:rPr lang="en-US" altLang="zh-TW" sz="1100" dirty="0" smtClean="0"/>
              <a:t>;</a:t>
            </a:r>
          </a:p>
          <a:p>
            <a:pPr algn="ctr"/>
            <a:endParaRPr lang="en-US" altLang="zh-TW" sz="1100" dirty="0" smtClean="0"/>
          </a:p>
          <a:p>
            <a:pPr algn="ctr"/>
            <a:r>
              <a:rPr lang="en-US" altLang="zh-TW" sz="1100" dirty="0" smtClean="0"/>
              <a:t>void </a:t>
            </a:r>
            <a:r>
              <a:rPr lang="en-US" altLang="zh-TW" sz="1100" dirty="0"/>
              <a:t>start</a:t>
            </a:r>
            <a:r>
              <a:rPr lang="en-US" altLang="zh-TW" sz="1100" dirty="0" smtClean="0"/>
              <a:t>()</a:t>
            </a:r>
          </a:p>
          <a:p>
            <a:pPr algn="ctr"/>
            <a:r>
              <a:rPr lang="en-US" altLang="zh-TW" sz="1100" dirty="0"/>
              <a:t>abstract void </a:t>
            </a:r>
            <a:r>
              <a:rPr lang="en-US" altLang="zh-TW" sz="1100" dirty="0" err="1"/>
              <a:t>runSim</a:t>
            </a:r>
            <a:r>
              <a:rPr lang="en-US" altLang="zh-TW" sz="1100" dirty="0"/>
              <a:t>()</a:t>
            </a:r>
            <a:endParaRPr lang="zh-TW" altLang="en-US" sz="1100" dirty="0"/>
          </a:p>
        </p:txBody>
      </p:sp>
      <p:sp>
        <p:nvSpPr>
          <p:cNvPr id="8" name="圓角矩形 7"/>
          <p:cNvSpPr/>
          <p:nvPr/>
        </p:nvSpPr>
        <p:spPr>
          <a:xfrm>
            <a:off x="2279491" y="2921796"/>
            <a:ext cx="1926629" cy="197837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DTNSimGUI</a:t>
            </a:r>
            <a:endParaRPr lang="zh-TW" altLang="en-US" sz="1100" dirty="0"/>
          </a:p>
        </p:txBody>
      </p:sp>
      <p:sp>
        <p:nvSpPr>
          <p:cNvPr id="9" name="圓角矩形 8"/>
          <p:cNvSpPr/>
          <p:nvPr/>
        </p:nvSpPr>
        <p:spPr>
          <a:xfrm>
            <a:off x="4927219" y="2921796"/>
            <a:ext cx="1916830" cy="180488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DTNSimTextUI</a:t>
            </a:r>
            <a:endParaRPr lang="zh-TW" altLang="en-US" sz="11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3847099" y="262225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chemeClr val="accent6"/>
                </a:solidFill>
              </a:rPr>
              <a:t>User Interface</a:t>
            </a:r>
            <a:endParaRPr lang="zh-TW" altLang="en-US" b="1" dirty="0">
              <a:solidFill>
                <a:schemeClr val="accent6"/>
              </a:solidFill>
            </a:endParaRPr>
          </a:p>
        </p:txBody>
      </p:sp>
      <p:cxnSp>
        <p:nvCxnSpPr>
          <p:cNvPr id="13" name="直線接點 12"/>
          <p:cNvCxnSpPr>
            <a:stCxn id="4" idx="2"/>
          </p:cNvCxnSpPr>
          <p:nvPr/>
        </p:nvCxnSpPr>
        <p:spPr>
          <a:xfrm>
            <a:off x="4475269" y="698432"/>
            <a:ext cx="0" cy="4009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接點 17"/>
          <p:cNvCxnSpPr>
            <a:stCxn id="8" idx="0"/>
          </p:cNvCxnSpPr>
          <p:nvPr/>
        </p:nvCxnSpPr>
        <p:spPr>
          <a:xfrm rot="5400000" flipH="1" flipV="1">
            <a:off x="3203514" y="2278212"/>
            <a:ext cx="682877" cy="604293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接點 30"/>
          <p:cNvCxnSpPr/>
          <p:nvPr/>
        </p:nvCxnSpPr>
        <p:spPr>
          <a:xfrm rot="16200000" flipV="1">
            <a:off x="5205434" y="2265090"/>
            <a:ext cx="674395" cy="622053"/>
          </a:xfrm>
          <a:prstGeom prst="bentConnector3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流程圖: 程序 37"/>
          <p:cNvSpPr/>
          <p:nvPr/>
        </p:nvSpPr>
        <p:spPr>
          <a:xfrm>
            <a:off x="1564483" y="3819134"/>
            <a:ext cx="6010242" cy="2388084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smtClean="0"/>
              <a:t>Double </a:t>
            </a:r>
            <a:r>
              <a:rPr lang="en-US" altLang="zh-TW" sz="1100" dirty="0" err="1"/>
              <a:t>updateInterval</a:t>
            </a:r>
            <a:r>
              <a:rPr lang="en-US" altLang="zh-TW" sz="1100" dirty="0" smtClean="0"/>
              <a:t>;</a:t>
            </a:r>
          </a:p>
          <a:p>
            <a:pPr algn="ctr"/>
            <a:r>
              <a:rPr lang="en-US" altLang="zh-TW" sz="1100" dirty="0"/>
              <a:t>D</a:t>
            </a:r>
            <a:r>
              <a:rPr lang="en-US" altLang="zh-TW" sz="1100" dirty="0" smtClean="0"/>
              <a:t>ouble </a:t>
            </a:r>
            <a:r>
              <a:rPr lang="en-US" altLang="zh-TW" sz="1100" dirty="0" err="1"/>
              <a:t>nextQueueEventTime</a:t>
            </a:r>
            <a:r>
              <a:rPr lang="en-US" altLang="zh-TW" sz="1100" dirty="0" smtClean="0"/>
              <a:t>;</a:t>
            </a:r>
          </a:p>
          <a:p>
            <a:pPr algn="ctr"/>
            <a:endParaRPr lang="en-US" altLang="zh-TW" sz="1100" dirty="0"/>
          </a:p>
          <a:p>
            <a:pPr algn="ctr"/>
            <a:endParaRPr lang="en-US" altLang="zh-TW" sz="1100" dirty="0" smtClean="0"/>
          </a:p>
          <a:p>
            <a:pPr algn="ctr"/>
            <a:endParaRPr lang="en-US" altLang="zh-TW" sz="1100" b="1" u="sng" dirty="0"/>
          </a:p>
          <a:p>
            <a:pPr algn="ctr"/>
            <a:endParaRPr lang="en-US" altLang="zh-TW" b="1" u="sng" dirty="0"/>
          </a:p>
          <a:p>
            <a:pPr algn="ctr"/>
            <a:endParaRPr lang="zh-TW" altLang="en-US" dirty="0"/>
          </a:p>
        </p:txBody>
      </p:sp>
      <p:cxnSp>
        <p:nvCxnSpPr>
          <p:cNvPr id="43" name="直線接點 42"/>
          <p:cNvCxnSpPr>
            <a:stCxn id="10" idx="2"/>
          </p:cNvCxnSpPr>
          <p:nvPr/>
        </p:nvCxnSpPr>
        <p:spPr>
          <a:xfrm>
            <a:off x="4569604" y="3326898"/>
            <a:ext cx="0" cy="4922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/>
          <p:cNvSpPr txBox="1"/>
          <p:nvPr/>
        </p:nvSpPr>
        <p:spPr>
          <a:xfrm>
            <a:off x="4191418" y="3936320"/>
            <a:ext cx="756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World</a:t>
            </a:r>
            <a:endParaRPr lang="zh-TW" altLang="en-US" dirty="0">
              <a:solidFill>
                <a:schemeClr val="bg1"/>
              </a:solidFill>
            </a:endParaRPr>
          </a:p>
        </p:txBody>
      </p:sp>
      <p:cxnSp>
        <p:nvCxnSpPr>
          <p:cNvPr id="54" name="直線接點 53"/>
          <p:cNvCxnSpPr/>
          <p:nvPr/>
        </p:nvCxnSpPr>
        <p:spPr>
          <a:xfrm>
            <a:off x="2622712" y="1400220"/>
            <a:ext cx="38010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接點 54"/>
          <p:cNvCxnSpPr/>
          <p:nvPr/>
        </p:nvCxnSpPr>
        <p:spPr>
          <a:xfrm>
            <a:off x="2598722" y="1760260"/>
            <a:ext cx="38010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線接點 58"/>
          <p:cNvCxnSpPr/>
          <p:nvPr/>
        </p:nvCxnSpPr>
        <p:spPr>
          <a:xfrm>
            <a:off x="1560060" y="4317429"/>
            <a:ext cx="60146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線接點 60"/>
          <p:cNvCxnSpPr/>
          <p:nvPr/>
        </p:nvCxnSpPr>
        <p:spPr>
          <a:xfrm>
            <a:off x="1564483" y="4670674"/>
            <a:ext cx="60102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圓角矩形 62"/>
          <p:cNvSpPr/>
          <p:nvPr/>
        </p:nvSpPr>
        <p:spPr>
          <a:xfrm>
            <a:off x="1635407" y="4958706"/>
            <a:ext cx="1926629" cy="1097727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1400" dirty="0" smtClean="0"/>
          </a:p>
          <a:p>
            <a:pPr algn="ctr"/>
            <a:r>
              <a:rPr lang="en-US" altLang="zh-TW" sz="1400" dirty="0" err="1" smtClean="0"/>
              <a:t>SimClock</a:t>
            </a:r>
            <a:endParaRPr lang="en-US" altLang="zh-TW" sz="1400" dirty="0" smtClean="0"/>
          </a:p>
          <a:p>
            <a:pPr algn="ctr"/>
            <a:r>
              <a:rPr lang="en-US" altLang="zh-TW" sz="1100" dirty="0" smtClean="0"/>
              <a:t>double </a:t>
            </a:r>
            <a:r>
              <a:rPr lang="en-US" altLang="zh-TW" sz="1100" i="1" dirty="0" err="1" smtClean="0"/>
              <a:t>clockTime</a:t>
            </a:r>
            <a:endParaRPr lang="en-US" altLang="zh-TW" sz="1100" i="1" dirty="0" smtClean="0"/>
          </a:p>
          <a:p>
            <a:pPr algn="ctr"/>
            <a:endParaRPr lang="en-US" altLang="zh-TW" sz="1100" dirty="0"/>
          </a:p>
          <a:p>
            <a:pPr algn="ctr"/>
            <a:r>
              <a:rPr lang="en-US" altLang="zh-TW" sz="1100" dirty="0" smtClean="0"/>
              <a:t>void </a:t>
            </a:r>
            <a:r>
              <a:rPr lang="en-US" altLang="zh-TW" sz="1100" dirty="0" err="1" smtClean="0"/>
              <a:t>setTime</a:t>
            </a:r>
            <a:r>
              <a:rPr lang="en-US" altLang="zh-TW" sz="1100" dirty="0" smtClean="0"/>
              <a:t>()</a:t>
            </a:r>
          </a:p>
          <a:p>
            <a:pPr algn="ctr"/>
            <a:r>
              <a:rPr lang="en-US" altLang="zh-TW" sz="1100" dirty="0"/>
              <a:t>double </a:t>
            </a:r>
            <a:r>
              <a:rPr lang="en-US" altLang="zh-TW" sz="1100" dirty="0" err="1"/>
              <a:t>getTime</a:t>
            </a:r>
            <a:r>
              <a:rPr lang="en-US" altLang="zh-TW" sz="1100" dirty="0"/>
              <a:t>()</a:t>
            </a:r>
          </a:p>
          <a:p>
            <a:pPr algn="ctr"/>
            <a:endParaRPr lang="en-US" altLang="zh-TW" sz="1400" dirty="0" smtClean="0"/>
          </a:p>
          <a:p>
            <a:pPr algn="ctr"/>
            <a:endParaRPr lang="zh-TW" altLang="en-US" sz="1400" dirty="0"/>
          </a:p>
        </p:txBody>
      </p:sp>
      <p:cxnSp>
        <p:nvCxnSpPr>
          <p:cNvPr id="1024" name="直線接點 1023"/>
          <p:cNvCxnSpPr/>
          <p:nvPr/>
        </p:nvCxnSpPr>
        <p:spPr>
          <a:xfrm>
            <a:off x="1671638" y="5172075"/>
            <a:ext cx="1861696" cy="26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線接點 65"/>
          <p:cNvCxnSpPr/>
          <p:nvPr/>
        </p:nvCxnSpPr>
        <p:spPr>
          <a:xfrm>
            <a:off x="1671638" y="5390754"/>
            <a:ext cx="18733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圓角矩形 70"/>
          <p:cNvSpPr/>
          <p:nvPr/>
        </p:nvSpPr>
        <p:spPr>
          <a:xfrm>
            <a:off x="3684195" y="4945839"/>
            <a:ext cx="1926629" cy="1097727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sp>
        <p:nvSpPr>
          <p:cNvPr id="73" name="圓角矩形 72"/>
          <p:cNvSpPr/>
          <p:nvPr/>
        </p:nvSpPr>
        <p:spPr>
          <a:xfrm>
            <a:off x="5719307" y="4958706"/>
            <a:ext cx="1787283" cy="1084860"/>
          </a:xfrm>
          <a:prstGeom prst="roundRect">
            <a:avLst>
              <a:gd name="adj" fmla="val 14632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TW" sz="1400" dirty="0" err="1" smtClean="0"/>
              <a:t>EventQueue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1415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1"/>
          <p:cNvSpPr/>
          <p:nvPr/>
        </p:nvSpPr>
        <p:spPr>
          <a:xfrm>
            <a:off x="2816104" y="1147996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EventQueue</a:t>
            </a:r>
            <a:endParaRPr lang="zh-TW" altLang="en-US" sz="1100" dirty="0"/>
          </a:p>
        </p:txBody>
      </p:sp>
      <p:sp>
        <p:nvSpPr>
          <p:cNvPr id="3" name="圓角矩形 2"/>
          <p:cNvSpPr/>
          <p:nvPr/>
        </p:nvSpPr>
        <p:spPr>
          <a:xfrm>
            <a:off x="1210030" y="380577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smtClean="0"/>
              <a:t>world</a:t>
            </a:r>
            <a:endParaRPr lang="zh-TW" altLang="en-US" sz="1100" dirty="0"/>
          </a:p>
        </p:txBody>
      </p:sp>
      <p:sp>
        <p:nvSpPr>
          <p:cNvPr id="4" name="圓角矩形 3"/>
          <p:cNvSpPr/>
          <p:nvPr/>
        </p:nvSpPr>
        <p:spPr>
          <a:xfrm>
            <a:off x="167718" y="1177353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DTNHost</a:t>
            </a:r>
            <a:endParaRPr lang="zh-TW" altLang="en-US" sz="1100" dirty="0"/>
          </a:p>
        </p:txBody>
      </p:sp>
      <p:sp>
        <p:nvSpPr>
          <p:cNvPr id="7" name="圓角矩形 6"/>
          <p:cNvSpPr/>
          <p:nvPr/>
        </p:nvSpPr>
        <p:spPr>
          <a:xfrm>
            <a:off x="17478" y="2243204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NetworkInterface</a:t>
            </a:r>
            <a:endParaRPr lang="zh-TW" altLang="en-US" sz="1100" dirty="0"/>
          </a:p>
        </p:txBody>
      </p:sp>
      <p:sp>
        <p:nvSpPr>
          <p:cNvPr id="9" name="圓角矩形 8"/>
          <p:cNvSpPr/>
          <p:nvPr/>
        </p:nvSpPr>
        <p:spPr>
          <a:xfrm>
            <a:off x="4862" y="5267001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Connections</a:t>
            </a:r>
            <a:endParaRPr lang="zh-TW" altLang="en-US" sz="1100" dirty="0"/>
          </a:p>
        </p:txBody>
      </p:sp>
      <p:sp>
        <p:nvSpPr>
          <p:cNvPr id="10" name="圓角矩形 9"/>
          <p:cNvSpPr/>
          <p:nvPr/>
        </p:nvSpPr>
        <p:spPr>
          <a:xfrm>
            <a:off x="17478" y="3598550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SimpleBoardcastInterface</a:t>
            </a:r>
            <a:endParaRPr lang="zh-TW" altLang="en-US" sz="1100" dirty="0"/>
          </a:p>
        </p:txBody>
      </p:sp>
      <p:cxnSp>
        <p:nvCxnSpPr>
          <p:cNvPr id="12" name="直線單箭頭接點 11"/>
          <p:cNvCxnSpPr>
            <a:stCxn id="7" idx="0"/>
            <a:endCxn id="4" idx="2"/>
          </p:cNvCxnSpPr>
          <p:nvPr/>
        </p:nvCxnSpPr>
        <p:spPr>
          <a:xfrm flipV="1">
            <a:off x="773478" y="1465385"/>
            <a:ext cx="6308" cy="777819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圓角矩形 14"/>
          <p:cNvSpPr/>
          <p:nvPr/>
        </p:nvSpPr>
        <p:spPr>
          <a:xfrm>
            <a:off x="4862" y="5730362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CBRConnection</a:t>
            </a:r>
            <a:endParaRPr lang="zh-TW" altLang="en-US" sz="1100" dirty="0"/>
          </a:p>
        </p:txBody>
      </p:sp>
      <p:cxnSp>
        <p:nvCxnSpPr>
          <p:cNvPr id="18" name="直線接點 17"/>
          <p:cNvCxnSpPr>
            <a:stCxn id="2" idx="2"/>
          </p:cNvCxnSpPr>
          <p:nvPr/>
        </p:nvCxnSpPr>
        <p:spPr>
          <a:xfrm>
            <a:off x="3572104" y="1435996"/>
            <a:ext cx="84" cy="288065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線接點 21"/>
          <p:cNvCxnSpPr>
            <a:stCxn id="3" idx="2"/>
          </p:cNvCxnSpPr>
          <p:nvPr/>
        </p:nvCxnSpPr>
        <p:spPr>
          <a:xfrm>
            <a:off x="1822098" y="668609"/>
            <a:ext cx="0" cy="177374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圓角矩形 22"/>
          <p:cNvSpPr/>
          <p:nvPr/>
        </p:nvSpPr>
        <p:spPr>
          <a:xfrm>
            <a:off x="2826553" y="1704478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/>
              <a:t>ExternalEvent</a:t>
            </a:r>
            <a:endParaRPr lang="zh-TW" altLang="en-US" sz="1100" dirty="0"/>
          </a:p>
        </p:txBody>
      </p:sp>
      <p:cxnSp>
        <p:nvCxnSpPr>
          <p:cNvPr id="24" name="直線接點 23"/>
          <p:cNvCxnSpPr/>
          <p:nvPr/>
        </p:nvCxnSpPr>
        <p:spPr>
          <a:xfrm>
            <a:off x="1822098" y="668609"/>
            <a:ext cx="0" cy="251166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直線單箭頭接點 24"/>
          <p:cNvCxnSpPr>
            <a:endCxn id="7" idx="2"/>
          </p:cNvCxnSpPr>
          <p:nvPr/>
        </p:nvCxnSpPr>
        <p:spPr>
          <a:xfrm flipH="1" flipV="1">
            <a:off x="773478" y="2531204"/>
            <a:ext cx="6308" cy="106734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線接點 25"/>
          <p:cNvCxnSpPr>
            <a:stCxn id="10" idx="2"/>
            <a:endCxn id="9" idx="0"/>
          </p:cNvCxnSpPr>
          <p:nvPr/>
        </p:nvCxnSpPr>
        <p:spPr>
          <a:xfrm flipH="1">
            <a:off x="760862" y="3886550"/>
            <a:ext cx="12616" cy="138045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直線單箭頭接點 26"/>
          <p:cNvCxnSpPr>
            <a:endCxn id="9" idx="2"/>
          </p:cNvCxnSpPr>
          <p:nvPr/>
        </p:nvCxnSpPr>
        <p:spPr>
          <a:xfrm flipV="1">
            <a:off x="760862" y="5555001"/>
            <a:ext cx="0" cy="17536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2" name="圓角矩形 31"/>
          <p:cNvSpPr/>
          <p:nvPr/>
        </p:nvSpPr>
        <p:spPr>
          <a:xfrm>
            <a:off x="2908888" y="2229790"/>
            <a:ext cx="1367415" cy="37436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100" dirty="0" err="1">
                <a:solidFill>
                  <a:schemeClr val="bg1"/>
                </a:solidFill>
              </a:rPr>
              <a:t>ConnectionEvent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  <p:cxnSp>
        <p:nvCxnSpPr>
          <p:cNvPr id="36" name="直線單箭頭接點 35"/>
          <p:cNvCxnSpPr/>
          <p:nvPr/>
        </p:nvCxnSpPr>
        <p:spPr>
          <a:xfrm flipH="1" flipV="1">
            <a:off x="3582553" y="2061355"/>
            <a:ext cx="10043" cy="2373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肘形接點 48"/>
          <p:cNvCxnSpPr>
            <a:endCxn id="4" idx="0"/>
          </p:cNvCxnSpPr>
          <p:nvPr/>
        </p:nvCxnSpPr>
        <p:spPr>
          <a:xfrm rot="10800000" flipV="1">
            <a:off x="779786" y="919775"/>
            <a:ext cx="1042312" cy="257578"/>
          </a:xfrm>
          <a:prstGeom prst="bentConnector2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接點 51"/>
          <p:cNvCxnSpPr>
            <a:endCxn id="2" idx="0"/>
          </p:cNvCxnSpPr>
          <p:nvPr/>
        </p:nvCxnSpPr>
        <p:spPr>
          <a:xfrm>
            <a:off x="800388" y="919775"/>
            <a:ext cx="2771716" cy="228221"/>
          </a:xfrm>
          <a:prstGeom prst="bentConnector2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/>
          <p:cNvSpPr txBox="1"/>
          <p:nvPr/>
        </p:nvSpPr>
        <p:spPr>
          <a:xfrm>
            <a:off x="2466594" y="530109"/>
            <a:ext cx="16786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 err="1" smtClean="0"/>
              <a:t>ee.processEvent</a:t>
            </a:r>
            <a:r>
              <a:rPr lang="en-US" altLang="zh-TW" sz="900" dirty="0" smtClean="0"/>
              <a:t>(</a:t>
            </a:r>
            <a:r>
              <a:rPr lang="en-US" altLang="zh-TW" sz="900" b="1" dirty="0" smtClean="0"/>
              <a:t>this</a:t>
            </a:r>
            <a:r>
              <a:rPr lang="en-US" altLang="zh-TW" sz="900" b="1" dirty="0"/>
              <a:t>);</a:t>
            </a:r>
            <a:endParaRPr lang="zh-TW" altLang="en-US" sz="900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2466594" y="368154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1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4328104" y="2462327"/>
            <a:ext cx="2464136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err="1" smtClean="0"/>
              <a:t>processEvent</a:t>
            </a:r>
            <a:r>
              <a:rPr lang="en-US" altLang="zh-TW" sz="900" dirty="0" smtClean="0"/>
              <a:t>(...){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err="1" smtClean="0"/>
              <a:t>from.forceConnection</a:t>
            </a:r>
            <a:r>
              <a:rPr lang="en-US" altLang="zh-TW" sz="900" dirty="0" smtClean="0"/>
              <a:t>(to</a:t>
            </a:r>
            <a:r>
              <a:rPr lang="en-US" altLang="zh-TW" sz="900" dirty="0"/>
              <a:t>, </a:t>
            </a:r>
            <a:r>
              <a:rPr lang="en-US" altLang="zh-TW" sz="900" dirty="0" err="1"/>
              <a:t>interfaceId</a:t>
            </a:r>
            <a:r>
              <a:rPr lang="en-US" altLang="zh-TW" sz="900" dirty="0"/>
              <a:t>, </a:t>
            </a:r>
            <a:r>
              <a:rPr lang="en-US" altLang="zh-TW" sz="900" b="1" dirty="0" err="1"/>
              <a:t>this.isUp</a:t>
            </a:r>
            <a:r>
              <a:rPr lang="en-US" altLang="zh-TW" sz="900" b="1" dirty="0" smtClean="0"/>
              <a:t>);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smtClean="0"/>
              <a:t>}</a:t>
            </a:r>
            <a:endParaRPr lang="zh-TW" altLang="en-US" sz="900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4328104" y="2300372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2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60" name="標題 4"/>
          <p:cNvSpPr txBox="1">
            <a:spLocks/>
          </p:cNvSpPr>
          <p:nvPr/>
        </p:nvSpPr>
        <p:spPr>
          <a:xfrm>
            <a:off x="458538" y="0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smtClean="0"/>
              <a:t>Connection UP in clock 0</a:t>
            </a:r>
            <a:endParaRPr lang="zh-TW" altLang="en-US" sz="1800" dirty="0"/>
          </a:p>
        </p:txBody>
      </p:sp>
      <p:sp>
        <p:nvSpPr>
          <p:cNvPr id="75" name="圓角矩形 74"/>
          <p:cNvSpPr>
            <a:spLocks noChangeAspect="1"/>
          </p:cNvSpPr>
          <p:nvPr/>
        </p:nvSpPr>
        <p:spPr>
          <a:xfrm>
            <a:off x="7092280" y="703063"/>
            <a:ext cx="792088" cy="285840"/>
          </a:xfrm>
          <a:prstGeom prst="round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>
                <a:solidFill>
                  <a:schemeClr val="tx1"/>
                </a:solidFill>
              </a:rPr>
              <a:t>DTNHost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pic>
        <p:nvPicPr>
          <p:cNvPr id="76" name="Picture 1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984360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19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6268" y="1063735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矩形 77"/>
          <p:cNvSpPr/>
          <p:nvPr/>
        </p:nvSpPr>
        <p:spPr>
          <a:xfrm>
            <a:off x="7148921" y="1344722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n0</a:t>
            </a:r>
            <a:endParaRPr lang="zh-TW" altLang="en-US" dirty="0"/>
          </a:p>
        </p:txBody>
      </p:sp>
      <p:sp>
        <p:nvSpPr>
          <p:cNvPr id="82" name="矩形 81"/>
          <p:cNvSpPr/>
          <p:nvPr/>
        </p:nvSpPr>
        <p:spPr>
          <a:xfrm>
            <a:off x="6300192" y="398475"/>
            <a:ext cx="2664296" cy="375060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文字方塊 82"/>
          <p:cNvSpPr txBox="1"/>
          <p:nvPr/>
        </p:nvSpPr>
        <p:spPr>
          <a:xfrm>
            <a:off x="7214517" y="29143"/>
            <a:ext cx="756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tx2"/>
                </a:solidFill>
              </a:rPr>
              <a:t>World</a:t>
            </a:r>
            <a:endParaRPr lang="zh-TW" altLang="en-US" dirty="0">
              <a:solidFill>
                <a:schemeClr val="tx2"/>
              </a:solidFill>
            </a:endParaRPr>
          </a:p>
        </p:txBody>
      </p:sp>
      <p:graphicFrame>
        <p:nvGraphicFramePr>
          <p:cNvPr id="85" name="表格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24036"/>
              </p:ext>
            </p:extLst>
          </p:nvPr>
        </p:nvGraphicFramePr>
        <p:xfrm>
          <a:off x="1979712" y="3933501"/>
          <a:ext cx="4104456" cy="23169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4456"/>
              </a:tblGrid>
              <a:tr h="334327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EventQueues</a:t>
                      </a:r>
                      <a:endParaRPr lang="zh-TW" altLang="en-US" dirty="0"/>
                    </a:p>
                  </a:txBody>
                  <a:tcPr/>
                </a:tc>
              </a:tr>
              <a:tr h="334327">
                <a:tc>
                  <a:txBody>
                    <a:bodyPr/>
                    <a:lstStyle/>
                    <a:p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CONN up @0.0 0&lt;-&gt;1</a:t>
                      </a:r>
                    </a:p>
                  </a:txBody>
                  <a:tcPr/>
                </a:tc>
              </a:tr>
              <a:tr h="334327">
                <a:tc>
                  <a:txBody>
                    <a:bodyPr/>
                    <a:lstStyle/>
                    <a:p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MSG @1.0 M1 [0-&gt;1] size:5000 CREATE</a:t>
                      </a:r>
                    </a:p>
                  </a:txBody>
                  <a:tcPr/>
                </a:tc>
              </a:tr>
              <a:tr h="334327">
                <a:tc>
                  <a:txBody>
                    <a:bodyPr/>
                    <a:lstStyle/>
                    <a:p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CONN down @11.0 0&lt;-&gt;1</a:t>
                      </a:r>
                    </a:p>
                  </a:txBody>
                  <a:tcPr/>
                </a:tc>
              </a:tr>
              <a:tr h="334327">
                <a:tc>
                  <a:txBody>
                    <a:bodyPr/>
                    <a:lstStyle/>
                    <a:p>
                      <a:r>
                        <a:rPr lang="en-US" altLang="zh-TW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ExtEvent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@ 1.7976931348623157E308</a:t>
                      </a:r>
                    </a:p>
                  </a:txBody>
                  <a:tcPr/>
                </a:tc>
              </a:tr>
              <a:tr h="488159">
                <a:tc>
                  <a:txBody>
                    <a:bodyPr/>
                    <a:lstStyle/>
                    <a:p>
                      <a:r>
                        <a:rPr lang="en-US" altLang="zh-TW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ExtEvent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@ 1.7976931348623157E308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7" name="直線單箭頭接點 86"/>
          <p:cNvCxnSpPr/>
          <p:nvPr/>
        </p:nvCxnSpPr>
        <p:spPr>
          <a:xfrm>
            <a:off x="1480946" y="4509120"/>
            <a:ext cx="515850" cy="0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1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3484" y="3150733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19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7472" y="3230108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矩形 38"/>
          <p:cNvSpPr/>
          <p:nvPr/>
        </p:nvSpPr>
        <p:spPr>
          <a:xfrm>
            <a:off x="6810125" y="3511095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8083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1"/>
          <p:cNvSpPr/>
          <p:nvPr/>
        </p:nvSpPr>
        <p:spPr>
          <a:xfrm>
            <a:off x="2816104" y="1147996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EventQueue</a:t>
            </a:r>
            <a:endParaRPr lang="zh-TW" altLang="en-US" sz="1100" dirty="0"/>
          </a:p>
        </p:txBody>
      </p:sp>
      <p:sp>
        <p:nvSpPr>
          <p:cNvPr id="3" name="圓角矩形 2"/>
          <p:cNvSpPr/>
          <p:nvPr/>
        </p:nvSpPr>
        <p:spPr>
          <a:xfrm>
            <a:off x="1210030" y="380577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smtClean="0"/>
              <a:t>world</a:t>
            </a:r>
            <a:endParaRPr lang="zh-TW" altLang="en-US" sz="1100" dirty="0"/>
          </a:p>
        </p:txBody>
      </p:sp>
      <p:sp>
        <p:nvSpPr>
          <p:cNvPr id="4" name="圓角矩形 3"/>
          <p:cNvSpPr/>
          <p:nvPr/>
        </p:nvSpPr>
        <p:spPr>
          <a:xfrm>
            <a:off x="167718" y="1177353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DTNHost</a:t>
            </a:r>
            <a:endParaRPr lang="zh-TW" altLang="en-US" sz="1100" dirty="0"/>
          </a:p>
        </p:txBody>
      </p:sp>
      <p:sp>
        <p:nvSpPr>
          <p:cNvPr id="7" name="圓角矩形 6"/>
          <p:cNvSpPr/>
          <p:nvPr/>
        </p:nvSpPr>
        <p:spPr>
          <a:xfrm>
            <a:off x="17478" y="2243204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NetworkInterface</a:t>
            </a:r>
            <a:endParaRPr lang="zh-TW" altLang="en-US" sz="1100" dirty="0"/>
          </a:p>
        </p:txBody>
      </p:sp>
      <p:sp>
        <p:nvSpPr>
          <p:cNvPr id="9" name="圓角矩形 8"/>
          <p:cNvSpPr/>
          <p:nvPr/>
        </p:nvSpPr>
        <p:spPr>
          <a:xfrm>
            <a:off x="4862" y="5267001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Connections</a:t>
            </a:r>
            <a:endParaRPr lang="zh-TW" altLang="en-US" sz="1100" dirty="0"/>
          </a:p>
        </p:txBody>
      </p:sp>
      <p:sp>
        <p:nvSpPr>
          <p:cNvPr id="10" name="圓角矩形 9"/>
          <p:cNvSpPr/>
          <p:nvPr/>
        </p:nvSpPr>
        <p:spPr>
          <a:xfrm>
            <a:off x="17478" y="3598550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SimpleBoardcastInterface</a:t>
            </a:r>
            <a:endParaRPr lang="zh-TW" altLang="en-US" sz="1100" dirty="0"/>
          </a:p>
        </p:txBody>
      </p:sp>
      <p:cxnSp>
        <p:nvCxnSpPr>
          <p:cNvPr id="12" name="直線單箭頭接點 11"/>
          <p:cNvCxnSpPr>
            <a:stCxn id="7" idx="0"/>
            <a:endCxn id="4" idx="2"/>
          </p:cNvCxnSpPr>
          <p:nvPr/>
        </p:nvCxnSpPr>
        <p:spPr>
          <a:xfrm flipV="1">
            <a:off x="773478" y="1465385"/>
            <a:ext cx="6308" cy="777819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圓角矩形 14"/>
          <p:cNvSpPr/>
          <p:nvPr/>
        </p:nvSpPr>
        <p:spPr>
          <a:xfrm>
            <a:off x="4862" y="5730362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CBRConnection</a:t>
            </a:r>
            <a:endParaRPr lang="zh-TW" altLang="en-US" sz="1100" dirty="0"/>
          </a:p>
        </p:txBody>
      </p:sp>
      <p:cxnSp>
        <p:nvCxnSpPr>
          <p:cNvPr id="18" name="直線接點 17"/>
          <p:cNvCxnSpPr>
            <a:stCxn id="2" idx="2"/>
          </p:cNvCxnSpPr>
          <p:nvPr/>
        </p:nvCxnSpPr>
        <p:spPr>
          <a:xfrm>
            <a:off x="3572104" y="1435996"/>
            <a:ext cx="84" cy="288065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線接點 21"/>
          <p:cNvCxnSpPr>
            <a:stCxn id="3" idx="2"/>
          </p:cNvCxnSpPr>
          <p:nvPr/>
        </p:nvCxnSpPr>
        <p:spPr>
          <a:xfrm>
            <a:off x="1822098" y="668609"/>
            <a:ext cx="0" cy="177374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圓角矩形 22"/>
          <p:cNvSpPr/>
          <p:nvPr/>
        </p:nvSpPr>
        <p:spPr>
          <a:xfrm>
            <a:off x="2826553" y="1704478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/>
              <a:t>ExternalEvent</a:t>
            </a:r>
            <a:endParaRPr lang="zh-TW" altLang="en-US" sz="1100" dirty="0"/>
          </a:p>
        </p:txBody>
      </p:sp>
      <p:cxnSp>
        <p:nvCxnSpPr>
          <p:cNvPr id="24" name="直線接點 23"/>
          <p:cNvCxnSpPr/>
          <p:nvPr/>
        </p:nvCxnSpPr>
        <p:spPr>
          <a:xfrm>
            <a:off x="1822098" y="668609"/>
            <a:ext cx="0" cy="251166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直線單箭頭接點 24"/>
          <p:cNvCxnSpPr>
            <a:endCxn id="7" idx="2"/>
          </p:cNvCxnSpPr>
          <p:nvPr/>
        </p:nvCxnSpPr>
        <p:spPr>
          <a:xfrm flipH="1" flipV="1">
            <a:off x="773478" y="2531204"/>
            <a:ext cx="6308" cy="106734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線接點 25"/>
          <p:cNvCxnSpPr>
            <a:stCxn id="10" idx="2"/>
            <a:endCxn id="9" idx="0"/>
          </p:cNvCxnSpPr>
          <p:nvPr/>
        </p:nvCxnSpPr>
        <p:spPr>
          <a:xfrm flipH="1">
            <a:off x="760862" y="3886550"/>
            <a:ext cx="12616" cy="138045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直線單箭頭接點 26"/>
          <p:cNvCxnSpPr>
            <a:endCxn id="9" idx="2"/>
          </p:cNvCxnSpPr>
          <p:nvPr/>
        </p:nvCxnSpPr>
        <p:spPr>
          <a:xfrm flipV="1">
            <a:off x="760862" y="5555001"/>
            <a:ext cx="0" cy="17536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2" name="圓角矩形 31"/>
          <p:cNvSpPr/>
          <p:nvPr/>
        </p:nvSpPr>
        <p:spPr>
          <a:xfrm>
            <a:off x="2908888" y="2229790"/>
            <a:ext cx="1367415" cy="37436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100" dirty="0" err="1">
                <a:solidFill>
                  <a:schemeClr val="bg1"/>
                </a:solidFill>
              </a:rPr>
              <a:t>ConnectionEvent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  <p:cxnSp>
        <p:nvCxnSpPr>
          <p:cNvPr id="36" name="直線單箭頭接點 35"/>
          <p:cNvCxnSpPr/>
          <p:nvPr/>
        </p:nvCxnSpPr>
        <p:spPr>
          <a:xfrm flipH="1" flipV="1">
            <a:off x="3582553" y="2061355"/>
            <a:ext cx="10043" cy="2373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肘形接點 48"/>
          <p:cNvCxnSpPr>
            <a:endCxn id="4" idx="0"/>
          </p:cNvCxnSpPr>
          <p:nvPr/>
        </p:nvCxnSpPr>
        <p:spPr>
          <a:xfrm rot="10800000" flipV="1">
            <a:off x="779786" y="919775"/>
            <a:ext cx="1042312" cy="257578"/>
          </a:xfrm>
          <a:prstGeom prst="bentConnector2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接點 51"/>
          <p:cNvCxnSpPr>
            <a:endCxn id="2" idx="0"/>
          </p:cNvCxnSpPr>
          <p:nvPr/>
        </p:nvCxnSpPr>
        <p:spPr>
          <a:xfrm>
            <a:off x="800388" y="919775"/>
            <a:ext cx="2771716" cy="228221"/>
          </a:xfrm>
          <a:prstGeom prst="bentConnector2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/>
          <p:cNvSpPr txBox="1"/>
          <p:nvPr/>
        </p:nvSpPr>
        <p:spPr>
          <a:xfrm>
            <a:off x="2466594" y="530109"/>
            <a:ext cx="16786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 err="1" smtClean="0"/>
              <a:t>ee.processEvent</a:t>
            </a:r>
            <a:r>
              <a:rPr lang="en-US" altLang="zh-TW" sz="900" dirty="0" smtClean="0"/>
              <a:t>(</a:t>
            </a:r>
            <a:r>
              <a:rPr lang="en-US" altLang="zh-TW" sz="900" b="1" dirty="0" smtClean="0"/>
              <a:t>this</a:t>
            </a:r>
            <a:r>
              <a:rPr lang="en-US" altLang="zh-TW" sz="900" b="1" dirty="0"/>
              <a:t>);</a:t>
            </a:r>
            <a:endParaRPr lang="zh-TW" altLang="en-US" sz="900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2466594" y="368154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1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4328104" y="2462327"/>
            <a:ext cx="2464136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err="1" smtClean="0"/>
              <a:t>processEvent</a:t>
            </a:r>
            <a:r>
              <a:rPr lang="en-US" altLang="zh-TW" sz="900" dirty="0" smtClean="0"/>
              <a:t>(...){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err="1" smtClean="0"/>
              <a:t>from.forceConnection</a:t>
            </a:r>
            <a:r>
              <a:rPr lang="en-US" altLang="zh-TW" sz="900" dirty="0" smtClean="0"/>
              <a:t>(to</a:t>
            </a:r>
            <a:r>
              <a:rPr lang="en-US" altLang="zh-TW" sz="900" dirty="0"/>
              <a:t>, </a:t>
            </a:r>
            <a:r>
              <a:rPr lang="en-US" altLang="zh-TW" sz="900" dirty="0" err="1"/>
              <a:t>interfaceId</a:t>
            </a:r>
            <a:r>
              <a:rPr lang="en-US" altLang="zh-TW" sz="900" dirty="0"/>
              <a:t>, </a:t>
            </a:r>
            <a:r>
              <a:rPr lang="en-US" altLang="zh-TW" sz="900" b="1" dirty="0" err="1"/>
              <a:t>this.isUp</a:t>
            </a:r>
            <a:r>
              <a:rPr lang="en-US" altLang="zh-TW" sz="900" b="1" dirty="0" smtClean="0"/>
              <a:t>);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smtClean="0"/>
              <a:t>}</a:t>
            </a:r>
            <a:endParaRPr lang="zh-TW" altLang="en-US" sz="900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4328104" y="2300372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2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60" name="標題 4"/>
          <p:cNvSpPr txBox="1">
            <a:spLocks/>
          </p:cNvSpPr>
          <p:nvPr/>
        </p:nvSpPr>
        <p:spPr>
          <a:xfrm>
            <a:off x="458538" y="0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smtClean="0"/>
              <a:t>Connection UP in clock 0</a:t>
            </a:r>
            <a:endParaRPr lang="zh-TW" altLang="en-US" sz="1800" dirty="0"/>
          </a:p>
        </p:txBody>
      </p:sp>
      <p:sp>
        <p:nvSpPr>
          <p:cNvPr id="75" name="圓角矩形 74"/>
          <p:cNvSpPr>
            <a:spLocks noChangeAspect="1"/>
          </p:cNvSpPr>
          <p:nvPr/>
        </p:nvSpPr>
        <p:spPr>
          <a:xfrm>
            <a:off x="7092280" y="703063"/>
            <a:ext cx="792088" cy="285840"/>
          </a:xfrm>
          <a:prstGeom prst="round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>
                <a:solidFill>
                  <a:schemeClr val="tx1"/>
                </a:solidFill>
              </a:rPr>
              <a:t>DTNHost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pic>
        <p:nvPicPr>
          <p:cNvPr id="76" name="Picture 1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984360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19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6268" y="1063735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矩形 77"/>
          <p:cNvSpPr/>
          <p:nvPr/>
        </p:nvSpPr>
        <p:spPr>
          <a:xfrm>
            <a:off x="7148921" y="1344722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n0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6060112" y="2185729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True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8" name="直線單箭頭接點 7"/>
          <p:cNvCxnSpPr>
            <a:endCxn id="5" idx="2"/>
          </p:cNvCxnSpPr>
          <p:nvPr/>
        </p:nvCxnSpPr>
        <p:spPr>
          <a:xfrm flipV="1">
            <a:off x="6360098" y="2555061"/>
            <a:ext cx="0" cy="231585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/>
          <p:cNvSpPr txBox="1"/>
          <p:nvPr/>
        </p:nvSpPr>
        <p:spPr>
          <a:xfrm>
            <a:off x="5326358" y="2194957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n1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39" name="直線單箭頭接點 38"/>
          <p:cNvCxnSpPr>
            <a:endCxn id="38" idx="2"/>
          </p:cNvCxnSpPr>
          <p:nvPr/>
        </p:nvCxnSpPr>
        <p:spPr>
          <a:xfrm flipV="1">
            <a:off x="5538115" y="2564289"/>
            <a:ext cx="0" cy="231585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/>
          <p:nvPr/>
        </p:nvCxnSpPr>
        <p:spPr>
          <a:xfrm>
            <a:off x="4567112" y="2924944"/>
            <a:ext cx="239008" cy="271695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/>
          <p:cNvSpPr txBox="1"/>
          <p:nvPr/>
        </p:nvSpPr>
        <p:spPr>
          <a:xfrm>
            <a:off x="4698313" y="3196639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n0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pic>
        <p:nvPicPr>
          <p:cNvPr id="59" name="Picture 1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3484" y="3150733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19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7472" y="3230108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矩形 61"/>
          <p:cNvSpPr/>
          <p:nvPr/>
        </p:nvSpPr>
        <p:spPr>
          <a:xfrm>
            <a:off x="6810125" y="3511095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5789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1"/>
          <p:cNvSpPr/>
          <p:nvPr/>
        </p:nvSpPr>
        <p:spPr>
          <a:xfrm>
            <a:off x="2816104" y="1147996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EventQueue</a:t>
            </a:r>
            <a:endParaRPr lang="zh-TW" altLang="en-US" sz="1100" dirty="0"/>
          </a:p>
        </p:txBody>
      </p:sp>
      <p:sp>
        <p:nvSpPr>
          <p:cNvPr id="3" name="圓角矩形 2"/>
          <p:cNvSpPr/>
          <p:nvPr/>
        </p:nvSpPr>
        <p:spPr>
          <a:xfrm>
            <a:off x="1210030" y="380577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smtClean="0"/>
              <a:t>world</a:t>
            </a:r>
            <a:endParaRPr lang="zh-TW" altLang="en-US" sz="1100" dirty="0"/>
          </a:p>
        </p:txBody>
      </p:sp>
      <p:sp>
        <p:nvSpPr>
          <p:cNvPr id="4" name="圓角矩形 3"/>
          <p:cNvSpPr/>
          <p:nvPr/>
        </p:nvSpPr>
        <p:spPr>
          <a:xfrm>
            <a:off x="167718" y="1177353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DTNHost</a:t>
            </a:r>
            <a:endParaRPr lang="zh-TW" altLang="en-US" sz="1100" dirty="0"/>
          </a:p>
        </p:txBody>
      </p:sp>
      <p:sp>
        <p:nvSpPr>
          <p:cNvPr id="7" name="圓角矩形 6"/>
          <p:cNvSpPr/>
          <p:nvPr/>
        </p:nvSpPr>
        <p:spPr>
          <a:xfrm>
            <a:off x="17478" y="2243204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NetworkInterface</a:t>
            </a:r>
            <a:endParaRPr lang="zh-TW" altLang="en-US" sz="1100" dirty="0"/>
          </a:p>
        </p:txBody>
      </p:sp>
      <p:sp>
        <p:nvSpPr>
          <p:cNvPr id="9" name="圓角矩形 8"/>
          <p:cNvSpPr/>
          <p:nvPr/>
        </p:nvSpPr>
        <p:spPr>
          <a:xfrm>
            <a:off x="4862" y="5267001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Connections</a:t>
            </a:r>
            <a:endParaRPr lang="zh-TW" altLang="en-US" sz="1100" dirty="0"/>
          </a:p>
        </p:txBody>
      </p:sp>
      <p:sp>
        <p:nvSpPr>
          <p:cNvPr id="10" name="圓角矩形 9"/>
          <p:cNvSpPr/>
          <p:nvPr/>
        </p:nvSpPr>
        <p:spPr>
          <a:xfrm>
            <a:off x="17478" y="3598550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SimpleBoardcastInterface</a:t>
            </a:r>
            <a:endParaRPr lang="zh-TW" altLang="en-US" sz="1100" dirty="0"/>
          </a:p>
        </p:txBody>
      </p:sp>
      <p:cxnSp>
        <p:nvCxnSpPr>
          <p:cNvPr id="12" name="直線單箭頭接點 11"/>
          <p:cNvCxnSpPr>
            <a:stCxn id="7" idx="0"/>
            <a:endCxn id="4" idx="2"/>
          </p:cNvCxnSpPr>
          <p:nvPr/>
        </p:nvCxnSpPr>
        <p:spPr>
          <a:xfrm flipV="1">
            <a:off x="773478" y="1465385"/>
            <a:ext cx="6308" cy="777819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圓角矩形 14"/>
          <p:cNvSpPr/>
          <p:nvPr/>
        </p:nvSpPr>
        <p:spPr>
          <a:xfrm>
            <a:off x="4862" y="5730362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CBRConnection</a:t>
            </a:r>
            <a:endParaRPr lang="zh-TW" altLang="en-US" sz="1100" dirty="0"/>
          </a:p>
        </p:txBody>
      </p:sp>
      <p:cxnSp>
        <p:nvCxnSpPr>
          <p:cNvPr id="18" name="直線接點 17"/>
          <p:cNvCxnSpPr>
            <a:stCxn id="2" idx="2"/>
          </p:cNvCxnSpPr>
          <p:nvPr/>
        </p:nvCxnSpPr>
        <p:spPr>
          <a:xfrm>
            <a:off x="3572104" y="1435996"/>
            <a:ext cx="84" cy="288065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線接點 21"/>
          <p:cNvCxnSpPr>
            <a:stCxn id="3" idx="2"/>
          </p:cNvCxnSpPr>
          <p:nvPr/>
        </p:nvCxnSpPr>
        <p:spPr>
          <a:xfrm>
            <a:off x="1822098" y="668609"/>
            <a:ext cx="0" cy="177374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圓角矩形 22"/>
          <p:cNvSpPr/>
          <p:nvPr/>
        </p:nvSpPr>
        <p:spPr>
          <a:xfrm>
            <a:off x="2826553" y="1704478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/>
              <a:t>ExternalEvent</a:t>
            </a:r>
            <a:endParaRPr lang="zh-TW" altLang="en-US" sz="1100" dirty="0"/>
          </a:p>
        </p:txBody>
      </p:sp>
      <p:cxnSp>
        <p:nvCxnSpPr>
          <p:cNvPr id="24" name="直線接點 23"/>
          <p:cNvCxnSpPr/>
          <p:nvPr/>
        </p:nvCxnSpPr>
        <p:spPr>
          <a:xfrm>
            <a:off x="1822098" y="668609"/>
            <a:ext cx="0" cy="251166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直線單箭頭接點 24"/>
          <p:cNvCxnSpPr>
            <a:endCxn id="7" idx="2"/>
          </p:cNvCxnSpPr>
          <p:nvPr/>
        </p:nvCxnSpPr>
        <p:spPr>
          <a:xfrm flipH="1" flipV="1">
            <a:off x="773478" y="2531204"/>
            <a:ext cx="6308" cy="106734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線接點 25"/>
          <p:cNvCxnSpPr>
            <a:stCxn id="10" idx="2"/>
            <a:endCxn id="9" idx="0"/>
          </p:cNvCxnSpPr>
          <p:nvPr/>
        </p:nvCxnSpPr>
        <p:spPr>
          <a:xfrm flipH="1">
            <a:off x="760862" y="3886550"/>
            <a:ext cx="12616" cy="138045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直線單箭頭接點 26"/>
          <p:cNvCxnSpPr>
            <a:endCxn id="9" idx="2"/>
          </p:cNvCxnSpPr>
          <p:nvPr/>
        </p:nvCxnSpPr>
        <p:spPr>
          <a:xfrm flipV="1">
            <a:off x="760862" y="5555001"/>
            <a:ext cx="0" cy="17536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2" name="圓角矩形 31"/>
          <p:cNvSpPr/>
          <p:nvPr/>
        </p:nvSpPr>
        <p:spPr>
          <a:xfrm>
            <a:off x="2908888" y="2229790"/>
            <a:ext cx="1367415" cy="37436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100" dirty="0" err="1">
                <a:solidFill>
                  <a:schemeClr val="bg1"/>
                </a:solidFill>
              </a:rPr>
              <a:t>ConnectionEvent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  <p:cxnSp>
        <p:nvCxnSpPr>
          <p:cNvPr id="36" name="直線單箭頭接點 35"/>
          <p:cNvCxnSpPr/>
          <p:nvPr/>
        </p:nvCxnSpPr>
        <p:spPr>
          <a:xfrm flipH="1" flipV="1">
            <a:off x="3582553" y="2061355"/>
            <a:ext cx="10043" cy="2373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肘形接點 48"/>
          <p:cNvCxnSpPr>
            <a:endCxn id="4" idx="0"/>
          </p:cNvCxnSpPr>
          <p:nvPr/>
        </p:nvCxnSpPr>
        <p:spPr>
          <a:xfrm rot="10800000" flipV="1">
            <a:off x="779786" y="919775"/>
            <a:ext cx="1042312" cy="257578"/>
          </a:xfrm>
          <a:prstGeom prst="bentConnector2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接點 51"/>
          <p:cNvCxnSpPr>
            <a:endCxn id="2" idx="0"/>
          </p:cNvCxnSpPr>
          <p:nvPr/>
        </p:nvCxnSpPr>
        <p:spPr>
          <a:xfrm>
            <a:off x="800388" y="919775"/>
            <a:ext cx="2771716" cy="228221"/>
          </a:xfrm>
          <a:prstGeom prst="bentConnector2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/>
          <p:cNvSpPr txBox="1"/>
          <p:nvPr/>
        </p:nvSpPr>
        <p:spPr>
          <a:xfrm>
            <a:off x="2466594" y="530109"/>
            <a:ext cx="16786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 err="1" smtClean="0"/>
              <a:t>ee.processEvent</a:t>
            </a:r>
            <a:r>
              <a:rPr lang="en-US" altLang="zh-TW" sz="900" dirty="0" smtClean="0"/>
              <a:t>(</a:t>
            </a:r>
            <a:r>
              <a:rPr lang="en-US" altLang="zh-TW" sz="900" b="1" dirty="0" smtClean="0"/>
              <a:t>this</a:t>
            </a:r>
            <a:r>
              <a:rPr lang="en-US" altLang="zh-TW" sz="900" b="1" dirty="0"/>
              <a:t>);</a:t>
            </a:r>
            <a:endParaRPr lang="zh-TW" altLang="en-US" sz="900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2466594" y="368154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1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4328104" y="2462327"/>
            <a:ext cx="2464136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err="1" smtClean="0"/>
              <a:t>processEvent</a:t>
            </a:r>
            <a:r>
              <a:rPr lang="en-US" altLang="zh-TW" sz="900" dirty="0" smtClean="0"/>
              <a:t>(...){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err="1" smtClean="0"/>
              <a:t>from.forceConnection</a:t>
            </a:r>
            <a:r>
              <a:rPr lang="en-US" altLang="zh-TW" sz="900" dirty="0" smtClean="0"/>
              <a:t>(to</a:t>
            </a:r>
            <a:r>
              <a:rPr lang="en-US" altLang="zh-TW" sz="900" dirty="0"/>
              <a:t>, </a:t>
            </a:r>
            <a:r>
              <a:rPr lang="en-US" altLang="zh-TW" sz="900" dirty="0" err="1"/>
              <a:t>interfaceId</a:t>
            </a:r>
            <a:r>
              <a:rPr lang="en-US" altLang="zh-TW" sz="900" dirty="0"/>
              <a:t>, </a:t>
            </a:r>
            <a:r>
              <a:rPr lang="en-US" altLang="zh-TW" sz="900" b="1" dirty="0" err="1"/>
              <a:t>this.isUp</a:t>
            </a:r>
            <a:r>
              <a:rPr lang="en-US" altLang="zh-TW" sz="900" b="1" dirty="0" smtClean="0"/>
              <a:t>);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smtClean="0"/>
              <a:t>}</a:t>
            </a:r>
            <a:endParaRPr lang="zh-TW" altLang="en-US" sz="900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4328104" y="2300372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2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1399007" y="1323146"/>
            <a:ext cx="14606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err="1"/>
              <a:t>forceConnection</a:t>
            </a:r>
            <a:r>
              <a:rPr lang="en-US" altLang="zh-TW" sz="900" dirty="0" smtClean="0"/>
              <a:t>(…) {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b="1" dirty="0"/>
              <a:t> </a:t>
            </a:r>
            <a:r>
              <a:rPr lang="en-US" altLang="zh-TW" sz="900" b="1" dirty="0" smtClean="0"/>
              <a:t> if </a:t>
            </a:r>
            <a:r>
              <a:rPr lang="en-US" altLang="zh-TW" sz="900" b="1" dirty="0"/>
              <a:t>(up) </a:t>
            </a:r>
          </a:p>
          <a:p>
            <a:r>
              <a:rPr lang="en-US" altLang="zh-TW" sz="900" dirty="0" smtClean="0"/>
              <a:t>    </a:t>
            </a:r>
            <a:r>
              <a:rPr lang="en-US" altLang="zh-TW" sz="900" dirty="0" err="1" smtClean="0"/>
              <a:t>ni.createConnection</a:t>
            </a:r>
            <a:r>
              <a:rPr lang="en-US" altLang="zh-TW" sz="900" dirty="0" smtClean="0"/>
              <a:t>(no);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smtClean="0"/>
              <a:t>}</a:t>
            </a:r>
            <a:endParaRPr lang="zh-TW" altLang="en-US" sz="900" dirty="0"/>
          </a:p>
        </p:txBody>
      </p:sp>
      <p:sp>
        <p:nvSpPr>
          <p:cNvPr id="58" name="文字方塊 57"/>
          <p:cNvSpPr txBox="1"/>
          <p:nvPr/>
        </p:nvSpPr>
        <p:spPr>
          <a:xfrm>
            <a:off x="1399007" y="1161191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3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60" name="標題 4"/>
          <p:cNvSpPr txBox="1">
            <a:spLocks/>
          </p:cNvSpPr>
          <p:nvPr/>
        </p:nvSpPr>
        <p:spPr>
          <a:xfrm>
            <a:off x="458538" y="0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smtClean="0"/>
              <a:t>Connection UP in clock 0</a:t>
            </a:r>
            <a:endParaRPr lang="zh-TW" altLang="en-US" sz="1800" dirty="0"/>
          </a:p>
        </p:txBody>
      </p:sp>
      <p:sp>
        <p:nvSpPr>
          <p:cNvPr id="75" name="圓角矩形 74"/>
          <p:cNvSpPr>
            <a:spLocks noChangeAspect="1"/>
          </p:cNvSpPr>
          <p:nvPr/>
        </p:nvSpPr>
        <p:spPr>
          <a:xfrm>
            <a:off x="7092280" y="703063"/>
            <a:ext cx="792088" cy="285840"/>
          </a:xfrm>
          <a:prstGeom prst="round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>
                <a:solidFill>
                  <a:schemeClr val="tx1"/>
                </a:solidFill>
              </a:rPr>
              <a:t>DTNHost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pic>
        <p:nvPicPr>
          <p:cNvPr id="76" name="Picture 1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984360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19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6268" y="1063735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矩形 77"/>
          <p:cNvSpPr/>
          <p:nvPr/>
        </p:nvSpPr>
        <p:spPr>
          <a:xfrm>
            <a:off x="7148921" y="1344722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n0</a:t>
            </a:r>
            <a:endParaRPr lang="zh-TW" altLang="en-US" dirty="0"/>
          </a:p>
        </p:txBody>
      </p:sp>
      <p:cxnSp>
        <p:nvCxnSpPr>
          <p:cNvPr id="6" name="直線單箭頭接點 5"/>
          <p:cNvCxnSpPr>
            <a:endCxn id="8" idx="0"/>
          </p:cNvCxnSpPr>
          <p:nvPr/>
        </p:nvCxnSpPr>
        <p:spPr>
          <a:xfrm>
            <a:off x="1638015" y="1916832"/>
            <a:ext cx="125640" cy="744390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1288204" y="2661222"/>
            <a:ext cx="9509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>
                <a:solidFill>
                  <a:schemeClr val="accent2"/>
                </a:solidFill>
              </a:rPr>
              <a:t>Interface of n0</a:t>
            </a:r>
            <a:endParaRPr lang="zh-TW" altLang="en-US" sz="1000" dirty="0">
              <a:solidFill>
                <a:schemeClr val="accent2"/>
              </a:solidFill>
            </a:endParaRPr>
          </a:p>
        </p:txBody>
      </p:sp>
      <p:cxnSp>
        <p:nvCxnSpPr>
          <p:cNvPr id="45" name="直線單箭頭接點 44"/>
          <p:cNvCxnSpPr/>
          <p:nvPr/>
        </p:nvCxnSpPr>
        <p:spPr>
          <a:xfrm>
            <a:off x="2642782" y="1905925"/>
            <a:ext cx="62820" cy="1079577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/>
          <p:cNvSpPr txBox="1"/>
          <p:nvPr/>
        </p:nvSpPr>
        <p:spPr>
          <a:xfrm>
            <a:off x="2240107" y="3012779"/>
            <a:ext cx="9509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>
                <a:solidFill>
                  <a:schemeClr val="accent2"/>
                </a:solidFill>
              </a:rPr>
              <a:t>Interface of n1</a:t>
            </a:r>
            <a:endParaRPr lang="zh-TW" altLang="en-US" sz="1000" dirty="0">
              <a:solidFill>
                <a:schemeClr val="accent2"/>
              </a:solidFill>
            </a:endParaRPr>
          </a:p>
        </p:txBody>
      </p:sp>
      <p:pic>
        <p:nvPicPr>
          <p:cNvPr id="43" name="Picture 1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3484" y="3150733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19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7472" y="3230108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矩形 45"/>
          <p:cNvSpPr/>
          <p:nvPr/>
        </p:nvSpPr>
        <p:spPr>
          <a:xfrm>
            <a:off x="6810125" y="3511095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56480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635896" y="2708920"/>
            <a:ext cx="15055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dirty="0" smtClean="0"/>
              <a:t>9/30</a:t>
            </a: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38930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1"/>
          <p:cNvSpPr/>
          <p:nvPr/>
        </p:nvSpPr>
        <p:spPr>
          <a:xfrm>
            <a:off x="2816104" y="1147996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EventQueue</a:t>
            </a:r>
            <a:endParaRPr lang="zh-TW" altLang="en-US" sz="1100" dirty="0"/>
          </a:p>
        </p:txBody>
      </p:sp>
      <p:sp>
        <p:nvSpPr>
          <p:cNvPr id="3" name="圓角矩形 2"/>
          <p:cNvSpPr/>
          <p:nvPr/>
        </p:nvSpPr>
        <p:spPr>
          <a:xfrm>
            <a:off x="1210030" y="380577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smtClean="0"/>
              <a:t>world</a:t>
            </a:r>
            <a:endParaRPr lang="zh-TW" altLang="en-US" sz="1100" dirty="0"/>
          </a:p>
        </p:txBody>
      </p:sp>
      <p:sp>
        <p:nvSpPr>
          <p:cNvPr id="4" name="圓角矩形 3"/>
          <p:cNvSpPr/>
          <p:nvPr/>
        </p:nvSpPr>
        <p:spPr>
          <a:xfrm>
            <a:off x="167718" y="1177353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DTNHost</a:t>
            </a:r>
            <a:endParaRPr lang="zh-TW" altLang="en-US" sz="1100" dirty="0"/>
          </a:p>
        </p:txBody>
      </p:sp>
      <p:sp>
        <p:nvSpPr>
          <p:cNvPr id="7" name="圓角矩形 6"/>
          <p:cNvSpPr/>
          <p:nvPr/>
        </p:nvSpPr>
        <p:spPr>
          <a:xfrm>
            <a:off x="17478" y="2243204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NetworkInterface</a:t>
            </a:r>
            <a:endParaRPr lang="zh-TW" altLang="en-US" sz="1100" dirty="0"/>
          </a:p>
        </p:txBody>
      </p:sp>
      <p:sp>
        <p:nvSpPr>
          <p:cNvPr id="9" name="圓角矩形 8"/>
          <p:cNvSpPr/>
          <p:nvPr/>
        </p:nvSpPr>
        <p:spPr>
          <a:xfrm>
            <a:off x="4862" y="5267001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Connections</a:t>
            </a:r>
            <a:endParaRPr lang="zh-TW" altLang="en-US" sz="1100" dirty="0"/>
          </a:p>
        </p:txBody>
      </p:sp>
      <p:sp>
        <p:nvSpPr>
          <p:cNvPr id="10" name="圓角矩形 9"/>
          <p:cNvSpPr/>
          <p:nvPr/>
        </p:nvSpPr>
        <p:spPr>
          <a:xfrm>
            <a:off x="17478" y="3598550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SimpleBoardcastInterface</a:t>
            </a:r>
            <a:endParaRPr lang="zh-TW" altLang="en-US" sz="1100" dirty="0"/>
          </a:p>
        </p:txBody>
      </p:sp>
      <p:cxnSp>
        <p:nvCxnSpPr>
          <p:cNvPr id="12" name="直線單箭頭接點 11"/>
          <p:cNvCxnSpPr>
            <a:stCxn id="7" idx="0"/>
            <a:endCxn id="4" idx="2"/>
          </p:cNvCxnSpPr>
          <p:nvPr/>
        </p:nvCxnSpPr>
        <p:spPr>
          <a:xfrm flipV="1">
            <a:off x="773478" y="1465385"/>
            <a:ext cx="6308" cy="777819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圓角矩形 14"/>
          <p:cNvSpPr/>
          <p:nvPr/>
        </p:nvSpPr>
        <p:spPr>
          <a:xfrm>
            <a:off x="4862" y="5730362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CBRConnection</a:t>
            </a:r>
            <a:endParaRPr lang="zh-TW" altLang="en-US" sz="1100" dirty="0"/>
          </a:p>
        </p:txBody>
      </p:sp>
      <p:cxnSp>
        <p:nvCxnSpPr>
          <p:cNvPr id="18" name="直線接點 17"/>
          <p:cNvCxnSpPr>
            <a:stCxn id="2" idx="2"/>
          </p:cNvCxnSpPr>
          <p:nvPr/>
        </p:nvCxnSpPr>
        <p:spPr>
          <a:xfrm>
            <a:off x="3572104" y="1435996"/>
            <a:ext cx="84" cy="288065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線接點 21"/>
          <p:cNvCxnSpPr>
            <a:stCxn id="3" idx="2"/>
          </p:cNvCxnSpPr>
          <p:nvPr/>
        </p:nvCxnSpPr>
        <p:spPr>
          <a:xfrm>
            <a:off x="1822098" y="668609"/>
            <a:ext cx="0" cy="177374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圓角矩形 22"/>
          <p:cNvSpPr/>
          <p:nvPr/>
        </p:nvSpPr>
        <p:spPr>
          <a:xfrm>
            <a:off x="2826553" y="1704478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/>
              <a:t>ExternalEvent</a:t>
            </a:r>
            <a:endParaRPr lang="zh-TW" altLang="en-US" sz="1100" dirty="0"/>
          </a:p>
        </p:txBody>
      </p:sp>
      <p:cxnSp>
        <p:nvCxnSpPr>
          <p:cNvPr id="24" name="直線接點 23"/>
          <p:cNvCxnSpPr/>
          <p:nvPr/>
        </p:nvCxnSpPr>
        <p:spPr>
          <a:xfrm>
            <a:off x="1822098" y="668609"/>
            <a:ext cx="0" cy="251166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直線單箭頭接點 24"/>
          <p:cNvCxnSpPr>
            <a:endCxn id="7" idx="2"/>
          </p:cNvCxnSpPr>
          <p:nvPr/>
        </p:nvCxnSpPr>
        <p:spPr>
          <a:xfrm flipH="1" flipV="1">
            <a:off x="773478" y="2531204"/>
            <a:ext cx="6308" cy="106734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線接點 25"/>
          <p:cNvCxnSpPr>
            <a:stCxn id="10" idx="2"/>
            <a:endCxn id="9" idx="0"/>
          </p:cNvCxnSpPr>
          <p:nvPr/>
        </p:nvCxnSpPr>
        <p:spPr>
          <a:xfrm flipH="1">
            <a:off x="760862" y="3886550"/>
            <a:ext cx="12616" cy="138045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直線單箭頭接點 26"/>
          <p:cNvCxnSpPr>
            <a:endCxn id="9" idx="2"/>
          </p:cNvCxnSpPr>
          <p:nvPr/>
        </p:nvCxnSpPr>
        <p:spPr>
          <a:xfrm flipV="1">
            <a:off x="760862" y="5555001"/>
            <a:ext cx="0" cy="17536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2" name="圓角矩形 31"/>
          <p:cNvSpPr/>
          <p:nvPr/>
        </p:nvSpPr>
        <p:spPr>
          <a:xfrm>
            <a:off x="2908888" y="2229790"/>
            <a:ext cx="1367415" cy="37436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100" dirty="0" err="1">
                <a:solidFill>
                  <a:schemeClr val="bg1"/>
                </a:solidFill>
              </a:rPr>
              <a:t>ConnectionEvent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  <p:cxnSp>
        <p:nvCxnSpPr>
          <p:cNvPr id="36" name="直線單箭頭接點 35"/>
          <p:cNvCxnSpPr/>
          <p:nvPr/>
        </p:nvCxnSpPr>
        <p:spPr>
          <a:xfrm flipH="1" flipV="1">
            <a:off x="3582553" y="2061355"/>
            <a:ext cx="10043" cy="2373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肘形接點 48"/>
          <p:cNvCxnSpPr>
            <a:endCxn id="4" idx="0"/>
          </p:cNvCxnSpPr>
          <p:nvPr/>
        </p:nvCxnSpPr>
        <p:spPr>
          <a:xfrm rot="10800000" flipV="1">
            <a:off x="779786" y="919775"/>
            <a:ext cx="1042312" cy="257578"/>
          </a:xfrm>
          <a:prstGeom prst="bentConnector2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接點 51"/>
          <p:cNvCxnSpPr>
            <a:endCxn id="2" idx="0"/>
          </p:cNvCxnSpPr>
          <p:nvPr/>
        </p:nvCxnSpPr>
        <p:spPr>
          <a:xfrm>
            <a:off x="800388" y="919775"/>
            <a:ext cx="2771716" cy="228221"/>
          </a:xfrm>
          <a:prstGeom prst="bentConnector2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/>
          <p:cNvSpPr txBox="1"/>
          <p:nvPr/>
        </p:nvSpPr>
        <p:spPr>
          <a:xfrm>
            <a:off x="2466594" y="530109"/>
            <a:ext cx="16786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 err="1" smtClean="0"/>
              <a:t>ee.processEvent</a:t>
            </a:r>
            <a:r>
              <a:rPr lang="en-US" altLang="zh-TW" sz="900" dirty="0" smtClean="0"/>
              <a:t>(</a:t>
            </a:r>
            <a:r>
              <a:rPr lang="en-US" altLang="zh-TW" sz="900" b="1" dirty="0" smtClean="0"/>
              <a:t>this</a:t>
            </a:r>
            <a:r>
              <a:rPr lang="en-US" altLang="zh-TW" sz="900" b="1" dirty="0"/>
              <a:t>);</a:t>
            </a:r>
            <a:endParaRPr lang="zh-TW" altLang="en-US" sz="900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2466594" y="368154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1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4328104" y="2462327"/>
            <a:ext cx="2464136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err="1" smtClean="0"/>
              <a:t>processEvent</a:t>
            </a:r>
            <a:r>
              <a:rPr lang="en-US" altLang="zh-TW" sz="900" dirty="0" smtClean="0"/>
              <a:t>(...){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err="1" smtClean="0"/>
              <a:t>from.forceConnection</a:t>
            </a:r>
            <a:r>
              <a:rPr lang="en-US" altLang="zh-TW" sz="900" dirty="0" smtClean="0"/>
              <a:t>(to</a:t>
            </a:r>
            <a:r>
              <a:rPr lang="en-US" altLang="zh-TW" sz="900" dirty="0"/>
              <a:t>, </a:t>
            </a:r>
            <a:r>
              <a:rPr lang="en-US" altLang="zh-TW" sz="900" dirty="0" err="1"/>
              <a:t>interfaceId</a:t>
            </a:r>
            <a:r>
              <a:rPr lang="en-US" altLang="zh-TW" sz="900" dirty="0"/>
              <a:t>, </a:t>
            </a:r>
            <a:r>
              <a:rPr lang="en-US" altLang="zh-TW" sz="900" b="1" dirty="0" err="1"/>
              <a:t>this.isUp</a:t>
            </a:r>
            <a:r>
              <a:rPr lang="en-US" altLang="zh-TW" sz="900" b="1" dirty="0" smtClean="0"/>
              <a:t>);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smtClean="0"/>
              <a:t>}</a:t>
            </a:r>
            <a:endParaRPr lang="zh-TW" altLang="en-US" sz="900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4328104" y="2300372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2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1399007" y="1323146"/>
            <a:ext cx="14606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err="1"/>
              <a:t>forceConnection</a:t>
            </a:r>
            <a:r>
              <a:rPr lang="en-US" altLang="zh-TW" sz="900" dirty="0" smtClean="0"/>
              <a:t>(…) {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b="1" dirty="0"/>
              <a:t> </a:t>
            </a:r>
            <a:r>
              <a:rPr lang="en-US" altLang="zh-TW" sz="900" b="1" dirty="0" smtClean="0"/>
              <a:t> if </a:t>
            </a:r>
            <a:r>
              <a:rPr lang="en-US" altLang="zh-TW" sz="900" b="1" dirty="0"/>
              <a:t>(up) </a:t>
            </a:r>
          </a:p>
          <a:p>
            <a:r>
              <a:rPr lang="en-US" altLang="zh-TW" sz="900" dirty="0" smtClean="0"/>
              <a:t>    </a:t>
            </a:r>
            <a:r>
              <a:rPr lang="en-US" altLang="zh-TW" sz="900" dirty="0" err="1" smtClean="0"/>
              <a:t>ni.createConnection</a:t>
            </a:r>
            <a:r>
              <a:rPr lang="en-US" altLang="zh-TW" sz="900" dirty="0" smtClean="0"/>
              <a:t>(no);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smtClean="0"/>
              <a:t>}</a:t>
            </a:r>
            <a:endParaRPr lang="zh-TW" altLang="en-US" sz="900" dirty="0"/>
          </a:p>
        </p:txBody>
      </p:sp>
      <p:sp>
        <p:nvSpPr>
          <p:cNvPr id="58" name="文字方塊 57"/>
          <p:cNvSpPr txBox="1"/>
          <p:nvPr/>
        </p:nvSpPr>
        <p:spPr>
          <a:xfrm>
            <a:off x="1399007" y="1161191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3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60" name="標題 4"/>
          <p:cNvSpPr txBox="1">
            <a:spLocks/>
          </p:cNvSpPr>
          <p:nvPr/>
        </p:nvSpPr>
        <p:spPr>
          <a:xfrm>
            <a:off x="458538" y="0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smtClean="0"/>
              <a:t>Connection UP in clock 0</a:t>
            </a:r>
            <a:endParaRPr lang="zh-TW" altLang="en-US" sz="1800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1529478" y="3773700"/>
            <a:ext cx="55310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 err="1"/>
              <a:t>createConnection</a:t>
            </a:r>
            <a:r>
              <a:rPr lang="en-US" altLang="zh-TW" sz="900" dirty="0"/>
              <a:t>(</a:t>
            </a:r>
            <a:r>
              <a:rPr lang="en-US" altLang="zh-TW" sz="900" dirty="0" smtClean="0"/>
              <a:t>…) {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/>
              <a:t>Connection </a:t>
            </a:r>
            <a:r>
              <a:rPr lang="en-US" altLang="zh-TW" sz="900" b="1" dirty="0"/>
              <a:t>con </a:t>
            </a:r>
            <a:r>
              <a:rPr lang="en-US" altLang="zh-TW" sz="900" dirty="0"/>
              <a:t>= </a:t>
            </a:r>
            <a:r>
              <a:rPr lang="en-US" altLang="zh-TW" sz="900" b="1" dirty="0"/>
              <a:t>new </a:t>
            </a:r>
            <a:r>
              <a:rPr lang="en-US" altLang="zh-TW" sz="900" b="1" dirty="0" err="1"/>
              <a:t>CBRConnection</a:t>
            </a:r>
            <a:r>
              <a:rPr lang="en-US" altLang="zh-TW" sz="900" b="1" dirty="0"/>
              <a:t>(</a:t>
            </a:r>
            <a:r>
              <a:rPr lang="en-US" altLang="zh-TW" sz="900" b="1" dirty="0" err="1"/>
              <a:t>this.host</a:t>
            </a:r>
            <a:r>
              <a:rPr lang="en-US" altLang="zh-TW" sz="900" b="1" dirty="0"/>
              <a:t>, this, </a:t>
            </a:r>
            <a:r>
              <a:rPr lang="en-US" altLang="zh-TW" sz="900" dirty="0" err="1" smtClean="0"/>
              <a:t>anotherInterface.getHost</a:t>
            </a:r>
            <a:r>
              <a:rPr lang="en-US" altLang="zh-TW" sz="900" dirty="0"/>
              <a:t>(), </a:t>
            </a:r>
            <a:r>
              <a:rPr lang="en-US" altLang="zh-TW" sz="900" dirty="0" err="1"/>
              <a:t>anotherInterface</a:t>
            </a:r>
            <a:r>
              <a:rPr lang="en-US" altLang="zh-TW" sz="900" dirty="0"/>
              <a:t>, </a:t>
            </a:r>
            <a:r>
              <a:rPr lang="en-US" altLang="zh-TW" sz="900" dirty="0" err="1"/>
              <a:t>conSpeed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connect(</a:t>
            </a:r>
            <a:r>
              <a:rPr lang="en-US" altLang="zh-TW" sz="900" dirty="0" err="1" smtClean="0"/>
              <a:t>con,anotherInterface</a:t>
            </a:r>
            <a:r>
              <a:rPr lang="en-US" altLang="zh-TW" sz="900" dirty="0" smtClean="0"/>
              <a:t>);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smtClean="0"/>
              <a:t>}</a:t>
            </a:r>
            <a:endParaRPr lang="zh-TW" altLang="en-US" sz="900" dirty="0"/>
          </a:p>
        </p:txBody>
      </p:sp>
      <p:sp>
        <p:nvSpPr>
          <p:cNvPr id="62" name="文字方塊 61"/>
          <p:cNvSpPr txBox="1"/>
          <p:nvPr/>
        </p:nvSpPr>
        <p:spPr>
          <a:xfrm>
            <a:off x="1529478" y="3611745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4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75" name="圓角矩形 74"/>
          <p:cNvSpPr>
            <a:spLocks noChangeAspect="1"/>
          </p:cNvSpPr>
          <p:nvPr/>
        </p:nvSpPr>
        <p:spPr>
          <a:xfrm>
            <a:off x="7092280" y="703063"/>
            <a:ext cx="792088" cy="285840"/>
          </a:xfrm>
          <a:prstGeom prst="round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>
                <a:solidFill>
                  <a:schemeClr val="tx1"/>
                </a:solidFill>
              </a:rPr>
              <a:t>DTNHost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pic>
        <p:nvPicPr>
          <p:cNvPr id="76" name="Picture 1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984360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19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6268" y="1063735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矩形 77"/>
          <p:cNvSpPr/>
          <p:nvPr/>
        </p:nvSpPr>
        <p:spPr>
          <a:xfrm>
            <a:off x="7148921" y="1344722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n0</a:t>
            </a:r>
            <a:endParaRPr lang="zh-TW" altLang="en-US" dirty="0"/>
          </a:p>
        </p:txBody>
      </p:sp>
      <p:cxnSp>
        <p:nvCxnSpPr>
          <p:cNvPr id="39" name="直線單箭頭接點 38"/>
          <p:cNvCxnSpPr/>
          <p:nvPr/>
        </p:nvCxnSpPr>
        <p:spPr>
          <a:xfrm flipV="1">
            <a:off x="3645453" y="3842577"/>
            <a:ext cx="0" cy="255902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/>
          <p:cNvSpPr txBox="1"/>
          <p:nvPr/>
        </p:nvSpPr>
        <p:spPr>
          <a:xfrm>
            <a:off x="3486595" y="3589744"/>
            <a:ext cx="3177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>
                <a:solidFill>
                  <a:schemeClr val="accent2"/>
                </a:solidFill>
              </a:rPr>
              <a:t>n0</a:t>
            </a:r>
            <a:endParaRPr lang="zh-TW" altLang="en-US" sz="1000" dirty="0">
              <a:solidFill>
                <a:schemeClr val="accent2"/>
              </a:solidFill>
            </a:endParaRPr>
          </a:p>
        </p:txBody>
      </p:sp>
      <p:cxnSp>
        <p:nvCxnSpPr>
          <p:cNvPr id="43" name="直線單箭頭接點 42"/>
          <p:cNvCxnSpPr/>
          <p:nvPr/>
        </p:nvCxnSpPr>
        <p:spPr>
          <a:xfrm flipV="1">
            <a:off x="3995936" y="3749664"/>
            <a:ext cx="0" cy="348815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字方塊 43"/>
          <p:cNvSpPr txBox="1"/>
          <p:nvPr/>
        </p:nvSpPr>
        <p:spPr>
          <a:xfrm>
            <a:off x="3771126" y="3488634"/>
            <a:ext cx="26148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err="1">
                <a:solidFill>
                  <a:schemeClr val="accent2"/>
                </a:solidFill>
              </a:rPr>
              <a:t>SimpleBroadcastInterface</a:t>
            </a:r>
            <a:r>
              <a:rPr lang="en-US" altLang="zh-TW" sz="1000" dirty="0">
                <a:solidFill>
                  <a:schemeClr val="accent2"/>
                </a:solidFill>
              </a:rPr>
              <a:t> net interface 1 of n0</a:t>
            </a:r>
            <a:endParaRPr lang="zh-TW" altLang="en-US" sz="1000" dirty="0">
              <a:solidFill>
                <a:schemeClr val="accent2"/>
              </a:solidFill>
            </a:endParaRPr>
          </a:p>
        </p:txBody>
      </p:sp>
      <p:cxnSp>
        <p:nvCxnSpPr>
          <p:cNvPr id="64" name="直線單箭頭接點 63"/>
          <p:cNvCxnSpPr/>
          <p:nvPr/>
        </p:nvCxnSpPr>
        <p:spPr>
          <a:xfrm>
            <a:off x="4890760" y="4209518"/>
            <a:ext cx="0" cy="367257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字方塊 64"/>
          <p:cNvSpPr txBox="1"/>
          <p:nvPr/>
        </p:nvSpPr>
        <p:spPr>
          <a:xfrm>
            <a:off x="4760819" y="4573919"/>
            <a:ext cx="3177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>
                <a:solidFill>
                  <a:schemeClr val="accent2"/>
                </a:solidFill>
              </a:rPr>
              <a:t>n1</a:t>
            </a:r>
            <a:endParaRPr lang="zh-TW" altLang="en-US" sz="1000" dirty="0">
              <a:solidFill>
                <a:schemeClr val="accent2"/>
              </a:solidFill>
            </a:endParaRPr>
          </a:p>
        </p:txBody>
      </p:sp>
      <p:cxnSp>
        <p:nvCxnSpPr>
          <p:cNvPr id="66" name="直線單箭頭接點 65"/>
          <p:cNvCxnSpPr/>
          <p:nvPr/>
        </p:nvCxnSpPr>
        <p:spPr>
          <a:xfrm>
            <a:off x="5870206" y="4267238"/>
            <a:ext cx="0" cy="1352980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字方塊 68"/>
          <p:cNvSpPr txBox="1"/>
          <p:nvPr/>
        </p:nvSpPr>
        <p:spPr>
          <a:xfrm>
            <a:off x="4347233" y="5620218"/>
            <a:ext cx="26148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err="1">
                <a:solidFill>
                  <a:schemeClr val="accent2"/>
                </a:solidFill>
              </a:rPr>
              <a:t>SimpleBroadcastInterface</a:t>
            </a:r>
            <a:r>
              <a:rPr lang="en-US" altLang="zh-TW" sz="1000" dirty="0">
                <a:solidFill>
                  <a:schemeClr val="accent2"/>
                </a:solidFill>
              </a:rPr>
              <a:t> net interface </a:t>
            </a:r>
            <a:r>
              <a:rPr lang="en-US" altLang="zh-TW" sz="1000" dirty="0" smtClean="0">
                <a:solidFill>
                  <a:schemeClr val="accent2"/>
                </a:solidFill>
              </a:rPr>
              <a:t>2 </a:t>
            </a:r>
            <a:r>
              <a:rPr lang="en-US" altLang="zh-TW" sz="1000" dirty="0">
                <a:solidFill>
                  <a:schemeClr val="accent2"/>
                </a:solidFill>
              </a:rPr>
              <a:t>of </a:t>
            </a:r>
            <a:r>
              <a:rPr lang="en-US" altLang="zh-TW" sz="1000" dirty="0" smtClean="0">
                <a:solidFill>
                  <a:schemeClr val="accent2"/>
                </a:solidFill>
              </a:rPr>
              <a:t>n1</a:t>
            </a:r>
            <a:endParaRPr lang="zh-TW" altLang="en-US" sz="1000" dirty="0">
              <a:solidFill>
                <a:schemeClr val="accent2"/>
              </a:solidFill>
            </a:endParaRPr>
          </a:p>
        </p:txBody>
      </p:sp>
      <p:cxnSp>
        <p:nvCxnSpPr>
          <p:cNvPr id="70" name="直線單箭頭接點 69"/>
          <p:cNvCxnSpPr/>
          <p:nvPr/>
        </p:nvCxnSpPr>
        <p:spPr>
          <a:xfrm>
            <a:off x="6732240" y="4235365"/>
            <a:ext cx="416681" cy="396274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字方塊 70"/>
          <p:cNvSpPr txBox="1"/>
          <p:nvPr/>
        </p:nvSpPr>
        <p:spPr>
          <a:xfrm>
            <a:off x="7018980" y="4628783"/>
            <a:ext cx="7152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>
                <a:solidFill>
                  <a:schemeClr val="accent2"/>
                </a:solidFill>
              </a:rPr>
              <a:t>1000 bit/s</a:t>
            </a:r>
            <a:endParaRPr lang="zh-TW" altLang="en-US" sz="1000" dirty="0">
              <a:solidFill>
                <a:schemeClr val="accent2"/>
              </a:solidFill>
            </a:endParaRPr>
          </a:p>
        </p:txBody>
      </p:sp>
      <p:graphicFrame>
        <p:nvGraphicFramePr>
          <p:cNvPr id="82" name="表格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8790190"/>
              </p:ext>
            </p:extLst>
          </p:nvPr>
        </p:nvGraphicFramePr>
        <p:xfrm>
          <a:off x="1762794" y="4648841"/>
          <a:ext cx="2991630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1630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TW" sz="1400" b="1" dirty="0" smtClean="0"/>
                        <a:t>con</a:t>
                      </a:r>
                      <a:endParaRPr lang="zh-TW" altLang="en-US" sz="1400" b="1" dirty="0"/>
                    </a:p>
                  </a:txBody>
                  <a:tcPr/>
                </a:tc>
              </a:tr>
              <a:tr h="152483">
                <a:tc>
                  <a:txBody>
                    <a:bodyPr/>
                    <a:lstStyle/>
                    <a:p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n0&lt;-&gt;n1 (1000Bps) is up</a:t>
                      </a:r>
                      <a:endParaRPr lang="zh-TW" altLang="en-US" sz="10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1" name="直線單箭頭接點 50"/>
          <p:cNvCxnSpPr/>
          <p:nvPr/>
        </p:nvCxnSpPr>
        <p:spPr>
          <a:xfrm>
            <a:off x="2267744" y="4209518"/>
            <a:ext cx="288032" cy="422121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1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3484" y="3150733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19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7472" y="3230108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矩形 66"/>
          <p:cNvSpPr/>
          <p:nvPr/>
        </p:nvSpPr>
        <p:spPr>
          <a:xfrm>
            <a:off x="6810125" y="3511095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56480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1"/>
          <p:cNvSpPr/>
          <p:nvPr/>
        </p:nvSpPr>
        <p:spPr>
          <a:xfrm>
            <a:off x="2816104" y="1147996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EventQueue</a:t>
            </a:r>
            <a:endParaRPr lang="zh-TW" altLang="en-US" sz="1100" dirty="0"/>
          </a:p>
        </p:txBody>
      </p:sp>
      <p:sp>
        <p:nvSpPr>
          <p:cNvPr id="3" name="圓角矩形 2"/>
          <p:cNvSpPr/>
          <p:nvPr/>
        </p:nvSpPr>
        <p:spPr>
          <a:xfrm>
            <a:off x="1210030" y="380577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smtClean="0"/>
              <a:t>world</a:t>
            </a:r>
            <a:endParaRPr lang="zh-TW" altLang="en-US" sz="1100" dirty="0"/>
          </a:p>
        </p:txBody>
      </p:sp>
      <p:sp>
        <p:nvSpPr>
          <p:cNvPr id="4" name="圓角矩形 3"/>
          <p:cNvSpPr/>
          <p:nvPr/>
        </p:nvSpPr>
        <p:spPr>
          <a:xfrm>
            <a:off x="167718" y="1177353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DTNHost</a:t>
            </a:r>
            <a:endParaRPr lang="zh-TW" altLang="en-US" sz="1100" dirty="0"/>
          </a:p>
        </p:txBody>
      </p:sp>
      <p:sp>
        <p:nvSpPr>
          <p:cNvPr id="7" name="圓角矩形 6"/>
          <p:cNvSpPr/>
          <p:nvPr/>
        </p:nvSpPr>
        <p:spPr>
          <a:xfrm>
            <a:off x="17478" y="2243204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NetworkInterface</a:t>
            </a:r>
            <a:endParaRPr lang="zh-TW" altLang="en-US" sz="1100" dirty="0"/>
          </a:p>
        </p:txBody>
      </p:sp>
      <p:sp>
        <p:nvSpPr>
          <p:cNvPr id="9" name="圓角矩形 8"/>
          <p:cNvSpPr/>
          <p:nvPr/>
        </p:nvSpPr>
        <p:spPr>
          <a:xfrm>
            <a:off x="4862" y="5267001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Connections</a:t>
            </a:r>
            <a:endParaRPr lang="zh-TW" altLang="en-US" sz="1100" dirty="0"/>
          </a:p>
        </p:txBody>
      </p:sp>
      <p:sp>
        <p:nvSpPr>
          <p:cNvPr id="10" name="圓角矩形 9"/>
          <p:cNvSpPr/>
          <p:nvPr/>
        </p:nvSpPr>
        <p:spPr>
          <a:xfrm>
            <a:off x="17478" y="3598550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SimpleBoardcastInterface</a:t>
            </a:r>
            <a:endParaRPr lang="zh-TW" altLang="en-US" sz="1100" dirty="0"/>
          </a:p>
        </p:txBody>
      </p:sp>
      <p:cxnSp>
        <p:nvCxnSpPr>
          <p:cNvPr id="12" name="直線單箭頭接點 11"/>
          <p:cNvCxnSpPr>
            <a:stCxn id="7" idx="0"/>
            <a:endCxn id="4" idx="2"/>
          </p:cNvCxnSpPr>
          <p:nvPr/>
        </p:nvCxnSpPr>
        <p:spPr>
          <a:xfrm flipV="1">
            <a:off x="773478" y="1465385"/>
            <a:ext cx="6308" cy="777819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圓角矩形 14"/>
          <p:cNvSpPr/>
          <p:nvPr/>
        </p:nvSpPr>
        <p:spPr>
          <a:xfrm>
            <a:off x="4862" y="5730362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CBRConnection</a:t>
            </a:r>
            <a:endParaRPr lang="zh-TW" altLang="en-US" sz="1100" dirty="0"/>
          </a:p>
        </p:txBody>
      </p:sp>
      <p:cxnSp>
        <p:nvCxnSpPr>
          <p:cNvPr id="18" name="直線接點 17"/>
          <p:cNvCxnSpPr>
            <a:stCxn id="2" idx="2"/>
          </p:cNvCxnSpPr>
          <p:nvPr/>
        </p:nvCxnSpPr>
        <p:spPr>
          <a:xfrm>
            <a:off x="3572104" y="1435996"/>
            <a:ext cx="84" cy="288065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線接點 21"/>
          <p:cNvCxnSpPr>
            <a:stCxn id="3" idx="2"/>
          </p:cNvCxnSpPr>
          <p:nvPr/>
        </p:nvCxnSpPr>
        <p:spPr>
          <a:xfrm>
            <a:off x="1822098" y="668609"/>
            <a:ext cx="0" cy="177374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圓角矩形 22"/>
          <p:cNvSpPr/>
          <p:nvPr/>
        </p:nvSpPr>
        <p:spPr>
          <a:xfrm>
            <a:off x="2826553" y="1704478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/>
              <a:t>ExternalEvent</a:t>
            </a:r>
            <a:endParaRPr lang="zh-TW" altLang="en-US" sz="1100" dirty="0"/>
          </a:p>
        </p:txBody>
      </p:sp>
      <p:cxnSp>
        <p:nvCxnSpPr>
          <p:cNvPr id="24" name="直線接點 23"/>
          <p:cNvCxnSpPr/>
          <p:nvPr/>
        </p:nvCxnSpPr>
        <p:spPr>
          <a:xfrm>
            <a:off x="1822098" y="668609"/>
            <a:ext cx="0" cy="251166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直線單箭頭接點 24"/>
          <p:cNvCxnSpPr>
            <a:endCxn id="7" idx="2"/>
          </p:cNvCxnSpPr>
          <p:nvPr/>
        </p:nvCxnSpPr>
        <p:spPr>
          <a:xfrm flipH="1" flipV="1">
            <a:off x="773478" y="2531204"/>
            <a:ext cx="6308" cy="106734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線接點 25"/>
          <p:cNvCxnSpPr>
            <a:stCxn id="10" idx="2"/>
            <a:endCxn id="9" idx="0"/>
          </p:cNvCxnSpPr>
          <p:nvPr/>
        </p:nvCxnSpPr>
        <p:spPr>
          <a:xfrm flipH="1">
            <a:off x="760862" y="3886550"/>
            <a:ext cx="12616" cy="138045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直線單箭頭接點 26"/>
          <p:cNvCxnSpPr>
            <a:endCxn id="9" idx="2"/>
          </p:cNvCxnSpPr>
          <p:nvPr/>
        </p:nvCxnSpPr>
        <p:spPr>
          <a:xfrm flipV="1">
            <a:off x="760862" y="5555001"/>
            <a:ext cx="0" cy="17536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2" name="圓角矩形 31"/>
          <p:cNvSpPr/>
          <p:nvPr/>
        </p:nvSpPr>
        <p:spPr>
          <a:xfrm>
            <a:off x="2908888" y="2229790"/>
            <a:ext cx="1367415" cy="37436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100" dirty="0" err="1">
                <a:solidFill>
                  <a:schemeClr val="bg1"/>
                </a:solidFill>
              </a:rPr>
              <a:t>ConnectionEvent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  <p:cxnSp>
        <p:nvCxnSpPr>
          <p:cNvPr id="36" name="直線單箭頭接點 35"/>
          <p:cNvCxnSpPr/>
          <p:nvPr/>
        </p:nvCxnSpPr>
        <p:spPr>
          <a:xfrm flipH="1" flipV="1">
            <a:off x="3582553" y="2061355"/>
            <a:ext cx="10043" cy="2373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肘形接點 48"/>
          <p:cNvCxnSpPr>
            <a:endCxn id="4" idx="0"/>
          </p:cNvCxnSpPr>
          <p:nvPr/>
        </p:nvCxnSpPr>
        <p:spPr>
          <a:xfrm rot="10800000" flipV="1">
            <a:off x="779786" y="919775"/>
            <a:ext cx="1042312" cy="257578"/>
          </a:xfrm>
          <a:prstGeom prst="bentConnector2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接點 51"/>
          <p:cNvCxnSpPr>
            <a:endCxn id="2" idx="0"/>
          </p:cNvCxnSpPr>
          <p:nvPr/>
        </p:nvCxnSpPr>
        <p:spPr>
          <a:xfrm>
            <a:off x="800388" y="919775"/>
            <a:ext cx="2771716" cy="228221"/>
          </a:xfrm>
          <a:prstGeom prst="bentConnector2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/>
          <p:cNvSpPr txBox="1"/>
          <p:nvPr/>
        </p:nvSpPr>
        <p:spPr>
          <a:xfrm>
            <a:off x="2466594" y="530109"/>
            <a:ext cx="16786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 err="1" smtClean="0"/>
              <a:t>ee.processEvent</a:t>
            </a:r>
            <a:r>
              <a:rPr lang="en-US" altLang="zh-TW" sz="900" dirty="0" smtClean="0"/>
              <a:t>(</a:t>
            </a:r>
            <a:r>
              <a:rPr lang="en-US" altLang="zh-TW" sz="900" b="1" dirty="0" smtClean="0"/>
              <a:t>this</a:t>
            </a:r>
            <a:r>
              <a:rPr lang="en-US" altLang="zh-TW" sz="900" b="1" dirty="0"/>
              <a:t>);</a:t>
            </a:r>
            <a:endParaRPr lang="zh-TW" altLang="en-US" sz="900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2466594" y="368154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1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4328104" y="2462327"/>
            <a:ext cx="2464136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err="1" smtClean="0"/>
              <a:t>processEvent</a:t>
            </a:r>
            <a:r>
              <a:rPr lang="en-US" altLang="zh-TW" sz="900" dirty="0" smtClean="0"/>
              <a:t>(...){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err="1" smtClean="0"/>
              <a:t>from.forceConnection</a:t>
            </a:r>
            <a:r>
              <a:rPr lang="en-US" altLang="zh-TW" sz="900" dirty="0" smtClean="0"/>
              <a:t>(to</a:t>
            </a:r>
            <a:r>
              <a:rPr lang="en-US" altLang="zh-TW" sz="900" dirty="0"/>
              <a:t>, </a:t>
            </a:r>
            <a:r>
              <a:rPr lang="en-US" altLang="zh-TW" sz="900" dirty="0" err="1"/>
              <a:t>interfaceId</a:t>
            </a:r>
            <a:r>
              <a:rPr lang="en-US" altLang="zh-TW" sz="900" dirty="0"/>
              <a:t>, </a:t>
            </a:r>
            <a:r>
              <a:rPr lang="en-US" altLang="zh-TW" sz="900" b="1" dirty="0" err="1"/>
              <a:t>this.isUp</a:t>
            </a:r>
            <a:r>
              <a:rPr lang="en-US" altLang="zh-TW" sz="900" b="1" dirty="0" smtClean="0"/>
              <a:t>);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smtClean="0"/>
              <a:t>}</a:t>
            </a:r>
            <a:endParaRPr lang="zh-TW" altLang="en-US" sz="900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4328104" y="2300372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2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1399007" y="1323146"/>
            <a:ext cx="14606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err="1"/>
              <a:t>forceConnection</a:t>
            </a:r>
            <a:r>
              <a:rPr lang="en-US" altLang="zh-TW" sz="900" dirty="0" smtClean="0"/>
              <a:t>(…) {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b="1" dirty="0"/>
              <a:t> </a:t>
            </a:r>
            <a:r>
              <a:rPr lang="en-US" altLang="zh-TW" sz="900" b="1" dirty="0" smtClean="0"/>
              <a:t> if </a:t>
            </a:r>
            <a:r>
              <a:rPr lang="en-US" altLang="zh-TW" sz="900" b="1" dirty="0"/>
              <a:t>(up) </a:t>
            </a:r>
          </a:p>
          <a:p>
            <a:r>
              <a:rPr lang="en-US" altLang="zh-TW" sz="900" dirty="0" smtClean="0"/>
              <a:t>    </a:t>
            </a:r>
            <a:r>
              <a:rPr lang="en-US" altLang="zh-TW" sz="900" dirty="0" err="1" smtClean="0"/>
              <a:t>ni.createConnection</a:t>
            </a:r>
            <a:r>
              <a:rPr lang="en-US" altLang="zh-TW" sz="900" dirty="0" smtClean="0"/>
              <a:t>(no);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smtClean="0"/>
              <a:t>}</a:t>
            </a:r>
            <a:endParaRPr lang="zh-TW" altLang="en-US" sz="900" dirty="0"/>
          </a:p>
        </p:txBody>
      </p:sp>
      <p:sp>
        <p:nvSpPr>
          <p:cNvPr id="58" name="文字方塊 57"/>
          <p:cNvSpPr txBox="1"/>
          <p:nvPr/>
        </p:nvSpPr>
        <p:spPr>
          <a:xfrm>
            <a:off x="1399007" y="1161191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3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60" name="標題 4"/>
          <p:cNvSpPr txBox="1">
            <a:spLocks/>
          </p:cNvSpPr>
          <p:nvPr/>
        </p:nvSpPr>
        <p:spPr>
          <a:xfrm>
            <a:off x="458538" y="0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smtClean="0"/>
              <a:t>Connection UP in clock 0</a:t>
            </a:r>
            <a:endParaRPr lang="zh-TW" altLang="en-US" sz="1800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1529478" y="3773700"/>
            <a:ext cx="55310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 err="1"/>
              <a:t>createConnection</a:t>
            </a:r>
            <a:r>
              <a:rPr lang="en-US" altLang="zh-TW" sz="900" dirty="0"/>
              <a:t>(</a:t>
            </a:r>
            <a:r>
              <a:rPr lang="en-US" altLang="zh-TW" sz="900" dirty="0" smtClean="0"/>
              <a:t>…) {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/>
              <a:t>Connection con = </a:t>
            </a:r>
            <a:r>
              <a:rPr lang="en-US" altLang="zh-TW" sz="900" b="1" dirty="0"/>
              <a:t>new </a:t>
            </a:r>
            <a:r>
              <a:rPr lang="en-US" altLang="zh-TW" sz="900" b="1" dirty="0" err="1"/>
              <a:t>CBRConnection</a:t>
            </a:r>
            <a:r>
              <a:rPr lang="en-US" altLang="zh-TW" sz="900" b="1" dirty="0"/>
              <a:t>(</a:t>
            </a:r>
            <a:r>
              <a:rPr lang="en-US" altLang="zh-TW" sz="900" b="1" dirty="0" err="1"/>
              <a:t>this.host</a:t>
            </a:r>
            <a:r>
              <a:rPr lang="en-US" altLang="zh-TW" sz="900" b="1" dirty="0"/>
              <a:t>, this, </a:t>
            </a:r>
            <a:r>
              <a:rPr lang="en-US" altLang="zh-TW" sz="900" dirty="0" err="1" smtClean="0"/>
              <a:t>anotherInterface.getHost</a:t>
            </a:r>
            <a:r>
              <a:rPr lang="en-US" altLang="zh-TW" sz="900" dirty="0"/>
              <a:t>(), </a:t>
            </a:r>
            <a:r>
              <a:rPr lang="en-US" altLang="zh-TW" sz="900" dirty="0" err="1"/>
              <a:t>anotherInterface</a:t>
            </a:r>
            <a:r>
              <a:rPr lang="en-US" altLang="zh-TW" sz="900" dirty="0"/>
              <a:t>, </a:t>
            </a:r>
            <a:r>
              <a:rPr lang="en-US" altLang="zh-TW" sz="900" dirty="0" err="1"/>
              <a:t>conSpeed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connect(</a:t>
            </a:r>
            <a:r>
              <a:rPr lang="en-US" altLang="zh-TW" sz="900" dirty="0" err="1" smtClean="0"/>
              <a:t>con,anotherInterface</a:t>
            </a:r>
            <a:r>
              <a:rPr lang="en-US" altLang="zh-TW" sz="900" dirty="0" smtClean="0"/>
              <a:t>);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smtClean="0"/>
              <a:t>}</a:t>
            </a:r>
            <a:endParaRPr lang="zh-TW" altLang="en-US" sz="900" dirty="0"/>
          </a:p>
        </p:txBody>
      </p:sp>
      <p:sp>
        <p:nvSpPr>
          <p:cNvPr id="62" name="文字方塊 61"/>
          <p:cNvSpPr txBox="1"/>
          <p:nvPr/>
        </p:nvSpPr>
        <p:spPr>
          <a:xfrm>
            <a:off x="1529478" y="3611745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4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75" name="圓角矩形 74"/>
          <p:cNvSpPr>
            <a:spLocks noChangeAspect="1"/>
          </p:cNvSpPr>
          <p:nvPr/>
        </p:nvSpPr>
        <p:spPr>
          <a:xfrm>
            <a:off x="7092280" y="703063"/>
            <a:ext cx="792088" cy="285840"/>
          </a:xfrm>
          <a:prstGeom prst="round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>
                <a:solidFill>
                  <a:schemeClr val="tx1"/>
                </a:solidFill>
              </a:rPr>
              <a:t>DTNHost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pic>
        <p:nvPicPr>
          <p:cNvPr id="76" name="Picture 1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984360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19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6268" y="1063735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矩形 77"/>
          <p:cNvSpPr/>
          <p:nvPr/>
        </p:nvSpPr>
        <p:spPr>
          <a:xfrm>
            <a:off x="7148921" y="1344722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n0</a:t>
            </a:r>
            <a:endParaRPr lang="zh-TW" altLang="en-US" dirty="0"/>
          </a:p>
        </p:txBody>
      </p:sp>
      <p:pic>
        <p:nvPicPr>
          <p:cNvPr id="79" name="Picture 1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3484" y="3150733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19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7472" y="3230108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" name="矩形 80"/>
          <p:cNvSpPr/>
          <p:nvPr/>
        </p:nvSpPr>
        <p:spPr>
          <a:xfrm>
            <a:off x="6810125" y="3511095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n1</a:t>
            </a:r>
            <a:endParaRPr lang="zh-TW" altLang="en-US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1516862" y="2463510"/>
            <a:ext cx="24048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connect</a:t>
            </a:r>
            <a:r>
              <a:rPr lang="en-US" altLang="zh-TW" sz="900" dirty="0" smtClean="0"/>
              <a:t>(…) {</a:t>
            </a:r>
          </a:p>
          <a:p>
            <a:r>
              <a:rPr lang="en-US" altLang="zh-TW" sz="900" b="1" dirty="0" err="1"/>
              <a:t>this.connections.add</a:t>
            </a:r>
            <a:r>
              <a:rPr lang="en-US" altLang="zh-TW" sz="900" b="1" dirty="0"/>
              <a:t>(con);</a:t>
            </a:r>
            <a:endParaRPr lang="en-US" altLang="zh-TW" sz="900" dirty="0" smtClean="0"/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b="1" dirty="0" err="1"/>
              <a:t>anotherInterface.getConnections</a:t>
            </a:r>
            <a:r>
              <a:rPr lang="en-US" altLang="zh-TW" sz="900" b="1" dirty="0"/>
              <a:t>().add(con</a:t>
            </a:r>
            <a:r>
              <a:rPr lang="en-US" altLang="zh-TW" sz="900" b="1" dirty="0" smtClean="0"/>
              <a:t>);</a:t>
            </a:r>
            <a:endParaRPr lang="zh-TW" altLang="en-US" sz="900" b="1" dirty="0"/>
          </a:p>
          <a:p>
            <a:r>
              <a:rPr lang="en-US" altLang="zh-TW" sz="900" dirty="0" err="1" smtClean="0"/>
              <a:t>this.host.connectionUp</a:t>
            </a:r>
            <a:r>
              <a:rPr lang="en-US" altLang="zh-TW" sz="900" dirty="0" smtClean="0"/>
              <a:t>(con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err="1"/>
              <a:t>anotherInterface.getHost</a:t>
            </a:r>
            <a:r>
              <a:rPr lang="en-US" altLang="zh-TW" sz="900" dirty="0"/>
              <a:t>().</a:t>
            </a:r>
            <a:r>
              <a:rPr lang="en-US" altLang="zh-TW" sz="900" dirty="0" err="1"/>
              <a:t>connectionUp</a:t>
            </a:r>
            <a:r>
              <a:rPr lang="en-US" altLang="zh-TW" sz="900" dirty="0"/>
              <a:t>(con</a:t>
            </a:r>
            <a:r>
              <a:rPr lang="en-US" altLang="zh-TW" sz="900" dirty="0" smtClean="0"/>
              <a:t>);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smtClean="0"/>
              <a:t>}</a:t>
            </a:r>
            <a:endParaRPr lang="zh-TW" altLang="en-US" sz="900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1516862" y="2301555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5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50" name="右大括弧 49"/>
          <p:cNvSpPr/>
          <p:nvPr/>
        </p:nvSpPr>
        <p:spPr>
          <a:xfrm>
            <a:off x="6662956" y="326241"/>
            <a:ext cx="294337" cy="1853769"/>
          </a:xfrm>
          <a:prstGeom prst="rightBrace">
            <a:avLst>
              <a:gd name="adj1" fmla="val 8333"/>
              <a:gd name="adj2" fmla="val 8594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51" name="表格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5045114"/>
              </p:ext>
            </p:extLst>
          </p:nvPr>
        </p:nvGraphicFramePr>
        <p:xfrm>
          <a:off x="5292080" y="483570"/>
          <a:ext cx="1479009" cy="120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9009"/>
              </a:tblGrid>
              <a:tr h="172424"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Connections</a:t>
                      </a:r>
                      <a:endParaRPr lang="zh-TW" altLang="en-US" sz="900" dirty="0"/>
                    </a:p>
                  </a:txBody>
                  <a:tcPr/>
                </a:tc>
              </a:tr>
              <a:tr h="152483">
                <a:tc>
                  <a:txBody>
                    <a:bodyPr/>
                    <a:lstStyle/>
                    <a:p>
                      <a:r>
                        <a:rPr lang="en-US" altLang="zh-TW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n0&lt;-&gt;n1 (1000Bps) is up</a:t>
                      </a:r>
                      <a:endParaRPr lang="zh-TW" altLang="en-US" sz="800" dirty="0"/>
                    </a:p>
                  </a:txBody>
                  <a:tcPr/>
                </a:tc>
              </a:tr>
              <a:tr h="22163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22163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4" name="表格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928248"/>
              </p:ext>
            </p:extLst>
          </p:nvPr>
        </p:nvGraphicFramePr>
        <p:xfrm>
          <a:off x="7636366" y="2918659"/>
          <a:ext cx="1479009" cy="120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9009"/>
              </a:tblGrid>
              <a:tr h="172424"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Connections</a:t>
                      </a:r>
                      <a:endParaRPr lang="zh-TW" altLang="en-US" sz="900" dirty="0"/>
                    </a:p>
                  </a:txBody>
                  <a:tcPr/>
                </a:tc>
              </a:tr>
              <a:tr h="152483">
                <a:tc>
                  <a:txBody>
                    <a:bodyPr/>
                    <a:lstStyle/>
                    <a:p>
                      <a:r>
                        <a:rPr lang="en-US" altLang="zh-TW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n0&lt;-&gt;n1 (1000Bps) is up</a:t>
                      </a:r>
                      <a:endParaRPr lang="zh-TW" altLang="en-US" sz="800" dirty="0"/>
                    </a:p>
                  </a:txBody>
                  <a:tcPr/>
                </a:tc>
              </a:tr>
              <a:tr h="22163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22163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5" name="直線單箭頭接點 44"/>
          <p:cNvCxnSpPr/>
          <p:nvPr/>
        </p:nvCxnSpPr>
        <p:spPr>
          <a:xfrm flipV="1">
            <a:off x="2816104" y="984361"/>
            <a:ext cx="2475976" cy="1704980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/>
          <p:cNvCxnSpPr/>
          <p:nvPr/>
        </p:nvCxnSpPr>
        <p:spPr>
          <a:xfrm>
            <a:off x="3707904" y="3020953"/>
            <a:ext cx="3896011" cy="209155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圓角矩形 64"/>
          <p:cNvSpPr/>
          <p:nvPr/>
        </p:nvSpPr>
        <p:spPr>
          <a:xfrm>
            <a:off x="6957996" y="1796035"/>
            <a:ext cx="1041916" cy="276544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900" dirty="0" err="1" smtClean="0"/>
              <a:t>NetworkInterface</a:t>
            </a:r>
            <a:endParaRPr lang="zh-TW" altLang="en-US" sz="900" dirty="0"/>
          </a:p>
        </p:txBody>
      </p:sp>
      <p:cxnSp>
        <p:nvCxnSpPr>
          <p:cNvPr id="66" name="直線接點 65"/>
          <p:cNvCxnSpPr/>
          <p:nvPr/>
        </p:nvCxnSpPr>
        <p:spPr>
          <a:xfrm>
            <a:off x="7458230" y="1559444"/>
            <a:ext cx="11354" cy="23659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8" name="圓角矩形 67"/>
          <p:cNvSpPr/>
          <p:nvPr/>
        </p:nvSpPr>
        <p:spPr>
          <a:xfrm>
            <a:off x="6388610" y="3958821"/>
            <a:ext cx="1041916" cy="276544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900" dirty="0" err="1" smtClean="0"/>
              <a:t>NetworkInterface</a:t>
            </a:r>
            <a:endParaRPr lang="zh-TW" altLang="en-US" sz="900" dirty="0"/>
          </a:p>
        </p:txBody>
      </p:sp>
      <p:cxnSp>
        <p:nvCxnSpPr>
          <p:cNvPr id="69" name="直線接點 68"/>
          <p:cNvCxnSpPr>
            <a:stCxn id="81" idx="2"/>
            <a:endCxn id="68" idx="0"/>
          </p:cNvCxnSpPr>
          <p:nvPr/>
        </p:nvCxnSpPr>
        <p:spPr>
          <a:xfrm flipH="1">
            <a:off x="6909568" y="3720214"/>
            <a:ext cx="195547" cy="238607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3" name="右大括弧 72"/>
          <p:cNvSpPr/>
          <p:nvPr/>
        </p:nvSpPr>
        <p:spPr>
          <a:xfrm rot="10800000">
            <a:off x="7456747" y="2531204"/>
            <a:ext cx="294337" cy="1853769"/>
          </a:xfrm>
          <a:prstGeom prst="rightBrace">
            <a:avLst>
              <a:gd name="adj1" fmla="val 8333"/>
              <a:gd name="adj2" fmla="val 1452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469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1"/>
          <p:cNvSpPr/>
          <p:nvPr/>
        </p:nvSpPr>
        <p:spPr>
          <a:xfrm>
            <a:off x="2816104" y="1147996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EventQueue</a:t>
            </a:r>
            <a:endParaRPr lang="zh-TW" altLang="en-US" sz="1100" dirty="0"/>
          </a:p>
        </p:txBody>
      </p:sp>
      <p:sp>
        <p:nvSpPr>
          <p:cNvPr id="3" name="圓角矩形 2"/>
          <p:cNvSpPr/>
          <p:nvPr/>
        </p:nvSpPr>
        <p:spPr>
          <a:xfrm>
            <a:off x="1210030" y="380577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smtClean="0"/>
              <a:t>world</a:t>
            </a:r>
            <a:endParaRPr lang="zh-TW" altLang="en-US" sz="1100" dirty="0"/>
          </a:p>
        </p:txBody>
      </p:sp>
      <p:sp>
        <p:nvSpPr>
          <p:cNvPr id="4" name="圓角矩形 3"/>
          <p:cNvSpPr/>
          <p:nvPr/>
        </p:nvSpPr>
        <p:spPr>
          <a:xfrm>
            <a:off x="167718" y="1177353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DTNHost</a:t>
            </a:r>
            <a:endParaRPr lang="zh-TW" altLang="en-US" sz="1100" dirty="0"/>
          </a:p>
        </p:txBody>
      </p:sp>
      <p:sp>
        <p:nvSpPr>
          <p:cNvPr id="7" name="圓角矩形 6"/>
          <p:cNvSpPr/>
          <p:nvPr/>
        </p:nvSpPr>
        <p:spPr>
          <a:xfrm>
            <a:off x="17478" y="2243204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NetworkInterface</a:t>
            </a:r>
            <a:endParaRPr lang="zh-TW" altLang="en-US" sz="1100" dirty="0"/>
          </a:p>
        </p:txBody>
      </p:sp>
      <p:sp>
        <p:nvSpPr>
          <p:cNvPr id="9" name="圓角矩形 8"/>
          <p:cNvSpPr/>
          <p:nvPr/>
        </p:nvSpPr>
        <p:spPr>
          <a:xfrm>
            <a:off x="4862" y="5267001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Connections</a:t>
            </a:r>
            <a:endParaRPr lang="zh-TW" altLang="en-US" sz="1100" dirty="0"/>
          </a:p>
        </p:txBody>
      </p:sp>
      <p:sp>
        <p:nvSpPr>
          <p:cNvPr id="10" name="圓角矩形 9"/>
          <p:cNvSpPr/>
          <p:nvPr/>
        </p:nvSpPr>
        <p:spPr>
          <a:xfrm>
            <a:off x="17478" y="3598550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SimpleBoardcastInterface</a:t>
            </a:r>
            <a:endParaRPr lang="zh-TW" altLang="en-US" sz="1100" dirty="0"/>
          </a:p>
        </p:txBody>
      </p:sp>
      <p:cxnSp>
        <p:nvCxnSpPr>
          <p:cNvPr id="12" name="直線單箭頭接點 11"/>
          <p:cNvCxnSpPr>
            <a:stCxn id="7" idx="0"/>
            <a:endCxn id="4" idx="2"/>
          </p:cNvCxnSpPr>
          <p:nvPr/>
        </p:nvCxnSpPr>
        <p:spPr>
          <a:xfrm flipV="1">
            <a:off x="773478" y="1465385"/>
            <a:ext cx="6308" cy="777819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圓角矩形 14"/>
          <p:cNvSpPr/>
          <p:nvPr/>
        </p:nvSpPr>
        <p:spPr>
          <a:xfrm>
            <a:off x="4862" y="5730362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CBRConnection</a:t>
            </a:r>
            <a:endParaRPr lang="zh-TW" altLang="en-US" sz="1100" dirty="0"/>
          </a:p>
        </p:txBody>
      </p:sp>
      <p:cxnSp>
        <p:nvCxnSpPr>
          <p:cNvPr id="18" name="直線接點 17"/>
          <p:cNvCxnSpPr>
            <a:stCxn id="2" idx="2"/>
          </p:cNvCxnSpPr>
          <p:nvPr/>
        </p:nvCxnSpPr>
        <p:spPr>
          <a:xfrm>
            <a:off x="3572104" y="1435996"/>
            <a:ext cx="84" cy="288065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線接點 21"/>
          <p:cNvCxnSpPr>
            <a:stCxn id="3" idx="2"/>
          </p:cNvCxnSpPr>
          <p:nvPr/>
        </p:nvCxnSpPr>
        <p:spPr>
          <a:xfrm>
            <a:off x="1822098" y="668609"/>
            <a:ext cx="0" cy="177374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圓角矩形 22"/>
          <p:cNvSpPr/>
          <p:nvPr/>
        </p:nvSpPr>
        <p:spPr>
          <a:xfrm>
            <a:off x="2826553" y="1704478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/>
              <a:t>ExternalEvent</a:t>
            </a:r>
            <a:endParaRPr lang="zh-TW" altLang="en-US" sz="1100" dirty="0"/>
          </a:p>
        </p:txBody>
      </p:sp>
      <p:cxnSp>
        <p:nvCxnSpPr>
          <p:cNvPr id="24" name="直線接點 23"/>
          <p:cNvCxnSpPr/>
          <p:nvPr/>
        </p:nvCxnSpPr>
        <p:spPr>
          <a:xfrm>
            <a:off x="1822098" y="668609"/>
            <a:ext cx="0" cy="251166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直線單箭頭接點 24"/>
          <p:cNvCxnSpPr>
            <a:endCxn id="7" idx="2"/>
          </p:cNvCxnSpPr>
          <p:nvPr/>
        </p:nvCxnSpPr>
        <p:spPr>
          <a:xfrm flipH="1" flipV="1">
            <a:off x="773478" y="2531204"/>
            <a:ext cx="6308" cy="106734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線接點 25"/>
          <p:cNvCxnSpPr>
            <a:stCxn id="10" idx="2"/>
            <a:endCxn id="9" idx="0"/>
          </p:cNvCxnSpPr>
          <p:nvPr/>
        </p:nvCxnSpPr>
        <p:spPr>
          <a:xfrm flipH="1">
            <a:off x="760862" y="3886550"/>
            <a:ext cx="12616" cy="138045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直線單箭頭接點 26"/>
          <p:cNvCxnSpPr>
            <a:endCxn id="9" idx="2"/>
          </p:cNvCxnSpPr>
          <p:nvPr/>
        </p:nvCxnSpPr>
        <p:spPr>
          <a:xfrm flipV="1">
            <a:off x="760862" y="5555001"/>
            <a:ext cx="0" cy="17536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2" name="圓角矩形 31"/>
          <p:cNvSpPr/>
          <p:nvPr/>
        </p:nvSpPr>
        <p:spPr>
          <a:xfrm>
            <a:off x="2908888" y="2229790"/>
            <a:ext cx="1367415" cy="37436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100" dirty="0" err="1">
                <a:solidFill>
                  <a:schemeClr val="bg1"/>
                </a:solidFill>
              </a:rPr>
              <a:t>ConnectionEvent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  <p:cxnSp>
        <p:nvCxnSpPr>
          <p:cNvPr id="36" name="直線單箭頭接點 35"/>
          <p:cNvCxnSpPr/>
          <p:nvPr/>
        </p:nvCxnSpPr>
        <p:spPr>
          <a:xfrm flipH="1" flipV="1">
            <a:off x="3582553" y="2061355"/>
            <a:ext cx="10043" cy="2373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肘形接點 48"/>
          <p:cNvCxnSpPr>
            <a:endCxn id="4" idx="0"/>
          </p:cNvCxnSpPr>
          <p:nvPr/>
        </p:nvCxnSpPr>
        <p:spPr>
          <a:xfrm rot="10800000" flipV="1">
            <a:off x="779786" y="919775"/>
            <a:ext cx="1042312" cy="257578"/>
          </a:xfrm>
          <a:prstGeom prst="bentConnector2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接點 51"/>
          <p:cNvCxnSpPr>
            <a:endCxn id="2" idx="0"/>
          </p:cNvCxnSpPr>
          <p:nvPr/>
        </p:nvCxnSpPr>
        <p:spPr>
          <a:xfrm>
            <a:off x="800388" y="919775"/>
            <a:ext cx="2771716" cy="228221"/>
          </a:xfrm>
          <a:prstGeom prst="bentConnector2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/>
          <p:cNvSpPr txBox="1"/>
          <p:nvPr/>
        </p:nvSpPr>
        <p:spPr>
          <a:xfrm>
            <a:off x="2466594" y="530109"/>
            <a:ext cx="16786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 err="1" smtClean="0"/>
              <a:t>ee.processEvent</a:t>
            </a:r>
            <a:r>
              <a:rPr lang="en-US" altLang="zh-TW" sz="900" dirty="0" smtClean="0"/>
              <a:t>(</a:t>
            </a:r>
            <a:r>
              <a:rPr lang="en-US" altLang="zh-TW" sz="900" b="1" dirty="0" smtClean="0"/>
              <a:t>this</a:t>
            </a:r>
            <a:r>
              <a:rPr lang="en-US" altLang="zh-TW" sz="900" b="1" dirty="0"/>
              <a:t>);</a:t>
            </a:r>
            <a:endParaRPr lang="zh-TW" altLang="en-US" sz="900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2466594" y="368154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1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1388105" y="1347836"/>
            <a:ext cx="195919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err="1"/>
              <a:t>connectionUp</a:t>
            </a:r>
            <a:r>
              <a:rPr lang="en-US" altLang="zh-TW" sz="900" dirty="0" smtClean="0"/>
              <a:t>(…) </a:t>
            </a:r>
            <a:r>
              <a:rPr lang="en-US" altLang="zh-TW" sz="900" dirty="0"/>
              <a:t>{</a:t>
            </a:r>
          </a:p>
          <a:p>
            <a:r>
              <a:rPr lang="en-US" altLang="zh-TW" sz="900" b="1" dirty="0" err="1">
                <a:solidFill>
                  <a:srgbClr val="FF0000"/>
                </a:solidFill>
              </a:rPr>
              <a:t>this.router.changedConnection</a:t>
            </a:r>
            <a:r>
              <a:rPr lang="en-US" altLang="zh-TW" sz="900" b="1" dirty="0">
                <a:solidFill>
                  <a:srgbClr val="FF0000"/>
                </a:solidFill>
              </a:rPr>
              <a:t>(con);</a:t>
            </a:r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sp>
        <p:nvSpPr>
          <p:cNvPr id="58" name="文字方塊 57"/>
          <p:cNvSpPr txBox="1"/>
          <p:nvPr/>
        </p:nvSpPr>
        <p:spPr>
          <a:xfrm>
            <a:off x="1399007" y="1161191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rgbClr val="FF0000"/>
                </a:solidFill>
              </a:rPr>
              <a:t>Step 6</a:t>
            </a:r>
            <a:endParaRPr lang="zh-TW" altLang="en-US" sz="900" dirty="0">
              <a:solidFill>
                <a:srgbClr val="FF0000"/>
              </a:solidFill>
            </a:endParaRPr>
          </a:p>
        </p:txBody>
      </p:sp>
      <p:sp>
        <p:nvSpPr>
          <p:cNvPr id="60" name="標題 4"/>
          <p:cNvSpPr txBox="1">
            <a:spLocks/>
          </p:cNvSpPr>
          <p:nvPr/>
        </p:nvSpPr>
        <p:spPr>
          <a:xfrm>
            <a:off x="458538" y="0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smtClean="0"/>
              <a:t>Connection UP in clock 0</a:t>
            </a:r>
            <a:endParaRPr lang="zh-TW" altLang="en-US" sz="1800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1529478" y="3773700"/>
            <a:ext cx="55310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 err="1"/>
              <a:t>createConnection</a:t>
            </a:r>
            <a:r>
              <a:rPr lang="en-US" altLang="zh-TW" sz="900" dirty="0"/>
              <a:t>(</a:t>
            </a:r>
            <a:r>
              <a:rPr lang="en-US" altLang="zh-TW" sz="900" dirty="0" smtClean="0"/>
              <a:t>…) {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/>
              <a:t>Connection con = </a:t>
            </a:r>
            <a:r>
              <a:rPr lang="en-US" altLang="zh-TW" sz="900" b="1" dirty="0"/>
              <a:t>new </a:t>
            </a:r>
            <a:r>
              <a:rPr lang="en-US" altLang="zh-TW" sz="900" b="1" dirty="0" err="1"/>
              <a:t>CBRConnection</a:t>
            </a:r>
            <a:r>
              <a:rPr lang="en-US" altLang="zh-TW" sz="900" b="1" dirty="0"/>
              <a:t>(</a:t>
            </a:r>
            <a:r>
              <a:rPr lang="en-US" altLang="zh-TW" sz="900" b="1" dirty="0" err="1"/>
              <a:t>this.host</a:t>
            </a:r>
            <a:r>
              <a:rPr lang="en-US" altLang="zh-TW" sz="900" b="1" dirty="0"/>
              <a:t>, this, </a:t>
            </a:r>
            <a:r>
              <a:rPr lang="en-US" altLang="zh-TW" sz="900" dirty="0" err="1" smtClean="0"/>
              <a:t>anotherInterface.getHost</a:t>
            </a:r>
            <a:r>
              <a:rPr lang="en-US" altLang="zh-TW" sz="900" dirty="0"/>
              <a:t>(), </a:t>
            </a:r>
            <a:r>
              <a:rPr lang="en-US" altLang="zh-TW" sz="900" dirty="0" err="1"/>
              <a:t>anotherInterface</a:t>
            </a:r>
            <a:r>
              <a:rPr lang="en-US" altLang="zh-TW" sz="900" dirty="0"/>
              <a:t>, </a:t>
            </a:r>
            <a:r>
              <a:rPr lang="en-US" altLang="zh-TW" sz="900" dirty="0" err="1"/>
              <a:t>conSpeed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connect(</a:t>
            </a:r>
            <a:r>
              <a:rPr lang="en-US" altLang="zh-TW" sz="900" dirty="0" err="1" smtClean="0"/>
              <a:t>con,anotherInterface</a:t>
            </a:r>
            <a:r>
              <a:rPr lang="en-US" altLang="zh-TW" sz="900" dirty="0" smtClean="0"/>
              <a:t>);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smtClean="0"/>
              <a:t>}</a:t>
            </a:r>
            <a:endParaRPr lang="zh-TW" altLang="en-US" sz="900" dirty="0"/>
          </a:p>
        </p:txBody>
      </p:sp>
      <p:sp>
        <p:nvSpPr>
          <p:cNvPr id="62" name="文字方塊 61"/>
          <p:cNvSpPr txBox="1"/>
          <p:nvPr/>
        </p:nvSpPr>
        <p:spPr>
          <a:xfrm>
            <a:off x="1529478" y="3611745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4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1516862" y="2463510"/>
            <a:ext cx="24561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connect</a:t>
            </a:r>
            <a:r>
              <a:rPr lang="en-US" altLang="zh-TW" sz="900" dirty="0" smtClean="0"/>
              <a:t>(…) {</a:t>
            </a:r>
          </a:p>
          <a:p>
            <a:r>
              <a:rPr lang="en-US" altLang="zh-TW" sz="900" dirty="0" err="1"/>
              <a:t>this.connections.add</a:t>
            </a:r>
            <a:r>
              <a:rPr lang="en-US" altLang="zh-TW" sz="900" dirty="0"/>
              <a:t>(con</a:t>
            </a:r>
            <a:r>
              <a:rPr lang="en-US" altLang="zh-TW" sz="900" dirty="0" smtClean="0"/>
              <a:t>);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err="1"/>
              <a:t>anotherInterface.getConnections</a:t>
            </a:r>
            <a:r>
              <a:rPr lang="en-US" altLang="zh-TW" sz="900" dirty="0"/>
              <a:t>().add(con</a:t>
            </a:r>
            <a:r>
              <a:rPr lang="en-US" altLang="zh-TW" sz="900" dirty="0" smtClean="0"/>
              <a:t>);</a:t>
            </a:r>
            <a:endParaRPr lang="zh-TW" altLang="en-US" sz="900" dirty="0"/>
          </a:p>
          <a:p>
            <a:r>
              <a:rPr lang="en-US" altLang="zh-TW" sz="900" b="1" dirty="0" err="1" smtClean="0"/>
              <a:t>this.host.connectionUp</a:t>
            </a:r>
            <a:r>
              <a:rPr lang="en-US" altLang="zh-TW" sz="900" b="1" dirty="0" smtClean="0"/>
              <a:t>(con</a:t>
            </a:r>
            <a:r>
              <a:rPr lang="en-US" altLang="zh-TW" sz="900" b="1" dirty="0"/>
              <a:t>);</a:t>
            </a:r>
          </a:p>
          <a:p>
            <a:r>
              <a:rPr lang="en-US" altLang="zh-TW" sz="900" b="1" dirty="0" err="1"/>
              <a:t>anotherInterface.getHost</a:t>
            </a:r>
            <a:r>
              <a:rPr lang="en-US" altLang="zh-TW" sz="900" b="1" dirty="0"/>
              <a:t>().</a:t>
            </a:r>
            <a:r>
              <a:rPr lang="en-US" altLang="zh-TW" sz="900" b="1" dirty="0" err="1"/>
              <a:t>connectionUp</a:t>
            </a:r>
            <a:r>
              <a:rPr lang="en-US" altLang="zh-TW" sz="900" b="1" dirty="0"/>
              <a:t>(con</a:t>
            </a:r>
            <a:r>
              <a:rPr lang="en-US" altLang="zh-TW" sz="900" b="1" dirty="0" smtClean="0"/>
              <a:t>);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smtClean="0"/>
              <a:t>}</a:t>
            </a:r>
            <a:endParaRPr lang="zh-TW" altLang="en-US" sz="900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1516862" y="2301555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5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cxnSp>
        <p:nvCxnSpPr>
          <p:cNvPr id="67" name="直線單箭頭接點 66"/>
          <p:cNvCxnSpPr>
            <a:endCxn id="57" idx="2"/>
          </p:cNvCxnSpPr>
          <p:nvPr/>
        </p:nvCxnSpPr>
        <p:spPr>
          <a:xfrm flipH="1" flipV="1">
            <a:off x="2367701" y="1855667"/>
            <a:ext cx="358571" cy="1182227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1567412" y="3057476"/>
            <a:ext cx="2405571" cy="349434"/>
          </a:xfrm>
          <a:prstGeom prst="rect">
            <a:avLst/>
          </a:prstGeom>
          <a:noFill/>
          <a:ln w="95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圓角矩形 58"/>
          <p:cNvSpPr/>
          <p:nvPr/>
        </p:nvSpPr>
        <p:spPr>
          <a:xfrm>
            <a:off x="4948104" y="454970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smtClean="0"/>
              <a:t>DTNHost</a:t>
            </a:r>
            <a:endParaRPr lang="zh-TW" altLang="en-US" sz="1400"/>
          </a:p>
        </p:txBody>
      </p:sp>
      <p:sp>
        <p:nvSpPr>
          <p:cNvPr id="63" name="圓角矩形 62"/>
          <p:cNvSpPr/>
          <p:nvPr/>
        </p:nvSpPr>
        <p:spPr>
          <a:xfrm>
            <a:off x="4821551" y="957607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cxnSp>
        <p:nvCxnSpPr>
          <p:cNvPr id="64" name="直線單箭頭接點 63"/>
          <p:cNvCxnSpPr/>
          <p:nvPr/>
        </p:nvCxnSpPr>
        <p:spPr>
          <a:xfrm flipV="1">
            <a:off x="5560172" y="743002"/>
            <a:ext cx="0" cy="215744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8" name="直線單箭頭接點 67"/>
          <p:cNvCxnSpPr>
            <a:endCxn id="63" idx="2"/>
          </p:cNvCxnSpPr>
          <p:nvPr/>
        </p:nvCxnSpPr>
        <p:spPr>
          <a:xfrm flipV="1">
            <a:off x="5571250" y="1245607"/>
            <a:ext cx="6301" cy="335874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9" name="圓角矩形 68"/>
          <p:cNvSpPr/>
          <p:nvPr/>
        </p:nvSpPr>
        <p:spPr>
          <a:xfrm>
            <a:off x="4821551" y="1601751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/>
              <a:t>ActiveRouter</a:t>
            </a:r>
            <a:endParaRPr lang="zh-TW" altLang="en-US" sz="1100" dirty="0"/>
          </a:p>
        </p:txBody>
      </p:sp>
      <p:sp>
        <p:nvSpPr>
          <p:cNvPr id="70" name="圓角矩形 69"/>
          <p:cNvSpPr/>
          <p:nvPr/>
        </p:nvSpPr>
        <p:spPr>
          <a:xfrm>
            <a:off x="4831076" y="2556111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71" name="直線單箭頭接點 70"/>
          <p:cNvCxnSpPr>
            <a:endCxn id="69" idx="2"/>
          </p:cNvCxnSpPr>
          <p:nvPr/>
        </p:nvCxnSpPr>
        <p:spPr>
          <a:xfrm flipH="1" flipV="1">
            <a:off x="5577551" y="1889751"/>
            <a:ext cx="9525" cy="666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3" name="文字方塊 32"/>
          <p:cNvSpPr txBox="1"/>
          <p:nvPr/>
        </p:nvSpPr>
        <p:spPr>
          <a:xfrm>
            <a:off x="6333551" y="978496"/>
            <a:ext cx="29001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b="1" dirty="0">
                <a:solidFill>
                  <a:srgbClr val="FF0000"/>
                </a:solidFill>
              </a:rPr>
              <a:t>abstract</a:t>
            </a:r>
            <a:r>
              <a:rPr lang="en-US" altLang="zh-TW" sz="1000" b="1" dirty="0"/>
              <a:t> void </a:t>
            </a:r>
            <a:r>
              <a:rPr lang="en-US" altLang="zh-TW" sz="1000" b="1" dirty="0" err="1"/>
              <a:t>changedConnection</a:t>
            </a:r>
            <a:r>
              <a:rPr lang="en-US" altLang="zh-TW" sz="1000" b="1" dirty="0"/>
              <a:t>(Connection con);</a:t>
            </a:r>
            <a:endParaRPr lang="zh-TW" altLang="en-US" sz="10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6375229" y="1581481"/>
            <a:ext cx="28584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@Override</a:t>
            </a:r>
          </a:p>
          <a:p>
            <a:r>
              <a:rPr lang="en-US" altLang="zh-TW" sz="1000" b="1" dirty="0"/>
              <a:t>public void </a:t>
            </a:r>
            <a:r>
              <a:rPr lang="en-US" altLang="zh-TW" sz="1000" b="1" dirty="0" err="1"/>
              <a:t>changedConnection</a:t>
            </a:r>
            <a:r>
              <a:rPr lang="en-US" altLang="zh-TW" sz="1000" b="1" dirty="0"/>
              <a:t>(Connection con) { </a:t>
            </a:r>
          </a:p>
          <a:p>
            <a:r>
              <a:rPr lang="en-US" altLang="zh-TW" sz="1000" dirty="0" smtClean="0">
                <a:solidFill>
                  <a:srgbClr val="FF0000"/>
                </a:solidFill>
              </a:rPr>
              <a:t>//Nothing to do</a:t>
            </a:r>
            <a:endParaRPr lang="zh-TW" altLang="en-US" sz="1000" dirty="0">
              <a:solidFill>
                <a:srgbClr val="FF0000"/>
              </a:solidFill>
            </a:endParaRPr>
          </a:p>
          <a:p>
            <a:r>
              <a:rPr lang="en-US" altLang="zh-TW" sz="1000" dirty="0"/>
              <a:t>}</a:t>
            </a:r>
            <a:endParaRPr lang="zh-TW" altLang="en-US" sz="10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6380956" y="2576286"/>
            <a:ext cx="19111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b="1" dirty="0">
                <a:solidFill>
                  <a:srgbClr val="FF0000"/>
                </a:solidFill>
              </a:rPr>
              <a:t>This version doesn't do </a:t>
            </a:r>
            <a:r>
              <a:rPr lang="en-US" altLang="zh-TW" sz="1000" b="1" dirty="0" smtClean="0">
                <a:solidFill>
                  <a:srgbClr val="FF0000"/>
                </a:solidFill>
              </a:rPr>
              <a:t>anything</a:t>
            </a:r>
            <a:endParaRPr lang="zh-TW" altLang="en-US" sz="1000" b="1" dirty="0">
              <a:solidFill>
                <a:srgbClr val="FF0000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716016" y="368154"/>
            <a:ext cx="4399408" cy="2556790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2" name="直線單箭頭接點 71"/>
          <p:cNvCxnSpPr>
            <a:endCxn id="39" idx="1"/>
          </p:cNvCxnSpPr>
          <p:nvPr/>
        </p:nvCxnSpPr>
        <p:spPr>
          <a:xfrm>
            <a:off x="3240004" y="1601751"/>
            <a:ext cx="1476012" cy="44798"/>
          </a:xfrm>
          <a:prstGeom prst="straightConnector1">
            <a:avLst/>
          </a:prstGeom>
          <a:ln w="25400"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982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1"/>
          <p:cNvSpPr/>
          <p:nvPr/>
        </p:nvSpPr>
        <p:spPr>
          <a:xfrm>
            <a:off x="2816104" y="1147996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EventQueue</a:t>
            </a:r>
            <a:endParaRPr lang="zh-TW" altLang="en-US" sz="1100" dirty="0"/>
          </a:p>
        </p:txBody>
      </p:sp>
      <p:sp>
        <p:nvSpPr>
          <p:cNvPr id="3" name="圓角矩形 2"/>
          <p:cNvSpPr/>
          <p:nvPr/>
        </p:nvSpPr>
        <p:spPr>
          <a:xfrm>
            <a:off x="1210030" y="380577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smtClean="0"/>
              <a:t>world</a:t>
            </a:r>
            <a:endParaRPr lang="zh-TW" altLang="en-US" sz="1100" dirty="0"/>
          </a:p>
        </p:txBody>
      </p:sp>
      <p:sp>
        <p:nvSpPr>
          <p:cNvPr id="4" name="圓角矩形 3"/>
          <p:cNvSpPr/>
          <p:nvPr/>
        </p:nvSpPr>
        <p:spPr>
          <a:xfrm>
            <a:off x="167718" y="1177353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DTNHost</a:t>
            </a:r>
            <a:endParaRPr lang="zh-TW" altLang="en-US" sz="1100" dirty="0"/>
          </a:p>
        </p:txBody>
      </p:sp>
      <p:sp>
        <p:nvSpPr>
          <p:cNvPr id="7" name="圓角矩形 6"/>
          <p:cNvSpPr/>
          <p:nvPr/>
        </p:nvSpPr>
        <p:spPr>
          <a:xfrm>
            <a:off x="17478" y="2243204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NetworkInterface</a:t>
            </a:r>
            <a:endParaRPr lang="zh-TW" altLang="en-US" sz="1100" dirty="0"/>
          </a:p>
        </p:txBody>
      </p:sp>
      <p:sp>
        <p:nvSpPr>
          <p:cNvPr id="9" name="圓角矩形 8"/>
          <p:cNvSpPr/>
          <p:nvPr/>
        </p:nvSpPr>
        <p:spPr>
          <a:xfrm>
            <a:off x="4862" y="5267001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Connections</a:t>
            </a:r>
            <a:endParaRPr lang="zh-TW" altLang="en-US" sz="1100" dirty="0"/>
          </a:p>
        </p:txBody>
      </p:sp>
      <p:sp>
        <p:nvSpPr>
          <p:cNvPr id="10" name="圓角矩形 9"/>
          <p:cNvSpPr/>
          <p:nvPr/>
        </p:nvSpPr>
        <p:spPr>
          <a:xfrm>
            <a:off x="17478" y="3598550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SimpleBoardcastInterface</a:t>
            </a:r>
            <a:endParaRPr lang="zh-TW" altLang="en-US" sz="1100" dirty="0"/>
          </a:p>
        </p:txBody>
      </p:sp>
      <p:cxnSp>
        <p:nvCxnSpPr>
          <p:cNvPr id="12" name="直線單箭頭接點 11"/>
          <p:cNvCxnSpPr>
            <a:stCxn id="7" idx="0"/>
            <a:endCxn id="4" idx="2"/>
          </p:cNvCxnSpPr>
          <p:nvPr/>
        </p:nvCxnSpPr>
        <p:spPr>
          <a:xfrm flipV="1">
            <a:off x="773478" y="1465385"/>
            <a:ext cx="6308" cy="777819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圓角矩形 14"/>
          <p:cNvSpPr/>
          <p:nvPr/>
        </p:nvSpPr>
        <p:spPr>
          <a:xfrm>
            <a:off x="4862" y="5730362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CBRConnection</a:t>
            </a:r>
            <a:endParaRPr lang="zh-TW" altLang="en-US" sz="1100" dirty="0"/>
          </a:p>
        </p:txBody>
      </p:sp>
      <p:cxnSp>
        <p:nvCxnSpPr>
          <p:cNvPr id="18" name="直線接點 17"/>
          <p:cNvCxnSpPr>
            <a:stCxn id="2" idx="2"/>
          </p:cNvCxnSpPr>
          <p:nvPr/>
        </p:nvCxnSpPr>
        <p:spPr>
          <a:xfrm>
            <a:off x="3572104" y="1435996"/>
            <a:ext cx="84" cy="288065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線接點 21"/>
          <p:cNvCxnSpPr>
            <a:stCxn id="3" idx="2"/>
          </p:cNvCxnSpPr>
          <p:nvPr/>
        </p:nvCxnSpPr>
        <p:spPr>
          <a:xfrm>
            <a:off x="1822098" y="668609"/>
            <a:ext cx="0" cy="177374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圓角矩形 22"/>
          <p:cNvSpPr/>
          <p:nvPr/>
        </p:nvSpPr>
        <p:spPr>
          <a:xfrm>
            <a:off x="2826553" y="1704478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/>
              <a:t>ExternalEvent</a:t>
            </a:r>
            <a:endParaRPr lang="zh-TW" altLang="en-US" sz="1100" dirty="0"/>
          </a:p>
        </p:txBody>
      </p:sp>
      <p:cxnSp>
        <p:nvCxnSpPr>
          <p:cNvPr id="24" name="直線接點 23"/>
          <p:cNvCxnSpPr/>
          <p:nvPr/>
        </p:nvCxnSpPr>
        <p:spPr>
          <a:xfrm>
            <a:off x="1822098" y="668609"/>
            <a:ext cx="0" cy="251166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直線單箭頭接點 24"/>
          <p:cNvCxnSpPr>
            <a:endCxn id="7" idx="2"/>
          </p:cNvCxnSpPr>
          <p:nvPr/>
        </p:nvCxnSpPr>
        <p:spPr>
          <a:xfrm flipH="1" flipV="1">
            <a:off x="773478" y="2531204"/>
            <a:ext cx="6308" cy="106734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線接點 25"/>
          <p:cNvCxnSpPr>
            <a:stCxn id="10" idx="2"/>
            <a:endCxn id="9" idx="0"/>
          </p:cNvCxnSpPr>
          <p:nvPr/>
        </p:nvCxnSpPr>
        <p:spPr>
          <a:xfrm flipH="1">
            <a:off x="760862" y="3886550"/>
            <a:ext cx="12616" cy="138045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直線單箭頭接點 26"/>
          <p:cNvCxnSpPr>
            <a:endCxn id="9" idx="2"/>
          </p:cNvCxnSpPr>
          <p:nvPr/>
        </p:nvCxnSpPr>
        <p:spPr>
          <a:xfrm flipV="1">
            <a:off x="760862" y="5555001"/>
            <a:ext cx="0" cy="17536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2" name="圓角矩形 31"/>
          <p:cNvSpPr/>
          <p:nvPr/>
        </p:nvSpPr>
        <p:spPr>
          <a:xfrm>
            <a:off x="2908888" y="2229790"/>
            <a:ext cx="1367415" cy="37436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100" dirty="0" err="1">
                <a:solidFill>
                  <a:schemeClr val="bg1"/>
                </a:solidFill>
              </a:rPr>
              <a:t>ConnectionEvent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  <p:cxnSp>
        <p:nvCxnSpPr>
          <p:cNvPr id="36" name="直線單箭頭接點 35"/>
          <p:cNvCxnSpPr/>
          <p:nvPr/>
        </p:nvCxnSpPr>
        <p:spPr>
          <a:xfrm flipH="1" flipV="1">
            <a:off x="3582553" y="2061355"/>
            <a:ext cx="10043" cy="2373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肘形接點 48"/>
          <p:cNvCxnSpPr>
            <a:endCxn id="4" idx="0"/>
          </p:cNvCxnSpPr>
          <p:nvPr/>
        </p:nvCxnSpPr>
        <p:spPr>
          <a:xfrm rot="10800000" flipV="1">
            <a:off x="779786" y="919775"/>
            <a:ext cx="1042312" cy="257578"/>
          </a:xfrm>
          <a:prstGeom prst="bentConnector2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接點 51"/>
          <p:cNvCxnSpPr>
            <a:endCxn id="2" idx="0"/>
          </p:cNvCxnSpPr>
          <p:nvPr/>
        </p:nvCxnSpPr>
        <p:spPr>
          <a:xfrm>
            <a:off x="800388" y="919775"/>
            <a:ext cx="2771716" cy="228221"/>
          </a:xfrm>
          <a:prstGeom prst="bentConnector2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/>
          <p:cNvSpPr txBox="1"/>
          <p:nvPr/>
        </p:nvSpPr>
        <p:spPr>
          <a:xfrm>
            <a:off x="2466594" y="530109"/>
            <a:ext cx="16786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 err="1" smtClean="0"/>
              <a:t>ee.processEvent</a:t>
            </a:r>
            <a:r>
              <a:rPr lang="en-US" altLang="zh-TW" sz="900" dirty="0" smtClean="0"/>
              <a:t>(</a:t>
            </a:r>
            <a:r>
              <a:rPr lang="en-US" altLang="zh-TW" sz="900" b="1" dirty="0" smtClean="0"/>
              <a:t>this</a:t>
            </a:r>
            <a:r>
              <a:rPr lang="en-US" altLang="zh-TW" sz="900" b="1" dirty="0"/>
              <a:t>);</a:t>
            </a:r>
            <a:endParaRPr lang="zh-TW" altLang="en-US" sz="900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2466594" y="368154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1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4328104" y="2462327"/>
            <a:ext cx="2464136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err="1" smtClean="0"/>
              <a:t>processEvent</a:t>
            </a:r>
            <a:r>
              <a:rPr lang="en-US" altLang="zh-TW" sz="900" dirty="0" smtClean="0"/>
              <a:t>(...){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err="1" smtClean="0"/>
              <a:t>from.forceConnection</a:t>
            </a:r>
            <a:r>
              <a:rPr lang="en-US" altLang="zh-TW" sz="900" dirty="0" smtClean="0"/>
              <a:t>(to</a:t>
            </a:r>
            <a:r>
              <a:rPr lang="en-US" altLang="zh-TW" sz="900" dirty="0"/>
              <a:t>, </a:t>
            </a:r>
            <a:r>
              <a:rPr lang="en-US" altLang="zh-TW" sz="900" dirty="0" err="1"/>
              <a:t>interfaceId</a:t>
            </a:r>
            <a:r>
              <a:rPr lang="en-US" altLang="zh-TW" sz="900" dirty="0"/>
              <a:t>, </a:t>
            </a:r>
            <a:r>
              <a:rPr lang="en-US" altLang="zh-TW" sz="900" b="1" dirty="0" err="1"/>
              <a:t>this.isUp</a:t>
            </a:r>
            <a:r>
              <a:rPr lang="en-US" altLang="zh-TW" sz="900" b="1" dirty="0" smtClean="0"/>
              <a:t>);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smtClean="0"/>
              <a:t>}</a:t>
            </a:r>
            <a:endParaRPr lang="zh-TW" altLang="en-US" sz="900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4328104" y="2300372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2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60" name="標題 4"/>
          <p:cNvSpPr txBox="1">
            <a:spLocks/>
          </p:cNvSpPr>
          <p:nvPr/>
        </p:nvSpPr>
        <p:spPr>
          <a:xfrm>
            <a:off x="458538" y="0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smtClean="0"/>
              <a:t>Connection UP in clock 0</a:t>
            </a:r>
            <a:endParaRPr lang="zh-TW" altLang="en-US" sz="1800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1529478" y="3773700"/>
            <a:ext cx="55310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 err="1"/>
              <a:t>createConnection</a:t>
            </a:r>
            <a:r>
              <a:rPr lang="en-US" altLang="zh-TW" sz="900" dirty="0"/>
              <a:t>(</a:t>
            </a:r>
            <a:r>
              <a:rPr lang="en-US" altLang="zh-TW" sz="900" dirty="0" smtClean="0"/>
              <a:t>…) {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/>
              <a:t>Connection con = </a:t>
            </a:r>
            <a:r>
              <a:rPr lang="en-US" altLang="zh-TW" sz="900" b="1" dirty="0"/>
              <a:t>new </a:t>
            </a:r>
            <a:r>
              <a:rPr lang="en-US" altLang="zh-TW" sz="900" b="1" dirty="0" err="1"/>
              <a:t>CBRConnection</a:t>
            </a:r>
            <a:r>
              <a:rPr lang="en-US" altLang="zh-TW" sz="900" b="1" dirty="0"/>
              <a:t>(</a:t>
            </a:r>
            <a:r>
              <a:rPr lang="en-US" altLang="zh-TW" sz="900" b="1" dirty="0" err="1"/>
              <a:t>this.host</a:t>
            </a:r>
            <a:r>
              <a:rPr lang="en-US" altLang="zh-TW" sz="900" b="1" dirty="0"/>
              <a:t>, this, </a:t>
            </a:r>
            <a:r>
              <a:rPr lang="en-US" altLang="zh-TW" sz="900" dirty="0" err="1" smtClean="0"/>
              <a:t>anotherInterface.getHost</a:t>
            </a:r>
            <a:r>
              <a:rPr lang="en-US" altLang="zh-TW" sz="900" dirty="0"/>
              <a:t>(), </a:t>
            </a:r>
            <a:r>
              <a:rPr lang="en-US" altLang="zh-TW" sz="900" dirty="0" err="1"/>
              <a:t>anotherInterface</a:t>
            </a:r>
            <a:r>
              <a:rPr lang="en-US" altLang="zh-TW" sz="900" dirty="0"/>
              <a:t>, </a:t>
            </a:r>
            <a:r>
              <a:rPr lang="en-US" altLang="zh-TW" sz="900" dirty="0" err="1"/>
              <a:t>conSpeed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connect(</a:t>
            </a:r>
            <a:r>
              <a:rPr lang="en-US" altLang="zh-TW" sz="900" dirty="0" err="1" smtClean="0"/>
              <a:t>con,anotherInterface</a:t>
            </a:r>
            <a:r>
              <a:rPr lang="en-US" altLang="zh-TW" sz="900" dirty="0" smtClean="0"/>
              <a:t>);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smtClean="0"/>
              <a:t>}</a:t>
            </a:r>
            <a:endParaRPr lang="zh-TW" altLang="en-US" sz="900" dirty="0"/>
          </a:p>
        </p:txBody>
      </p:sp>
      <p:sp>
        <p:nvSpPr>
          <p:cNvPr id="62" name="文字方塊 61"/>
          <p:cNvSpPr txBox="1"/>
          <p:nvPr/>
        </p:nvSpPr>
        <p:spPr>
          <a:xfrm>
            <a:off x="1529478" y="3611745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4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75" name="圓角矩形 74"/>
          <p:cNvSpPr>
            <a:spLocks noChangeAspect="1"/>
          </p:cNvSpPr>
          <p:nvPr/>
        </p:nvSpPr>
        <p:spPr>
          <a:xfrm>
            <a:off x="7092280" y="703063"/>
            <a:ext cx="792088" cy="285840"/>
          </a:xfrm>
          <a:prstGeom prst="round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>
                <a:solidFill>
                  <a:schemeClr val="tx1"/>
                </a:solidFill>
              </a:rPr>
              <a:t>DTNHost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pic>
        <p:nvPicPr>
          <p:cNvPr id="76" name="Picture 1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984360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19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6268" y="1063735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矩形 77"/>
          <p:cNvSpPr/>
          <p:nvPr/>
        </p:nvSpPr>
        <p:spPr>
          <a:xfrm>
            <a:off x="7148921" y="1344722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n0</a:t>
            </a:r>
            <a:endParaRPr lang="zh-TW" altLang="en-US" dirty="0"/>
          </a:p>
        </p:txBody>
      </p:sp>
      <p:pic>
        <p:nvPicPr>
          <p:cNvPr id="79" name="Picture 1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0529" y="2985502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19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4517" y="3064877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" name="矩形 80"/>
          <p:cNvSpPr/>
          <p:nvPr/>
        </p:nvSpPr>
        <p:spPr>
          <a:xfrm>
            <a:off x="7117170" y="3345864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n1</a:t>
            </a:r>
            <a:endParaRPr lang="zh-TW" altLang="en-US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1516862" y="2463510"/>
            <a:ext cx="24561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connect</a:t>
            </a:r>
            <a:r>
              <a:rPr lang="en-US" altLang="zh-TW" sz="900" dirty="0" smtClean="0"/>
              <a:t>(…) {</a:t>
            </a:r>
          </a:p>
          <a:p>
            <a:r>
              <a:rPr lang="en-US" altLang="zh-TW" sz="900" dirty="0" err="1"/>
              <a:t>this.connections.add</a:t>
            </a:r>
            <a:r>
              <a:rPr lang="en-US" altLang="zh-TW" sz="900" dirty="0"/>
              <a:t>(con);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err="1"/>
              <a:t>anotherInterface.getConnections</a:t>
            </a:r>
            <a:r>
              <a:rPr lang="en-US" altLang="zh-TW" sz="900" dirty="0"/>
              <a:t>().add(con</a:t>
            </a:r>
            <a:r>
              <a:rPr lang="en-US" altLang="zh-TW" sz="900" dirty="0" smtClean="0"/>
              <a:t>);</a:t>
            </a:r>
            <a:endParaRPr lang="zh-TW" altLang="en-US" sz="900" dirty="0"/>
          </a:p>
          <a:p>
            <a:r>
              <a:rPr lang="en-US" altLang="zh-TW" sz="900" b="1" dirty="0" err="1" smtClean="0"/>
              <a:t>this.host.connectionUp</a:t>
            </a:r>
            <a:r>
              <a:rPr lang="en-US" altLang="zh-TW" sz="900" b="1" dirty="0" smtClean="0"/>
              <a:t>(con</a:t>
            </a:r>
            <a:r>
              <a:rPr lang="en-US" altLang="zh-TW" sz="900" b="1" dirty="0"/>
              <a:t>);</a:t>
            </a:r>
          </a:p>
          <a:p>
            <a:r>
              <a:rPr lang="en-US" altLang="zh-TW" sz="900" b="1" dirty="0" err="1"/>
              <a:t>anotherInterface.getHost</a:t>
            </a:r>
            <a:r>
              <a:rPr lang="en-US" altLang="zh-TW" sz="900" b="1" dirty="0"/>
              <a:t>().</a:t>
            </a:r>
            <a:r>
              <a:rPr lang="en-US" altLang="zh-TW" sz="900" b="1" dirty="0" err="1"/>
              <a:t>connectionUp</a:t>
            </a:r>
            <a:r>
              <a:rPr lang="en-US" altLang="zh-TW" sz="900" b="1" dirty="0"/>
              <a:t>(con</a:t>
            </a:r>
            <a:r>
              <a:rPr lang="en-US" altLang="zh-TW" sz="900" b="1" dirty="0" smtClean="0"/>
              <a:t>);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smtClean="0"/>
              <a:t>}</a:t>
            </a:r>
            <a:endParaRPr lang="zh-TW" altLang="en-US" sz="900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1516862" y="2301555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5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cxnSp>
        <p:nvCxnSpPr>
          <p:cNvPr id="67" name="直線單箭頭接點 66"/>
          <p:cNvCxnSpPr/>
          <p:nvPr/>
        </p:nvCxnSpPr>
        <p:spPr>
          <a:xfrm flipV="1">
            <a:off x="3779912" y="2309359"/>
            <a:ext cx="3528392" cy="755518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/>
          <p:cNvCxnSpPr>
            <a:cxnSpLocks noChangeAspect="1"/>
            <a:stCxn id="80" idx="0"/>
          </p:cNvCxnSpPr>
          <p:nvPr/>
        </p:nvCxnSpPr>
        <p:spPr>
          <a:xfrm flipH="1" flipV="1">
            <a:off x="7440111" y="1553842"/>
            <a:ext cx="3800" cy="1511035"/>
          </a:xfrm>
          <a:prstGeom prst="line">
            <a:avLst/>
          </a:prstGeom>
          <a:ln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/>
          <p:cNvCxnSpPr/>
          <p:nvPr/>
        </p:nvCxnSpPr>
        <p:spPr>
          <a:xfrm flipV="1">
            <a:off x="7578333" y="1992478"/>
            <a:ext cx="612068" cy="5427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圓角矩形 65"/>
          <p:cNvSpPr/>
          <p:nvPr/>
        </p:nvSpPr>
        <p:spPr>
          <a:xfrm>
            <a:off x="7884368" y="1704478"/>
            <a:ext cx="1152128" cy="285841"/>
          </a:xfrm>
          <a:prstGeom prst="round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Connection UP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1388105" y="1347836"/>
            <a:ext cx="195919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err="1"/>
              <a:t>connectionUp</a:t>
            </a:r>
            <a:r>
              <a:rPr lang="en-US" altLang="zh-TW" sz="900" dirty="0" smtClean="0"/>
              <a:t>(…) </a:t>
            </a:r>
            <a:r>
              <a:rPr lang="en-US" altLang="zh-TW" sz="900" dirty="0"/>
              <a:t>{</a:t>
            </a:r>
          </a:p>
          <a:p>
            <a:r>
              <a:rPr lang="en-US" altLang="zh-TW" sz="900" dirty="0" err="1"/>
              <a:t>this.router.changedConnection</a:t>
            </a:r>
            <a:r>
              <a:rPr lang="en-US" altLang="zh-TW" sz="900" dirty="0"/>
              <a:t>(con</a:t>
            </a:r>
            <a:r>
              <a:rPr lang="en-US" altLang="zh-TW" sz="900" b="1" dirty="0"/>
              <a:t>);</a:t>
            </a:r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1399007" y="1161191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6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28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37" y="756901"/>
            <a:ext cx="5647485" cy="4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" name="群組 6"/>
          <p:cNvGrpSpPr/>
          <p:nvPr/>
        </p:nvGrpSpPr>
        <p:grpSpPr>
          <a:xfrm>
            <a:off x="5888994" y="1388057"/>
            <a:ext cx="3050080" cy="1565088"/>
            <a:chOff x="2555777" y="1772816"/>
            <a:chExt cx="3983167" cy="1793544"/>
          </a:xfrm>
        </p:grpSpPr>
        <p:cxnSp>
          <p:nvCxnSpPr>
            <p:cNvPr id="8" name="直線接點 7"/>
            <p:cNvCxnSpPr/>
            <p:nvPr/>
          </p:nvCxnSpPr>
          <p:spPr>
            <a:xfrm>
              <a:off x="2566830" y="3249923"/>
              <a:ext cx="3972114" cy="0"/>
            </a:xfrm>
            <a:prstGeom prst="line">
              <a:avLst/>
            </a:prstGeom>
            <a:ln w="101600" cmpd="sng">
              <a:solidFill>
                <a:schemeClr val="tx2">
                  <a:lumMod val="40000"/>
                  <a:lumOff val="6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8"/>
            <p:cNvSpPr/>
            <p:nvPr/>
          </p:nvSpPr>
          <p:spPr>
            <a:xfrm>
              <a:off x="2555777" y="1772816"/>
              <a:ext cx="3972112" cy="1793544"/>
            </a:xfrm>
            <a:prstGeom prst="rect">
              <a:avLst/>
            </a:prstGeom>
            <a:noFill/>
            <a:ln>
              <a:solidFill>
                <a:schemeClr val="accent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</p:grpSp>
      <p:sp>
        <p:nvSpPr>
          <p:cNvPr id="10" name="文字方塊 9"/>
          <p:cNvSpPr txBox="1"/>
          <p:nvPr/>
        </p:nvSpPr>
        <p:spPr>
          <a:xfrm>
            <a:off x="6164416" y="1600420"/>
            <a:ext cx="423514" cy="369332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tx2"/>
                </a:solidFill>
              </a:rPr>
              <a:t>n0</a:t>
            </a:r>
            <a:endParaRPr lang="zh-TW" altLang="en-US" dirty="0">
              <a:solidFill>
                <a:schemeClr val="tx2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8216344" y="1600420"/>
            <a:ext cx="423514" cy="369332"/>
          </a:xfrm>
          <a:prstGeom prst="rect">
            <a:avLst/>
          </a:prstGeom>
          <a:noFill/>
          <a:ln w="25400">
            <a:solidFill>
              <a:schemeClr val="accent2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n1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914242" y="2444128"/>
            <a:ext cx="10502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b="1" dirty="0" smtClean="0"/>
              <a:t>Connection Up</a:t>
            </a:r>
            <a:endParaRPr lang="zh-TW" altLang="en-US" sz="11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5918578" y="2204864"/>
            <a:ext cx="1021946" cy="646331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tx2"/>
                </a:solidFill>
              </a:rPr>
              <a:t>Network</a:t>
            </a:r>
          </a:p>
          <a:p>
            <a:r>
              <a:rPr lang="en-US" altLang="zh-TW" dirty="0" smtClean="0">
                <a:solidFill>
                  <a:schemeClr val="tx2"/>
                </a:solidFill>
              </a:rPr>
              <a:t>Interface</a:t>
            </a:r>
            <a:endParaRPr lang="zh-TW" altLang="en-US" dirty="0">
              <a:solidFill>
                <a:schemeClr val="tx2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7917128" y="2170601"/>
            <a:ext cx="1021946" cy="646331"/>
          </a:xfrm>
          <a:prstGeom prst="rect">
            <a:avLst/>
          </a:prstGeom>
          <a:noFill/>
          <a:ln w="25400">
            <a:solidFill>
              <a:schemeClr val="accent2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2"/>
                </a:solidFill>
              </a:rPr>
              <a:t>Network</a:t>
            </a:r>
          </a:p>
          <a:p>
            <a:r>
              <a:rPr lang="en-US" altLang="zh-TW" dirty="0">
                <a:solidFill>
                  <a:schemeClr val="accent2"/>
                </a:solidFill>
              </a:rPr>
              <a:t>Interface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18" name="直線接點 17"/>
          <p:cNvCxnSpPr>
            <a:stCxn id="10" idx="2"/>
          </p:cNvCxnSpPr>
          <p:nvPr/>
        </p:nvCxnSpPr>
        <p:spPr>
          <a:xfrm>
            <a:off x="6376173" y="1969752"/>
            <a:ext cx="0" cy="2008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>
            <a:stCxn id="11" idx="2"/>
            <a:endCxn id="17" idx="0"/>
          </p:cNvCxnSpPr>
          <p:nvPr/>
        </p:nvCxnSpPr>
        <p:spPr>
          <a:xfrm>
            <a:off x="8428101" y="1969752"/>
            <a:ext cx="0" cy="20084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 rot="18839031">
            <a:off x="682002" y="2516820"/>
            <a:ext cx="2019356" cy="600221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cxnSp>
        <p:nvCxnSpPr>
          <p:cNvPr id="3" name="直線單箭頭接點 2"/>
          <p:cNvCxnSpPr/>
          <p:nvPr/>
        </p:nvCxnSpPr>
        <p:spPr>
          <a:xfrm flipV="1">
            <a:off x="2195736" y="2072343"/>
            <a:ext cx="3693258" cy="744589"/>
          </a:xfrm>
          <a:prstGeom prst="straightConnector1">
            <a:avLst/>
          </a:prstGeom>
          <a:ln w="25400"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標題 4"/>
          <p:cNvSpPr txBox="1">
            <a:spLocks/>
          </p:cNvSpPr>
          <p:nvPr/>
        </p:nvSpPr>
        <p:spPr>
          <a:xfrm>
            <a:off x="458538" y="0"/>
            <a:ext cx="8229600" cy="796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 smtClean="0"/>
              <a:t>Connection UP in clock 0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29710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037" y="956534"/>
            <a:ext cx="2621990" cy="1963810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01" y="1336168"/>
            <a:ext cx="2555926" cy="1525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80101" y="956534"/>
            <a:ext cx="756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u="sng" dirty="0" smtClean="0"/>
              <a:t>World</a:t>
            </a:r>
            <a:endParaRPr lang="zh-TW" altLang="en-US" u="sng" dirty="0"/>
          </a:p>
        </p:txBody>
      </p:sp>
      <p:cxnSp>
        <p:nvCxnSpPr>
          <p:cNvPr id="8" name="直線單箭頭接點 7"/>
          <p:cNvCxnSpPr/>
          <p:nvPr/>
        </p:nvCxnSpPr>
        <p:spPr>
          <a:xfrm>
            <a:off x="230061" y="1938439"/>
            <a:ext cx="144016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736344" y="983472"/>
            <a:ext cx="2529571" cy="1022211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2802408" y="983472"/>
            <a:ext cx="1781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u="sng" dirty="0" err="1"/>
              <a:t>ConnectionEvent</a:t>
            </a:r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5306117" y="911910"/>
            <a:ext cx="3456384" cy="2304256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5372181" y="911910"/>
            <a:ext cx="101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u="sng" dirty="0" err="1" smtClean="0"/>
              <a:t>DTNHost</a:t>
            </a:r>
            <a:endParaRPr lang="zh-TW" altLang="en-US" u="sng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9710" y="1352804"/>
            <a:ext cx="2436205" cy="652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6" name="直線單箭頭接點 15"/>
          <p:cNvCxnSpPr/>
          <p:nvPr/>
        </p:nvCxnSpPr>
        <p:spPr>
          <a:xfrm>
            <a:off x="2829710" y="1847568"/>
            <a:ext cx="144016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2365" y="1273159"/>
            <a:ext cx="3381958" cy="1934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矩形 18"/>
          <p:cNvSpPr/>
          <p:nvPr/>
        </p:nvSpPr>
        <p:spPr>
          <a:xfrm>
            <a:off x="55477" y="3620830"/>
            <a:ext cx="3274647" cy="1743538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121541" y="3620830"/>
            <a:ext cx="2581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u="sng" dirty="0" err="1"/>
              <a:t>SimpleBroadcastInterface</a:t>
            </a:r>
            <a:endParaRPr lang="zh-TW" altLang="en-US" u="sng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542" y="4056102"/>
            <a:ext cx="3174296" cy="12334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917" y="3958600"/>
            <a:ext cx="3600399" cy="1215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矩形 30"/>
          <p:cNvSpPr/>
          <p:nvPr/>
        </p:nvSpPr>
        <p:spPr>
          <a:xfrm>
            <a:off x="3439853" y="3620830"/>
            <a:ext cx="3666463" cy="1743538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文字方塊 31"/>
          <p:cNvSpPr txBox="1"/>
          <p:nvPr/>
        </p:nvSpPr>
        <p:spPr>
          <a:xfrm>
            <a:off x="3505917" y="3620830"/>
            <a:ext cx="1831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u="sng" dirty="0" err="1" smtClean="0"/>
              <a:t>NetworkInterface</a:t>
            </a:r>
            <a:endParaRPr lang="zh-TW" altLang="en-US" u="sng" dirty="0"/>
          </a:p>
        </p:txBody>
      </p:sp>
      <p:cxnSp>
        <p:nvCxnSpPr>
          <p:cNvPr id="33" name="直線單箭頭接點 32"/>
          <p:cNvCxnSpPr/>
          <p:nvPr/>
        </p:nvCxnSpPr>
        <p:spPr>
          <a:xfrm>
            <a:off x="292926" y="5030453"/>
            <a:ext cx="144016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>
            <a:off x="3531809" y="4908554"/>
            <a:ext cx="144016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37" y="6206950"/>
            <a:ext cx="1942331" cy="3022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矩形 36"/>
          <p:cNvSpPr/>
          <p:nvPr/>
        </p:nvSpPr>
        <p:spPr>
          <a:xfrm>
            <a:off x="14037" y="5853078"/>
            <a:ext cx="2817195" cy="708076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文字方塊 37"/>
          <p:cNvSpPr txBox="1"/>
          <p:nvPr/>
        </p:nvSpPr>
        <p:spPr>
          <a:xfrm>
            <a:off x="80101" y="5853078"/>
            <a:ext cx="101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u="sng" dirty="0" err="1" smtClean="0"/>
              <a:t>DTNHost</a:t>
            </a:r>
            <a:endParaRPr lang="zh-TW" altLang="en-US" u="sng" dirty="0"/>
          </a:p>
        </p:txBody>
      </p:sp>
      <p:cxnSp>
        <p:nvCxnSpPr>
          <p:cNvPr id="39" name="直線單箭頭接點 38"/>
          <p:cNvCxnSpPr/>
          <p:nvPr/>
        </p:nvCxnSpPr>
        <p:spPr>
          <a:xfrm>
            <a:off x="140502" y="6358091"/>
            <a:ext cx="144016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/>
          <p:nvPr/>
        </p:nvCxnSpPr>
        <p:spPr>
          <a:xfrm>
            <a:off x="5378125" y="2828742"/>
            <a:ext cx="144016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458538" y="0"/>
            <a:ext cx="8229600" cy="796950"/>
          </a:xfrm>
        </p:spPr>
        <p:txBody>
          <a:bodyPr>
            <a:normAutofit/>
          </a:bodyPr>
          <a:lstStyle/>
          <a:p>
            <a:r>
              <a:rPr lang="en-US" altLang="zh-TW" sz="1800" dirty="0" smtClean="0"/>
              <a:t>Connection UP in clock 0</a:t>
            </a:r>
            <a:endParaRPr lang="zh-TW" altLang="en-US" sz="1800" dirty="0"/>
          </a:p>
        </p:txBody>
      </p:sp>
      <p:sp>
        <p:nvSpPr>
          <p:cNvPr id="28" name="圓角矩形 27"/>
          <p:cNvSpPr/>
          <p:nvPr/>
        </p:nvSpPr>
        <p:spPr>
          <a:xfrm>
            <a:off x="7218299" y="3574112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29" name="圓角矩形 28"/>
          <p:cNvSpPr/>
          <p:nvPr/>
        </p:nvSpPr>
        <p:spPr>
          <a:xfrm>
            <a:off x="6175987" y="4370888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smtClean="0"/>
              <a:t>DTNHost</a:t>
            </a:r>
            <a:endParaRPr lang="zh-TW" altLang="en-US" sz="1400"/>
          </a:p>
        </p:txBody>
      </p:sp>
      <p:sp>
        <p:nvSpPr>
          <p:cNvPr id="30" name="圓角矩形 29"/>
          <p:cNvSpPr/>
          <p:nvPr/>
        </p:nvSpPr>
        <p:spPr>
          <a:xfrm>
            <a:off x="5888123" y="5099080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sp>
        <p:nvSpPr>
          <p:cNvPr id="34" name="圓角矩形 33"/>
          <p:cNvSpPr/>
          <p:nvPr/>
        </p:nvSpPr>
        <p:spPr>
          <a:xfrm>
            <a:off x="7544055" y="5106805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NetworkInterface</a:t>
            </a:r>
            <a:endParaRPr lang="zh-TW" altLang="en-US" sz="1100" dirty="0"/>
          </a:p>
        </p:txBody>
      </p:sp>
      <p:sp>
        <p:nvSpPr>
          <p:cNvPr id="36" name="圓角矩形 35"/>
          <p:cNvSpPr/>
          <p:nvPr/>
        </p:nvSpPr>
        <p:spPr>
          <a:xfrm>
            <a:off x="7544056" y="6022352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Connections</a:t>
            </a:r>
            <a:endParaRPr lang="zh-TW" altLang="en-US" sz="1100" dirty="0"/>
          </a:p>
        </p:txBody>
      </p:sp>
      <p:sp>
        <p:nvSpPr>
          <p:cNvPr id="40" name="圓角矩形 39"/>
          <p:cNvSpPr/>
          <p:nvPr/>
        </p:nvSpPr>
        <p:spPr>
          <a:xfrm>
            <a:off x="7544055" y="5572597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SimpleBoardcastInterface</a:t>
            </a:r>
            <a:endParaRPr lang="zh-TW" altLang="en-US" sz="800" dirty="0"/>
          </a:p>
        </p:txBody>
      </p:sp>
      <p:cxnSp>
        <p:nvCxnSpPr>
          <p:cNvPr id="41" name="直線單箭頭接點 40"/>
          <p:cNvCxnSpPr>
            <a:stCxn id="30" idx="0"/>
          </p:cNvCxnSpPr>
          <p:nvPr/>
        </p:nvCxnSpPr>
        <p:spPr>
          <a:xfrm flipV="1">
            <a:off x="6644123" y="4658920"/>
            <a:ext cx="0" cy="440160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肘形接點 60"/>
          <p:cNvCxnSpPr/>
          <p:nvPr/>
        </p:nvCxnSpPr>
        <p:spPr>
          <a:xfrm rot="10800000">
            <a:off x="6640973" y="4963496"/>
            <a:ext cx="1659083" cy="180274"/>
          </a:xfrm>
          <a:prstGeom prst="bentConnector3">
            <a:avLst>
              <a:gd name="adj1" fmla="val -9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3" name="圓角矩形 42"/>
          <p:cNvSpPr/>
          <p:nvPr/>
        </p:nvSpPr>
        <p:spPr>
          <a:xfrm>
            <a:off x="7544056" y="6485713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/>
              <a:t>CBRConnection</a:t>
            </a:r>
            <a:endParaRPr lang="zh-TW" altLang="en-US" sz="1000" dirty="0"/>
          </a:p>
        </p:txBody>
      </p:sp>
      <p:cxnSp>
        <p:nvCxnSpPr>
          <p:cNvPr id="45" name="直線單箭頭接點 44"/>
          <p:cNvCxnSpPr>
            <a:endCxn id="30" idx="2"/>
          </p:cNvCxnSpPr>
          <p:nvPr/>
        </p:nvCxnSpPr>
        <p:spPr>
          <a:xfrm flipV="1">
            <a:off x="6637822" y="5387080"/>
            <a:ext cx="6301" cy="17621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圓角矩形 45"/>
          <p:cNvSpPr/>
          <p:nvPr/>
        </p:nvSpPr>
        <p:spPr>
          <a:xfrm>
            <a:off x="5888123" y="5563292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/>
              <a:t>ActiveRouter</a:t>
            </a:r>
            <a:endParaRPr lang="zh-TW" altLang="en-US" sz="1100" dirty="0"/>
          </a:p>
        </p:txBody>
      </p:sp>
      <p:cxnSp>
        <p:nvCxnSpPr>
          <p:cNvPr id="47" name="直線接點 46"/>
          <p:cNvCxnSpPr/>
          <p:nvPr/>
        </p:nvCxnSpPr>
        <p:spPr>
          <a:xfrm flipV="1">
            <a:off x="6637822" y="4188524"/>
            <a:ext cx="0" cy="187354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8" name="直線接點 47"/>
          <p:cNvCxnSpPr/>
          <p:nvPr/>
        </p:nvCxnSpPr>
        <p:spPr>
          <a:xfrm>
            <a:off x="6637822" y="4183534"/>
            <a:ext cx="1192545" cy="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直線接點 48"/>
          <p:cNvCxnSpPr>
            <a:stCxn id="28" idx="2"/>
          </p:cNvCxnSpPr>
          <p:nvPr/>
        </p:nvCxnSpPr>
        <p:spPr>
          <a:xfrm>
            <a:off x="7830367" y="3862144"/>
            <a:ext cx="0" cy="177374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0" name="直線接點 49"/>
          <p:cNvCxnSpPr/>
          <p:nvPr/>
        </p:nvCxnSpPr>
        <p:spPr>
          <a:xfrm>
            <a:off x="7830367" y="3862144"/>
            <a:ext cx="0" cy="32638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1" name="直線單箭頭接點 50"/>
          <p:cNvCxnSpPr/>
          <p:nvPr/>
        </p:nvCxnSpPr>
        <p:spPr>
          <a:xfrm flipV="1">
            <a:off x="8300055" y="5396511"/>
            <a:ext cx="0" cy="17450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直線接點 51"/>
          <p:cNvCxnSpPr>
            <a:stCxn id="40" idx="2"/>
          </p:cNvCxnSpPr>
          <p:nvPr/>
        </p:nvCxnSpPr>
        <p:spPr>
          <a:xfrm>
            <a:off x="8300055" y="5860597"/>
            <a:ext cx="1" cy="161755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3" name="直線單箭頭接點 52"/>
          <p:cNvCxnSpPr>
            <a:endCxn id="36" idx="2"/>
          </p:cNvCxnSpPr>
          <p:nvPr/>
        </p:nvCxnSpPr>
        <p:spPr>
          <a:xfrm flipV="1">
            <a:off x="8300056" y="6310352"/>
            <a:ext cx="0" cy="175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4" name="圓角矩形 53"/>
          <p:cNvSpPr/>
          <p:nvPr/>
        </p:nvSpPr>
        <p:spPr>
          <a:xfrm>
            <a:off x="5888123" y="6022352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55" name="直線單箭頭接點 54"/>
          <p:cNvCxnSpPr/>
          <p:nvPr/>
        </p:nvCxnSpPr>
        <p:spPr>
          <a:xfrm flipV="1">
            <a:off x="6644123" y="5846991"/>
            <a:ext cx="0" cy="175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30312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流程圖: 程序 9"/>
          <p:cNvSpPr/>
          <p:nvPr/>
        </p:nvSpPr>
        <p:spPr>
          <a:xfrm>
            <a:off x="1797296" y="2687585"/>
            <a:ext cx="5544616" cy="63931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6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dirty="0" smtClean="0"/>
          </a:p>
          <a:p>
            <a:pPr algn="ctr"/>
            <a:endParaRPr lang="zh-TW" altLang="en-US" dirty="0"/>
          </a:p>
        </p:txBody>
      </p:sp>
      <p:sp>
        <p:nvSpPr>
          <p:cNvPr id="4" name="流程圖: 程序 3"/>
          <p:cNvSpPr/>
          <p:nvPr/>
        </p:nvSpPr>
        <p:spPr>
          <a:xfrm>
            <a:off x="3719185" y="392108"/>
            <a:ext cx="1512168" cy="306324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DTNSim</a:t>
            </a:r>
            <a:endParaRPr lang="zh-TW" altLang="en-US" dirty="0"/>
          </a:p>
        </p:txBody>
      </p:sp>
      <p:sp>
        <p:nvSpPr>
          <p:cNvPr id="5" name="流程圖: 程序 4"/>
          <p:cNvSpPr/>
          <p:nvPr/>
        </p:nvSpPr>
        <p:spPr>
          <a:xfrm>
            <a:off x="2622712" y="1099350"/>
            <a:ext cx="3801072" cy="1139570"/>
          </a:xfrm>
          <a:prstGeom prst="flowChartProcess">
            <a:avLst/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i="1" dirty="0" err="1" smtClean="0"/>
              <a:t>DTNSimUI</a:t>
            </a:r>
            <a:r>
              <a:rPr lang="en-US" altLang="zh-TW" i="1" dirty="0" smtClean="0"/>
              <a:t> (Abstract class)</a:t>
            </a:r>
          </a:p>
          <a:p>
            <a:pPr algn="ctr"/>
            <a:r>
              <a:rPr lang="en-US" altLang="zh-TW" sz="1100" dirty="0"/>
              <a:t>B</a:t>
            </a:r>
            <a:r>
              <a:rPr lang="en-US" altLang="zh-TW" sz="1100" dirty="0" smtClean="0"/>
              <a:t>oolean </a:t>
            </a:r>
            <a:r>
              <a:rPr lang="en-US" altLang="zh-TW" sz="1100" dirty="0" err="1" smtClean="0"/>
              <a:t>simDone</a:t>
            </a:r>
            <a:r>
              <a:rPr lang="en-US" altLang="zh-TW" sz="1100" dirty="0" smtClean="0"/>
              <a:t>;</a:t>
            </a:r>
          </a:p>
          <a:p>
            <a:pPr algn="ctr"/>
            <a:r>
              <a:rPr lang="en-US" altLang="zh-TW" sz="1100" dirty="0" smtClean="0"/>
              <a:t>Boolean </a:t>
            </a:r>
            <a:r>
              <a:rPr lang="en-US" altLang="zh-TW" sz="1100" dirty="0" err="1" smtClean="0"/>
              <a:t>simCancelled</a:t>
            </a:r>
            <a:r>
              <a:rPr lang="en-US" altLang="zh-TW" sz="1100" dirty="0" smtClean="0"/>
              <a:t>;</a:t>
            </a:r>
          </a:p>
          <a:p>
            <a:pPr algn="ctr"/>
            <a:endParaRPr lang="en-US" altLang="zh-TW" sz="1100" dirty="0" smtClean="0"/>
          </a:p>
          <a:p>
            <a:pPr algn="ctr"/>
            <a:r>
              <a:rPr lang="en-US" altLang="zh-TW" sz="1100" dirty="0" smtClean="0"/>
              <a:t>void </a:t>
            </a:r>
            <a:r>
              <a:rPr lang="en-US" altLang="zh-TW" sz="1100" dirty="0"/>
              <a:t>start</a:t>
            </a:r>
            <a:r>
              <a:rPr lang="en-US" altLang="zh-TW" sz="1100" dirty="0" smtClean="0"/>
              <a:t>()</a:t>
            </a:r>
          </a:p>
          <a:p>
            <a:pPr algn="ctr"/>
            <a:r>
              <a:rPr lang="en-US" altLang="zh-TW" sz="1100" dirty="0"/>
              <a:t>abstract void </a:t>
            </a:r>
            <a:r>
              <a:rPr lang="en-US" altLang="zh-TW" sz="1100" dirty="0" err="1"/>
              <a:t>runSim</a:t>
            </a:r>
            <a:r>
              <a:rPr lang="en-US" altLang="zh-TW" sz="1100" dirty="0"/>
              <a:t>()</a:t>
            </a:r>
            <a:endParaRPr lang="zh-TW" altLang="en-US" sz="1100" dirty="0"/>
          </a:p>
        </p:txBody>
      </p:sp>
      <p:sp>
        <p:nvSpPr>
          <p:cNvPr id="8" name="圓角矩形 7"/>
          <p:cNvSpPr/>
          <p:nvPr/>
        </p:nvSpPr>
        <p:spPr>
          <a:xfrm>
            <a:off x="2279491" y="2921796"/>
            <a:ext cx="1926629" cy="197837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DTNSimGUI</a:t>
            </a:r>
            <a:endParaRPr lang="zh-TW" altLang="en-US" sz="1100" dirty="0"/>
          </a:p>
        </p:txBody>
      </p:sp>
      <p:sp>
        <p:nvSpPr>
          <p:cNvPr id="9" name="圓角矩形 8"/>
          <p:cNvSpPr/>
          <p:nvPr/>
        </p:nvSpPr>
        <p:spPr>
          <a:xfrm>
            <a:off x="4927219" y="2921796"/>
            <a:ext cx="1916830" cy="180488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DTNSimTextUI</a:t>
            </a:r>
            <a:endParaRPr lang="zh-TW" altLang="en-US" sz="11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3847099" y="262225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chemeClr val="accent6"/>
                </a:solidFill>
              </a:rPr>
              <a:t>User Interface</a:t>
            </a:r>
            <a:endParaRPr lang="zh-TW" altLang="en-US" b="1" dirty="0">
              <a:solidFill>
                <a:schemeClr val="accent6"/>
              </a:solidFill>
            </a:endParaRPr>
          </a:p>
        </p:txBody>
      </p:sp>
      <p:cxnSp>
        <p:nvCxnSpPr>
          <p:cNvPr id="13" name="直線接點 12"/>
          <p:cNvCxnSpPr>
            <a:stCxn id="4" idx="2"/>
          </p:cNvCxnSpPr>
          <p:nvPr/>
        </p:nvCxnSpPr>
        <p:spPr>
          <a:xfrm>
            <a:off x="4475269" y="698432"/>
            <a:ext cx="0" cy="4009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接點 17"/>
          <p:cNvCxnSpPr>
            <a:stCxn id="8" idx="0"/>
          </p:cNvCxnSpPr>
          <p:nvPr/>
        </p:nvCxnSpPr>
        <p:spPr>
          <a:xfrm rot="5400000" flipH="1" flipV="1">
            <a:off x="3203514" y="2278212"/>
            <a:ext cx="682877" cy="604293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接點 30"/>
          <p:cNvCxnSpPr/>
          <p:nvPr/>
        </p:nvCxnSpPr>
        <p:spPr>
          <a:xfrm rot="16200000" flipV="1">
            <a:off x="5205434" y="2265090"/>
            <a:ext cx="674395" cy="622053"/>
          </a:xfrm>
          <a:prstGeom prst="bentConnector3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流程圖: 程序 37"/>
          <p:cNvSpPr/>
          <p:nvPr/>
        </p:nvSpPr>
        <p:spPr>
          <a:xfrm>
            <a:off x="1564483" y="3819134"/>
            <a:ext cx="6010242" cy="2388084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smtClean="0"/>
              <a:t>Double </a:t>
            </a:r>
            <a:r>
              <a:rPr lang="en-US" altLang="zh-TW" sz="1100" dirty="0" err="1"/>
              <a:t>updateInterval</a:t>
            </a:r>
            <a:r>
              <a:rPr lang="en-US" altLang="zh-TW" sz="1100" dirty="0" smtClean="0"/>
              <a:t>;</a:t>
            </a:r>
          </a:p>
          <a:p>
            <a:pPr algn="ctr"/>
            <a:r>
              <a:rPr lang="en-US" altLang="zh-TW" sz="1100" dirty="0"/>
              <a:t>D</a:t>
            </a:r>
            <a:r>
              <a:rPr lang="en-US" altLang="zh-TW" sz="1100" dirty="0" smtClean="0"/>
              <a:t>ouble </a:t>
            </a:r>
            <a:r>
              <a:rPr lang="en-US" altLang="zh-TW" sz="1100" dirty="0" err="1"/>
              <a:t>nextQueueEventTime</a:t>
            </a:r>
            <a:r>
              <a:rPr lang="en-US" altLang="zh-TW" sz="1100" dirty="0" smtClean="0"/>
              <a:t>;</a:t>
            </a:r>
          </a:p>
          <a:p>
            <a:pPr algn="ctr"/>
            <a:endParaRPr lang="en-US" altLang="zh-TW" sz="1100" dirty="0"/>
          </a:p>
          <a:p>
            <a:pPr algn="ctr"/>
            <a:endParaRPr lang="en-US" altLang="zh-TW" sz="1100" dirty="0" smtClean="0"/>
          </a:p>
          <a:p>
            <a:pPr algn="ctr"/>
            <a:endParaRPr lang="en-US" altLang="zh-TW" sz="1100" b="1" u="sng" dirty="0"/>
          </a:p>
          <a:p>
            <a:pPr algn="ctr"/>
            <a:endParaRPr lang="en-US" altLang="zh-TW" b="1" u="sng" dirty="0"/>
          </a:p>
          <a:p>
            <a:pPr algn="ctr"/>
            <a:endParaRPr lang="zh-TW" altLang="en-US" dirty="0"/>
          </a:p>
        </p:txBody>
      </p:sp>
      <p:cxnSp>
        <p:nvCxnSpPr>
          <p:cNvPr id="43" name="直線接點 42"/>
          <p:cNvCxnSpPr>
            <a:stCxn id="10" idx="2"/>
          </p:cNvCxnSpPr>
          <p:nvPr/>
        </p:nvCxnSpPr>
        <p:spPr>
          <a:xfrm>
            <a:off x="4569604" y="3326898"/>
            <a:ext cx="0" cy="4922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/>
          <p:cNvSpPr txBox="1"/>
          <p:nvPr/>
        </p:nvSpPr>
        <p:spPr>
          <a:xfrm>
            <a:off x="4191418" y="3936320"/>
            <a:ext cx="756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World</a:t>
            </a:r>
            <a:endParaRPr lang="zh-TW" altLang="en-US" dirty="0">
              <a:solidFill>
                <a:schemeClr val="bg1"/>
              </a:solidFill>
            </a:endParaRPr>
          </a:p>
        </p:txBody>
      </p:sp>
      <p:cxnSp>
        <p:nvCxnSpPr>
          <p:cNvPr id="54" name="直線接點 53"/>
          <p:cNvCxnSpPr/>
          <p:nvPr/>
        </p:nvCxnSpPr>
        <p:spPr>
          <a:xfrm>
            <a:off x="2622712" y="1400220"/>
            <a:ext cx="38010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接點 54"/>
          <p:cNvCxnSpPr/>
          <p:nvPr/>
        </p:nvCxnSpPr>
        <p:spPr>
          <a:xfrm>
            <a:off x="2598722" y="1760260"/>
            <a:ext cx="38010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線接點 58"/>
          <p:cNvCxnSpPr/>
          <p:nvPr/>
        </p:nvCxnSpPr>
        <p:spPr>
          <a:xfrm>
            <a:off x="1560060" y="4317429"/>
            <a:ext cx="60146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線接點 60"/>
          <p:cNvCxnSpPr/>
          <p:nvPr/>
        </p:nvCxnSpPr>
        <p:spPr>
          <a:xfrm>
            <a:off x="1564483" y="4670674"/>
            <a:ext cx="60102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圓角矩形 62"/>
          <p:cNvSpPr/>
          <p:nvPr/>
        </p:nvSpPr>
        <p:spPr>
          <a:xfrm>
            <a:off x="1635407" y="4958706"/>
            <a:ext cx="1926629" cy="1097727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1400" dirty="0" smtClean="0"/>
          </a:p>
          <a:p>
            <a:pPr algn="ctr"/>
            <a:r>
              <a:rPr lang="en-US" altLang="zh-TW" sz="1400" dirty="0" err="1" smtClean="0"/>
              <a:t>SimClock</a:t>
            </a:r>
            <a:endParaRPr lang="en-US" altLang="zh-TW" sz="1400" dirty="0" smtClean="0"/>
          </a:p>
          <a:p>
            <a:pPr algn="ctr"/>
            <a:r>
              <a:rPr lang="en-US" altLang="zh-TW" sz="1100" dirty="0" smtClean="0"/>
              <a:t>double </a:t>
            </a:r>
            <a:r>
              <a:rPr lang="en-US" altLang="zh-TW" sz="1100" i="1" dirty="0" err="1" smtClean="0"/>
              <a:t>clockTime</a:t>
            </a:r>
            <a:endParaRPr lang="en-US" altLang="zh-TW" sz="1100" i="1" dirty="0" smtClean="0"/>
          </a:p>
          <a:p>
            <a:pPr algn="ctr"/>
            <a:endParaRPr lang="en-US" altLang="zh-TW" sz="1100" dirty="0"/>
          </a:p>
          <a:p>
            <a:pPr algn="ctr"/>
            <a:r>
              <a:rPr lang="en-US" altLang="zh-TW" sz="1100" dirty="0" smtClean="0"/>
              <a:t>void </a:t>
            </a:r>
            <a:r>
              <a:rPr lang="en-US" altLang="zh-TW" sz="1100" dirty="0" err="1" smtClean="0"/>
              <a:t>setTime</a:t>
            </a:r>
            <a:r>
              <a:rPr lang="en-US" altLang="zh-TW" sz="1100" dirty="0" smtClean="0"/>
              <a:t>()</a:t>
            </a:r>
          </a:p>
          <a:p>
            <a:pPr algn="ctr"/>
            <a:r>
              <a:rPr lang="en-US" altLang="zh-TW" sz="1100" dirty="0"/>
              <a:t>double </a:t>
            </a:r>
            <a:r>
              <a:rPr lang="en-US" altLang="zh-TW" sz="1100" dirty="0" err="1"/>
              <a:t>getTime</a:t>
            </a:r>
            <a:r>
              <a:rPr lang="en-US" altLang="zh-TW" sz="1100" dirty="0"/>
              <a:t>()</a:t>
            </a:r>
          </a:p>
          <a:p>
            <a:pPr algn="ctr"/>
            <a:endParaRPr lang="en-US" altLang="zh-TW" sz="1400" dirty="0" smtClean="0"/>
          </a:p>
          <a:p>
            <a:pPr algn="ctr"/>
            <a:endParaRPr lang="zh-TW" altLang="en-US" sz="1400" dirty="0"/>
          </a:p>
        </p:txBody>
      </p:sp>
      <p:cxnSp>
        <p:nvCxnSpPr>
          <p:cNvPr id="1024" name="直線接點 1023"/>
          <p:cNvCxnSpPr/>
          <p:nvPr/>
        </p:nvCxnSpPr>
        <p:spPr>
          <a:xfrm>
            <a:off x="1671638" y="5172075"/>
            <a:ext cx="1861696" cy="26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線接點 65"/>
          <p:cNvCxnSpPr/>
          <p:nvPr/>
        </p:nvCxnSpPr>
        <p:spPr>
          <a:xfrm>
            <a:off x="1671638" y="5390754"/>
            <a:ext cx="18733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圓角矩形 70"/>
          <p:cNvSpPr/>
          <p:nvPr/>
        </p:nvSpPr>
        <p:spPr>
          <a:xfrm>
            <a:off x="3684195" y="4945839"/>
            <a:ext cx="1926629" cy="1097727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sp>
        <p:nvSpPr>
          <p:cNvPr id="73" name="圓角矩形 72"/>
          <p:cNvSpPr/>
          <p:nvPr/>
        </p:nvSpPr>
        <p:spPr>
          <a:xfrm>
            <a:off x="5719307" y="4958706"/>
            <a:ext cx="1787283" cy="1084860"/>
          </a:xfrm>
          <a:prstGeom prst="roundRect">
            <a:avLst>
              <a:gd name="adj" fmla="val 14632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TW" sz="1400" dirty="0" err="1" smtClean="0"/>
              <a:t>EventQueue</a:t>
            </a:r>
            <a:endParaRPr lang="zh-TW" altLang="en-US" sz="1400" dirty="0"/>
          </a:p>
        </p:txBody>
      </p:sp>
      <p:sp>
        <p:nvSpPr>
          <p:cNvPr id="3" name="矩形 2"/>
          <p:cNvSpPr/>
          <p:nvPr/>
        </p:nvSpPr>
        <p:spPr>
          <a:xfrm>
            <a:off x="3629953" y="4832107"/>
            <a:ext cx="2035112" cy="133805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/>
          <p:cNvCxnSpPr>
            <a:stCxn id="3" idx="2"/>
          </p:cNvCxnSpPr>
          <p:nvPr/>
        </p:nvCxnSpPr>
        <p:spPr>
          <a:xfrm>
            <a:off x="4647509" y="6170165"/>
            <a:ext cx="0" cy="571203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717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635896" y="2708920"/>
            <a:ext cx="18565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dirty="0" smtClean="0"/>
              <a:t>10/04</a:t>
            </a: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54077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Create a Message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568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1"/>
          <p:cNvSpPr/>
          <p:nvPr/>
        </p:nvSpPr>
        <p:spPr>
          <a:xfrm>
            <a:off x="2816104" y="1147996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EventQueue</a:t>
            </a:r>
            <a:endParaRPr lang="zh-TW" altLang="en-US" sz="1100" dirty="0"/>
          </a:p>
        </p:txBody>
      </p:sp>
      <p:sp>
        <p:nvSpPr>
          <p:cNvPr id="3" name="圓角矩形 2"/>
          <p:cNvSpPr/>
          <p:nvPr/>
        </p:nvSpPr>
        <p:spPr>
          <a:xfrm>
            <a:off x="1210030" y="380577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smtClean="0"/>
              <a:t>world</a:t>
            </a:r>
            <a:endParaRPr lang="zh-TW" altLang="en-US" sz="1100" dirty="0"/>
          </a:p>
        </p:txBody>
      </p:sp>
      <p:sp>
        <p:nvSpPr>
          <p:cNvPr id="4" name="圓角矩形 3"/>
          <p:cNvSpPr/>
          <p:nvPr/>
        </p:nvSpPr>
        <p:spPr>
          <a:xfrm>
            <a:off x="167718" y="1177353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DTNHost</a:t>
            </a:r>
            <a:endParaRPr lang="zh-TW" altLang="en-US" sz="1100" dirty="0"/>
          </a:p>
        </p:txBody>
      </p:sp>
      <p:cxnSp>
        <p:nvCxnSpPr>
          <p:cNvPr id="12" name="直線單箭頭接點 11"/>
          <p:cNvCxnSpPr>
            <a:endCxn id="4" idx="2"/>
          </p:cNvCxnSpPr>
          <p:nvPr/>
        </p:nvCxnSpPr>
        <p:spPr>
          <a:xfrm flipV="1">
            <a:off x="773478" y="1465385"/>
            <a:ext cx="6308" cy="777819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直線接點 17"/>
          <p:cNvCxnSpPr>
            <a:stCxn id="2" idx="2"/>
          </p:cNvCxnSpPr>
          <p:nvPr/>
        </p:nvCxnSpPr>
        <p:spPr>
          <a:xfrm>
            <a:off x="3572104" y="1435996"/>
            <a:ext cx="84" cy="288065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線接點 21"/>
          <p:cNvCxnSpPr>
            <a:stCxn id="3" idx="2"/>
          </p:cNvCxnSpPr>
          <p:nvPr/>
        </p:nvCxnSpPr>
        <p:spPr>
          <a:xfrm>
            <a:off x="1822098" y="668609"/>
            <a:ext cx="0" cy="177374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圓角矩形 22"/>
          <p:cNvSpPr/>
          <p:nvPr/>
        </p:nvSpPr>
        <p:spPr>
          <a:xfrm>
            <a:off x="2826553" y="1704478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/>
              <a:t>ExternalEvent</a:t>
            </a:r>
            <a:endParaRPr lang="zh-TW" altLang="en-US" sz="1100" dirty="0"/>
          </a:p>
        </p:txBody>
      </p:sp>
      <p:cxnSp>
        <p:nvCxnSpPr>
          <p:cNvPr id="24" name="直線接點 23"/>
          <p:cNvCxnSpPr/>
          <p:nvPr/>
        </p:nvCxnSpPr>
        <p:spPr>
          <a:xfrm>
            <a:off x="1822098" y="668609"/>
            <a:ext cx="0" cy="251166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直線單箭頭接點 35"/>
          <p:cNvCxnSpPr/>
          <p:nvPr/>
        </p:nvCxnSpPr>
        <p:spPr>
          <a:xfrm flipH="1" flipV="1">
            <a:off x="3592596" y="2005892"/>
            <a:ext cx="10043" cy="2373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肘形接點 48"/>
          <p:cNvCxnSpPr>
            <a:endCxn id="4" idx="0"/>
          </p:cNvCxnSpPr>
          <p:nvPr/>
        </p:nvCxnSpPr>
        <p:spPr>
          <a:xfrm rot="10800000" flipV="1">
            <a:off x="779786" y="919775"/>
            <a:ext cx="1042312" cy="257578"/>
          </a:xfrm>
          <a:prstGeom prst="bentConnector2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接點 51"/>
          <p:cNvCxnSpPr>
            <a:endCxn id="2" idx="0"/>
          </p:cNvCxnSpPr>
          <p:nvPr/>
        </p:nvCxnSpPr>
        <p:spPr>
          <a:xfrm>
            <a:off x="800388" y="919775"/>
            <a:ext cx="2771716" cy="228221"/>
          </a:xfrm>
          <a:prstGeom prst="bentConnector2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/>
          <p:cNvSpPr txBox="1"/>
          <p:nvPr/>
        </p:nvSpPr>
        <p:spPr>
          <a:xfrm>
            <a:off x="2466594" y="530109"/>
            <a:ext cx="16786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 err="1" smtClean="0"/>
              <a:t>ee.processEvent</a:t>
            </a:r>
            <a:r>
              <a:rPr lang="en-US" altLang="zh-TW" sz="900" dirty="0" smtClean="0"/>
              <a:t>(</a:t>
            </a:r>
            <a:r>
              <a:rPr lang="en-US" altLang="zh-TW" sz="900" b="1" dirty="0" smtClean="0"/>
              <a:t>this</a:t>
            </a:r>
            <a:r>
              <a:rPr lang="en-US" altLang="zh-TW" sz="900" b="1" dirty="0"/>
              <a:t>);</a:t>
            </a:r>
            <a:endParaRPr lang="zh-TW" altLang="en-US" sz="900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2466594" y="368154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1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4358555" y="3097599"/>
            <a:ext cx="27767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err="1" smtClean="0"/>
              <a:t>processEvent</a:t>
            </a:r>
            <a:r>
              <a:rPr lang="en-US" altLang="zh-TW" sz="900" dirty="0" smtClean="0"/>
              <a:t>(...){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b="1" dirty="0"/>
              <a:t>Message m = new Message(from, to, this.id, </a:t>
            </a:r>
            <a:r>
              <a:rPr lang="en-US" altLang="zh-TW" sz="900" b="1" dirty="0" err="1"/>
              <a:t>this.size</a:t>
            </a:r>
            <a:r>
              <a:rPr lang="en-US" altLang="zh-TW" sz="900" b="1" dirty="0" smtClean="0"/>
              <a:t>);</a:t>
            </a:r>
            <a:endParaRPr lang="zh-TW" altLang="en-US" sz="900" b="1" dirty="0"/>
          </a:p>
          <a:p>
            <a:r>
              <a:rPr lang="en-US" altLang="zh-TW" sz="900" dirty="0" err="1" smtClean="0"/>
              <a:t>m.setResponseSize</a:t>
            </a:r>
            <a:r>
              <a:rPr lang="en-US" altLang="zh-TW" sz="900" dirty="0" smtClean="0"/>
              <a:t>(</a:t>
            </a:r>
            <a:r>
              <a:rPr lang="en-US" altLang="zh-TW" sz="900" dirty="0" err="1" smtClean="0"/>
              <a:t>this.responseSize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err="1"/>
              <a:t>from.createNewMessage</a:t>
            </a:r>
            <a:r>
              <a:rPr lang="en-US" altLang="zh-TW" sz="900" dirty="0"/>
              <a:t>(m</a:t>
            </a:r>
            <a:r>
              <a:rPr lang="en-US" altLang="zh-TW" sz="900" dirty="0" smtClean="0"/>
              <a:t>);</a:t>
            </a:r>
          </a:p>
          <a:p>
            <a:r>
              <a:rPr lang="en-US" altLang="zh-TW" sz="900" dirty="0" smtClean="0"/>
              <a:t>}</a:t>
            </a:r>
            <a:endParaRPr lang="zh-TW" altLang="en-US" sz="900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4358555" y="2935644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2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60" name="標題 4"/>
          <p:cNvSpPr txBox="1">
            <a:spLocks/>
          </p:cNvSpPr>
          <p:nvPr/>
        </p:nvSpPr>
        <p:spPr>
          <a:xfrm>
            <a:off x="458538" y="0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/>
              <a:t>Create a </a:t>
            </a:r>
            <a:r>
              <a:rPr lang="en-US" altLang="zh-TW" sz="1800" dirty="0" smtClean="0"/>
              <a:t>Message in clock 1</a:t>
            </a:r>
            <a:endParaRPr lang="zh-TW" altLang="en-US" sz="1800" dirty="0"/>
          </a:p>
        </p:txBody>
      </p:sp>
      <p:graphicFrame>
        <p:nvGraphicFramePr>
          <p:cNvPr id="85" name="表格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1937500"/>
              </p:ext>
            </p:extLst>
          </p:nvPr>
        </p:nvGraphicFramePr>
        <p:xfrm>
          <a:off x="4932040" y="421548"/>
          <a:ext cx="4104456" cy="23169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4456"/>
              </a:tblGrid>
              <a:tr h="334327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EventQueues</a:t>
                      </a:r>
                      <a:endParaRPr lang="zh-TW" altLang="en-US" dirty="0"/>
                    </a:p>
                  </a:txBody>
                  <a:tcPr/>
                </a:tc>
              </a:tr>
              <a:tr h="334327">
                <a:tc>
                  <a:txBody>
                    <a:bodyPr/>
                    <a:lstStyle/>
                    <a:p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CONN up @0.0 0&lt;-&gt;1</a:t>
                      </a:r>
                    </a:p>
                  </a:txBody>
                  <a:tcPr/>
                </a:tc>
              </a:tr>
              <a:tr h="334327">
                <a:tc>
                  <a:txBody>
                    <a:bodyPr/>
                    <a:lstStyle/>
                    <a:p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MSG @1.0 M1 [0-&gt;1] size:5000 CREATE</a:t>
                      </a:r>
                    </a:p>
                  </a:txBody>
                  <a:tcPr/>
                </a:tc>
              </a:tr>
              <a:tr h="334327">
                <a:tc>
                  <a:txBody>
                    <a:bodyPr/>
                    <a:lstStyle/>
                    <a:p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CONN down @11.0 0&lt;-&gt;1</a:t>
                      </a:r>
                    </a:p>
                  </a:txBody>
                  <a:tcPr/>
                </a:tc>
              </a:tr>
              <a:tr h="334327">
                <a:tc>
                  <a:txBody>
                    <a:bodyPr/>
                    <a:lstStyle/>
                    <a:p>
                      <a:r>
                        <a:rPr lang="en-US" altLang="zh-TW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ExtEvent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@ 1.7976931348623157E308</a:t>
                      </a:r>
                    </a:p>
                  </a:txBody>
                  <a:tcPr/>
                </a:tc>
              </a:tr>
              <a:tr h="488159">
                <a:tc>
                  <a:txBody>
                    <a:bodyPr/>
                    <a:lstStyle/>
                    <a:p>
                      <a:r>
                        <a:rPr lang="en-US" altLang="zh-TW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ExtEvent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@ 1.7976931348623157E308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7" name="直線單箭頭接點 86"/>
          <p:cNvCxnSpPr/>
          <p:nvPr/>
        </p:nvCxnSpPr>
        <p:spPr>
          <a:xfrm>
            <a:off x="4417047" y="1321369"/>
            <a:ext cx="515850" cy="0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圓角矩形 39"/>
          <p:cNvSpPr/>
          <p:nvPr/>
        </p:nvSpPr>
        <p:spPr>
          <a:xfrm>
            <a:off x="2967225" y="2271894"/>
            <a:ext cx="1270827" cy="380866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100" dirty="0" err="1"/>
              <a:t>MessageEvent</a:t>
            </a:r>
            <a:endParaRPr lang="zh-TW" altLang="en-US" sz="1100" dirty="0"/>
          </a:p>
        </p:txBody>
      </p:sp>
      <p:sp>
        <p:nvSpPr>
          <p:cNvPr id="41" name="圓角矩形 40"/>
          <p:cNvSpPr/>
          <p:nvPr/>
        </p:nvSpPr>
        <p:spPr>
          <a:xfrm>
            <a:off x="2846722" y="2874444"/>
            <a:ext cx="1511833" cy="380866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100" dirty="0" err="1"/>
              <a:t>MessageCreateEvent</a:t>
            </a:r>
            <a:endParaRPr lang="zh-TW" altLang="en-US" sz="1100" dirty="0"/>
          </a:p>
        </p:txBody>
      </p:sp>
      <p:cxnSp>
        <p:nvCxnSpPr>
          <p:cNvPr id="42" name="直線單箭頭接點 41"/>
          <p:cNvCxnSpPr/>
          <p:nvPr/>
        </p:nvCxnSpPr>
        <p:spPr>
          <a:xfrm flipH="1" flipV="1">
            <a:off x="3592596" y="2652760"/>
            <a:ext cx="10043" cy="2373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0" name="圓角矩形 49"/>
          <p:cNvSpPr/>
          <p:nvPr/>
        </p:nvSpPr>
        <p:spPr>
          <a:xfrm>
            <a:off x="0" y="2243204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cxnSp>
        <p:nvCxnSpPr>
          <p:cNvPr id="57" name="直線單箭頭接點 56"/>
          <p:cNvCxnSpPr>
            <a:endCxn id="50" idx="2"/>
          </p:cNvCxnSpPr>
          <p:nvPr/>
        </p:nvCxnSpPr>
        <p:spPr>
          <a:xfrm flipV="1">
            <a:off x="749699" y="2531204"/>
            <a:ext cx="6301" cy="17621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8" name="圓角矩形 57"/>
          <p:cNvSpPr/>
          <p:nvPr/>
        </p:nvSpPr>
        <p:spPr>
          <a:xfrm>
            <a:off x="0" y="2707416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/>
              <a:t>ActiveRouter</a:t>
            </a:r>
            <a:endParaRPr lang="zh-TW" altLang="en-US" sz="1100" dirty="0"/>
          </a:p>
        </p:txBody>
      </p:sp>
      <p:sp>
        <p:nvSpPr>
          <p:cNvPr id="59" name="圓角矩形 58"/>
          <p:cNvSpPr/>
          <p:nvPr/>
        </p:nvSpPr>
        <p:spPr>
          <a:xfrm>
            <a:off x="0" y="3166476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61" name="直線單箭頭接點 60"/>
          <p:cNvCxnSpPr/>
          <p:nvPr/>
        </p:nvCxnSpPr>
        <p:spPr>
          <a:xfrm flipV="1">
            <a:off x="756000" y="2991115"/>
            <a:ext cx="0" cy="175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8" name="直線單箭頭接點 67"/>
          <p:cNvCxnSpPr/>
          <p:nvPr/>
        </p:nvCxnSpPr>
        <p:spPr>
          <a:xfrm flipH="1">
            <a:off x="4499992" y="3528010"/>
            <a:ext cx="409594" cy="837094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/>
          <p:cNvCxnSpPr/>
          <p:nvPr/>
        </p:nvCxnSpPr>
        <p:spPr>
          <a:xfrm flipV="1">
            <a:off x="5868144" y="3158060"/>
            <a:ext cx="0" cy="296416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5700035" y="2945571"/>
            <a:ext cx="3177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>
                <a:solidFill>
                  <a:schemeClr val="accent2"/>
                </a:solidFill>
              </a:rPr>
              <a:t>n0</a:t>
            </a:r>
            <a:endParaRPr lang="zh-TW" altLang="en-US" sz="1000" dirty="0">
              <a:solidFill>
                <a:schemeClr val="accent2"/>
              </a:solidFill>
            </a:endParaRPr>
          </a:p>
        </p:txBody>
      </p:sp>
      <p:cxnSp>
        <p:nvCxnSpPr>
          <p:cNvPr id="70" name="直線單箭頭接點 69"/>
          <p:cNvCxnSpPr/>
          <p:nvPr/>
        </p:nvCxnSpPr>
        <p:spPr>
          <a:xfrm flipV="1">
            <a:off x="6100961" y="3139678"/>
            <a:ext cx="0" cy="296416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字方塊 70"/>
          <p:cNvSpPr txBox="1"/>
          <p:nvPr/>
        </p:nvSpPr>
        <p:spPr>
          <a:xfrm>
            <a:off x="5942103" y="2945570"/>
            <a:ext cx="3177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>
                <a:solidFill>
                  <a:schemeClr val="accent2"/>
                </a:solidFill>
              </a:rPr>
              <a:t>n1</a:t>
            </a:r>
            <a:endParaRPr lang="zh-TW" altLang="en-US" sz="1000" dirty="0">
              <a:solidFill>
                <a:schemeClr val="accent2"/>
              </a:solidFill>
            </a:endParaRPr>
          </a:p>
        </p:txBody>
      </p:sp>
      <p:cxnSp>
        <p:nvCxnSpPr>
          <p:cNvPr id="72" name="直線單箭頭接點 71"/>
          <p:cNvCxnSpPr/>
          <p:nvPr/>
        </p:nvCxnSpPr>
        <p:spPr>
          <a:xfrm flipV="1">
            <a:off x="6412219" y="3145178"/>
            <a:ext cx="0" cy="296416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字方塊 72"/>
          <p:cNvSpPr txBox="1"/>
          <p:nvPr/>
        </p:nvSpPr>
        <p:spPr>
          <a:xfrm>
            <a:off x="6244952" y="2936560"/>
            <a:ext cx="3593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>
                <a:solidFill>
                  <a:schemeClr val="accent2"/>
                </a:solidFill>
              </a:rPr>
              <a:t>M1</a:t>
            </a:r>
            <a:endParaRPr lang="zh-TW" altLang="en-US" sz="1000" dirty="0">
              <a:solidFill>
                <a:schemeClr val="accent2"/>
              </a:solidFill>
            </a:endParaRPr>
          </a:p>
        </p:txBody>
      </p:sp>
      <p:cxnSp>
        <p:nvCxnSpPr>
          <p:cNvPr id="74" name="直線單箭頭接點 73"/>
          <p:cNvCxnSpPr/>
          <p:nvPr/>
        </p:nvCxnSpPr>
        <p:spPr>
          <a:xfrm flipV="1">
            <a:off x="6763204" y="3145178"/>
            <a:ext cx="0" cy="296416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字方塊 78"/>
          <p:cNvSpPr txBox="1"/>
          <p:nvPr/>
        </p:nvSpPr>
        <p:spPr>
          <a:xfrm>
            <a:off x="6604346" y="2920255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>
                <a:solidFill>
                  <a:schemeClr val="accent2"/>
                </a:solidFill>
              </a:rPr>
              <a:t>5000</a:t>
            </a:r>
            <a:endParaRPr lang="zh-TW" altLang="en-US" sz="1000" dirty="0">
              <a:solidFill>
                <a:schemeClr val="accent2"/>
              </a:solidFill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1037005"/>
              </p:ext>
            </p:extLst>
          </p:nvPr>
        </p:nvGraphicFramePr>
        <p:xfrm>
          <a:off x="1181083" y="4419975"/>
          <a:ext cx="522514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id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from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size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50" dirty="0" err="1" smtClean="0"/>
                        <a:t>timeCreated</a:t>
                      </a:r>
                      <a:endParaRPr lang="en-US" altLang="zh-TW" sz="105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path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5000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[]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0" name="文字方塊 79"/>
          <p:cNvSpPr txBox="1"/>
          <p:nvPr/>
        </p:nvSpPr>
        <p:spPr>
          <a:xfrm>
            <a:off x="3707904" y="5877272"/>
            <a:ext cx="3705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6"/>
                </a:solidFill>
              </a:rPr>
              <a:t>List of nodes this message has passed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cxnSp>
        <p:nvCxnSpPr>
          <p:cNvPr id="81" name="直線單箭頭接點 80"/>
          <p:cNvCxnSpPr/>
          <p:nvPr/>
        </p:nvCxnSpPr>
        <p:spPr>
          <a:xfrm flipH="1">
            <a:off x="5746917" y="5085184"/>
            <a:ext cx="121227" cy="792088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1115616" y="4036422"/>
            <a:ext cx="100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Message</a:t>
            </a:r>
            <a:endParaRPr lang="zh-TW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76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1"/>
          <p:cNvSpPr/>
          <p:nvPr/>
        </p:nvSpPr>
        <p:spPr>
          <a:xfrm>
            <a:off x="2816104" y="1147996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EventQueue</a:t>
            </a:r>
            <a:endParaRPr lang="zh-TW" altLang="en-US" sz="1100" dirty="0"/>
          </a:p>
        </p:txBody>
      </p:sp>
      <p:sp>
        <p:nvSpPr>
          <p:cNvPr id="3" name="圓角矩形 2"/>
          <p:cNvSpPr/>
          <p:nvPr/>
        </p:nvSpPr>
        <p:spPr>
          <a:xfrm>
            <a:off x="1210030" y="380577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smtClean="0"/>
              <a:t>world</a:t>
            </a:r>
            <a:endParaRPr lang="zh-TW" altLang="en-US" sz="1100" dirty="0"/>
          </a:p>
        </p:txBody>
      </p:sp>
      <p:sp>
        <p:nvSpPr>
          <p:cNvPr id="4" name="圓角矩形 3"/>
          <p:cNvSpPr/>
          <p:nvPr/>
        </p:nvSpPr>
        <p:spPr>
          <a:xfrm>
            <a:off x="167718" y="1177353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DTNHost</a:t>
            </a:r>
            <a:endParaRPr lang="zh-TW" altLang="en-US" sz="1100" dirty="0"/>
          </a:p>
        </p:txBody>
      </p:sp>
      <p:cxnSp>
        <p:nvCxnSpPr>
          <p:cNvPr id="12" name="直線單箭頭接點 11"/>
          <p:cNvCxnSpPr>
            <a:endCxn id="4" idx="2"/>
          </p:cNvCxnSpPr>
          <p:nvPr/>
        </p:nvCxnSpPr>
        <p:spPr>
          <a:xfrm flipV="1">
            <a:off x="773478" y="1465385"/>
            <a:ext cx="6308" cy="777819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直線接點 17"/>
          <p:cNvCxnSpPr>
            <a:stCxn id="2" idx="2"/>
          </p:cNvCxnSpPr>
          <p:nvPr/>
        </p:nvCxnSpPr>
        <p:spPr>
          <a:xfrm>
            <a:off x="3572104" y="1435996"/>
            <a:ext cx="84" cy="288065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線接點 21"/>
          <p:cNvCxnSpPr>
            <a:stCxn id="3" idx="2"/>
          </p:cNvCxnSpPr>
          <p:nvPr/>
        </p:nvCxnSpPr>
        <p:spPr>
          <a:xfrm>
            <a:off x="1822098" y="668609"/>
            <a:ext cx="0" cy="177374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圓角矩形 22"/>
          <p:cNvSpPr/>
          <p:nvPr/>
        </p:nvSpPr>
        <p:spPr>
          <a:xfrm>
            <a:off x="2826553" y="1704478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/>
              <a:t>ExternalEvent</a:t>
            </a:r>
            <a:endParaRPr lang="zh-TW" altLang="en-US" sz="1100" dirty="0"/>
          </a:p>
        </p:txBody>
      </p:sp>
      <p:cxnSp>
        <p:nvCxnSpPr>
          <p:cNvPr id="24" name="直線接點 23"/>
          <p:cNvCxnSpPr/>
          <p:nvPr/>
        </p:nvCxnSpPr>
        <p:spPr>
          <a:xfrm>
            <a:off x="1822098" y="668609"/>
            <a:ext cx="0" cy="251166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直線單箭頭接點 35"/>
          <p:cNvCxnSpPr/>
          <p:nvPr/>
        </p:nvCxnSpPr>
        <p:spPr>
          <a:xfrm flipH="1" flipV="1">
            <a:off x="3592596" y="2005892"/>
            <a:ext cx="10043" cy="2373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肘形接點 48"/>
          <p:cNvCxnSpPr>
            <a:endCxn id="4" idx="0"/>
          </p:cNvCxnSpPr>
          <p:nvPr/>
        </p:nvCxnSpPr>
        <p:spPr>
          <a:xfrm rot="10800000" flipV="1">
            <a:off x="779786" y="919775"/>
            <a:ext cx="1042312" cy="257578"/>
          </a:xfrm>
          <a:prstGeom prst="bentConnector2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接點 51"/>
          <p:cNvCxnSpPr>
            <a:endCxn id="2" idx="0"/>
          </p:cNvCxnSpPr>
          <p:nvPr/>
        </p:nvCxnSpPr>
        <p:spPr>
          <a:xfrm>
            <a:off x="800388" y="919775"/>
            <a:ext cx="2771716" cy="228221"/>
          </a:xfrm>
          <a:prstGeom prst="bentConnector2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/>
          <p:cNvSpPr txBox="1"/>
          <p:nvPr/>
        </p:nvSpPr>
        <p:spPr>
          <a:xfrm>
            <a:off x="2466594" y="530109"/>
            <a:ext cx="16786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 err="1" smtClean="0"/>
              <a:t>ee.processEvent</a:t>
            </a:r>
            <a:r>
              <a:rPr lang="en-US" altLang="zh-TW" sz="900" dirty="0" smtClean="0"/>
              <a:t>(</a:t>
            </a:r>
            <a:r>
              <a:rPr lang="en-US" altLang="zh-TW" sz="900" b="1" dirty="0" smtClean="0"/>
              <a:t>this</a:t>
            </a:r>
            <a:r>
              <a:rPr lang="en-US" altLang="zh-TW" sz="900" b="1" dirty="0"/>
              <a:t>);</a:t>
            </a:r>
            <a:endParaRPr lang="zh-TW" altLang="en-US" sz="900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2466594" y="368154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1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4358555" y="3097599"/>
            <a:ext cx="27767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err="1" smtClean="0"/>
              <a:t>processEvent</a:t>
            </a:r>
            <a:r>
              <a:rPr lang="en-US" altLang="zh-TW" sz="900" dirty="0" smtClean="0"/>
              <a:t>(...){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/>
              <a:t>Message m = new Message(from, to, this.id, </a:t>
            </a:r>
            <a:r>
              <a:rPr lang="en-US" altLang="zh-TW" sz="900" dirty="0" err="1"/>
              <a:t>this.size</a:t>
            </a:r>
            <a:r>
              <a:rPr lang="en-US" altLang="zh-TW" sz="900" dirty="0" smtClean="0"/>
              <a:t>);</a:t>
            </a:r>
            <a:endParaRPr lang="zh-TW" altLang="en-US" sz="900" dirty="0"/>
          </a:p>
          <a:p>
            <a:r>
              <a:rPr lang="en-US" altLang="zh-TW" sz="900" b="1" dirty="0" err="1" smtClean="0"/>
              <a:t>m.setResponseSize</a:t>
            </a:r>
            <a:r>
              <a:rPr lang="en-US" altLang="zh-TW" sz="900" b="1" dirty="0" smtClean="0"/>
              <a:t>(</a:t>
            </a:r>
            <a:r>
              <a:rPr lang="en-US" altLang="zh-TW" sz="900" b="1" dirty="0" err="1" smtClean="0"/>
              <a:t>this.responseSize</a:t>
            </a:r>
            <a:r>
              <a:rPr lang="en-US" altLang="zh-TW" sz="900" b="1" dirty="0"/>
              <a:t>);</a:t>
            </a:r>
          </a:p>
          <a:p>
            <a:r>
              <a:rPr lang="en-US" altLang="zh-TW" sz="900" dirty="0" err="1"/>
              <a:t>from.createNewMessage</a:t>
            </a:r>
            <a:r>
              <a:rPr lang="en-US" altLang="zh-TW" sz="900" dirty="0"/>
              <a:t>(m</a:t>
            </a:r>
            <a:r>
              <a:rPr lang="en-US" altLang="zh-TW" sz="900" dirty="0" smtClean="0"/>
              <a:t>);</a:t>
            </a:r>
          </a:p>
          <a:p>
            <a:r>
              <a:rPr lang="en-US" altLang="zh-TW" sz="900" dirty="0" smtClean="0"/>
              <a:t>}</a:t>
            </a:r>
            <a:endParaRPr lang="zh-TW" altLang="en-US" sz="900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4358555" y="2935644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2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60" name="標題 4"/>
          <p:cNvSpPr txBox="1">
            <a:spLocks/>
          </p:cNvSpPr>
          <p:nvPr/>
        </p:nvSpPr>
        <p:spPr>
          <a:xfrm>
            <a:off x="458538" y="0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/>
              <a:t>Create a </a:t>
            </a:r>
            <a:r>
              <a:rPr lang="en-US" altLang="zh-TW" sz="1800" dirty="0" smtClean="0"/>
              <a:t>Message in clock 1</a:t>
            </a:r>
            <a:endParaRPr lang="zh-TW" altLang="en-US" sz="1800" dirty="0"/>
          </a:p>
        </p:txBody>
      </p:sp>
      <p:sp>
        <p:nvSpPr>
          <p:cNvPr id="40" name="圓角矩形 39"/>
          <p:cNvSpPr/>
          <p:nvPr/>
        </p:nvSpPr>
        <p:spPr>
          <a:xfrm>
            <a:off x="2967225" y="2271894"/>
            <a:ext cx="1270827" cy="380866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100" dirty="0" err="1"/>
              <a:t>MessageEvent</a:t>
            </a:r>
            <a:endParaRPr lang="zh-TW" altLang="en-US" sz="1100" dirty="0"/>
          </a:p>
        </p:txBody>
      </p:sp>
      <p:sp>
        <p:nvSpPr>
          <p:cNvPr id="41" name="圓角矩形 40"/>
          <p:cNvSpPr/>
          <p:nvPr/>
        </p:nvSpPr>
        <p:spPr>
          <a:xfrm>
            <a:off x="2846722" y="2874444"/>
            <a:ext cx="1511833" cy="380866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100" dirty="0" err="1"/>
              <a:t>MessageCreateEvent</a:t>
            </a:r>
            <a:endParaRPr lang="zh-TW" altLang="en-US" sz="1100" dirty="0"/>
          </a:p>
        </p:txBody>
      </p:sp>
      <p:cxnSp>
        <p:nvCxnSpPr>
          <p:cNvPr id="42" name="直線單箭頭接點 41"/>
          <p:cNvCxnSpPr/>
          <p:nvPr/>
        </p:nvCxnSpPr>
        <p:spPr>
          <a:xfrm flipH="1" flipV="1">
            <a:off x="3592596" y="2652760"/>
            <a:ext cx="10043" cy="2373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0" name="圓角矩形 49"/>
          <p:cNvSpPr/>
          <p:nvPr/>
        </p:nvSpPr>
        <p:spPr>
          <a:xfrm>
            <a:off x="0" y="2243204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cxnSp>
        <p:nvCxnSpPr>
          <p:cNvPr id="57" name="直線單箭頭接點 56"/>
          <p:cNvCxnSpPr>
            <a:endCxn id="50" idx="2"/>
          </p:cNvCxnSpPr>
          <p:nvPr/>
        </p:nvCxnSpPr>
        <p:spPr>
          <a:xfrm flipV="1">
            <a:off x="749699" y="2531204"/>
            <a:ext cx="6301" cy="17621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8" name="圓角矩形 57"/>
          <p:cNvSpPr/>
          <p:nvPr/>
        </p:nvSpPr>
        <p:spPr>
          <a:xfrm>
            <a:off x="0" y="2707416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/>
              <a:t>ActiveRouter</a:t>
            </a:r>
            <a:endParaRPr lang="zh-TW" altLang="en-US" sz="1100" dirty="0"/>
          </a:p>
        </p:txBody>
      </p:sp>
      <p:sp>
        <p:nvSpPr>
          <p:cNvPr id="59" name="圓角矩形 58"/>
          <p:cNvSpPr/>
          <p:nvPr/>
        </p:nvSpPr>
        <p:spPr>
          <a:xfrm>
            <a:off x="0" y="3166476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61" name="直線單箭頭接點 60"/>
          <p:cNvCxnSpPr/>
          <p:nvPr/>
        </p:nvCxnSpPr>
        <p:spPr>
          <a:xfrm flipV="1">
            <a:off x="756000" y="2991115"/>
            <a:ext cx="0" cy="175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4716"/>
              </p:ext>
            </p:extLst>
          </p:nvPr>
        </p:nvGraphicFramePr>
        <p:xfrm>
          <a:off x="1181083" y="4419975"/>
          <a:ext cx="612721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5317"/>
                <a:gridCol w="875317"/>
                <a:gridCol w="875317"/>
                <a:gridCol w="875317"/>
                <a:gridCol w="875317"/>
                <a:gridCol w="875317"/>
                <a:gridCol w="87531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id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from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size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50" dirty="0" err="1" smtClean="0"/>
                        <a:t>timeCreated</a:t>
                      </a:r>
                      <a:endParaRPr lang="en-US" altLang="zh-TW" sz="105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path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b="1" dirty="0" err="1" smtClean="0"/>
                        <a:t>ResponseSize</a:t>
                      </a:r>
                      <a:endParaRPr lang="zh-TW" altLang="en-US" sz="9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5000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9" name="直線單箭頭接點 28"/>
          <p:cNvCxnSpPr/>
          <p:nvPr/>
        </p:nvCxnSpPr>
        <p:spPr>
          <a:xfrm>
            <a:off x="6012160" y="3645024"/>
            <a:ext cx="576064" cy="720080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2647283" y="5805264"/>
            <a:ext cx="60156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6"/>
                </a:solidFill>
              </a:rPr>
              <a:t>if a response to this message is required, this is the size of the </a:t>
            </a:r>
          </a:p>
          <a:p>
            <a:r>
              <a:rPr lang="en-US" altLang="zh-TW" dirty="0">
                <a:solidFill>
                  <a:schemeClr val="accent6"/>
                </a:solidFill>
              </a:rPr>
              <a:t> </a:t>
            </a:r>
            <a:r>
              <a:rPr lang="en-US" altLang="zh-TW" dirty="0" smtClean="0">
                <a:solidFill>
                  <a:schemeClr val="accent6"/>
                </a:solidFill>
              </a:rPr>
              <a:t>response </a:t>
            </a:r>
            <a:r>
              <a:rPr lang="en-US" altLang="zh-TW" dirty="0">
                <a:solidFill>
                  <a:schemeClr val="accent6"/>
                </a:solidFill>
              </a:rPr>
              <a:t>message (or 0 if no response is requested)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cxnSp>
        <p:nvCxnSpPr>
          <p:cNvPr id="33" name="直線單箭頭接點 32"/>
          <p:cNvCxnSpPr/>
          <p:nvPr/>
        </p:nvCxnSpPr>
        <p:spPr>
          <a:xfrm flipH="1">
            <a:off x="5746918" y="5085184"/>
            <a:ext cx="1057330" cy="792088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字方塊 38"/>
          <p:cNvSpPr txBox="1"/>
          <p:nvPr/>
        </p:nvSpPr>
        <p:spPr>
          <a:xfrm>
            <a:off x="1115616" y="4036422"/>
            <a:ext cx="1247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Message m</a:t>
            </a:r>
            <a:endParaRPr lang="zh-TW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646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1"/>
          <p:cNvSpPr/>
          <p:nvPr/>
        </p:nvSpPr>
        <p:spPr>
          <a:xfrm>
            <a:off x="3564936" y="1147996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EventQueue</a:t>
            </a:r>
            <a:endParaRPr lang="zh-TW" altLang="en-US" sz="1100" dirty="0"/>
          </a:p>
        </p:txBody>
      </p:sp>
      <p:sp>
        <p:nvSpPr>
          <p:cNvPr id="3" name="圓角矩形 2"/>
          <p:cNvSpPr/>
          <p:nvPr/>
        </p:nvSpPr>
        <p:spPr>
          <a:xfrm>
            <a:off x="1210030" y="380577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smtClean="0"/>
              <a:t>world</a:t>
            </a:r>
            <a:endParaRPr lang="zh-TW" altLang="en-US" sz="1100" dirty="0"/>
          </a:p>
        </p:txBody>
      </p:sp>
      <p:sp>
        <p:nvSpPr>
          <p:cNvPr id="4" name="圓角矩形 3"/>
          <p:cNvSpPr/>
          <p:nvPr/>
        </p:nvSpPr>
        <p:spPr>
          <a:xfrm>
            <a:off x="167718" y="1177353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DTNHost</a:t>
            </a:r>
            <a:endParaRPr lang="zh-TW" altLang="en-US" sz="1100" dirty="0"/>
          </a:p>
        </p:txBody>
      </p:sp>
      <p:cxnSp>
        <p:nvCxnSpPr>
          <p:cNvPr id="12" name="直線單箭頭接點 11"/>
          <p:cNvCxnSpPr>
            <a:endCxn id="4" idx="2"/>
          </p:cNvCxnSpPr>
          <p:nvPr/>
        </p:nvCxnSpPr>
        <p:spPr>
          <a:xfrm flipV="1">
            <a:off x="773478" y="1465385"/>
            <a:ext cx="6308" cy="777819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直線接點 17"/>
          <p:cNvCxnSpPr>
            <a:stCxn id="2" idx="2"/>
          </p:cNvCxnSpPr>
          <p:nvPr/>
        </p:nvCxnSpPr>
        <p:spPr>
          <a:xfrm>
            <a:off x="4320936" y="1435996"/>
            <a:ext cx="0" cy="480836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線接點 21"/>
          <p:cNvCxnSpPr>
            <a:stCxn id="3" idx="2"/>
          </p:cNvCxnSpPr>
          <p:nvPr/>
        </p:nvCxnSpPr>
        <p:spPr>
          <a:xfrm>
            <a:off x="1822098" y="668609"/>
            <a:ext cx="0" cy="177374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圓角矩形 22"/>
          <p:cNvSpPr/>
          <p:nvPr/>
        </p:nvSpPr>
        <p:spPr>
          <a:xfrm>
            <a:off x="3564936" y="1916832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/>
              <a:t>ExternalEvent</a:t>
            </a:r>
            <a:endParaRPr lang="zh-TW" altLang="en-US" sz="1100" dirty="0"/>
          </a:p>
        </p:txBody>
      </p:sp>
      <p:cxnSp>
        <p:nvCxnSpPr>
          <p:cNvPr id="24" name="直線接點 23"/>
          <p:cNvCxnSpPr/>
          <p:nvPr/>
        </p:nvCxnSpPr>
        <p:spPr>
          <a:xfrm>
            <a:off x="1822098" y="668609"/>
            <a:ext cx="0" cy="251166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直線單箭頭接點 35"/>
          <p:cNvCxnSpPr/>
          <p:nvPr/>
        </p:nvCxnSpPr>
        <p:spPr>
          <a:xfrm flipH="1" flipV="1">
            <a:off x="4330979" y="2218246"/>
            <a:ext cx="10043" cy="2373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肘形接點 48"/>
          <p:cNvCxnSpPr>
            <a:endCxn id="4" idx="0"/>
          </p:cNvCxnSpPr>
          <p:nvPr/>
        </p:nvCxnSpPr>
        <p:spPr>
          <a:xfrm rot="10800000" flipV="1">
            <a:off x="779786" y="919775"/>
            <a:ext cx="1042312" cy="257578"/>
          </a:xfrm>
          <a:prstGeom prst="bentConnector2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接點 51"/>
          <p:cNvCxnSpPr>
            <a:endCxn id="2" idx="0"/>
          </p:cNvCxnSpPr>
          <p:nvPr/>
        </p:nvCxnSpPr>
        <p:spPr>
          <a:xfrm>
            <a:off x="1549220" y="919775"/>
            <a:ext cx="2771716" cy="228221"/>
          </a:xfrm>
          <a:prstGeom prst="bentConnector2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/>
          <p:cNvSpPr txBox="1"/>
          <p:nvPr/>
        </p:nvSpPr>
        <p:spPr>
          <a:xfrm>
            <a:off x="2466594" y="530109"/>
            <a:ext cx="16786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 err="1" smtClean="0"/>
              <a:t>ee.processEvent</a:t>
            </a:r>
            <a:r>
              <a:rPr lang="en-US" altLang="zh-TW" sz="900" dirty="0" smtClean="0"/>
              <a:t>(</a:t>
            </a:r>
            <a:r>
              <a:rPr lang="en-US" altLang="zh-TW" sz="900" b="1" dirty="0" smtClean="0"/>
              <a:t>this</a:t>
            </a:r>
            <a:r>
              <a:rPr lang="en-US" altLang="zh-TW" sz="900" b="1" dirty="0"/>
              <a:t>);</a:t>
            </a:r>
            <a:endParaRPr lang="zh-TW" altLang="en-US" sz="900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2466594" y="368154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1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5096938" y="3309953"/>
            <a:ext cx="27767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err="1" smtClean="0"/>
              <a:t>processEvent</a:t>
            </a:r>
            <a:r>
              <a:rPr lang="en-US" altLang="zh-TW" sz="900" dirty="0" smtClean="0"/>
              <a:t>(...){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/>
              <a:t>Message m = new Message(from, to, this.id, </a:t>
            </a:r>
            <a:r>
              <a:rPr lang="en-US" altLang="zh-TW" sz="900" dirty="0" err="1"/>
              <a:t>this.size</a:t>
            </a:r>
            <a:r>
              <a:rPr lang="en-US" altLang="zh-TW" sz="900" dirty="0" smtClean="0"/>
              <a:t>);</a:t>
            </a:r>
            <a:endParaRPr lang="zh-TW" altLang="en-US" sz="900" dirty="0"/>
          </a:p>
          <a:p>
            <a:r>
              <a:rPr lang="en-US" altLang="zh-TW" sz="900" dirty="0" err="1" smtClean="0"/>
              <a:t>m.setResponseSize</a:t>
            </a:r>
            <a:r>
              <a:rPr lang="en-US" altLang="zh-TW" sz="900" dirty="0" smtClean="0"/>
              <a:t>(</a:t>
            </a:r>
            <a:r>
              <a:rPr lang="en-US" altLang="zh-TW" sz="900" dirty="0" err="1" smtClean="0"/>
              <a:t>this.responseSize</a:t>
            </a:r>
            <a:r>
              <a:rPr lang="en-US" altLang="zh-TW" sz="900" dirty="0"/>
              <a:t>);</a:t>
            </a:r>
          </a:p>
          <a:p>
            <a:r>
              <a:rPr lang="en-US" altLang="zh-TW" sz="900" b="1" dirty="0" err="1"/>
              <a:t>from.createNewMessage</a:t>
            </a:r>
            <a:r>
              <a:rPr lang="en-US" altLang="zh-TW" sz="900" b="1" dirty="0"/>
              <a:t>(m</a:t>
            </a:r>
            <a:r>
              <a:rPr lang="en-US" altLang="zh-TW" sz="900" b="1" dirty="0" smtClean="0"/>
              <a:t>);</a:t>
            </a:r>
          </a:p>
          <a:p>
            <a:r>
              <a:rPr lang="en-US" altLang="zh-TW" sz="900" dirty="0" smtClean="0"/>
              <a:t>}</a:t>
            </a:r>
            <a:endParaRPr lang="zh-TW" altLang="en-US" sz="900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5096938" y="3147998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2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60" name="標題 4"/>
          <p:cNvSpPr txBox="1">
            <a:spLocks/>
          </p:cNvSpPr>
          <p:nvPr/>
        </p:nvSpPr>
        <p:spPr>
          <a:xfrm>
            <a:off x="458538" y="0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/>
              <a:t>Create a </a:t>
            </a:r>
            <a:r>
              <a:rPr lang="en-US" altLang="zh-TW" sz="1800" dirty="0" smtClean="0"/>
              <a:t>Message in clock 1</a:t>
            </a:r>
            <a:endParaRPr lang="zh-TW" altLang="en-US" sz="1800" dirty="0"/>
          </a:p>
        </p:txBody>
      </p:sp>
      <p:sp>
        <p:nvSpPr>
          <p:cNvPr id="40" name="圓角矩形 39"/>
          <p:cNvSpPr/>
          <p:nvPr/>
        </p:nvSpPr>
        <p:spPr>
          <a:xfrm>
            <a:off x="3705608" y="2484248"/>
            <a:ext cx="1270827" cy="380866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100" dirty="0" err="1"/>
              <a:t>MessageEvent</a:t>
            </a:r>
            <a:endParaRPr lang="zh-TW" altLang="en-US" sz="1100" dirty="0"/>
          </a:p>
        </p:txBody>
      </p:sp>
      <p:sp>
        <p:nvSpPr>
          <p:cNvPr id="41" name="圓角矩形 40"/>
          <p:cNvSpPr/>
          <p:nvPr/>
        </p:nvSpPr>
        <p:spPr>
          <a:xfrm>
            <a:off x="3585105" y="3086798"/>
            <a:ext cx="1511833" cy="380866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100" dirty="0" err="1"/>
              <a:t>MessageCreateEvent</a:t>
            </a:r>
            <a:endParaRPr lang="zh-TW" altLang="en-US" sz="1100" dirty="0"/>
          </a:p>
        </p:txBody>
      </p:sp>
      <p:cxnSp>
        <p:nvCxnSpPr>
          <p:cNvPr id="42" name="直線單箭頭接點 41"/>
          <p:cNvCxnSpPr/>
          <p:nvPr/>
        </p:nvCxnSpPr>
        <p:spPr>
          <a:xfrm flipH="1" flipV="1">
            <a:off x="4330979" y="2865114"/>
            <a:ext cx="10043" cy="2373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0" name="圓角矩形 49"/>
          <p:cNvSpPr/>
          <p:nvPr/>
        </p:nvSpPr>
        <p:spPr>
          <a:xfrm>
            <a:off x="0" y="2243204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cxnSp>
        <p:nvCxnSpPr>
          <p:cNvPr id="57" name="直線單箭頭接點 56"/>
          <p:cNvCxnSpPr>
            <a:stCxn id="58" idx="0"/>
            <a:endCxn id="50" idx="2"/>
          </p:cNvCxnSpPr>
          <p:nvPr/>
        </p:nvCxnSpPr>
        <p:spPr>
          <a:xfrm flipV="1">
            <a:off x="746830" y="2531204"/>
            <a:ext cx="9170" cy="118517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8" name="圓角矩形 57"/>
          <p:cNvSpPr/>
          <p:nvPr/>
        </p:nvSpPr>
        <p:spPr>
          <a:xfrm>
            <a:off x="-9170" y="3716380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/>
              <a:t>ActiveRouter</a:t>
            </a:r>
            <a:endParaRPr lang="zh-TW" altLang="en-US" sz="1100" dirty="0"/>
          </a:p>
        </p:txBody>
      </p:sp>
      <p:sp>
        <p:nvSpPr>
          <p:cNvPr id="59" name="圓角矩形 58"/>
          <p:cNvSpPr/>
          <p:nvPr/>
        </p:nvSpPr>
        <p:spPr>
          <a:xfrm>
            <a:off x="-9170" y="5301208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61" name="直線單箭頭接點 60"/>
          <p:cNvCxnSpPr>
            <a:stCxn id="59" idx="0"/>
          </p:cNvCxnSpPr>
          <p:nvPr/>
        </p:nvCxnSpPr>
        <p:spPr>
          <a:xfrm flipV="1">
            <a:off x="746830" y="4000080"/>
            <a:ext cx="0" cy="130112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0" name="文字方塊 29"/>
          <p:cNvSpPr txBox="1"/>
          <p:nvPr/>
        </p:nvSpPr>
        <p:spPr>
          <a:xfrm>
            <a:off x="1344082" y="1401607"/>
            <a:ext cx="187102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err="1" smtClean="0"/>
              <a:t>createNewMessage</a:t>
            </a:r>
            <a:r>
              <a:rPr lang="en-US" altLang="zh-TW" sz="900" dirty="0" smtClean="0"/>
              <a:t>(Message </a:t>
            </a:r>
            <a:r>
              <a:rPr lang="en-US" altLang="zh-TW" sz="900" dirty="0"/>
              <a:t>m) {</a:t>
            </a:r>
          </a:p>
          <a:p>
            <a:r>
              <a:rPr lang="en-US" altLang="zh-TW" sz="900" b="1" dirty="0" err="1"/>
              <a:t>this.router.createNewMessage</a:t>
            </a:r>
            <a:r>
              <a:rPr lang="en-US" altLang="zh-TW" sz="900" b="1" dirty="0"/>
              <a:t>(m);</a:t>
            </a:r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344082" y="1239652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3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cxnSp>
        <p:nvCxnSpPr>
          <p:cNvPr id="35" name="直線單箭頭接點 34"/>
          <p:cNvCxnSpPr/>
          <p:nvPr/>
        </p:nvCxnSpPr>
        <p:spPr>
          <a:xfrm>
            <a:off x="5386021" y="4022615"/>
            <a:ext cx="100150" cy="157304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5380291" y="4129305"/>
            <a:ext cx="3305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>
                <a:solidFill>
                  <a:schemeClr val="accent2"/>
                </a:solidFill>
              </a:rPr>
              <a:t>n0</a:t>
            </a:r>
            <a:endParaRPr lang="zh-TW" altLang="en-US" sz="11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6693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1"/>
          <p:cNvSpPr/>
          <p:nvPr/>
        </p:nvSpPr>
        <p:spPr>
          <a:xfrm>
            <a:off x="3564936" y="1147996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EventQueue</a:t>
            </a:r>
            <a:endParaRPr lang="zh-TW" altLang="en-US" sz="1100" dirty="0"/>
          </a:p>
        </p:txBody>
      </p:sp>
      <p:sp>
        <p:nvSpPr>
          <p:cNvPr id="3" name="圓角矩形 2"/>
          <p:cNvSpPr/>
          <p:nvPr/>
        </p:nvSpPr>
        <p:spPr>
          <a:xfrm>
            <a:off x="1210030" y="380577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smtClean="0"/>
              <a:t>world</a:t>
            </a:r>
            <a:endParaRPr lang="zh-TW" altLang="en-US" sz="1100" dirty="0"/>
          </a:p>
        </p:txBody>
      </p:sp>
      <p:sp>
        <p:nvSpPr>
          <p:cNvPr id="4" name="圓角矩形 3"/>
          <p:cNvSpPr/>
          <p:nvPr/>
        </p:nvSpPr>
        <p:spPr>
          <a:xfrm>
            <a:off x="167718" y="1177353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DTNHost</a:t>
            </a:r>
            <a:endParaRPr lang="zh-TW" altLang="en-US" sz="1100" dirty="0"/>
          </a:p>
        </p:txBody>
      </p:sp>
      <p:cxnSp>
        <p:nvCxnSpPr>
          <p:cNvPr id="12" name="直線單箭頭接點 11"/>
          <p:cNvCxnSpPr>
            <a:endCxn id="4" idx="2"/>
          </p:cNvCxnSpPr>
          <p:nvPr/>
        </p:nvCxnSpPr>
        <p:spPr>
          <a:xfrm flipV="1">
            <a:off x="773478" y="1465385"/>
            <a:ext cx="6308" cy="777819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直線接點 17"/>
          <p:cNvCxnSpPr>
            <a:stCxn id="2" idx="2"/>
          </p:cNvCxnSpPr>
          <p:nvPr/>
        </p:nvCxnSpPr>
        <p:spPr>
          <a:xfrm>
            <a:off x="4320936" y="1435996"/>
            <a:ext cx="0" cy="480836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線接點 21"/>
          <p:cNvCxnSpPr>
            <a:stCxn id="3" idx="2"/>
          </p:cNvCxnSpPr>
          <p:nvPr/>
        </p:nvCxnSpPr>
        <p:spPr>
          <a:xfrm>
            <a:off x="1822098" y="668609"/>
            <a:ext cx="0" cy="177374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圓角矩形 22"/>
          <p:cNvSpPr/>
          <p:nvPr/>
        </p:nvSpPr>
        <p:spPr>
          <a:xfrm>
            <a:off x="3564936" y="1916832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/>
              <a:t>ExternalEvent</a:t>
            </a:r>
            <a:endParaRPr lang="zh-TW" altLang="en-US" sz="1100" dirty="0"/>
          </a:p>
        </p:txBody>
      </p:sp>
      <p:cxnSp>
        <p:nvCxnSpPr>
          <p:cNvPr id="24" name="直線接點 23"/>
          <p:cNvCxnSpPr/>
          <p:nvPr/>
        </p:nvCxnSpPr>
        <p:spPr>
          <a:xfrm>
            <a:off x="1822098" y="668609"/>
            <a:ext cx="0" cy="251166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直線單箭頭接點 35"/>
          <p:cNvCxnSpPr/>
          <p:nvPr/>
        </p:nvCxnSpPr>
        <p:spPr>
          <a:xfrm flipH="1" flipV="1">
            <a:off x="4330979" y="2218246"/>
            <a:ext cx="10043" cy="2373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肘形接點 48"/>
          <p:cNvCxnSpPr>
            <a:endCxn id="4" idx="0"/>
          </p:cNvCxnSpPr>
          <p:nvPr/>
        </p:nvCxnSpPr>
        <p:spPr>
          <a:xfrm rot="10800000" flipV="1">
            <a:off x="779786" y="919775"/>
            <a:ext cx="1042312" cy="257578"/>
          </a:xfrm>
          <a:prstGeom prst="bentConnector2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接點 51"/>
          <p:cNvCxnSpPr>
            <a:endCxn id="2" idx="0"/>
          </p:cNvCxnSpPr>
          <p:nvPr/>
        </p:nvCxnSpPr>
        <p:spPr>
          <a:xfrm>
            <a:off x="1549220" y="919775"/>
            <a:ext cx="2771716" cy="228221"/>
          </a:xfrm>
          <a:prstGeom prst="bentConnector2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/>
          <p:cNvSpPr txBox="1"/>
          <p:nvPr/>
        </p:nvSpPr>
        <p:spPr>
          <a:xfrm>
            <a:off x="2466594" y="530109"/>
            <a:ext cx="16786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 err="1" smtClean="0"/>
              <a:t>ee.processEvent</a:t>
            </a:r>
            <a:r>
              <a:rPr lang="en-US" altLang="zh-TW" sz="900" dirty="0" smtClean="0"/>
              <a:t>(</a:t>
            </a:r>
            <a:r>
              <a:rPr lang="en-US" altLang="zh-TW" sz="900" b="1" dirty="0" smtClean="0"/>
              <a:t>this</a:t>
            </a:r>
            <a:r>
              <a:rPr lang="en-US" altLang="zh-TW" sz="900" b="1" dirty="0"/>
              <a:t>);</a:t>
            </a:r>
            <a:endParaRPr lang="zh-TW" altLang="en-US" sz="900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2466594" y="368154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1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5096938" y="3309953"/>
            <a:ext cx="27767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err="1" smtClean="0"/>
              <a:t>processEvent</a:t>
            </a:r>
            <a:r>
              <a:rPr lang="en-US" altLang="zh-TW" sz="900" dirty="0" smtClean="0"/>
              <a:t>(...){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/>
              <a:t>Message m = new Message(from, to, this.id, </a:t>
            </a:r>
            <a:r>
              <a:rPr lang="en-US" altLang="zh-TW" sz="900" dirty="0" err="1"/>
              <a:t>this.size</a:t>
            </a:r>
            <a:r>
              <a:rPr lang="en-US" altLang="zh-TW" sz="900" dirty="0" smtClean="0"/>
              <a:t>);</a:t>
            </a:r>
            <a:endParaRPr lang="zh-TW" altLang="en-US" sz="900" dirty="0"/>
          </a:p>
          <a:p>
            <a:r>
              <a:rPr lang="en-US" altLang="zh-TW" sz="900" dirty="0" err="1" smtClean="0"/>
              <a:t>m.setResponseSize</a:t>
            </a:r>
            <a:r>
              <a:rPr lang="en-US" altLang="zh-TW" sz="900" dirty="0" smtClean="0"/>
              <a:t>(</a:t>
            </a:r>
            <a:r>
              <a:rPr lang="en-US" altLang="zh-TW" sz="900" dirty="0" err="1" smtClean="0"/>
              <a:t>this.responseSize</a:t>
            </a:r>
            <a:r>
              <a:rPr lang="en-US" altLang="zh-TW" sz="900" dirty="0"/>
              <a:t>);</a:t>
            </a:r>
          </a:p>
          <a:p>
            <a:r>
              <a:rPr lang="en-US" altLang="zh-TW" sz="900" b="1" dirty="0" err="1"/>
              <a:t>from.createNewMessage</a:t>
            </a:r>
            <a:r>
              <a:rPr lang="en-US" altLang="zh-TW" sz="900" b="1" dirty="0"/>
              <a:t>(m</a:t>
            </a:r>
            <a:r>
              <a:rPr lang="en-US" altLang="zh-TW" sz="900" b="1" dirty="0" smtClean="0"/>
              <a:t>);</a:t>
            </a:r>
          </a:p>
          <a:p>
            <a:r>
              <a:rPr lang="en-US" altLang="zh-TW" sz="900" dirty="0" smtClean="0"/>
              <a:t>}</a:t>
            </a:r>
            <a:endParaRPr lang="zh-TW" altLang="en-US" sz="900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5096938" y="3147998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2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60" name="標題 4"/>
          <p:cNvSpPr txBox="1">
            <a:spLocks/>
          </p:cNvSpPr>
          <p:nvPr/>
        </p:nvSpPr>
        <p:spPr>
          <a:xfrm>
            <a:off x="458538" y="0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/>
              <a:t>Create a </a:t>
            </a:r>
            <a:r>
              <a:rPr lang="en-US" altLang="zh-TW" sz="1800" dirty="0" smtClean="0"/>
              <a:t>Message in clock 1</a:t>
            </a:r>
            <a:endParaRPr lang="zh-TW" altLang="en-US" sz="1800" dirty="0"/>
          </a:p>
        </p:txBody>
      </p:sp>
      <p:sp>
        <p:nvSpPr>
          <p:cNvPr id="40" name="圓角矩形 39"/>
          <p:cNvSpPr/>
          <p:nvPr/>
        </p:nvSpPr>
        <p:spPr>
          <a:xfrm>
            <a:off x="3705608" y="2484248"/>
            <a:ext cx="1270827" cy="380866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100" dirty="0" err="1"/>
              <a:t>MessageEvent</a:t>
            </a:r>
            <a:endParaRPr lang="zh-TW" altLang="en-US" sz="1100" dirty="0"/>
          </a:p>
        </p:txBody>
      </p:sp>
      <p:sp>
        <p:nvSpPr>
          <p:cNvPr id="41" name="圓角矩形 40"/>
          <p:cNvSpPr/>
          <p:nvPr/>
        </p:nvSpPr>
        <p:spPr>
          <a:xfrm>
            <a:off x="3585105" y="3086798"/>
            <a:ext cx="1511833" cy="380866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100" dirty="0" err="1"/>
              <a:t>MessageCreateEvent</a:t>
            </a:r>
            <a:endParaRPr lang="zh-TW" altLang="en-US" sz="1100" dirty="0"/>
          </a:p>
        </p:txBody>
      </p:sp>
      <p:cxnSp>
        <p:nvCxnSpPr>
          <p:cNvPr id="42" name="直線單箭頭接點 41"/>
          <p:cNvCxnSpPr/>
          <p:nvPr/>
        </p:nvCxnSpPr>
        <p:spPr>
          <a:xfrm flipH="1" flipV="1">
            <a:off x="4330979" y="2865114"/>
            <a:ext cx="10043" cy="2373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0" name="圓角矩形 49"/>
          <p:cNvSpPr/>
          <p:nvPr/>
        </p:nvSpPr>
        <p:spPr>
          <a:xfrm>
            <a:off x="0" y="2243204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cxnSp>
        <p:nvCxnSpPr>
          <p:cNvPr id="57" name="直線單箭頭接點 56"/>
          <p:cNvCxnSpPr>
            <a:stCxn id="58" idx="0"/>
            <a:endCxn id="50" idx="2"/>
          </p:cNvCxnSpPr>
          <p:nvPr/>
        </p:nvCxnSpPr>
        <p:spPr>
          <a:xfrm flipV="1">
            <a:off x="746830" y="2531204"/>
            <a:ext cx="9170" cy="118517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8" name="圓角矩形 57"/>
          <p:cNvSpPr/>
          <p:nvPr/>
        </p:nvSpPr>
        <p:spPr>
          <a:xfrm>
            <a:off x="-9170" y="3716380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/>
              <a:t>ActiveRouter</a:t>
            </a:r>
            <a:endParaRPr lang="zh-TW" altLang="en-US" sz="1100" dirty="0"/>
          </a:p>
        </p:txBody>
      </p:sp>
      <p:sp>
        <p:nvSpPr>
          <p:cNvPr id="59" name="圓角矩形 58"/>
          <p:cNvSpPr/>
          <p:nvPr/>
        </p:nvSpPr>
        <p:spPr>
          <a:xfrm>
            <a:off x="-9170" y="5301208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61" name="直線單箭頭接點 60"/>
          <p:cNvCxnSpPr>
            <a:stCxn id="59" idx="0"/>
          </p:cNvCxnSpPr>
          <p:nvPr/>
        </p:nvCxnSpPr>
        <p:spPr>
          <a:xfrm flipV="1">
            <a:off x="746830" y="4000080"/>
            <a:ext cx="0" cy="130112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0" name="文字方塊 29"/>
          <p:cNvSpPr txBox="1"/>
          <p:nvPr/>
        </p:nvSpPr>
        <p:spPr>
          <a:xfrm>
            <a:off x="1344082" y="1401607"/>
            <a:ext cx="187102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err="1" smtClean="0"/>
              <a:t>createNewMessage</a:t>
            </a:r>
            <a:r>
              <a:rPr lang="en-US" altLang="zh-TW" sz="900" dirty="0" smtClean="0"/>
              <a:t>(Message </a:t>
            </a:r>
            <a:r>
              <a:rPr lang="en-US" altLang="zh-TW" sz="900" dirty="0"/>
              <a:t>m) {</a:t>
            </a:r>
          </a:p>
          <a:p>
            <a:r>
              <a:rPr lang="en-US" altLang="zh-TW" sz="900" b="1" dirty="0" err="1"/>
              <a:t>this.router.createNewMessage</a:t>
            </a:r>
            <a:r>
              <a:rPr lang="en-US" altLang="zh-TW" sz="900" b="1" dirty="0"/>
              <a:t>(m);</a:t>
            </a:r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344082" y="1239652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3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cxnSp>
        <p:nvCxnSpPr>
          <p:cNvPr id="35" name="直線單箭頭接點 34"/>
          <p:cNvCxnSpPr/>
          <p:nvPr/>
        </p:nvCxnSpPr>
        <p:spPr>
          <a:xfrm>
            <a:off x="5386021" y="4022615"/>
            <a:ext cx="100150" cy="157304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5380291" y="4129305"/>
            <a:ext cx="3305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>
                <a:solidFill>
                  <a:schemeClr val="accent2"/>
                </a:solidFill>
              </a:rPr>
              <a:t>n0</a:t>
            </a:r>
            <a:endParaRPr lang="zh-TW" altLang="en-US" sz="1100" dirty="0">
              <a:solidFill>
                <a:schemeClr val="accent2"/>
              </a:solidFill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1435163" y="3906919"/>
            <a:ext cx="2172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err="1" smtClean="0"/>
              <a:t>createNewMessage</a:t>
            </a:r>
            <a:r>
              <a:rPr lang="en-US" altLang="zh-TW" sz="900" dirty="0" smtClean="0"/>
              <a:t>(Message </a:t>
            </a:r>
            <a:r>
              <a:rPr lang="en-US" altLang="zh-TW" sz="900" dirty="0"/>
              <a:t>m) {</a:t>
            </a:r>
          </a:p>
          <a:p>
            <a:r>
              <a:rPr lang="en-US" altLang="zh-TW" sz="900" b="1" dirty="0" err="1"/>
              <a:t>makeRoomForNewMessage</a:t>
            </a:r>
            <a:r>
              <a:rPr lang="en-US" altLang="zh-TW" sz="900" b="1" dirty="0"/>
              <a:t>(</a:t>
            </a:r>
            <a:r>
              <a:rPr lang="en-US" altLang="zh-TW" sz="900" b="1" dirty="0" err="1"/>
              <a:t>m.getSize</a:t>
            </a:r>
            <a:r>
              <a:rPr lang="en-US" altLang="zh-TW" sz="900" b="1" dirty="0"/>
              <a:t>());</a:t>
            </a:r>
          </a:p>
          <a:p>
            <a:r>
              <a:rPr lang="en-US" altLang="zh-TW" sz="900" dirty="0"/>
              <a:t>return </a:t>
            </a:r>
            <a:r>
              <a:rPr lang="en-US" altLang="zh-TW" sz="900" dirty="0" err="1"/>
              <a:t>super.createNewMessage</a:t>
            </a:r>
            <a:r>
              <a:rPr lang="en-US" altLang="zh-TW" sz="900" dirty="0"/>
              <a:t>(m);</a:t>
            </a:r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1435163" y="3744964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4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556044" y="4798877"/>
            <a:ext cx="51506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6"/>
                </a:solidFill>
              </a:rPr>
              <a:t>Removes messages from the </a:t>
            </a:r>
            <a:r>
              <a:rPr lang="en-US" altLang="zh-TW" dirty="0">
                <a:solidFill>
                  <a:schemeClr val="accent2"/>
                </a:solidFill>
              </a:rPr>
              <a:t>buffer</a:t>
            </a:r>
            <a:r>
              <a:rPr lang="en-US" altLang="zh-TW" dirty="0">
                <a:solidFill>
                  <a:schemeClr val="accent6"/>
                </a:solidFill>
              </a:rPr>
              <a:t> (oldest first) until</a:t>
            </a:r>
          </a:p>
          <a:p>
            <a:r>
              <a:rPr lang="en-US" altLang="zh-TW" dirty="0">
                <a:solidFill>
                  <a:schemeClr val="accent6"/>
                </a:solidFill>
              </a:rPr>
              <a:t> </a:t>
            </a:r>
            <a:r>
              <a:rPr lang="en-US" altLang="zh-TW" dirty="0" smtClean="0">
                <a:solidFill>
                  <a:schemeClr val="accent6"/>
                </a:solidFill>
              </a:rPr>
              <a:t>there's </a:t>
            </a:r>
            <a:r>
              <a:rPr lang="en-US" altLang="zh-TW" dirty="0">
                <a:solidFill>
                  <a:schemeClr val="accent6"/>
                </a:solidFill>
              </a:rPr>
              <a:t>enough space for the new message.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cxnSp>
        <p:nvCxnSpPr>
          <p:cNvPr id="34" name="直線單箭頭接點 33"/>
          <p:cNvCxnSpPr/>
          <p:nvPr/>
        </p:nvCxnSpPr>
        <p:spPr>
          <a:xfrm>
            <a:off x="3491880" y="4230084"/>
            <a:ext cx="849142" cy="568793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表格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856211"/>
              </p:ext>
            </p:extLst>
          </p:nvPr>
        </p:nvGraphicFramePr>
        <p:xfrm>
          <a:off x="7596336" y="3086798"/>
          <a:ext cx="1430218" cy="28412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5109"/>
                <a:gridCol w="715109"/>
              </a:tblGrid>
              <a:tr h="691438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Messages</a:t>
                      </a:r>
                    </a:p>
                    <a:p>
                      <a:pPr algn="ctr"/>
                      <a:r>
                        <a:rPr lang="en-US" altLang="zh-TW" dirty="0" smtClean="0"/>
                        <a:t>(buffer)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2" name="直線單箭頭接點 61"/>
          <p:cNvCxnSpPr>
            <a:stCxn id="51" idx="0"/>
          </p:cNvCxnSpPr>
          <p:nvPr/>
        </p:nvCxnSpPr>
        <p:spPr>
          <a:xfrm flipH="1" flipV="1">
            <a:off x="8013430" y="2608852"/>
            <a:ext cx="298015" cy="477946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字方塊 62"/>
          <p:cNvSpPr txBox="1"/>
          <p:nvPr/>
        </p:nvSpPr>
        <p:spPr>
          <a:xfrm>
            <a:off x="5013309" y="2180263"/>
            <a:ext cx="4234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This buffer is a </a:t>
            </a:r>
            <a:r>
              <a:rPr lang="en-US" altLang="zh-TW" dirty="0" err="1" smtClean="0">
                <a:solidFill>
                  <a:schemeClr val="accent6"/>
                </a:solidFill>
              </a:rPr>
              <a:t>HashMap</a:t>
            </a:r>
            <a:r>
              <a:rPr lang="en-US" altLang="zh-TW" dirty="0" smtClean="0">
                <a:solidFill>
                  <a:schemeClr val="accent6"/>
                </a:solidFill>
              </a:rPr>
              <a:t> in </a:t>
            </a:r>
            <a:r>
              <a:rPr lang="en-US" altLang="zh-TW" dirty="0" err="1" smtClean="0">
                <a:solidFill>
                  <a:schemeClr val="accent6"/>
                </a:solidFill>
              </a:rPr>
              <a:t>MessageRouter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cxnSp>
        <p:nvCxnSpPr>
          <p:cNvPr id="64" name="直線單箭頭接點 63"/>
          <p:cNvCxnSpPr/>
          <p:nvPr/>
        </p:nvCxnSpPr>
        <p:spPr>
          <a:xfrm flipV="1">
            <a:off x="5796136" y="4390915"/>
            <a:ext cx="1523827" cy="478245"/>
          </a:xfrm>
          <a:prstGeom prst="straightConnector1">
            <a:avLst/>
          </a:prstGeom>
          <a:ln w="25400"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711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1"/>
          <p:cNvSpPr/>
          <p:nvPr/>
        </p:nvSpPr>
        <p:spPr>
          <a:xfrm>
            <a:off x="3564936" y="1147996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EventQueue</a:t>
            </a:r>
            <a:endParaRPr lang="zh-TW" altLang="en-US" sz="1100" dirty="0"/>
          </a:p>
        </p:txBody>
      </p:sp>
      <p:sp>
        <p:nvSpPr>
          <p:cNvPr id="3" name="圓角矩形 2"/>
          <p:cNvSpPr/>
          <p:nvPr/>
        </p:nvSpPr>
        <p:spPr>
          <a:xfrm>
            <a:off x="1210030" y="380577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smtClean="0"/>
              <a:t>world</a:t>
            </a:r>
            <a:endParaRPr lang="zh-TW" altLang="en-US" sz="1100" dirty="0"/>
          </a:p>
        </p:txBody>
      </p:sp>
      <p:sp>
        <p:nvSpPr>
          <p:cNvPr id="4" name="圓角矩形 3"/>
          <p:cNvSpPr/>
          <p:nvPr/>
        </p:nvSpPr>
        <p:spPr>
          <a:xfrm>
            <a:off x="167718" y="1177353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DTNHost</a:t>
            </a:r>
            <a:endParaRPr lang="zh-TW" altLang="en-US" sz="1100" dirty="0"/>
          </a:p>
        </p:txBody>
      </p:sp>
      <p:cxnSp>
        <p:nvCxnSpPr>
          <p:cNvPr id="12" name="直線單箭頭接點 11"/>
          <p:cNvCxnSpPr>
            <a:endCxn id="4" idx="2"/>
          </p:cNvCxnSpPr>
          <p:nvPr/>
        </p:nvCxnSpPr>
        <p:spPr>
          <a:xfrm flipV="1">
            <a:off x="773478" y="1465385"/>
            <a:ext cx="6308" cy="777819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直線接點 17"/>
          <p:cNvCxnSpPr>
            <a:stCxn id="2" idx="2"/>
          </p:cNvCxnSpPr>
          <p:nvPr/>
        </p:nvCxnSpPr>
        <p:spPr>
          <a:xfrm>
            <a:off x="4320936" y="1435996"/>
            <a:ext cx="0" cy="480836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線接點 21"/>
          <p:cNvCxnSpPr>
            <a:stCxn id="3" idx="2"/>
          </p:cNvCxnSpPr>
          <p:nvPr/>
        </p:nvCxnSpPr>
        <p:spPr>
          <a:xfrm>
            <a:off x="1822098" y="668609"/>
            <a:ext cx="0" cy="177374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圓角矩形 22"/>
          <p:cNvSpPr/>
          <p:nvPr/>
        </p:nvSpPr>
        <p:spPr>
          <a:xfrm>
            <a:off x="3564936" y="1916832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/>
              <a:t>ExternalEvent</a:t>
            </a:r>
            <a:endParaRPr lang="zh-TW" altLang="en-US" sz="1100" dirty="0"/>
          </a:p>
        </p:txBody>
      </p:sp>
      <p:cxnSp>
        <p:nvCxnSpPr>
          <p:cNvPr id="24" name="直線接點 23"/>
          <p:cNvCxnSpPr/>
          <p:nvPr/>
        </p:nvCxnSpPr>
        <p:spPr>
          <a:xfrm>
            <a:off x="1822098" y="668609"/>
            <a:ext cx="0" cy="251166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直線單箭頭接點 35"/>
          <p:cNvCxnSpPr/>
          <p:nvPr/>
        </p:nvCxnSpPr>
        <p:spPr>
          <a:xfrm flipH="1" flipV="1">
            <a:off x="4330979" y="2218246"/>
            <a:ext cx="10043" cy="2373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肘形接點 48"/>
          <p:cNvCxnSpPr>
            <a:endCxn id="4" idx="0"/>
          </p:cNvCxnSpPr>
          <p:nvPr/>
        </p:nvCxnSpPr>
        <p:spPr>
          <a:xfrm rot="10800000" flipV="1">
            <a:off x="779786" y="919775"/>
            <a:ext cx="1042312" cy="257578"/>
          </a:xfrm>
          <a:prstGeom prst="bentConnector2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接點 51"/>
          <p:cNvCxnSpPr>
            <a:endCxn id="2" idx="0"/>
          </p:cNvCxnSpPr>
          <p:nvPr/>
        </p:nvCxnSpPr>
        <p:spPr>
          <a:xfrm>
            <a:off x="1549220" y="919775"/>
            <a:ext cx="2771716" cy="228221"/>
          </a:xfrm>
          <a:prstGeom prst="bentConnector2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/>
          <p:cNvSpPr txBox="1"/>
          <p:nvPr/>
        </p:nvSpPr>
        <p:spPr>
          <a:xfrm>
            <a:off x="2466594" y="530109"/>
            <a:ext cx="16786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 err="1" smtClean="0"/>
              <a:t>ee.processEvent</a:t>
            </a:r>
            <a:r>
              <a:rPr lang="en-US" altLang="zh-TW" sz="900" dirty="0" smtClean="0"/>
              <a:t>(</a:t>
            </a:r>
            <a:r>
              <a:rPr lang="en-US" altLang="zh-TW" sz="900" b="1" dirty="0" smtClean="0"/>
              <a:t>this</a:t>
            </a:r>
            <a:r>
              <a:rPr lang="en-US" altLang="zh-TW" sz="900" b="1" dirty="0"/>
              <a:t>);</a:t>
            </a:r>
            <a:endParaRPr lang="zh-TW" altLang="en-US" sz="900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2466594" y="368154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1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5096938" y="3309953"/>
            <a:ext cx="27767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err="1" smtClean="0"/>
              <a:t>processEvent</a:t>
            </a:r>
            <a:r>
              <a:rPr lang="en-US" altLang="zh-TW" sz="900" dirty="0" smtClean="0"/>
              <a:t>(...){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/>
              <a:t>Message m = new Message(from, to, this.id, </a:t>
            </a:r>
            <a:r>
              <a:rPr lang="en-US" altLang="zh-TW" sz="900" dirty="0" err="1"/>
              <a:t>this.size</a:t>
            </a:r>
            <a:r>
              <a:rPr lang="en-US" altLang="zh-TW" sz="900" dirty="0" smtClean="0"/>
              <a:t>);</a:t>
            </a:r>
            <a:endParaRPr lang="zh-TW" altLang="en-US" sz="900" dirty="0"/>
          </a:p>
          <a:p>
            <a:r>
              <a:rPr lang="en-US" altLang="zh-TW" sz="900" dirty="0" err="1" smtClean="0"/>
              <a:t>m.setResponseSize</a:t>
            </a:r>
            <a:r>
              <a:rPr lang="en-US" altLang="zh-TW" sz="900" dirty="0" smtClean="0"/>
              <a:t>(</a:t>
            </a:r>
            <a:r>
              <a:rPr lang="en-US" altLang="zh-TW" sz="900" dirty="0" err="1" smtClean="0"/>
              <a:t>this.responseSize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err="1"/>
              <a:t>from.createNewMessage</a:t>
            </a:r>
            <a:r>
              <a:rPr lang="en-US" altLang="zh-TW" sz="900" dirty="0"/>
              <a:t>(m</a:t>
            </a:r>
            <a:r>
              <a:rPr lang="en-US" altLang="zh-TW" sz="900" dirty="0" smtClean="0"/>
              <a:t>);</a:t>
            </a:r>
          </a:p>
          <a:p>
            <a:r>
              <a:rPr lang="en-US" altLang="zh-TW" sz="900" dirty="0" smtClean="0"/>
              <a:t>}</a:t>
            </a:r>
            <a:endParaRPr lang="zh-TW" altLang="en-US" sz="900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5096938" y="3147998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2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60" name="標題 4"/>
          <p:cNvSpPr txBox="1">
            <a:spLocks/>
          </p:cNvSpPr>
          <p:nvPr/>
        </p:nvSpPr>
        <p:spPr>
          <a:xfrm>
            <a:off x="458538" y="0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/>
              <a:t>Create a </a:t>
            </a:r>
            <a:r>
              <a:rPr lang="en-US" altLang="zh-TW" sz="1800" dirty="0" smtClean="0"/>
              <a:t>Message in clock 1</a:t>
            </a:r>
            <a:endParaRPr lang="zh-TW" altLang="en-US" sz="1800" dirty="0"/>
          </a:p>
        </p:txBody>
      </p:sp>
      <p:sp>
        <p:nvSpPr>
          <p:cNvPr id="40" name="圓角矩形 39"/>
          <p:cNvSpPr/>
          <p:nvPr/>
        </p:nvSpPr>
        <p:spPr>
          <a:xfrm>
            <a:off x="3705608" y="2484248"/>
            <a:ext cx="1270827" cy="380866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100" dirty="0" err="1"/>
              <a:t>MessageEvent</a:t>
            </a:r>
            <a:endParaRPr lang="zh-TW" altLang="en-US" sz="1100" dirty="0"/>
          </a:p>
        </p:txBody>
      </p:sp>
      <p:sp>
        <p:nvSpPr>
          <p:cNvPr id="41" name="圓角矩形 40"/>
          <p:cNvSpPr/>
          <p:nvPr/>
        </p:nvSpPr>
        <p:spPr>
          <a:xfrm>
            <a:off x="3585105" y="3086798"/>
            <a:ext cx="1511833" cy="380866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100" dirty="0" err="1"/>
              <a:t>MessageCreateEvent</a:t>
            </a:r>
            <a:endParaRPr lang="zh-TW" altLang="en-US" sz="1100" dirty="0"/>
          </a:p>
        </p:txBody>
      </p:sp>
      <p:cxnSp>
        <p:nvCxnSpPr>
          <p:cNvPr id="42" name="直線單箭頭接點 41"/>
          <p:cNvCxnSpPr/>
          <p:nvPr/>
        </p:nvCxnSpPr>
        <p:spPr>
          <a:xfrm flipH="1" flipV="1">
            <a:off x="4330979" y="2865114"/>
            <a:ext cx="10043" cy="2373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0" name="圓角矩形 49"/>
          <p:cNvSpPr/>
          <p:nvPr/>
        </p:nvSpPr>
        <p:spPr>
          <a:xfrm>
            <a:off x="0" y="2243204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cxnSp>
        <p:nvCxnSpPr>
          <p:cNvPr id="57" name="直線單箭頭接點 56"/>
          <p:cNvCxnSpPr>
            <a:stCxn id="58" idx="0"/>
            <a:endCxn id="50" idx="2"/>
          </p:cNvCxnSpPr>
          <p:nvPr/>
        </p:nvCxnSpPr>
        <p:spPr>
          <a:xfrm flipV="1">
            <a:off x="746830" y="2531204"/>
            <a:ext cx="9170" cy="118517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8" name="圓角矩形 57"/>
          <p:cNvSpPr/>
          <p:nvPr/>
        </p:nvSpPr>
        <p:spPr>
          <a:xfrm>
            <a:off x="-9170" y="3716380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/>
              <a:t>ActiveRouter</a:t>
            </a:r>
            <a:endParaRPr lang="zh-TW" altLang="en-US" sz="1100" dirty="0"/>
          </a:p>
        </p:txBody>
      </p:sp>
      <p:sp>
        <p:nvSpPr>
          <p:cNvPr id="59" name="圓角矩形 58"/>
          <p:cNvSpPr/>
          <p:nvPr/>
        </p:nvSpPr>
        <p:spPr>
          <a:xfrm>
            <a:off x="-9170" y="5301208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61" name="直線單箭頭接點 60"/>
          <p:cNvCxnSpPr>
            <a:stCxn id="59" idx="0"/>
          </p:cNvCxnSpPr>
          <p:nvPr/>
        </p:nvCxnSpPr>
        <p:spPr>
          <a:xfrm flipV="1">
            <a:off x="746830" y="4000080"/>
            <a:ext cx="0" cy="130112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0" name="文字方塊 29"/>
          <p:cNvSpPr txBox="1"/>
          <p:nvPr/>
        </p:nvSpPr>
        <p:spPr>
          <a:xfrm>
            <a:off x="1344082" y="1401607"/>
            <a:ext cx="187102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err="1" smtClean="0"/>
              <a:t>createNewMessage</a:t>
            </a:r>
            <a:r>
              <a:rPr lang="en-US" altLang="zh-TW" sz="900" dirty="0" smtClean="0"/>
              <a:t>(Message </a:t>
            </a:r>
            <a:r>
              <a:rPr lang="en-US" altLang="zh-TW" sz="900" dirty="0"/>
              <a:t>m) {</a:t>
            </a:r>
          </a:p>
          <a:p>
            <a:r>
              <a:rPr lang="en-US" altLang="zh-TW" sz="900" dirty="0" err="1"/>
              <a:t>this.router.createNewMessage</a:t>
            </a:r>
            <a:r>
              <a:rPr lang="en-US" altLang="zh-TW" sz="900" dirty="0"/>
              <a:t>(m);</a:t>
            </a:r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344082" y="1239652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3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1435163" y="3906919"/>
            <a:ext cx="2172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err="1" smtClean="0"/>
              <a:t>createNewMessage</a:t>
            </a:r>
            <a:r>
              <a:rPr lang="en-US" altLang="zh-TW" sz="900" dirty="0" smtClean="0"/>
              <a:t>(Message </a:t>
            </a:r>
            <a:r>
              <a:rPr lang="en-US" altLang="zh-TW" sz="900" dirty="0"/>
              <a:t>m) {</a:t>
            </a:r>
          </a:p>
          <a:p>
            <a:r>
              <a:rPr lang="en-US" altLang="zh-TW" sz="900" dirty="0" err="1"/>
              <a:t>makeRoomForNewMessage</a:t>
            </a:r>
            <a:r>
              <a:rPr lang="en-US" altLang="zh-TW" sz="900" dirty="0"/>
              <a:t>(</a:t>
            </a:r>
            <a:r>
              <a:rPr lang="en-US" altLang="zh-TW" sz="900" dirty="0" err="1"/>
              <a:t>m.getSize</a:t>
            </a:r>
            <a:r>
              <a:rPr lang="en-US" altLang="zh-TW" sz="900" dirty="0"/>
              <a:t>());</a:t>
            </a:r>
          </a:p>
          <a:p>
            <a:r>
              <a:rPr lang="en-US" altLang="zh-TW" sz="900" b="1" dirty="0"/>
              <a:t>return </a:t>
            </a:r>
            <a:r>
              <a:rPr lang="en-US" altLang="zh-TW" sz="900" b="1" dirty="0" err="1"/>
              <a:t>super.createNewMessage</a:t>
            </a:r>
            <a:r>
              <a:rPr lang="en-US" altLang="zh-TW" sz="900" b="1" dirty="0"/>
              <a:t>(m);</a:t>
            </a:r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1435163" y="3744964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4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1440710" y="2420765"/>
            <a:ext cx="17732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err="1" smtClean="0"/>
              <a:t>createNewMessage</a:t>
            </a:r>
            <a:r>
              <a:rPr lang="en-US" altLang="zh-TW" sz="900" dirty="0" smtClean="0"/>
              <a:t>(Message </a:t>
            </a:r>
            <a:r>
              <a:rPr lang="en-US" altLang="zh-TW" sz="900" dirty="0"/>
              <a:t>m) {</a:t>
            </a:r>
          </a:p>
          <a:p>
            <a:r>
              <a:rPr lang="en-US" altLang="zh-TW" sz="900" dirty="0" smtClean="0"/>
              <a:t>…</a:t>
            </a:r>
            <a:endParaRPr lang="en-US" altLang="zh-TW" sz="900" dirty="0"/>
          </a:p>
          <a:p>
            <a:r>
              <a:rPr lang="en-US" altLang="zh-TW" sz="900" b="1" dirty="0" err="1"/>
              <a:t>addToMessages</a:t>
            </a:r>
            <a:r>
              <a:rPr lang="en-US" altLang="zh-TW" sz="900" b="1" dirty="0"/>
              <a:t>(m, true</a:t>
            </a:r>
            <a:r>
              <a:rPr lang="en-US" altLang="zh-TW" sz="900" b="1" dirty="0" smtClean="0"/>
              <a:t>);</a:t>
            </a:r>
            <a:endParaRPr lang="en-US" altLang="zh-TW" sz="900" dirty="0"/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1440710" y="2258810"/>
            <a:ext cx="50366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5 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cxnSp>
        <p:nvCxnSpPr>
          <p:cNvPr id="51" name="直線單箭頭接點 50"/>
          <p:cNvCxnSpPr>
            <a:endCxn id="45" idx="2"/>
          </p:cNvCxnSpPr>
          <p:nvPr/>
        </p:nvCxnSpPr>
        <p:spPr>
          <a:xfrm flipV="1">
            <a:off x="2195736" y="3067096"/>
            <a:ext cx="131595" cy="1166187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4" name="表格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2680982"/>
              </p:ext>
            </p:extLst>
          </p:nvPr>
        </p:nvGraphicFramePr>
        <p:xfrm>
          <a:off x="7596336" y="3086798"/>
          <a:ext cx="1430218" cy="28412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5109"/>
                <a:gridCol w="715109"/>
              </a:tblGrid>
              <a:tr h="691438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Messages</a:t>
                      </a:r>
                    </a:p>
                    <a:p>
                      <a:pPr algn="ctr"/>
                      <a:r>
                        <a:rPr lang="en-US" altLang="zh-TW" dirty="0" smtClean="0"/>
                        <a:t>(buffer)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361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1"/>
          <p:cNvSpPr/>
          <p:nvPr/>
        </p:nvSpPr>
        <p:spPr>
          <a:xfrm>
            <a:off x="3564936" y="1147996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EventQueue</a:t>
            </a:r>
            <a:endParaRPr lang="zh-TW" altLang="en-US" sz="1100" dirty="0"/>
          </a:p>
        </p:txBody>
      </p:sp>
      <p:sp>
        <p:nvSpPr>
          <p:cNvPr id="3" name="圓角矩形 2"/>
          <p:cNvSpPr/>
          <p:nvPr/>
        </p:nvSpPr>
        <p:spPr>
          <a:xfrm>
            <a:off x="1210030" y="380577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smtClean="0"/>
              <a:t>world</a:t>
            </a:r>
            <a:endParaRPr lang="zh-TW" altLang="en-US" sz="1100" dirty="0"/>
          </a:p>
        </p:txBody>
      </p:sp>
      <p:sp>
        <p:nvSpPr>
          <p:cNvPr id="4" name="圓角矩形 3"/>
          <p:cNvSpPr/>
          <p:nvPr/>
        </p:nvSpPr>
        <p:spPr>
          <a:xfrm>
            <a:off x="167718" y="1177353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DTNHost</a:t>
            </a:r>
            <a:endParaRPr lang="zh-TW" altLang="en-US" sz="1100" dirty="0"/>
          </a:p>
        </p:txBody>
      </p:sp>
      <p:cxnSp>
        <p:nvCxnSpPr>
          <p:cNvPr id="12" name="直線單箭頭接點 11"/>
          <p:cNvCxnSpPr>
            <a:endCxn id="4" idx="2"/>
          </p:cNvCxnSpPr>
          <p:nvPr/>
        </p:nvCxnSpPr>
        <p:spPr>
          <a:xfrm flipV="1">
            <a:off x="773478" y="1465385"/>
            <a:ext cx="6308" cy="777819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直線接點 17"/>
          <p:cNvCxnSpPr>
            <a:stCxn id="2" idx="2"/>
          </p:cNvCxnSpPr>
          <p:nvPr/>
        </p:nvCxnSpPr>
        <p:spPr>
          <a:xfrm>
            <a:off x="4320936" y="1435996"/>
            <a:ext cx="0" cy="480836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線接點 21"/>
          <p:cNvCxnSpPr>
            <a:stCxn id="3" idx="2"/>
          </p:cNvCxnSpPr>
          <p:nvPr/>
        </p:nvCxnSpPr>
        <p:spPr>
          <a:xfrm>
            <a:off x="1822098" y="668609"/>
            <a:ext cx="0" cy="177374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圓角矩形 22"/>
          <p:cNvSpPr/>
          <p:nvPr/>
        </p:nvSpPr>
        <p:spPr>
          <a:xfrm>
            <a:off x="3564936" y="1916832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/>
              <a:t>ExternalEvent</a:t>
            </a:r>
            <a:endParaRPr lang="zh-TW" altLang="en-US" sz="1100" dirty="0"/>
          </a:p>
        </p:txBody>
      </p:sp>
      <p:cxnSp>
        <p:nvCxnSpPr>
          <p:cNvPr id="24" name="直線接點 23"/>
          <p:cNvCxnSpPr/>
          <p:nvPr/>
        </p:nvCxnSpPr>
        <p:spPr>
          <a:xfrm>
            <a:off x="1822098" y="668609"/>
            <a:ext cx="0" cy="251166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直線單箭頭接點 35"/>
          <p:cNvCxnSpPr/>
          <p:nvPr/>
        </p:nvCxnSpPr>
        <p:spPr>
          <a:xfrm flipH="1" flipV="1">
            <a:off x="4330979" y="2218246"/>
            <a:ext cx="10043" cy="2373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肘形接點 48"/>
          <p:cNvCxnSpPr>
            <a:endCxn id="4" idx="0"/>
          </p:cNvCxnSpPr>
          <p:nvPr/>
        </p:nvCxnSpPr>
        <p:spPr>
          <a:xfrm rot="10800000" flipV="1">
            <a:off x="779786" y="919775"/>
            <a:ext cx="1042312" cy="257578"/>
          </a:xfrm>
          <a:prstGeom prst="bentConnector2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接點 51"/>
          <p:cNvCxnSpPr>
            <a:endCxn id="2" idx="0"/>
          </p:cNvCxnSpPr>
          <p:nvPr/>
        </p:nvCxnSpPr>
        <p:spPr>
          <a:xfrm>
            <a:off x="1549220" y="919775"/>
            <a:ext cx="2771716" cy="228221"/>
          </a:xfrm>
          <a:prstGeom prst="bentConnector2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/>
          <p:cNvSpPr txBox="1"/>
          <p:nvPr/>
        </p:nvSpPr>
        <p:spPr>
          <a:xfrm>
            <a:off x="2466594" y="530109"/>
            <a:ext cx="16786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 err="1" smtClean="0"/>
              <a:t>ee.processEvent</a:t>
            </a:r>
            <a:r>
              <a:rPr lang="en-US" altLang="zh-TW" sz="900" dirty="0" smtClean="0"/>
              <a:t>(</a:t>
            </a:r>
            <a:r>
              <a:rPr lang="en-US" altLang="zh-TW" sz="900" b="1" dirty="0" smtClean="0"/>
              <a:t>this</a:t>
            </a:r>
            <a:r>
              <a:rPr lang="en-US" altLang="zh-TW" sz="900" b="1" dirty="0"/>
              <a:t>);</a:t>
            </a:r>
            <a:endParaRPr lang="zh-TW" altLang="en-US" sz="900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2466594" y="368154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1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5096938" y="3309953"/>
            <a:ext cx="27767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err="1" smtClean="0"/>
              <a:t>processEvent</a:t>
            </a:r>
            <a:r>
              <a:rPr lang="en-US" altLang="zh-TW" sz="900" dirty="0" smtClean="0"/>
              <a:t>(...){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/>
              <a:t>Message m = new Message(from, to, this.id, </a:t>
            </a:r>
            <a:r>
              <a:rPr lang="en-US" altLang="zh-TW" sz="900" dirty="0" err="1"/>
              <a:t>this.size</a:t>
            </a:r>
            <a:r>
              <a:rPr lang="en-US" altLang="zh-TW" sz="900" dirty="0" smtClean="0"/>
              <a:t>);</a:t>
            </a:r>
            <a:endParaRPr lang="zh-TW" altLang="en-US" sz="900" dirty="0"/>
          </a:p>
          <a:p>
            <a:r>
              <a:rPr lang="en-US" altLang="zh-TW" sz="900" dirty="0" err="1" smtClean="0"/>
              <a:t>m.setResponseSize</a:t>
            </a:r>
            <a:r>
              <a:rPr lang="en-US" altLang="zh-TW" sz="900" dirty="0" smtClean="0"/>
              <a:t>(</a:t>
            </a:r>
            <a:r>
              <a:rPr lang="en-US" altLang="zh-TW" sz="900" dirty="0" err="1" smtClean="0"/>
              <a:t>this.responseSize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err="1"/>
              <a:t>from.createNewMessage</a:t>
            </a:r>
            <a:r>
              <a:rPr lang="en-US" altLang="zh-TW" sz="900" dirty="0"/>
              <a:t>(m</a:t>
            </a:r>
            <a:r>
              <a:rPr lang="en-US" altLang="zh-TW" sz="900" dirty="0" smtClean="0"/>
              <a:t>);</a:t>
            </a:r>
          </a:p>
          <a:p>
            <a:r>
              <a:rPr lang="en-US" altLang="zh-TW" sz="900" dirty="0" smtClean="0"/>
              <a:t>}</a:t>
            </a:r>
            <a:endParaRPr lang="zh-TW" altLang="en-US" sz="900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5096938" y="3147998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2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60" name="標題 4"/>
          <p:cNvSpPr txBox="1">
            <a:spLocks/>
          </p:cNvSpPr>
          <p:nvPr/>
        </p:nvSpPr>
        <p:spPr>
          <a:xfrm>
            <a:off x="458538" y="0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/>
              <a:t>Create a </a:t>
            </a:r>
            <a:r>
              <a:rPr lang="en-US" altLang="zh-TW" sz="1800" dirty="0" smtClean="0"/>
              <a:t>Message in clock 1</a:t>
            </a:r>
            <a:endParaRPr lang="zh-TW" altLang="en-US" sz="1800" dirty="0"/>
          </a:p>
        </p:txBody>
      </p:sp>
      <p:sp>
        <p:nvSpPr>
          <p:cNvPr id="40" name="圓角矩形 39"/>
          <p:cNvSpPr/>
          <p:nvPr/>
        </p:nvSpPr>
        <p:spPr>
          <a:xfrm>
            <a:off x="3705608" y="2484248"/>
            <a:ext cx="1270827" cy="380866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100" dirty="0" err="1"/>
              <a:t>MessageEvent</a:t>
            </a:r>
            <a:endParaRPr lang="zh-TW" altLang="en-US" sz="1100" dirty="0"/>
          </a:p>
        </p:txBody>
      </p:sp>
      <p:sp>
        <p:nvSpPr>
          <p:cNvPr id="41" name="圓角矩形 40"/>
          <p:cNvSpPr/>
          <p:nvPr/>
        </p:nvSpPr>
        <p:spPr>
          <a:xfrm>
            <a:off x="3585105" y="3086798"/>
            <a:ext cx="1511833" cy="380866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100" dirty="0" err="1"/>
              <a:t>MessageCreateEvent</a:t>
            </a:r>
            <a:endParaRPr lang="zh-TW" altLang="en-US" sz="1100" dirty="0"/>
          </a:p>
        </p:txBody>
      </p:sp>
      <p:cxnSp>
        <p:nvCxnSpPr>
          <p:cNvPr id="42" name="直線單箭頭接點 41"/>
          <p:cNvCxnSpPr/>
          <p:nvPr/>
        </p:nvCxnSpPr>
        <p:spPr>
          <a:xfrm flipH="1" flipV="1">
            <a:off x="4330979" y="2865114"/>
            <a:ext cx="10043" cy="2373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0" name="圓角矩形 49"/>
          <p:cNvSpPr/>
          <p:nvPr/>
        </p:nvSpPr>
        <p:spPr>
          <a:xfrm>
            <a:off x="0" y="2243204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cxnSp>
        <p:nvCxnSpPr>
          <p:cNvPr id="57" name="直線單箭頭接點 56"/>
          <p:cNvCxnSpPr>
            <a:stCxn id="58" idx="0"/>
            <a:endCxn id="50" idx="2"/>
          </p:cNvCxnSpPr>
          <p:nvPr/>
        </p:nvCxnSpPr>
        <p:spPr>
          <a:xfrm flipV="1">
            <a:off x="746830" y="2531204"/>
            <a:ext cx="9170" cy="118517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8" name="圓角矩形 57"/>
          <p:cNvSpPr/>
          <p:nvPr/>
        </p:nvSpPr>
        <p:spPr>
          <a:xfrm>
            <a:off x="-9170" y="3716380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/>
              <a:t>ActiveRouter</a:t>
            </a:r>
            <a:endParaRPr lang="zh-TW" altLang="en-US" sz="1100" dirty="0"/>
          </a:p>
        </p:txBody>
      </p:sp>
      <p:sp>
        <p:nvSpPr>
          <p:cNvPr id="59" name="圓角矩形 58"/>
          <p:cNvSpPr/>
          <p:nvPr/>
        </p:nvSpPr>
        <p:spPr>
          <a:xfrm>
            <a:off x="-9170" y="5301208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61" name="直線單箭頭接點 60"/>
          <p:cNvCxnSpPr>
            <a:stCxn id="59" idx="0"/>
          </p:cNvCxnSpPr>
          <p:nvPr/>
        </p:nvCxnSpPr>
        <p:spPr>
          <a:xfrm flipV="1">
            <a:off x="746830" y="4000080"/>
            <a:ext cx="0" cy="130112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0" name="文字方塊 29"/>
          <p:cNvSpPr txBox="1"/>
          <p:nvPr/>
        </p:nvSpPr>
        <p:spPr>
          <a:xfrm>
            <a:off x="1344082" y="1401607"/>
            <a:ext cx="187102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err="1" smtClean="0"/>
              <a:t>createNewMessage</a:t>
            </a:r>
            <a:r>
              <a:rPr lang="en-US" altLang="zh-TW" sz="900" dirty="0" smtClean="0"/>
              <a:t>(Message </a:t>
            </a:r>
            <a:r>
              <a:rPr lang="en-US" altLang="zh-TW" sz="900" dirty="0"/>
              <a:t>m) {</a:t>
            </a:r>
          </a:p>
          <a:p>
            <a:r>
              <a:rPr lang="en-US" altLang="zh-TW" sz="900" dirty="0" err="1"/>
              <a:t>this.router.createNewMessage</a:t>
            </a:r>
            <a:r>
              <a:rPr lang="en-US" altLang="zh-TW" sz="900" dirty="0"/>
              <a:t>(m);</a:t>
            </a:r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344082" y="1239652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3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1435163" y="3906919"/>
            <a:ext cx="2172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err="1" smtClean="0"/>
              <a:t>createNewMessage</a:t>
            </a:r>
            <a:r>
              <a:rPr lang="en-US" altLang="zh-TW" sz="900" dirty="0" smtClean="0"/>
              <a:t>(Message </a:t>
            </a:r>
            <a:r>
              <a:rPr lang="en-US" altLang="zh-TW" sz="900" dirty="0"/>
              <a:t>m) {</a:t>
            </a:r>
          </a:p>
          <a:p>
            <a:r>
              <a:rPr lang="en-US" altLang="zh-TW" sz="900" dirty="0" err="1"/>
              <a:t>makeRoomForNewMessage</a:t>
            </a:r>
            <a:r>
              <a:rPr lang="en-US" altLang="zh-TW" sz="900" dirty="0"/>
              <a:t>(</a:t>
            </a:r>
            <a:r>
              <a:rPr lang="en-US" altLang="zh-TW" sz="900" dirty="0" err="1"/>
              <a:t>m.getSize</a:t>
            </a:r>
            <a:r>
              <a:rPr lang="en-US" altLang="zh-TW" sz="900" dirty="0"/>
              <a:t>());</a:t>
            </a:r>
          </a:p>
          <a:p>
            <a:r>
              <a:rPr lang="en-US" altLang="zh-TW" sz="900" b="1" dirty="0"/>
              <a:t>return </a:t>
            </a:r>
            <a:r>
              <a:rPr lang="en-US" altLang="zh-TW" sz="900" b="1" dirty="0" err="1"/>
              <a:t>super.createNewMessage</a:t>
            </a:r>
            <a:r>
              <a:rPr lang="en-US" altLang="zh-TW" sz="900" b="1" dirty="0"/>
              <a:t>(m);</a:t>
            </a:r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1435163" y="3744964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4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1866192"/>
              </p:ext>
            </p:extLst>
          </p:nvPr>
        </p:nvGraphicFramePr>
        <p:xfrm>
          <a:off x="7596336" y="3086798"/>
          <a:ext cx="1430218" cy="28412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5109"/>
                <a:gridCol w="715109"/>
              </a:tblGrid>
              <a:tr h="691438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Messages</a:t>
                      </a:r>
                    </a:p>
                    <a:p>
                      <a:pPr algn="ctr"/>
                      <a:r>
                        <a:rPr lang="en-US" altLang="zh-TW" dirty="0" smtClean="0"/>
                        <a:t>(buffer)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M1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….</a:t>
                      </a:r>
                      <a:endParaRPr lang="zh-TW" altLang="en-US" dirty="0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7" name="文字方塊 36"/>
          <p:cNvSpPr txBox="1"/>
          <p:nvPr/>
        </p:nvSpPr>
        <p:spPr>
          <a:xfrm>
            <a:off x="4780606" y="6196662"/>
            <a:ext cx="3530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6"/>
                </a:solidFill>
              </a:rPr>
              <a:t>The messages this router is carrying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1440710" y="2420765"/>
            <a:ext cx="174438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err="1"/>
              <a:t>addToMessages</a:t>
            </a:r>
            <a:r>
              <a:rPr lang="en-US" altLang="zh-TW" sz="900" dirty="0" smtClean="0"/>
              <a:t>(….) {</a:t>
            </a:r>
            <a:endParaRPr lang="en-US" altLang="zh-TW" sz="900" dirty="0"/>
          </a:p>
          <a:p>
            <a:r>
              <a:rPr lang="en-US" altLang="zh-TW" sz="900" b="1" dirty="0" err="1"/>
              <a:t>this.messages.put</a:t>
            </a:r>
            <a:r>
              <a:rPr lang="en-US" altLang="zh-TW" sz="900" b="1" dirty="0"/>
              <a:t>(</a:t>
            </a:r>
            <a:r>
              <a:rPr lang="en-US" altLang="zh-TW" sz="900" b="1" dirty="0" err="1"/>
              <a:t>m.getId</a:t>
            </a:r>
            <a:r>
              <a:rPr lang="en-US" altLang="zh-TW" sz="900" b="1" dirty="0"/>
              <a:t>(), m);</a:t>
            </a:r>
          </a:p>
          <a:p>
            <a:r>
              <a:rPr lang="en-US" altLang="zh-TW" sz="900" dirty="0" smtClean="0"/>
              <a:t>}</a:t>
            </a:r>
            <a:endParaRPr lang="zh-TW" altLang="en-US" sz="900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1440710" y="2258810"/>
            <a:ext cx="50366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6 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cxnSp>
        <p:nvCxnSpPr>
          <p:cNvPr id="63" name="直線單箭頭接點 62"/>
          <p:cNvCxnSpPr/>
          <p:nvPr/>
        </p:nvCxnSpPr>
        <p:spPr>
          <a:xfrm>
            <a:off x="2316793" y="2700271"/>
            <a:ext cx="5207535" cy="1206648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/>
          <p:nvPr/>
        </p:nvCxnSpPr>
        <p:spPr>
          <a:xfrm flipH="1">
            <a:off x="6546025" y="5301208"/>
            <a:ext cx="1467405" cy="895454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896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1"/>
          <p:cNvSpPr/>
          <p:nvPr/>
        </p:nvSpPr>
        <p:spPr>
          <a:xfrm>
            <a:off x="3564936" y="1147996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EventQueue</a:t>
            </a:r>
            <a:endParaRPr lang="zh-TW" altLang="en-US" sz="1100" dirty="0"/>
          </a:p>
        </p:txBody>
      </p:sp>
      <p:sp>
        <p:nvSpPr>
          <p:cNvPr id="3" name="圓角矩形 2"/>
          <p:cNvSpPr/>
          <p:nvPr/>
        </p:nvSpPr>
        <p:spPr>
          <a:xfrm>
            <a:off x="1210030" y="380577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smtClean="0"/>
              <a:t>world</a:t>
            </a:r>
            <a:endParaRPr lang="zh-TW" altLang="en-US" sz="1100" dirty="0"/>
          </a:p>
        </p:txBody>
      </p:sp>
      <p:sp>
        <p:nvSpPr>
          <p:cNvPr id="4" name="圓角矩形 3"/>
          <p:cNvSpPr/>
          <p:nvPr/>
        </p:nvSpPr>
        <p:spPr>
          <a:xfrm>
            <a:off x="167718" y="1177353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DTNHost</a:t>
            </a:r>
            <a:endParaRPr lang="zh-TW" altLang="en-US" sz="1100" dirty="0"/>
          </a:p>
        </p:txBody>
      </p:sp>
      <p:cxnSp>
        <p:nvCxnSpPr>
          <p:cNvPr id="12" name="直線單箭頭接點 11"/>
          <p:cNvCxnSpPr>
            <a:endCxn id="4" idx="2"/>
          </p:cNvCxnSpPr>
          <p:nvPr/>
        </p:nvCxnSpPr>
        <p:spPr>
          <a:xfrm flipV="1">
            <a:off x="773478" y="1465385"/>
            <a:ext cx="6308" cy="777819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直線接點 17"/>
          <p:cNvCxnSpPr>
            <a:stCxn id="2" idx="2"/>
          </p:cNvCxnSpPr>
          <p:nvPr/>
        </p:nvCxnSpPr>
        <p:spPr>
          <a:xfrm>
            <a:off x="4320936" y="1435996"/>
            <a:ext cx="0" cy="480836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線接點 21"/>
          <p:cNvCxnSpPr>
            <a:stCxn id="3" idx="2"/>
          </p:cNvCxnSpPr>
          <p:nvPr/>
        </p:nvCxnSpPr>
        <p:spPr>
          <a:xfrm>
            <a:off x="1822098" y="668609"/>
            <a:ext cx="0" cy="177374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圓角矩形 22"/>
          <p:cNvSpPr/>
          <p:nvPr/>
        </p:nvSpPr>
        <p:spPr>
          <a:xfrm>
            <a:off x="3564936" y="1916832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/>
              <a:t>ExternalEvent</a:t>
            </a:r>
            <a:endParaRPr lang="zh-TW" altLang="en-US" sz="1100" dirty="0"/>
          </a:p>
        </p:txBody>
      </p:sp>
      <p:cxnSp>
        <p:nvCxnSpPr>
          <p:cNvPr id="24" name="直線接點 23"/>
          <p:cNvCxnSpPr/>
          <p:nvPr/>
        </p:nvCxnSpPr>
        <p:spPr>
          <a:xfrm>
            <a:off x="1822098" y="668609"/>
            <a:ext cx="0" cy="251166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直線單箭頭接點 35"/>
          <p:cNvCxnSpPr/>
          <p:nvPr/>
        </p:nvCxnSpPr>
        <p:spPr>
          <a:xfrm flipH="1" flipV="1">
            <a:off x="4330979" y="2218246"/>
            <a:ext cx="10043" cy="2373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肘形接點 48"/>
          <p:cNvCxnSpPr>
            <a:endCxn id="4" idx="0"/>
          </p:cNvCxnSpPr>
          <p:nvPr/>
        </p:nvCxnSpPr>
        <p:spPr>
          <a:xfrm rot="10800000" flipV="1">
            <a:off x="779786" y="919775"/>
            <a:ext cx="1042312" cy="257578"/>
          </a:xfrm>
          <a:prstGeom prst="bentConnector2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接點 51"/>
          <p:cNvCxnSpPr>
            <a:endCxn id="2" idx="0"/>
          </p:cNvCxnSpPr>
          <p:nvPr/>
        </p:nvCxnSpPr>
        <p:spPr>
          <a:xfrm>
            <a:off x="1549220" y="919775"/>
            <a:ext cx="2771716" cy="228221"/>
          </a:xfrm>
          <a:prstGeom prst="bentConnector2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/>
          <p:cNvSpPr txBox="1"/>
          <p:nvPr/>
        </p:nvSpPr>
        <p:spPr>
          <a:xfrm>
            <a:off x="2466594" y="530109"/>
            <a:ext cx="16786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 err="1" smtClean="0"/>
              <a:t>ee.processEvent</a:t>
            </a:r>
            <a:r>
              <a:rPr lang="en-US" altLang="zh-TW" sz="900" dirty="0" smtClean="0"/>
              <a:t>(</a:t>
            </a:r>
            <a:r>
              <a:rPr lang="en-US" altLang="zh-TW" sz="900" b="1" dirty="0" smtClean="0"/>
              <a:t>this</a:t>
            </a:r>
            <a:r>
              <a:rPr lang="en-US" altLang="zh-TW" sz="900" b="1" dirty="0"/>
              <a:t>);</a:t>
            </a:r>
            <a:endParaRPr lang="zh-TW" altLang="en-US" sz="900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2466594" y="368154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1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5096938" y="3309953"/>
            <a:ext cx="27767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err="1" smtClean="0"/>
              <a:t>processEvent</a:t>
            </a:r>
            <a:r>
              <a:rPr lang="en-US" altLang="zh-TW" sz="900" dirty="0" smtClean="0"/>
              <a:t>(...){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/>
              <a:t>Message m = new Message(from, to, this.id, </a:t>
            </a:r>
            <a:r>
              <a:rPr lang="en-US" altLang="zh-TW" sz="900" dirty="0" err="1"/>
              <a:t>this.size</a:t>
            </a:r>
            <a:r>
              <a:rPr lang="en-US" altLang="zh-TW" sz="900" dirty="0" smtClean="0"/>
              <a:t>);</a:t>
            </a:r>
            <a:endParaRPr lang="zh-TW" altLang="en-US" sz="900" dirty="0"/>
          </a:p>
          <a:p>
            <a:r>
              <a:rPr lang="en-US" altLang="zh-TW" sz="900" dirty="0" err="1" smtClean="0"/>
              <a:t>m.setResponseSize</a:t>
            </a:r>
            <a:r>
              <a:rPr lang="en-US" altLang="zh-TW" sz="900" dirty="0" smtClean="0"/>
              <a:t>(</a:t>
            </a:r>
            <a:r>
              <a:rPr lang="en-US" altLang="zh-TW" sz="900" dirty="0" err="1" smtClean="0"/>
              <a:t>this.responseSize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err="1"/>
              <a:t>from.createNewMessage</a:t>
            </a:r>
            <a:r>
              <a:rPr lang="en-US" altLang="zh-TW" sz="900" dirty="0"/>
              <a:t>(m</a:t>
            </a:r>
            <a:r>
              <a:rPr lang="en-US" altLang="zh-TW" sz="900" dirty="0" smtClean="0"/>
              <a:t>);</a:t>
            </a:r>
          </a:p>
          <a:p>
            <a:r>
              <a:rPr lang="en-US" altLang="zh-TW" sz="900" dirty="0" smtClean="0"/>
              <a:t>}</a:t>
            </a:r>
            <a:endParaRPr lang="zh-TW" altLang="en-US" sz="900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5096938" y="3147998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2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60" name="標題 4"/>
          <p:cNvSpPr txBox="1">
            <a:spLocks/>
          </p:cNvSpPr>
          <p:nvPr/>
        </p:nvSpPr>
        <p:spPr>
          <a:xfrm>
            <a:off x="458538" y="0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/>
              <a:t>Create a </a:t>
            </a:r>
            <a:r>
              <a:rPr lang="en-US" altLang="zh-TW" sz="1800" dirty="0" smtClean="0"/>
              <a:t>Message in clock 1</a:t>
            </a:r>
            <a:endParaRPr lang="zh-TW" altLang="en-US" sz="1800" dirty="0"/>
          </a:p>
        </p:txBody>
      </p:sp>
      <p:sp>
        <p:nvSpPr>
          <p:cNvPr id="40" name="圓角矩形 39"/>
          <p:cNvSpPr/>
          <p:nvPr/>
        </p:nvSpPr>
        <p:spPr>
          <a:xfrm>
            <a:off x="3705608" y="2484248"/>
            <a:ext cx="1270827" cy="380866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100" dirty="0" err="1"/>
              <a:t>MessageEvent</a:t>
            </a:r>
            <a:endParaRPr lang="zh-TW" altLang="en-US" sz="1100" dirty="0"/>
          </a:p>
        </p:txBody>
      </p:sp>
      <p:sp>
        <p:nvSpPr>
          <p:cNvPr id="41" name="圓角矩形 40"/>
          <p:cNvSpPr/>
          <p:nvPr/>
        </p:nvSpPr>
        <p:spPr>
          <a:xfrm>
            <a:off x="3585105" y="3086798"/>
            <a:ext cx="1511833" cy="380866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100" dirty="0" err="1"/>
              <a:t>MessageCreateEvent</a:t>
            </a:r>
            <a:endParaRPr lang="zh-TW" altLang="en-US" sz="1100" dirty="0"/>
          </a:p>
        </p:txBody>
      </p:sp>
      <p:cxnSp>
        <p:nvCxnSpPr>
          <p:cNvPr id="42" name="直線單箭頭接點 41"/>
          <p:cNvCxnSpPr/>
          <p:nvPr/>
        </p:nvCxnSpPr>
        <p:spPr>
          <a:xfrm flipH="1" flipV="1">
            <a:off x="4330979" y="2865114"/>
            <a:ext cx="10043" cy="2373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0" name="圓角矩形 49"/>
          <p:cNvSpPr/>
          <p:nvPr/>
        </p:nvSpPr>
        <p:spPr>
          <a:xfrm>
            <a:off x="0" y="2243204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cxnSp>
        <p:nvCxnSpPr>
          <p:cNvPr id="57" name="直線單箭頭接點 56"/>
          <p:cNvCxnSpPr>
            <a:stCxn id="58" idx="0"/>
            <a:endCxn id="50" idx="2"/>
          </p:cNvCxnSpPr>
          <p:nvPr/>
        </p:nvCxnSpPr>
        <p:spPr>
          <a:xfrm flipV="1">
            <a:off x="746830" y="2531204"/>
            <a:ext cx="9170" cy="118517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8" name="圓角矩形 57"/>
          <p:cNvSpPr/>
          <p:nvPr/>
        </p:nvSpPr>
        <p:spPr>
          <a:xfrm>
            <a:off x="-9170" y="3716380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/>
              <a:t>ActiveRouter</a:t>
            </a:r>
            <a:endParaRPr lang="zh-TW" altLang="en-US" sz="1100" dirty="0"/>
          </a:p>
        </p:txBody>
      </p:sp>
      <p:sp>
        <p:nvSpPr>
          <p:cNvPr id="59" name="圓角矩形 58"/>
          <p:cNvSpPr/>
          <p:nvPr/>
        </p:nvSpPr>
        <p:spPr>
          <a:xfrm>
            <a:off x="-9170" y="5301208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61" name="直線單箭頭接點 60"/>
          <p:cNvCxnSpPr>
            <a:stCxn id="59" idx="0"/>
          </p:cNvCxnSpPr>
          <p:nvPr/>
        </p:nvCxnSpPr>
        <p:spPr>
          <a:xfrm flipV="1">
            <a:off x="746830" y="4000080"/>
            <a:ext cx="0" cy="130112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0" name="文字方塊 29"/>
          <p:cNvSpPr txBox="1"/>
          <p:nvPr/>
        </p:nvSpPr>
        <p:spPr>
          <a:xfrm>
            <a:off x="1344082" y="1401607"/>
            <a:ext cx="187102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err="1" smtClean="0"/>
              <a:t>createNewMessage</a:t>
            </a:r>
            <a:r>
              <a:rPr lang="en-US" altLang="zh-TW" sz="900" dirty="0" smtClean="0"/>
              <a:t>(Message </a:t>
            </a:r>
            <a:r>
              <a:rPr lang="en-US" altLang="zh-TW" sz="900" dirty="0"/>
              <a:t>m) {</a:t>
            </a:r>
          </a:p>
          <a:p>
            <a:r>
              <a:rPr lang="en-US" altLang="zh-TW" sz="900" dirty="0" err="1"/>
              <a:t>this.router.createNewMessage</a:t>
            </a:r>
            <a:r>
              <a:rPr lang="en-US" altLang="zh-TW" sz="900" dirty="0"/>
              <a:t>(m);</a:t>
            </a:r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344082" y="1239652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3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1435163" y="3906919"/>
            <a:ext cx="2172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err="1" smtClean="0"/>
              <a:t>createNewMessage</a:t>
            </a:r>
            <a:r>
              <a:rPr lang="en-US" altLang="zh-TW" sz="900" dirty="0" smtClean="0"/>
              <a:t>(Message </a:t>
            </a:r>
            <a:r>
              <a:rPr lang="en-US" altLang="zh-TW" sz="900" dirty="0"/>
              <a:t>m) {</a:t>
            </a:r>
          </a:p>
          <a:p>
            <a:r>
              <a:rPr lang="en-US" altLang="zh-TW" sz="900" dirty="0" err="1"/>
              <a:t>makeRoomForNewMessage</a:t>
            </a:r>
            <a:r>
              <a:rPr lang="en-US" altLang="zh-TW" sz="900" dirty="0"/>
              <a:t>(</a:t>
            </a:r>
            <a:r>
              <a:rPr lang="en-US" altLang="zh-TW" sz="900" dirty="0" err="1"/>
              <a:t>m.getSize</a:t>
            </a:r>
            <a:r>
              <a:rPr lang="en-US" altLang="zh-TW" sz="900" dirty="0"/>
              <a:t>());</a:t>
            </a:r>
          </a:p>
          <a:p>
            <a:r>
              <a:rPr lang="en-US" altLang="zh-TW" sz="900" b="1" dirty="0"/>
              <a:t>return </a:t>
            </a:r>
            <a:r>
              <a:rPr lang="en-US" altLang="zh-TW" sz="900" b="1" dirty="0" err="1"/>
              <a:t>super.createNewMessage</a:t>
            </a:r>
            <a:r>
              <a:rPr lang="en-US" altLang="zh-TW" sz="900" b="1" dirty="0"/>
              <a:t>(m);</a:t>
            </a:r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1435163" y="3744964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4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2823457"/>
              </p:ext>
            </p:extLst>
          </p:nvPr>
        </p:nvGraphicFramePr>
        <p:xfrm>
          <a:off x="7596336" y="3086798"/>
          <a:ext cx="1430218" cy="28412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5109"/>
                <a:gridCol w="715109"/>
              </a:tblGrid>
              <a:tr h="691438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Messages</a:t>
                      </a:r>
                    </a:p>
                    <a:p>
                      <a:pPr algn="ctr"/>
                      <a:r>
                        <a:rPr lang="en-US" altLang="zh-TW" dirty="0" smtClean="0"/>
                        <a:t>(buffer)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M1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….</a:t>
                      </a:r>
                      <a:endParaRPr lang="zh-TW" altLang="en-US" dirty="0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7" name="文字方塊 36"/>
          <p:cNvSpPr txBox="1"/>
          <p:nvPr/>
        </p:nvSpPr>
        <p:spPr>
          <a:xfrm>
            <a:off x="4780606" y="6196662"/>
            <a:ext cx="3530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6"/>
                </a:solidFill>
              </a:rPr>
              <a:t>The messages this router is carrying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cxnSp>
        <p:nvCxnSpPr>
          <p:cNvPr id="38" name="直線單箭頭接點 37"/>
          <p:cNvCxnSpPr>
            <a:endCxn id="37" idx="0"/>
          </p:cNvCxnSpPr>
          <p:nvPr/>
        </p:nvCxnSpPr>
        <p:spPr>
          <a:xfrm flipH="1">
            <a:off x="6546025" y="5301208"/>
            <a:ext cx="1467405" cy="895454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字方塊 38"/>
          <p:cNvSpPr txBox="1"/>
          <p:nvPr/>
        </p:nvSpPr>
        <p:spPr>
          <a:xfrm>
            <a:off x="1440710" y="2420765"/>
            <a:ext cx="174438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err="1"/>
              <a:t>addToMessages</a:t>
            </a:r>
            <a:r>
              <a:rPr lang="en-US" altLang="zh-TW" sz="900" dirty="0" smtClean="0"/>
              <a:t>(….) {</a:t>
            </a:r>
            <a:endParaRPr lang="en-US" altLang="zh-TW" sz="900" dirty="0"/>
          </a:p>
          <a:p>
            <a:r>
              <a:rPr lang="en-US" altLang="zh-TW" sz="900" b="1" dirty="0" err="1"/>
              <a:t>this.messages.put</a:t>
            </a:r>
            <a:r>
              <a:rPr lang="en-US" altLang="zh-TW" sz="900" b="1" dirty="0"/>
              <a:t>(</a:t>
            </a:r>
            <a:r>
              <a:rPr lang="en-US" altLang="zh-TW" sz="900" b="1" dirty="0" err="1"/>
              <a:t>m.getId</a:t>
            </a:r>
            <a:r>
              <a:rPr lang="en-US" altLang="zh-TW" sz="900" b="1" dirty="0"/>
              <a:t>(), m);</a:t>
            </a:r>
          </a:p>
          <a:p>
            <a:r>
              <a:rPr lang="en-US" altLang="zh-TW" sz="900" dirty="0" smtClean="0"/>
              <a:t>}</a:t>
            </a:r>
            <a:endParaRPr lang="zh-TW" altLang="en-US" sz="900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1440710" y="2258810"/>
            <a:ext cx="50366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6 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graphicFrame>
        <p:nvGraphicFramePr>
          <p:cNvPr id="48" name="表格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9809260"/>
              </p:ext>
            </p:extLst>
          </p:nvPr>
        </p:nvGraphicFramePr>
        <p:xfrm>
          <a:off x="899592" y="4509120"/>
          <a:ext cx="6127219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5317"/>
                <a:gridCol w="875317"/>
                <a:gridCol w="875317"/>
                <a:gridCol w="875317"/>
                <a:gridCol w="875317"/>
                <a:gridCol w="875317"/>
                <a:gridCol w="875317"/>
              </a:tblGrid>
              <a:tr h="298832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id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from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size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50" dirty="0" err="1" smtClean="0"/>
                        <a:t>timeCreated</a:t>
                      </a:r>
                      <a:endParaRPr lang="en-US" altLang="zh-TW" sz="105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path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b="1" dirty="0" err="1" smtClean="0"/>
                        <a:t>ResponseSize</a:t>
                      </a:r>
                      <a:endParaRPr lang="zh-TW" altLang="en-US" sz="9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5000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2" name="直線單箭頭接點 61"/>
          <p:cNvCxnSpPr/>
          <p:nvPr/>
        </p:nvCxnSpPr>
        <p:spPr>
          <a:xfrm flipH="1">
            <a:off x="7020273" y="4105523"/>
            <a:ext cx="576063" cy="447727"/>
          </a:xfrm>
          <a:prstGeom prst="straightConnector1">
            <a:avLst/>
          </a:prstGeom>
          <a:ln w="25400"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607349" y="3746677"/>
            <a:ext cx="1429147" cy="416821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3" name="直線單箭頭接點 62"/>
          <p:cNvCxnSpPr/>
          <p:nvPr/>
        </p:nvCxnSpPr>
        <p:spPr>
          <a:xfrm>
            <a:off x="2316793" y="2700271"/>
            <a:ext cx="5207535" cy="1206648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846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1"/>
          <p:cNvSpPr>
            <a:spLocks noChangeAspect="1"/>
          </p:cNvSpPr>
          <p:nvPr/>
        </p:nvSpPr>
        <p:spPr>
          <a:xfrm>
            <a:off x="7092280" y="703063"/>
            <a:ext cx="792088" cy="285840"/>
          </a:xfrm>
          <a:prstGeom prst="round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>
                <a:solidFill>
                  <a:schemeClr val="tx1"/>
                </a:solidFill>
              </a:rPr>
              <a:t>DTNHost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pic>
        <p:nvPicPr>
          <p:cNvPr id="3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984360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6268" y="1063735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7148921" y="1344722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n0</a:t>
            </a:r>
            <a:endParaRPr lang="zh-TW" altLang="en-US" dirty="0"/>
          </a:p>
        </p:txBody>
      </p:sp>
      <p:sp>
        <p:nvSpPr>
          <p:cNvPr id="6" name="右大括弧 5"/>
          <p:cNvSpPr/>
          <p:nvPr/>
        </p:nvSpPr>
        <p:spPr>
          <a:xfrm>
            <a:off x="6662956" y="326241"/>
            <a:ext cx="294337" cy="1853769"/>
          </a:xfrm>
          <a:prstGeom prst="rightBrace">
            <a:avLst>
              <a:gd name="adj1" fmla="val 8333"/>
              <a:gd name="adj2" fmla="val 8851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圓角矩形 7"/>
          <p:cNvSpPr/>
          <p:nvPr/>
        </p:nvSpPr>
        <p:spPr>
          <a:xfrm>
            <a:off x="6957996" y="1796035"/>
            <a:ext cx="1041916" cy="276544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900" dirty="0" err="1"/>
              <a:t>MessageRouter</a:t>
            </a:r>
            <a:endParaRPr lang="zh-TW" altLang="en-US" sz="900" dirty="0"/>
          </a:p>
        </p:txBody>
      </p:sp>
      <p:cxnSp>
        <p:nvCxnSpPr>
          <p:cNvPr id="9" name="直線接點 8"/>
          <p:cNvCxnSpPr/>
          <p:nvPr/>
        </p:nvCxnSpPr>
        <p:spPr>
          <a:xfrm>
            <a:off x="7458230" y="1559444"/>
            <a:ext cx="11354" cy="23659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222238"/>
              </p:ext>
            </p:extLst>
          </p:nvPr>
        </p:nvGraphicFramePr>
        <p:xfrm>
          <a:off x="5148064" y="375393"/>
          <a:ext cx="1430218" cy="28412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5109"/>
                <a:gridCol w="715109"/>
              </a:tblGrid>
              <a:tr h="691438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Messages</a:t>
                      </a:r>
                    </a:p>
                    <a:p>
                      <a:pPr algn="ctr"/>
                      <a:r>
                        <a:rPr lang="en-US" altLang="zh-TW" dirty="0" smtClean="0"/>
                        <a:t>(buffer)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M1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….</a:t>
                      </a:r>
                      <a:endParaRPr lang="zh-TW" altLang="en-US" dirty="0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272679"/>
              </p:ext>
            </p:extLst>
          </p:nvPr>
        </p:nvGraphicFramePr>
        <p:xfrm>
          <a:off x="107504" y="4077072"/>
          <a:ext cx="6127219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5317"/>
                <a:gridCol w="875317"/>
                <a:gridCol w="875317"/>
                <a:gridCol w="875317"/>
                <a:gridCol w="875317"/>
                <a:gridCol w="875317"/>
                <a:gridCol w="875317"/>
              </a:tblGrid>
              <a:tr h="298832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id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from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size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50" dirty="0" err="1" smtClean="0"/>
                        <a:t>timeCreated</a:t>
                      </a:r>
                      <a:endParaRPr lang="en-US" altLang="zh-TW" sz="105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path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b="1" dirty="0" err="1" smtClean="0"/>
                        <a:t>ResponseSize</a:t>
                      </a:r>
                      <a:endParaRPr lang="zh-TW" altLang="en-US" sz="9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5000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直線單箭頭接點 11"/>
          <p:cNvCxnSpPr/>
          <p:nvPr/>
        </p:nvCxnSpPr>
        <p:spPr>
          <a:xfrm flipH="1">
            <a:off x="3131840" y="1394118"/>
            <a:ext cx="2016225" cy="2466930"/>
          </a:xfrm>
          <a:prstGeom prst="straightConnector1">
            <a:avLst/>
          </a:prstGeom>
          <a:ln w="25400"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5159077" y="1035272"/>
            <a:ext cx="1429147" cy="416821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379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39552" y="116632"/>
            <a:ext cx="8064896" cy="489654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3889368" y="41135"/>
            <a:ext cx="1218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err="1" smtClean="0">
                <a:solidFill>
                  <a:schemeClr val="bg1"/>
                </a:solidFill>
              </a:rPr>
              <a:t>DTNHost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cxnSp>
        <p:nvCxnSpPr>
          <p:cNvPr id="6" name="直線接點 5"/>
          <p:cNvCxnSpPr/>
          <p:nvPr/>
        </p:nvCxnSpPr>
        <p:spPr>
          <a:xfrm>
            <a:off x="539809" y="410467"/>
            <a:ext cx="806463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>
            <a:off x="539809" y="1168845"/>
            <a:ext cx="806463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圓角矩形 7"/>
          <p:cNvSpPr/>
          <p:nvPr/>
        </p:nvSpPr>
        <p:spPr>
          <a:xfrm>
            <a:off x="2155960" y="1490968"/>
            <a:ext cx="3312368" cy="2523039"/>
          </a:xfrm>
          <a:prstGeom prst="roundRect">
            <a:avLst>
              <a:gd name="adj" fmla="val 14632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200" b="1" dirty="0" err="1" smtClean="0"/>
              <a:t>MessageRouter</a:t>
            </a:r>
            <a:endParaRPr lang="zh-TW" altLang="en-US" sz="1200" b="1" dirty="0"/>
          </a:p>
        </p:txBody>
      </p:sp>
      <p:sp>
        <p:nvSpPr>
          <p:cNvPr id="10" name="圓角矩形 9"/>
          <p:cNvSpPr/>
          <p:nvPr/>
        </p:nvSpPr>
        <p:spPr>
          <a:xfrm>
            <a:off x="564006" y="1975470"/>
            <a:ext cx="1536034" cy="307181"/>
          </a:xfrm>
          <a:prstGeom prst="roundRect">
            <a:avLst>
              <a:gd name="adj" fmla="val 14632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100" dirty="0" err="1" smtClean="0"/>
              <a:t>MovementModel</a:t>
            </a:r>
            <a:endParaRPr lang="zh-TW" altLang="en-US" sz="11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539809" y="1162033"/>
            <a:ext cx="36773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>
                <a:solidFill>
                  <a:schemeClr val="bg1"/>
                </a:solidFill>
              </a:rPr>
              <a:t>v</a:t>
            </a:r>
            <a:r>
              <a:rPr lang="en-US" altLang="zh-TW" sz="1100" dirty="0" smtClean="0">
                <a:solidFill>
                  <a:schemeClr val="bg1"/>
                </a:solidFill>
              </a:rPr>
              <a:t>oid </a:t>
            </a:r>
            <a:r>
              <a:rPr lang="en-US" altLang="zh-TW" sz="1100" dirty="0" err="1" smtClean="0">
                <a:solidFill>
                  <a:schemeClr val="bg1"/>
                </a:solidFill>
              </a:rPr>
              <a:t>forceConnection</a:t>
            </a:r>
            <a:r>
              <a:rPr lang="en-US" altLang="zh-TW" sz="1100" dirty="0" smtClean="0">
                <a:solidFill>
                  <a:schemeClr val="bg1"/>
                </a:solidFill>
              </a:rPr>
              <a:t>(</a:t>
            </a:r>
            <a:r>
              <a:rPr lang="en-US" altLang="zh-TW" sz="1100" dirty="0" err="1" smtClean="0">
                <a:solidFill>
                  <a:schemeClr val="bg1"/>
                </a:solidFill>
              </a:rPr>
              <a:t>DTNHost</a:t>
            </a:r>
            <a:r>
              <a:rPr lang="en-US" altLang="zh-TW" sz="1100" dirty="0">
                <a:solidFill>
                  <a:schemeClr val="bg1"/>
                </a:solidFill>
              </a:rPr>
              <a:t>, String, </a:t>
            </a:r>
            <a:r>
              <a:rPr lang="en-US" altLang="zh-TW" sz="1100" dirty="0" err="1">
                <a:solidFill>
                  <a:schemeClr val="bg1"/>
                </a:solidFill>
              </a:rPr>
              <a:t>boolean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smtClean="0">
                <a:solidFill>
                  <a:schemeClr val="bg1"/>
                </a:solidFill>
              </a:rPr>
              <a:t>void connect(</a:t>
            </a:r>
            <a:r>
              <a:rPr lang="en-US" altLang="zh-TW" sz="1100" dirty="0" err="1" smtClean="0">
                <a:solidFill>
                  <a:schemeClr val="bg1"/>
                </a:solidFill>
              </a:rPr>
              <a:t>DTNHost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smtClean="0">
                <a:solidFill>
                  <a:schemeClr val="bg1"/>
                </a:solidFill>
              </a:rPr>
              <a:t>void update(</a:t>
            </a:r>
            <a:r>
              <a:rPr lang="en-US" altLang="zh-TW" sz="1100" dirty="0" err="1" smtClean="0">
                <a:solidFill>
                  <a:schemeClr val="bg1"/>
                </a:solidFill>
              </a:rPr>
              <a:t>boolean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>
                <a:solidFill>
                  <a:schemeClr val="bg1"/>
                </a:solidFill>
              </a:rPr>
              <a:t>void </a:t>
            </a:r>
            <a:r>
              <a:rPr lang="en-US" altLang="zh-TW" sz="1100" dirty="0" smtClean="0">
                <a:solidFill>
                  <a:schemeClr val="bg1"/>
                </a:solidFill>
              </a:rPr>
              <a:t>move(double)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536704" y="392592"/>
            <a:ext cx="18071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err="1" smtClean="0">
                <a:solidFill>
                  <a:schemeClr val="bg1"/>
                </a:solidFill>
              </a:rPr>
              <a:t>Int</a:t>
            </a:r>
            <a:r>
              <a:rPr lang="zh-TW" altLang="en-US" sz="1100" dirty="0" smtClean="0">
                <a:solidFill>
                  <a:schemeClr val="bg1"/>
                </a:solidFill>
              </a:rPr>
              <a:t> </a:t>
            </a:r>
            <a:r>
              <a:rPr lang="en-US" altLang="zh-TW" sz="1100" dirty="0" smtClean="0">
                <a:solidFill>
                  <a:schemeClr val="bg1"/>
                </a:solidFill>
              </a:rPr>
              <a:t>address  </a:t>
            </a:r>
          </a:p>
          <a:p>
            <a:r>
              <a:rPr lang="en-US" altLang="zh-TW" sz="1100" dirty="0" err="1" smtClean="0">
                <a:solidFill>
                  <a:schemeClr val="bg1"/>
                </a:solidFill>
              </a:rPr>
              <a:t>MessageRouter</a:t>
            </a:r>
            <a:r>
              <a:rPr lang="zh-TW" altLang="en-US" sz="1100" dirty="0" smtClean="0">
                <a:solidFill>
                  <a:schemeClr val="bg1"/>
                </a:solidFill>
              </a:rPr>
              <a:t> </a:t>
            </a:r>
            <a:r>
              <a:rPr lang="en-US" altLang="zh-TW" sz="1100" dirty="0" smtClean="0">
                <a:solidFill>
                  <a:schemeClr val="bg1"/>
                </a:solidFill>
              </a:rPr>
              <a:t>router </a:t>
            </a:r>
          </a:p>
          <a:p>
            <a:r>
              <a:rPr lang="en-US" altLang="zh-TW" sz="1100" dirty="0" smtClean="0">
                <a:solidFill>
                  <a:schemeClr val="bg1"/>
                </a:solidFill>
              </a:rPr>
              <a:t>Path</a:t>
            </a:r>
            <a:r>
              <a:rPr lang="zh-TW" altLang="en-US" sz="1100" dirty="0" smtClean="0">
                <a:solidFill>
                  <a:schemeClr val="bg1"/>
                </a:solidFill>
              </a:rPr>
              <a:t> </a:t>
            </a:r>
            <a:r>
              <a:rPr lang="en-US" altLang="zh-TW" sz="1100" dirty="0" smtClean="0">
                <a:solidFill>
                  <a:schemeClr val="bg1"/>
                </a:solidFill>
              </a:rPr>
              <a:t>path </a:t>
            </a:r>
          </a:p>
          <a:p>
            <a:r>
              <a:rPr lang="en-US" altLang="zh-TW" sz="1100" dirty="0" smtClean="0">
                <a:solidFill>
                  <a:schemeClr val="bg1"/>
                </a:solidFill>
              </a:rPr>
              <a:t>Double speed 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2197218" y="2334585"/>
            <a:ext cx="3134191" cy="1615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bg1"/>
                </a:solidFill>
              </a:rPr>
              <a:t>abstract void </a:t>
            </a:r>
            <a:r>
              <a:rPr lang="en-US" altLang="zh-TW" sz="1100" dirty="0" err="1">
                <a:solidFill>
                  <a:schemeClr val="bg1"/>
                </a:solidFill>
              </a:rPr>
              <a:t>changedConnection</a:t>
            </a:r>
            <a:r>
              <a:rPr lang="en-US" altLang="zh-TW" sz="1100" dirty="0">
                <a:solidFill>
                  <a:schemeClr val="bg1"/>
                </a:solidFill>
              </a:rPr>
              <a:t>(Connection con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createNewMessage</a:t>
            </a:r>
            <a:r>
              <a:rPr lang="en-US" altLang="zh-TW" sz="1100" dirty="0">
                <a:solidFill>
                  <a:schemeClr val="bg1"/>
                </a:solidFill>
              </a:rPr>
              <a:t>(Message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addToMessages</a:t>
            </a:r>
            <a:r>
              <a:rPr lang="en-US" altLang="zh-TW" sz="1100" dirty="0">
                <a:solidFill>
                  <a:schemeClr val="bg1"/>
                </a:solidFill>
              </a:rPr>
              <a:t>(Message, </a:t>
            </a:r>
            <a:r>
              <a:rPr lang="en-US" altLang="zh-TW" sz="1100" dirty="0" err="1">
                <a:solidFill>
                  <a:schemeClr val="bg1"/>
                </a:solidFill>
              </a:rPr>
              <a:t>boolean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 smtClean="0">
                <a:solidFill>
                  <a:schemeClr val="bg1"/>
                </a:solidFill>
              </a:rPr>
              <a:t>sendMessage</a:t>
            </a:r>
            <a:r>
              <a:rPr lang="en-US" altLang="zh-TW" sz="1100" dirty="0" smtClean="0">
                <a:solidFill>
                  <a:schemeClr val="bg1"/>
                </a:solidFill>
              </a:rPr>
              <a:t>(String</a:t>
            </a:r>
            <a:r>
              <a:rPr lang="en-US" altLang="zh-TW" sz="1100" dirty="0">
                <a:solidFill>
                  <a:schemeClr val="bg1"/>
                </a:solidFill>
              </a:rPr>
              <a:t>, </a:t>
            </a:r>
            <a:r>
              <a:rPr lang="en-US" altLang="zh-TW" sz="1100" dirty="0" err="1">
                <a:solidFill>
                  <a:schemeClr val="bg1"/>
                </a:solidFill>
              </a:rPr>
              <a:t>DTNHost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requestDeliverableMessages</a:t>
            </a:r>
            <a:r>
              <a:rPr lang="en-US" altLang="zh-TW" sz="1100" dirty="0">
                <a:solidFill>
                  <a:schemeClr val="bg1"/>
                </a:solidFill>
              </a:rPr>
              <a:t>(Connection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messageTransferred</a:t>
            </a:r>
            <a:r>
              <a:rPr lang="en-US" altLang="zh-TW" sz="1100" dirty="0">
                <a:solidFill>
                  <a:schemeClr val="bg1"/>
                </a:solidFill>
              </a:rPr>
              <a:t>(String, </a:t>
            </a:r>
            <a:r>
              <a:rPr lang="en-US" altLang="zh-TW" sz="1100" dirty="0" err="1">
                <a:solidFill>
                  <a:schemeClr val="bg1"/>
                </a:solidFill>
              </a:rPr>
              <a:t>DTNHost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  <a:endParaRPr lang="en-US" altLang="zh-TW" sz="1100" dirty="0">
              <a:solidFill>
                <a:schemeClr val="bg1"/>
              </a:solidFill>
            </a:endParaRPr>
          </a:p>
          <a:p>
            <a:r>
              <a:rPr lang="en-US" altLang="zh-TW" sz="1100" dirty="0" err="1">
                <a:solidFill>
                  <a:schemeClr val="bg1"/>
                </a:solidFill>
              </a:rPr>
              <a:t>receiveMessage</a:t>
            </a:r>
            <a:r>
              <a:rPr lang="en-US" altLang="zh-TW" sz="1100" dirty="0">
                <a:solidFill>
                  <a:schemeClr val="bg1"/>
                </a:solidFill>
              </a:rPr>
              <a:t>(Message, </a:t>
            </a:r>
            <a:r>
              <a:rPr lang="en-US" altLang="zh-TW" sz="1100" dirty="0" err="1">
                <a:solidFill>
                  <a:schemeClr val="bg1"/>
                </a:solidFill>
              </a:rPr>
              <a:t>DTNHost</a:t>
            </a:r>
            <a:r>
              <a:rPr lang="en-US" altLang="zh-TW" sz="1100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 smtClean="0">
                <a:solidFill>
                  <a:schemeClr val="bg1"/>
                </a:solidFill>
              </a:rPr>
              <a:t>deleteMessage</a:t>
            </a:r>
            <a:r>
              <a:rPr lang="en-US" altLang="zh-TW" sz="1100" dirty="0" smtClean="0">
                <a:solidFill>
                  <a:schemeClr val="bg1"/>
                </a:solidFill>
              </a:rPr>
              <a:t>(String</a:t>
            </a:r>
            <a:r>
              <a:rPr lang="en-US" altLang="zh-TW" sz="1100" dirty="0">
                <a:solidFill>
                  <a:schemeClr val="bg1"/>
                </a:solidFill>
              </a:rPr>
              <a:t>, </a:t>
            </a:r>
            <a:r>
              <a:rPr lang="en-US" altLang="zh-TW" sz="1100" dirty="0" err="1">
                <a:solidFill>
                  <a:schemeClr val="bg1"/>
                </a:solidFill>
              </a:rPr>
              <a:t>boolean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 smtClean="0">
                <a:solidFill>
                  <a:schemeClr val="bg1"/>
                </a:solidFill>
              </a:rPr>
              <a:t>messageAborted</a:t>
            </a:r>
            <a:r>
              <a:rPr lang="en-US" altLang="zh-TW" sz="1100" dirty="0" smtClean="0">
                <a:solidFill>
                  <a:schemeClr val="bg1"/>
                </a:solidFill>
              </a:rPr>
              <a:t>(String</a:t>
            </a:r>
            <a:r>
              <a:rPr lang="en-US" altLang="zh-TW" sz="1100" dirty="0">
                <a:solidFill>
                  <a:schemeClr val="bg1"/>
                </a:solidFill>
              </a:rPr>
              <a:t>, </a:t>
            </a:r>
            <a:r>
              <a:rPr lang="en-US" altLang="zh-TW" sz="1100" dirty="0" err="1">
                <a:solidFill>
                  <a:schemeClr val="bg1"/>
                </a:solidFill>
              </a:rPr>
              <a:t>DTNHost</a:t>
            </a:r>
            <a:r>
              <a:rPr lang="en-US" altLang="zh-TW" sz="1100" dirty="0">
                <a:solidFill>
                  <a:schemeClr val="bg1"/>
                </a:solidFill>
              </a:rPr>
              <a:t>, </a:t>
            </a:r>
            <a:r>
              <a:rPr lang="en-US" altLang="zh-TW" sz="1100" dirty="0" err="1">
                <a:solidFill>
                  <a:schemeClr val="bg1"/>
                </a:solidFill>
              </a:rPr>
              <a:t>int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  <a:endParaRPr lang="en-US" altLang="zh-TW" sz="1100" dirty="0">
              <a:solidFill>
                <a:schemeClr val="bg1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2180138" y="1903698"/>
            <a:ext cx="15841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err="1">
                <a:solidFill>
                  <a:schemeClr val="bg1"/>
                </a:solidFill>
              </a:rPr>
              <a:t>bufferSize</a:t>
            </a:r>
            <a:r>
              <a:rPr lang="en-US" altLang="zh-TW" sz="1100" dirty="0">
                <a:solidFill>
                  <a:schemeClr val="bg1"/>
                </a:solidFill>
              </a:rPr>
              <a:t> : </a:t>
            </a:r>
            <a:r>
              <a:rPr lang="en-US" altLang="zh-TW" sz="1100" dirty="0" err="1">
                <a:solidFill>
                  <a:schemeClr val="bg1"/>
                </a:solidFill>
              </a:rPr>
              <a:t>int</a:t>
            </a:r>
            <a:endParaRPr lang="en-US" altLang="zh-TW" sz="1100" dirty="0">
              <a:solidFill>
                <a:schemeClr val="bg1"/>
              </a:solidFill>
            </a:endParaRPr>
          </a:p>
          <a:p>
            <a:r>
              <a:rPr lang="en-US" altLang="zh-TW" sz="1100" dirty="0" err="1">
                <a:solidFill>
                  <a:schemeClr val="bg1"/>
                </a:solidFill>
              </a:rPr>
              <a:t>msgTtl</a:t>
            </a:r>
            <a:r>
              <a:rPr lang="en-US" altLang="zh-TW" sz="1100" dirty="0">
                <a:solidFill>
                  <a:schemeClr val="bg1"/>
                </a:solidFill>
              </a:rPr>
              <a:t> : </a:t>
            </a:r>
            <a:r>
              <a:rPr lang="en-US" altLang="zh-TW" sz="1100" dirty="0" err="1">
                <a:solidFill>
                  <a:schemeClr val="bg1"/>
                </a:solidFill>
              </a:rPr>
              <a:t>int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  <p:cxnSp>
        <p:nvCxnSpPr>
          <p:cNvPr id="17" name="直線接點 16"/>
          <p:cNvCxnSpPr/>
          <p:nvPr/>
        </p:nvCxnSpPr>
        <p:spPr>
          <a:xfrm>
            <a:off x="2155960" y="2334585"/>
            <a:ext cx="33123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2155960" y="1903698"/>
            <a:ext cx="33123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圓角矩形 19"/>
          <p:cNvSpPr/>
          <p:nvPr/>
        </p:nvSpPr>
        <p:spPr>
          <a:xfrm>
            <a:off x="592606" y="2858691"/>
            <a:ext cx="1512000" cy="2880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MapBasedMovement</a:t>
            </a:r>
            <a:endParaRPr lang="zh-TW" altLang="en-US" sz="1100" dirty="0"/>
          </a:p>
        </p:txBody>
      </p:sp>
      <p:cxnSp>
        <p:nvCxnSpPr>
          <p:cNvPr id="21" name="直線單箭頭接點 20"/>
          <p:cNvCxnSpPr>
            <a:stCxn id="20" idx="0"/>
          </p:cNvCxnSpPr>
          <p:nvPr/>
        </p:nvCxnSpPr>
        <p:spPr>
          <a:xfrm flipV="1">
            <a:off x="1348606" y="2279100"/>
            <a:ext cx="0" cy="579591"/>
          </a:xfrm>
          <a:prstGeom prst="straightConnector1">
            <a:avLst/>
          </a:prstGeom>
          <a:ln w="254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 flipV="1">
            <a:off x="3660037" y="4014007"/>
            <a:ext cx="0" cy="579591"/>
          </a:xfrm>
          <a:prstGeom prst="straightConnector1">
            <a:avLst/>
          </a:prstGeom>
          <a:ln w="254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圓角矩形 30"/>
          <p:cNvSpPr/>
          <p:nvPr/>
        </p:nvSpPr>
        <p:spPr>
          <a:xfrm>
            <a:off x="5593382" y="1490968"/>
            <a:ext cx="3011066" cy="1651530"/>
          </a:xfrm>
          <a:prstGeom prst="roundRect">
            <a:avLst>
              <a:gd name="adj" fmla="val 14632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200" b="1" dirty="0" err="1" smtClean="0"/>
              <a:t>NetworkInterface</a:t>
            </a:r>
            <a:endParaRPr lang="zh-TW" altLang="en-US" sz="1200" b="1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5629805" y="2473970"/>
            <a:ext cx="236955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bg1"/>
                </a:solidFill>
              </a:rPr>
              <a:t>connect(</a:t>
            </a:r>
            <a:r>
              <a:rPr lang="en-US" altLang="zh-TW" sz="1100" dirty="0" err="1">
                <a:solidFill>
                  <a:schemeClr val="bg1"/>
                </a:solidFill>
              </a:rPr>
              <a:t>NetworkInterface</a:t>
            </a:r>
            <a:r>
              <a:rPr lang="en-US" altLang="zh-TW" sz="1100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createConnection</a:t>
            </a:r>
            <a:r>
              <a:rPr lang="en-US" altLang="zh-TW" sz="1100" dirty="0">
                <a:solidFill>
                  <a:schemeClr val="bg1"/>
                </a:solidFill>
              </a:rPr>
              <a:t>(</a:t>
            </a:r>
            <a:r>
              <a:rPr lang="en-US" altLang="zh-TW" sz="1100" dirty="0" err="1">
                <a:solidFill>
                  <a:schemeClr val="bg1"/>
                </a:solidFill>
              </a:rPr>
              <a:t>NetworkInterface</a:t>
            </a:r>
            <a:r>
              <a:rPr lang="en-US" altLang="zh-TW" sz="1100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destroyConnection</a:t>
            </a:r>
            <a:r>
              <a:rPr lang="en-US" altLang="zh-TW" sz="1100" dirty="0">
                <a:solidFill>
                  <a:schemeClr val="bg1"/>
                </a:solidFill>
              </a:rPr>
              <a:t>(</a:t>
            </a:r>
            <a:r>
              <a:rPr lang="en-US" altLang="zh-TW" sz="1100" dirty="0" err="1">
                <a:solidFill>
                  <a:schemeClr val="bg1"/>
                </a:solidFill>
              </a:rPr>
              <a:t>NetworkInterface</a:t>
            </a:r>
            <a:r>
              <a:rPr lang="en-US" altLang="zh-TW" sz="1100" dirty="0">
                <a:solidFill>
                  <a:schemeClr val="bg1"/>
                </a:solidFill>
              </a:rPr>
              <a:t>)</a:t>
            </a:r>
          </a:p>
          <a:p>
            <a:endParaRPr lang="en-US" altLang="zh-TW" sz="1100" dirty="0">
              <a:solidFill>
                <a:schemeClr val="bg1"/>
              </a:solidFill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5617560" y="1903697"/>
            <a:ext cx="26988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err="1">
                <a:solidFill>
                  <a:schemeClr val="bg1"/>
                </a:solidFill>
              </a:rPr>
              <a:t>transmitRange</a:t>
            </a:r>
            <a:r>
              <a:rPr lang="en-US" altLang="zh-TW" sz="1100" dirty="0">
                <a:solidFill>
                  <a:schemeClr val="bg1"/>
                </a:solidFill>
              </a:rPr>
              <a:t> : double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transmitSpeed</a:t>
            </a:r>
            <a:r>
              <a:rPr lang="en-US" altLang="zh-TW" sz="1100" dirty="0">
                <a:solidFill>
                  <a:schemeClr val="bg1"/>
                </a:solidFill>
              </a:rPr>
              <a:t> : </a:t>
            </a:r>
            <a:r>
              <a:rPr lang="en-US" altLang="zh-TW" sz="1100" dirty="0" err="1" smtClean="0">
                <a:solidFill>
                  <a:schemeClr val="bg1"/>
                </a:solidFill>
              </a:rPr>
              <a:t>int</a:t>
            </a:r>
            <a:endParaRPr lang="en-US" altLang="zh-TW" sz="1100" dirty="0" smtClean="0">
              <a:solidFill>
                <a:schemeClr val="bg1"/>
              </a:solidFill>
            </a:endParaRPr>
          </a:p>
          <a:p>
            <a:r>
              <a:rPr lang="en-US" altLang="zh-TW" sz="1100" dirty="0">
                <a:solidFill>
                  <a:schemeClr val="bg1"/>
                </a:solidFill>
              </a:rPr>
              <a:t>connections : List&lt;Connection&gt;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  <p:cxnSp>
        <p:nvCxnSpPr>
          <p:cNvPr id="34" name="直線接點 33"/>
          <p:cNvCxnSpPr/>
          <p:nvPr/>
        </p:nvCxnSpPr>
        <p:spPr>
          <a:xfrm>
            <a:off x="5588547" y="2473970"/>
            <a:ext cx="30110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>
            <a:off x="5593382" y="1903697"/>
            <a:ext cx="30110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圓角矩形 35"/>
          <p:cNvSpPr/>
          <p:nvPr/>
        </p:nvSpPr>
        <p:spPr>
          <a:xfrm>
            <a:off x="2904037" y="4545527"/>
            <a:ext cx="1512000" cy="288000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/>
              <a:t>ActiveRouter</a:t>
            </a:r>
            <a:endParaRPr lang="zh-TW" altLang="en-US" sz="1100" dirty="0"/>
          </a:p>
        </p:txBody>
      </p:sp>
      <p:sp>
        <p:nvSpPr>
          <p:cNvPr id="37" name="圓角矩形 36"/>
          <p:cNvSpPr/>
          <p:nvPr/>
        </p:nvSpPr>
        <p:spPr>
          <a:xfrm>
            <a:off x="6338080" y="3726007"/>
            <a:ext cx="1512000" cy="2880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SimpleBoardcastInterface</a:t>
            </a:r>
            <a:endParaRPr lang="zh-TW" altLang="en-US" sz="800" dirty="0"/>
          </a:p>
        </p:txBody>
      </p:sp>
      <p:cxnSp>
        <p:nvCxnSpPr>
          <p:cNvPr id="38" name="直線單箭頭接點 37"/>
          <p:cNvCxnSpPr>
            <a:stCxn id="37" idx="0"/>
          </p:cNvCxnSpPr>
          <p:nvPr/>
        </p:nvCxnSpPr>
        <p:spPr>
          <a:xfrm flipV="1">
            <a:off x="7094080" y="3167621"/>
            <a:ext cx="0" cy="558386"/>
          </a:xfrm>
          <a:prstGeom prst="straightConnector1">
            <a:avLst/>
          </a:prstGeom>
          <a:ln w="254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flipV="1">
            <a:off x="3660037" y="4817775"/>
            <a:ext cx="0" cy="579591"/>
          </a:xfrm>
          <a:prstGeom prst="straightConnector1">
            <a:avLst/>
          </a:prstGeom>
          <a:ln w="254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圓角矩形 28"/>
          <p:cNvSpPr/>
          <p:nvPr/>
        </p:nvSpPr>
        <p:spPr>
          <a:xfrm>
            <a:off x="2904037" y="5349295"/>
            <a:ext cx="1512000" cy="2880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/>
              <a:t>EpidemicRouter</a:t>
            </a:r>
            <a:endParaRPr lang="zh-TW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01760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635896" y="2708920"/>
            <a:ext cx="18565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dirty="0" smtClean="0"/>
              <a:t>10/07</a:t>
            </a: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82434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Ready to send the message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b="1" dirty="0" smtClean="0"/>
              <a:t>sender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91332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678048" y="40291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678048" y="507786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sp>
        <p:nvSpPr>
          <p:cNvPr id="6" name="圓角矩形 5"/>
          <p:cNvSpPr/>
          <p:nvPr/>
        </p:nvSpPr>
        <p:spPr>
          <a:xfrm>
            <a:off x="395536" y="1025762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sp>
        <p:nvSpPr>
          <p:cNvPr id="9" name="圓角矩形 8"/>
          <p:cNvSpPr/>
          <p:nvPr/>
        </p:nvSpPr>
        <p:spPr>
          <a:xfrm>
            <a:off x="467696" y="2814257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2290116" y="328323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圓角矩形 12"/>
          <p:cNvSpPr/>
          <p:nvPr/>
        </p:nvSpPr>
        <p:spPr>
          <a:xfrm>
            <a:off x="402426" y="6101314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17" name="直線接點 16"/>
          <p:cNvCxnSpPr/>
          <p:nvPr/>
        </p:nvCxnSpPr>
        <p:spPr>
          <a:xfrm>
            <a:off x="1158426" y="875025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文字方塊 18"/>
          <p:cNvSpPr txBox="1"/>
          <p:nvPr/>
        </p:nvSpPr>
        <p:spPr>
          <a:xfrm>
            <a:off x="1868698" y="4919970"/>
            <a:ext cx="21307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err="1"/>
              <a:t>tryAllMessagesToAllConnections</a:t>
            </a:r>
            <a:r>
              <a:rPr lang="en-US" altLang="zh-TW" sz="1100" dirty="0"/>
              <a:t>()</a:t>
            </a:r>
            <a:endParaRPr lang="zh-TW" altLang="en-US" sz="1100" dirty="0"/>
          </a:p>
        </p:txBody>
      </p:sp>
      <p:cxnSp>
        <p:nvCxnSpPr>
          <p:cNvPr id="21" name="直線單箭頭接點 20"/>
          <p:cNvCxnSpPr>
            <a:stCxn id="13" idx="0"/>
            <a:endCxn id="9" idx="2"/>
          </p:cNvCxnSpPr>
          <p:nvPr/>
        </p:nvCxnSpPr>
        <p:spPr>
          <a:xfrm flipH="1" flipV="1">
            <a:off x="1148851" y="5363277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2303051" y="4775185"/>
            <a:ext cx="25971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>
                <a:solidFill>
                  <a:schemeClr val="accent3">
                    <a:lumMod val="75000"/>
                  </a:schemeClr>
                </a:solidFill>
              </a:rPr>
              <a:t>Try </a:t>
            </a:r>
            <a:r>
              <a:rPr lang="en-US" altLang="zh-TW" sz="1100" dirty="0">
                <a:solidFill>
                  <a:schemeClr val="accent3">
                    <a:lumMod val="75000"/>
                  </a:schemeClr>
                </a:solidFill>
              </a:rPr>
              <a:t>any/all message to any/all </a:t>
            </a:r>
            <a:r>
              <a:rPr lang="en-US" altLang="zh-TW" sz="1100" dirty="0" smtClean="0">
                <a:solidFill>
                  <a:schemeClr val="accent3">
                    <a:lumMod val="75000"/>
                  </a:schemeClr>
                </a:solidFill>
              </a:rPr>
              <a:t>connection.</a:t>
            </a:r>
            <a:endParaRPr lang="zh-TW" altLang="en-US" sz="11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1877518" y="4341869"/>
            <a:ext cx="31470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err="1"/>
              <a:t>tryMessagesToConnections</a:t>
            </a:r>
            <a:r>
              <a:rPr lang="en-US" altLang="zh-TW" sz="1100" dirty="0"/>
              <a:t>(messages, connections)</a:t>
            </a:r>
            <a:endParaRPr lang="zh-TW" altLang="en-US" sz="110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2303051" y="4186941"/>
            <a:ext cx="34131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accent3">
                    <a:lumMod val="75000"/>
                  </a:schemeClr>
                </a:solidFill>
              </a:rPr>
              <a:t>Tries to send all given messages to all given connections.</a:t>
            </a:r>
            <a:endParaRPr lang="zh-TW" altLang="en-US" sz="11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2303051" y="3644651"/>
            <a:ext cx="43733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accent3">
                    <a:lumMod val="75000"/>
                  </a:schemeClr>
                </a:solidFill>
              </a:rPr>
              <a:t>Goes trough the messages until the other node accepts </a:t>
            </a:r>
            <a:r>
              <a:rPr lang="en-US" altLang="zh-TW" sz="1100" dirty="0" smtClean="0">
                <a:solidFill>
                  <a:schemeClr val="accent3">
                    <a:lumMod val="75000"/>
                  </a:schemeClr>
                </a:solidFill>
              </a:rPr>
              <a:t>one </a:t>
            </a:r>
            <a:r>
              <a:rPr lang="en-US" altLang="zh-TW" sz="1100" dirty="0">
                <a:solidFill>
                  <a:schemeClr val="accent3">
                    <a:lumMod val="75000"/>
                  </a:schemeClr>
                </a:solidFill>
              </a:rPr>
              <a:t>for receiving</a:t>
            </a:r>
            <a:r>
              <a:rPr lang="en-US" altLang="zh-TW" sz="1100" dirty="0" smtClean="0">
                <a:solidFill>
                  <a:schemeClr val="accent3">
                    <a:lumMod val="75000"/>
                  </a:schemeClr>
                </a:solidFill>
              </a:rPr>
              <a:t>.</a:t>
            </a:r>
            <a:endParaRPr lang="zh-TW" altLang="en-US" sz="11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1865253" y="3284984"/>
            <a:ext cx="13997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err="1" smtClean="0"/>
              <a:t>startTransfer</a:t>
            </a:r>
            <a:r>
              <a:rPr lang="en-US" altLang="zh-TW" sz="1100" dirty="0" smtClean="0"/>
              <a:t>(m,</a:t>
            </a:r>
            <a:r>
              <a:rPr lang="zh-TW" altLang="en-US" sz="1100" dirty="0" smtClean="0"/>
              <a:t> </a:t>
            </a:r>
            <a:r>
              <a:rPr lang="en-US" altLang="zh-TW" sz="1100" dirty="0" smtClean="0"/>
              <a:t>con</a:t>
            </a:r>
            <a:r>
              <a:rPr lang="en-US" altLang="zh-TW" sz="1100" dirty="0"/>
              <a:t>)</a:t>
            </a:r>
            <a:endParaRPr lang="zh-TW" altLang="en-US" sz="11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2303051" y="3115201"/>
            <a:ext cx="32720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accent3">
                    <a:lumMod val="75000"/>
                  </a:schemeClr>
                </a:solidFill>
              </a:rPr>
              <a:t>Tries to start a transfer of message using a connection</a:t>
            </a:r>
            <a:endParaRPr lang="zh-TW" altLang="en-US" sz="11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5" name="文字方塊 64"/>
          <p:cNvSpPr txBox="1"/>
          <p:nvPr/>
        </p:nvSpPr>
        <p:spPr>
          <a:xfrm>
            <a:off x="1868698" y="4782879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>
                <a:solidFill>
                  <a:schemeClr val="accent6"/>
                </a:solidFill>
              </a:rPr>
              <a:t>Step </a:t>
            </a:r>
            <a:r>
              <a:rPr lang="en-US" altLang="zh-TW" sz="1050" dirty="0" smtClean="0">
                <a:solidFill>
                  <a:schemeClr val="accent6"/>
                </a:solidFill>
              </a:rPr>
              <a:t>4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66" name="文字方塊 65"/>
          <p:cNvSpPr txBox="1"/>
          <p:nvPr/>
        </p:nvSpPr>
        <p:spPr>
          <a:xfrm>
            <a:off x="1861484" y="4186941"/>
            <a:ext cx="5437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6"/>
                </a:solidFill>
              </a:rPr>
              <a:t>Step 5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67" name="文字方塊 66"/>
          <p:cNvSpPr txBox="1"/>
          <p:nvPr/>
        </p:nvSpPr>
        <p:spPr>
          <a:xfrm>
            <a:off x="1874133" y="3644651"/>
            <a:ext cx="5437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6"/>
                </a:solidFill>
              </a:rPr>
              <a:t>Step 6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1861484" y="3122895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6"/>
                </a:solidFill>
              </a:rPr>
              <a:t>Step 7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cxnSp>
        <p:nvCxnSpPr>
          <p:cNvPr id="74" name="直線單箭頭接點 73"/>
          <p:cNvCxnSpPr>
            <a:stCxn id="9" idx="0"/>
            <a:endCxn id="6" idx="2"/>
          </p:cNvCxnSpPr>
          <p:nvPr/>
        </p:nvCxnSpPr>
        <p:spPr>
          <a:xfrm flipV="1">
            <a:off x="1148851" y="1313762"/>
            <a:ext cx="2685" cy="150049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接點 74"/>
          <p:cNvCxnSpPr>
            <a:stCxn id="5" idx="2"/>
          </p:cNvCxnSpPr>
          <p:nvPr/>
        </p:nvCxnSpPr>
        <p:spPr>
          <a:xfrm>
            <a:off x="2290116" y="795818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直線接點 75"/>
          <p:cNvCxnSpPr/>
          <p:nvPr/>
        </p:nvCxnSpPr>
        <p:spPr>
          <a:xfrm>
            <a:off x="1148851" y="873432"/>
            <a:ext cx="1141265" cy="3186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2" name="左大括弧 81"/>
          <p:cNvSpPr/>
          <p:nvPr/>
        </p:nvSpPr>
        <p:spPr>
          <a:xfrm>
            <a:off x="1845932" y="3115201"/>
            <a:ext cx="129025" cy="2114601"/>
          </a:xfrm>
          <a:prstGeom prst="leftBrace">
            <a:avLst>
              <a:gd name="adj1" fmla="val 8333"/>
              <a:gd name="adj2" fmla="val 50627"/>
            </a:avLst>
          </a:prstGeom>
          <a:ln w="254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592854" y="3906261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-13118" y="3399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Sender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2886506" y="194488"/>
            <a:ext cx="13276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 err="1" smtClean="0"/>
              <a:t>updateHosts</a:t>
            </a:r>
            <a:r>
              <a:rPr lang="en-US" altLang="zh-TW" sz="900" dirty="0" smtClean="0"/>
              <a:t>()</a:t>
            </a:r>
            <a:r>
              <a:rPr lang="en-US" altLang="zh-TW" sz="900" b="1" dirty="0" smtClean="0"/>
              <a:t>;</a:t>
            </a:r>
            <a:endParaRPr lang="zh-TW" altLang="en-US" sz="900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2886506" y="32533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1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2881694" y="625176"/>
            <a:ext cx="16337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/>
              <a:t> this</a:t>
            </a:r>
            <a:r>
              <a:rPr lang="en-US" altLang="zh-TW" sz="900" dirty="0" smtClean="0"/>
              <a:t>..</a:t>
            </a:r>
            <a:r>
              <a:rPr lang="en-US" altLang="zh-TW" sz="900" dirty="0" err="1" smtClean="0"/>
              <a:t>router.update</a:t>
            </a:r>
            <a:r>
              <a:rPr lang="en-US" altLang="zh-TW" sz="900" dirty="0"/>
              <a:t>();</a:t>
            </a:r>
            <a:endParaRPr lang="zh-TW" altLang="en-US" sz="900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2881694" y="463221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</a:t>
            </a:r>
            <a:r>
              <a:rPr lang="en-US" altLang="zh-TW" sz="900" dirty="0">
                <a:solidFill>
                  <a:schemeClr val="accent6"/>
                </a:solidFill>
              </a:rPr>
              <a:t>2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59" name="文字方塊 58"/>
          <p:cNvSpPr txBox="1"/>
          <p:nvPr/>
        </p:nvSpPr>
        <p:spPr>
          <a:xfrm>
            <a:off x="1934858" y="6117472"/>
            <a:ext cx="227177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update</a:t>
            </a:r>
            <a:r>
              <a:rPr lang="en-US" altLang="zh-TW" sz="1000" dirty="0" smtClean="0"/>
              <a:t>(){</a:t>
            </a:r>
          </a:p>
          <a:p>
            <a:r>
              <a:rPr lang="en-US" altLang="zh-TW" sz="1000" dirty="0" err="1"/>
              <a:t>super.update</a:t>
            </a:r>
            <a:r>
              <a:rPr lang="en-US" altLang="zh-TW" sz="1000" dirty="0"/>
              <a:t>();</a:t>
            </a:r>
            <a:endParaRPr lang="en-US" altLang="zh-TW" sz="1000" dirty="0" smtClean="0"/>
          </a:p>
          <a:p>
            <a:r>
              <a:rPr lang="en-US" altLang="zh-TW" sz="1000" dirty="0" smtClean="0"/>
              <a:t>…</a:t>
            </a:r>
          </a:p>
          <a:p>
            <a:r>
              <a:rPr lang="en-US" altLang="zh-TW" sz="1000" b="1" dirty="0" err="1" smtClean="0"/>
              <a:t>this.tryAllMessagesToAllConnections</a:t>
            </a:r>
            <a:r>
              <a:rPr lang="en-US" altLang="zh-TW" sz="1000" b="1" dirty="0" smtClean="0"/>
              <a:t>();</a:t>
            </a:r>
          </a:p>
          <a:p>
            <a:r>
              <a:rPr lang="en-US" altLang="zh-TW" sz="1000" dirty="0" smtClean="0"/>
              <a:t>}</a:t>
            </a:r>
            <a:endParaRPr lang="zh-TW" altLang="en-US" sz="1000" dirty="0"/>
          </a:p>
        </p:txBody>
      </p:sp>
      <p:sp>
        <p:nvSpPr>
          <p:cNvPr id="60" name="文字方塊 59"/>
          <p:cNvSpPr txBox="1"/>
          <p:nvPr/>
        </p:nvSpPr>
        <p:spPr>
          <a:xfrm>
            <a:off x="1934858" y="5955517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6"/>
                </a:solidFill>
              </a:rPr>
              <a:t>Step 3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88" name="文字方塊 87"/>
          <p:cNvSpPr txBox="1"/>
          <p:nvPr/>
        </p:nvSpPr>
        <p:spPr>
          <a:xfrm>
            <a:off x="1874133" y="3835701"/>
            <a:ext cx="19271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err="1" smtClean="0"/>
              <a:t>tryAllMessages</a:t>
            </a:r>
            <a:r>
              <a:rPr lang="en-US" altLang="zh-TW" sz="1100" dirty="0" smtClean="0"/>
              <a:t>(</a:t>
            </a:r>
            <a:r>
              <a:rPr lang="en-US" altLang="zh-TW" sz="1100" dirty="0" err="1" smtClean="0"/>
              <a:t>messages,con</a:t>
            </a:r>
            <a:r>
              <a:rPr lang="en-US" altLang="zh-TW" sz="1100" dirty="0" smtClean="0"/>
              <a:t>)</a:t>
            </a:r>
            <a:endParaRPr lang="zh-TW" altLang="en-US" sz="1100" dirty="0"/>
          </a:p>
        </p:txBody>
      </p:sp>
      <p:cxnSp>
        <p:nvCxnSpPr>
          <p:cNvPr id="89" name="直線單箭頭接點 88"/>
          <p:cNvCxnSpPr/>
          <p:nvPr/>
        </p:nvCxnSpPr>
        <p:spPr>
          <a:xfrm flipH="1">
            <a:off x="3821662" y="740592"/>
            <a:ext cx="1" cy="602057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3028616" y="1311243"/>
            <a:ext cx="167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chemeClr val="accent2"/>
                </a:solidFill>
              </a:rPr>
              <a:t>EpidemicRouter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37" name="標題 4"/>
          <p:cNvSpPr txBox="1">
            <a:spLocks/>
          </p:cNvSpPr>
          <p:nvPr/>
        </p:nvSpPr>
        <p:spPr>
          <a:xfrm>
            <a:off x="3515236" y="-34423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 smtClean="0"/>
              <a:t>Message relay started in clock 1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67601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678048" y="40291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678048" y="507786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sp>
        <p:nvSpPr>
          <p:cNvPr id="6" name="圓角矩形 5"/>
          <p:cNvSpPr/>
          <p:nvPr/>
        </p:nvSpPr>
        <p:spPr>
          <a:xfrm>
            <a:off x="395536" y="1025762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sp>
        <p:nvSpPr>
          <p:cNvPr id="9" name="圓角矩形 8"/>
          <p:cNvSpPr/>
          <p:nvPr/>
        </p:nvSpPr>
        <p:spPr>
          <a:xfrm>
            <a:off x="467696" y="2814257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2290116" y="328323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圓角矩形 12"/>
          <p:cNvSpPr/>
          <p:nvPr/>
        </p:nvSpPr>
        <p:spPr>
          <a:xfrm>
            <a:off x="402426" y="6101314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17" name="直線接點 16"/>
          <p:cNvCxnSpPr/>
          <p:nvPr/>
        </p:nvCxnSpPr>
        <p:spPr>
          <a:xfrm>
            <a:off x="1158426" y="875025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文字方塊 18"/>
          <p:cNvSpPr txBox="1"/>
          <p:nvPr/>
        </p:nvSpPr>
        <p:spPr>
          <a:xfrm>
            <a:off x="1868698" y="4919970"/>
            <a:ext cx="21307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err="1"/>
              <a:t>tryAllMessagesToAllConnections</a:t>
            </a:r>
            <a:r>
              <a:rPr lang="en-US" altLang="zh-TW" sz="1100" dirty="0"/>
              <a:t>()</a:t>
            </a:r>
            <a:endParaRPr lang="zh-TW" altLang="en-US" sz="1100" dirty="0"/>
          </a:p>
        </p:txBody>
      </p:sp>
      <p:cxnSp>
        <p:nvCxnSpPr>
          <p:cNvPr id="21" name="直線單箭頭接點 20"/>
          <p:cNvCxnSpPr>
            <a:stCxn id="13" idx="0"/>
            <a:endCxn id="9" idx="2"/>
          </p:cNvCxnSpPr>
          <p:nvPr/>
        </p:nvCxnSpPr>
        <p:spPr>
          <a:xfrm flipH="1" flipV="1">
            <a:off x="1148851" y="5363277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2303051" y="4775185"/>
            <a:ext cx="25971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>
                <a:solidFill>
                  <a:schemeClr val="accent3">
                    <a:lumMod val="75000"/>
                  </a:schemeClr>
                </a:solidFill>
              </a:rPr>
              <a:t>Try </a:t>
            </a:r>
            <a:r>
              <a:rPr lang="en-US" altLang="zh-TW" sz="1100" dirty="0">
                <a:solidFill>
                  <a:schemeClr val="accent3">
                    <a:lumMod val="75000"/>
                  </a:schemeClr>
                </a:solidFill>
              </a:rPr>
              <a:t>any/all message to any/all </a:t>
            </a:r>
            <a:r>
              <a:rPr lang="en-US" altLang="zh-TW" sz="1100" dirty="0" smtClean="0">
                <a:solidFill>
                  <a:schemeClr val="accent3">
                    <a:lumMod val="75000"/>
                  </a:schemeClr>
                </a:solidFill>
              </a:rPr>
              <a:t>connection.</a:t>
            </a:r>
            <a:endParaRPr lang="zh-TW" altLang="en-US" sz="11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1877518" y="4341869"/>
            <a:ext cx="31470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err="1"/>
              <a:t>tryMessagesToConnections</a:t>
            </a:r>
            <a:r>
              <a:rPr lang="en-US" altLang="zh-TW" sz="1100" dirty="0"/>
              <a:t>(messages, connections)</a:t>
            </a:r>
            <a:endParaRPr lang="zh-TW" altLang="en-US" sz="110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2303051" y="4186941"/>
            <a:ext cx="34131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accent3">
                    <a:lumMod val="75000"/>
                  </a:schemeClr>
                </a:solidFill>
              </a:rPr>
              <a:t>Tries to send all given messages to all given connections.</a:t>
            </a:r>
            <a:endParaRPr lang="zh-TW" altLang="en-US" sz="11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2303051" y="3644651"/>
            <a:ext cx="43733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accent3">
                    <a:lumMod val="75000"/>
                  </a:schemeClr>
                </a:solidFill>
              </a:rPr>
              <a:t>Goes trough the messages until the other node accepts </a:t>
            </a:r>
            <a:r>
              <a:rPr lang="en-US" altLang="zh-TW" sz="1100" dirty="0" smtClean="0">
                <a:solidFill>
                  <a:schemeClr val="accent3">
                    <a:lumMod val="75000"/>
                  </a:schemeClr>
                </a:solidFill>
              </a:rPr>
              <a:t>one </a:t>
            </a:r>
            <a:r>
              <a:rPr lang="en-US" altLang="zh-TW" sz="1100" dirty="0">
                <a:solidFill>
                  <a:schemeClr val="accent3">
                    <a:lumMod val="75000"/>
                  </a:schemeClr>
                </a:solidFill>
              </a:rPr>
              <a:t>for receiving</a:t>
            </a:r>
            <a:r>
              <a:rPr lang="en-US" altLang="zh-TW" sz="1100" dirty="0" smtClean="0">
                <a:solidFill>
                  <a:schemeClr val="accent3">
                    <a:lumMod val="75000"/>
                  </a:schemeClr>
                </a:solidFill>
              </a:rPr>
              <a:t>.</a:t>
            </a:r>
            <a:endParaRPr lang="zh-TW" altLang="en-US" sz="11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1865253" y="3284984"/>
            <a:ext cx="13997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err="1" smtClean="0"/>
              <a:t>startTransfer</a:t>
            </a:r>
            <a:r>
              <a:rPr lang="en-US" altLang="zh-TW" sz="1100" dirty="0" smtClean="0"/>
              <a:t>(m,</a:t>
            </a:r>
            <a:r>
              <a:rPr lang="zh-TW" altLang="en-US" sz="1100" dirty="0" smtClean="0"/>
              <a:t> </a:t>
            </a:r>
            <a:r>
              <a:rPr lang="en-US" altLang="zh-TW" sz="1100" dirty="0" smtClean="0"/>
              <a:t>con</a:t>
            </a:r>
            <a:r>
              <a:rPr lang="en-US" altLang="zh-TW" sz="1100" dirty="0"/>
              <a:t>)</a:t>
            </a:r>
            <a:endParaRPr lang="zh-TW" altLang="en-US" sz="11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2303051" y="3115201"/>
            <a:ext cx="32720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accent3">
                    <a:lumMod val="75000"/>
                  </a:schemeClr>
                </a:solidFill>
              </a:rPr>
              <a:t>Tries to start a transfer of message using a connection</a:t>
            </a:r>
            <a:endParaRPr lang="zh-TW" altLang="en-US" sz="11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5" name="文字方塊 64"/>
          <p:cNvSpPr txBox="1"/>
          <p:nvPr/>
        </p:nvSpPr>
        <p:spPr>
          <a:xfrm>
            <a:off x="1868698" y="4782879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>
                <a:solidFill>
                  <a:schemeClr val="accent6"/>
                </a:solidFill>
              </a:rPr>
              <a:t>Step </a:t>
            </a:r>
            <a:r>
              <a:rPr lang="en-US" altLang="zh-TW" sz="1050" dirty="0" smtClean="0">
                <a:solidFill>
                  <a:schemeClr val="accent6"/>
                </a:solidFill>
              </a:rPr>
              <a:t>4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66" name="文字方塊 65"/>
          <p:cNvSpPr txBox="1"/>
          <p:nvPr/>
        </p:nvSpPr>
        <p:spPr>
          <a:xfrm>
            <a:off x="1861484" y="4186941"/>
            <a:ext cx="5437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6"/>
                </a:solidFill>
              </a:rPr>
              <a:t>Step 5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67" name="文字方塊 66"/>
          <p:cNvSpPr txBox="1"/>
          <p:nvPr/>
        </p:nvSpPr>
        <p:spPr>
          <a:xfrm>
            <a:off x="1874133" y="3644651"/>
            <a:ext cx="5437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6"/>
                </a:solidFill>
              </a:rPr>
              <a:t>Step 6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1861484" y="3122895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6"/>
                </a:solidFill>
              </a:rPr>
              <a:t>Step 7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cxnSp>
        <p:nvCxnSpPr>
          <p:cNvPr id="74" name="直線單箭頭接點 73"/>
          <p:cNvCxnSpPr>
            <a:stCxn id="9" idx="0"/>
            <a:endCxn id="6" idx="2"/>
          </p:cNvCxnSpPr>
          <p:nvPr/>
        </p:nvCxnSpPr>
        <p:spPr>
          <a:xfrm flipV="1">
            <a:off x="1148851" y="1313762"/>
            <a:ext cx="2685" cy="150049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接點 74"/>
          <p:cNvCxnSpPr>
            <a:stCxn id="5" idx="2"/>
          </p:cNvCxnSpPr>
          <p:nvPr/>
        </p:nvCxnSpPr>
        <p:spPr>
          <a:xfrm>
            <a:off x="2290116" y="795818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2" name="左大括弧 81"/>
          <p:cNvSpPr/>
          <p:nvPr/>
        </p:nvSpPr>
        <p:spPr>
          <a:xfrm>
            <a:off x="1845932" y="3115201"/>
            <a:ext cx="129025" cy="2114601"/>
          </a:xfrm>
          <a:prstGeom prst="leftBrace">
            <a:avLst>
              <a:gd name="adj1" fmla="val 8333"/>
              <a:gd name="adj2" fmla="val 50627"/>
            </a:avLst>
          </a:prstGeom>
          <a:ln w="254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592854" y="3906261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-13118" y="3399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Sender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2886506" y="194488"/>
            <a:ext cx="13276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 err="1" smtClean="0"/>
              <a:t>updateHosts</a:t>
            </a:r>
            <a:r>
              <a:rPr lang="en-US" altLang="zh-TW" sz="900" dirty="0" smtClean="0"/>
              <a:t>()</a:t>
            </a:r>
            <a:r>
              <a:rPr lang="en-US" altLang="zh-TW" sz="900" b="1" dirty="0" smtClean="0"/>
              <a:t>;</a:t>
            </a:r>
            <a:endParaRPr lang="zh-TW" altLang="en-US" sz="900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2886506" y="32533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1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2881694" y="625176"/>
            <a:ext cx="16337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/>
              <a:t> this</a:t>
            </a:r>
            <a:r>
              <a:rPr lang="en-US" altLang="zh-TW" sz="900" dirty="0" smtClean="0"/>
              <a:t>..</a:t>
            </a:r>
            <a:r>
              <a:rPr lang="en-US" altLang="zh-TW" sz="900" dirty="0" err="1" smtClean="0"/>
              <a:t>router.update</a:t>
            </a:r>
            <a:r>
              <a:rPr lang="en-US" altLang="zh-TW" sz="900" dirty="0"/>
              <a:t>();</a:t>
            </a:r>
            <a:endParaRPr lang="zh-TW" altLang="en-US" sz="900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2881694" y="463221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</a:t>
            </a:r>
            <a:r>
              <a:rPr lang="en-US" altLang="zh-TW" sz="900" dirty="0">
                <a:solidFill>
                  <a:schemeClr val="accent6"/>
                </a:solidFill>
              </a:rPr>
              <a:t>2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cxnSp>
        <p:nvCxnSpPr>
          <p:cNvPr id="87" name="直線單箭頭接點 86"/>
          <p:cNvCxnSpPr/>
          <p:nvPr/>
        </p:nvCxnSpPr>
        <p:spPr>
          <a:xfrm flipV="1">
            <a:off x="4703289" y="2064009"/>
            <a:ext cx="3253087" cy="2419456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圓角矩形 85"/>
          <p:cNvSpPr>
            <a:spLocks noChangeAspect="1"/>
          </p:cNvSpPr>
          <p:nvPr/>
        </p:nvSpPr>
        <p:spPr>
          <a:xfrm>
            <a:off x="5971330" y="265467"/>
            <a:ext cx="792088" cy="285840"/>
          </a:xfrm>
          <a:prstGeom prst="round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>
                <a:solidFill>
                  <a:schemeClr val="tx1"/>
                </a:solidFill>
              </a:rPr>
              <a:t>DTNHost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pic>
        <p:nvPicPr>
          <p:cNvPr id="88" name="Picture 1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1330" y="546764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19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5318" y="626139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" name="矩形 89"/>
          <p:cNvSpPr/>
          <p:nvPr/>
        </p:nvSpPr>
        <p:spPr>
          <a:xfrm>
            <a:off x="6027971" y="907126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n0</a:t>
            </a:r>
            <a:endParaRPr lang="zh-TW" altLang="en-US" dirty="0"/>
          </a:p>
        </p:txBody>
      </p:sp>
      <p:sp>
        <p:nvSpPr>
          <p:cNvPr id="91" name="右大括弧 90"/>
          <p:cNvSpPr/>
          <p:nvPr/>
        </p:nvSpPr>
        <p:spPr>
          <a:xfrm>
            <a:off x="5014420" y="309119"/>
            <a:ext cx="294337" cy="1853769"/>
          </a:xfrm>
          <a:prstGeom prst="rightBrace">
            <a:avLst>
              <a:gd name="adj1" fmla="val 8333"/>
              <a:gd name="adj2" fmla="val 617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94" name="表格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5123978"/>
              </p:ext>
            </p:extLst>
          </p:nvPr>
        </p:nvGraphicFramePr>
        <p:xfrm>
          <a:off x="3682925" y="439546"/>
          <a:ext cx="1430218" cy="1639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5109"/>
                <a:gridCol w="715109"/>
              </a:tblGrid>
              <a:tr h="349747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Messages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M1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….</a:t>
                      </a:r>
                      <a:endParaRPr lang="zh-TW" altLang="en-US" sz="1400" dirty="0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6" name="圓角矩形 95"/>
          <p:cNvSpPr/>
          <p:nvPr/>
        </p:nvSpPr>
        <p:spPr>
          <a:xfrm>
            <a:off x="5292836" y="1370313"/>
            <a:ext cx="980065" cy="221043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900" dirty="0" err="1" smtClean="0"/>
              <a:t>MessageRouter</a:t>
            </a:r>
            <a:endParaRPr lang="zh-TW" altLang="en-US" sz="900" dirty="0"/>
          </a:p>
        </p:txBody>
      </p:sp>
      <p:cxnSp>
        <p:nvCxnSpPr>
          <p:cNvPr id="97" name="直線接點 96"/>
          <p:cNvCxnSpPr/>
          <p:nvPr/>
        </p:nvCxnSpPr>
        <p:spPr>
          <a:xfrm>
            <a:off x="5782869" y="1200162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8" name="圓角矩形 97"/>
          <p:cNvSpPr/>
          <p:nvPr/>
        </p:nvSpPr>
        <p:spPr>
          <a:xfrm>
            <a:off x="6328765" y="1363352"/>
            <a:ext cx="1101296" cy="20859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900" dirty="0" err="1" smtClean="0"/>
              <a:t>NetworkInterface</a:t>
            </a:r>
            <a:endParaRPr lang="zh-TW" altLang="en-US" sz="900" dirty="0"/>
          </a:p>
        </p:txBody>
      </p:sp>
      <p:cxnSp>
        <p:nvCxnSpPr>
          <p:cNvPr id="99" name="直線接點 98"/>
          <p:cNvCxnSpPr/>
          <p:nvPr/>
        </p:nvCxnSpPr>
        <p:spPr>
          <a:xfrm>
            <a:off x="6850793" y="1200162"/>
            <a:ext cx="0" cy="15384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0" name="直線接點 99"/>
          <p:cNvCxnSpPr/>
          <p:nvPr/>
        </p:nvCxnSpPr>
        <p:spPr>
          <a:xfrm>
            <a:off x="6315139" y="1133408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1" name="直線接點 100"/>
          <p:cNvCxnSpPr/>
          <p:nvPr/>
        </p:nvCxnSpPr>
        <p:spPr>
          <a:xfrm>
            <a:off x="5782869" y="1212616"/>
            <a:ext cx="608996" cy="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2" name="直線接點 101"/>
          <p:cNvCxnSpPr/>
          <p:nvPr/>
        </p:nvCxnSpPr>
        <p:spPr>
          <a:xfrm flipV="1">
            <a:off x="6129005" y="1212616"/>
            <a:ext cx="721788" cy="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3" name="右大括弧 102"/>
          <p:cNvSpPr/>
          <p:nvPr/>
        </p:nvSpPr>
        <p:spPr>
          <a:xfrm rot="10800000">
            <a:off x="7430060" y="658526"/>
            <a:ext cx="294337" cy="1644615"/>
          </a:xfrm>
          <a:prstGeom prst="rightBrace">
            <a:avLst>
              <a:gd name="adj1" fmla="val 8333"/>
              <a:gd name="adj2" fmla="val 5100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04" name="表格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4069745"/>
              </p:ext>
            </p:extLst>
          </p:nvPr>
        </p:nvGraphicFramePr>
        <p:xfrm>
          <a:off x="7612228" y="809820"/>
          <a:ext cx="1479009" cy="1254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9009"/>
              </a:tblGrid>
              <a:tr h="172424">
                <a:tc>
                  <a:txBody>
                    <a:bodyPr/>
                    <a:lstStyle/>
                    <a:p>
                      <a:r>
                        <a:rPr lang="en-US" altLang="zh-TW" sz="900" b="1" dirty="0" smtClean="0"/>
                        <a:t>Connections</a:t>
                      </a:r>
                      <a:endParaRPr lang="zh-TW" altLang="en-US" sz="900" b="1" dirty="0"/>
                    </a:p>
                  </a:txBody>
                  <a:tcPr/>
                </a:tc>
              </a:tr>
              <a:tr h="152483">
                <a:tc>
                  <a:txBody>
                    <a:bodyPr/>
                    <a:lstStyle/>
                    <a:p>
                      <a:r>
                        <a:rPr lang="en-US" altLang="zh-TW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n0&lt;-&gt;n1 (1000Bps) is up</a:t>
                      </a:r>
                      <a:endParaRPr lang="zh-TW" altLang="en-US" sz="800" dirty="0"/>
                    </a:p>
                  </a:txBody>
                  <a:tcPr/>
                </a:tc>
              </a:tr>
              <a:tr h="22163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16647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5" name="直線單箭頭接點 104"/>
          <p:cNvCxnSpPr>
            <a:endCxn id="94" idx="2"/>
          </p:cNvCxnSpPr>
          <p:nvPr/>
        </p:nvCxnSpPr>
        <p:spPr>
          <a:xfrm flipV="1">
            <a:off x="3882487" y="2079200"/>
            <a:ext cx="515547" cy="2440925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接點 105"/>
          <p:cNvCxnSpPr/>
          <p:nvPr/>
        </p:nvCxnSpPr>
        <p:spPr>
          <a:xfrm>
            <a:off x="1148851" y="873432"/>
            <a:ext cx="1141265" cy="3186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7" name="文字方塊 106"/>
          <p:cNvSpPr txBox="1"/>
          <p:nvPr/>
        </p:nvSpPr>
        <p:spPr>
          <a:xfrm>
            <a:off x="1874133" y="3835701"/>
            <a:ext cx="19271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err="1" smtClean="0"/>
              <a:t>tryAllMessages</a:t>
            </a:r>
            <a:r>
              <a:rPr lang="en-US" altLang="zh-TW" sz="1100" dirty="0" smtClean="0"/>
              <a:t>(</a:t>
            </a:r>
            <a:r>
              <a:rPr lang="en-US" altLang="zh-TW" sz="1100" dirty="0" err="1" smtClean="0"/>
              <a:t>messages,con</a:t>
            </a:r>
            <a:r>
              <a:rPr lang="en-US" altLang="zh-TW" sz="1100" dirty="0" smtClean="0"/>
              <a:t>)</a:t>
            </a:r>
            <a:endParaRPr lang="zh-TW" altLang="en-US" sz="1100" dirty="0"/>
          </a:p>
        </p:txBody>
      </p:sp>
      <p:sp>
        <p:nvSpPr>
          <p:cNvPr id="109" name="文字方塊 108"/>
          <p:cNvSpPr txBox="1"/>
          <p:nvPr/>
        </p:nvSpPr>
        <p:spPr>
          <a:xfrm>
            <a:off x="1934858" y="5955517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6"/>
                </a:solidFill>
              </a:rPr>
              <a:t>Step 3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52" name="標題 4"/>
          <p:cNvSpPr txBox="1">
            <a:spLocks/>
          </p:cNvSpPr>
          <p:nvPr/>
        </p:nvSpPr>
        <p:spPr>
          <a:xfrm>
            <a:off x="3515236" y="-34423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 smtClean="0"/>
              <a:t>Message relay started in clock 1</a:t>
            </a:r>
            <a:endParaRPr lang="zh-TW" altLang="en-US" sz="1800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1934858" y="6117472"/>
            <a:ext cx="226696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update</a:t>
            </a:r>
            <a:r>
              <a:rPr lang="en-US" altLang="zh-TW" sz="1000" dirty="0" smtClean="0"/>
              <a:t>(){</a:t>
            </a:r>
          </a:p>
          <a:p>
            <a:r>
              <a:rPr lang="en-US" altLang="zh-TW" sz="1000" dirty="0" err="1"/>
              <a:t>super.update</a:t>
            </a:r>
            <a:r>
              <a:rPr lang="en-US" altLang="zh-TW" sz="1000" dirty="0"/>
              <a:t>();</a:t>
            </a:r>
            <a:endParaRPr lang="en-US" altLang="zh-TW" sz="1000" dirty="0" smtClean="0"/>
          </a:p>
          <a:p>
            <a:r>
              <a:rPr lang="en-US" altLang="zh-TW" sz="1000" dirty="0" smtClean="0"/>
              <a:t>…</a:t>
            </a:r>
          </a:p>
          <a:p>
            <a:r>
              <a:rPr lang="en-US" altLang="zh-TW" sz="1000" b="1" dirty="0" err="1" smtClean="0"/>
              <a:t>this.tryAllMessagesToAllConnections</a:t>
            </a:r>
            <a:r>
              <a:rPr lang="en-US" altLang="zh-TW" sz="1000" dirty="0" smtClean="0"/>
              <a:t>();</a:t>
            </a:r>
          </a:p>
          <a:p>
            <a:r>
              <a:rPr lang="en-US" altLang="zh-TW" sz="1000" dirty="0" smtClean="0"/>
              <a:t>}</a:t>
            </a:r>
            <a:endParaRPr lang="zh-TW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53072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678048" y="40291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678048" y="507786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sp>
        <p:nvSpPr>
          <p:cNvPr id="6" name="圓角矩形 5"/>
          <p:cNvSpPr/>
          <p:nvPr/>
        </p:nvSpPr>
        <p:spPr>
          <a:xfrm>
            <a:off x="395536" y="1025762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sp>
        <p:nvSpPr>
          <p:cNvPr id="9" name="圓角矩形 8"/>
          <p:cNvSpPr/>
          <p:nvPr/>
        </p:nvSpPr>
        <p:spPr>
          <a:xfrm>
            <a:off x="467696" y="2814257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2290116" y="328323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圓角矩形 12"/>
          <p:cNvSpPr/>
          <p:nvPr/>
        </p:nvSpPr>
        <p:spPr>
          <a:xfrm>
            <a:off x="402426" y="6101314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17" name="直線接點 16"/>
          <p:cNvCxnSpPr/>
          <p:nvPr/>
        </p:nvCxnSpPr>
        <p:spPr>
          <a:xfrm>
            <a:off x="1158426" y="875025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文字方塊 18"/>
          <p:cNvSpPr txBox="1"/>
          <p:nvPr/>
        </p:nvSpPr>
        <p:spPr>
          <a:xfrm>
            <a:off x="1868698" y="4919970"/>
            <a:ext cx="21307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err="1"/>
              <a:t>tryAllMessagesToAllConnections</a:t>
            </a:r>
            <a:r>
              <a:rPr lang="en-US" altLang="zh-TW" sz="1100" dirty="0"/>
              <a:t>()</a:t>
            </a:r>
            <a:endParaRPr lang="zh-TW" altLang="en-US" sz="1100" dirty="0"/>
          </a:p>
        </p:txBody>
      </p:sp>
      <p:cxnSp>
        <p:nvCxnSpPr>
          <p:cNvPr id="21" name="直線單箭頭接點 20"/>
          <p:cNvCxnSpPr>
            <a:stCxn id="13" idx="0"/>
            <a:endCxn id="9" idx="2"/>
          </p:cNvCxnSpPr>
          <p:nvPr/>
        </p:nvCxnSpPr>
        <p:spPr>
          <a:xfrm flipH="1" flipV="1">
            <a:off x="1148851" y="5363277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2303051" y="4775185"/>
            <a:ext cx="25971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>
                <a:solidFill>
                  <a:schemeClr val="accent3">
                    <a:lumMod val="75000"/>
                  </a:schemeClr>
                </a:solidFill>
              </a:rPr>
              <a:t>Try </a:t>
            </a:r>
            <a:r>
              <a:rPr lang="en-US" altLang="zh-TW" sz="1100" dirty="0">
                <a:solidFill>
                  <a:schemeClr val="accent3">
                    <a:lumMod val="75000"/>
                  </a:schemeClr>
                </a:solidFill>
              </a:rPr>
              <a:t>any/all message to any/all </a:t>
            </a:r>
            <a:r>
              <a:rPr lang="en-US" altLang="zh-TW" sz="1100" dirty="0" smtClean="0">
                <a:solidFill>
                  <a:schemeClr val="accent3">
                    <a:lumMod val="75000"/>
                  </a:schemeClr>
                </a:solidFill>
              </a:rPr>
              <a:t>connection.</a:t>
            </a:r>
            <a:endParaRPr lang="zh-TW" altLang="en-US" sz="11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1877518" y="4341869"/>
            <a:ext cx="31470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err="1"/>
              <a:t>tryMessagesToConnections</a:t>
            </a:r>
            <a:r>
              <a:rPr lang="en-US" altLang="zh-TW" sz="1100" dirty="0"/>
              <a:t>(messages, connections)</a:t>
            </a:r>
            <a:endParaRPr lang="zh-TW" altLang="en-US" sz="110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2303051" y="4186941"/>
            <a:ext cx="34131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accent3">
                    <a:lumMod val="75000"/>
                  </a:schemeClr>
                </a:solidFill>
              </a:rPr>
              <a:t>Tries to send all given messages to all given connections.</a:t>
            </a:r>
            <a:endParaRPr lang="zh-TW" altLang="en-US" sz="11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2303051" y="3644651"/>
            <a:ext cx="43733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accent3">
                    <a:lumMod val="75000"/>
                  </a:schemeClr>
                </a:solidFill>
              </a:rPr>
              <a:t>Goes trough the messages until the other node accepts </a:t>
            </a:r>
            <a:r>
              <a:rPr lang="en-US" altLang="zh-TW" sz="1100" dirty="0" smtClean="0">
                <a:solidFill>
                  <a:schemeClr val="accent3">
                    <a:lumMod val="75000"/>
                  </a:schemeClr>
                </a:solidFill>
              </a:rPr>
              <a:t>one </a:t>
            </a:r>
            <a:r>
              <a:rPr lang="en-US" altLang="zh-TW" sz="1100" dirty="0">
                <a:solidFill>
                  <a:schemeClr val="accent3">
                    <a:lumMod val="75000"/>
                  </a:schemeClr>
                </a:solidFill>
              </a:rPr>
              <a:t>for receiving</a:t>
            </a:r>
            <a:r>
              <a:rPr lang="en-US" altLang="zh-TW" sz="1100" dirty="0" smtClean="0">
                <a:solidFill>
                  <a:schemeClr val="accent3">
                    <a:lumMod val="75000"/>
                  </a:schemeClr>
                </a:solidFill>
              </a:rPr>
              <a:t>.</a:t>
            </a:r>
            <a:endParaRPr lang="zh-TW" altLang="en-US" sz="11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1865253" y="3284984"/>
            <a:ext cx="13997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err="1" smtClean="0"/>
              <a:t>startTransfer</a:t>
            </a:r>
            <a:r>
              <a:rPr lang="en-US" altLang="zh-TW" sz="1100" dirty="0" smtClean="0"/>
              <a:t>(m,</a:t>
            </a:r>
            <a:r>
              <a:rPr lang="zh-TW" altLang="en-US" sz="1100" dirty="0" smtClean="0"/>
              <a:t> </a:t>
            </a:r>
            <a:r>
              <a:rPr lang="en-US" altLang="zh-TW" sz="1100" dirty="0" smtClean="0"/>
              <a:t>con</a:t>
            </a:r>
            <a:r>
              <a:rPr lang="en-US" altLang="zh-TW" sz="1100" dirty="0"/>
              <a:t>)</a:t>
            </a:r>
            <a:endParaRPr lang="zh-TW" altLang="en-US" sz="11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2303051" y="3115201"/>
            <a:ext cx="32720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accent3">
                    <a:lumMod val="75000"/>
                  </a:schemeClr>
                </a:solidFill>
              </a:rPr>
              <a:t>Tries to start a transfer of message using a connection</a:t>
            </a:r>
            <a:endParaRPr lang="zh-TW" altLang="en-US" sz="11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5" name="文字方塊 64"/>
          <p:cNvSpPr txBox="1"/>
          <p:nvPr/>
        </p:nvSpPr>
        <p:spPr>
          <a:xfrm>
            <a:off x="1868698" y="4782879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>
                <a:solidFill>
                  <a:schemeClr val="accent6"/>
                </a:solidFill>
              </a:rPr>
              <a:t>Step </a:t>
            </a:r>
            <a:r>
              <a:rPr lang="en-US" altLang="zh-TW" sz="1050" dirty="0" smtClean="0">
                <a:solidFill>
                  <a:schemeClr val="accent6"/>
                </a:solidFill>
              </a:rPr>
              <a:t>4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66" name="文字方塊 65"/>
          <p:cNvSpPr txBox="1"/>
          <p:nvPr/>
        </p:nvSpPr>
        <p:spPr>
          <a:xfrm>
            <a:off x="1861484" y="4186941"/>
            <a:ext cx="5437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6"/>
                </a:solidFill>
              </a:rPr>
              <a:t>Step 5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67" name="文字方塊 66"/>
          <p:cNvSpPr txBox="1"/>
          <p:nvPr/>
        </p:nvSpPr>
        <p:spPr>
          <a:xfrm>
            <a:off x="1874133" y="3644651"/>
            <a:ext cx="5437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6"/>
                </a:solidFill>
              </a:rPr>
              <a:t>Step 6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1861484" y="3122895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6"/>
                </a:solidFill>
              </a:rPr>
              <a:t>Step 7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cxnSp>
        <p:nvCxnSpPr>
          <p:cNvPr id="74" name="直線單箭頭接點 73"/>
          <p:cNvCxnSpPr>
            <a:stCxn id="9" idx="0"/>
            <a:endCxn id="6" idx="2"/>
          </p:cNvCxnSpPr>
          <p:nvPr/>
        </p:nvCxnSpPr>
        <p:spPr>
          <a:xfrm flipV="1">
            <a:off x="1148851" y="1313762"/>
            <a:ext cx="2685" cy="150049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接點 74"/>
          <p:cNvCxnSpPr>
            <a:stCxn id="5" idx="2"/>
          </p:cNvCxnSpPr>
          <p:nvPr/>
        </p:nvCxnSpPr>
        <p:spPr>
          <a:xfrm>
            <a:off x="2290116" y="795818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2" name="左大括弧 81"/>
          <p:cNvSpPr/>
          <p:nvPr/>
        </p:nvSpPr>
        <p:spPr>
          <a:xfrm>
            <a:off x="1845932" y="3115201"/>
            <a:ext cx="129025" cy="2114601"/>
          </a:xfrm>
          <a:prstGeom prst="leftBrace">
            <a:avLst>
              <a:gd name="adj1" fmla="val 8333"/>
              <a:gd name="adj2" fmla="val 50627"/>
            </a:avLst>
          </a:prstGeom>
          <a:ln w="254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592854" y="3906261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-13118" y="3399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Sender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2886506" y="194488"/>
            <a:ext cx="13276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 err="1" smtClean="0"/>
              <a:t>updateHosts</a:t>
            </a:r>
            <a:r>
              <a:rPr lang="en-US" altLang="zh-TW" sz="900" dirty="0" smtClean="0"/>
              <a:t>()</a:t>
            </a:r>
            <a:r>
              <a:rPr lang="en-US" altLang="zh-TW" sz="900" b="1" dirty="0" smtClean="0"/>
              <a:t>;</a:t>
            </a:r>
            <a:endParaRPr lang="zh-TW" altLang="en-US" sz="900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2886506" y="32533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1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2881694" y="625176"/>
            <a:ext cx="16337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/>
              <a:t> this</a:t>
            </a:r>
            <a:r>
              <a:rPr lang="en-US" altLang="zh-TW" sz="900" dirty="0" smtClean="0"/>
              <a:t>..</a:t>
            </a:r>
            <a:r>
              <a:rPr lang="en-US" altLang="zh-TW" sz="900" dirty="0" err="1" smtClean="0"/>
              <a:t>router.update</a:t>
            </a:r>
            <a:r>
              <a:rPr lang="en-US" altLang="zh-TW" sz="900" dirty="0"/>
              <a:t>();</a:t>
            </a:r>
            <a:endParaRPr lang="zh-TW" altLang="en-US" sz="900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2881694" y="463221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</a:t>
            </a:r>
            <a:r>
              <a:rPr lang="en-US" altLang="zh-TW" sz="900" dirty="0">
                <a:solidFill>
                  <a:schemeClr val="accent6"/>
                </a:solidFill>
              </a:rPr>
              <a:t>2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86" name="圓角矩形 85"/>
          <p:cNvSpPr>
            <a:spLocks noChangeAspect="1"/>
          </p:cNvSpPr>
          <p:nvPr/>
        </p:nvSpPr>
        <p:spPr>
          <a:xfrm>
            <a:off x="5963465" y="240348"/>
            <a:ext cx="792088" cy="285840"/>
          </a:xfrm>
          <a:prstGeom prst="round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>
                <a:solidFill>
                  <a:schemeClr val="tx1"/>
                </a:solidFill>
              </a:rPr>
              <a:t>DTNHost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pic>
        <p:nvPicPr>
          <p:cNvPr id="88" name="Picture 1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3465" y="521645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19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7453" y="601020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" name="矩形 89"/>
          <p:cNvSpPr/>
          <p:nvPr/>
        </p:nvSpPr>
        <p:spPr>
          <a:xfrm>
            <a:off x="6020106" y="882007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n0</a:t>
            </a:r>
            <a:endParaRPr lang="zh-TW" altLang="en-US" dirty="0"/>
          </a:p>
        </p:txBody>
      </p:sp>
      <p:sp>
        <p:nvSpPr>
          <p:cNvPr id="91" name="右大括弧 90"/>
          <p:cNvSpPr/>
          <p:nvPr/>
        </p:nvSpPr>
        <p:spPr>
          <a:xfrm>
            <a:off x="5006555" y="284000"/>
            <a:ext cx="294337" cy="1853769"/>
          </a:xfrm>
          <a:prstGeom prst="rightBrace">
            <a:avLst>
              <a:gd name="adj1" fmla="val 8333"/>
              <a:gd name="adj2" fmla="val 617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94" name="表格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196326"/>
              </p:ext>
            </p:extLst>
          </p:nvPr>
        </p:nvGraphicFramePr>
        <p:xfrm>
          <a:off x="3675060" y="414427"/>
          <a:ext cx="1430218" cy="1639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5109"/>
                <a:gridCol w="715109"/>
              </a:tblGrid>
              <a:tr h="349747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Messages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M1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….</a:t>
                      </a:r>
                      <a:endParaRPr lang="zh-TW" altLang="en-US" sz="1400" dirty="0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6" name="圓角矩形 95"/>
          <p:cNvSpPr/>
          <p:nvPr/>
        </p:nvSpPr>
        <p:spPr>
          <a:xfrm>
            <a:off x="5284971" y="1345194"/>
            <a:ext cx="980065" cy="221043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900" dirty="0" err="1" smtClean="0"/>
              <a:t>MessageRouter</a:t>
            </a:r>
            <a:endParaRPr lang="zh-TW" altLang="en-US" sz="900" dirty="0"/>
          </a:p>
        </p:txBody>
      </p:sp>
      <p:cxnSp>
        <p:nvCxnSpPr>
          <p:cNvPr id="97" name="直線接點 96"/>
          <p:cNvCxnSpPr/>
          <p:nvPr/>
        </p:nvCxnSpPr>
        <p:spPr>
          <a:xfrm>
            <a:off x="5775004" y="1175043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8" name="圓角矩形 97"/>
          <p:cNvSpPr/>
          <p:nvPr/>
        </p:nvSpPr>
        <p:spPr>
          <a:xfrm>
            <a:off x="6320900" y="1338233"/>
            <a:ext cx="1101296" cy="20859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900" dirty="0" err="1" smtClean="0"/>
              <a:t>NetworkInterface</a:t>
            </a:r>
            <a:endParaRPr lang="zh-TW" altLang="en-US" sz="900" dirty="0"/>
          </a:p>
        </p:txBody>
      </p:sp>
      <p:cxnSp>
        <p:nvCxnSpPr>
          <p:cNvPr id="99" name="直線接點 98"/>
          <p:cNvCxnSpPr/>
          <p:nvPr/>
        </p:nvCxnSpPr>
        <p:spPr>
          <a:xfrm>
            <a:off x="6842928" y="1175043"/>
            <a:ext cx="0" cy="15384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0" name="直線接點 99"/>
          <p:cNvCxnSpPr/>
          <p:nvPr/>
        </p:nvCxnSpPr>
        <p:spPr>
          <a:xfrm>
            <a:off x="6307274" y="1108289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1" name="直線接點 100"/>
          <p:cNvCxnSpPr/>
          <p:nvPr/>
        </p:nvCxnSpPr>
        <p:spPr>
          <a:xfrm>
            <a:off x="5775004" y="1187497"/>
            <a:ext cx="608996" cy="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2" name="直線接點 101"/>
          <p:cNvCxnSpPr/>
          <p:nvPr/>
        </p:nvCxnSpPr>
        <p:spPr>
          <a:xfrm flipV="1">
            <a:off x="6121140" y="1187497"/>
            <a:ext cx="721788" cy="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3" name="右大括弧 102"/>
          <p:cNvSpPr/>
          <p:nvPr/>
        </p:nvSpPr>
        <p:spPr>
          <a:xfrm rot="10800000">
            <a:off x="7422195" y="633407"/>
            <a:ext cx="294337" cy="1644615"/>
          </a:xfrm>
          <a:prstGeom prst="rightBrace">
            <a:avLst>
              <a:gd name="adj1" fmla="val 8333"/>
              <a:gd name="adj2" fmla="val 5100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04" name="表格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6791751"/>
              </p:ext>
            </p:extLst>
          </p:nvPr>
        </p:nvGraphicFramePr>
        <p:xfrm>
          <a:off x="7604363" y="784701"/>
          <a:ext cx="1479009" cy="1254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9009"/>
              </a:tblGrid>
              <a:tr h="172424">
                <a:tc>
                  <a:txBody>
                    <a:bodyPr/>
                    <a:lstStyle/>
                    <a:p>
                      <a:r>
                        <a:rPr lang="en-US" altLang="zh-TW" sz="900" b="1" dirty="0" smtClean="0"/>
                        <a:t>Connections</a:t>
                      </a:r>
                      <a:endParaRPr lang="zh-TW" altLang="en-US" sz="900" b="1" dirty="0"/>
                    </a:p>
                  </a:txBody>
                  <a:tcPr/>
                </a:tc>
              </a:tr>
              <a:tr h="152483">
                <a:tc>
                  <a:txBody>
                    <a:bodyPr/>
                    <a:lstStyle/>
                    <a:p>
                      <a:r>
                        <a:rPr lang="en-US" altLang="zh-TW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n0&lt;-&gt;n1 (1000Bps) is up</a:t>
                      </a:r>
                      <a:endParaRPr lang="zh-TW" altLang="en-US" sz="800" dirty="0"/>
                    </a:p>
                  </a:txBody>
                  <a:tcPr/>
                </a:tc>
              </a:tr>
              <a:tr h="22163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16647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6" name="直線接點 105"/>
          <p:cNvCxnSpPr/>
          <p:nvPr/>
        </p:nvCxnSpPr>
        <p:spPr>
          <a:xfrm>
            <a:off x="1148851" y="873432"/>
            <a:ext cx="1141265" cy="3186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7" name="文字方塊 106"/>
          <p:cNvSpPr txBox="1"/>
          <p:nvPr/>
        </p:nvSpPr>
        <p:spPr>
          <a:xfrm>
            <a:off x="1874133" y="3835701"/>
            <a:ext cx="19271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err="1" smtClean="0"/>
              <a:t>tryAllMessages</a:t>
            </a:r>
            <a:r>
              <a:rPr lang="en-US" altLang="zh-TW" sz="1100" dirty="0" smtClean="0"/>
              <a:t>(</a:t>
            </a:r>
            <a:r>
              <a:rPr lang="en-US" altLang="zh-TW" sz="1100" dirty="0" err="1" smtClean="0"/>
              <a:t>messages,con</a:t>
            </a:r>
            <a:r>
              <a:rPr lang="en-US" altLang="zh-TW" sz="1100" dirty="0" smtClean="0"/>
              <a:t>)</a:t>
            </a:r>
            <a:endParaRPr lang="zh-TW" altLang="en-US" sz="1100" dirty="0"/>
          </a:p>
        </p:txBody>
      </p:sp>
      <p:cxnSp>
        <p:nvCxnSpPr>
          <p:cNvPr id="87" name="直線單箭頭接點 86"/>
          <p:cNvCxnSpPr/>
          <p:nvPr/>
        </p:nvCxnSpPr>
        <p:spPr>
          <a:xfrm flipV="1">
            <a:off x="3601644" y="1293465"/>
            <a:ext cx="4498748" cy="2673042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7597739" y="992330"/>
            <a:ext cx="1429147" cy="312718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6" name="直線單箭頭接點 55"/>
          <p:cNvCxnSpPr/>
          <p:nvPr/>
        </p:nvCxnSpPr>
        <p:spPr>
          <a:xfrm flipV="1">
            <a:off x="3264995" y="2018657"/>
            <a:ext cx="1148698" cy="1887604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字方塊 60"/>
          <p:cNvSpPr txBox="1"/>
          <p:nvPr/>
        </p:nvSpPr>
        <p:spPr>
          <a:xfrm>
            <a:off x="1934858" y="5955517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6"/>
                </a:solidFill>
              </a:rPr>
              <a:t>Step 3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52" name="標題 4"/>
          <p:cNvSpPr txBox="1">
            <a:spLocks/>
          </p:cNvSpPr>
          <p:nvPr/>
        </p:nvSpPr>
        <p:spPr>
          <a:xfrm>
            <a:off x="3515236" y="-34423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 smtClean="0"/>
              <a:t>Message relay started in clock 1</a:t>
            </a:r>
            <a:endParaRPr lang="zh-TW" altLang="en-US" sz="1800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1934858" y="6117472"/>
            <a:ext cx="226696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update</a:t>
            </a:r>
            <a:r>
              <a:rPr lang="en-US" altLang="zh-TW" sz="1000" dirty="0" smtClean="0"/>
              <a:t>(){</a:t>
            </a:r>
          </a:p>
          <a:p>
            <a:r>
              <a:rPr lang="en-US" altLang="zh-TW" sz="1000" dirty="0" err="1"/>
              <a:t>super.update</a:t>
            </a:r>
            <a:r>
              <a:rPr lang="en-US" altLang="zh-TW" sz="1000" dirty="0"/>
              <a:t>();</a:t>
            </a:r>
            <a:endParaRPr lang="en-US" altLang="zh-TW" sz="1000" dirty="0" smtClean="0"/>
          </a:p>
          <a:p>
            <a:r>
              <a:rPr lang="en-US" altLang="zh-TW" sz="1000" dirty="0" smtClean="0"/>
              <a:t>…</a:t>
            </a:r>
          </a:p>
          <a:p>
            <a:r>
              <a:rPr lang="en-US" altLang="zh-TW" sz="1000" b="1" dirty="0" err="1" smtClean="0"/>
              <a:t>this.tryAllMessagesToAllConnections</a:t>
            </a:r>
            <a:r>
              <a:rPr lang="en-US" altLang="zh-TW" sz="1000" dirty="0" smtClean="0"/>
              <a:t>();</a:t>
            </a:r>
          </a:p>
          <a:p>
            <a:r>
              <a:rPr lang="en-US" altLang="zh-TW" sz="1000" dirty="0" smtClean="0"/>
              <a:t>}</a:t>
            </a:r>
            <a:endParaRPr lang="zh-TW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50110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678048" y="40291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678048" y="507786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sp>
        <p:nvSpPr>
          <p:cNvPr id="6" name="圓角矩形 5"/>
          <p:cNvSpPr/>
          <p:nvPr/>
        </p:nvSpPr>
        <p:spPr>
          <a:xfrm>
            <a:off x="395536" y="1025762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sp>
        <p:nvSpPr>
          <p:cNvPr id="9" name="圓角矩形 8"/>
          <p:cNvSpPr/>
          <p:nvPr/>
        </p:nvSpPr>
        <p:spPr>
          <a:xfrm>
            <a:off x="467696" y="2814257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2290116" y="328323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圓角矩形 12"/>
          <p:cNvSpPr/>
          <p:nvPr/>
        </p:nvSpPr>
        <p:spPr>
          <a:xfrm>
            <a:off x="402426" y="6101314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17" name="直線接點 16"/>
          <p:cNvCxnSpPr/>
          <p:nvPr/>
        </p:nvCxnSpPr>
        <p:spPr>
          <a:xfrm>
            <a:off x="1158426" y="875025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文字方塊 18"/>
          <p:cNvSpPr txBox="1"/>
          <p:nvPr/>
        </p:nvSpPr>
        <p:spPr>
          <a:xfrm>
            <a:off x="1868698" y="4919970"/>
            <a:ext cx="21307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err="1"/>
              <a:t>tryAllMessagesToAllConnections</a:t>
            </a:r>
            <a:r>
              <a:rPr lang="en-US" altLang="zh-TW" sz="1100" dirty="0"/>
              <a:t>()</a:t>
            </a:r>
            <a:endParaRPr lang="zh-TW" altLang="en-US" sz="1100" dirty="0"/>
          </a:p>
        </p:txBody>
      </p:sp>
      <p:cxnSp>
        <p:nvCxnSpPr>
          <p:cNvPr id="21" name="直線單箭頭接點 20"/>
          <p:cNvCxnSpPr>
            <a:stCxn id="13" idx="0"/>
            <a:endCxn id="9" idx="2"/>
          </p:cNvCxnSpPr>
          <p:nvPr/>
        </p:nvCxnSpPr>
        <p:spPr>
          <a:xfrm flipH="1" flipV="1">
            <a:off x="1148851" y="5363277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2303051" y="4775185"/>
            <a:ext cx="25971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>
                <a:solidFill>
                  <a:schemeClr val="accent3">
                    <a:lumMod val="75000"/>
                  </a:schemeClr>
                </a:solidFill>
              </a:rPr>
              <a:t>Try </a:t>
            </a:r>
            <a:r>
              <a:rPr lang="en-US" altLang="zh-TW" sz="1100" dirty="0">
                <a:solidFill>
                  <a:schemeClr val="accent3">
                    <a:lumMod val="75000"/>
                  </a:schemeClr>
                </a:solidFill>
              </a:rPr>
              <a:t>any/all message to any/all </a:t>
            </a:r>
            <a:r>
              <a:rPr lang="en-US" altLang="zh-TW" sz="1100" dirty="0" smtClean="0">
                <a:solidFill>
                  <a:schemeClr val="accent3">
                    <a:lumMod val="75000"/>
                  </a:schemeClr>
                </a:solidFill>
              </a:rPr>
              <a:t>connection.</a:t>
            </a:r>
            <a:endParaRPr lang="zh-TW" altLang="en-US" sz="11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1877518" y="4341869"/>
            <a:ext cx="31470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err="1"/>
              <a:t>tryMessagesToConnections</a:t>
            </a:r>
            <a:r>
              <a:rPr lang="en-US" altLang="zh-TW" sz="1100" dirty="0"/>
              <a:t>(messages, connections)</a:t>
            </a:r>
            <a:endParaRPr lang="zh-TW" altLang="en-US" sz="110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2303051" y="4186941"/>
            <a:ext cx="34131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accent3">
                    <a:lumMod val="75000"/>
                  </a:schemeClr>
                </a:solidFill>
              </a:rPr>
              <a:t>Tries to send all given messages to all given connections.</a:t>
            </a:r>
            <a:endParaRPr lang="zh-TW" altLang="en-US" sz="11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1874133" y="3835701"/>
            <a:ext cx="19271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err="1" smtClean="0"/>
              <a:t>tryAllMessages</a:t>
            </a:r>
            <a:r>
              <a:rPr lang="en-US" altLang="zh-TW" sz="1100" dirty="0" smtClean="0"/>
              <a:t>(</a:t>
            </a:r>
            <a:r>
              <a:rPr lang="en-US" altLang="zh-TW" sz="1100" dirty="0" err="1" smtClean="0"/>
              <a:t>messages,con</a:t>
            </a:r>
            <a:r>
              <a:rPr lang="en-US" altLang="zh-TW" sz="1100" dirty="0" smtClean="0"/>
              <a:t>)</a:t>
            </a:r>
            <a:endParaRPr lang="zh-TW" altLang="en-US" sz="1100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2303051" y="3644651"/>
            <a:ext cx="43733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accent3">
                    <a:lumMod val="75000"/>
                  </a:schemeClr>
                </a:solidFill>
              </a:rPr>
              <a:t>Goes trough the messages until the other node accepts </a:t>
            </a:r>
            <a:r>
              <a:rPr lang="en-US" altLang="zh-TW" sz="1100" dirty="0" smtClean="0">
                <a:solidFill>
                  <a:schemeClr val="accent3">
                    <a:lumMod val="75000"/>
                  </a:schemeClr>
                </a:solidFill>
              </a:rPr>
              <a:t>one </a:t>
            </a:r>
            <a:r>
              <a:rPr lang="en-US" altLang="zh-TW" sz="1100" dirty="0">
                <a:solidFill>
                  <a:schemeClr val="accent3">
                    <a:lumMod val="75000"/>
                  </a:schemeClr>
                </a:solidFill>
              </a:rPr>
              <a:t>for receiving</a:t>
            </a:r>
            <a:r>
              <a:rPr lang="en-US" altLang="zh-TW" sz="1100" dirty="0" smtClean="0">
                <a:solidFill>
                  <a:schemeClr val="accent3">
                    <a:lumMod val="75000"/>
                  </a:schemeClr>
                </a:solidFill>
              </a:rPr>
              <a:t>.</a:t>
            </a:r>
            <a:endParaRPr lang="zh-TW" altLang="en-US" sz="11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1865253" y="3284984"/>
            <a:ext cx="1447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err="1" smtClean="0"/>
              <a:t>startTransfer</a:t>
            </a:r>
            <a:r>
              <a:rPr lang="en-US" altLang="zh-TW" sz="1100" dirty="0" smtClean="0"/>
              <a:t>(m,</a:t>
            </a:r>
            <a:r>
              <a:rPr lang="zh-TW" altLang="en-US" sz="1100" dirty="0" smtClean="0"/>
              <a:t> </a:t>
            </a:r>
            <a:r>
              <a:rPr lang="en-US" altLang="zh-TW" sz="1100" dirty="0" smtClean="0"/>
              <a:t>con)</a:t>
            </a:r>
            <a:endParaRPr lang="en-US" altLang="zh-TW" sz="1100" b="1" dirty="0" smtClean="0"/>
          </a:p>
        </p:txBody>
      </p:sp>
      <p:sp>
        <p:nvSpPr>
          <p:cNvPr id="40" name="文字方塊 39"/>
          <p:cNvSpPr txBox="1"/>
          <p:nvPr/>
        </p:nvSpPr>
        <p:spPr>
          <a:xfrm>
            <a:off x="2303051" y="3115201"/>
            <a:ext cx="32720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accent3">
                    <a:lumMod val="75000"/>
                  </a:schemeClr>
                </a:solidFill>
              </a:rPr>
              <a:t>Tries to start a transfer of message using a connection</a:t>
            </a:r>
            <a:endParaRPr lang="zh-TW" altLang="en-US" sz="11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5" name="文字方塊 64"/>
          <p:cNvSpPr txBox="1"/>
          <p:nvPr/>
        </p:nvSpPr>
        <p:spPr>
          <a:xfrm>
            <a:off x="1868698" y="4782879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>
                <a:solidFill>
                  <a:schemeClr val="accent6"/>
                </a:solidFill>
              </a:rPr>
              <a:t>Step </a:t>
            </a:r>
            <a:r>
              <a:rPr lang="en-US" altLang="zh-TW" sz="1050" dirty="0" smtClean="0">
                <a:solidFill>
                  <a:schemeClr val="accent6"/>
                </a:solidFill>
              </a:rPr>
              <a:t>4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66" name="文字方塊 65"/>
          <p:cNvSpPr txBox="1"/>
          <p:nvPr/>
        </p:nvSpPr>
        <p:spPr>
          <a:xfrm>
            <a:off x="1861484" y="4186941"/>
            <a:ext cx="5437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6"/>
                </a:solidFill>
              </a:rPr>
              <a:t>Step 5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67" name="文字方塊 66"/>
          <p:cNvSpPr txBox="1"/>
          <p:nvPr/>
        </p:nvSpPr>
        <p:spPr>
          <a:xfrm>
            <a:off x="1874133" y="3644651"/>
            <a:ext cx="5437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6"/>
                </a:solidFill>
              </a:rPr>
              <a:t>Step 6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1861484" y="3122895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6"/>
                </a:solidFill>
              </a:rPr>
              <a:t>Step 7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cxnSp>
        <p:nvCxnSpPr>
          <p:cNvPr id="74" name="直線單箭頭接點 73"/>
          <p:cNvCxnSpPr>
            <a:stCxn id="9" idx="0"/>
            <a:endCxn id="6" idx="2"/>
          </p:cNvCxnSpPr>
          <p:nvPr/>
        </p:nvCxnSpPr>
        <p:spPr>
          <a:xfrm flipV="1">
            <a:off x="1148851" y="1313762"/>
            <a:ext cx="2685" cy="150049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圓角矩形 52"/>
          <p:cNvSpPr/>
          <p:nvPr/>
        </p:nvSpPr>
        <p:spPr>
          <a:xfrm>
            <a:off x="2572938" y="2450539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/>
              <a:t>CBRConnection</a:t>
            </a:r>
            <a:endParaRPr lang="zh-TW" altLang="en-US" sz="1000" dirty="0"/>
          </a:p>
        </p:txBody>
      </p:sp>
      <p:cxnSp>
        <p:nvCxnSpPr>
          <p:cNvPr id="58" name="直線單箭頭接點 57"/>
          <p:cNvCxnSpPr/>
          <p:nvPr/>
        </p:nvCxnSpPr>
        <p:spPr>
          <a:xfrm flipV="1">
            <a:off x="3328938" y="2275178"/>
            <a:ext cx="0" cy="175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直線接點 74"/>
          <p:cNvCxnSpPr>
            <a:stCxn id="5" idx="2"/>
          </p:cNvCxnSpPr>
          <p:nvPr/>
        </p:nvCxnSpPr>
        <p:spPr>
          <a:xfrm>
            <a:off x="2290116" y="795818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2" name="左大括弧 81"/>
          <p:cNvSpPr/>
          <p:nvPr/>
        </p:nvSpPr>
        <p:spPr>
          <a:xfrm>
            <a:off x="1845932" y="3115201"/>
            <a:ext cx="129025" cy="2114601"/>
          </a:xfrm>
          <a:prstGeom prst="leftBrace">
            <a:avLst>
              <a:gd name="adj1" fmla="val 8333"/>
              <a:gd name="adj2" fmla="val 50627"/>
            </a:avLst>
          </a:prstGeom>
          <a:ln w="254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592854" y="3906261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-13118" y="3399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Sender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2886506" y="194488"/>
            <a:ext cx="13276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 err="1" smtClean="0"/>
              <a:t>updateHosts</a:t>
            </a:r>
            <a:r>
              <a:rPr lang="en-US" altLang="zh-TW" sz="900" dirty="0" smtClean="0"/>
              <a:t>()</a:t>
            </a:r>
            <a:r>
              <a:rPr lang="en-US" altLang="zh-TW" sz="900" b="1" dirty="0" smtClean="0"/>
              <a:t>;</a:t>
            </a:r>
            <a:endParaRPr lang="zh-TW" altLang="en-US" sz="900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2886506" y="32533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1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2881694" y="625176"/>
            <a:ext cx="16337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/>
              <a:t> this</a:t>
            </a:r>
            <a:r>
              <a:rPr lang="en-US" altLang="zh-TW" sz="900" dirty="0" smtClean="0"/>
              <a:t>..</a:t>
            </a:r>
            <a:r>
              <a:rPr lang="en-US" altLang="zh-TW" sz="900" dirty="0" err="1" smtClean="0"/>
              <a:t>router.update</a:t>
            </a:r>
            <a:r>
              <a:rPr lang="en-US" altLang="zh-TW" sz="900" dirty="0"/>
              <a:t>();</a:t>
            </a:r>
            <a:endParaRPr lang="zh-TW" altLang="en-US" sz="900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2881694" y="463221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</a:t>
            </a:r>
            <a:r>
              <a:rPr lang="en-US" altLang="zh-TW" sz="900" dirty="0">
                <a:solidFill>
                  <a:schemeClr val="accent6"/>
                </a:solidFill>
              </a:rPr>
              <a:t>2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86" name="圓角矩形 85"/>
          <p:cNvSpPr>
            <a:spLocks noChangeAspect="1"/>
          </p:cNvSpPr>
          <p:nvPr/>
        </p:nvSpPr>
        <p:spPr>
          <a:xfrm>
            <a:off x="5986989" y="204923"/>
            <a:ext cx="792088" cy="285840"/>
          </a:xfrm>
          <a:prstGeom prst="round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>
                <a:solidFill>
                  <a:schemeClr val="tx1"/>
                </a:solidFill>
              </a:rPr>
              <a:t>DTNHost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pic>
        <p:nvPicPr>
          <p:cNvPr id="88" name="Picture 1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6989" y="486220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19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0977" y="565595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" name="矩形 89"/>
          <p:cNvSpPr/>
          <p:nvPr/>
        </p:nvSpPr>
        <p:spPr>
          <a:xfrm>
            <a:off x="6043630" y="846582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n0</a:t>
            </a:r>
            <a:endParaRPr lang="zh-TW" altLang="en-US" dirty="0"/>
          </a:p>
        </p:txBody>
      </p:sp>
      <p:sp>
        <p:nvSpPr>
          <p:cNvPr id="91" name="右大括弧 90"/>
          <p:cNvSpPr/>
          <p:nvPr/>
        </p:nvSpPr>
        <p:spPr>
          <a:xfrm>
            <a:off x="5030079" y="248575"/>
            <a:ext cx="294337" cy="1853769"/>
          </a:xfrm>
          <a:prstGeom prst="rightBrace">
            <a:avLst>
              <a:gd name="adj1" fmla="val 8333"/>
              <a:gd name="adj2" fmla="val 617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94" name="表格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4592519"/>
              </p:ext>
            </p:extLst>
          </p:nvPr>
        </p:nvGraphicFramePr>
        <p:xfrm>
          <a:off x="3698584" y="379002"/>
          <a:ext cx="1430218" cy="1639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5109"/>
                <a:gridCol w="715109"/>
              </a:tblGrid>
              <a:tr h="349747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Messages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M1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….</a:t>
                      </a:r>
                      <a:endParaRPr lang="zh-TW" altLang="en-US" sz="1400" dirty="0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6" name="圓角矩形 95"/>
          <p:cNvSpPr/>
          <p:nvPr/>
        </p:nvSpPr>
        <p:spPr>
          <a:xfrm>
            <a:off x="5308495" y="1309769"/>
            <a:ext cx="980065" cy="221043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900" dirty="0" err="1" smtClean="0"/>
              <a:t>MessageRouter</a:t>
            </a:r>
            <a:endParaRPr lang="zh-TW" altLang="en-US" sz="900" dirty="0"/>
          </a:p>
        </p:txBody>
      </p:sp>
      <p:cxnSp>
        <p:nvCxnSpPr>
          <p:cNvPr id="97" name="直線接點 96"/>
          <p:cNvCxnSpPr/>
          <p:nvPr/>
        </p:nvCxnSpPr>
        <p:spPr>
          <a:xfrm>
            <a:off x="5798528" y="1139618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8" name="圓角矩形 97"/>
          <p:cNvSpPr/>
          <p:nvPr/>
        </p:nvSpPr>
        <p:spPr>
          <a:xfrm>
            <a:off x="6344424" y="1302808"/>
            <a:ext cx="1101296" cy="20859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900" dirty="0" err="1" smtClean="0"/>
              <a:t>NetworkInterface</a:t>
            </a:r>
            <a:endParaRPr lang="zh-TW" altLang="en-US" sz="900" dirty="0"/>
          </a:p>
        </p:txBody>
      </p:sp>
      <p:cxnSp>
        <p:nvCxnSpPr>
          <p:cNvPr id="99" name="直線接點 98"/>
          <p:cNvCxnSpPr/>
          <p:nvPr/>
        </p:nvCxnSpPr>
        <p:spPr>
          <a:xfrm>
            <a:off x="6866452" y="1139618"/>
            <a:ext cx="0" cy="15384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0" name="直線接點 99"/>
          <p:cNvCxnSpPr/>
          <p:nvPr/>
        </p:nvCxnSpPr>
        <p:spPr>
          <a:xfrm>
            <a:off x="6330798" y="1072864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1" name="直線接點 100"/>
          <p:cNvCxnSpPr/>
          <p:nvPr/>
        </p:nvCxnSpPr>
        <p:spPr>
          <a:xfrm>
            <a:off x="5798528" y="1152072"/>
            <a:ext cx="608996" cy="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2" name="直線接點 101"/>
          <p:cNvCxnSpPr/>
          <p:nvPr/>
        </p:nvCxnSpPr>
        <p:spPr>
          <a:xfrm flipV="1">
            <a:off x="6144664" y="1152072"/>
            <a:ext cx="721788" cy="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3" name="右大括弧 102"/>
          <p:cNvSpPr/>
          <p:nvPr/>
        </p:nvSpPr>
        <p:spPr>
          <a:xfrm rot="10800000">
            <a:off x="7445719" y="597982"/>
            <a:ext cx="294337" cy="1644615"/>
          </a:xfrm>
          <a:prstGeom prst="rightBrace">
            <a:avLst>
              <a:gd name="adj1" fmla="val 8333"/>
              <a:gd name="adj2" fmla="val 5100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04" name="表格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498981"/>
              </p:ext>
            </p:extLst>
          </p:nvPr>
        </p:nvGraphicFramePr>
        <p:xfrm>
          <a:off x="7627887" y="749276"/>
          <a:ext cx="1479009" cy="1254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9009"/>
              </a:tblGrid>
              <a:tr h="172424">
                <a:tc>
                  <a:txBody>
                    <a:bodyPr/>
                    <a:lstStyle/>
                    <a:p>
                      <a:r>
                        <a:rPr lang="en-US" altLang="zh-TW" sz="900" b="1" dirty="0" smtClean="0"/>
                        <a:t>Connections</a:t>
                      </a:r>
                      <a:endParaRPr lang="zh-TW" altLang="en-US" sz="900" b="1" dirty="0"/>
                    </a:p>
                  </a:txBody>
                  <a:tcPr/>
                </a:tc>
              </a:tr>
              <a:tr h="152483">
                <a:tc>
                  <a:txBody>
                    <a:bodyPr/>
                    <a:lstStyle/>
                    <a:p>
                      <a:r>
                        <a:rPr lang="en-US" altLang="zh-TW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n0&lt;-&gt;n1 (1000Bps) is up</a:t>
                      </a:r>
                      <a:endParaRPr lang="zh-TW" altLang="en-US" sz="800" dirty="0"/>
                    </a:p>
                  </a:txBody>
                  <a:tcPr/>
                </a:tc>
              </a:tr>
              <a:tr h="22163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16647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5" name="直線單箭頭接點 104"/>
          <p:cNvCxnSpPr/>
          <p:nvPr/>
        </p:nvCxnSpPr>
        <p:spPr>
          <a:xfrm flipH="1" flipV="1">
            <a:off x="2303051" y="2814257"/>
            <a:ext cx="510340" cy="604828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1" name="表格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3340336"/>
              </p:ext>
            </p:extLst>
          </p:nvPr>
        </p:nvGraphicFramePr>
        <p:xfrm>
          <a:off x="1693832" y="2291289"/>
          <a:ext cx="5040564" cy="522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094"/>
                <a:gridCol w="840094"/>
                <a:gridCol w="840094"/>
                <a:gridCol w="840094"/>
                <a:gridCol w="840094"/>
                <a:gridCol w="840094"/>
              </a:tblGrid>
              <a:tr h="224928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id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from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to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size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err="1" smtClean="0"/>
                        <a:t>timeCreated</a:t>
                      </a:r>
                      <a:endParaRPr lang="en-US" altLang="zh-TW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path</a:t>
                      </a:r>
                      <a:endParaRPr lang="zh-TW" altLang="en-US" sz="1000" dirty="0"/>
                    </a:p>
                  </a:txBody>
                  <a:tcPr/>
                </a:tc>
              </a:tr>
              <a:tr h="279128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M1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n0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n1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5000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1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[]</a:t>
                      </a:r>
                      <a:endParaRPr lang="zh-TW" altLang="en-US" sz="10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2" name="直線接點 61"/>
          <p:cNvCxnSpPr/>
          <p:nvPr/>
        </p:nvCxnSpPr>
        <p:spPr>
          <a:xfrm>
            <a:off x="1148851" y="873432"/>
            <a:ext cx="1141265" cy="3186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3" name="直線單箭頭接點 62"/>
          <p:cNvCxnSpPr/>
          <p:nvPr/>
        </p:nvCxnSpPr>
        <p:spPr>
          <a:xfrm flipH="1">
            <a:off x="2290116" y="1074419"/>
            <a:ext cx="1430923" cy="1168178"/>
          </a:xfrm>
          <a:prstGeom prst="straightConnector1">
            <a:avLst/>
          </a:prstGeom>
          <a:ln w="25400"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3732051" y="715573"/>
            <a:ext cx="1429147" cy="416821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9" name="直線單箭頭接點 68"/>
          <p:cNvCxnSpPr/>
          <p:nvPr/>
        </p:nvCxnSpPr>
        <p:spPr>
          <a:xfrm flipV="1">
            <a:off x="3120702" y="1293465"/>
            <a:ext cx="4979690" cy="2125620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7621263" y="956905"/>
            <a:ext cx="1429147" cy="312718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文字方塊 77"/>
          <p:cNvSpPr txBox="1"/>
          <p:nvPr/>
        </p:nvSpPr>
        <p:spPr>
          <a:xfrm>
            <a:off x="1934858" y="5955517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6"/>
                </a:solidFill>
              </a:rPr>
              <a:t>Step 3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57" name="標題 4"/>
          <p:cNvSpPr txBox="1">
            <a:spLocks/>
          </p:cNvSpPr>
          <p:nvPr/>
        </p:nvSpPr>
        <p:spPr>
          <a:xfrm>
            <a:off x="3515236" y="-34423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 smtClean="0"/>
              <a:t>Message relay started in clock 1</a:t>
            </a:r>
            <a:endParaRPr lang="zh-TW" altLang="en-US" sz="1800" dirty="0"/>
          </a:p>
        </p:txBody>
      </p:sp>
      <p:sp>
        <p:nvSpPr>
          <p:cNvPr id="59" name="文字方塊 58"/>
          <p:cNvSpPr txBox="1"/>
          <p:nvPr/>
        </p:nvSpPr>
        <p:spPr>
          <a:xfrm>
            <a:off x="1934858" y="6117472"/>
            <a:ext cx="226696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update</a:t>
            </a:r>
            <a:r>
              <a:rPr lang="en-US" altLang="zh-TW" sz="1000" dirty="0" smtClean="0"/>
              <a:t>(){</a:t>
            </a:r>
          </a:p>
          <a:p>
            <a:r>
              <a:rPr lang="en-US" altLang="zh-TW" sz="1000" dirty="0" err="1"/>
              <a:t>super.update</a:t>
            </a:r>
            <a:r>
              <a:rPr lang="en-US" altLang="zh-TW" sz="1000" dirty="0"/>
              <a:t>();</a:t>
            </a:r>
            <a:endParaRPr lang="en-US" altLang="zh-TW" sz="1000" dirty="0" smtClean="0"/>
          </a:p>
          <a:p>
            <a:r>
              <a:rPr lang="en-US" altLang="zh-TW" sz="1000" dirty="0" smtClean="0"/>
              <a:t>…</a:t>
            </a:r>
          </a:p>
          <a:p>
            <a:r>
              <a:rPr lang="en-US" altLang="zh-TW" sz="1000" b="1" dirty="0" err="1" smtClean="0"/>
              <a:t>this.tryAllMessagesToAllConnections</a:t>
            </a:r>
            <a:r>
              <a:rPr lang="en-US" altLang="zh-TW" sz="1000" dirty="0" smtClean="0"/>
              <a:t>();</a:t>
            </a:r>
          </a:p>
          <a:p>
            <a:r>
              <a:rPr lang="en-US" altLang="zh-TW" sz="1000" dirty="0" smtClean="0"/>
              <a:t>}</a:t>
            </a:r>
            <a:endParaRPr lang="zh-TW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11124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678048" y="40291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678048" y="507786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sp>
        <p:nvSpPr>
          <p:cNvPr id="6" name="圓角矩形 5"/>
          <p:cNvSpPr/>
          <p:nvPr/>
        </p:nvSpPr>
        <p:spPr>
          <a:xfrm>
            <a:off x="395536" y="1025762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sp>
        <p:nvSpPr>
          <p:cNvPr id="9" name="圓角矩形 8"/>
          <p:cNvSpPr/>
          <p:nvPr/>
        </p:nvSpPr>
        <p:spPr>
          <a:xfrm>
            <a:off x="467696" y="2814257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2290116" y="328323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圓角矩形 12"/>
          <p:cNvSpPr/>
          <p:nvPr/>
        </p:nvSpPr>
        <p:spPr>
          <a:xfrm>
            <a:off x="402426" y="6101314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17" name="直線接點 16"/>
          <p:cNvCxnSpPr/>
          <p:nvPr/>
        </p:nvCxnSpPr>
        <p:spPr>
          <a:xfrm>
            <a:off x="1158426" y="875025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線單箭頭接點 20"/>
          <p:cNvCxnSpPr>
            <a:stCxn id="13" idx="0"/>
            <a:endCxn id="9" idx="2"/>
          </p:cNvCxnSpPr>
          <p:nvPr/>
        </p:nvCxnSpPr>
        <p:spPr>
          <a:xfrm flipH="1" flipV="1">
            <a:off x="1148851" y="5363277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/>
          <p:cNvSpPr txBox="1"/>
          <p:nvPr/>
        </p:nvSpPr>
        <p:spPr>
          <a:xfrm>
            <a:off x="1865253" y="3284984"/>
            <a:ext cx="2486578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err="1" smtClean="0"/>
              <a:t>startTransfer</a:t>
            </a:r>
            <a:r>
              <a:rPr lang="en-US" altLang="zh-TW" sz="1100" dirty="0" smtClean="0"/>
              <a:t>(m,</a:t>
            </a:r>
            <a:r>
              <a:rPr lang="zh-TW" altLang="en-US" sz="1100" dirty="0" smtClean="0"/>
              <a:t> </a:t>
            </a:r>
            <a:r>
              <a:rPr lang="en-US" altLang="zh-TW" sz="1100" dirty="0" smtClean="0"/>
              <a:t>con)</a:t>
            </a:r>
            <a:r>
              <a:rPr lang="en-US" altLang="zh-TW" sz="1100" b="1" dirty="0" smtClean="0"/>
              <a:t>{</a:t>
            </a:r>
          </a:p>
          <a:p>
            <a:r>
              <a:rPr lang="en-US" altLang="zh-TW" sz="1100" b="1" dirty="0" smtClean="0"/>
              <a:t>…</a:t>
            </a:r>
          </a:p>
          <a:p>
            <a:r>
              <a:rPr lang="en-US" altLang="zh-TW" sz="1100" dirty="0" err="1"/>
              <a:t>retVal</a:t>
            </a:r>
            <a:r>
              <a:rPr lang="en-US" altLang="zh-TW" sz="1100" dirty="0"/>
              <a:t> = </a:t>
            </a:r>
            <a:r>
              <a:rPr lang="en-US" altLang="zh-TW" sz="1100" u="sng" dirty="0" err="1"/>
              <a:t>con.startTransfer</a:t>
            </a:r>
            <a:r>
              <a:rPr lang="en-US" altLang="zh-TW" sz="1100" u="sng" dirty="0"/>
              <a:t>(</a:t>
            </a:r>
            <a:r>
              <a:rPr lang="en-US" altLang="zh-TW" sz="1100" u="sng" dirty="0" err="1"/>
              <a:t>getHost</a:t>
            </a:r>
            <a:r>
              <a:rPr lang="en-US" altLang="zh-TW" sz="1100" u="sng" dirty="0"/>
              <a:t>(), m);</a:t>
            </a:r>
            <a:endParaRPr lang="en-US" altLang="zh-TW" sz="1100" b="1" dirty="0"/>
          </a:p>
          <a:p>
            <a:r>
              <a:rPr lang="en-US" altLang="zh-TW" sz="1100" b="1" dirty="0" smtClean="0"/>
              <a:t>…</a:t>
            </a:r>
            <a:endParaRPr lang="en-US" altLang="zh-TW" sz="1100" b="1" dirty="0"/>
          </a:p>
          <a:p>
            <a:r>
              <a:rPr lang="en-US" altLang="zh-TW" sz="1100" b="1" dirty="0" smtClean="0"/>
              <a:t>}</a:t>
            </a:r>
          </a:p>
        </p:txBody>
      </p:sp>
      <p:sp>
        <p:nvSpPr>
          <p:cNvPr id="40" name="文字方塊 39"/>
          <p:cNvSpPr txBox="1"/>
          <p:nvPr/>
        </p:nvSpPr>
        <p:spPr>
          <a:xfrm>
            <a:off x="2303051" y="3115201"/>
            <a:ext cx="32720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accent3">
                    <a:lumMod val="75000"/>
                  </a:schemeClr>
                </a:solidFill>
              </a:rPr>
              <a:t>Tries to start a transfer of message using a connection</a:t>
            </a:r>
            <a:endParaRPr lang="zh-TW" altLang="en-US" sz="11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1861484" y="3122895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6"/>
                </a:solidFill>
              </a:rPr>
              <a:t>Step 7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cxnSp>
        <p:nvCxnSpPr>
          <p:cNvPr id="74" name="直線單箭頭接點 73"/>
          <p:cNvCxnSpPr>
            <a:stCxn id="9" idx="0"/>
            <a:endCxn id="6" idx="2"/>
          </p:cNvCxnSpPr>
          <p:nvPr/>
        </p:nvCxnSpPr>
        <p:spPr>
          <a:xfrm flipV="1">
            <a:off x="1148851" y="1313762"/>
            <a:ext cx="2685" cy="150049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圓角矩形 52"/>
          <p:cNvSpPr/>
          <p:nvPr/>
        </p:nvSpPr>
        <p:spPr>
          <a:xfrm>
            <a:off x="2572938" y="2450539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/>
              <a:t>CBRConnection</a:t>
            </a:r>
            <a:endParaRPr lang="zh-TW" altLang="en-US" sz="1000" dirty="0"/>
          </a:p>
        </p:txBody>
      </p:sp>
      <p:cxnSp>
        <p:nvCxnSpPr>
          <p:cNvPr id="58" name="直線單箭頭接點 57"/>
          <p:cNvCxnSpPr/>
          <p:nvPr/>
        </p:nvCxnSpPr>
        <p:spPr>
          <a:xfrm flipV="1">
            <a:off x="3328938" y="2275178"/>
            <a:ext cx="0" cy="175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直線接點 74"/>
          <p:cNvCxnSpPr>
            <a:stCxn id="5" idx="2"/>
          </p:cNvCxnSpPr>
          <p:nvPr/>
        </p:nvCxnSpPr>
        <p:spPr>
          <a:xfrm>
            <a:off x="2290116" y="795818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2" name="左大括弧 81"/>
          <p:cNvSpPr/>
          <p:nvPr/>
        </p:nvSpPr>
        <p:spPr>
          <a:xfrm>
            <a:off x="1845932" y="3115201"/>
            <a:ext cx="129025" cy="2114601"/>
          </a:xfrm>
          <a:prstGeom prst="leftBrace">
            <a:avLst>
              <a:gd name="adj1" fmla="val 8333"/>
              <a:gd name="adj2" fmla="val 50627"/>
            </a:avLst>
          </a:prstGeom>
          <a:ln w="254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592854" y="3906261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-13118" y="3399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Sender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2886506" y="194488"/>
            <a:ext cx="13276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 err="1" smtClean="0"/>
              <a:t>updateHosts</a:t>
            </a:r>
            <a:r>
              <a:rPr lang="en-US" altLang="zh-TW" sz="900" dirty="0" smtClean="0"/>
              <a:t>()</a:t>
            </a:r>
            <a:r>
              <a:rPr lang="en-US" altLang="zh-TW" sz="900" b="1" dirty="0" smtClean="0"/>
              <a:t>;</a:t>
            </a:r>
            <a:endParaRPr lang="zh-TW" altLang="en-US" sz="900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2886506" y="32533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1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2881694" y="625176"/>
            <a:ext cx="16337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/>
              <a:t> this</a:t>
            </a:r>
            <a:r>
              <a:rPr lang="en-US" altLang="zh-TW" sz="900" dirty="0" smtClean="0"/>
              <a:t>..</a:t>
            </a:r>
            <a:r>
              <a:rPr lang="en-US" altLang="zh-TW" sz="900" dirty="0" err="1" smtClean="0"/>
              <a:t>router.update</a:t>
            </a:r>
            <a:r>
              <a:rPr lang="en-US" altLang="zh-TW" sz="900" dirty="0"/>
              <a:t>();</a:t>
            </a:r>
            <a:endParaRPr lang="zh-TW" altLang="en-US" sz="900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2881694" y="463221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</a:t>
            </a:r>
            <a:r>
              <a:rPr lang="en-US" altLang="zh-TW" sz="900" dirty="0">
                <a:solidFill>
                  <a:schemeClr val="accent6"/>
                </a:solidFill>
              </a:rPr>
              <a:t>2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86" name="圓角矩形 85"/>
          <p:cNvSpPr>
            <a:spLocks noChangeAspect="1"/>
          </p:cNvSpPr>
          <p:nvPr/>
        </p:nvSpPr>
        <p:spPr>
          <a:xfrm>
            <a:off x="5986989" y="204923"/>
            <a:ext cx="792088" cy="285840"/>
          </a:xfrm>
          <a:prstGeom prst="round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>
                <a:solidFill>
                  <a:schemeClr val="tx1"/>
                </a:solidFill>
              </a:rPr>
              <a:t>DTNHost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pic>
        <p:nvPicPr>
          <p:cNvPr id="88" name="Picture 1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6989" y="486220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19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0977" y="565595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" name="矩形 89"/>
          <p:cNvSpPr/>
          <p:nvPr/>
        </p:nvSpPr>
        <p:spPr>
          <a:xfrm>
            <a:off x="6043630" y="846582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n0</a:t>
            </a:r>
            <a:endParaRPr lang="zh-TW" altLang="en-US" dirty="0"/>
          </a:p>
        </p:txBody>
      </p:sp>
      <p:sp>
        <p:nvSpPr>
          <p:cNvPr id="91" name="右大括弧 90"/>
          <p:cNvSpPr/>
          <p:nvPr/>
        </p:nvSpPr>
        <p:spPr>
          <a:xfrm>
            <a:off x="5030079" y="248575"/>
            <a:ext cx="294337" cy="1853769"/>
          </a:xfrm>
          <a:prstGeom prst="rightBrace">
            <a:avLst>
              <a:gd name="adj1" fmla="val 8333"/>
              <a:gd name="adj2" fmla="val 617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94" name="表格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3486616"/>
              </p:ext>
            </p:extLst>
          </p:nvPr>
        </p:nvGraphicFramePr>
        <p:xfrm>
          <a:off x="3698584" y="379002"/>
          <a:ext cx="1430218" cy="1639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5109"/>
                <a:gridCol w="715109"/>
              </a:tblGrid>
              <a:tr h="349747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Messages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M1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….</a:t>
                      </a:r>
                      <a:endParaRPr lang="zh-TW" altLang="en-US" sz="1400" dirty="0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6" name="圓角矩形 95"/>
          <p:cNvSpPr/>
          <p:nvPr/>
        </p:nvSpPr>
        <p:spPr>
          <a:xfrm>
            <a:off x="5308495" y="1309769"/>
            <a:ext cx="980065" cy="221043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900" dirty="0" err="1" smtClean="0"/>
              <a:t>MessageRouter</a:t>
            </a:r>
            <a:endParaRPr lang="zh-TW" altLang="en-US" sz="900" dirty="0"/>
          </a:p>
        </p:txBody>
      </p:sp>
      <p:cxnSp>
        <p:nvCxnSpPr>
          <p:cNvPr id="97" name="直線接點 96"/>
          <p:cNvCxnSpPr/>
          <p:nvPr/>
        </p:nvCxnSpPr>
        <p:spPr>
          <a:xfrm>
            <a:off x="5798528" y="1139618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8" name="圓角矩形 97"/>
          <p:cNvSpPr/>
          <p:nvPr/>
        </p:nvSpPr>
        <p:spPr>
          <a:xfrm>
            <a:off x="6344424" y="1302808"/>
            <a:ext cx="1101296" cy="20859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900" dirty="0" err="1" smtClean="0"/>
              <a:t>NetworkInterface</a:t>
            </a:r>
            <a:endParaRPr lang="zh-TW" altLang="en-US" sz="900" dirty="0"/>
          </a:p>
        </p:txBody>
      </p:sp>
      <p:cxnSp>
        <p:nvCxnSpPr>
          <p:cNvPr id="99" name="直線接點 98"/>
          <p:cNvCxnSpPr/>
          <p:nvPr/>
        </p:nvCxnSpPr>
        <p:spPr>
          <a:xfrm>
            <a:off x="6866452" y="1139618"/>
            <a:ext cx="0" cy="15384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0" name="直線接點 99"/>
          <p:cNvCxnSpPr/>
          <p:nvPr/>
        </p:nvCxnSpPr>
        <p:spPr>
          <a:xfrm>
            <a:off x="6330798" y="1072864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1" name="直線接點 100"/>
          <p:cNvCxnSpPr/>
          <p:nvPr/>
        </p:nvCxnSpPr>
        <p:spPr>
          <a:xfrm>
            <a:off x="5798528" y="1152072"/>
            <a:ext cx="608996" cy="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2" name="直線接點 101"/>
          <p:cNvCxnSpPr/>
          <p:nvPr/>
        </p:nvCxnSpPr>
        <p:spPr>
          <a:xfrm flipV="1">
            <a:off x="6144664" y="1152072"/>
            <a:ext cx="721788" cy="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3" name="右大括弧 102"/>
          <p:cNvSpPr/>
          <p:nvPr/>
        </p:nvSpPr>
        <p:spPr>
          <a:xfrm rot="10800000">
            <a:off x="7445719" y="597982"/>
            <a:ext cx="294337" cy="1644615"/>
          </a:xfrm>
          <a:prstGeom prst="rightBrace">
            <a:avLst>
              <a:gd name="adj1" fmla="val 8333"/>
              <a:gd name="adj2" fmla="val 5100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04" name="表格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3105789"/>
              </p:ext>
            </p:extLst>
          </p:nvPr>
        </p:nvGraphicFramePr>
        <p:xfrm>
          <a:off x="7627887" y="749276"/>
          <a:ext cx="1479009" cy="1254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9009"/>
              </a:tblGrid>
              <a:tr h="172424">
                <a:tc>
                  <a:txBody>
                    <a:bodyPr/>
                    <a:lstStyle/>
                    <a:p>
                      <a:r>
                        <a:rPr lang="en-US" altLang="zh-TW" sz="900" b="1" dirty="0" smtClean="0"/>
                        <a:t>Connections</a:t>
                      </a:r>
                      <a:endParaRPr lang="zh-TW" altLang="en-US" sz="900" b="1" dirty="0"/>
                    </a:p>
                  </a:txBody>
                  <a:tcPr/>
                </a:tc>
              </a:tr>
              <a:tr h="152483">
                <a:tc>
                  <a:txBody>
                    <a:bodyPr/>
                    <a:lstStyle/>
                    <a:p>
                      <a:r>
                        <a:rPr lang="en-US" altLang="zh-TW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n0&lt;-&gt;n1 (1000Bps) is up</a:t>
                      </a:r>
                      <a:endParaRPr lang="zh-TW" altLang="en-US" sz="800" dirty="0"/>
                    </a:p>
                  </a:txBody>
                  <a:tcPr/>
                </a:tc>
              </a:tr>
              <a:tr h="22163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16647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5" name="直線單箭頭接點 104"/>
          <p:cNvCxnSpPr/>
          <p:nvPr/>
        </p:nvCxnSpPr>
        <p:spPr>
          <a:xfrm flipH="1" flipV="1">
            <a:off x="2303051" y="2814257"/>
            <a:ext cx="510340" cy="604828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1" name="表格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6082291"/>
              </p:ext>
            </p:extLst>
          </p:nvPr>
        </p:nvGraphicFramePr>
        <p:xfrm>
          <a:off x="1693832" y="2291289"/>
          <a:ext cx="5040564" cy="522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094"/>
                <a:gridCol w="840094"/>
                <a:gridCol w="840094"/>
                <a:gridCol w="840094"/>
                <a:gridCol w="840094"/>
                <a:gridCol w="840094"/>
              </a:tblGrid>
              <a:tr h="224928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id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from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to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size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err="1" smtClean="0"/>
                        <a:t>timeCreated</a:t>
                      </a:r>
                      <a:endParaRPr lang="en-US" altLang="zh-TW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path</a:t>
                      </a:r>
                      <a:endParaRPr lang="zh-TW" altLang="en-US" sz="1000" dirty="0"/>
                    </a:p>
                  </a:txBody>
                  <a:tcPr/>
                </a:tc>
              </a:tr>
              <a:tr h="279128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M1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n0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n1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5000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1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[]</a:t>
                      </a:r>
                      <a:endParaRPr lang="zh-TW" altLang="en-US" sz="10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2" name="直線接點 61"/>
          <p:cNvCxnSpPr/>
          <p:nvPr/>
        </p:nvCxnSpPr>
        <p:spPr>
          <a:xfrm>
            <a:off x="1148851" y="873432"/>
            <a:ext cx="1141265" cy="3186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3" name="直線單箭頭接點 62"/>
          <p:cNvCxnSpPr/>
          <p:nvPr/>
        </p:nvCxnSpPr>
        <p:spPr>
          <a:xfrm flipH="1">
            <a:off x="2290116" y="1074419"/>
            <a:ext cx="1430923" cy="1168178"/>
          </a:xfrm>
          <a:prstGeom prst="straightConnector1">
            <a:avLst/>
          </a:prstGeom>
          <a:ln w="25400"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3732051" y="715573"/>
            <a:ext cx="1429147" cy="416821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9" name="直線單箭頭接點 68"/>
          <p:cNvCxnSpPr/>
          <p:nvPr/>
        </p:nvCxnSpPr>
        <p:spPr>
          <a:xfrm flipV="1">
            <a:off x="3120702" y="1293465"/>
            <a:ext cx="4979690" cy="2125620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7621263" y="956905"/>
            <a:ext cx="1429147" cy="312718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7" name="直線單箭頭接點 56"/>
          <p:cNvCxnSpPr/>
          <p:nvPr/>
        </p:nvCxnSpPr>
        <p:spPr>
          <a:xfrm flipH="1">
            <a:off x="3550310" y="3754343"/>
            <a:ext cx="33798" cy="682769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字方塊 70"/>
          <p:cNvSpPr txBox="1"/>
          <p:nvPr/>
        </p:nvSpPr>
        <p:spPr>
          <a:xfrm>
            <a:off x="3059783" y="4437112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n0(Sender)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1934858" y="5955517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6"/>
                </a:solidFill>
              </a:rPr>
              <a:t>Step 3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50" name="標題 4"/>
          <p:cNvSpPr txBox="1">
            <a:spLocks/>
          </p:cNvSpPr>
          <p:nvPr/>
        </p:nvSpPr>
        <p:spPr>
          <a:xfrm>
            <a:off x="3515236" y="-34423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 smtClean="0"/>
              <a:t>Message relay started in clock 1</a:t>
            </a:r>
            <a:endParaRPr lang="zh-TW" altLang="en-US" sz="1800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1934858" y="6117472"/>
            <a:ext cx="227177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update</a:t>
            </a:r>
            <a:r>
              <a:rPr lang="en-US" altLang="zh-TW" sz="1000" dirty="0" smtClean="0"/>
              <a:t>(){</a:t>
            </a:r>
          </a:p>
          <a:p>
            <a:r>
              <a:rPr lang="en-US" altLang="zh-TW" sz="1000" dirty="0" err="1"/>
              <a:t>super.update</a:t>
            </a:r>
            <a:r>
              <a:rPr lang="en-US" altLang="zh-TW" sz="1000" dirty="0"/>
              <a:t>();</a:t>
            </a:r>
            <a:endParaRPr lang="en-US" altLang="zh-TW" sz="1000" dirty="0" smtClean="0"/>
          </a:p>
          <a:p>
            <a:r>
              <a:rPr lang="en-US" altLang="zh-TW" sz="1000" dirty="0" smtClean="0"/>
              <a:t>…</a:t>
            </a:r>
          </a:p>
          <a:p>
            <a:r>
              <a:rPr lang="en-US" altLang="zh-TW" sz="1000" b="1" dirty="0" err="1" smtClean="0"/>
              <a:t>this.tryAllMessagesToAllConnections</a:t>
            </a:r>
            <a:r>
              <a:rPr lang="en-US" altLang="zh-TW" sz="1000" b="1" dirty="0" smtClean="0"/>
              <a:t>();</a:t>
            </a:r>
          </a:p>
          <a:p>
            <a:r>
              <a:rPr lang="en-US" altLang="zh-TW" sz="1000" dirty="0" smtClean="0"/>
              <a:t>}</a:t>
            </a:r>
            <a:endParaRPr lang="zh-TW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82536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678048" y="40291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678048" y="507786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sp>
        <p:nvSpPr>
          <p:cNvPr id="6" name="圓角矩形 5"/>
          <p:cNvSpPr/>
          <p:nvPr/>
        </p:nvSpPr>
        <p:spPr>
          <a:xfrm>
            <a:off x="395536" y="1025762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sp>
        <p:nvSpPr>
          <p:cNvPr id="9" name="圓角矩形 8"/>
          <p:cNvSpPr/>
          <p:nvPr/>
        </p:nvSpPr>
        <p:spPr>
          <a:xfrm>
            <a:off x="467696" y="2814257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2290116" y="328323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圓角矩形 12"/>
          <p:cNvSpPr/>
          <p:nvPr/>
        </p:nvSpPr>
        <p:spPr>
          <a:xfrm>
            <a:off x="402426" y="6101314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17" name="直線接點 16"/>
          <p:cNvCxnSpPr/>
          <p:nvPr/>
        </p:nvCxnSpPr>
        <p:spPr>
          <a:xfrm>
            <a:off x="1158426" y="875025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線單箭頭接點 20"/>
          <p:cNvCxnSpPr>
            <a:stCxn id="13" idx="0"/>
            <a:endCxn id="9" idx="2"/>
          </p:cNvCxnSpPr>
          <p:nvPr/>
        </p:nvCxnSpPr>
        <p:spPr>
          <a:xfrm flipH="1" flipV="1">
            <a:off x="1148851" y="5363277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9" idx="0"/>
            <a:endCxn id="6" idx="2"/>
          </p:cNvCxnSpPr>
          <p:nvPr/>
        </p:nvCxnSpPr>
        <p:spPr>
          <a:xfrm flipV="1">
            <a:off x="1148851" y="1313762"/>
            <a:ext cx="2685" cy="150049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圓角矩形 47"/>
          <p:cNvSpPr/>
          <p:nvPr/>
        </p:nvSpPr>
        <p:spPr>
          <a:xfrm>
            <a:off x="2559082" y="1038215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NetworkInterface</a:t>
            </a:r>
            <a:endParaRPr lang="zh-TW" altLang="en-US" sz="1100" dirty="0"/>
          </a:p>
        </p:txBody>
      </p:sp>
      <p:sp>
        <p:nvSpPr>
          <p:cNvPr id="50" name="圓角矩形 49"/>
          <p:cNvSpPr/>
          <p:nvPr/>
        </p:nvSpPr>
        <p:spPr>
          <a:xfrm>
            <a:off x="2572938" y="1987178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Connections</a:t>
            </a:r>
            <a:endParaRPr lang="zh-TW" altLang="en-US" sz="1100" dirty="0"/>
          </a:p>
        </p:txBody>
      </p:sp>
      <p:sp>
        <p:nvSpPr>
          <p:cNvPr id="52" name="圓角矩形 51"/>
          <p:cNvSpPr/>
          <p:nvPr/>
        </p:nvSpPr>
        <p:spPr>
          <a:xfrm>
            <a:off x="2559082" y="1504007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SimpleBoardcastInterface</a:t>
            </a:r>
            <a:endParaRPr lang="zh-TW" altLang="en-US" sz="800" dirty="0"/>
          </a:p>
        </p:txBody>
      </p:sp>
      <p:sp>
        <p:nvSpPr>
          <p:cNvPr id="53" name="圓角矩形 52"/>
          <p:cNvSpPr/>
          <p:nvPr/>
        </p:nvSpPr>
        <p:spPr>
          <a:xfrm>
            <a:off x="2572938" y="2450539"/>
            <a:ext cx="1512000" cy="1763499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CBRConnection</a:t>
            </a:r>
            <a:endParaRPr lang="zh-TW" altLang="en-US" sz="1400" dirty="0"/>
          </a:p>
        </p:txBody>
      </p:sp>
      <p:cxnSp>
        <p:nvCxnSpPr>
          <p:cNvPr id="54" name="直線單箭頭接點 53"/>
          <p:cNvCxnSpPr/>
          <p:nvPr/>
        </p:nvCxnSpPr>
        <p:spPr>
          <a:xfrm flipV="1">
            <a:off x="3315082" y="1327921"/>
            <a:ext cx="0" cy="17450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直線接點 55"/>
          <p:cNvCxnSpPr>
            <a:stCxn id="52" idx="2"/>
          </p:cNvCxnSpPr>
          <p:nvPr/>
        </p:nvCxnSpPr>
        <p:spPr>
          <a:xfrm>
            <a:off x="3315082" y="1792007"/>
            <a:ext cx="0" cy="19517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直線單箭頭接點 57"/>
          <p:cNvCxnSpPr>
            <a:endCxn id="50" idx="2"/>
          </p:cNvCxnSpPr>
          <p:nvPr/>
        </p:nvCxnSpPr>
        <p:spPr>
          <a:xfrm flipV="1">
            <a:off x="3328938" y="2275178"/>
            <a:ext cx="0" cy="175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1" name="直線接點 70"/>
          <p:cNvCxnSpPr/>
          <p:nvPr/>
        </p:nvCxnSpPr>
        <p:spPr>
          <a:xfrm>
            <a:off x="3315082" y="862572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直線接點 74"/>
          <p:cNvCxnSpPr>
            <a:stCxn id="5" idx="2"/>
          </p:cNvCxnSpPr>
          <p:nvPr/>
        </p:nvCxnSpPr>
        <p:spPr>
          <a:xfrm>
            <a:off x="2290116" y="795818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直線接點 75"/>
          <p:cNvCxnSpPr/>
          <p:nvPr/>
        </p:nvCxnSpPr>
        <p:spPr>
          <a:xfrm>
            <a:off x="1148851" y="873432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9" name="直線接點 78"/>
          <p:cNvCxnSpPr/>
          <p:nvPr/>
        </p:nvCxnSpPr>
        <p:spPr>
          <a:xfrm>
            <a:off x="2103982" y="875025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文字方塊 1"/>
          <p:cNvSpPr txBox="1"/>
          <p:nvPr/>
        </p:nvSpPr>
        <p:spPr>
          <a:xfrm>
            <a:off x="592854" y="3906261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-13118" y="3399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Sender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47" name="直線單箭頭接點 46"/>
          <p:cNvCxnSpPr>
            <a:endCxn id="53" idx="1"/>
          </p:cNvCxnSpPr>
          <p:nvPr/>
        </p:nvCxnSpPr>
        <p:spPr>
          <a:xfrm>
            <a:off x="1940481" y="3332289"/>
            <a:ext cx="632457" cy="0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左大括弧 56"/>
          <p:cNvSpPr/>
          <p:nvPr/>
        </p:nvSpPr>
        <p:spPr>
          <a:xfrm>
            <a:off x="4137714" y="2625989"/>
            <a:ext cx="146253" cy="1462778"/>
          </a:xfrm>
          <a:prstGeom prst="leftBrace">
            <a:avLst>
              <a:gd name="adj1" fmla="val 8333"/>
              <a:gd name="adj2" fmla="val 50627"/>
            </a:avLst>
          </a:prstGeom>
          <a:ln w="254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4283967" y="2625989"/>
            <a:ext cx="44446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err="1"/>
              <a:t>startTransfer</a:t>
            </a:r>
            <a:r>
              <a:rPr lang="en-US" altLang="zh-TW" sz="1200" b="1" dirty="0"/>
              <a:t>(from, m</a:t>
            </a:r>
            <a:r>
              <a:rPr lang="en-US" altLang="zh-TW" sz="1200" b="1" dirty="0" smtClean="0"/>
              <a:t>){</a:t>
            </a:r>
            <a:endParaRPr lang="zh-TW" altLang="en-US" sz="1200" b="1" dirty="0"/>
          </a:p>
          <a:p>
            <a:r>
              <a:rPr lang="en-US" altLang="zh-TW" sz="1200" b="1" dirty="0" smtClean="0"/>
              <a:t>..</a:t>
            </a:r>
          </a:p>
          <a:p>
            <a:r>
              <a:rPr lang="en-US" altLang="zh-TW" sz="1200" dirty="0"/>
              <a:t>Message </a:t>
            </a:r>
            <a:r>
              <a:rPr lang="en-US" altLang="zh-TW" sz="1200" dirty="0" err="1"/>
              <a:t>newMessage</a:t>
            </a:r>
            <a:r>
              <a:rPr lang="en-US" altLang="zh-TW" sz="1200" dirty="0"/>
              <a:t> = </a:t>
            </a:r>
            <a:r>
              <a:rPr lang="en-US" altLang="zh-TW" sz="1200" dirty="0" err="1"/>
              <a:t>m.replicate</a:t>
            </a:r>
            <a:r>
              <a:rPr lang="en-US" altLang="zh-TW" sz="1200" dirty="0"/>
              <a:t>();</a:t>
            </a:r>
            <a:endParaRPr lang="en-US" altLang="zh-TW" sz="1200" dirty="0" smtClean="0"/>
          </a:p>
          <a:p>
            <a:r>
              <a:rPr lang="en-US" altLang="zh-TW" sz="1200" dirty="0" err="1">
                <a:solidFill>
                  <a:schemeClr val="accent2"/>
                </a:solidFill>
              </a:rPr>
              <a:t>retVal</a:t>
            </a:r>
            <a:r>
              <a:rPr lang="en-US" altLang="zh-TW" sz="1200" dirty="0"/>
              <a:t> </a:t>
            </a:r>
            <a:r>
              <a:rPr lang="en-US" altLang="zh-TW" sz="1200" dirty="0" smtClean="0"/>
              <a:t>= </a:t>
            </a:r>
            <a:r>
              <a:rPr lang="en-US" altLang="zh-TW" sz="1200" dirty="0" err="1" smtClean="0"/>
              <a:t>getOtherNode</a:t>
            </a:r>
            <a:r>
              <a:rPr lang="en-US" altLang="zh-TW" sz="1200" dirty="0" smtClean="0"/>
              <a:t>(from</a:t>
            </a:r>
            <a:r>
              <a:rPr lang="en-US" altLang="zh-TW" sz="1200" dirty="0"/>
              <a:t>).</a:t>
            </a:r>
            <a:r>
              <a:rPr lang="en-US" altLang="zh-TW" sz="1200" dirty="0" err="1"/>
              <a:t>receiveMessage</a:t>
            </a:r>
            <a:r>
              <a:rPr lang="en-US" altLang="zh-TW" sz="1200" dirty="0"/>
              <a:t>(</a:t>
            </a:r>
            <a:r>
              <a:rPr lang="en-US" altLang="zh-TW" sz="1200" dirty="0" err="1"/>
              <a:t>newMessage</a:t>
            </a:r>
            <a:r>
              <a:rPr lang="en-US" altLang="zh-TW" sz="1200" dirty="0"/>
              <a:t>, from</a:t>
            </a:r>
            <a:r>
              <a:rPr lang="en-US" altLang="zh-TW" sz="1200" dirty="0" smtClean="0"/>
              <a:t>);</a:t>
            </a:r>
          </a:p>
          <a:p>
            <a:r>
              <a:rPr lang="en-US" altLang="zh-TW" sz="1200" b="1" dirty="0" smtClean="0"/>
              <a:t>..</a:t>
            </a:r>
            <a:endParaRPr lang="en-US" altLang="zh-TW" sz="1200" b="1" dirty="0"/>
          </a:p>
          <a:p>
            <a:r>
              <a:rPr lang="en-US" altLang="zh-TW" sz="1200" b="1" dirty="0" smtClean="0"/>
              <a:t>}</a:t>
            </a:r>
            <a:endParaRPr lang="zh-TW" altLang="en-US" sz="1200" b="1" dirty="0"/>
          </a:p>
        </p:txBody>
      </p:sp>
      <p:sp>
        <p:nvSpPr>
          <p:cNvPr id="20" name="圓角矩形 19"/>
          <p:cNvSpPr/>
          <p:nvPr/>
        </p:nvSpPr>
        <p:spPr>
          <a:xfrm>
            <a:off x="4788024" y="3205331"/>
            <a:ext cx="3744416" cy="295677"/>
          </a:xfrm>
          <a:prstGeom prst="round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6" name="直線單箭頭接點 25"/>
          <p:cNvCxnSpPr>
            <a:stCxn id="20" idx="2"/>
          </p:cNvCxnSpPr>
          <p:nvPr/>
        </p:nvCxnSpPr>
        <p:spPr>
          <a:xfrm>
            <a:off x="6660232" y="3501008"/>
            <a:ext cx="0" cy="1862269"/>
          </a:xfrm>
          <a:prstGeom prst="straightConnector1">
            <a:avLst/>
          </a:prstGeom>
          <a:ln w="25400"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/>
          <p:nvPr/>
        </p:nvCxnSpPr>
        <p:spPr>
          <a:xfrm flipH="1">
            <a:off x="5091099" y="3386432"/>
            <a:ext cx="303076" cy="827606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字方塊 71"/>
          <p:cNvSpPr txBox="1"/>
          <p:nvPr/>
        </p:nvSpPr>
        <p:spPr>
          <a:xfrm>
            <a:off x="4395171" y="4214038"/>
            <a:ext cx="1364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2"/>
                </a:solidFill>
              </a:rPr>
              <a:t>n1(Receiver)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4598752" y="5363277"/>
            <a:ext cx="4501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3"/>
                </a:solidFill>
              </a:rPr>
              <a:t>Asking </a:t>
            </a:r>
            <a:r>
              <a:rPr lang="en-US" altLang="zh-TW" dirty="0" smtClean="0">
                <a:solidFill>
                  <a:schemeClr val="accent3"/>
                </a:solidFill>
              </a:rPr>
              <a:t>to n1(Receiver) to receive the Message</a:t>
            </a:r>
            <a:endParaRPr lang="zh-TW" altLang="en-US" dirty="0">
              <a:solidFill>
                <a:schemeClr val="accent3"/>
              </a:solidFill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1861484" y="3122895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6"/>
                </a:solidFill>
              </a:rPr>
              <a:t>Step 7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4630129" y="1038215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n0(Sender)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graphicFrame>
        <p:nvGraphicFramePr>
          <p:cNvPr id="42" name="表格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277354"/>
              </p:ext>
            </p:extLst>
          </p:nvPr>
        </p:nvGraphicFramePr>
        <p:xfrm>
          <a:off x="4084938" y="1758289"/>
          <a:ext cx="5040564" cy="522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094"/>
                <a:gridCol w="840094"/>
                <a:gridCol w="840094"/>
                <a:gridCol w="840094"/>
                <a:gridCol w="840094"/>
                <a:gridCol w="840094"/>
              </a:tblGrid>
              <a:tr h="224928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id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from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to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size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err="1" smtClean="0"/>
                        <a:t>timeCreated</a:t>
                      </a:r>
                      <a:endParaRPr lang="en-US" altLang="zh-TW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path</a:t>
                      </a:r>
                      <a:endParaRPr lang="zh-TW" altLang="en-US" sz="1000" dirty="0"/>
                    </a:p>
                  </a:txBody>
                  <a:tcPr/>
                </a:tc>
              </a:tr>
              <a:tr h="279128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M1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n0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n1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5000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1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[]</a:t>
                      </a:r>
                      <a:endParaRPr lang="zh-TW" altLang="en-US" sz="10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3" name="直線單箭頭接點 42"/>
          <p:cNvCxnSpPr/>
          <p:nvPr/>
        </p:nvCxnSpPr>
        <p:spPr>
          <a:xfrm flipH="1" flipV="1">
            <a:off x="6587083" y="2353333"/>
            <a:ext cx="1204950" cy="994523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/>
          <p:nvPr/>
        </p:nvCxnSpPr>
        <p:spPr>
          <a:xfrm flipV="1">
            <a:off x="5652120" y="2362858"/>
            <a:ext cx="648072" cy="336179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圓角矩形 58"/>
          <p:cNvSpPr/>
          <p:nvPr/>
        </p:nvSpPr>
        <p:spPr>
          <a:xfrm>
            <a:off x="4026024" y="1748006"/>
            <a:ext cx="5117976" cy="527172"/>
          </a:xfrm>
          <a:prstGeom prst="round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8" name="直線單箭頭接點 37"/>
          <p:cNvCxnSpPr>
            <a:endCxn id="41" idx="2"/>
          </p:cNvCxnSpPr>
          <p:nvPr/>
        </p:nvCxnSpPr>
        <p:spPr>
          <a:xfrm flipH="1" flipV="1">
            <a:off x="5242637" y="1407547"/>
            <a:ext cx="163718" cy="1387853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標題 4"/>
          <p:cNvSpPr txBox="1">
            <a:spLocks/>
          </p:cNvSpPr>
          <p:nvPr/>
        </p:nvSpPr>
        <p:spPr>
          <a:xfrm>
            <a:off x="3515236" y="-34423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 smtClean="0"/>
              <a:t>Message relay started in clock 1</a:t>
            </a:r>
            <a:endParaRPr lang="zh-TW" altLang="en-US" sz="1800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1934858" y="5955517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6"/>
                </a:solidFill>
              </a:rPr>
              <a:t>Step 3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1934858" y="6117472"/>
            <a:ext cx="227177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update</a:t>
            </a:r>
            <a:r>
              <a:rPr lang="en-US" altLang="zh-TW" sz="1000" dirty="0" smtClean="0"/>
              <a:t>(){</a:t>
            </a:r>
          </a:p>
          <a:p>
            <a:r>
              <a:rPr lang="en-US" altLang="zh-TW" sz="1000" dirty="0" err="1"/>
              <a:t>super.update</a:t>
            </a:r>
            <a:r>
              <a:rPr lang="en-US" altLang="zh-TW" sz="1000" dirty="0"/>
              <a:t>();</a:t>
            </a:r>
            <a:endParaRPr lang="en-US" altLang="zh-TW" sz="1000" dirty="0" smtClean="0"/>
          </a:p>
          <a:p>
            <a:r>
              <a:rPr lang="en-US" altLang="zh-TW" sz="1000" dirty="0" smtClean="0"/>
              <a:t>…</a:t>
            </a:r>
          </a:p>
          <a:p>
            <a:r>
              <a:rPr lang="en-US" altLang="zh-TW" sz="1000" b="1" dirty="0" err="1" smtClean="0"/>
              <a:t>this.tryAllMessagesToAllConnections</a:t>
            </a:r>
            <a:r>
              <a:rPr lang="en-US" altLang="zh-TW" sz="1000" b="1" dirty="0" smtClean="0"/>
              <a:t>();</a:t>
            </a:r>
          </a:p>
          <a:p>
            <a:r>
              <a:rPr lang="en-US" altLang="zh-TW" sz="1000" dirty="0" smtClean="0"/>
              <a:t>}</a:t>
            </a:r>
            <a:endParaRPr lang="zh-TW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14475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635896" y="2708920"/>
            <a:ext cx="18565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dirty="0" smtClean="0"/>
              <a:t>10/11</a:t>
            </a: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14121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>
                <a:solidFill>
                  <a:schemeClr val="accent3"/>
                </a:solidFill>
              </a:rPr>
              <a:t>Checks if </a:t>
            </a:r>
            <a:r>
              <a:rPr lang="en-US" altLang="zh-TW" dirty="0" smtClean="0">
                <a:solidFill>
                  <a:schemeClr val="accent3"/>
                </a:solidFill>
              </a:rPr>
              <a:t>router by </a:t>
            </a:r>
            <a:r>
              <a:rPr lang="en-US" altLang="zh-TW" dirty="0" smtClean="0">
                <a:solidFill>
                  <a:srgbClr val="FF0000"/>
                </a:solidFill>
              </a:rPr>
              <a:t>receiver</a:t>
            </a:r>
            <a:r>
              <a:rPr lang="en-US" altLang="zh-TW" dirty="0" smtClean="0">
                <a:solidFill>
                  <a:schemeClr val="accent3"/>
                </a:solidFill>
              </a:rPr>
              <a:t> </a:t>
            </a:r>
            <a:r>
              <a:rPr lang="en-US" altLang="zh-TW" dirty="0">
                <a:solidFill>
                  <a:schemeClr val="accent3"/>
                </a:solidFill>
              </a:rPr>
              <a:t>"wants" to start receiving message</a:t>
            </a:r>
            <a:br>
              <a:rPr lang="en-US" altLang="zh-TW" dirty="0">
                <a:solidFill>
                  <a:schemeClr val="accent3"/>
                </a:solidFill>
              </a:rPr>
            </a:br>
            <a:r>
              <a:rPr lang="en-US" altLang="zh-TW" dirty="0">
                <a:solidFill>
                  <a:schemeClr val="accent3"/>
                </a:solidFill>
              </a:rPr>
              <a:t>(there is only do "</a:t>
            </a:r>
            <a:r>
              <a:rPr lang="en-US" altLang="zh-TW" dirty="0" smtClean="0">
                <a:solidFill>
                  <a:schemeClr val="accent3"/>
                </a:solidFill>
              </a:rPr>
              <a:t>checks" </a:t>
            </a:r>
            <a:r>
              <a:rPr lang="en-US" altLang="zh-TW" dirty="0">
                <a:solidFill>
                  <a:schemeClr val="accent3"/>
                </a:solidFill>
              </a:rPr>
              <a:t>in this phase)</a:t>
            </a:r>
            <a:r>
              <a:rPr lang="zh-TW" altLang="en-US" dirty="0">
                <a:solidFill>
                  <a:schemeClr val="accent3"/>
                </a:solidFill>
              </a:rPr>
              <a:t/>
            </a:r>
            <a:br>
              <a:rPr lang="zh-TW" altLang="en-US" dirty="0">
                <a:solidFill>
                  <a:schemeClr val="accent3"/>
                </a:solidFill>
              </a:rPr>
            </a:b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b="1" dirty="0" smtClean="0"/>
              <a:t>receiver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29669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39552" y="116632"/>
            <a:ext cx="8064896" cy="489654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3889368" y="41135"/>
            <a:ext cx="1218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err="1" smtClean="0">
                <a:solidFill>
                  <a:schemeClr val="bg1"/>
                </a:solidFill>
              </a:rPr>
              <a:t>DTNHost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cxnSp>
        <p:nvCxnSpPr>
          <p:cNvPr id="6" name="直線接點 5"/>
          <p:cNvCxnSpPr/>
          <p:nvPr/>
        </p:nvCxnSpPr>
        <p:spPr>
          <a:xfrm>
            <a:off x="539809" y="410467"/>
            <a:ext cx="806463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>
            <a:off x="539809" y="1168845"/>
            <a:ext cx="806463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圓角矩形 7"/>
          <p:cNvSpPr/>
          <p:nvPr/>
        </p:nvSpPr>
        <p:spPr>
          <a:xfrm>
            <a:off x="2155960" y="1490968"/>
            <a:ext cx="3312368" cy="2523039"/>
          </a:xfrm>
          <a:prstGeom prst="roundRect">
            <a:avLst>
              <a:gd name="adj" fmla="val 14632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200" b="1" dirty="0" err="1" smtClean="0"/>
              <a:t>MessageRouter</a:t>
            </a:r>
            <a:endParaRPr lang="zh-TW" altLang="en-US" sz="1200" b="1" dirty="0"/>
          </a:p>
        </p:txBody>
      </p:sp>
      <p:sp>
        <p:nvSpPr>
          <p:cNvPr id="10" name="圓角矩形 9"/>
          <p:cNvSpPr/>
          <p:nvPr/>
        </p:nvSpPr>
        <p:spPr>
          <a:xfrm>
            <a:off x="564006" y="1975470"/>
            <a:ext cx="1536034" cy="307181"/>
          </a:xfrm>
          <a:prstGeom prst="roundRect">
            <a:avLst>
              <a:gd name="adj" fmla="val 14632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100" dirty="0" err="1" smtClean="0"/>
              <a:t>MovementModel</a:t>
            </a:r>
            <a:endParaRPr lang="zh-TW" altLang="en-US" sz="11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539809" y="1162033"/>
            <a:ext cx="36773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>
                <a:solidFill>
                  <a:schemeClr val="bg1"/>
                </a:solidFill>
              </a:rPr>
              <a:t>v</a:t>
            </a:r>
            <a:r>
              <a:rPr lang="en-US" altLang="zh-TW" sz="1100" dirty="0" smtClean="0">
                <a:solidFill>
                  <a:schemeClr val="bg1"/>
                </a:solidFill>
              </a:rPr>
              <a:t>oid </a:t>
            </a:r>
            <a:r>
              <a:rPr lang="en-US" altLang="zh-TW" sz="1100" dirty="0" err="1" smtClean="0">
                <a:solidFill>
                  <a:schemeClr val="bg1"/>
                </a:solidFill>
              </a:rPr>
              <a:t>forceConnection</a:t>
            </a:r>
            <a:r>
              <a:rPr lang="en-US" altLang="zh-TW" sz="1100" dirty="0" smtClean="0">
                <a:solidFill>
                  <a:schemeClr val="bg1"/>
                </a:solidFill>
              </a:rPr>
              <a:t>(</a:t>
            </a:r>
            <a:r>
              <a:rPr lang="en-US" altLang="zh-TW" sz="1100" dirty="0" err="1" smtClean="0">
                <a:solidFill>
                  <a:schemeClr val="bg1"/>
                </a:solidFill>
              </a:rPr>
              <a:t>DTNHost</a:t>
            </a:r>
            <a:r>
              <a:rPr lang="en-US" altLang="zh-TW" sz="1100" dirty="0">
                <a:solidFill>
                  <a:schemeClr val="bg1"/>
                </a:solidFill>
              </a:rPr>
              <a:t>, String, </a:t>
            </a:r>
            <a:r>
              <a:rPr lang="en-US" altLang="zh-TW" sz="1100" dirty="0" err="1">
                <a:solidFill>
                  <a:schemeClr val="bg1"/>
                </a:solidFill>
              </a:rPr>
              <a:t>boolean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smtClean="0">
                <a:solidFill>
                  <a:schemeClr val="bg1"/>
                </a:solidFill>
              </a:rPr>
              <a:t>void connect(</a:t>
            </a:r>
            <a:r>
              <a:rPr lang="en-US" altLang="zh-TW" sz="1100" dirty="0" err="1" smtClean="0">
                <a:solidFill>
                  <a:schemeClr val="bg1"/>
                </a:solidFill>
              </a:rPr>
              <a:t>DTNHost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smtClean="0">
                <a:solidFill>
                  <a:schemeClr val="bg1"/>
                </a:solidFill>
              </a:rPr>
              <a:t>void update(</a:t>
            </a:r>
            <a:r>
              <a:rPr lang="en-US" altLang="zh-TW" sz="1100" dirty="0" err="1" smtClean="0">
                <a:solidFill>
                  <a:schemeClr val="bg1"/>
                </a:solidFill>
              </a:rPr>
              <a:t>boolean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>
                <a:solidFill>
                  <a:schemeClr val="bg1"/>
                </a:solidFill>
              </a:rPr>
              <a:t>void </a:t>
            </a:r>
            <a:r>
              <a:rPr lang="en-US" altLang="zh-TW" sz="1100" dirty="0" smtClean="0">
                <a:solidFill>
                  <a:schemeClr val="bg1"/>
                </a:solidFill>
              </a:rPr>
              <a:t>move(double)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536704" y="392592"/>
            <a:ext cx="18071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err="1" smtClean="0">
                <a:solidFill>
                  <a:schemeClr val="bg1"/>
                </a:solidFill>
              </a:rPr>
              <a:t>Int</a:t>
            </a:r>
            <a:r>
              <a:rPr lang="zh-TW" altLang="en-US" sz="1100" dirty="0" smtClean="0">
                <a:solidFill>
                  <a:schemeClr val="bg1"/>
                </a:solidFill>
              </a:rPr>
              <a:t> </a:t>
            </a:r>
            <a:r>
              <a:rPr lang="en-US" altLang="zh-TW" sz="1100" dirty="0" smtClean="0">
                <a:solidFill>
                  <a:schemeClr val="bg1"/>
                </a:solidFill>
              </a:rPr>
              <a:t>address  </a:t>
            </a:r>
          </a:p>
          <a:p>
            <a:r>
              <a:rPr lang="en-US" altLang="zh-TW" sz="1100" dirty="0" err="1" smtClean="0">
                <a:solidFill>
                  <a:schemeClr val="bg1"/>
                </a:solidFill>
              </a:rPr>
              <a:t>MessageRouter</a:t>
            </a:r>
            <a:r>
              <a:rPr lang="zh-TW" altLang="en-US" sz="1100" dirty="0" smtClean="0">
                <a:solidFill>
                  <a:schemeClr val="bg1"/>
                </a:solidFill>
              </a:rPr>
              <a:t> </a:t>
            </a:r>
            <a:r>
              <a:rPr lang="en-US" altLang="zh-TW" sz="1100" dirty="0" smtClean="0">
                <a:solidFill>
                  <a:schemeClr val="bg1"/>
                </a:solidFill>
              </a:rPr>
              <a:t>router </a:t>
            </a:r>
          </a:p>
          <a:p>
            <a:r>
              <a:rPr lang="en-US" altLang="zh-TW" sz="1100" dirty="0" smtClean="0">
                <a:solidFill>
                  <a:schemeClr val="bg1"/>
                </a:solidFill>
              </a:rPr>
              <a:t>Path</a:t>
            </a:r>
            <a:r>
              <a:rPr lang="zh-TW" altLang="en-US" sz="1100" dirty="0" smtClean="0">
                <a:solidFill>
                  <a:schemeClr val="bg1"/>
                </a:solidFill>
              </a:rPr>
              <a:t> </a:t>
            </a:r>
            <a:r>
              <a:rPr lang="en-US" altLang="zh-TW" sz="1100" dirty="0" smtClean="0">
                <a:solidFill>
                  <a:schemeClr val="bg1"/>
                </a:solidFill>
              </a:rPr>
              <a:t>path </a:t>
            </a:r>
          </a:p>
          <a:p>
            <a:r>
              <a:rPr lang="en-US" altLang="zh-TW" sz="1100" dirty="0" smtClean="0">
                <a:solidFill>
                  <a:schemeClr val="bg1"/>
                </a:solidFill>
              </a:rPr>
              <a:t>Double speed 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2197218" y="2334585"/>
            <a:ext cx="3134191" cy="1615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bg1"/>
                </a:solidFill>
              </a:rPr>
              <a:t>abstract void </a:t>
            </a:r>
            <a:r>
              <a:rPr lang="en-US" altLang="zh-TW" sz="1100" dirty="0" err="1">
                <a:solidFill>
                  <a:schemeClr val="bg1"/>
                </a:solidFill>
              </a:rPr>
              <a:t>changedConnection</a:t>
            </a:r>
            <a:r>
              <a:rPr lang="en-US" altLang="zh-TW" sz="1100" dirty="0">
                <a:solidFill>
                  <a:schemeClr val="bg1"/>
                </a:solidFill>
              </a:rPr>
              <a:t>(Connection con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createNewMessage</a:t>
            </a:r>
            <a:r>
              <a:rPr lang="en-US" altLang="zh-TW" sz="1100" dirty="0">
                <a:solidFill>
                  <a:schemeClr val="bg1"/>
                </a:solidFill>
              </a:rPr>
              <a:t>(Message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addToMessages</a:t>
            </a:r>
            <a:r>
              <a:rPr lang="en-US" altLang="zh-TW" sz="1100" dirty="0">
                <a:solidFill>
                  <a:schemeClr val="bg1"/>
                </a:solidFill>
              </a:rPr>
              <a:t>(Message, </a:t>
            </a:r>
            <a:r>
              <a:rPr lang="en-US" altLang="zh-TW" sz="1100" dirty="0" err="1">
                <a:solidFill>
                  <a:schemeClr val="bg1"/>
                </a:solidFill>
              </a:rPr>
              <a:t>boolean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 smtClean="0">
                <a:solidFill>
                  <a:schemeClr val="bg1"/>
                </a:solidFill>
              </a:rPr>
              <a:t>sendMessage</a:t>
            </a:r>
            <a:r>
              <a:rPr lang="en-US" altLang="zh-TW" sz="1100" dirty="0" smtClean="0">
                <a:solidFill>
                  <a:schemeClr val="bg1"/>
                </a:solidFill>
              </a:rPr>
              <a:t>(String</a:t>
            </a:r>
            <a:r>
              <a:rPr lang="en-US" altLang="zh-TW" sz="1100" dirty="0">
                <a:solidFill>
                  <a:schemeClr val="bg1"/>
                </a:solidFill>
              </a:rPr>
              <a:t>, </a:t>
            </a:r>
            <a:r>
              <a:rPr lang="en-US" altLang="zh-TW" sz="1100" dirty="0" err="1">
                <a:solidFill>
                  <a:schemeClr val="bg1"/>
                </a:solidFill>
              </a:rPr>
              <a:t>DTNHost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requestDeliverableMessages</a:t>
            </a:r>
            <a:r>
              <a:rPr lang="en-US" altLang="zh-TW" sz="1100" dirty="0">
                <a:solidFill>
                  <a:schemeClr val="bg1"/>
                </a:solidFill>
              </a:rPr>
              <a:t>(Connection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messageTransferred</a:t>
            </a:r>
            <a:r>
              <a:rPr lang="en-US" altLang="zh-TW" sz="1100" dirty="0">
                <a:solidFill>
                  <a:schemeClr val="bg1"/>
                </a:solidFill>
              </a:rPr>
              <a:t>(String, </a:t>
            </a:r>
            <a:r>
              <a:rPr lang="en-US" altLang="zh-TW" sz="1100" dirty="0" err="1">
                <a:solidFill>
                  <a:schemeClr val="bg1"/>
                </a:solidFill>
              </a:rPr>
              <a:t>DTNHost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  <a:endParaRPr lang="en-US" altLang="zh-TW" sz="1100" dirty="0">
              <a:solidFill>
                <a:schemeClr val="bg1"/>
              </a:solidFill>
            </a:endParaRPr>
          </a:p>
          <a:p>
            <a:r>
              <a:rPr lang="en-US" altLang="zh-TW" sz="1100" dirty="0" err="1">
                <a:solidFill>
                  <a:schemeClr val="bg1"/>
                </a:solidFill>
              </a:rPr>
              <a:t>receiveMessage</a:t>
            </a:r>
            <a:r>
              <a:rPr lang="en-US" altLang="zh-TW" sz="1100" dirty="0">
                <a:solidFill>
                  <a:schemeClr val="bg1"/>
                </a:solidFill>
              </a:rPr>
              <a:t>(Message, </a:t>
            </a:r>
            <a:r>
              <a:rPr lang="en-US" altLang="zh-TW" sz="1100" dirty="0" err="1">
                <a:solidFill>
                  <a:schemeClr val="bg1"/>
                </a:solidFill>
              </a:rPr>
              <a:t>DTNHost</a:t>
            </a:r>
            <a:r>
              <a:rPr lang="en-US" altLang="zh-TW" sz="1100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 smtClean="0">
                <a:solidFill>
                  <a:schemeClr val="bg1"/>
                </a:solidFill>
              </a:rPr>
              <a:t>deleteMessage</a:t>
            </a:r>
            <a:r>
              <a:rPr lang="en-US" altLang="zh-TW" sz="1100" dirty="0" smtClean="0">
                <a:solidFill>
                  <a:schemeClr val="bg1"/>
                </a:solidFill>
              </a:rPr>
              <a:t>(String</a:t>
            </a:r>
            <a:r>
              <a:rPr lang="en-US" altLang="zh-TW" sz="1100" dirty="0">
                <a:solidFill>
                  <a:schemeClr val="bg1"/>
                </a:solidFill>
              </a:rPr>
              <a:t>, </a:t>
            </a:r>
            <a:r>
              <a:rPr lang="en-US" altLang="zh-TW" sz="1100" dirty="0" err="1">
                <a:solidFill>
                  <a:schemeClr val="bg1"/>
                </a:solidFill>
              </a:rPr>
              <a:t>boolean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 smtClean="0">
                <a:solidFill>
                  <a:schemeClr val="bg1"/>
                </a:solidFill>
              </a:rPr>
              <a:t>messageAborted</a:t>
            </a:r>
            <a:r>
              <a:rPr lang="en-US" altLang="zh-TW" sz="1100" dirty="0" smtClean="0">
                <a:solidFill>
                  <a:schemeClr val="bg1"/>
                </a:solidFill>
              </a:rPr>
              <a:t>(String</a:t>
            </a:r>
            <a:r>
              <a:rPr lang="en-US" altLang="zh-TW" sz="1100" dirty="0">
                <a:solidFill>
                  <a:schemeClr val="bg1"/>
                </a:solidFill>
              </a:rPr>
              <a:t>, </a:t>
            </a:r>
            <a:r>
              <a:rPr lang="en-US" altLang="zh-TW" sz="1100" dirty="0" err="1">
                <a:solidFill>
                  <a:schemeClr val="bg1"/>
                </a:solidFill>
              </a:rPr>
              <a:t>DTNHost</a:t>
            </a:r>
            <a:r>
              <a:rPr lang="en-US" altLang="zh-TW" sz="1100" dirty="0">
                <a:solidFill>
                  <a:schemeClr val="bg1"/>
                </a:solidFill>
              </a:rPr>
              <a:t>, </a:t>
            </a:r>
            <a:r>
              <a:rPr lang="en-US" altLang="zh-TW" sz="1100" dirty="0" err="1">
                <a:solidFill>
                  <a:schemeClr val="bg1"/>
                </a:solidFill>
              </a:rPr>
              <a:t>int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  <a:endParaRPr lang="en-US" altLang="zh-TW" sz="1100" dirty="0">
              <a:solidFill>
                <a:schemeClr val="bg1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2180138" y="1903698"/>
            <a:ext cx="15841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err="1">
                <a:solidFill>
                  <a:schemeClr val="bg1"/>
                </a:solidFill>
              </a:rPr>
              <a:t>bufferSize</a:t>
            </a:r>
            <a:r>
              <a:rPr lang="en-US" altLang="zh-TW" sz="1100" dirty="0">
                <a:solidFill>
                  <a:schemeClr val="bg1"/>
                </a:solidFill>
              </a:rPr>
              <a:t> : </a:t>
            </a:r>
            <a:r>
              <a:rPr lang="en-US" altLang="zh-TW" sz="1100" dirty="0" err="1">
                <a:solidFill>
                  <a:schemeClr val="bg1"/>
                </a:solidFill>
              </a:rPr>
              <a:t>int</a:t>
            </a:r>
            <a:endParaRPr lang="en-US" altLang="zh-TW" sz="1100" dirty="0">
              <a:solidFill>
                <a:schemeClr val="bg1"/>
              </a:solidFill>
            </a:endParaRPr>
          </a:p>
          <a:p>
            <a:r>
              <a:rPr lang="en-US" altLang="zh-TW" sz="1100" dirty="0" err="1">
                <a:solidFill>
                  <a:schemeClr val="bg1"/>
                </a:solidFill>
              </a:rPr>
              <a:t>msgTtl</a:t>
            </a:r>
            <a:r>
              <a:rPr lang="en-US" altLang="zh-TW" sz="1100" dirty="0">
                <a:solidFill>
                  <a:schemeClr val="bg1"/>
                </a:solidFill>
              </a:rPr>
              <a:t> : </a:t>
            </a:r>
            <a:r>
              <a:rPr lang="en-US" altLang="zh-TW" sz="1100" dirty="0" err="1">
                <a:solidFill>
                  <a:schemeClr val="bg1"/>
                </a:solidFill>
              </a:rPr>
              <a:t>int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  <p:cxnSp>
        <p:nvCxnSpPr>
          <p:cNvPr id="17" name="直線接點 16"/>
          <p:cNvCxnSpPr/>
          <p:nvPr/>
        </p:nvCxnSpPr>
        <p:spPr>
          <a:xfrm>
            <a:off x="2155960" y="2334585"/>
            <a:ext cx="33123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2155960" y="1903698"/>
            <a:ext cx="33123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圓角矩形 19"/>
          <p:cNvSpPr/>
          <p:nvPr/>
        </p:nvSpPr>
        <p:spPr>
          <a:xfrm>
            <a:off x="592606" y="2858691"/>
            <a:ext cx="1512000" cy="2880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MapBasedMovement</a:t>
            </a:r>
            <a:endParaRPr lang="zh-TW" altLang="en-US" sz="1100" dirty="0"/>
          </a:p>
        </p:txBody>
      </p:sp>
      <p:cxnSp>
        <p:nvCxnSpPr>
          <p:cNvPr id="21" name="直線單箭頭接點 20"/>
          <p:cNvCxnSpPr>
            <a:stCxn id="20" idx="0"/>
          </p:cNvCxnSpPr>
          <p:nvPr/>
        </p:nvCxnSpPr>
        <p:spPr>
          <a:xfrm flipV="1">
            <a:off x="1348606" y="2279100"/>
            <a:ext cx="0" cy="579591"/>
          </a:xfrm>
          <a:prstGeom prst="straightConnector1">
            <a:avLst/>
          </a:prstGeom>
          <a:ln w="254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 flipV="1">
            <a:off x="3660037" y="4014007"/>
            <a:ext cx="0" cy="579591"/>
          </a:xfrm>
          <a:prstGeom prst="straightConnector1">
            <a:avLst/>
          </a:prstGeom>
          <a:ln w="254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圓角矩形 30"/>
          <p:cNvSpPr/>
          <p:nvPr/>
        </p:nvSpPr>
        <p:spPr>
          <a:xfrm>
            <a:off x="5593382" y="1490968"/>
            <a:ext cx="3011066" cy="1651530"/>
          </a:xfrm>
          <a:prstGeom prst="roundRect">
            <a:avLst>
              <a:gd name="adj" fmla="val 14632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200" b="1" dirty="0" err="1" smtClean="0"/>
              <a:t>NetworkInterface</a:t>
            </a:r>
            <a:endParaRPr lang="zh-TW" altLang="en-US" sz="1200" b="1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5629805" y="2473970"/>
            <a:ext cx="236955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bg1"/>
                </a:solidFill>
              </a:rPr>
              <a:t>connect(</a:t>
            </a:r>
            <a:r>
              <a:rPr lang="en-US" altLang="zh-TW" sz="1100" dirty="0" err="1">
                <a:solidFill>
                  <a:schemeClr val="bg1"/>
                </a:solidFill>
              </a:rPr>
              <a:t>NetworkInterface</a:t>
            </a:r>
            <a:r>
              <a:rPr lang="en-US" altLang="zh-TW" sz="1100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createConnection</a:t>
            </a:r>
            <a:r>
              <a:rPr lang="en-US" altLang="zh-TW" sz="1100" dirty="0">
                <a:solidFill>
                  <a:schemeClr val="bg1"/>
                </a:solidFill>
              </a:rPr>
              <a:t>(</a:t>
            </a:r>
            <a:r>
              <a:rPr lang="en-US" altLang="zh-TW" sz="1100" dirty="0" err="1">
                <a:solidFill>
                  <a:schemeClr val="bg1"/>
                </a:solidFill>
              </a:rPr>
              <a:t>NetworkInterface</a:t>
            </a:r>
            <a:r>
              <a:rPr lang="en-US" altLang="zh-TW" sz="1100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destroyConnection</a:t>
            </a:r>
            <a:r>
              <a:rPr lang="en-US" altLang="zh-TW" sz="1100" dirty="0">
                <a:solidFill>
                  <a:schemeClr val="bg1"/>
                </a:solidFill>
              </a:rPr>
              <a:t>(</a:t>
            </a:r>
            <a:r>
              <a:rPr lang="en-US" altLang="zh-TW" sz="1100" dirty="0" err="1">
                <a:solidFill>
                  <a:schemeClr val="bg1"/>
                </a:solidFill>
              </a:rPr>
              <a:t>NetworkInterface</a:t>
            </a:r>
            <a:r>
              <a:rPr lang="en-US" altLang="zh-TW" sz="1100" dirty="0">
                <a:solidFill>
                  <a:schemeClr val="bg1"/>
                </a:solidFill>
              </a:rPr>
              <a:t>)</a:t>
            </a:r>
          </a:p>
          <a:p>
            <a:endParaRPr lang="en-US" altLang="zh-TW" sz="1100" dirty="0">
              <a:solidFill>
                <a:schemeClr val="bg1"/>
              </a:solidFill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5617560" y="1903697"/>
            <a:ext cx="26988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err="1">
                <a:solidFill>
                  <a:schemeClr val="bg1"/>
                </a:solidFill>
              </a:rPr>
              <a:t>transmitRange</a:t>
            </a:r>
            <a:r>
              <a:rPr lang="en-US" altLang="zh-TW" sz="1100" dirty="0">
                <a:solidFill>
                  <a:schemeClr val="bg1"/>
                </a:solidFill>
              </a:rPr>
              <a:t> : double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transmitSpeed</a:t>
            </a:r>
            <a:r>
              <a:rPr lang="en-US" altLang="zh-TW" sz="1100" dirty="0">
                <a:solidFill>
                  <a:schemeClr val="bg1"/>
                </a:solidFill>
              </a:rPr>
              <a:t> : </a:t>
            </a:r>
            <a:r>
              <a:rPr lang="en-US" altLang="zh-TW" sz="1100" dirty="0" err="1" smtClean="0">
                <a:solidFill>
                  <a:schemeClr val="bg1"/>
                </a:solidFill>
              </a:rPr>
              <a:t>int</a:t>
            </a:r>
            <a:endParaRPr lang="en-US" altLang="zh-TW" sz="1100" dirty="0" smtClean="0">
              <a:solidFill>
                <a:schemeClr val="bg1"/>
              </a:solidFill>
            </a:endParaRPr>
          </a:p>
          <a:p>
            <a:r>
              <a:rPr lang="en-US" altLang="zh-TW" sz="1100" dirty="0">
                <a:solidFill>
                  <a:schemeClr val="bg1"/>
                </a:solidFill>
              </a:rPr>
              <a:t>connections : List&lt;Connection&gt;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  <p:cxnSp>
        <p:nvCxnSpPr>
          <p:cNvPr id="34" name="直線接點 33"/>
          <p:cNvCxnSpPr/>
          <p:nvPr/>
        </p:nvCxnSpPr>
        <p:spPr>
          <a:xfrm>
            <a:off x="5588547" y="2473970"/>
            <a:ext cx="30110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>
            <a:off x="5593382" y="1903697"/>
            <a:ext cx="30110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圓角矩形 35"/>
          <p:cNvSpPr/>
          <p:nvPr/>
        </p:nvSpPr>
        <p:spPr>
          <a:xfrm>
            <a:off x="2904037" y="4545527"/>
            <a:ext cx="1512000" cy="288000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/>
              <a:t>ActiveRouter</a:t>
            </a:r>
            <a:endParaRPr lang="zh-TW" altLang="en-US" sz="1100" dirty="0"/>
          </a:p>
        </p:txBody>
      </p:sp>
      <p:sp>
        <p:nvSpPr>
          <p:cNvPr id="37" name="圓角矩形 36"/>
          <p:cNvSpPr/>
          <p:nvPr/>
        </p:nvSpPr>
        <p:spPr>
          <a:xfrm>
            <a:off x="6338080" y="3726007"/>
            <a:ext cx="1512000" cy="2880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SimpleBoardcastInterface</a:t>
            </a:r>
            <a:endParaRPr lang="zh-TW" altLang="en-US" sz="800" dirty="0"/>
          </a:p>
        </p:txBody>
      </p:sp>
      <p:cxnSp>
        <p:nvCxnSpPr>
          <p:cNvPr id="38" name="直線單箭頭接點 37"/>
          <p:cNvCxnSpPr>
            <a:stCxn id="37" idx="0"/>
          </p:cNvCxnSpPr>
          <p:nvPr/>
        </p:nvCxnSpPr>
        <p:spPr>
          <a:xfrm flipV="1">
            <a:off x="7094080" y="3167621"/>
            <a:ext cx="0" cy="558386"/>
          </a:xfrm>
          <a:prstGeom prst="straightConnector1">
            <a:avLst/>
          </a:prstGeom>
          <a:ln w="254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flipV="1">
            <a:off x="3660037" y="4817775"/>
            <a:ext cx="0" cy="579591"/>
          </a:xfrm>
          <a:prstGeom prst="straightConnector1">
            <a:avLst/>
          </a:prstGeom>
          <a:ln w="254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圓角矩形 28"/>
          <p:cNvSpPr/>
          <p:nvPr/>
        </p:nvSpPr>
        <p:spPr>
          <a:xfrm>
            <a:off x="2904037" y="5349295"/>
            <a:ext cx="1512000" cy="2880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/>
              <a:t>EpidemicRouter</a:t>
            </a:r>
            <a:endParaRPr lang="zh-TW" altLang="en-US" sz="1100" dirty="0"/>
          </a:p>
        </p:txBody>
      </p:sp>
      <p:cxnSp>
        <p:nvCxnSpPr>
          <p:cNvPr id="27" name="直線單箭頭接點 26"/>
          <p:cNvCxnSpPr/>
          <p:nvPr/>
        </p:nvCxnSpPr>
        <p:spPr>
          <a:xfrm>
            <a:off x="4572128" y="4978643"/>
            <a:ext cx="18212" cy="1862100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2104606" y="1412776"/>
            <a:ext cx="3400146" cy="352839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582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6709170" y="308621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6709170" y="776116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7321238" y="596653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文字方塊 9"/>
          <p:cNvSpPr txBox="1"/>
          <p:nvPr/>
        </p:nvSpPr>
        <p:spPr>
          <a:xfrm>
            <a:off x="-13118" y="3399"/>
            <a:ext cx="984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Receiver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62" name="圓角矩形 61"/>
          <p:cNvSpPr/>
          <p:nvPr/>
        </p:nvSpPr>
        <p:spPr>
          <a:xfrm>
            <a:off x="6565238" y="1224950"/>
            <a:ext cx="1512000" cy="1487257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200" dirty="0"/>
          </a:p>
        </p:txBody>
      </p:sp>
      <p:sp>
        <p:nvSpPr>
          <p:cNvPr id="63" name="圓角矩形 62"/>
          <p:cNvSpPr/>
          <p:nvPr/>
        </p:nvSpPr>
        <p:spPr>
          <a:xfrm>
            <a:off x="6637398" y="3013446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sp>
        <p:nvSpPr>
          <p:cNvPr id="64" name="圓角矩形 63"/>
          <p:cNvSpPr/>
          <p:nvPr/>
        </p:nvSpPr>
        <p:spPr>
          <a:xfrm>
            <a:off x="6572128" y="6300503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65" name="直線接點 64"/>
          <p:cNvCxnSpPr/>
          <p:nvPr/>
        </p:nvCxnSpPr>
        <p:spPr>
          <a:xfrm>
            <a:off x="7316990" y="1074214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6" name="直線單箭頭接點 65"/>
          <p:cNvCxnSpPr>
            <a:stCxn id="64" idx="0"/>
            <a:endCxn id="63" idx="2"/>
          </p:cNvCxnSpPr>
          <p:nvPr/>
        </p:nvCxnSpPr>
        <p:spPr>
          <a:xfrm flipH="1" flipV="1">
            <a:off x="7318553" y="5562466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>
            <a:stCxn id="63" idx="0"/>
          </p:cNvCxnSpPr>
          <p:nvPr/>
        </p:nvCxnSpPr>
        <p:spPr>
          <a:xfrm flipV="1">
            <a:off x="7318553" y="2737199"/>
            <a:ext cx="4787" cy="27624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/>
          <p:cNvSpPr txBox="1"/>
          <p:nvPr/>
        </p:nvSpPr>
        <p:spPr>
          <a:xfrm>
            <a:off x="6762556" y="4105450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6659358" y="1693307"/>
            <a:ext cx="1323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MessageRouter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90" name="右大括弧 89"/>
          <p:cNvSpPr/>
          <p:nvPr/>
        </p:nvSpPr>
        <p:spPr>
          <a:xfrm>
            <a:off x="6237817" y="326006"/>
            <a:ext cx="399581" cy="1367301"/>
          </a:xfrm>
          <a:prstGeom prst="rightBrace">
            <a:avLst>
              <a:gd name="adj1" fmla="val 8333"/>
              <a:gd name="adj2" fmla="val 4284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3569839" y="1968578"/>
            <a:ext cx="241925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err="1" smtClean="0"/>
              <a:t>int</a:t>
            </a:r>
            <a:r>
              <a:rPr lang="en-US" altLang="zh-TW" sz="1050" dirty="0" smtClean="0"/>
              <a:t> </a:t>
            </a:r>
            <a:r>
              <a:rPr lang="en-US" altLang="zh-TW" sz="1050" dirty="0" err="1" smtClean="0"/>
              <a:t>receiveMessage</a:t>
            </a:r>
            <a:r>
              <a:rPr lang="en-US" altLang="zh-TW" sz="1050" dirty="0" smtClean="0"/>
              <a:t>(</a:t>
            </a:r>
            <a:r>
              <a:rPr lang="en-US" altLang="zh-TW" sz="1050" dirty="0" err="1" smtClean="0"/>
              <a:t>m,from</a:t>
            </a:r>
            <a:r>
              <a:rPr lang="en-US" altLang="zh-TW" sz="1050" dirty="0"/>
              <a:t>) {</a:t>
            </a:r>
          </a:p>
          <a:p>
            <a:r>
              <a:rPr lang="en-US" altLang="zh-TW" sz="1050" b="1" dirty="0" smtClean="0"/>
              <a:t>  </a:t>
            </a:r>
            <a:r>
              <a:rPr lang="en-US" altLang="zh-TW" sz="1050" b="1" dirty="0" err="1" smtClean="0"/>
              <a:t>int</a:t>
            </a:r>
            <a:r>
              <a:rPr lang="en-US" altLang="zh-TW" sz="1050" b="1" dirty="0" smtClean="0"/>
              <a:t> </a:t>
            </a:r>
            <a:r>
              <a:rPr lang="en-US" altLang="zh-TW" sz="1050" b="1" dirty="0" err="1"/>
              <a:t>recvCheck</a:t>
            </a:r>
            <a:r>
              <a:rPr lang="en-US" altLang="zh-TW" sz="1050" b="1" dirty="0"/>
              <a:t> = </a:t>
            </a:r>
            <a:r>
              <a:rPr lang="en-US" altLang="zh-TW" sz="1050" b="1" dirty="0" err="1"/>
              <a:t>checkReceiving</a:t>
            </a:r>
            <a:r>
              <a:rPr lang="en-US" altLang="zh-TW" sz="1050" b="1" dirty="0"/>
              <a:t>(m); </a:t>
            </a:r>
          </a:p>
          <a:p>
            <a:r>
              <a:rPr lang="en-US" altLang="zh-TW" sz="1050" dirty="0" smtClean="0"/>
              <a:t>  if </a:t>
            </a:r>
            <a:r>
              <a:rPr lang="en-US" altLang="zh-TW" sz="1050" dirty="0"/>
              <a:t>(</a:t>
            </a:r>
            <a:r>
              <a:rPr lang="en-US" altLang="zh-TW" sz="1050" dirty="0" err="1"/>
              <a:t>recvCheck</a:t>
            </a:r>
            <a:r>
              <a:rPr lang="en-US" altLang="zh-TW" sz="1050" dirty="0"/>
              <a:t> != </a:t>
            </a:r>
            <a:r>
              <a:rPr lang="en-US" altLang="zh-TW" sz="1050" i="1" dirty="0"/>
              <a:t>RCV_OK) {</a:t>
            </a:r>
          </a:p>
          <a:p>
            <a:r>
              <a:rPr lang="en-US" altLang="zh-TW" sz="1050" dirty="0" smtClean="0"/>
              <a:t>      return </a:t>
            </a:r>
            <a:r>
              <a:rPr lang="en-US" altLang="zh-TW" sz="1050" dirty="0" err="1"/>
              <a:t>recvCheck</a:t>
            </a:r>
            <a:r>
              <a:rPr lang="en-US" altLang="zh-TW" sz="1050" dirty="0"/>
              <a:t>;</a:t>
            </a:r>
          </a:p>
          <a:p>
            <a:r>
              <a:rPr lang="en-US" altLang="zh-TW" sz="1050" dirty="0" smtClean="0"/>
              <a:t>   }</a:t>
            </a:r>
            <a:endParaRPr lang="zh-TW" altLang="en-US" sz="1050" dirty="0"/>
          </a:p>
          <a:p>
            <a:r>
              <a:rPr lang="en-US" altLang="zh-TW" sz="1050" dirty="0">
                <a:solidFill>
                  <a:schemeClr val="accent3"/>
                </a:solidFill>
              </a:rPr>
              <a:t>// seems OK, start receiving the message</a:t>
            </a:r>
          </a:p>
          <a:p>
            <a:r>
              <a:rPr lang="en-US" altLang="zh-TW" sz="1050" dirty="0"/>
              <a:t>return </a:t>
            </a:r>
            <a:r>
              <a:rPr lang="en-US" altLang="zh-TW" sz="1050" dirty="0" err="1"/>
              <a:t>super.receiveMessage</a:t>
            </a:r>
            <a:r>
              <a:rPr lang="en-US" altLang="zh-TW" sz="1050" dirty="0"/>
              <a:t>(m, from);</a:t>
            </a:r>
          </a:p>
          <a:p>
            <a:r>
              <a:rPr lang="en-US" altLang="zh-TW" sz="1050" dirty="0"/>
              <a:t>}</a:t>
            </a:r>
            <a:endParaRPr lang="zh-TW" altLang="en-US" sz="1050" dirty="0"/>
          </a:p>
        </p:txBody>
      </p:sp>
      <p:sp>
        <p:nvSpPr>
          <p:cNvPr id="91" name="文字方塊 90"/>
          <p:cNvSpPr txBox="1"/>
          <p:nvPr/>
        </p:nvSpPr>
        <p:spPr>
          <a:xfrm>
            <a:off x="3569838" y="1821826"/>
            <a:ext cx="529312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1050" dirty="0">
                <a:solidFill>
                  <a:schemeClr val="accent6"/>
                </a:solidFill>
              </a:rPr>
              <a:t>Step </a:t>
            </a:r>
            <a:r>
              <a:rPr lang="en-US" altLang="zh-TW" sz="1050" dirty="0" smtClean="0">
                <a:solidFill>
                  <a:schemeClr val="accent6"/>
                </a:solidFill>
              </a:rPr>
              <a:t>2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93" name="右大括弧 92"/>
          <p:cNvSpPr/>
          <p:nvPr/>
        </p:nvSpPr>
        <p:spPr>
          <a:xfrm>
            <a:off x="5989091" y="2449060"/>
            <a:ext cx="583038" cy="3482424"/>
          </a:xfrm>
          <a:prstGeom prst="rightBrace">
            <a:avLst>
              <a:gd name="adj1" fmla="val 7152"/>
              <a:gd name="adj2" fmla="val 5050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5" name="文字方塊 94"/>
          <p:cNvSpPr txBox="1"/>
          <p:nvPr/>
        </p:nvSpPr>
        <p:spPr>
          <a:xfrm>
            <a:off x="2565071" y="3991621"/>
            <a:ext cx="353494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b="1" dirty="0" err="1"/>
              <a:t>int</a:t>
            </a:r>
            <a:r>
              <a:rPr lang="en-US" altLang="zh-TW" sz="900" b="1" dirty="0"/>
              <a:t> </a:t>
            </a:r>
            <a:r>
              <a:rPr lang="en-US" altLang="zh-TW" sz="900" b="1" dirty="0" err="1"/>
              <a:t>checkReceiving</a:t>
            </a:r>
            <a:r>
              <a:rPr lang="en-US" altLang="zh-TW" sz="900" b="1" dirty="0"/>
              <a:t>(Message m) {</a:t>
            </a:r>
            <a:endParaRPr lang="en-US" altLang="zh-TW" sz="900" b="1" dirty="0" smtClean="0">
              <a:solidFill>
                <a:srgbClr val="7030A0"/>
              </a:solidFill>
            </a:endParaRPr>
          </a:p>
          <a:p>
            <a:pPr lvl="1"/>
            <a:r>
              <a:rPr lang="en-US" altLang="zh-TW" sz="900" b="1" dirty="0" smtClean="0">
                <a:solidFill>
                  <a:srgbClr val="7030A0"/>
                </a:solidFill>
              </a:rPr>
              <a:t>if</a:t>
            </a:r>
            <a:r>
              <a:rPr lang="en-US" altLang="zh-TW" sz="900" b="1" dirty="0" smtClean="0"/>
              <a:t> </a:t>
            </a:r>
            <a:r>
              <a:rPr lang="en-US" altLang="zh-TW" sz="900" b="1" dirty="0"/>
              <a:t>(</a:t>
            </a:r>
            <a:r>
              <a:rPr lang="en-US" altLang="zh-TW" sz="900" b="1" dirty="0" err="1"/>
              <a:t>isTransferring</a:t>
            </a:r>
            <a:r>
              <a:rPr lang="en-US" altLang="zh-TW" sz="900" b="1" dirty="0"/>
              <a:t>()) </a:t>
            </a:r>
            <a:r>
              <a:rPr lang="en-US" altLang="zh-TW" sz="900" dirty="0"/>
              <a:t>{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return</a:t>
            </a:r>
            <a:r>
              <a:rPr lang="en-US" altLang="zh-TW" sz="900" dirty="0"/>
              <a:t> </a:t>
            </a:r>
            <a:r>
              <a:rPr lang="en-US" altLang="zh-TW" sz="900" i="1" dirty="0">
                <a:solidFill>
                  <a:schemeClr val="accent1"/>
                </a:solidFill>
              </a:rPr>
              <a:t>TRY_LATER_BUSY</a:t>
            </a:r>
            <a:r>
              <a:rPr lang="en-US" altLang="zh-TW" sz="900" i="1" dirty="0"/>
              <a:t>; </a:t>
            </a:r>
            <a:r>
              <a:rPr lang="en-US" altLang="zh-TW" sz="900" i="1" dirty="0">
                <a:solidFill>
                  <a:schemeClr val="accent3"/>
                </a:solidFill>
              </a:rPr>
              <a:t>// only one connection at a time</a:t>
            </a:r>
          </a:p>
          <a:p>
            <a:pPr lvl="1"/>
            <a:r>
              <a:rPr lang="en-US" altLang="zh-TW" sz="900" dirty="0"/>
              <a:t>}</a:t>
            </a:r>
          </a:p>
          <a:p>
            <a:pPr lvl="1"/>
            <a:endParaRPr lang="zh-TW" altLang="en-US" sz="900" dirty="0"/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if</a:t>
            </a:r>
            <a:r>
              <a:rPr lang="en-US" altLang="zh-TW" sz="900" dirty="0"/>
              <a:t> ( </a:t>
            </a:r>
            <a:r>
              <a:rPr lang="en-US" altLang="zh-TW" sz="900" dirty="0" err="1"/>
              <a:t>hasMessage</a:t>
            </a:r>
            <a:r>
              <a:rPr lang="en-US" altLang="zh-TW" sz="900" dirty="0"/>
              <a:t>(</a:t>
            </a:r>
            <a:r>
              <a:rPr lang="en-US" altLang="zh-TW" sz="900" dirty="0" err="1"/>
              <a:t>m.getId</a:t>
            </a:r>
            <a:r>
              <a:rPr lang="en-US" altLang="zh-TW" sz="900" dirty="0"/>
              <a:t>()) || </a:t>
            </a:r>
            <a:r>
              <a:rPr lang="en-US" altLang="zh-TW" sz="900" dirty="0" err="1"/>
              <a:t>isDeliveredMessage</a:t>
            </a:r>
            <a:r>
              <a:rPr lang="en-US" altLang="zh-TW" sz="900" dirty="0"/>
              <a:t>(m) ){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return</a:t>
            </a:r>
            <a:r>
              <a:rPr lang="en-US" altLang="zh-TW" sz="900" dirty="0"/>
              <a:t> </a:t>
            </a:r>
            <a:r>
              <a:rPr lang="en-US" altLang="zh-TW" sz="900" i="1" dirty="0">
                <a:solidFill>
                  <a:schemeClr val="accent1"/>
                </a:solidFill>
              </a:rPr>
              <a:t>DENIED_OLD</a:t>
            </a:r>
            <a:r>
              <a:rPr lang="en-US" altLang="zh-TW" sz="900" i="1" dirty="0"/>
              <a:t>; </a:t>
            </a:r>
            <a:r>
              <a:rPr lang="en-US" altLang="zh-TW" sz="900" i="1" dirty="0">
                <a:solidFill>
                  <a:schemeClr val="accent3"/>
                </a:solidFill>
              </a:rPr>
              <a:t>// already seen this message -&gt; reject it</a:t>
            </a:r>
          </a:p>
          <a:p>
            <a:pPr lvl="1"/>
            <a:r>
              <a:rPr lang="en-US" altLang="zh-TW" sz="900" dirty="0"/>
              <a:t>}</a:t>
            </a:r>
          </a:p>
          <a:p>
            <a:pPr lvl="1"/>
            <a:endParaRPr lang="zh-TW" altLang="en-US" sz="900" dirty="0"/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if</a:t>
            </a:r>
            <a:r>
              <a:rPr lang="en-US" altLang="zh-TW" sz="900" dirty="0"/>
              <a:t> (</a:t>
            </a:r>
            <a:r>
              <a:rPr lang="en-US" altLang="zh-TW" sz="900" dirty="0" err="1"/>
              <a:t>m.getTtl</a:t>
            </a:r>
            <a:r>
              <a:rPr lang="en-US" altLang="zh-TW" sz="900" dirty="0"/>
              <a:t>() &lt;= 0 &amp;&amp; </a:t>
            </a:r>
            <a:r>
              <a:rPr lang="en-US" altLang="zh-TW" sz="900" dirty="0" err="1"/>
              <a:t>m.getTo</a:t>
            </a:r>
            <a:r>
              <a:rPr lang="en-US" altLang="zh-TW" sz="900" dirty="0"/>
              <a:t>() != </a:t>
            </a:r>
            <a:r>
              <a:rPr lang="en-US" altLang="zh-TW" sz="900" dirty="0" err="1"/>
              <a:t>getHost</a:t>
            </a:r>
            <a:r>
              <a:rPr lang="en-US" altLang="zh-TW" sz="900" dirty="0"/>
              <a:t>()) {</a:t>
            </a:r>
          </a:p>
          <a:p>
            <a:pPr lvl="1"/>
            <a:r>
              <a:rPr lang="en-US" altLang="zh-TW" sz="900" dirty="0">
                <a:solidFill>
                  <a:schemeClr val="accent3"/>
                </a:solidFill>
              </a:rPr>
              <a:t>/* TTL has expired and this host is not the final recipient */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return</a:t>
            </a:r>
            <a:r>
              <a:rPr lang="en-US" altLang="zh-TW" sz="900" dirty="0"/>
              <a:t> </a:t>
            </a:r>
            <a:r>
              <a:rPr lang="en-US" altLang="zh-TW" sz="900" i="1" dirty="0">
                <a:solidFill>
                  <a:schemeClr val="accent1"/>
                </a:solidFill>
              </a:rPr>
              <a:t>DENIED_TTL</a:t>
            </a:r>
            <a:r>
              <a:rPr lang="en-US" altLang="zh-TW" sz="900" i="1" dirty="0"/>
              <a:t>; </a:t>
            </a:r>
          </a:p>
          <a:p>
            <a:pPr lvl="1"/>
            <a:r>
              <a:rPr lang="en-US" altLang="zh-TW" sz="900" dirty="0"/>
              <a:t>}</a:t>
            </a:r>
          </a:p>
          <a:p>
            <a:pPr lvl="1"/>
            <a:endParaRPr lang="zh-TW" altLang="en-US" sz="900" dirty="0"/>
          </a:p>
          <a:p>
            <a:pPr lvl="1"/>
            <a:r>
              <a:rPr lang="en-US" altLang="zh-TW" sz="900" dirty="0">
                <a:solidFill>
                  <a:schemeClr val="accent3"/>
                </a:solidFill>
              </a:rPr>
              <a:t>/* remove oldest messages but not the ones being sent */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if</a:t>
            </a:r>
            <a:r>
              <a:rPr lang="en-US" altLang="zh-TW" sz="900" dirty="0"/>
              <a:t> (!</a:t>
            </a:r>
            <a:r>
              <a:rPr lang="en-US" altLang="zh-TW" sz="900" dirty="0" err="1"/>
              <a:t>makeRoomForMessage</a:t>
            </a:r>
            <a:r>
              <a:rPr lang="en-US" altLang="zh-TW" sz="900" dirty="0"/>
              <a:t>(</a:t>
            </a:r>
            <a:r>
              <a:rPr lang="en-US" altLang="zh-TW" sz="900" dirty="0" err="1"/>
              <a:t>m.getSize</a:t>
            </a:r>
            <a:r>
              <a:rPr lang="en-US" altLang="zh-TW" sz="900" dirty="0"/>
              <a:t>())) {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return</a:t>
            </a:r>
            <a:r>
              <a:rPr lang="en-US" altLang="zh-TW" sz="900" dirty="0"/>
              <a:t> </a:t>
            </a:r>
            <a:r>
              <a:rPr lang="en-US" altLang="zh-TW" sz="900" i="1" dirty="0">
                <a:solidFill>
                  <a:schemeClr val="accent1"/>
                </a:solidFill>
              </a:rPr>
              <a:t>DENIED_NO_SPACE</a:t>
            </a:r>
            <a:r>
              <a:rPr lang="en-US" altLang="zh-TW" sz="900" i="1" dirty="0"/>
              <a:t>; </a:t>
            </a:r>
            <a:r>
              <a:rPr lang="en-US" altLang="zh-TW" sz="900" i="1" dirty="0">
                <a:solidFill>
                  <a:schemeClr val="accent3"/>
                </a:solidFill>
              </a:rPr>
              <a:t>// couldn't fit into buffer -&gt; reject</a:t>
            </a:r>
          </a:p>
          <a:p>
            <a:pPr lvl="1"/>
            <a:r>
              <a:rPr lang="en-US" altLang="zh-TW" sz="900" dirty="0" smtClean="0"/>
              <a:t>}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return</a:t>
            </a:r>
            <a:r>
              <a:rPr lang="en-US" altLang="zh-TW" sz="900" dirty="0"/>
              <a:t> </a:t>
            </a:r>
            <a:r>
              <a:rPr lang="en-US" altLang="zh-TW" sz="900" i="1" dirty="0">
                <a:solidFill>
                  <a:schemeClr val="accent1"/>
                </a:solidFill>
              </a:rPr>
              <a:t>RCV_OK</a:t>
            </a:r>
            <a:r>
              <a:rPr lang="en-US" altLang="zh-TW" sz="900" i="1" dirty="0" smtClean="0"/>
              <a:t>;</a:t>
            </a:r>
          </a:p>
          <a:p>
            <a:r>
              <a:rPr lang="en-US" altLang="zh-TW" sz="900" b="1" dirty="0"/>
              <a:t>}</a:t>
            </a:r>
            <a:endParaRPr lang="zh-TW" altLang="en-US" sz="900" dirty="0"/>
          </a:p>
        </p:txBody>
      </p:sp>
      <p:sp>
        <p:nvSpPr>
          <p:cNvPr id="96" name="文字方塊 95"/>
          <p:cNvSpPr txBox="1"/>
          <p:nvPr/>
        </p:nvSpPr>
        <p:spPr>
          <a:xfrm>
            <a:off x="2566761" y="3581939"/>
            <a:ext cx="28392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chemeClr val="accent3"/>
                </a:solidFill>
              </a:rPr>
              <a:t>Checks if router "wants" to start receiving message</a:t>
            </a:r>
            <a:endParaRPr lang="zh-TW" altLang="en-US" sz="1000" dirty="0">
              <a:solidFill>
                <a:schemeClr val="accent3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2605234" y="3859993"/>
            <a:ext cx="3441682" cy="2958461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標題 4"/>
          <p:cNvSpPr txBox="1">
            <a:spLocks/>
          </p:cNvSpPr>
          <p:nvPr/>
        </p:nvSpPr>
        <p:spPr>
          <a:xfrm>
            <a:off x="442678" y="-89854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 smtClean="0"/>
              <a:t>Message relay started in clock 1</a:t>
            </a:r>
            <a:endParaRPr lang="zh-TW" altLang="en-US" sz="1800" dirty="0"/>
          </a:p>
        </p:txBody>
      </p:sp>
      <p:sp>
        <p:nvSpPr>
          <p:cNvPr id="99" name="文字方塊 98"/>
          <p:cNvSpPr txBox="1"/>
          <p:nvPr/>
        </p:nvSpPr>
        <p:spPr>
          <a:xfrm>
            <a:off x="2453215" y="493128"/>
            <a:ext cx="4172937" cy="12234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err="1"/>
              <a:t>int</a:t>
            </a:r>
            <a:r>
              <a:rPr lang="zh-TW" altLang="en-US" sz="1050" b="1" dirty="0"/>
              <a:t> </a:t>
            </a:r>
            <a:r>
              <a:rPr lang="en-US" altLang="zh-TW" sz="1050" dirty="0" err="1"/>
              <a:t>receiveMessage</a:t>
            </a:r>
            <a:r>
              <a:rPr lang="en-US" altLang="zh-TW" sz="1050" dirty="0"/>
              <a:t>(</a:t>
            </a:r>
            <a:r>
              <a:rPr lang="en-US" altLang="zh-TW" sz="1050" dirty="0" err="1"/>
              <a:t>m,from</a:t>
            </a:r>
            <a:r>
              <a:rPr lang="en-US" altLang="zh-TW" sz="1050" dirty="0"/>
              <a:t>){</a:t>
            </a:r>
          </a:p>
          <a:p>
            <a:pPr lvl="1"/>
            <a:r>
              <a:rPr lang="en-US" altLang="zh-TW" sz="1050" b="1" dirty="0" err="1"/>
              <a:t>int</a:t>
            </a:r>
            <a:r>
              <a:rPr lang="en-US" altLang="zh-TW" sz="1050" b="1" dirty="0"/>
              <a:t> </a:t>
            </a:r>
            <a:r>
              <a:rPr lang="en-US" altLang="zh-TW" sz="1050" b="1" dirty="0" err="1"/>
              <a:t>retVal</a:t>
            </a:r>
            <a:r>
              <a:rPr lang="en-US" altLang="zh-TW" sz="1050" b="1" dirty="0"/>
              <a:t> = </a:t>
            </a:r>
            <a:r>
              <a:rPr lang="en-US" altLang="zh-TW" sz="1050" b="1" dirty="0" err="1"/>
              <a:t>this.router.receiveMessage</a:t>
            </a:r>
            <a:r>
              <a:rPr lang="en-US" altLang="zh-TW" sz="1050" b="1" dirty="0"/>
              <a:t>(m, from); </a:t>
            </a:r>
            <a:endParaRPr lang="zh-TW" altLang="en-US" sz="1050" b="1" dirty="0"/>
          </a:p>
          <a:p>
            <a:pPr lvl="1"/>
            <a:r>
              <a:rPr lang="en-US" altLang="zh-TW" sz="1050" dirty="0"/>
              <a:t>if (</a:t>
            </a:r>
            <a:r>
              <a:rPr lang="en-US" altLang="zh-TW" sz="1050" dirty="0" err="1"/>
              <a:t>retVal</a:t>
            </a:r>
            <a:r>
              <a:rPr lang="en-US" altLang="zh-TW" sz="1050" dirty="0"/>
              <a:t> == </a:t>
            </a:r>
            <a:r>
              <a:rPr lang="en-US" altLang="zh-TW" sz="1050" dirty="0" err="1"/>
              <a:t>MessageRouter.</a:t>
            </a:r>
            <a:r>
              <a:rPr lang="en-US" altLang="zh-TW" sz="1050" i="1" dirty="0" err="1"/>
              <a:t>RCV_OK</a:t>
            </a:r>
            <a:r>
              <a:rPr lang="en-US" altLang="zh-TW" sz="1050" i="1" dirty="0"/>
              <a:t>) </a:t>
            </a:r>
            <a:r>
              <a:rPr lang="en-US" altLang="zh-TW" sz="1050" dirty="0"/>
              <a:t>{</a:t>
            </a:r>
          </a:p>
          <a:p>
            <a:pPr lvl="1"/>
            <a:r>
              <a:rPr lang="en-US" altLang="zh-TW" sz="1050" dirty="0"/>
              <a:t>   </a:t>
            </a:r>
            <a:r>
              <a:rPr lang="en-US" altLang="zh-TW" sz="1050" dirty="0" err="1"/>
              <a:t>m.addNodeOnPath</a:t>
            </a:r>
            <a:r>
              <a:rPr lang="en-US" altLang="zh-TW" sz="1050" dirty="0"/>
              <a:t>(this);</a:t>
            </a:r>
            <a:r>
              <a:rPr lang="en-US" altLang="zh-TW" sz="1050" dirty="0">
                <a:solidFill>
                  <a:schemeClr val="accent3"/>
                </a:solidFill>
              </a:rPr>
              <a:t>// add this node on the messages path</a:t>
            </a:r>
          </a:p>
          <a:p>
            <a:pPr lvl="1"/>
            <a:r>
              <a:rPr lang="en-US" altLang="zh-TW" sz="1050" dirty="0"/>
              <a:t>}</a:t>
            </a:r>
            <a:endParaRPr lang="zh-TW" altLang="en-US" sz="1050" dirty="0"/>
          </a:p>
          <a:p>
            <a:pPr lvl="1"/>
            <a:r>
              <a:rPr lang="en-US" altLang="zh-TW" sz="1050" dirty="0"/>
              <a:t>return </a:t>
            </a:r>
            <a:r>
              <a:rPr lang="en-US" altLang="zh-TW" sz="1050" dirty="0" err="1"/>
              <a:t>retVal</a:t>
            </a:r>
            <a:r>
              <a:rPr lang="en-US" altLang="zh-TW" sz="1050" dirty="0"/>
              <a:t>;</a:t>
            </a:r>
          </a:p>
          <a:p>
            <a:r>
              <a:rPr lang="en-US" altLang="zh-TW" sz="1050" dirty="0"/>
              <a:t>}</a:t>
            </a:r>
            <a:endParaRPr lang="zh-TW" altLang="en-US" sz="1050" dirty="0"/>
          </a:p>
        </p:txBody>
      </p:sp>
      <p:sp>
        <p:nvSpPr>
          <p:cNvPr id="100" name="文字方塊 99"/>
          <p:cNvSpPr txBox="1"/>
          <p:nvPr/>
        </p:nvSpPr>
        <p:spPr>
          <a:xfrm>
            <a:off x="2020529" y="515032"/>
            <a:ext cx="529312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1050" dirty="0">
                <a:solidFill>
                  <a:schemeClr val="accent6"/>
                </a:solidFill>
              </a:rPr>
              <a:t>Step </a:t>
            </a:r>
            <a:r>
              <a:rPr lang="en-US" altLang="zh-TW" sz="1050" dirty="0" smtClean="0">
                <a:solidFill>
                  <a:schemeClr val="accent6"/>
                </a:solidFill>
              </a:rPr>
              <a:t>1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101" name="文字方塊 100"/>
          <p:cNvSpPr txBox="1"/>
          <p:nvPr/>
        </p:nvSpPr>
        <p:spPr>
          <a:xfrm>
            <a:off x="2453215" y="306478"/>
            <a:ext cx="27142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accent3"/>
                </a:solidFill>
              </a:rPr>
              <a:t>Start receiving a message from another host</a:t>
            </a:r>
            <a:endParaRPr lang="zh-TW" altLang="en-US" sz="1100" dirty="0">
              <a:solidFill>
                <a:schemeClr val="accent3"/>
              </a:solidFill>
            </a:endParaRPr>
          </a:p>
        </p:txBody>
      </p:sp>
      <p:cxnSp>
        <p:nvCxnSpPr>
          <p:cNvPr id="31" name="肘形接點 30"/>
          <p:cNvCxnSpPr/>
          <p:nvPr/>
        </p:nvCxnSpPr>
        <p:spPr>
          <a:xfrm rot="5400000">
            <a:off x="2850494" y="2659298"/>
            <a:ext cx="1224136" cy="432049"/>
          </a:xfrm>
          <a:prstGeom prst="bentConnector3">
            <a:avLst>
              <a:gd name="adj1" fmla="val -2133"/>
            </a:avLst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302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6709170" y="308621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6709170" y="776116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7321238" y="596653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文字方塊 9"/>
          <p:cNvSpPr txBox="1"/>
          <p:nvPr/>
        </p:nvSpPr>
        <p:spPr>
          <a:xfrm>
            <a:off x="-13118" y="3399"/>
            <a:ext cx="984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Receiver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62" name="圓角矩形 61"/>
          <p:cNvSpPr/>
          <p:nvPr/>
        </p:nvSpPr>
        <p:spPr>
          <a:xfrm>
            <a:off x="6565238" y="1224950"/>
            <a:ext cx="1512000" cy="1487257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200" dirty="0"/>
          </a:p>
        </p:txBody>
      </p:sp>
      <p:sp>
        <p:nvSpPr>
          <p:cNvPr id="63" name="圓角矩形 62"/>
          <p:cNvSpPr/>
          <p:nvPr/>
        </p:nvSpPr>
        <p:spPr>
          <a:xfrm>
            <a:off x="6637398" y="3013446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sp>
        <p:nvSpPr>
          <p:cNvPr id="64" name="圓角矩形 63"/>
          <p:cNvSpPr/>
          <p:nvPr/>
        </p:nvSpPr>
        <p:spPr>
          <a:xfrm>
            <a:off x="6572128" y="6300503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65" name="直線接點 64"/>
          <p:cNvCxnSpPr/>
          <p:nvPr/>
        </p:nvCxnSpPr>
        <p:spPr>
          <a:xfrm>
            <a:off x="7316990" y="1074214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6" name="直線單箭頭接點 65"/>
          <p:cNvCxnSpPr>
            <a:stCxn id="64" idx="0"/>
            <a:endCxn id="63" idx="2"/>
          </p:cNvCxnSpPr>
          <p:nvPr/>
        </p:nvCxnSpPr>
        <p:spPr>
          <a:xfrm flipH="1" flipV="1">
            <a:off x="7318553" y="5562466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>
            <a:stCxn id="63" idx="0"/>
          </p:cNvCxnSpPr>
          <p:nvPr/>
        </p:nvCxnSpPr>
        <p:spPr>
          <a:xfrm flipV="1">
            <a:off x="7318553" y="2737199"/>
            <a:ext cx="4787" cy="27624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/>
          <p:cNvSpPr txBox="1"/>
          <p:nvPr/>
        </p:nvSpPr>
        <p:spPr>
          <a:xfrm>
            <a:off x="6762556" y="4105450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6659358" y="1693307"/>
            <a:ext cx="1323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MessageRouter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90" name="右大括弧 89"/>
          <p:cNvSpPr/>
          <p:nvPr/>
        </p:nvSpPr>
        <p:spPr>
          <a:xfrm>
            <a:off x="6237817" y="326006"/>
            <a:ext cx="399581" cy="1367301"/>
          </a:xfrm>
          <a:prstGeom prst="rightBrace">
            <a:avLst>
              <a:gd name="adj1" fmla="val 8333"/>
              <a:gd name="adj2" fmla="val 4284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3569839" y="1968578"/>
            <a:ext cx="241925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err="1" smtClean="0"/>
              <a:t>int</a:t>
            </a:r>
            <a:r>
              <a:rPr lang="en-US" altLang="zh-TW" sz="1050" dirty="0" smtClean="0"/>
              <a:t> </a:t>
            </a:r>
            <a:r>
              <a:rPr lang="en-US" altLang="zh-TW" sz="1050" dirty="0" err="1" smtClean="0"/>
              <a:t>receiveMessage</a:t>
            </a:r>
            <a:r>
              <a:rPr lang="en-US" altLang="zh-TW" sz="1050" dirty="0" smtClean="0"/>
              <a:t>(</a:t>
            </a:r>
            <a:r>
              <a:rPr lang="en-US" altLang="zh-TW" sz="1050" dirty="0" err="1" smtClean="0"/>
              <a:t>m,from</a:t>
            </a:r>
            <a:r>
              <a:rPr lang="en-US" altLang="zh-TW" sz="1050" dirty="0"/>
              <a:t>) {</a:t>
            </a:r>
          </a:p>
          <a:p>
            <a:r>
              <a:rPr lang="en-US" altLang="zh-TW" sz="1050" b="1" dirty="0" smtClean="0"/>
              <a:t>  </a:t>
            </a:r>
            <a:r>
              <a:rPr lang="en-US" altLang="zh-TW" sz="1050" b="1" dirty="0" err="1" smtClean="0"/>
              <a:t>int</a:t>
            </a:r>
            <a:r>
              <a:rPr lang="en-US" altLang="zh-TW" sz="1050" b="1" dirty="0" smtClean="0"/>
              <a:t> </a:t>
            </a:r>
            <a:r>
              <a:rPr lang="en-US" altLang="zh-TW" sz="1050" b="1" dirty="0" err="1"/>
              <a:t>recvCheck</a:t>
            </a:r>
            <a:r>
              <a:rPr lang="en-US" altLang="zh-TW" sz="1050" b="1" dirty="0"/>
              <a:t> = </a:t>
            </a:r>
            <a:r>
              <a:rPr lang="en-US" altLang="zh-TW" sz="1050" b="1" dirty="0" err="1"/>
              <a:t>checkReceiving</a:t>
            </a:r>
            <a:r>
              <a:rPr lang="en-US" altLang="zh-TW" sz="1050" b="1" dirty="0"/>
              <a:t>(m); </a:t>
            </a:r>
          </a:p>
          <a:p>
            <a:r>
              <a:rPr lang="en-US" altLang="zh-TW" sz="1050" dirty="0" smtClean="0"/>
              <a:t>  if </a:t>
            </a:r>
            <a:r>
              <a:rPr lang="en-US" altLang="zh-TW" sz="1050" dirty="0"/>
              <a:t>(</a:t>
            </a:r>
            <a:r>
              <a:rPr lang="en-US" altLang="zh-TW" sz="1050" dirty="0" err="1"/>
              <a:t>recvCheck</a:t>
            </a:r>
            <a:r>
              <a:rPr lang="en-US" altLang="zh-TW" sz="1050" dirty="0"/>
              <a:t> != </a:t>
            </a:r>
            <a:r>
              <a:rPr lang="en-US" altLang="zh-TW" sz="1050" i="1" dirty="0"/>
              <a:t>RCV_OK) {</a:t>
            </a:r>
          </a:p>
          <a:p>
            <a:r>
              <a:rPr lang="en-US" altLang="zh-TW" sz="1050" dirty="0" smtClean="0"/>
              <a:t>      return </a:t>
            </a:r>
            <a:r>
              <a:rPr lang="en-US" altLang="zh-TW" sz="1050" dirty="0" err="1"/>
              <a:t>recvCheck</a:t>
            </a:r>
            <a:r>
              <a:rPr lang="en-US" altLang="zh-TW" sz="1050" dirty="0"/>
              <a:t>;</a:t>
            </a:r>
          </a:p>
          <a:p>
            <a:r>
              <a:rPr lang="en-US" altLang="zh-TW" sz="1050" dirty="0" smtClean="0"/>
              <a:t>   }</a:t>
            </a:r>
            <a:endParaRPr lang="zh-TW" altLang="en-US" sz="1050" dirty="0"/>
          </a:p>
          <a:p>
            <a:r>
              <a:rPr lang="en-US" altLang="zh-TW" sz="1050" dirty="0">
                <a:solidFill>
                  <a:schemeClr val="accent3"/>
                </a:solidFill>
              </a:rPr>
              <a:t>// seems OK, start receiving the message</a:t>
            </a:r>
          </a:p>
          <a:p>
            <a:r>
              <a:rPr lang="en-US" altLang="zh-TW" sz="1050" dirty="0"/>
              <a:t>return </a:t>
            </a:r>
            <a:r>
              <a:rPr lang="en-US" altLang="zh-TW" sz="1050" dirty="0" err="1"/>
              <a:t>super.receiveMessage</a:t>
            </a:r>
            <a:r>
              <a:rPr lang="en-US" altLang="zh-TW" sz="1050" dirty="0"/>
              <a:t>(m, from);</a:t>
            </a:r>
          </a:p>
          <a:p>
            <a:r>
              <a:rPr lang="en-US" altLang="zh-TW" sz="1050" dirty="0"/>
              <a:t>}</a:t>
            </a:r>
            <a:endParaRPr lang="zh-TW" altLang="en-US" sz="1050" dirty="0"/>
          </a:p>
        </p:txBody>
      </p:sp>
      <p:sp>
        <p:nvSpPr>
          <p:cNvPr id="91" name="文字方塊 90"/>
          <p:cNvSpPr txBox="1"/>
          <p:nvPr/>
        </p:nvSpPr>
        <p:spPr>
          <a:xfrm>
            <a:off x="3569838" y="1821826"/>
            <a:ext cx="529312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1050" dirty="0">
                <a:solidFill>
                  <a:schemeClr val="accent6"/>
                </a:solidFill>
              </a:rPr>
              <a:t>Step </a:t>
            </a:r>
            <a:r>
              <a:rPr lang="en-US" altLang="zh-TW" sz="1050" dirty="0" smtClean="0">
                <a:solidFill>
                  <a:schemeClr val="accent6"/>
                </a:solidFill>
              </a:rPr>
              <a:t>2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93" name="右大括弧 92"/>
          <p:cNvSpPr/>
          <p:nvPr/>
        </p:nvSpPr>
        <p:spPr>
          <a:xfrm>
            <a:off x="5989091" y="2449060"/>
            <a:ext cx="583038" cy="3482424"/>
          </a:xfrm>
          <a:prstGeom prst="rightBrace">
            <a:avLst>
              <a:gd name="adj1" fmla="val 7152"/>
              <a:gd name="adj2" fmla="val 5050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5" name="文字方塊 94"/>
          <p:cNvSpPr txBox="1"/>
          <p:nvPr/>
        </p:nvSpPr>
        <p:spPr>
          <a:xfrm>
            <a:off x="2565071" y="3991621"/>
            <a:ext cx="353494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b="1" dirty="0" err="1"/>
              <a:t>int</a:t>
            </a:r>
            <a:r>
              <a:rPr lang="en-US" altLang="zh-TW" sz="900" b="1" dirty="0"/>
              <a:t> </a:t>
            </a:r>
            <a:r>
              <a:rPr lang="en-US" altLang="zh-TW" sz="900" b="1" dirty="0" err="1"/>
              <a:t>checkReceiving</a:t>
            </a:r>
            <a:r>
              <a:rPr lang="en-US" altLang="zh-TW" sz="900" b="1" dirty="0"/>
              <a:t>(Message m) {</a:t>
            </a:r>
            <a:endParaRPr lang="en-US" altLang="zh-TW" sz="900" b="1" dirty="0" smtClean="0">
              <a:solidFill>
                <a:srgbClr val="7030A0"/>
              </a:solidFill>
            </a:endParaRPr>
          </a:p>
          <a:p>
            <a:pPr lvl="1"/>
            <a:r>
              <a:rPr lang="en-US" altLang="zh-TW" sz="900" b="1" dirty="0" smtClean="0">
                <a:solidFill>
                  <a:srgbClr val="7030A0"/>
                </a:solidFill>
              </a:rPr>
              <a:t>if</a:t>
            </a:r>
            <a:r>
              <a:rPr lang="en-US" altLang="zh-TW" sz="900" b="1" dirty="0" smtClean="0"/>
              <a:t> </a:t>
            </a:r>
            <a:r>
              <a:rPr lang="en-US" altLang="zh-TW" sz="900" b="1" dirty="0"/>
              <a:t>(</a:t>
            </a:r>
            <a:r>
              <a:rPr lang="en-US" altLang="zh-TW" sz="900" b="1" dirty="0" err="1"/>
              <a:t>isTransferring</a:t>
            </a:r>
            <a:r>
              <a:rPr lang="en-US" altLang="zh-TW" sz="900" b="1" dirty="0"/>
              <a:t>()) </a:t>
            </a:r>
            <a:r>
              <a:rPr lang="en-US" altLang="zh-TW" sz="900" dirty="0"/>
              <a:t>{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return</a:t>
            </a:r>
            <a:r>
              <a:rPr lang="en-US" altLang="zh-TW" sz="900" dirty="0"/>
              <a:t> </a:t>
            </a:r>
            <a:r>
              <a:rPr lang="en-US" altLang="zh-TW" sz="900" i="1" dirty="0">
                <a:solidFill>
                  <a:schemeClr val="accent1"/>
                </a:solidFill>
              </a:rPr>
              <a:t>TRY_LATER_BUSY</a:t>
            </a:r>
            <a:r>
              <a:rPr lang="en-US" altLang="zh-TW" sz="900" i="1" dirty="0"/>
              <a:t>; </a:t>
            </a:r>
            <a:r>
              <a:rPr lang="en-US" altLang="zh-TW" sz="900" i="1" dirty="0">
                <a:solidFill>
                  <a:schemeClr val="accent3"/>
                </a:solidFill>
              </a:rPr>
              <a:t>// only one connection at a time</a:t>
            </a:r>
          </a:p>
          <a:p>
            <a:pPr lvl="1"/>
            <a:r>
              <a:rPr lang="en-US" altLang="zh-TW" sz="900" dirty="0"/>
              <a:t>}</a:t>
            </a:r>
          </a:p>
          <a:p>
            <a:pPr lvl="1"/>
            <a:endParaRPr lang="zh-TW" altLang="en-US" sz="900" dirty="0"/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if</a:t>
            </a:r>
            <a:r>
              <a:rPr lang="en-US" altLang="zh-TW" sz="900" dirty="0"/>
              <a:t> ( </a:t>
            </a:r>
            <a:r>
              <a:rPr lang="en-US" altLang="zh-TW" sz="900" dirty="0" err="1"/>
              <a:t>hasMessage</a:t>
            </a:r>
            <a:r>
              <a:rPr lang="en-US" altLang="zh-TW" sz="900" dirty="0"/>
              <a:t>(</a:t>
            </a:r>
            <a:r>
              <a:rPr lang="en-US" altLang="zh-TW" sz="900" dirty="0" err="1"/>
              <a:t>m.getId</a:t>
            </a:r>
            <a:r>
              <a:rPr lang="en-US" altLang="zh-TW" sz="900" dirty="0"/>
              <a:t>()) || </a:t>
            </a:r>
            <a:r>
              <a:rPr lang="en-US" altLang="zh-TW" sz="900" dirty="0" err="1"/>
              <a:t>isDeliveredMessage</a:t>
            </a:r>
            <a:r>
              <a:rPr lang="en-US" altLang="zh-TW" sz="900" dirty="0"/>
              <a:t>(m) ){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return</a:t>
            </a:r>
            <a:r>
              <a:rPr lang="en-US" altLang="zh-TW" sz="900" dirty="0"/>
              <a:t> </a:t>
            </a:r>
            <a:r>
              <a:rPr lang="en-US" altLang="zh-TW" sz="900" i="1" dirty="0">
                <a:solidFill>
                  <a:schemeClr val="accent1"/>
                </a:solidFill>
              </a:rPr>
              <a:t>DENIED_OLD</a:t>
            </a:r>
            <a:r>
              <a:rPr lang="en-US" altLang="zh-TW" sz="900" i="1" dirty="0"/>
              <a:t>; </a:t>
            </a:r>
            <a:r>
              <a:rPr lang="en-US" altLang="zh-TW" sz="900" i="1" dirty="0">
                <a:solidFill>
                  <a:schemeClr val="accent3"/>
                </a:solidFill>
              </a:rPr>
              <a:t>// already seen this message -&gt; reject it</a:t>
            </a:r>
          </a:p>
          <a:p>
            <a:pPr lvl="1"/>
            <a:r>
              <a:rPr lang="en-US" altLang="zh-TW" sz="900" dirty="0"/>
              <a:t>}</a:t>
            </a:r>
          </a:p>
          <a:p>
            <a:pPr lvl="1"/>
            <a:endParaRPr lang="zh-TW" altLang="en-US" sz="900" dirty="0"/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if</a:t>
            </a:r>
            <a:r>
              <a:rPr lang="en-US" altLang="zh-TW" sz="900" dirty="0"/>
              <a:t> (</a:t>
            </a:r>
            <a:r>
              <a:rPr lang="en-US" altLang="zh-TW" sz="900" dirty="0" err="1"/>
              <a:t>m.getTtl</a:t>
            </a:r>
            <a:r>
              <a:rPr lang="en-US" altLang="zh-TW" sz="900" dirty="0"/>
              <a:t>() &lt;= 0 &amp;&amp; </a:t>
            </a:r>
            <a:r>
              <a:rPr lang="en-US" altLang="zh-TW" sz="900" dirty="0" err="1"/>
              <a:t>m.getTo</a:t>
            </a:r>
            <a:r>
              <a:rPr lang="en-US" altLang="zh-TW" sz="900" dirty="0"/>
              <a:t>() != </a:t>
            </a:r>
            <a:r>
              <a:rPr lang="en-US" altLang="zh-TW" sz="900" dirty="0" err="1"/>
              <a:t>getHost</a:t>
            </a:r>
            <a:r>
              <a:rPr lang="en-US" altLang="zh-TW" sz="900" dirty="0"/>
              <a:t>()) {</a:t>
            </a:r>
          </a:p>
          <a:p>
            <a:pPr lvl="1"/>
            <a:r>
              <a:rPr lang="en-US" altLang="zh-TW" sz="900" dirty="0">
                <a:solidFill>
                  <a:schemeClr val="accent3"/>
                </a:solidFill>
              </a:rPr>
              <a:t>/* TTL has expired and this host is not the final recipient */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return</a:t>
            </a:r>
            <a:r>
              <a:rPr lang="en-US" altLang="zh-TW" sz="900" dirty="0"/>
              <a:t> </a:t>
            </a:r>
            <a:r>
              <a:rPr lang="en-US" altLang="zh-TW" sz="900" i="1" dirty="0">
                <a:solidFill>
                  <a:schemeClr val="accent1"/>
                </a:solidFill>
              </a:rPr>
              <a:t>DENIED_TTL</a:t>
            </a:r>
            <a:r>
              <a:rPr lang="en-US" altLang="zh-TW" sz="900" i="1" dirty="0"/>
              <a:t>; </a:t>
            </a:r>
          </a:p>
          <a:p>
            <a:pPr lvl="1"/>
            <a:r>
              <a:rPr lang="en-US" altLang="zh-TW" sz="900" dirty="0"/>
              <a:t>}</a:t>
            </a:r>
          </a:p>
          <a:p>
            <a:pPr lvl="1"/>
            <a:endParaRPr lang="zh-TW" altLang="en-US" sz="900" dirty="0"/>
          </a:p>
          <a:p>
            <a:pPr lvl="1"/>
            <a:r>
              <a:rPr lang="en-US" altLang="zh-TW" sz="900" dirty="0">
                <a:solidFill>
                  <a:schemeClr val="accent3"/>
                </a:solidFill>
              </a:rPr>
              <a:t>/* remove oldest messages but not the ones being sent */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if</a:t>
            </a:r>
            <a:r>
              <a:rPr lang="en-US" altLang="zh-TW" sz="900" dirty="0"/>
              <a:t> (!</a:t>
            </a:r>
            <a:r>
              <a:rPr lang="en-US" altLang="zh-TW" sz="900" dirty="0" err="1"/>
              <a:t>makeRoomForMessage</a:t>
            </a:r>
            <a:r>
              <a:rPr lang="en-US" altLang="zh-TW" sz="900" dirty="0"/>
              <a:t>(</a:t>
            </a:r>
            <a:r>
              <a:rPr lang="en-US" altLang="zh-TW" sz="900" dirty="0" err="1"/>
              <a:t>m.getSize</a:t>
            </a:r>
            <a:r>
              <a:rPr lang="en-US" altLang="zh-TW" sz="900" dirty="0"/>
              <a:t>())) {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return</a:t>
            </a:r>
            <a:r>
              <a:rPr lang="en-US" altLang="zh-TW" sz="900" dirty="0"/>
              <a:t> </a:t>
            </a:r>
            <a:r>
              <a:rPr lang="en-US" altLang="zh-TW" sz="900" i="1" dirty="0">
                <a:solidFill>
                  <a:schemeClr val="accent1"/>
                </a:solidFill>
              </a:rPr>
              <a:t>DENIED_NO_SPACE</a:t>
            </a:r>
            <a:r>
              <a:rPr lang="en-US" altLang="zh-TW" sz="900" i="1" dirty="0"/>
              <a:t>; </a:t>
            </a:r>
            <a:r>
              <a:rPr lang="en-US" altLang="zh-TW" sz="900" i="1" dirty="0">
                <a:solidFill>
                  <a:schemeClr val="accent3"/>
                </a:solidFill>
              </a:rPr>
              <a:t>// couldn't fit into buffer -&gt; reject</a:t>
            </a:r>
          </a:p>
          <a:p>
            <a:pPr lvl="1"/>
            <a:r>
              <a:rPr lang="en-US" altLang="zh-TW" sz="900" dirty="0" smtClean="0"/>
              <a:t>}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return</a:t>
            </a:r>
            <a:r>
              <a:rPr lang="en-US" altLang="zh-TW" sz="900" dirty="0"/>
              <a:t> </a:t>
            </a:r>
            <a:r>
              <a:rPr lang="en-US" altLang="zh-TW" sz="900" i="1" dirty="0">
                <a:solidFill>
                  <a:schemeClr val="accent1"/>
                </a:solidFill>
              </a:rPr>
              <a:t>RCV_OK</a:t>
            </a:r>
            <a:r>
              <a:rPr lang="en-US" altLang="zh-TW" sz="900" i="1" dirty="0" smtClean="0"/>
              <a:t>;</a:t>
            </a:r>
          </a:p>
          <a:p>
            <a:r>
              <a:rPr lang="en-US" altLang="zh-TW" sz="900" b="1" dirty="0"/>
              <a:t>}</a:t>
            </a:r>
            <a:endParaRPr lang="zh-TW" altLang="en-US" sz="900" dirty="0"/>
          </a:p>
        </p:txBody>
      </p:sp>
      <p:sp>
        <p:nvSpPr>
          <p:cNvPr id="96" name="文字方塊 95"/>
          <p:cNvSpPr txBox="1"/>
          <p:nvPr/>
        </p:nvSpPr>
        <p:spPr>
          <a:xfrm>
            <a:off x="2566761" y="3581939"/>
            <a:ext cx="28392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chemeClr val="accent3"/>
                </a:solidFill>
              </a:rPr>
              <a:t>Checks if router "wants" to start receiving message</a:t>
            </a:r>
            <a:endParaRPr lang="zh-TW" altLang="en-US" sz="1000" dirty="0">
              <a:solidFill>
                <a:schemeClr val="accent3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2605234" y="3859993"/>
            <a:ext cx="3441682" cy="2958461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標題 4"/>
          <p:cNvSpPr txBox="1">
            <a:spLocks/>
          </p:cNvSpPr>
          <p:nvPr/>
        </p:nvSpPr>
        <p:spPr>
          <a:xfrm>
            <a:off x="442678" y="-89854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 smtClean="0"/>
              <a:t>Message relay started in clock 1</a:t>
            </a:r>
            <a:endParaRPr lang="zh-TW" altLang="en-US" sz="1800" dirty="0"/>
          </a:p>
        </p:txBody>
      </p:sp>
      <p:sp>
        <p:nvSpPr>
          <p:cNvPr id="99" name="文字方塊 98"/>
          <p:cNvSpPr txBox="1"/>
          <p:nvPr/>
        </p:nvSpPr>
        <p:spPr>
          <a:xfrm>
            <a:off x="2453215" y="493128"/>
            <a:ext cx="4172937" cy="12234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err="1"/>
              <a:t>int</a:t>
            </a:r>
            <a:r>
              <a:rPr lang="zh-TW" altLang="en-US" sz="1050" b="1" dirty="0"/>
              <a:t> </a:t>
            </a:r>
            <a:r>
              <a:rPr lang="en-US" altLang="zh-TW" sz="1050" dirty="0" err="1"/>
              <a:t>receiveMessage</a:t>
            </a:r>
            <a:r>
              <a:rPr lang="en-US" altLang="zh-TW" sz="1050" dirty="0"/>
              <a:t>(</a:t>
            </a:r>
            <a:r>
              <a:rPr lang="en-US" altLang="zh-TW" sz="1050" dirty="0" err="1"/>
              <a:t>m,from</a:t>
            </a:r>
            <a:r>
              <a:rPr lang="en-US" altLang="zh-TW" sz="1050" dirty="0"/>
              <a:t>){</a:t>
            </a:r>
          </a:p>
          <a:p>
            <a:pPr lvl="1"/>
            <a:r>
              <a:rPr lang="en-US" altLang="zh-TW" sz="1050" b="1" dirty="0" err="1"/>
              <a:t>int</a:t>
            </a:r>
            <a:r>
              <a:rPr lang="en-US" altLang="zh-TW" sz="1050" b="1" dirty="0"/>
              <a:t> </a:t>
            </a:r>
            <a:r>
              <a:rPr lang="en-US" altLang="zh-TW" sz="1050" b="1" dirty="0" err="1"/>
              <a:t>retVal</a:t>
            </a:r>
            <a:r>
              <a:rPr lang="en-US" altLang="zh-TW" sz="1050" b="1" dirty="0"/>
              <a:t> = </a:t>
            </a:r>
            <a:r>
              <a:rPr lang="en-US" altLang="zh-TW" sz="1050" b="1" dirty="0" err="1"/>
              <a:t>this.router.receiveMessage</a:t>
            </a:r>
            <a:r>
              <a:rPr lang="en-US" altLang="zh-TW" sz="1050" b="1" dirty="0"/>
              <a:t>(m, from); </a:t>
            </a:r>
            <a:endParaRPr lang="zh-TW" altLang="en-US" sz="1050" b="1" dirty="0"/>
          </a:p>
          <a:p>
            <a:pPr lvl="1"/>
            <a:r>
              <a:rPr lang="en-US" altLang="zh-TW" sz="1050" dirty="0"/>
              <a:t>if (</a:t>
            </a:r>
            <a:r>
              <a:rPr lang="en-US" altLang="zh-TW" sz="1050" dirty="0" err="1"/>
              <a:t>retVal</a:t>
            </a:r>
            <a:r>
              <a:rPr lang="en-US" altLang="zh-TW" sz="1050" dirty="0"/>
              <a:t> == </a:t>
            </a:r>
            <a:r>
              <a:rPr lang="en-US" altLang="zh-TW" sz="1050" dirty="0" err="1"/>
              <a:t>MessageRouter.</a:t>
            </a:r>
            <a:r>
              <a:rPr lang="en-US" altLang="zh-TW" sz="1050" i="1" dirty="0" err="1"/>
              <a:t>RCV_OK</a:t>
            </a:r>
            <a:r>
              <a:rPr lang="en-US" altLang="zh-TW" sz="1050" i="1" dirty="0"/>
              <a:t>) </a:t>
            </a:r>
            <a:r>
              <a:rPr lang="en-US" altLang="zh-TW" sz="1050" dirty="0"/>
              <a:t>{</a:t>
            </a:r>
          </a:p>
          <a:p>
            <a:pPr lvl="1"/>
            <a:r>
              <a:rPr lang="en-US" altLang="zh-TW" sz="1050" dirty="0"/>
              <a:t>   </a:t>
            </a:r>
            <a:r>
              <a:rPr lang="en-US" altLang="zh-TW" sz="1050" dirty="0" err="1"/>
              <a:t>m.addNodeOnPath</a:t>
            </a:r>
            <a:r>
              <a:rPr lang="en-US" altLang="zh-TW" sz="1050" dirty="0"/>
              <a:t>(this);</a:t>
            </a:r>
            <a:r>
              <a:rPr lang="en-US" altLang="zh-TW" sz="1050" dirty="0">
                <a:solidFill>
                  <a:schemeClr val="accent3"/>
                </a:solidFill>
              </a:rPr>
              <a:t>// add this node on the messages path</a:t>
            </a:r>
          </a:p>
          <a:p>
            <a:pPr lvl="1"/>
            <a:r>
              <a:rPr lang="en-US" altLang="zh-TW" sz="1050" dirty="0"/>
              <a:t>}</a:t>
            </a:r>
            <a:endParaRPr lang="zh-TW" altLang="en-US" sz="1050" dirty="0"/>
          </a:p>
          <a:p>
            <a:pPr lvl="1"/>
            <a:r>
              <a:rPr lang="en-US" altLang="zh-TW" sz="1050" dirty="0"/>
              <a:t>return </a:t>
            </a:r>
            <a:r>
              <a:rPr lang="en-US" altLang="zh-TW" sz="1050" dirty="0" err="1"/>
              <a:t>retVal</a:t>
            </a:r>
            <a:r>
              <a:rPr lang="en-US" altLang="zh-TW" sz="1050" dirty="0"/>
              <a:t>;</a:t>
            </a:r>
          </a:p>
          <a:p>
            <a:r>
              <a:rPr lang="en-US" altLang="zh-TW" sz="1050" dirty="0"/>
              <a:t>}</a:t>
            </a:r>
            <a:endParaRPr lang="zh-TW" altLang="en-US" sz="1050" dirty="0"/>
          </a:p>
        </p:txBody>
      </p:sp>
      <p:sp>
        <p:nvSpPr>
          <p:cNvPr id="100" name="文字方塊 99"/>
          <p:cNvSpPr txBox="1"/>
          <p:nvPr/>
        </p:nvSpPr>
        <p:spPr>
          <a:xfrm>
            <a:off x="2020529" y="515032"/>
            <a:ext cx="529312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1050" dirty="0">
                <a:solidFill>
                  <a:schemeClr val="accent6"/>
                </a:solidFill>
              </a:rPr>
              <a:t>Step </a:t>
            </a:r>
            <a:r>
              <a:rPr lang="en-US" altLang="zh-TW" sz="1050" dirty="0" smtClean="0">
                <a:solidFill>
                  <a:schemeClr val="accent6"/>
                </a:solidFill>
              </a:rPr>
              <a:t>1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101" name="文字方塊 100"/>
          <p:cNvSpPr txBox="1"/>
          <p:nvPr/>
        </p:nvSpPr>
        <p:spPr>
          <a:xfrm>
            <a:off x="2453215" y="306478"/>
            <a:ext cx="27142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accent3"/>
                </a:solidFill>
              </a:rPr>
              <a:t>Start receiving a message from another host</a:t>
            </a:r>
            <a:endParaRPr lang="zh-TW" altLang="en-US" sz="1100" dirty="0">
              <a:solidFill>
                <a:schemeClr val="accent3"/>
              </a:solidFill>
            </a:endParaRPr>
          </a:p>
        </p:txBody>
      </p:sp>
      <p:cxnSp>
        <p:nvCxnSpPr>
          <p:cNvPr id="3" name="肘形接點 2"/>
          <p:cNvCxnSpPr/>
          <p:nvPr/>
        </p:nvCxnSpPr>
        <p:spPr>
          <a:xfrm rot="5400000">
            <a:off x="2850494" y="2659298"/>
            <a:ext cx="1224136" cy="432049"/>
          </a:xfrm>
          <a:prstGeom prst="bentConnector3">
            <a:avLst>
              <a:gd name="adj1" fmla="val -2133"/>
            </a:avLst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0" y="3572293"/>
            <a:ext cx="3106941" cy="3016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b="1" dirty="0" err="1"/>
              <a:t>boolean</a:t>
            </a:r>
            <a:r>
              <a:rPr lang="en-US" altLang="zh-TW" sz="1000" b="1" dirty="0"/>
              <a:t> </a:t>
            </a:r>
            <a:r>
              <a:rPr lang="en-US" altLang="zh-TW" sz="1000" b="1" dirty="0" err="1"/>
              <a:t>isTransferring</a:t>
            </a:r>
            <a:r>
              <a:rPr lang="en-US" altLang="zh-TW" sz="1000" b="1" dirty="0"/>
              <a:t>() </a:t>
            </a:r>
            <a:r>
              <a:rPr lang="en-US" altLang="zh-TW" sz="1000" dirty="0" smtClean="0"/>
              <a:t>{</a:t>
            </a:r>
          </a:p>
          <a:p>
            <a:r>
              <a:rPr lang="en-US" altLang="zh-TW" sz="1000" dirty="0" smtClean="0"/>
              <a:t>if </a:t>
            </a:r>
            <a:r>
              <a:rPr lang="en-US" altLang="zh-TW" sz="1000" dirty="0"/>
              <a:t>(</a:t>
            </a:r>
            <a:r>
              <a:rPr lang="en-US" altLang="zh-TW" sz="1000" b="1" dirty="0" err="1"/>
              <a:t>this.sendingConnections.size</a:t>
            </a:r>
            <a:r>
              <a:rPr lang="en-US" altLang="zh-TW" sz="1000" b="1" dirty="0"/>
              <a:t>() </a:t>
            </a:r>
            <a:r>
              <a:rPr lang="en-US" altLang="zh-TW" sz="1000" dirty="0"/>
              <a:t>&gt; 0) {</a:t>
            </a:r>
          </a:p>
          <a:p>
            <a:r>
              <a:rPr lang="en-US" altLang="zh-TW" sz="1000" dirty="0" smtClean="0"/>
              <a:t>return </a:t>
            </a:r>
            <a:r>
              <a:rPr lang="en-US" altLang="zh-TW" sz="1000" dirty="0"/>
              <a:t>true; </a:t>
            </a:r>
            <a:r>
              <a:rPr lang="en-US" altLang="zh-TW" sz="1000" dirty="0">
                <a:solidFill>
                  <a:schemeClr val="accent3"/>
                </a:solidFill>
              </a:rPr>
              <a:t>// sending something</a:t>
            </a:r>
          </a:p>
          <a:p>
            <a:r>
              <a:rPr lang="en-US" altLang="zh-TW" sz="1000" dirty="0" smtClean="0"/>
              <a:t>}</a:t>
            </a:r>
            <a:endParaRPr lang="en-US" altLang="zh-TW" sz="1000" dirty="0"/>
          </a:p>
          <a:p>
            <a:endParaRPr lang="zh-TW" altLang="en-US" sz="1000" dirty="0"/>
          </a:p>
          <a:p>
            <a:r>
              <a:rPr lang="en-US" altLang="zh-TW" sz="1000" dirty="0" smtClean="0"/>
              <a:t>if </a:t>
            </a:r>
            <a:r>
              <a:rPr lang="en-US" altLang="zh-TW" sz="1000" dirty="0"/>
              <a:t>(</a:t>
            </a:r>
            <a:r>
              <a:rPr lang="en-US" altLang="zh-TW" sz="1000" dirty="0" err="1"/>
              <a:t>this.getHost</a:t>
            </a:r>
            <a:r>
              <a:rPr lang="en-US" altLang="zh-TW" sz="1000" dirty="0"/>
              <a:t>().</a:t>
            </a:r>
            <a:r>
              <a:rPr lang="en-US" altLang="zh-TW" sz="1000" dirty="0" err="1"/>
              <a:t>getConnections</a:t>
            </a:r>
            <a:r>
              <a:rPr lang="en-US" altLang="zh-TW" sz="1000" dirty="0"/>
              <a:t>().size() == 0) {</a:t>
            </a:r>
          </a:p>
          <a:p>
            <a:r>
              <a:rPr lang="en-US" altLang="zh-TW" sz="1000" dirty="0" smtClean="0"/>
              <a:t>return </a:t>
            </a:r>
            <a:r>
              <a:rPr lang="en-US" altLang="zh-TW" sz="1000" dirty="0"/>
              <a:t>false; </a:t>
            </a:r>
            <a:r>
              <a:rPr lang="en-US" altLang="zh-TW" sz="1000" dirty="0">
                <a:solidFill>
                  <a:schemeClr val="accent3"/>
                </a:solidFill>
              </a:rPr>
              <a:t>// not connected</a:t>
            </a:r>
          </a:p>
          <a:p>
            <a:r>
              <a:rPr lang="en-US" altLang="zh-TW" sz="1000" dirty="0" smtClean="0"/>
              <a:t>}</a:t>
            </a:r>
            <a:endParaRPr lang="en-US" altLang="zh-TW" sz="1000" dirty="0"/>
          </a:p>
          <a:p>
            <a:endParaRPr lang="zh-TW" altLang="en-US" sz="1000" dirty="0"/>
          </a:p>
          <a:p>
            <a:r>
              <a:rPr lang="en-US" altLang="zh-TW" sz="1000" dirty="0"/>
              <a:t>List&lt;Connection&gt; connections = </a:t>
            </a:r>
            <a:r>
              <a:rPr lang="en-US" altLang="zh-TW" sz="1000" dirty="0" err="1"/>
              <a:t>getConnections</a:t>
            </a:r>
            <a:r>
              <a:rPr lang="en-US" altLang="zh-TW" sz="1000" dirty="0"/>
              <a:t>();</a:t>
            </a:r>
          </a:p>
          <a:p>
            <a:r>
              <a:rPr lang="en-US" altLang="zh-TW" sz="1000" dirty="0"/>
              <a:t>for (</a:t>
            </a:r>
            <a:r>
              <a:rPr lang="en-US" altLang="zh-TW" sz="1000" dirty="0" err="1"/>
              <a:t>int</a:t>
            </a:r>
            <a:r>
              <a:rPr lang="en-US" altLang="zh-TW" sz="1000" dirty="0"/>
              <a:t> </a:t>
            </a:r>
            <a:r>
              <a:rPr lang="en-US" altLang="zh-TW" sz="1000" dirty="0" err="1"/>
              <a:t>i</a:t>
            </a:r>
            <a:r>
              <a:rPr lang="en-US" altLang="zh-TW" sz="1000" dirty="0"/>
              <a:t>=0, n=</a:t>
            </a:r>
            <a:r>
              <a:rPr lang="en-US" altLang="zh-TW" sz="1000" dirty="0" err="1"/>
              <a:t>connections.size</a:t>
            </a:r>
            <a:r>
              <a:rPr lang="en-US" altLang="zh-TW" sz="1000" dirty="0"/>
              <a:t>(); </a:t>
            </a:r>
            <a:r>
              <a:rPr lang="en-US" altLang="zh-TW" sz="1000" dirty="0" err="1"/>
              <a:t>i</a:t>
            </a:r>
            <a:r>
              <a:rPr lang="en-US" altLang="zh-TW" sz="1000" dirty="0"/>
              <a:t>&lt;n; </a:t>
            </a:r>
            <a:r>
              <a:rPr lang="en-US" altLang="zh-TW" sz="1000" dirty="0" err="1"/>
              <a:t>i</a:t>
            </a:r>
            <a:r>
              <a:rPr lang="en-US" altLang="zh-TW" sz="1000" dirty="0"/>
              <a:t>++) {</a:t>
            </a:r>
          </a:p>
          <a:p>
            <a:r>
              <a:rPr lang="en-US" altLang="zh-TW" sz="1000" dirty="0"/>
              <a:t>Connection con = </a:t>
            </a:r>
            <a:r>
              <a:rPr lang="en-US" altLang="zh-TW" sz="1000" dirty="0" err="1"/>
              <a:t>connections.get</a:t>
            </a:r>
            <a:r>
              <a:rPr lang="en-US" altLang="zh-TW" sz="1000" dirty="0"/>
              <a:t>(</a:t>
            </a:r>
            <a:r>
              <a:rPr lang="en-US" altLang="zh-TW" sz="1000" dirty="0" err="1"/>
              <a:t>i</a:t>
            </a:r>
            <a:r>
              <a:rPr lang="en-US" altLang="zh-TW" sz="1000" dirty="0"/>
              <a:t>);</a:t>
            </a:r>
          </a:p>
          <a:p>
            <a:r>
              <a:rPr lang="en-US" altLang="zh-TW" sz="1000" dirty="0"/>
              <a:t>if (!</a:t>
            </a:r>
            <a:r>
              <a:rPr lang="en-US" altLang="zh-TW" sz="1000" dirty="0" err="1"/>
              <a:t>con.isReadyForTransfer</a:t>
            </a:r>
            <a:r>
              <a:rPr lang="en-US" altLang="zh-TW" sz="1000" dirty="0"/>
              <a:t>()) {</a:t>
            </a:r>
          </a:p>
          <a:p>
            <a:r>
              <a:rPr lang="en-US" altLang="zh-TW" sz="1000" dirty="0"/>
              <a:t>return </a:t>
            </a:r>
            <a:r>
              <a:rPr lang="en-US" altLang="zh-TW" sz="1000" dirty="0" smtClean="0"/>
              <a:t>true</a:t>
            </a:r>
            <a:r>
              <a:rPr lang="en-US" altLang="zh-TW" sz="1000" dirty="0">
                <a:solidFill>
                  <a:schemeClr val="accent3"/>
                </a:solidFill>
              </a:rPr>
              <a:t>;</a:t>
            </a:r>
            <a:r>
              <a:rPr lang="en-US" altLang="zh-TW" sz="1000" dirty="0" smtClean="0">
                <a:solidFill>
                  <a:schemeClr val="accent3"/>
                </a:solidFill>
              </a:rPr>
              <a:t>// </a:t>
            </a:r>
            <a:r>
              <a:rPr lang="en-US" altLang="zh-TW" sz="1000" dirty="0">
                <a:solidFill>
                  <a:schemeClr val="accent3"/>
                </a:solidFill>
              </a:rPr>
              <a:t>a connection isn't ready for new transfer</a:t>
            </a:r>
          </a:p>
          <a:p>
            <a:r>
              <a:rPr lang="en-US" altLang="zh-TW" sz="1000" dirty="0"/>
              <a:t>}</a:t>
            </a:r>
          </a:p>
          <a:p>
            <a:r>
              <a:rPr lang="en-US" altLang="zh-TW" sz="1000" dirty="0"/>
              <a:t>}</a:t>
            </a:r>
          </a:p>
          <a:p>
            <a:endParaRPr lang="zh-TW" altLang="en-US" sz="1000" dirty="0"/>
          </a:p>
          <a:p>
            <a:r>
              <a:rPr lang="en-US" altLang="zh-TW" sz="1000" dirty="0"/>
              <a:t>return false;</a:t>
            </a:r>
          </a:p>
          <a:p>
            <a:r>
              <a:rPr lang="en-US" altLang="zh-TW" sz="1000" dirty="0"/>
              <a:t>}</a:t>
            </a:r>
            <a:endParaRPr lang="zh-TW" altLang="en-US" sz="1000" dirty="0"/>
          </a:p>
        </p:txBody>
      </p:sp>
    </p:spTree>
    <p:extLst>
      <p:ext uri="{BB962C8B-B14F-4D97-AF65-F5344CB8AC3E}">
        <p14:creationId xmlns:p14="http://schemas.microsoft.com/office/powerpoint/2010/main" val="65572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6709170" y="308621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6709170" y="776116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7321238" y="596653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文字方塊 9"/>
          <p:cNvSpPr txBox="1"/>
          <p:nvPr/>
        </p:nvSpPr>
        <p:spPr>
          <a:xfrm>
            <a:off x="-13118" y="3399"/>
            <a:ext cx="984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Receiver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62" name="圓角矩形 61"/>
          <p:cNvSpPr/>
          <p:nvPr/>
        </p:nvSpPr>
        <p:spPr>
          <a:xfrm>
            <a:off x="6565238" y="1224950"/>
            <a:ext cx="1512000" cy="1487257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200" dirty="0"/>
          </a:p>
        </p:txBody>
      </p:sp>
      <p:sp>
        <p:nvSpPr>
          <p:cNvPr id="63" name="圓角矩形 62"/>
          <p:cNvSpPr/>
          <p:nvPr/>
        </p:nvSpPr>
        <p:spPr>
          <a:xfrm>
            <a:off x="6637398" y="3013446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sp>
        <p:nvSpPr>
          <p:cNvPr id="64" name="圓角矩形 63"/>
          <p:cNvSpPr/>
          <p:nvPr/>
        </p:nvSpPr>
        <p:spPr>
          <a:xfrm>
            <a:off x="6572128" y="6300503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65" name="直線接點 64"/>
          <p:cNvCxnSpPr/>
          <p:nvPr/>
        </p:nvCxnSpPr>
        <p:spPr>
          <a:xfrm>
            <a:off x="7316990" y="1074214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6" name="直線單箭頭接點 65"/>
          <p:cNvCxnSpPr>
            <a:stCxn id="64" idx="0"/>
            <a:endCxn id="63" idx="2"/>
          </p:cNvCxnSpPr>
          <p:nvPr/>
        </p:nvCxnSpPr>
        <p:spPr>
          <a:xfrm flipH="1" flipV="1">
            <a:off x="7318553" y="5562466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>
            <a:stCxn id="63" idx="0"/>
          </p:cNvCxnSpPr>
          <p:nvPr/>
        </p:nvCxnSpPr>
        <p:spPr>
          <a:xfrm flipV="1">
            <a:off x="7318553" y="2737199"/>
            <a:ext cx="4787" cy="27624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/>
          <p:cNvSpPr txBox="1"/>
          <p:nvPr/>
        </p:nvSpPr>
        <p:spPr>
          <a:xfrm>
            <a:off x="6762556" y="4105450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6659358" y="1693307"/>
            <a:ext cx="1323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MessageRouter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90" name="右大括弧 89"/>
          <p:cNvSpPr/>
          <p:nvPr/>
        </p:nvSpPr>
        <p:spPr>
          <a:xfrm>
            <a:off x="6237817" y="326006"/>
            <a:ext cx="399581" cy="1367301"/>
          </a:xfrm>
          <a:prstGeom prst="rightBrace">
            <a:avLst>
              <a:gd name="adj1" fmla="val 8333"/>
              <a:gd name="adj2" fmla="val 4284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3569839" y="1968578"/>
            <a:ext cx="241925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err="1" smtClean="0"/>
              <a:t>int</a:t>
            </a:r>
            <a:r>
              <a:rPr lang="en-US" altLang="zh-TW" sz="1050" dirty="0" smtClean="0"/>
              <a:t> </a:t>
            </a:r>
            <a:r>
              <a:rPr lang="en-US" altLang="zh-TW" sz="1050" dirty="0" err="1" smtClean="0"/>
              <a:t>receiveMessage</a:t>
            </a:r>
            <a:r>
              <a:rPr lang="en-US" altLang="zh-TW" sz="1050" dirty="0" smtClean="0"/>
              <a:t>(</a:t>
            </a:r>
            <a:r>
              <a:rPr lang="en-US" altLang="zh-TW" sz="1050" dirty="0" err="1" smtClean="0"/>
              <a:t>m,from</a:t>
            </a:r>
            <a:r>
              <a:rPr lang="en-US" altLang="zh-TW" sz="1050" dirty="0"/>
              <a:t>) {</a:t>
            </a:r>
          </a:p>
          <a:p>
            <a:r>
              <a:rPr lang="en-US" altLang="zh-TW" sz="1050" b="1" dirty="0" smtClean="0"/>
              <a:t>  </a:t>
            </a:r>
            <a:r>
              <a:rPr lang="en-US" altLang="zh-TW" sz="1050" b="1" dirty="0" err="1" smtClean="0"/>
              <a:t>int</a:t>
            </a:r>
            <a:r>
              <a:rPr lang="en-US" altLang="zh-TW" sz="1050" b="1" dirty="0" smtClean="0"/>
              <a:t> </a:t>
            </a:r>
            <a:r>
              <a:rPr lang="en-US" altLang="zh-TW" sz="1050" b="1" dirty="0" err="1"/>
              <a:t>recvCheck</a:t>
            </a:r>
            <a:r>
              <a:rPr lang="en-US" altLang="zh-TW" sz="1050" b="1" dirty="0"/>
              <a:t> = </a:t>
            </a:r>
            <a:r>
              <a:rPr lang="en-US" altLang="zh-TW" sz="1050" b="1" dirty="0" err="1"/>
              <a:t>checkReceiving</a:t>
            </a:r>
            <a:r>
              <a:rPr lang="en-US" altLang="zh-TW" sz="1050" b="1" dirty="0"/>
              <a:t>(m); </a:t>
            </a:r>
          </a:p>
          <a:p>
            <a:r>
              <a:rPr lang="en-US" altLang="zh-TW" sz="1050" dirty="0" smtClean="0"/>
              <a:t>  if </a:t>
            </a:r>
            <a:r>
              <a:rPr lang="en-US" altLang="zh-TW" sz="1050" dirty="0"/>
              <a:t>(</a:t>
            </a:r>
            <a:r>
              <a:rPr lang="en-US" altLang="zh-TW" sz="1050" dirty="0" err="1"/>
              <a:t>recvCheck</a:t>
            </a:r>
            <a:r>
              <a:rPr lang="en-US" altLang="zh-TW" sz="1050" dirty="0"/>
              <a:t> != </a:t>
            </a:r>
            <a:r>
              <a:rPr lang="en-US" altLang="zh-TW" sz="1050" i="1" dirty="0"/>
              <a:t>RCV_OK) {</a:t>
            </a:r>
          </a:p>
          <a:p>
            <a:r>
              <a:rPr lang="en-US" altLang="zh-TW" sz="1050" dirty="0" smtClean="0"/>
              <a:t>      return </a:t>
            </a:r>
            <a:r>
              <a:rPr lang="en-US" altLang="zh-TW" sz="1050" dirty="0" err="1"/>
              <a:t>recvCheck</a:t>
            </a:r>
            <a:r>
              <a:rPr lang="en-US" altLang="zh-TW" sz="1050" dirty="0"/>
              <a:t>;</a:t>
            </a:r>
          </a:p>
          <a:p>
            <a:r>
              <a:rPr lang="en-US" altLang="zh-TW" sz="1050" dirty="0" smtClean="0"/>
              <a:t>   }</a:t>
            </a:r>
            <a:endParaRPr lang="zh-TW" altLang="en-US" sz="1050" dirty="0"/>
          </a:p>
          <a:p>
            <a:r>
              <a:rPr lang="en-US" altLang="zh-TW" sz="1050" dirty="0">
                <a:solidFill>
                  <a:schemeClr val="accent3"/>
                </a:solidFill>
              </a:rPr>
              <a:t>// seems OK, start receiving the message</a:t>
            </a:r>
          </a:p>
          <a:p>
            <a:r>
              <a:rPr lang="en-US" altLang="zh-TW" sz="1050" dirty="0"/>
              <a:t>return </a:t>
            </a:r>
            <a:r>
              <a:rPr lang="en-US" altLang="zh-TW" sz="1050" dirty="0" err="1"/>
              <a:t>super.receiveMessage</a:t>
            </a:r>
            <a:r>
              <a:rPr lang="en-US" altLang="zh-TW" sz="1050" dirty="0"/>
              <a:t>(m, from);</a:t>
            </a:r>
          </a:p>
          <a:p>
            <a:r>
              <a:rPr lang="en-US" altLang="zh-TW" sz="1050" dirty="0"/>
              <a:t>}</a:t>
            </a:r>
            <a:endParaRPr lang="zh-TW" altLang="en-US" sz="1050" dirty="0"/>
          </a:p>
        </p:txBody>
      </p:sp>
      <p:sp>
        <p:nvSpPr>
          <p:cNvPr id="91" name="文字方塊 90"/>
          <p:cNvSpPr txBox="1"/>
          <p:nvPr/>
        </p:nvSpPr>
        <p:spPr>
          <a:xfrm>
            <a:off x="3569838" y="1821826"/>
            <a:ext cx="529312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1050" dirty="0">
                <a:solidFill>
                  <a:schemeClr val="accent6"/>
                </a:solidFill>
              </a:rPr>
              <a:t>Step </a:t>
            </a:r>
            <a:r>
              <a:rPr lang="en-US" altLang="zh-TW" sz="1050" dirty="0" smtClean="0">
                <a:solidFill>
                  <a:schemeClr val="accent6"/>
                </a:solidFill>
              </a:rPr>
              <a:t>2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93" name="右大括弧 92"/>
          <p:cNvSpPr/>
          <p:nvPr/>
        </p:nvSpPr>
        <p:spPr>
          <a:xfrm>
            <a:off x="5989091" y="2449060"/>
            <a:ext cx="583038" cy="3482424"/>
          </a:xfrm>
          <a:prstGeom prst="rightBrace">
            <a:avLst>
              <a:gd name="adj1" fmla="val 7152"/>
              <a:gd name="adj2" fmla="val 5050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5" name="文字方塊 94"/>
          <p:cNvSpPr txBox="1"/>
          <p:nvPr/>
        </p:nvSpPr>
        <p:spPr>
          <a:xfrm>
            <a:off x="2565071" y="3991621"/>
            <a:ext cx="353494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b="1" dirty="0" err="1"/>
              <a:t>int</a:t>
            </a:r>
            <a:r>
              <a:rPr lang="en-US" altLang="zh-TW" sz="900" b="1" dirty="0"/>
              <a:t> </a:t>
            </a:r>
            <a:r>
              <a:rPr lang="en-US" altLang="zh-TW" sz="900" b="1" dirty="0" err="1"/>
              <a:t>checkReceiving</a:t>
            </a:r>
            <a:r>
              <a:rPr lang="en-US" altLang="zh-TW" sz="900" b="1" dirty="0"/>
              <a:t>(Message m) {</a:t>
            </a:r>
            <a:endParaRPr lang="en-US" altLang="zh-TW" sz="900" b="1" dirty="0" smtClean="0">
              <a:solidFill>
                <a:srgbClr val="7030A0"/>
              </a:solidFill>
            </a:endParaRPr>
          </a:p>
          <a:p>
            <a:pPr lvl="1"/>
            <a:r>
              <a:rPr lang="en-US" altLang="zh-TW" sz="900" b="1" dirty="0" smtClean="0">
                <a:solidFill>
                  <a:srgbClr val="7030A0"/>
                </a:solidFill>
              </a:rPr>
              <a:t>if</a:t>
            </a:r>
            <a:r>
              <a:rPr lang="en-US" altLang="zh-TW" sz="900" b="1" dirty="0" smtClean="0"/>
              <a:t> </a:t>
            </a:r>
            <a:r>
              <a:rPr lang="en-US" altLang="zh-TW" sz="900" b="1" dirty="0"/>
              <a:t>(</a:t>
            </a:r>
            <a:r>
              <a:rPr lang="en-US" altLang="zh-TW" sz="900" b="1" dirty="0" err="1"/>
              <a:t>isTransferring</a:t>
            </a:r>
            <a:r>
              <a:rPr lang="en-US" altLang="zh-TW" sz="900" b="1" dirty="0"/>
              <a:t>()) </a:t>
            </a:r>
            <a:r>
              <a:rPr lang="en-US" altLang="zh-TW" sz="900" dirty="0"/>
              <a:t>{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return</a:t>
            </a:r>
            <a:r>
              <a:rPr lang="en-US" altLang="zh-TW" sz="900" dirty="0"/>
              <a:t> </a:t>
            </a:r>
            <a:r>
              <a:rPr lang="en-US" altLang="zh-TW" sz="900" i="1" dirty="0">
                <a:solidFill>
                  <a:schemeClr val="accent1"/>
                </a:solidFill>
              </a:rPr>
              <a:t>TRY_LATER_BUSY</a:t>
            </a:r>
            <a:r>
              <a:rPr lang="en-US" altLang="zh-TW" sz="900" i="1" dirty="0"/>
              <a:t>; </a:t>
            </a:r>
            <a:r>
              <a:rPr lang="en-US" altLang="zh-TW" sz="900" i="1" dirty="0">
                <a:solidFill>
                  <a:schemeClr val="accent3"/>
                </a:solidFill>
              </a:rPr>
              <a:t>// only one connection at a time</a:t>
            </a:r>
          </a:p>
          <a:p>
            <a:pPr lvl="1"/>
            <a:r>
              <a:rPr lang="en-US" altLang="zh-TW" sz="900" dirty="0"/>
              <a:t>}</a:t>
            </a:r>
          </a:p>
          <a:p>
            <a:pPr lvl="1"/>
            <a:endParaRPr lang="zh-TW" altLang="en-US" sz="900" dirty="0"/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if</a:t>
            </a:r>
            <a:r>
              <a:rPr lang="en-US" altLang="zh-TW" sz="900" dirty="0"/>
              <a:t> ( </a:t>
            </a:r>
            <a:r>
              <a:rPr lang="en-US" altLang="zh-TW" sz="900" dirty="0" err="1"/>
              <a:t>hasMessage</a:t>
            </a:r>
            <a:r>
              <a:rPr lang="en-US" altLang="zh-TW" sz="900" dirty="0"/>
              <a:t>(</a:t>
            </a:r>
            <a:r>
              <a:rPr lang="en-US" altLang="zh-TW" sz="900" dirty="0" err="1"/>
              <a:t>m.getId</a:t>
            </a:r>
            <a:r>
              <a:rPr lang="en-US" altLang="zh-TW" sz="900" dirty="0"/>
              <a:t>()) || </a:t>
            </a:r>
            <a:r>
              <a:rPr lang="en-US" altLang="zh-TW" sz="900" dirty="0" err="1"/>
              <a:t>isDeliveredMessage</a:t>
            </a:r>
            <a:r>
              <a:rPr lang="en-US" altLang="zh-TW" sz="900" dirty="0"/>
              <a:t>(m) ){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return</a:t>
            </a:r>
            <a:r>
              <a:rPr lang="en-US" altLang="zh-TW" sz="900" dirty="0"/>
              <a:t> </a:t>
            </a:r>
            <a:r>
              <a:rPr lang="en-US" altLang="zh-TW" sz="900" i="1" dirty="0">
                <a:solidFill>
                  <a:schemeClr val="accent1"/>
                </a:solidFill>
              </a:rPr>
              <a:t>DENIED_OLD</a:t>
            </a:r>
            <a:r>
              <a:rPr lang="en-US" altLang="zh-TW" sz="900" i="1" dirty="0"/>
              <a:t>; </a:t>
            </a:r>
            <a:r>
              <a:rPr lang="en-US" altLang="zh-TW" sz="900" i="1" dirty="0">
                <a:solidFill>
                  <a:schemeClr val="accent3"/>
                </a:solidFill>
              </a:rPr>
              <a:t>// already seen this message -&gt; reject it</a:t>
            </a:r>
          </a:p>
          <a:p>
            <a:pPr lvl="1"/>
            <a:r>
              <a:rPr lang="en-US" altLang="zh-TW" sz="900" dirty="0"/>
              <a:t>}</a:t>
            </a:r>
          </a:p>
          <a:p>
            <a:pPr lvl="1"/>
            <a:endParaRPr lang="zh-TW" altLang="en-US" sz="900" dirty="0"/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if</a:t>
            </a:r>
            <a:r>
              <a:rPr lang="en-US" altLang="zh-TW" sz="900" dirty="0"/>
              <a:t> (</a:t>
            </a:r>
            <a:r>
              <a:rPr lang="en-US" altLang="zh-TW" sz="900" dirty="0" err="1"/>
              <a:t>m.getTtl</a:t>
            </a:r>
            <a:r>
              <a:rPr lang="en-US" altLang="zh-TW" sz="900" dirty="0"/>
              <a:t>() &lt;= 0 &amp;&amp; </a:t>
            </a:r>
            <a:r>
              <a:rPr lang="en-US" altLang="zh-TW" sz="900" dirty="0" err="1"/>
              <a:t>m.getTo</a:t>
            </a:r>
            <a:r>
              <a:rPr lang="en-US" altLang="zh-TW" sz="900" dirty="0"/>
              <a:t>() != </a:t>
            </a:r>
            <a:r>
              <a:rPr lang="en-US" altLang="zh-TW" sz="900" dirty="0" err="1"/>
              <a:t>getHost</a:t>
            </a:r>
            <a:r>
              <a:rPr lang="en-US" altLang="zh-TW" sz="900" dirty="0"/>
              <a:t>()) {</a:t>
            </a:r>
          </a:p>
          <a:p>
            <a:pPr lvl="1"/>
            <a:r>
              <a:rPr lang="en-US" altLang="zh-TW" sz="900" dirty="0">
                <a:solidFill>
                  <a:schemeClr val="accent3"/>
                </a:solidFill>
              </a:rPr>
              <a:t>/* TTL has expired and this host is not the final recipient */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return</a:t>
            </a:r>
            <a:r>
              <a:rPr lang="en-US" altLang="zh-TW" sz="900" dirty="0"/>
              <a:t> </a:t>
            </a:r>
            <a:r>
              <a:rPr lang="en-US" altLang="zh-TW" sz="900" i="1" dirty="0">
                <a:solidFill>
                  <a:schemeClr val="accent1"/>
                </a:solidFill>
              </a:rPr>
              <a:t>DENIED_TTL</a:t>
            </a:r>
            <a:r>
              <a:rPr lang="en-US" altLang="zh-TW" sz="900" i="1" dirty="0"/>
              <a:t>; </a:t>
            </a:r>
          </a:p>
          <a:p>
            <a:pPr lvl="1"/>
            <a:r>
              <a:rPr lang="en-US" altLang="zh-TW" sz="900" dirty="0"/>
              <a:t>}</a:t>
            </a:r>
          </a:p>
          <a:p>
            <a:pPr lvl="1"/>
            <a:endParaRPr lang="zh-TW" altLang="en-US" sz="900" dirty="0"/>
          </a:p>
          <a:p>
            <a:pPr lvl="1"/>
            <a:r>
              <a:rPr lang="en-US" altLang="zh-TW" sz="900" dirty="0">
                <a:solidFill>
                  <a:schemeClr val="accent3"/>
                </a:solidFill>
              </a:rPr>
              <a:t>/* remove oldest messages but not the ones being sent */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if</a:t>
            </a:r>
            <a:r>
              <a:rPr lang="en-US" altLang="zh-TW" sz="900" dirty="0"/>
              <a:t> (!</a:t>
            </a:r>
            <a:r>
              <a:rPr lang="en-US" altLang="zh-TW" sz="900" dirty="0" err="1"/>
              <a:t>makeRoomForMessage</a:t>
            </a:r>
            <a:r>
              <a:rPr lang="en-US" altLang="zh-TW" sz="900" dirty="0"/>
              <a:t>(</a:t>
            </a:r>
            <a:r>
              <a:rPr lang="en-US" altLang="zh-TW" sz="900" dirty="0" err="1"/>
              <a:t>m.getSize</a:t>
            </a:r>
            <a:r>
              <a:rPr lang="en-US" altLang="zh-TW" sz="900" dirty="0"/>
              <a:t>())) {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return</a:t>
            </a:r>
            <a:r>
              <a:rPr lang="en-US" altLang="zh-TW" sz="900" dirty="0"/>
              <a:t> </a:t>
            </a:r>
            <a:r>
              <a:rPr lang="en-US" altLang="zh-TW" sz="900" i="1" dirty="0">
                <a:solidFill>
                  <a:schemeClr val="accent1"/>
                </a:solidFill>
              </a:rPr>
              <a:t>DENIED_NO_SPACE</a:t>
            </a:r>
            <a:r>
              <a:rPr lang="en-US" altLang="zh-TW" sz="900" i="1" dirty="0"/>
              <a:t>; </a:t>
            </a:r>
            <a:r>
              <a:rPr lang="en-US" altLang="zh-TW" sz="900" i="1" dirty="0">
                <a:solidFill>
                  <a:schemeClr val="accent3"/>
                </a:solidFill>
              </a:rPr>
              <a:t>// couldn't fit into buffer -&gt; reject</a:t>
            </a:r>
          </a:p>
          <a:p>
            <a:pPr lvl="1"/>
            <a:r>
              <a:rPr lang="en-US" altLang="zh-TW" sz="900" dirty="0" smtClean="0"/>
              <a:t>}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return</a:t>
            </a:r>
            <a:r>
              <a:rPr lang="en-US" altLang="zh-TW" sz="900" dirty="0"/>
              <a:t> </a:t>
            </a:r>
            <a:r>
              <a:rPr lang="en-US" altLang="zh-TW" sz="900" i="1" dirty="0">
                <a:solidFill>
                  <a:schemeClr val="accent1"/>
                </a:solidFill>
              </a:rPr>
              <a:t>RCV_OK</a:t>
            </a:r>
            <a:r>
              <a:rPr lang="en-US" altLang="zh-TW" sz="900" i="1" dirty="0" smtClean="0"/>
              <a:t>;</a:t>
            </a:r>
          </a:p>
          <a:p>
            <a:r>
              <a:rPr lang="en-US" altLang="zh-TW" sz="900" b="1" dirty="0"/>
              <a:t>}</a:t>
            </a:r>
            <a:endParaRPr lang="zh-TW" altLang="en-US" sz="900" dirty="0"/>
          </a:p>
        </p:txBody>
      </p:sp>
      <p:sp>
        <p:nvSpPr>
          <p:cNvPr id="96" name="文字方塊 95"/>
          <p:cNvSpPr txBox="1"/>
          <p:nvPr/>
        </p:nvSpPr>
        <p:spPr>
          <a:xfrm>
            <a:off x="2566761" y="3581939"/>
            <a:ext cx="28392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chemeClr val="accent3"/>
                </a:solidFill>
              </a:rPr>
              <a:t>Checks if router "wants" to start receiving message</a:t>
            </a:r>
            <a:endParaRPr lang="zh-TW" altLang="en-US" sz="1000" dirty="0">
              <a:solidFill>
                <a:schemeClr val="accent3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2605234" y="3859993"/>
            <a:ext cx="3441682" cy="2958461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標題 4"/>
          <p:cNvSpPr txBox="1">
            <a:spLocks/>
          </p:cNvSpPr>
          <p:nvPr/>
        </p:nvSpPr>
        <p:spPr>
          <a:xfrm>
            <a:off x="442678" y="-89854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 smtClean="0"/>
              <a:t>Message relay started in clock 1</a:t>
            </a:r>
            <a:endParaRPr lang="zh-TW" altLang="en-US" sz="1800" dirty="0"/>
          </a:p>
        </p:txBody>
      </p:sp>
      <p:sp>
        <p:nvSpPr>
          <p:cNvPr id="99" name="文字方塊 98"/>
          <p:cNvSpPr txBox="1"/>
          <p:nvPr/>
        </p:nvSpPr>
        <p:spPr>
          <a:xfrm>
            <a:off x="2453215" y="493128"/>
            <a:ext cx="4172937" cy="12234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err="1"/>
              <a:t>int</a:t>
            </a:r>
            <a:r>
              <a:rPr lang="zh-TW" altLang="en-US" sz="1050" b="1" dirty="0"/>
              <a:t> </a:t>
            </a:r>
            <a:r>
              <a:rPr lang="en-US" altLang="zh-TW" sz="1050" dirty="0" err="1"/>
              <a:t>receiveMessage</a:t>
            </a:r>
            <a:r>
              <a:rPr lang="en-US" altLang="zh-TW" sz="1050" dirty="0"/>
              <a:t>(</a:t>
            </a:r>
            <a:r>
              <a:rPr lang="en-US" altLang="zh-TW" sz="1050" dirty="0" err="1"/>
              <a:t>m,from</a:t>
            </a:r>
            <a:r>
              <a:rPr lang="en-US" altLang="zh-TW" sz="1050" dirty="0"/>
              <a:t>){</a:t>
            </a:r>
          </a:p>
          <a:p>
            <a:pPr lvl="1"/>
            <a:r>
              <a:rPr lang="en-US" altLang="zh-TW" sz="1050" b="1" dirty="0" err="1"/>
              <a:t>int</a:t>
            </a:r>
            <a:r>
              <a:rPr lang="en-US" altLang="zh-TW" sz="1050" b="1" dirty="0"/>
              <a:t> </a:t>
            </a:r>
            <a:r>
              <a:rPr lang="en-US" altLang="zh-TW" sz="1050" b="1" dirty="0" err="1"/>
              <a:t>retVal</a:t>
            </a:r>
            <a:r>
              <a:rPr lang="en-US" altLang="zh-TW" sz="1050" b="1" dirty="0"/>
              <a:t> = </a:t>
            </a:r>
            <a:r>
              <a:rPr lang="en-US" altLang="zh-TW" sz="1050" b="1" dirty="0" err="1"/>
              <a:t>this.router.receiveMessage</a:t>
            </a:r>
            <a:r>
              <a:rPr lang="en-US" altLang="zh-TW" sz="1050" b="1" dirty="0"/>
              <a:t>(m, from); </a:t>
            </a:r>
            <a:endParaRPr lang="zh-TW" altLang="en-US" sz="1050" b="1" dirty="0"/>
          </a:p>
          <a:p>
            <a:pPr lvl="1"/>
            <a:r>
              <a:rPr lang="en-US" altLang="zh-TW" sz="1050" dirty="0"/>
              <a:t>if (</a:t>
            </a:r>
            <a:r>
              <a:rPr lang="en-US" altLang="zh-TW" sz="1050" dirty="0" err="1"/>
              <a:t>retVal</a:t>
            </a:r>
            <a:r>
              <a:rPr lang="en-US" altLang="zh-TW" sz="1050" dirty="0"/>
              <a:t> == </a:t>
            </a:r>
            <a:r>
              <a:rPr lang="en-US" altLang="zh-TW" sz="1050" dirty="0" err="1"/>
              <a:t>MessageRouter.</a:t>
            </a:r>
            <a:r>
              <a:rPr lang="en-US" altLang="zh-TW" sz="1050" i="1" dirty="0" err="1"/>
              <a:t>RCV_OK</a:t>
            </a:r>
            <a:r>
              <a:rPr lang="en-US" altLang="zh-TW" sz="1050" i="1" dirty="0"/>
              <a:t>) </a:t>
            </a:r>
            <a:r>
              <a:rPr lang="en-US" altLang="zh-TW" sz="1050" dirty="0"/>
              <a:t>{</a:t>
            </a:r>
          </a:p>
          <a:p>
            <a:pPr lvl="1"/>
            <a:r>
              <a:rPr lang="en-US" altLang="zh-TW" sz="1050" dirty="0"/>
              <a:t>   </a:t>
            </a:r>
            <a:r>
              <a:rPr lang="en-US" altLang="zh-TW" sz="1050" dirty="0" err="1"/>
              <a:t>m.addNodeOnPath</a:t>
            </a:r>
            <a:r>
              <a:rPr lang="en-US" altLang="zh-TW" sz="1050" dirty="0"/>
              <a:t>(this);</a:t>
            </a:r>
            <a:r>
              <a:rPr lang="en-US" altLang="zh-TW" sz="1050" dirty="0">
                <a:solidFill>
                  <a:schemeClr val="accent3"/>
                </a:solidFill>
              </a:rPr>
              <a:t>// add this node on the messages path</a:t>
            </a:r>
          </a:p>
          <a:p>
            <a:pPr lvl="1"/>
            <a:r>
              <a:rPr lang="en-US" altLang="zh-TW" sz="1050" dirty="0"/>
              <a:t>}</a:t>
            </a:r>
            <a:endParaRPr lang="zh-TW" altLang="en-US" sz="1050" dirty="0"/>
          </a:p>
          <a:p>
            <a:pPr lvl="1"/>
            <a:r>
              <a:rPr lang="en-US" altLang="zh-TW" sz="1050" dirty="0"/>
              <a:t>return </a:t>
            </a:r>
            <a:r>
              <a:rPr lang="en-US" altLang="zh-TW" sz="1050" dirty="0" err="1"/>
              <a:t>retVal</a:t>
            </a:r>
            <a:r>
              <a:rPr lang="en-US" altLang="zh-TW" sz="1050" dirty="0"/>
              <a:t>;</a:t>
            </a:r>
          </a:p>
          <a:p>
            <a:r>
              <a:rPr lang="en-US" altLang="zh-TW" sz="1050" dirty="0"/>
              <a:t>}</a:t>
            </a:r>
            <a:endParaRPr lang="zh-TW" altLang="en-US" sz="1050" dirty="0"/>
          </a:p>
        </p:txBody>
      </p:sp>
      <p:sp>
        <p:nvSpPr>
          <p:cNvPr id="100" name="文字方塊 99"/>
          <p:cNvSpPr txBox="1"/>
          <p:nvPr/>
        </p:nvSpPr>
        <p:spPr>
          <a:xfrm>
            <a:off x="2020529" y="515032"/>
            <a:ext cx="529312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1050" dirty="0">
                <a:solidFill>
                  <a:schemeClr val="accent6"/>
                </a:solidFill>
              </a:rPr>
              <a:t>Step </a:t>
            </a:r>
            <a:r>
              <a:rPr lang="en-US" altLang="zh-TW" sz="1050" dirty="0" smtClean="0">
                <a:solidFill>
                  <a:schemeClr val="accent6"/>
                </a:solidFill>
              </a:rPr>
              <a:t>1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101" name="文字方塊 100"/>
          <p:cNvSpPr txBox="1"/>
          <p:nvPr/>
        </p:nvSpPr>
        <p:spPr>
          <a:xfrm>
            <a:off x="2453215" y="306478"/>
            <a:ext cx="27142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accent3"/>
                </a:solidFill>
              </a:rPr>
              <a:t>Start receiving a message from another host</a:t>
            </a:r>
            <a:endParaRPr lang="zh-TW" altLang="en-US" sz="1100" dirty="0">
              <a:solidFill>
                <a:schemeClr val="accent3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0" y="3572293"/>
            <a:ext cx="3106941" cy="3016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b="1" dirty="0" err="1"/>
              <a:t>boolean</a:t>
            </a:r>
            <a:r>
              <a:rPr lang="en-US" altLang="zh-TW" sz="1000" b="1" dirty="0"/>
              <a:t> </a:t>
            </a:r>
            <a:r>
              <a:rPr lang="en-US" altLang="zh-TW" sz="1000" b="1" dirty="0" err="1"/>
              <a:t>isTransferring</a:t>
            </a:r>
            <a:r>
              <a:rPr lang="en-US" altLang="zh-TW" sz="1000" b="1" dirty="0"/>
              <a:t>() </a:t>
            </a:r>
            <a:r>
              <a:rPr lang="en-US" altLang="zh-TW" sz="1000" dirty="0" smtClean="0"/>
              <a:t>{</a:t>
            </a:r>
          </a:p>
          <a:p>
            <a:r>
              <a:rPr lang="en-US" altLang="zh-TW" sz="1000" dirty="0" smtClean="0"/>
              <a:t>if </a:t>
            </a:r>
            <a:r>
              <a:rPr lang="en-US" altLang="zh-TW" sz="1000" dirty="0"/>
              <a:t>(</a:t>
            </a:r>
            <a:r>
              <a:rPr lang="en-US" altLang="zh-TW" sz="1000" b="1" dirty="0" err="1"/>
              <a:t>this.sendingConnections.size</a:t>
            </a:r>
            <a:r>
              <a:rPr lang="en-US" altLang="zh-TW" sz="1000" b="1" dirty="0"/>
              <a:t>() </a:t>
            </a:r>
            <a:r>
              <a:rPr lang="en-US" altLang="zh-TW" sz="1000" dirty="0"/>
              <a:t>&gt; 0) {</a:t>
            </a:r>
          </a:p>
          <a:p>
            <a:r>
              <a:rPr lang="en-US" altLang="zh-TW" sz="1000" dirty="0" smtClean="0"/>
              <a:t>return </a:t>
            </a:r>
            <a:r>
              <a:rPr lang="en-US" altLang="zh-TW" sz="1000" dirty="0"/>
              <a:t>true; </a:t>
            </a:r>
            <a:r>
              <a:rPr lang="en-US" altLang="zh-TW" sz="1000" dirty="0">
                <a:solidFill>
                  <a:schemeClr val="accent3"/>
                </a:solidFill>
              </a:rPr>
              <a:t>// sending something</a:t>
            </a:r>
          </a:p>
          <a:p>
            <a:r>
              <a:rPr lang="en-US" altLang="zh-TW" sz="1000" dirty="0" smtClean="0"/>
              <a:t>}</a:t>
            </a:r>
            <a:endParaRPr lang="en-US" altLang="zh-TW" sz="1000" dirty="0"/>
          </a:p>
          <a:p>
            <a:endParaRPr lang="zh-TW" altLang="en-US" sz="1000" dirty="0"/>
          </a:p>
          <a:p>
            <a:r>
              <a:rPr lang="en-US" altLang="zh-TW" sz="1000" dirty="0" smtClean="0"/>
              <a:t>if </a:t>
            </a:r>
            <a:r>
              <a:rPr lang="en-US" altLang="zh-TW" sz="1000" dirty="0"/>
              <a:t>(</a:t>
            </a:r>
            <a:r>
              <a:rPr lang="en-US" altLang="zh-TW" sz="1000" dirty="0" err="1"/>
              <a:t>this.getHost</a:t>
            </a:r>
            <a:r>
              <a:rPr lang="en-US" altLang="zh-TW" sz="1000" dirty="0"/>
              <a:t>().</a:t>
            </a:r>
            <a:r>
              <a:rPr lang="en-US" altLang="zh-TW" sz="1000" dirty="0" err="1"/>
              <a:t>getConnections</a:t>
            </a:r>
            <a:r>
              <a:rPr lang="en-US" altLang="zh-TW" sz="1000" dirty="0"/>
              <a:t>().size() == 0) {</a:t>
            </a:r>
          </a:p>
          <a:p>
            <a:r>
              <a:rPr lang="en-US" altLang="zh-TW" sz="1000" dirty="0" smtClean="0"/>
              <a:t>return </a:t>
            </a:r>
            <a:r>
              <a:rPr lang="en-US" altLang="zh-TW" sz="1000" dirty="0"/>
              <a:t>false; </a:t>
            </a:r>
            <a:r>
              <a:rPr lang="en-US" altLang="zh-TW" sz="1000" dirty="0">
                <a:solidFill>
                  <a:schemeClr val="accent3"/>
                </a:solidFill>
              </a:rPr>
              <a:t>// not connected</a:t>
            </a:r>
          </a:p>
          <a:p>
            <a:r>
              <a:rPr lang="en-US" altLang="zh-TW" sz="1000" dirty="0" smtClean="0"/>
              <a:t>}</a:t>
            </a:r>
            <a:endParaRPr lang="en-US" altLang="zh-TW" sz="1000" dirty="0"/>
          </a:p>
          <a:p>
            <a:endParaRPr lang="zh-TW" altLang="en-US" sz="1000" dirty="0"/>
          </a:p>
          <a:p>
            <a:r>
              <a:rPr lang="en-US" altLang="zh-TW" sz="1000" dirty="0"/>
              <a:t>List&lt;Connection&gt; connections = </a:t>
            </a:r>
            <a:r>
              <a:rPr lang="en-US" altLang="zh-TW" sz="1000" dirty="0" err="1"/>
              <a:t>getConnections</a:t>
            </a:r>
            <a:r>
              <a:rPr lang="en-US" altLang="zh-TW" sz="1000" dirty="0"/>
              <a:t>();</a:t>
            </a:r>
          </a:p>
          <a:p>
            <a:r>
              <a:rPr lang="en-US" altLang="zh-TW" sz="1000" dirty="0"/>
              <a:t>for (</a:t>
            </a:r>
            <a:r>
              <a:rPr lang="en-US" altLang="zh-TW" sz="1000" dirty="0" err="1"/>
              <a:t>int</a:t>
            </a:r>
            <a:r>
              <a:rPr lang="en-US" altLang="zh-TW" sz="1000" dirty="0"/>
              <a:t> </a:t>
            </a:r>
            <a:r>
              <a:rPr lang="en-US" altLang="zh-TW" sz="1000" dirty="0" err="1"/>
              <a:t>i</a:t>
            </a:r>
            <a:r>
              <a:rPr lang="en-US" altLang="zh-TW" sz="1000" dirty="0"/>
              <a:t>=0, n=</a:t>
            </a:r>
            <a:r>
              <a:rPr lang="en-US" altLang="zh-TW" sz="1000" dirty="0" err="1"/>
              <a:t>connections.size</a:t>
            </a:r>
            <a:r>
              <a:rPr lang="en-US" altLang="zh-TW" sz="1000" dirty="0"/>
              <a:t>(); </a:t>
            </a:r>
            <a:r>
              <a:rPr lang="en-US" altLang="zh-TW" sz="1000" dirty="0" err="1"/>
              <a:t>i</a:t>
            </a:r>
            <a:r>
              <a:rPr lang="en-US" altLang="zh-TW" sz="1000" dirty="0"/>
              <a:t>&lt;n; </a:t>
            </a:r>
            <a:r>
              <a:rPr lang="en-US" altLang="zh-TW" sz="1000" dirty="0" err="1"/>
              <a:t>i</a:t>
            </a:r>
            <a:r>
              <a:rPr lang="en-US" altLang="zh-TW" sz="1000" dirty="0"/>
              <a:t>++) {</a:t>
            </a:r>
          </a:p>
          <a:p>
            <a:r>
              <a:rPr lang="en-US" altLang="zh-TW" sz="1000" dirty="0"/>
              <a:t>Connection con = </a:t>
            </a:r>
            <a:r>
              <a:rPr lang="en-US" altLang="zh-TW" sz="1000" dirty="0" err="1"/>
              <a:t>connections.get</a:t>
            </a:r>
            <a:r>
              <a:rPr lang="en-US" altLang="zh-TW" sz="1000" dirty="0"/>
              <a:t>(</a:t>
            </a:r>
            <a:r>
              <a:rPr lang="en-US" altLang="zh-TW" sz="1000" dirty="0" err="1"/>
              <a:t>i</a:t>
            </a:r>
            <a:r>
              <a:rPr lang="en-US" altLang="zh-TW" sz="1000" dirty="0"/>
              <a:t>);</a:t>
            </a:r>
          </a:p>
          <a:p>
            <a:r>
              <a:rPr lang="en-US" altLang="zh-TW" sz="1000" dirty="0"/>
              <a:t>if (!</a:t>
            </a:r>
            <a:r>
              <a:rPr lang="en-US" altLang="zh-TW" sz="1000" dirty="0" err="1"/>
              <a:t>con.isReadyForTransfer</a:t>
            </a:r>
            <a:r>
              <a:rPr lang="en-US" altLang="zh-TW" sz="1000" dirty="0"/>
              <a:t>()) {</a:t>
            </a:r>
          </a:p>
          <a:p>
            <a:r>
              <a:rPr lang="en-US" altLang="zh-TW" sz="1000" dirty="0"/>
              <a:t>return </a:t>
            </a:r>
            <a:r>
              <a:rPr lang="en-US" altLang="zh-TW" sz="1000" dirty="0" smtClean="0"/>
              <a:t>true</a:t>
            </a:r>
            <a:r>
              <a:rPr lang="en-US" altLang="zh-TW" sz="1000" dirty="0">
                <a:solidFill>
                  <a:schemeClr val="accent3"/>
                </a:solidFill>
              </a:rPr>
              <a:t>;</a:t>
            </a:r>
            <a:r>
              <a:rPr lang="en-US" altLang="zh-TW" sz="1000" dirty="0" smtClean="0">
                <a:solidFill>
                  <a:schemeClr val="accent3"/>
                </a:solidFill>
              </a:rPr>
              <a:t>// </a:t>
            </a:r>
            <a:r>
              <a:rPr lang="en-US" altLang="zh-TW" sz="1000" dirty="0">
                <a:solidFill>
                  <a:schemeClr val="accent3"/>
                </a:solidFill>
              </a:rPr>
              <a:t>a connection isn't ready for new transfer</a:t>
            </a:r>
          </a:p>
          <a:p>
            <a:r>
              <a:rPr lang="en-US" altLang="zh-TW" sz="1000" dirty="0"/>
              <a:t>}</a:t>
            </a:r>
          </a:p>
          <a:p>
            <a:r>
              <a:rPr lang="en-US" altLang="zh-TW" sz="1000" dirty="0"/>
              <a:t>}</a:t>
            </a:r>
          </a:p>
          <a:p>
            <a:endParaRPr lang="zh-TW" altLang="en-US" sz="1000" dirty="0"/>
          </a:p>
          <a:p>
            <a:r>
              <a:rPr lang="en-US" altLang="zh-TW" sz="1000" dirty="0"/>
              <a:t>return false;</a:t>
            </a:r>
          </a:p>
          <a:p>
            <a:r>
              <a:rPr lang="en-US" altLang="zh-TW" sz="1000" dirty="0"/>
              <a:t>}</a:t>
            </a:r>
            <a:endParaRPr lang="zh-TW" altLang="en-US" sz="1000" dirty="0"/>
          </a:p>
        </p:txBody>
      </p:sp>
      <p:cxnSp>
        <p:nvCxnSpPr>
          <p:cNvPr id="27" name="直線單箭頭接點 26"/>
          <p:cNvCxnSpPr/>
          <p:nvPr/>
        </p:nvCxnSpPr>
        <p:spPr>
          <a:xfrm flipV="1">
            <a:off x="611560" y="3233683"/>
            <a:ext cx="0" cy="677219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242239"/>
              </p:ext>
            </p:extLst>
          </p:nvPr>
        </p:nvGraphicFramePr>
        <p:xfrm>
          <a:off x="74461" y="1948784"/>
          <a:ext cx="1479009" cy="12243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9009"/>
              </a:tblGrid>
              <a:tr h="172424">
                <a:tc>
                  <a:txBody>
                    <a:bodyPr/>
                    <a:lstStyle/>
                    <a:p>
                      <a:r>
                        <a:rPr lang="en-US" altLang="zh-TW" sz="900" dirty="0" err="1" smtClean="0"/>
                        <a:t>sendingConnections</a:t>
                      </a:r>
                      <a:endParaRPr lang="zh-TW" altLang="en-US" sz="900" b="1" dirty="0"/>
                    </a:p>
                  </a:txBody>
                  <a:tcPr/>
                </a:tc>
              </a:tr>
              <a:tr h="152483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</a:tr>
              <a:tr h="22163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16647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9" name="文字方塊 28"/>
          <p:cNvSpPr txBox="1"/>
          <p:nvPr/>
        </p:nvSpPr>
        <p:spPr>
          <a:xfrm>
            <a:off x="-102716" y="1620352"/>
            <a:ext cx="27286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chemeClr val="accent3"/>
                </a:solidFill>
              </a:rPr>
              <a:t>connection(s) that are currently used for sending</a:t>
            </a:r>
            <a:endParaRPr lang="zh-TW" altLang="en-US" sz="1000" dirty="0">
              <a:solidFill>
                <a:schemeClr val="accent3"/>
              </a:solidFill>
            </a:endParaRPr>
          </a:p>
        </p:txBody>
      </p:sp>
      <p:cxnSp>
        <p:nvCxnSpPr>
          <p:cNvPr id="30" name="直線單箭頭接點 29"/>
          <p:cNvCxnSpPr/>
          <p:nvPr/>
        </p:nvCxnSpPr>
        <p:spPr>
          <a:xfrm flipV="1">
            <a:off x="1586511" y="3470143"/>
            <a:ext cx="0" cy="348044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1435668" y="31092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0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33" name="肘形接點 32"/>
          <p:cNvCxnSpPr/>
          <p:nvPr/>
        </p:nvCxnSpPr>
        <p:spPr>
          <a:xfrm rot="5400000">
            <a:off x="2850494" y="2659298"/>
            <a:ext cx="1224136" cy="432049"/>
          </a:xfrm>
          <a:prstGeom prst="bentConnector3">
            <a:avLst>
              <a:gd name="adj1" fmla="val -2133"/>
            </a:avLst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183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6709170" y="308621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6709170" y="776116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7321238" y="596653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文字方塊 9"/>
          <p:cNvSpPr txBox="1"/>
          <p:nvPr/>
        </p:nvSpPr>
        <p:spPr>
          <a:xfrm>
            <a:off x="-13118" y="3399"/>
            <a:ext cx="984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Receiver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62" name="圓角矩形 61"/>
          <p:cNvSpPr/>
          <p:nvPr/>
        </p:nvSpPr>
        <p:spPr>
          <a:xfrm>
            <a:off x="6565238" y="1224950"/>
            <a:ext cx="1512000" cy="1487257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200" dirty="0"/>
          </a:p>
        </p:txBody>
      </p:sp>
      <p:sp>
        <p:nvSpPr>
          <p:cNvPr id="63" name="圓角矩形 62"/>
          <p:cNvSpPr/>
          <p:nvPr/>
        </p:nvSpPr>
        <p:spPr>
          <a:xfrm>
            <a:off x="6637398" y="3013446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sp>
        <p:nvSpPr>
          <p:cNvPr id="64" name="圓角矩形 63"/>
          <p:cNvSpPr/>
          <p:nvPr/>
        </p:nvSpPr>
        <p:spPr>
          <a:xfrm>
            <a:off x="6572128" y="6300503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65" name="直線接點 64"/>
          <p:cNvCxnSpPr/>
          <p:nvPr/>
        </p:nvCxnSpPr>
        <p:spPr>
          <a:xfrm>
            <a:off x="7316990" y="1074214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6" name="直線單箭頭接點 65"/>
          <p:cNvCxnSpPr>
            <a:stCxn id="64" idx="0"/>
            <a:endCxn id="63" idx="2"/>
          </p:cNvCxnSpPr>
          <p:nvPr/>
        </p:nvCxnSpPr>
        <p:spPr>
          <a:xfrm flipH="1" flipV="1">
            <a:off x="7318553" y="5562466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>
            <a:stCxn id="63" idx="0"/>
          </p:cNvCxnSpPr>
          <p:nvPr/>
        </p:nvCxnSpPr>
        <p:spPr>
          <a:xfrm flipV="1">
            <a:off x="7318553" y="2737199"/>
            <a:ext cx="4787" cy="27624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/>
          <p:cNvSpPr txBox="1"/>
          <p:nvPr/>
        </p:nvSpPr>
        <p:spPr>
          <a:xfrm>
            <a:off x="6762556" y="4105450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6659358" y="1693307"/>
            <a:ext cx="1323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MessageRouter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90" name="右大括弧 89"/>
          <p:cNvSpPr/>
          <p:nvPr/>
        </p:nvSpPr>
        <p:spPr>
          <a:xfrm>
            <a:off x="6237817" y="326006"/>
            <a:ext cx="399581" cy="1367301"/>
          </a:xfrm>
          <a:prstGeom prst="rightBrace">
            <a:avLst>
              <a:gd name="adj1" fmla="val 8333"/>
              <a:gd name="adj2" fmla="val 4284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3569839" y="1968578"/>
            <a:ext cx="241925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err="1" smtClean="0"/>
              <a:t>int</a:t>
            </a:r>
            <a:r>
              <a:rPr lang="en-US" altLang="zh-TW" sz="1050" dirty="0" smtClean="0"/>
              <a:t> </a:t>
            </a:r>
            <a:r>
              <a:rPr lang="en-US" altLang="zh-TW" sz="1050" dirty="0" err="1" smtClean="0"/>
              <a:t>receiveMessage</a:t>
            </a:r>
            <a:r>
              <a:rPr lang="en-US" altLang="zh-TW" sz="1050" dirty="0" smtClean="0"/>
              <a:t>(</a:t>
            </a:r>
            <a:r>
              <a:rPr lang="en-US" altLang="zh-TW" sz="1050" dirty="0" err="1" smtClean="0"/>
              <a:t>m,from</a:t>
            </a:r>
            <a:r>
              <a:rPr lang="en-US" altLang="zh-TW" sz="1050" dirty="0"/>
              <a:t>) {</a:t>
            </a:r>
          </a:p>
          <a:p>
            <a:r>
              <a:rPr lang="en-US" altLang="zh-TW" sz="1050" b="1" dirty="0" smtClean="0"/>
              <a:t>  </a:t>
            </a:r>
            <a:r>
              <a:rPr lang="en-US" altLang="zh-TW" sz="1050" b="1" dirty="0" err="1" smtClean="0"/>
              <a:t>int</a:t>
            </a:r>
            <a:r>
              <a:rPr lang="en-US" altLang="zh-TW" sz="1050" b="1" dirty="0" smtClean="0"/>
              <a:t> </a:t>
            </a:r>
            <a:r>
              <a:rPr lang="en-US" altLang="zh-TW" sz="1050" b="1" dirty="0" err="1"/>
              <a:t>recvCheck</a:t>
            </a:r>
            <a:r>
              <a:rPr lang="en-US" altLang="zh-TW" sz="1050" b="1" dirty="0"/>
              <a:t> = </a:t>
            </a:r>
            <a:r>
              <a:rPr lang="en-US" altLang="zh-TW" sz="1050" b="1" dirty="0" err="1"/>
              <a:t>checkReceiving</a:t>
            </a:r>
            <a:r>
              <a:rPr lang="en-US" altLang="zh-TW" sz="1050" b="1" dirty="0"/>
              <a:t>(m); </a:t>
            </a:r>
          </a:p>
          <a:p>
            <a:r>
              <a:rPr lang="en-US" altLang="zh-TW" sz="1050" dirty="0" smtClean="0"/>
              <a:t>  if </a:t>
            </a:r>
            <a:r>
              <a:rPr lang="en-US" altLang="zh-TW" sz="1050" dirty="0"/>
              <a:t>(</a:t>
            </a:r>
            <a:r>
              <a:rPr lang="en-US" altLang="zh-TW" sz="1050" dirty="0" err="1"/>
              <a:t>recvCheck</a:t>
            </a:r>
            <a:r>
              <a:rPr lang="en-US" altLang="zh-TW" sz="1050" dirty="0"/>
              <a:t> != </a:t>
            </a:r>
            <a:r>
              <a:rPr lang="en-US" altLang="zh-TW" sz="1050" i="1" dirty="0"/>
              <a:t>RCV_OK) {</a:t>
            </a:r>
          </a:p>
          <a:p>
            <a:r>
              <a:rPr lang="en-US" altLang="zh-TW" sz="1050" dirty="0" smtClean="0"/>
              <a:t>      return </a:t>
            </a:r>
            <a:r>
              <a:rPr lang="en-US" altLang="zh-TW" sz="1050" dirty="0" err="1"/>
              <a:t>recvCheck</a:t>
            </a:r>
            <a:r>
              <a:rPr lang="en-US" altLang="zh-TW" sz="1050" dirty="0"/>
              <a:t>;</a:t>
            </a:r>
          </a:p>
          <a:p>
            <a:r>
              <a:rPr lang="en-US" altLang="zh-TW" sz="1050" dirty="0" smtClean="0"/>
              <a:t>   }</a:t>
            </a:r>
            <a:endParaRPr lang="zh-TW" altLang="en-US" sz="1050" dirty="0"/>
          </a:p>
          <a:p>
            <a:r>
              <a:rPr lang="en-US" altLang="zh-TW" sz="1050" dirty="0">
                <a:solidFill>
                  <a:schemeClr val="accent3"/>
                </a:solidFill>
              </a:rPr>
              <a:t>// seems OK, start receiving the message</a:t>
            </a:r>
          </a:p>
          <a:p>
            <a:r>
              <a:rPr lang="en-US" altLang="zh-TW" sz="1050" dirty="0"/>
              <a:t>return </a:t>
            </a:r>
            <a:r>
              <a:rPr lang="en-US" altLang="zh-TW" sz="1050" dirty="0" err="1"/>
              <a:t>super.receiveMessage</a:t>
            </a:r>
            <a:r>
              <a:rPr lang="en-US" altLang="zh-TW" sz="1050" dirty="0"/>
              <a:t>(m, from);</a:t>
            </a:r>
          </a:p>
          <a:p>
            <a:r>
              <a:rPr lang="en-US" altLang="zh-TW" sz="1050" dirty="0"/>
              <a:t>}</a:t>
            </a:r>
            <a:endParaRPr lang="zh-TW" altLang="en-US" sz="1050" dirty="0"/>
          </a:p>
        </p:txBody>
      </p:sp>
      <p:sp>
        <p:nvSpPr>
          <p:cNvPr id="91" name="文字方塊 90"/>
          <p:cNvSpPr txBox="1"/>
          <p:nvPr/>
        </p:nvSpPr>
        <p:spPr>
          <a:xfrm>
            <a:off x="3569838" y="1821826"/>
            <a:ext cx="529312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1050" dirty="0">
                <a:solidFill>
                  <a:schemeClr val="accent6"/>
                </a:solidFill>
              </a:rPr>
              <a:t>Step </a:t>
            </a:r>
            <a:r>
              <a:rPr lang="en-US" altLang="zh-TW" sz="1050" dirty="0" smtClean="0">
                <a:solidFill>
                  <a:schemeClr val="accent6"/>
                </a:solidFill>
              </a:rPr>
              <a:t>2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93" name="右大括弧 92"/>
          <p:cNvSpPr/>
          <p:nvPr/>
        </p:nvSpPr>
        <p:spPr>
          <a:xfrm>
            <a:off x="5989091" y="2449060"/>
            <a:ext cx="583038" cy="3482424"/>
          </a:xfrm>
          <a:prstGeom prst="rightBrace">
            <a:avLst>
              <a:gd name="adj1" fmla="val 7152"/>
              <a:gd name="adj2" fmla="val 5050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5" name="文字方塊 94"/>
          <p:cNvSpPr txBox="1"/>
          <p:nvPr/>
        </p:nvSpPr>
        <p:spPr>
          <a:xfrm>
            <a:off x="2565071" y="3991621"/>
            <a:ext cx="353494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b="1" dirty="0" err="1"/>
              <a:t>int</a:t>
            </a:r>
            <a:r>
              <a:rPr lang="en-US" altLang="zh-TW" sz="900" b="1" dirty="0"/>
              <a:t> </a:t>
            </a:r>
            <a:r>
              <a:rPr lang="en-US" altLang="zh-TW" sz="900" b="1" dirty="0" err="1"/>
              <a:t>checkReceiving</a:t>
            </a:r>
            <a:r>
              <a:rPr lang="en-US" altLang="zh-TW" sz="900" b="1" dirty="0"/>
              <a:t>(Message m) {</a:t>
            </a:r>
            <a:endParaRPr lang="en-US" altLang="zh-TW" sz="900" b="1" dirty="0" smtClean="0">
              <a:solidFill>
                <a:srgbClr val="7030A0"/>
              </a:solidFill>
            </a:endParaRPr>
          </a:p>
          <a:p>
            <a:pPr lvl="1"/>
            <a:r>
              <a:rPr lang="en-US" altLang="zh-TW" sz="900" b="1" dirty="0" smtClean="0">
                <a:solidFill>
                  <a:srgbClr val="7030A0"/>
                </a:solidFill>
              </a:rPr>
              <a:t>if</a:t>
            </a:r>
            <a:r>
              <a:rPr lang="en-US" altLang="zh-TW" sz="900" b="1" dirty="0" smtClean="0"/>
              <a:t> </a:t>
            </a:r>
            <a:r>
              <a:rPr lang="en-US" altLang="zh-TW" sz="900" b="1" dirty="0"/>
              <a:t>(</a:t>
            </a:r>
            <a:r>
              <a:rPr lang="en-US" altLang="zh-TW" sz="900" b="1" dirty="0" err="1"/>
              <a:t>isTransferring</a:t>
            </a:r>
            <a:r>
              <a:rPr lang="en-US" altLang="zh-TW" sz="900" b="1" dirty="0"/>
              <a:t>()) </a:t>
            </a:r>
            <a:r>
              <a:rPr lang="en-US" altLang="zh-TW" sz="900" dirty="0"/>
              <a:t>{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return</a:t>
            </a:r>
            <a:r>
              <a:rPr lang="en-US" altLang="zh-TW" sz="900" dirty="0"/>
              <a:t> </a:t>
            </a:r>
            <a:r>
              <a:rPr lang="en-US" altLang="zh-TW" sz="900" i="1" dirty="0">
                <a:solidFill>
                  <a:schemeClr val="accent1"/>
                </a:solidFill>
              </a:rPr>
              <a:t>TRY_LATER_BUSY</a:t>
            </a:r>
            <a:r>
              <a:rPr lang="en-US" altLang="zh-TW" sz="900" i="1" dirty="0"/>
              <a:t>; </a:t>
            </a:r>
            <a:r>
              <a:rPr lang="en-US" altLang="zh-TW" sz="900" i="1" dirty="0">
                <a:solidFill>
                  <a:schemeClr val="accent3"/>
                </a:solidFill>
              </a:rPr>
              <a:t>// only one connection at a time</a:t>
            </a:r>
          </a:p>
          <a:p>
            <a:pPr lvl="1"/>
            <a:r>
              <a:rPr lang="en-US" altLang="zh-TW" sz="900" dirty="0"/>
              <a:t>}</a:t>
            </a:r>
          </a:p>
          <a:p>
            <a:pPr lvl="1"/>
            <a:endParaRPr lang="zh-TW" altLang="en-US" sz="900" dirty="0"/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if</a:t>
            </a:r>
            <a:r>
              <a:rPr lang="en-US" altLang="zh-TW" sz="900" dirty="0"/>
              <a:t> ( </a:t>
            </a:r>
            <a:r>
              <a:rPr lang="en-US" altLang="zh-TW" sz="900" dirty="0" err="1"/>
              <a:t>hasMessage</a:t>
            </a:r>
            <a:r>
              <a:rPr lang="en-US" altLang="zh-TW" sz="900" dirty="0"/>
              <a:t>(</a:t>
            </a:r>
            <a:r>
              <a:rPr lang="en-US" altLang="zh-TW" sz="900" dirty="0" err="1"/>
              <a:t>m.getId</a:t>
            </a:r>
            <a:r>
              <a:rPr lang="en-US" altLang="zh-TW" sz="900" dirty="0"/>
              <a:t>()) || </a:t>
            </a:r>
            <a:r>
              <a:rPr lang="en-US" altLang="zh-TW" sz="900" dirty="0" err="1"/>
              <a:t>isDeliveredMessage</a:t>
            </a:r>
            <a:r>
              <a:rPr lang="en-US" altLang="zh-TW" sz="900" dirty="0"/>
              <a:t>(m) ){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return</a:t>
            </a:r>
            <a:r>
              <a:rPr lang="en-US" altLang="zh-TW" sz="900" dirty="0"/>
              <a:t> </a:t>
            </a:r>
            <a:r>
              <a:rPr lang="en-US" altLang="zh-TW" sz="900" i="1" dirty="0">
                <a:solidFill>
                  <a:schemeClr val="accent1"/>
                </a:solidFill>
              </a:rPr>
              <a:t>DENIED_OLD</a:t>
            </a:r>
            <a:r>
              <a:rPr lang="en-US" altLang="zh-TW" sz="900" i="1" dirty="0"/>
              <a:t>; </a:t>
            </a:r>
            <a:r>
              <a:rPr lang="en-US" altLang="zh-TW" sz="900" i="1" dirty="0">
                <a:solidFill>
                  <a:schemeClr val="accent3"/>
                </a:solidFill>
              </a:rPr>
              <a:t>// already seen this message -&gt; reject it</a:t>
            </a:r>
          </a:p>
          <a:p>
            <a:pPr lvl="1"/>
            <a:r>
              <a:rPr lang="en-US" altLang="zh-TW" sz="900" dirty="0"/>
              <a:t>}</a:t>
            </a:r>
          </a:p>
          <a:p>
            <a:pPr lvl="1"/>
            <a:endParaRPr lang="zh-TW" altLang="en-US" sz="900" dirty="0"/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if</a:t>
            </a:r>
            <a:r>
              <a:rPr lang="en-US" altLang="zh-TW" sz="900" dirty="0"/>
              <a:t> (</a:t>
            </a:r>
            <a:r>
              <a:rPr lang="en-US" altLang="zh-TW" sz="900" dirty="0" err="1"/>
              <a:t>m.getTtl</a:t>
            </a:r>
            <a:r>
              <a:rPr lang="en-US" altLang="zh-TW" sz="900" dirty="0"/>
              <a:t>() &lt;= 0 &amp;&amp; </a:t>
            </a:r>
            <a:r>
              <a:rPr lang="en-US" altLang="zh-TW" sz="900" dirty="0" err="1"/>
              <a:t>m.getTo</a:t>
            </a:r>
            <a:r>
              <a:rPr lang="en-US" altLang="zh-TW" sz="900" dirty="0"/>
              <a:t>() != </a:t>
            </a:r>
            <a:r>
              <a:rPr lang="en-US" altLang="zh-TW" sz="900" dirty="0" err="1"/>
              <a:t>getHost</a:t>
            </a:r>
            <a:r>
              <a:rPr lang="en-US" altLang="zh-TW" sz="900" dirty="0"/>
              <a:t>()) {</a:t>
            </a:r>
          </a:p>
          <a:p>
            <a:pPr lvl="1"/>
            <a:r>
              <a:rPr lang="en-US" altLang="zh-TW" sz="900" dirty="0">
                <a:solidFill>
                  <a:schemeClr val="accent3"/>
                </a:solidFill>
              </a:rPr>
              <a:t>/* TTL has expired and this host is not the final recipient */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return</a:t>
            </a:r>
            <a:r>
              <a:rPr lang="en-US" altLang="zh-TW" sz="900" dirty="0"/>
              <a:t> </a:t>
            </a:r>
            <a:r>
              <a:rPr lang="en-US" altLang="zh-TW" sz="900" i="1" dirty="0">
                <a:solidFill>
                  <a:schemeClr val="accent1"/>
                </a:solidFill>
              </a:rPr>
              <a:t>DENIED_TTL</a:t>
            </a:r>
            <a:r>
              <a:rPr lang="en-US" altLang="zh-TW" sz="900" i="1" dirty="0"/>
              <a:t>; </a:t>
            </a:r>
          </a:p>
          <a:p>
            <a:pPr lvl="1"/>
            <a:r>
              <a:rPr lang="en-US" altLang="zh-TW" sz="900" dirty="0"/>
              <a:t>}</a:t>
            </a:r>
          </a:p>
          <a:p>
            <a:pPr lvl="1"/>
            <a:endParaRPr lang="zh-TW" altLang="en-US" sz="900" dirty="0"/>
          </a:p>
          <a:p>
            <a:pPr lvl="1"/>
            <a:r>
              <a:rPr lang="en-US" altLang="zh-TW" sz="900" dirty="0">
                <a:solidFill>
                  <a:schemeClr val="accent3"/>
                </a:solidFill>
              </a:rPr>
              <a:t>/* remove oldest messages but not the ones being sent */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if</a:t>
            </a:r>
            <a:r>
              <a:rPr lang="en-US" altLang="zh-TW" sz="900" dirty="0"/>
              <a:t> (!</a:t>
            </a:r>
            <a:r>
              <a:rPr lang="en-US" altLang="zh-TW" sz="900" dirty="0" err="1"/>
              <a:t>makeRoomForMessage</a:t>
            </a:r>
            <a:r>
              <a:rPr lang="en-US" altLang="zh-TW" sz="900" dirty="0"/>
              <a:t>(</a:t>
            </a:r>
            <a:r>
              <a:rPr lang="en-US" altLang="zh-TW" sz="900" dirty="0" err="1"/>
              <a:t>m.getSize</a:t>
            </a:r>
            <a:r>
              <a:rPr lang="en-US" altLang="zh-TW" sz="900" dirty="0"/>
              <a:t>())) {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return</a:t>
            </a:r>
            <a:r>
              <a:rPr lang="en-US" altLang="zh-TW" sz="900" dirty="0"/>
              <a:t> </a:t>
            </a:r>
            <a:r>
              <a:rPr lang="en-US" altLang="zh-TW" sz="900" i="1" dirty="0">
                <a:solidFill>
                  <a:schemeClr val="accent1"/>
                </a:solidFill>
              </a:rPr>
              <a:t>DENIED_NO_SPACE</a:t>
            </a:r>
            <a:r>
              <a:rPr lang="en-US" altLang="zh-TW" sz="900" i="1" dirty="0"/>
              <a:t>; </a:t>
            </a:r>
            <a:r>
              <a:rPr lang="en-US" altLang="zh-TW" sz="900" i="1" dirty="0">
                <a:solidFill>
                  <a:schemeClr val="accent3"/>
                </a:solidFill>
              </a:rPr>
              <a:t>// couldn't fit into buffer -&gt; reject</a:t>
            </a:r>
          </a:p>
          <a:p>
            <a:pPr lvl="1"/>
            <a:r>
              <a:rPr lang="en-US" altLang="zh-TW" sz="900" dirty="0" smtClean="0"/>
              <a:t>}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return</a:t>
            </a:r>
            <a:r>
              <a:rPr lang="en-US" altLang="zh-TW" sz="900" dirty="0"/>
              <a:t> </a:t>
            </a:r>
            <a:r>
              <a:rPr lang="en-US" altLang="zh-TW" sz="900" i="1" dirty="0">
                <a:solidFill>
                  <a:schemeClr val="accent1"/>
                </a:solidFill>
              </a:rPr>
              <a:t>RCV_OK</a:t>
            </a:r>
            <a:r>
              <a:rPr lang="en-US" altLang="zh-TW" sz="900" i="1" dirty="0" smtClean="0"/>
              <a:t>;</a:t>
            </a:r>
          </a:p>
          <a:p>
            <a:r>
              <a:rPr lang="en-US" altLang="zh-TW" sz="900" b="1" dirty="0"/>
              <a:t>}</a:t>
            </a:r>
            <a:endParaRPr lang="zh-TW" altLang="en-US" sz="900" dirty="0"/>
          </a:p>
        </p:txBody>
      </p:sp>
      <p:sp>
        <p:nvSpPr>
          <p:cNvPr id="96" name="文字方塊 95"/>
          <p:cNvSpPr txBox="1"/>
          <p:nvPr/>
        </p:nvSpPr>
        <p:spPr>
          <a:xfrm>
            <a:off x="2566761" y="3581939"/>
            <a:ext cx="28392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chemeClr val="accent3"/>
                </a:solidFill>
              </a:rPr>
              <a:t>Checks if router "wants" to start receiving message</a:t>
            </a:r>
            <a:endParaRPr lang="zh-TW" altLang="en-US" sz="1000" dirty="0">
              <a:solidFill>
                <a:schemeClr val="accent3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2605234" y="3859993"/>
            <a:ext cx="3441682" cy="2958461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標題 4"/>
          <p:cNvSpPr txBox="1">
            <a:spLocks/>
          </p:cNvSpPr>
          <p:nvPr/>
        </p:nvSpPr>
        <p:spPr>
          <a:xfrm>
            <a:off x="442678" y="-89854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 smtClean="0"/>
              <a:t>Message relay started in clock 1</a:t>
            </a:r>
            <a:endParaRPr lang="zh-TW" altLang="en-US" sz="1800" dirty="0"/>
          </a:p>
        </p:txBody>
      </p:sp>
      <p:sp>
        <p:nvSpPr>
          <p:cNvPr id="99" name="文字方塊 98"/>
          <p:cNvSpPr txBox="1"/>
          <p:nvPr/>
        </p:nvSpPr>
        <p:spPr>
          <a:xfrm>
            <a:off x="2453215" y="493128"/>
            <a:ext cx="4172937" cy="12234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err="1"/>
              <a:t>int</a:t>
            </a:r>
            <a:r>
              <a:rPr lang="zh-TW" altLang="en-US" sz="1050" b="1" dirty="0"/>
              <a:t> </a:t>
            </a:r>
            <a:r>
              <a:rPr lang="en-US" altLang="zh-TW" sz="1050" dirty="0" err="1"/>
              <a:t>receiveMessage</a:t>
            </a:r>
            <a:r>
              <a:rPr lang="en-US" altLang="zh-TW" sz="1050" dirty="0"/>
              <a:t>(</a:t>
            </a:r>
            <a:r>
              <a:rPr lang="en-US" altLang="zh-TW" sz="1050" dirty="0" err="1"/>
              <a:t>m,from</a:t>
            </a:r>
            <a:r>
              <a:rPr lang="en-US" altLang="zh-TW" sz="1050" dirty="0"/>
              <a:t>){</a:t>
            </a:r>
          </a:p>
          <a:p>
            <a:pPr lvl="1"/>
            <a:r>
              <a:rPr lang="en-US" altLang="zh-TW" sz="1050" b="1" dirty="0" err="1"/>
              <a:t>int</a:t>
            </a:r>
            <a:r>
              <a:rPr lang="en-US" altLang="zh-TW" sz="1050" b="1" dirty="0"/>
              <a:t> </a:t>
            </a:r>
            <a:r>
              <a:rPr lang="en-US" altLang="zh-TW" sz="1050" b="1" dirty="0" err="1"/>
              <a:t>retVal</a:t>
            </a:r>
            <a:r>
              <a:rPr lang="en-US" altLang="zh-TW" sz="1050" b="1" dirty="0"/>
              <a:t> = </a:t>
            </a:r>
            <a:r>
              <a:rPr lang="en-US" altLang="zh-TW" sz="1050" b="1" dirty="0" err="1"/>
              <a:t>this.router.receiveMessage</a:t>
            </a:r>
            <a:r>
              <a:rPr lang="en-US" altLang="zh-TW" sz="1050" b="1" dirty="0"/>
              <a:t>(m, from); </a:t>
            </a:r>
            <a:endParaRPr lang="zh-TW" altLang="en-US" sz="1050" b="1" dirty="0"/>
          </a:p>
          <a:p>
            <a:pPr lvl="1"/>
            <a:r>
              <a:rPr lang="en-US" altLang="zh-TW" sz="1050" dirty="0"/>
              <a:t>if (</a:t>
            </a:r>
            <a:r>
              <a:rPr lang="en-US" altLang="zh-TW" sz="1050" dirty="0" err="1"/>
              <a:t>retVal</a:t>
            </a:r>
            <a:r>
              <a:rPr lang="en-US" altLang="zh-TW" sz="1050" dirty="0"/>
              <a:t> == </a:t>
            </a:r>
            <a:r>
              <a:rPr lang="en-US" altLang="zh-TW" sz="1050" dirty="0" err="1"/>
              <a:t>MessageRouter.</a:t>
            </a:r>
            <a:r>
              <a:rPr lang="en-US" altLang="zh-TW" sz="1050" i="1" dirty="0" err="1"/>
              <a:t>RCV_OK</a:t>
            </a:r>
            <a:r>
              <a:rPr lang="en-US" altLang="zh-TW" sz="1050" i="1" dirty="0"/>
              <a:t>) </a:t>
            </a:r>
            <a:r>
              <a:rPr lang="en-US" altLang="zh-TW" sz="1050" dirty="0"/>
              <a:t>{</a:t>
            </a:r>
          </a:p>
          <a:p>
            <a:pPr lvl="1"/>
            <a:r>
              <a:rPr lang="en-US" altLang="zh-TW" sz="1050" dirty="0"/>
              <a:t>   </a:t>
            </a:r>
            <a:r>
              <a:rPr lang="en-US" altLang="zh-TW" sz="1050" dirty="0" err="1"/>
              <a:t>m.addNodeOnPath</a:t>
            </a:r>
            <a:r>
              <a:rPr lang="en-US" altLang="zh-TW" sz="1050" dirty="0"/>
              <a:t>(this);</a:t>
            </a:r>
            <a:r>
              <a:rPr lang="en-US" altLang="zh-TW" sz="1050" dirty="0">
                <a:solidFill>
                  <a:schemeClr val="accent3"/>
                </a:solidFill>
              </a:rPr>
              <a:t>// add this node on the messages path</a:t>
            </a:r>
          </a:p>
          <a:p>
            <a:pPr lvl="1"/>
            <a:r>
              <a:rPr lang="en-US" altLang="zh-TW" sz="1050" dirty="0"/>
              <a:t>}</a:t>
            </a:r>
            <a:endParaRPr lang="zh-TW" altLang="en-US" sz="1050" dirty="0"/>
          </a:p>
          <a:p>
            <a:pPr lvl="1"/>
            <a:r>
              <a:rPr lang="en-US" altLang="zh-TW" sz="1050" dirty="0"/>
              <a:t>return </a:t>
            </a:r>
            <a:r>
              <a:rPr lang="en-US" altLang="zh-TW" sz="1050" dirty="0" err="1"/>
              <a:t>retVal</a:t>
            </a:r>
            <a:r>
              <a:rPr lang="en-US" altLang="zh-TW" sz="1050" dirty="0"/>
              <a:t>;</a:t>
            </a:r>
          </a:p>
          <a:p>
            <a:r>
              <a:rPr lang="en-US" altLang="zh-TW" sz="1050" dirty="0"/>
              <a:t>}</a:t>
            </a:r>
            <a:endParaRPr lang="zh-TW" altLang="en-US" sz="1050" dirty="0"/>
          </a:p>
        </p:txBody>
      </p:sp>
      <p:sp>
        <p:nvSpPr>
          <p:cNvPr id="100" name="文字方塊 99"/>
          <p:cNvSpPr txBox="1"/>
          <p:nvPr/>
        </p:nvSpPr>
        <p:spPr>
          <a:xfrm>
            <a:off x="2020529" y="515032"/>
            <a:ext cx="529312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1050" dirty="0">
                <a:solidFill>
                  <a:schemeClr val="accent6"/>
                </a:solidFill>
              </a:rPr>
              <a:t>Step </a:t>
            </a:r>
            <a:r>
              <a:rPr lang="en-US" altLang="zh-TW" sz="1050" dirty="0" smtClean="0">
                <a:solidFill>
                  <a:schemeClr val="accent6"/>
                </a:solidFill>
              </a:rPr>
              <a:t>1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101" name="文字方塊 100"/>
          <p:cNvSpPr txBox="1"/>
          <p:nvPr/>
        </p:nvSpPr>
        <p:spPr>
          <a:xfrm>
            <a:off x="2453215" y="306478"/>
            <a:ext cx="27142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accent3"/>
                </a:solidFill>
              </a:rPr>
              <a:t>Start receiving a message from another host</a:t>
            </a:r>
            <a:endParaRPr lang="zh-TW" altLang="en-US" sz="1100" dirty="0">
              <a:solidFill>
                <a:schemeClr val="accent3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0" y="3572293"/>
            <a:ext cx="3106941" cy="3016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b="1" dirty="0" err="1"/>
              <a:t>boolean</a:t>
            </a:r>
            <a:r>
              <a:rPr lang="en-US" altLang="zh-TW" sz="1000" b="1" dirty="0"/>
              <a:t> </a:t>
            </a:r>
            <a:r>
              <a:rPr lang="en-US" altLang="zh-TW" sz="1000" b="1" dirty="0" err="1"/>
              <a:t>isTransferring</a:t>
            </a:r>
            <a:r>
              <a:rPr lang="en-US" altLang="zh-TW" sz="1000" b="1" dirty="0"/>
              <a:t>() </a:t>
            </a:r>
            <a:r>
              <a:rPr lang="en-US" altLang="zh-TW" sz="1000" dirty="0" smtClean="0"/>
              <a:t>{</a:t>
            </a:r>
          </a:p>
          <a:p>
            <a:r>
              <a:rPr lang="en-US" altLang="zh-TW" sz="1000" dirty="0" smtClean="0"/>
              <a:t>if </a:t>
            </a:r>
            <a:r>
              <a:rPr lang="en-US" altLang="zh-TW" sz="1000" dirty="0"/>
              <a:t>(</a:t>
            </a:r>
            <a:r>
              <a:rPr lang="en-US" altLang="zh-TW" sz="1000" dirty="0" err="1"/>
              <a:t>this.sendingConnections.size</a:t>
            </a:r>
            <a:r>
              <a:rPr lang="en-US" altLang="zh-TW" sz="1000" dirty="0"/>
              <a:t>() &gt; 0) {</a:t>
            </a:r>
          </a:p>
          <a:p>
            <a:r>
              <a:rPr lang="en-US" altLang="zh-TW" sz="1000" dirty="0" smtClean="0"/>
              <a:t>return </a:t>
            </a:r>
            <a:r>
              <a:rPr lang="en-US" altLang="zh-TW" sz="1000" dirty="0"/>
              <a:t>true; </a:t>
            </a:r>
            <a:r>
              <a:rPr lang="en-US" altLang="zh-TW" sz="1000" dirty="0">
                <a:solidFill>
                  <a:schemeClr val="accent3"/>
                </a:solidFill>
              </a:rPr>
              <a:t>// sending something</a:t>
            </a:r>
          </a:p>
          <a:p>
            <a:r>
              <a:rPr lang="en-US" altLang="zh-TW" sz="1000" dirty="0" smtClean="0"/>
              <a:t>}</a:t>
            </a:r>
            <a:endParaRPr lang="en-US" altLang="zh-TW" sz="1000" dirty="0"/>
          </a:p>
          <a:p>
            <a:endParaRPr lang="zh-TW" altLang="en-US" sz="1000" dirty="0"/>
          </a:p>
          <a:p>
            <a:r>
              <a:rPr lang="en-US" altLang="zh-TW" sz="1000" dirty="0" smtClean="0"/>
              <a:t>if </a:t>
            </a:r>
            <a:r>
              <a:rPr lang="en-US" altLang="zh-TW" sz="1000" dirty="0"/>
              <a:t>(</a:t>
            </a:r>
            <a:r>
              <a:rPr lang="en-US" altLang="zh-TW" sz="1000" b="1" dirty="0" err="1"/>
              <a:t>this.getHost</a:t>
            </a:r>
            <a:r>
              <a:rPr lang="en-US" altLang="zh-TW" sz="1000" b="1" dirty="0"/>
              <a:t>().</a:t>
            </a:r>
            <a:r>
              <a:rPr lang="en-US" altLang="zh-TW" sz="1000" b="1" dirty="0" err="1"/>
              <a:t>getConnections</a:t>
            </a:r>
            <a:r>
              <a:rPr lang="en-US" altLang="zh-TW" sz="1000" b="1" dirty="0"/>
              <a:t>().size() </a:t>
            </a:r>
            <a:r>
              <a:rPr lang="en-US" altLang="zh-TW" sz="1000" dirty="0"/>
              <a:t>== 0) {</a:t>
            </a:r>
          </a:p>
          <a:p>
            <a:r>
              <a:rPr lang="en-US" altLang="zh-TW" sz="1000" dirty="0" smtClean="0"/>
              <a:t>return </a:t>
            </a:r>
            <a:r>
              <a:rPr lang="en-US" altLang="zh-TW" sz="1000" dirty="0"/>
              <a:t>false; </a:t>
            </a:r>
            <a:r>
              <a:rPr lang="en-US" altLang="zh-TW" sz="1000" dirty="0">
                <a:solidFill>
                  <a:schemeClr val="accent3"/>
                </a:solidFill>
              </a:rPr>
              <a:t>// not connected</a:t>
            </a:r>
          </a:p>
          <a:p>
            <a:r>
              <a:rPr lang="en-US" altLang="zh-TW" sz="1000" dirty="0" smtClean="0"/>
              <a:t>}</a:t>
            </a:r>
            <a:endParaRPr lang="en-US" altLang="zh-TW" sz="1000" dirty="0"/>
          </a:p>
          <a:p>
            <a:endParaRPr lang="zh-TW" altLang="en-US" sz="1000" dirty="0"/>
          </a:p>
          <a:p>
            <a:r>
              <a:rPr lang="en-US" altLang="zh-TW" sz="1000" dirty="0"/>
              <a:t>List&lt;Connection&gt; connections = </a:t>
            </a:r>
            <a:r>
              <a:rPr lang="en-US" altLang="zh-TW" sz="1000" dirty="0" err="1"/>
              <a:t>getConnections</a:t>
            </a:r>
            <a:r>
              <a:rPr lang="en-US" altLang="zh-TW" sz="1000" dirty="0"/>
              <a:t>();</a:t>
            </a:r>
          </a:p>
          <a:p>
            <a:r>
              <a:rPr lang="en-US" altLang="zh-TW" sz="1000" dirty="0"/>
              <a:t>for (</a:t>
            </a:r>
            <a:r>
              <a:rPr lang="en-US" altLang="zh-TW" sz="1000" dirty="0" err="1"/>
              <a:t>int</a:t>
            </a:r>
            <a:r>
              <a:rPr lang="en-US" altLang="zh-TW" sz="1000" dirty="0"/>
              <a:t> </a:t>
            </a:r>
            <a:r>
              <a:rPr lang="en-US" altLang="zh-TW" sz="1000" dirty="0" err="1"/>
              <a:t>i</a:t>
            </a:r>
            <a:r>
              <a:rPr lang="en-US" altLang="zh-TW" sz="1000" dirty="0"/>
              <a:t>=0, n=</a:t>
            </a:r>
            <a:r>
              <a:rPr lang="en-US" altLang="zh-TW" sz="1000" dirty="0" err="1"/>
              <a:t>connections.size</a:t>
            </a:r>
            <a:r>
              <a:rPr lang="en-US" altLang="zh-TW" sz="1000" dirty="0"/>
              <a:t>(); </a:t>
            </a:r>
            <a:r>
              <a:rPr lang="en-US" altLang="zh-TW" sz="1000" dirty="0" err="1"/>
              <a:t>i</a:t>
            </a:r>
            <a:r>
              <a:rPr lang="en-US" altLang="zh-TW" sz="1000" dirty="0"/>
              <a:t>&lt;n; </a:t>
            </a:r>
            <a:r>
              <a:rPr lang="en-US" altLang="zh-TW" sz="1000" dirty="0" err="1"/>
              <a:t>i</a:t>
            </a:r>
            <a:r>
              <a:rPr lang="en-US" altLang="zh-TW" sz="1000" dirty="0"/>
              <a:t>++) {</a:t>
            </a:r>
          </a:p>
          <a:p>
            <a:r>
              <a:rPr lang="en-US" altLang="zh-TW" sz="1000" dirty="0"/>
              <a:t>Connection con = </a:t>
            </a:r>
            <a:r>
              <a:rPr lang="en-US" altLang="zh-TW" sz="1000" dirty="0" err="1"/>
              <a:t>connections.get</a:t>
            </a:r>
            <a:r>
              <a:rPr lang="en-US" altLang="zh-TW" sz="1000" dirty="0"/>
              <a:t>(</a:t>
            </a:r>
            <a:r>
              <a:rPr lang="en-US" altLang="zh-TW" sz="1000" dirty="0" err="1"/>
              <a:t>i</a:t>
            </a:r>
            <a:r>
              <a:rPr lang="en-US" altLang="zh-TW" sz="1000" dirty="0"/>
              <a:t>);</a:t>
            </a:r>
          </a:p>
          <a:p>
            <a:r>
              <a:rPr lang="en-US" altLang="zh-TW" sz="1000" dirty="0"/>
              <a:t>if (!</a:t>
            </a:r>
            <a:r>
              <a:rPr lang="en-US" altLang="zh-TW" sz="1000" dirty="0" err="1"/>
              <a:t>con.isReadyForTransfer</a:t>
            </a:r>
            <a:r>
              <a:rPr lang="en-US" altLang="zh-TW" sz="1000" dirty="0"/>
              <a:t>()) {</a:t>
            </a:r>
          </a:p>
          <a:p>
            <a:r>
              <a:rPr lang="en-US" altLang="zh-TW" sz="1000" dirty="0"/>
              <a:t>return </a:t>
            </a:r>
            <a:r>
              <a:rPr lang="en-US" altLang="zh-TW" sz="1000" dirty="0" smtClean="0"/>
              <a:t>true</a:t>
            </a:r>
            <a:r>
              <a:rPr lang="en-US" altLang="zh-TW" sz="1000" dirty="0">
                <a:solidFill>
                  <a:schemeClr val="accent3"/>
                </a:solidFill>
              </a:rPr>
              <a:t>;</a:t>
            </a:r>
            <a:r>
              <a:rPr lang="en-US" altLang="zh-TW" sz="1000" dirty="0" smtClean="0">
                <a:solidFill>
                  <a:schemeClr val="accent3"/>
                </a:solidFill>
              </a:rPr>
              <a:t>// </a:t>
            </a:r>
            <a:r>
              <a:rPr lang="en-US" altLang="zh-TW" sz="1000" dirty="0">
                <a:solidFill>
                  <a:schemeClr val="accent3"/>
                </a:solidFill>
              </a:rPr>
              <a:t>a connection isn't ready for new transfer</a:t>
            </a:r>
          </a:p>
          <a:p>
            <a:r>
              <a:rPr lang="en-US" altLang="zh-TW" sz="1000" dirty="0"/>
              <a:t>}</a:t>
            </a:r>
          </a:p>
          <a:p>
            <a:r>
              <a:rPr lang="en-US" altLang="zh-TW" sz="1000" dirty="0"/>
              <a:t>}</a:t>
            </a:r>
          </a:p>
          <a:p>
            <a:endParaRPr lang="zh-TW" altLang="en-US" sz="1000" dirty="0"/>
          </a:p>
          <a:p>
            <a:r>
              <a:rPr lang="en-US" altLang="zh-TW" sz="1000" dirty="0"/>
              <a:t>return false;</a:t>
            </a:r>
          </a:p>
          <a:p>
            <a:r>
              <a:rPr lang="en-US" altLang="zh-TW" sz="1000" dirty="0"/>
              <a:t>}</a:t>
            </a:r>
            <a:endParaRPr lang="zh-TW" altLang="en-US" sz="1000" dirty="0"/>
          </a:p>
        </p:txBody>
      </p:sp>
      <p:cxnSp>
        <p:nvCxnSpPr>
          <p:cNvPr id="27" name="直線單箭頭接點 26"/>
          <p:cNvCxnSpPr/>
          <p:nvPr/>
        </p:nvCxnSpPr>
        <p:spPr>
          <a:xfrm flipV="1">
            <a:off x="1187624" y="3353573"/>
            <a:ext cx="0" cy="1079788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 flipV="1">
            <a:off x="1907704" y="4190272"/>
            <a:ext cx="161679" cy="243088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462381"/>
              </p:ext>
            </p:extLst>
          </p:nvPr>
        </p:nvGraphicFramePr>
        <p:xfrm>
          <a:off x="479228" y="2104735"/>
          <a:ext cx="1479009" cy="1254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9009"/>
              </a:tblGrid>
              <a:tr h="172424">
                <a:tc>
                  <a:txBody>
                    <a:bodyPr/>
                    <a:lstStyle/>
                    <a:p>
                      <a:r>
                        <a:rPr lang="en-US" altLang="zh-TW" sz="900" b="1" dirty="0" smtClean="0"/>
                        <a:t>Connections</a:t>
                      </a:r>
                      <a:endParaRPr lang="zh-TW" altLang="en-US" sz="900" b="1" dirty="0"/>
                    </a:p>
                  </a:txBody>
                  <a:tcPr/>
                </a:tc>
              </a:tr>
              <a:tr h="152483">
                <a:tc>
                  <a:txBody>
                    <a:bodyPr/>
                    <a:lstStyle/>
                    <a:p>
                      <a:r>
                        <a:rPr lang="en-US" altLang="zh-TW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n0&lt;-&gt;n1 (1000Bps) is up</a:t>
                      </a:r>
                      <a:endParaRPr lang="zh-TW" altLang="en-US" sz="800" dirty="0"/>
                    </a:p>
                  </a:txBody>
                  <a:tcPr/>
                </a:tc>
              </a:tr>
              <a:tr h="22163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16647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4" name="文字方塊 33"/>
          <p:cNvSpPr txBox="1"/>
          <p:nvPr/>
        </p:nvSpPr>
        <p:spPr>
          <a:xfrm>
            <a:off x="2033741" y="3920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2"/>
                </a:solidFill>
              </a:rPr>
              <a:t>1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39" name="肘形接點 38"/>
          <p:cNvCxnSpPr/>
          <p:nvPr/>
        </p:nvCxnSpPr>
        <p:spPr>
          <a:xfrm rot="5400000">
            <a:off x="2850494" y="2659298"/>
            <a:ext cx="1224136" cy="432049"/>
          </a:xfrm>
          <a:prstGeom prst="bentConnector3">
            <a:avLst>
              <a:gd name="adj1" fmla="val -2133"/>
            </a:avLst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618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6709170" y="308621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6709170" y="776116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7321238" y="596653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文字方塊 9"/>
          <p:cNvSpPr txBox="1"/>
          <p:nvPr/>
        </p:nvSpPr>
        <p:spPr>
          <a:xfrm>
            <a:off x="-13118" y="3399"/>
            <a:ext cx="984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Receiver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62" name="圓角矩形 61"/>
          <p:cNvSpPr/>
          <p:nvPr/>
        </p:nvSpPr>
        <p:spPr>
          <a:xfrm>
            <a:off x="6565238" y="1224950"/>
            <a:ext cx="1512000" cy="1487257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200" dirty="0"/>
          </a:p>
        </p:txBody>
      </p:sp>
      <p:sp>
        <p:nvSpPr>
          <p:cNvPr id="63" name="圓角矩形 62"/>
          <p:cNvSpPr/>
          <p:nvPr/>
        </p:nvSpPr>
        <p:spPr>
          <a:xfrm>
            <a:off x="6637398" y="3013446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sp>
        <p:nvSpPr>
          <p:cNvPr id="64" name="圓角矩形 63"/>
          <p:cNvSpPr/>
          <p:nvPr/>
        </p:nvSpPr>
        <p:spPr>
          <a:xfrm>
            <a:off x="6572128" y="6300503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65" name="直線接點 64"/>
          <p:cNvCxnSpPr/>
          <p:nvPr/>
        </p:nvCxnSpPr>
        <p:spPr>
          <a:xfrm>
            <a:off x="7316990" y="1074214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6" name="直線單箭頭接點 65"/>
          <p:cNvCxnSpPr>
            <a:stCxn id="64" idx="0"/>
            <a:endCxn id="63" idx="2"/>
          </p:cNvCxnSpPr>
          <p:nvPr/>
        </p:nvCxnSpPr>
        <p:spPr>
          <a:xfrm flipH="1" flipV="1">
            <a:off x="7318553" y="5562466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>
            <a:stCxn id="63" idx="0"/>
          </p:cNvCxnSpPr>
          <p:nvPr/>
        </p:nvCxnSpPr>
        <p:spPr>
          <a:xfrm flipV="1">
            <a:off x="7318553" y="2737199"/>
            <a:ext cx="4787" cy="27624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/>
          <p:cNvSpPr txBox="1"/>
          <p:nvPr/>
        </p:nvSpPr>
        <p:spPr>
          <a:xfrm>
            <a:off x="6762556" y="4105450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6659358" y="1693307"/>
            <a:ext cx="1323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MessageRouter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90" name="右大括弧 89"/>
          <p:cNvSpPr/>
          <p:nvPr/>
        </p:nvSpPr>
        <p:spPr>
          <a:xfrm>
            <a:off x="6237817" y="326006"/>
            <a:ext cx="399581" cy="1367301"/>
          </a:xfrm>
          <a:prstGeom prst="rightBrace">
            <a:avLst>
              <a:gd name="adj1" fmla="val 8333"/>
              <a:gd name="adj2" fmla="val 4284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3569839" y="1968578"/>
            <a:ext cx="241925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err="1" smtClean="0"/>
              <a:t>int</a:t>
            </a:r>
            <a:r>
              <a:rPr lang="en-US" altLang="zh-TW" sz="1050" dirty="0" smtClean="0"/>
              <a:t> </a:t>
            </a:r>
            <a:r>
              <a:rPr lang="en-US" altLang="zh-TW" sz="1050" dirty="0" err="1" smtClean="0"/>
              <a:t>receiveMessage</a:t>
            </a:r>
            <a:r>
              <a:rPr lang="en-US" altLang="zh-TW" sz="1050" dirty="0" smtClean="0"/>
              <a:t>(</a:t>
            </a:r>
            <a:r>
              <a:rPr lang="en-US" altLang="zh-TW" sz="1050" dirty="0" err="1" smtClean="0"/>
              <a:t>m,from</a:t>
            </a:r>
            <a:r>
              <a:rPr lang="en-US" altLang="zh-TW" sz="1050" dirty="0"/>
              <a:t>) {</a:t>
            </a:r>
          </a:p>
          <a:p>
            <a:r>
              <a:rPr lang="en-US" altLang="zh-TW" sz="1050" b="1" dirty="0" smtClean="0"/>
              <a:t>  </a:t>
            </a:r>
            <a:r>
              <a:rPr lang="en-US" altLang="zh-TW" sz="1050" b="1" dirty="0" err="1" smtClean="0"/>
              <a:t>int</a:t>
            </a:r>
            <a:r>
              <a:rPr lang="en-US" altLang="zh-TW" sz="1050" b="1" dirty="0" smtClean="0"/>
              <a:t> </a:t>
            </a:r>
            <a:r>
              <a:rPr lang="en-US" altLang="zh-TW" sz="1050" b="1" dirty="0" err="1"/>
              <a:t>recvCheck</a:t>
            </a:r>
            <a:r>
              <a:rPr lang="en-US" altLang="zh-TW" sz="1050" b="1" dirty="0"/>
              <a:t> = </a:t>
            </a:r>
            <a:r>
              <a:rPr lang="en-US" altLang="zh-TW" sz="1050" b="1" dirty="0" err="1"/>
              <a:t>checkReceiving</a:t>
            </a:r>
            <a:r>
              <a:rPr lang="en-US" altLang="zh-TW" sz="1050" b="1" dirty="0"/>
              <a:t>(m); </a:t>
            </a:r>
          </a:p>
          <a:p>
            <a:r>
              <a:rPr lang="en-US" altLang="zh-TW" sz="1050" dirty="0" smtClean="0"/>
              <a:t>  if </a:t>
            </a:r>
            <a:r>
              <a:rPr lang="en-US" altLang="zh-TW" sz="1050" dirty="0"/>
              <a:t>(</a:t>
            </a:r>
            <a:r>
              <a:rPr lang="en-US" altLang="zh-TW" sz="1050" dirty="0" err="1"/>
              <a:t>recvCheck</a:t>
            </a:r>
            <a:r>
              <a:rPr lang="en-US" altLang="zh-TW" sz="1050" dirty="0"/>
              <a:t> != </a:t>
            </a:r>
            <a:r>
              <a:rPr lang="en-US" altLang="zh-TW" sz="1050" i="1" dirty="0"/>
              <a:t>RCV_OK) {</a:t>
            </a:r>
          </a:p>
          <a:p>
            <a:r>
              <a:rPr lang="en-US" altLang="zh-TW" sz="1050" dirty="0" smtClean="0"/>
              <a:t>      return </a:t>
            </a:r>
            <a:r>
              <a:rPr lang="en-US" altLang="zh-TW" sz="1050" dirty="0" err="1"/>
              <a:t>recvCheck</a:t>
            </a:r>
            <a:r>
              <a:rPr lang="en-US" altLang="zh-TW" sz="1050" dirty="0"/>
              <a:t>;</a:t>
            </a:r>
          </a:p>
          <a:p>
            <a:r>
              <a:rPr lang="en-US" altLang="zh-TW" sz="1050" dirty="0" smtClean="0"/>
              <a:t>   }</a:t>
            </a:r>
            <a:endParaRPr lang="zh-TW" altLang="en-US" sz="1050" dirty="0"/>
          </a:p>
          <a:p>
            <a:r>
              <a:rPr lang="en-US" altLang="zh-TW" sz="1050" dirty="0">
                <a:solidFill>
                  <a:schemeClr val="accent3"/>
                </a:solidFill>
              </a:rPr>
              <a:t>// seems OK, start receiving the message</a:t>
            </a:r>
          </a:p>
          <a:p>
            <a:r>
              <a:rPr lang="en-US" altLang="zh-TW" sz="1050" dirty="0"/>
              <a:t>return </a:t>
            </a:r>
            <a:r>
              <a:rPr lang="en-US" altLang="zh-TW" sz="1050" dirty="0" err="1"/>
              <a:t>super.receiveMessage</a:t>
            </a:r>
            <a:r>
              <a:rPr lang="en-US" altLang="zh-TW" sz="1050" dirty="0"/>
              <a:t>(m, from);</a:t>
            </a:r>
          </a:p>
          <a:p>
            <a:r>
              <a:rPr lang="en-US" altLang="zh-TW" sz="1050" dirty="0"/>
              <a:t>}</a:t>
            </a:r>
            <a:endParaRPr lang="zh-TW" altLang="en-US" sz="1050" dirty="0"/>
          </a:p>
        </p:txBody>
      </p:sp>
      <p:sp>
        <p:nvSpPr>
          <p:cNvPr id="91" name="文字方塊 90"/>
          <p:cNvSpPr txBox="1"/>
          <p:nvPr/>
        </p:nvSpPr>
        <p:spPr>
          <a:xfrm>
            <a:off x="3569838" y="1821826"/>
            <a:ext cx="529312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1050" dirty="0">
                <a:solidFill>
                  <a:schemeClr val="accent6"/>
                </a:solidFill>
              </a:rPr>
              <a:t>Step </a:t>
            </a:r>
            <a:r>
              <a:rPr lang="en-US" altLang="zh-TW" sz="1050" dirty="0" smtClean="0">
                <a:solidFill>
                  <a:schemeClr val="accent6"/>
                </a:solidFill>
              </a:rPr>
              <a:t>2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93" name="右大括弧 92"/>
          <p:cNvSpPr/>
          <p:nvPr/>
        </p:nvSpPr>
        <p:spPr>
          <a:xfrm>
            <a:off x="5989091" y="2449060"/>
            <a:ext cx="583038" cy="3482424"/>
          </a:xfrm>
          <a:prstGeom prst="rightBrace">
            <a:avLst>
              <a:gd name="adj1" fmla="val 7152"/>
              <a:gd name="adj2" fmla="val 5050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5" name="文字方塊 94"/>
          <p:cNvSpPr txBox="1"/>
          <p:nvPr/>
        </p:nvSpPr>
        <p:spPr>
          <a:xfrm>
            <a:off x="2565071" y="3991621"/>
            <a:ext cx="353494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b="1" dirty="0" err="1"/>
              <a:t>int</a:t>
            </a:r>
            <a:r>
              <a:rPr lang="en-US" altLang="zh-TW" sz="900" b="1" dirty="0"/>
              <a:t> </a:t>
            </a:r>
            <a:r>
              <a:rPr lang="en-US" altLang="zh-TW" sz="900" b="1" dirty="0" err="1"/>
              <a:t>checkReceiving</a:t>
            </a:r>
            <a:r>
              <a:rPr lang="en-US" altLang="zh-TW" sz="900" b="1" dirty="0"/>
              <a:t>(Message m) {</a:t>
            </a:r>
            <a:endParaRPr lang="en-US" altLang="zh-TW" sz="900" b="1" dirty="0" smtClean="0">
              <a:solidFill>
                <a:srgbClr val="7030A0"/>
              </a:solidFill>
            </a:endParaRPr>
          </a:p>
          <a:p>
            <a:pPr lvl="1"/>
            <a:r>
              <a:rPr lang="en-US" altLang="zh-TW" sz="900" b="1" dirty="0" smtClean="0">
                <a:solidFill>
                  <a:srgbClr val="7030A0"/>
                </a:solidFill>
              </a:rPr>
              <a:t>if</a:t>
            </a:r>
            <a:r>
              <a:rPr lang="en-US" altLang="zh-TW" sz="900" b="1" dirty="0" smtClean="0"/>
              <a:t> </a:t>
            </a:r>
            <a:r>
              <a:rPr lang="en-US" altLang="zh-TW" sz="900" b="1" dirty="0"/>
              <a:t>(</a:t>
            </a:r>
            <a:r>
              <a:rPr lang="en-US" altLang="zh-TW" sz="900" b="1" dirty="0" err="1"/>
              <a:t>isTransferring</a:t>
            </a:r>
            <a:r>
              <a:rPr lang="en-US" altLang="zh-TW" sz="900" b="1" dirty="0"/>
              <a:t>()) </a:t>
            </a:r>
            <a:r>
              <a:rPr lang="en-US" altLang="zh-TW" sz="900" dirty="0"/>
              <a:t>{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return</a:t>
            </a:r>
            <a:r>
              <a:rPr lang="en-US" altLang="zh-TW" sz="900" dirty="0"/>
              <a:t> </a:t>
            </a:r>
            <a:r>
              <a:rPr lang="en-US" altLang="zh-TW" sz="900" i="1" dirty="0">
                <a:solidFill>
                  <a:schemeClr val="accent1"/>
                </a:solidFill>
              </a:rPr>
              <a:t>TRY_LATER_BUSY</a:t>
            </a:r>
            <a:r>
              <a:rPr lang="en-US" altLang="zh-TW" sz="900" i="1" dirty="0"/>
              <a:t>; </a:t>
            </a:r>
            <a:r>
              <a:rPr lang="en-US" altLang="zh-TW" sz="900" i="1" dirty="0">
                <a:solidFill>
                  <a:schemeClr val="accent3"/>
                </a:solidFill>
              </a:rPr>
              <a:t>// only one connection at a time</a:t>
            </a:r>
          </a:p>
          <a:p>
            <a:pPr lvl="1"/>
            <a:r>
              <a:rPr lang="en-US" altLang="zh-TW" sz="900" dirty="0"/>
              <a:t>}</a:t>
            </a:r>
          </a:p>
          <a:p>
            <a:pPr lvl="1"/>
            <a:endParaRPr lang="zh-TW" altLang="en-US" sz="900" dirty="0"/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if</a:t>
            </a:r>
            <a:r>
              <a:rPr lang="en-US" altLang="zh-TW" sz="900" dirty="0"/>
              <a:t> ( </a:t>
            </a:r>
            <a:r>
              <a:rPr lang="en-US" altLang="zh-TW" sz="900" dirty="0" err="1"/>
              <a:t>hasMessage</a:t>
            </a:r>
            <a:r>
              <a:rPr lang="en-US" altLang="zh-TW" sz="900" dirty="0"/>
              <a:t>(</a:t>
            </a:r>
            <a:r>
              <a:rPr lang="en-US" altLang="zh-TW" sz="900" dirty="0" err="1"/>
              <a:t>m.getId</a:t>
            </a:r>
            <a:r>
              <a:rPr lang="en-US" altLang="zh-TW" sz="900" dirty="0"/>
              <a:t>()) || </a:t>
            </a:r>
            <a:r>
              <a:rPr lang="en-US" altLang="zh-TW" sz="900" dirty="0" err="1"/>
              <a:t>isDeliveredMessage</a:t>
            </a:r>
            <a:r>
              <a:rPr lang="en-US" altLang="zh-TW" sz="900" dirty="0"/>
              <a:t>(m) ){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return</a:t>
            </a:r>
            <a:r>
              <a:rPr lang="en-US" altLang="zh-TW" sz="900" dirty="0"/>
              <a:t> </a:t>
            </a:r>
            <a:r>
              <a:rPr lang="en-US" altLang="zh-TW" sz="900" i="1" dirty="0">
                <a:solidFill>
                  <a:schemeClr val="accent1"/>
                </a:solidFill>
              </a:rPr>
              <a:t>DENIED_OLD</a:t>
            </a:r>
            <a:r>
              <a:rPr lang="en-US" altLang="zh-TW" sz="900" i="1" dirty="0"/>
              <a:t>; </a:t>
            </a:r>
            <a:r>
              <a:rPr lang="en-US" altLang="zh-TW" sz="900" i="1" dirty="0">
                <a:solidFill>
                  <a:schemeClr val="accent3"/>
                </a:solidFill>
              </a:rPr>
              <a:t>// already seen this message -&gt; reject it</a:t>
            </a:r>
          </a:p>
          <a:p>
            <a:pPr lvl="1"/>
            <a:r>
              <a:rPr lang="en-US" altLang="zh-TW" sz="900" dirty="0"/>
              <a:t>}</a:t>
            </a:r>
          </a:p>
          <a:p>
            <a:pPr lvl="1"/>
            <a:endParaRPr lang="zh-TW" altLang="en-US" sz="900" dirty="0"/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if</a:t>
            </a:r>
            <a:r>
              <a:rPr lang="en-US" altLang="zh-TW" sz="900" dirty="0"/>
              <a:t> (</a:t>
            </a:r>
            <a:r>
              <a:rPr lang="en-US" altLang="zh-TW" sz="900" dirty="0" err="1"/>
              <a:t>m.getTtl</a:t>
            </a:r>
            <a:r>
              <a:rPr lang="en-US" altLang="zh-TW" sz="900" dirty="0"/>
              <a:t>() &lt;= 0 &amp;&amp; </a:t>
            </a:r>
            <a:r>
              <a:rPr lang="en-US" altLang="zh-TW" sz="900" dirty="0" err="1"/>
              <a:t>m.getTo</a:t>
            </a:r>
            <a:r>
              <a:rPr lang="en-US" altLang="zh-TW" sz="900" dirty="0"/>
              <a:t>() != </a:t>
            </a:r>
            <a:r>
              <a:rPr lang="en-US" altLang="zh-TW" sz="900" dirty="0" err="1"/>
              <a:t>getHost</a:t>
            </a:r>
            <a:r>
              <a:rPr lang="en-US" altLang="zh-TW" sz="900" dirty="0"/>
              <a:t>()) {</a:t>
            </a:r>
          </a:p>
          <a:p>
            <a:pPr lvl="1"/>
            <a:r>
              <a:rPr lang="en-US" altLang="zh-TW" sz="900" dirty="0">
                <a:solidFill>
                  <a:schemeClr val="accent3"/>
                </a:solidFill>
              </a:rPr>
              <a:t>/* TTL has expired and this host is not the final recipient */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return</a:t>
            </a:r>
            <a:r>
              <a:rPr lang="en-US" altLang="zh-TW" sz="900" dirty="0"/>
              <a:t> </a:t>
            </a:r>
            <a:r>
              <a:rPr lang="en-US" altLang="zh-TW" sz="900" i="1" dirty="0">
                <a:solidFill>
                  <a:schemeClr val="accent1"/>
                </a:solidFill>
              </a:rPr>
              <a:t>DENIED_TTL</a:t>
            </a:r>
            <a:r>
              <a:rPr lang="en-US" altLang="zh-TW" sz="900" i="1" dirty="0"/>
              <a:t>; </a:t>
            </a:r>
          </a:p>
          <a:p>
            <a:pPr lvl="1"/>
            <a:r>
              <a:rPr lang="en-US" altLang="zh-TW" sz="900" dirty="0"/>
              <a:t>}</a:t>
            </a:r>
          </a:p>
          <a:p>
            <a:pPr lvl="1"/>
            <a:endParaRPr lang="zh-TW" altLang="en-US" sz="900" dirty="0"/>
          </a:p>
          <a:p>
            <a:pPr lvl="1"/>
            <a:r>
              <a:rPr lang="en-US" altLang="zh-TW" sz="900" dirty="0">
                <a:solidFill>
                  <a:schemeClr val="accent3"/>
                </a:solidFill>
              </a:rPr>
              <a:t>/* remove oldest messages but not the ones being sent */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if</a:t>
            </a:r>
            <a:r>
              <a:rPr lang="en-US" altLang="zh-TW" sz="900" dirty="0"/>
              <a:t> (!</a:t>
            </a:r>
            <a:r>
              <a:rPr lang="en-US" altLang="zh-TW" sz="900" dirty="0" err="1"/>
              <a:t>makeRoomForMessage</a:t>
            </a:r>
            <a:r>
              <a:rPr lang="en-US" altLang="zh-TW" sz="900" dirty="0"/>
              <a:t>(</a:t>
            </a:r>
            <a:r>
              <a:rPr lang="en-US" altLang="zh-TW" sz="900" dirty="0" err="1"/>
              <a:t>m.getSize</a:t>
            </a:r>
            <a:r>
              <a:rPr lang="en-US" altLang="zh-TW" sz="900" dirty="0"/>
              <a:t>())) {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return</a:t>
            </a:r>
            <a:r>
              <a:rPr lang="en-US" altLang="zh-TW" sz="900" dirty="0"/>
              <a:t> </a:t>
            </a:r>
            <a:r>
              <a:rPr lang="en-US" altLang="zh-TW" sz="900" i="1" dirty="0">
                <a:solidFill>
                  <a:schemeClr val="accent1"/>
                </a:solidFill>
              </a:rPr>
              <a:t>DENIED_NO_SPACE</a:t>
            </a:r>
            <a:r>
              <a:rPr lang="en-US" altLang="zh-TW" sz="900" i="1" dirty="0"/>
              <a:t>; </a:t>
            </a:r>
            <a:r>
              <a:rPr lang="en-US" altLang="zh-TW" sz="900" i="1" dirty="0">
                <a:solidFill>
                  <a:schemeClr val="accent3"/>
                </a:solidFill>
              </a:rPr>
              <a:t>// couldn't fit into buffer -&gt; reject</a:t>
            </a:r>
          </a:p>
          <a:p>
            <a:pPr lvl="1"/>
            <a:r>
              <a:rPr lang="en-US" altLang="zh-TW" sz="900" dirty="0" smtClean="0"/>
              <a:t>}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return</a:t>
            </a:r>
            <a:r>
              <a:rPr lang="en-US" altLang="zh-TW" sz="900" dirty="0"/>
              <a:t> </a:t>
            </a:r>
            <a:r>
              <a:rPr lang="en-US" altLang="zh-TW" sz="900" i="1" dirty="0">
                <a:solidFill>
                  <a:schemeClr val="accent1"/>
                </a:solidFill>
              </a:rPr>
              <a:t>RCV_OK</a:t>
            </a:r>
            <a:r>
              <a:rPr lang="en-US" altLang="zh-TW" sz="900" i="1" dirty="0" smtClean="0"/>
              <a:t>;</a:t>
            </a:r>
          </a:p>
          <a:p>
            <a:r>
              <a:rPr lang="en-US" altLang="zh-TW" sz="900" b="1" dirty="0"/>
              <a:t>}</a:t>
            </a:r>
            <a:endParaRPr lang="zh-TW" altLang="en-US" sz="900" dirty="0"/>
          </a:p>
        </p:txBody>
      </p:sp>
      <p:sp>
        <p:nvSpPr>
          <p:cNvPr id="96" name="文字方塊 95"/>
          <p:cNvSpPr txBox="1"/>
          <p:nvPr/>
        </p:nvSpPr>
        <p:spPr>
          <a:xfrm>
            <a:off x="2566761" y="3581939"/>
            <a:ext cx="28392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chemeClr val="accent3"/>
                </a:solidFill>
              </a:rPr>
              <a:t>Checks if router "wants" to start receiving message</a:t>
            </a:r>
            <a:endParaRPr lang="zh-TW" altLang="en-US" sz="1000" dirty="0">
              <a:solidFill>
                <a:schemeClr val="accent3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2605234" y="3859993"/>
            <a:ext cx="3441682" cy="2958461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標題 4"/>
          <p:cNvSpPr txBox="1">
            <a:spLocks/>
          </p:cNvSpPr>
          <p:nvPr/>
        </p:nvSpPr>
        <p:spPr>
          <a:xfrm>
            <a:off x="442678" y="-89854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 smtClean="0"/>
              <a:t>Message relay started in clock 1</a:t>
            </a:r>
            <a:endParaRPr lang="zh-TW" altLang="en-US" sz="1800" dirty="0"/>
          </a:p>
        </p:txBody>
      </p:sp>
      <p:sp>
        <p:nvSpPr>
          <p:cNvPr id="99" name="文字方塊 98"/>
          <p:cNvSpPr txBox="1"/>
          <p:nvPr/>
        </p:nvSpPr>
        <p:spPr>
          <a:xfrm>
            <a:off x="2453215" y="493128"/>
            <a:ext cx="4172937" cy="12234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err="1"/>
              <a:t>int</a:t>
            </a:r>
            <a:r>
              <a:rPr lang="zh-TW" altLang="en-US" sz="1050" b="1" dirty="0"/>
              <a:t> </a:t>
            </a:r>
            <a:r>
              <a:rPr lang="en-US" altLang="zh-TW" sz="1050" dirty="0" err="1"/>
              <a:t>receiveMessage</a:t>
            </a:r>
            <a:r>
              <a:rPr lang="en-US" altLang="zh-TW" sz="1050" dirty="0"/>
              <a:t>(</a:t>
            </a:r>
            <a:r>
              <a:rPr lang="en-US" altLang="zh-TW" sz="1050" dirty="0" err="1"/>
              <a:t>m,from</a:t>
            </a:r>
            <a:r>
              <a:rPr lang="en-US" altLang="zh-TW" sz="1050" dirty="0"/>
              <a:t>){</a:t>
            </a:r>
          </a:p>
          <a:p>
            <a:pPr lvl="1"/>
            <a:r>
              <a:rPr lang="en-US" altLang="zh-TW" sz="1050" b="1" dirty="0" err="1"/>
              <a:t>int</a:t>
            </a:r>
            <a:r>
              <a:rPr lang="en-US" altLang="zh-TW" sz="1050" b="1" dirty="0"/>
              <a:t> </a:t>
            </a:r>
            <a:r>
              <a:rPr lang="en-US" altLang="zh-TW" sz="1050" b="1" dirty="0" err="1"/>
              <a:t>retVal</a:t>
            </a:r>
            <a:r>
              <a:rPr lang="en-US" altLang="zh-TW" sz="1050" b="1" dirty="0"/>
              <a:t> = </a:t>
            </a:r>
            <a:r>
              <a:rPr lang="en-US" altLang="zh-TW" sz="1050" b="1" dirty="0" err="1"/>
              <a:t>this.router.receiveMessage</a:t>
            </a:r>
            <a:r>
              <a:rPr lang="en-US" altLang="zh-TW" sz="1050" b="1" dirty="0"/>
              <a:t>(m, from); </a:t>
            </a:r>
            <a:endParaRPr lang="zh-TW" altLang="en-US" sz="1050" b="1" dirty="0"/>
          </a:p>
          <a:p>
            <a:pPr lvl="1"/>
            <a:r>
              <a:rPr lang="en-US" altLang="zh-TW" sz="1050" dirty="0"/>
              <a:t>if (</a:t>
            </a:r>
            <a:r>
              <a:rPr lang="en-US" altLang="zh-TW" sz="1050" dirty="0" err="1"/>
              <a:t>retVal</a:t>
            </a:r>
            <a:r>
              <a:rPr lang="en-US" altLang="zh-TW" sz="1050" dirty="0"/>
              <a:t> == </a:t>
            </a:r>
            <a:r>
              <a:rPr lang="en-US" altLang="zh-TW" sz="1050" dirty="0" err="1"/>
              <a:t>MessageRouter.</a:t>
            </a:r>
            <a:r>
              <a:rPr lang="en-US" altLang="zh-TW" sz="1050" i="1" dirty="0" err="1"/>
              <a:t>RCV_OK</a:t>
            </a:r>
            <a:r>
              <a:rPr lang="en-US" altLang="zh-TW" sz="1050" i="1" dirty="0"/>
              <a:t>) </a:t>
            </a:r>
            <a:r>
              <a:rPr lang="en-US" altLang="zh-TW" sz="1050" dirty="0"/>
              <a:t>{</a:t>
            </a:r>
          </a:p>
          <a:p>
            <a:pPr lvl="1"/>
            <a:r>
              <a:rPr lang="en-US" altLang="zh-TW" sz="1050" dirty="0"/>
              <a:t>   </a:t>
            </a:r>
            <a:r>
              <a:rPr lang="en-US" altLang="zh-TW" sz="1050" dirty="0" err="1"/>
              <a:t>m.addNodeOnPath</a:t>
            </a:r>
            <a:r>
              <a:rPr lang="en-US" altLang="zh-TW" sz="1050" dirty="0"/>
              <a:t>(this);</a:t>
            </a:r>
            <a:r>
              <a:rPr lang="en-US" altLang="zh-TW" sz="1050" dirty="0">
                <a:solidFill>
                  <a:schemeClr val="accent3"/>
                </a:solidFill>
              </a:rPr>
              <a:t>// add this node on the messages path</a:t>
            </a:r>
          </a:p>
          <a:p>
            <a:pPr lvl="1"/>
            <a:r>
              <a:rPr lang="en-US" altLang="zh-TW" sz="1050" dirty="0"/>
              <a:t>}</a:t>
            </a:r>
            <a:endParaRPr lang="zh-TW" altLang="en-US" sz="1050" dirty="0"/>
          </a:p>
          <a:p>
            <a:pPr lvl="1"/>
            <a:r>
              <a:rPr lang="en-US" altLang="zh-TW" sz="1050" dirty="0"/>
              <a:t>return </a:t>
            </a:r>
            <a:r>
              <a:rPr lang="en-US" altLang="zh-TW" sz="1050" dirty="0" err="1"/>
              <a:t>retVal</a:t>
            </a:r>
            <a:r>
              <a:rPr lang="en-US" altLang="zh-TW" sz="1050" dirty="0"/>
              <a:t>;</a:t>
            </a:r>
          </a:p>
          <a:p>
            <a:r>
              <a:rPr lang="en-US" altLang="zh-TW" sz="1050" dirty="0"/>
              <a:t>}</a:t>
            </a:r>
            <a:endParaRPr lang="zh-TW" altLang="en-US" sz="1050" dirty="0"/>
          </a:p>
        </p:txBody>
      </p:sp>
      <p:sp>
        <p:nvSpPr>
          <p:cNvPr id="100" name="文字方塊 99"/>
          <p:cNvSpPr txBox="1"/>
          <p:nvPr/>
        </p:nvSpPr>
        <p:spPr>
          <a:xfrm>
            <a:off x="2020529" y="515032"/>
            <a:ext cx="529312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1050" dirty="0">
                <a:solidFill>
                  <a:schemeClr val="accent6"/>
                </a:solidFill>
              </a:rPr>
              <a:t>Step </a:t>
            </a:r>
            <a:r>
              <a:rPr lang="en-US" altLang="zh-TW" sz="1050" dirty="0" smtClean="0">
                <a:solidFill>
                  <a:schemeClr val="accent6"/>
                </a:solidFill>
              </a:rPr>
              <a:t>1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101" name="文字方塊 100"/>
          <p:cNvSpPr txBox="1"/>
          <p:nvPr/>
        </p:nvSpPr>
        <p:spPr>
          <a:xfrm>
            <a:off x="2453215" y="306478"/>
            <a:ext cx="27142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accent3"/>
                </a:solidFill>
              </a:rPr>
              <a:t>Start receiving a message from another host</a:t>
            </a:r>
            <a:endParaRPr lang="zh-TW" altLang="en-US" sz="1100" dirty="0">
              <a:solidFill>
                <a:schemeClr val="accent3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0" y="3572293"/>
            <a:ext cx="3106941" cy="3016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b="1" dirty="0" err="1"/>
              <a:t>boolean</a:t>
            </a:r>
            <a:r>
              <a:rPr lang="en-US" altLang="zh-TW" sz="1000" b="1" dirty="0"/>
              <a:t> </a:t>
            </a:r>
            <a:r>
              <a:rPr lang="en-US" altLang="zh-TW" sz="1000" b="1" dirty="0" err="1"/>
              <a:t>isTransferring</a:t>
            </a:r>
            <a:r>
              <a:rPr lang="en-US" altLang="zh-TW" sz="1000" b="1" dirty="0"/>
              <a:t>() </a:t>
            </a:r>
            <a:r>
              <a:rPr lang="en-US" altLang="zh-TW" sz="1000" dirty="0" smtClean="0"/>
              <a:t>{</a:t>
            </a:r>
          </a:p>
          <a:p>
            <a:r>
              <a:rPr lang="en-US" altLang="zh-TW" sz="1000" dirty="0" smtClean="0"/>
              <a:t>if </a:t>
            </a:r>
            <a:r>
              <a:rPr lang="en-US" altLang="zh-TW" sz="1000" dirty="0"/>
              <a:t>(</a:t>
            </a:r>
            <a:r>
              <a:rPr lang="en-US" altLang="zh-TW" sz="1000" dirty="0" err="1"/>
              <a:t>this.sendingConnections.size</a:t>
            </a:r>
            <a:r>
              <a:rPr lang="en-US" altLang="zh-TW" sz="1000" dirty="0"/>
              <a:t>() &gt; 0) {</a:t>
            </a:r>
          </a:p>
          <a:p>
            <a:r>
              <a:rPr lang="en-US" altLang="zh-TW" sz="1000" dirty="0" smtClean="0"/>
              <a:t>return </a:t>
            </a:r>
            <a:r>
              <a:rPr lang="en-US" altLang="zh-TW" sz="1000" dirty="0"/>
              <a:t>true; </a:t>
            </a:r>
            <a:r>
              <a:rPr lang="en-US" altLang="zh-TW" sz="1000" dirty="0">
                <a:solidFill>
                  <a:schemeClr val="accent3"/>
                </a:solidFill>
              </a:rPr>
              <a:t>// sending something</a:t>
            </a:r>
          </a:p>
          <a:p>
            <a:r>
              <a:rPr lang="en-US" altLang="zh-TW" sz="1000" dirty="0" smtClean="0"/>
              <a:t>}</a:t>
            </a:r>
            <a:endParaRPr lang="en-US" altLang="zh-TW" sz="1000" dirty="0"/>
          </a:p>
          <a:p>
            <a:endParaRPr lang="zh-TW" altLang="en-US" sz="1000" dirty="0"/>
          </a:p>
          <a:p>
            <a:r>
              <a:rPr lang="en-US" altLang="zh-TW" sz="1000" dirty="0" smtClean="0"/>
              <a:t>if </a:t>
            </a:r>
            <a:r>
              <a:rPr lang="en-US" altLang="zh-TW" sz="1000" dirty="0"/>
              <a:t>(</a:t>
            </a:r>
            <a:r>
              <a:rPr lang="en-US" altLang="zh-TW" sz="1000" dirty="0" err="1"/>
              <a:t>this.getHost</a:t>
            </a:r>
            <a:r>
              <a:rPr lang="en-US" altLang="zh-TW" sz="1000" dirty="0"/>
              <a:t>().</a:t>
            </a:r>
            <a:r>
              <a:rPr lang="en-US" altLang="zh-TW" sz="1000" dirty="0" err="1"/>
              <a:t>getConnections</a:t>
            </a:r>
            <a:r>
              <a:rPr lang="en-US" altLang="zh-TW" sz="1000" dirty="0"/>
              <a:t>().size() == 0) {</a:t>
            </a:r>
          </a:p>
          <a:p>
            <a:r>
              <a:rPr lang="en-US" altLang="zh-TW" sz="1000" dirty="0" smtClean="0"/>
              <a:t>return </a:t>
            </a:r>
            <a:r>
              <a:rPr lang="en-US" altLang="zh-TW" sz="1000" dirty="0"/>
              <a:t>false; </a:t>
            </a:r>
            <a:r>
              <a:rPr lang="en-US" altLang="zh-TW" sz="1000" dirty="0">
                <a:solidFill>
                  <a:schemeClr val="accent3"/>
                </a:solidFill>
              </a:rPr>
              <a:t>// not connected</a:t>
            </a:r>
          </a:p>
          <a:p>
            <a:r>
              <a:rPr lang="en-US" altLang="zh-TW" sz="1000" dirty="0" smtClean="0"/>
              <a:t>}</a:t>
            </a:r>
            <a:endParaRPr lang="en-US" altLang="zh-TW" sz="1000" dirty="0"/>
          </a:p>
          <a:p>
            <a:endParaRPr lang="zh-TW" altLang="en-US" sz="1000" dirty="0"/>
          </a:p>
          <a:p>
            <a:r>
              <a:rPr lang="en-US" altLang="zh-TW" sz="1000" dirty="0"/>
              <a:t>List&lt;Connection&gt; connections = </a:t>
            </a:r>
            <a:r>
              <a:rPr lang="en-US" altLang="zh-TW" sz="1000" dirty="0" err="1"/>
              <a:t>getConnections</a:t>
            </a:r>
            <a:r>
              <a:rPr lang="en-US" altLang="zh-TW" sz="1000" dirty="0"/>
              <a:t>();</a:t>
            </a:r>
          </a:p>
          <a:p>
            <a:r>
              <a:rPr lang="en-US" altLang="zh-TW" sz="1000" dirty="0"/>
              <a:t>for (</a:t>
            </a:r>
            <a:r>
              <a:rPr lang="en-US" altLang="zh-TW" sz="1000" dirty="0" err="1"/>
              <a:t>int</a:t>
            </a:r>
            <a:r>
              <a:rPr lang="en-US" altLang="zh-TW" sz="1000" dirty="0"/>
              <a:t> </a:t>
            </a:r>
            <a:r>
              <a:rPr lang="en-US" altLang="zh-TW" sz="1000" dirty="0" err="1"/>
              <a:t>i</a:t>
            </a:r>
            <a:r>
              <a:rPr lang="en-US" altLang="zh-TW" sz="1000" dirty="0"/>
              <a:t>=0, n=</a:t>
            </a:r>
            <a:r>
              <a:rPr lang="en-US" altLang="zh-TW" sz="1000" dirty="0" err="1"/>
              <a:t>connections.size</a:t>
            </a:r>
            <a:r>
              <a:rPr lang="en-US" altLang="zh-TW" sz="1000" dirty="0"/>
              <a:t>(); </a:t>
            </a:r>
            <a:r>
              <a:rPr lang="en-US" altLang="zh-TW" sz="1000" dirty="0" err="1"/>
              <a:t>i</a:t>
            </a:r>
            <a:r>
              <a:rPr lang="en-US" altLang="zh-TW" sz="1000" dirty="0"/>
              <a:t>&lt;n; </a:t>
            </a:r>
            <a:r>
              <a:rPr lang="en-US" altLang="zh-TW" sz="1000" dirty="0" err="1"/>
              <a:t>i</a:t>
            </a:r>
            <a:r>
              <a:rPr lang="en-US" altLang="zh-TW" sz="1000" dirty="0"/>
              <a:t>++) {</a:t>
            </a:r>
          </a:p>
          <a:p>
            <a:r>
              <a:rPr lang="en-US" altLang="zh-TW" sz="1000" dirty="0"/>
              <a:t>Connection </a:t>
            </a:r>
            <a:r>
              <a:rPr lang="en-US" altLang="zh-TW" sz="1000" b="1" dirty="0"/>
              <a:t>con = </a:t>
            </a:r>
            <a:r>
              <a:rPr lang="en-US" altLang="zh-TW" sz="1000" b="1" dirty="0" err="1"/>
              <a:t>connections.get</a:t>
            </a:r>
            <a:r>
              <a:rPr lang="en-US" altLang="zh-TW" sz="1000" b="1" dirty="0"/>
              <a:t>(</a:t>
            </a:r>
            <a:r>
              <a:rPr lang="en-US" altLang="zh-TW" sz="1000" b="1" dirty="0" err="1"/>
              <a:t>i</a:t>
            </a:r>
            <a:r>
              <a:rPr lang="en-US" altLang="zh-TW" sz="1000" b="1" dirty="0"/>
              <a:t>);</a:t>
            </a:r>
          </a:p>
          <a:p>
            <a:r>
              <a:rPr lang="en-US" altLang="zh-TW" sz="1000" dirty="0"/>
              <a:t>if (!</a:t>
            </a:r>
            <a:r>
              <a:rPr lang="en-US" altLang="zh-TW" sz="1000" dirty="0" err="1"/>
              <a:t>con.isReadyForTransfer</a:t>
            </a:r>
            <a:r>
              <a:rPr lang="en-US" altLang="zh-TW" sz="1000" dirty="0"/>
              <a:t>()) {</a:t>
            </a:r>
          </a:p>
          <a:p>
            <a:r>
              <a:rPr lang="en-US" altLang="zh-TW" sz="1000" dirty="0"/>
              <a:t>return </a:t>
            </a:r>
            <a:r>
              <a:rPr lang="en-US" altLang="zh-TW" sz="1000" dirty="0" smtClean="0"/>
              <a:t>true</a:t>
            </a:r>
            <a:r>
              <a:rPr lang="en-US" altLang="zh-TW" sz="1000" dirty="0">
                <a:solidFill>
                  <a:schemeClr val="accent3"/>
                </a:solidFill>
              </a:rPr>
              <a:t>;</a:t>
            </a:r>
            <a:r>
              <a:rPr lang="en-US" altLang="zh-TW" sz="1000" dirty="0" smtClean="0">
                <a:solidFill>
                  <a:schemeClr val="accent3"/>
                </a:solidFill>
              </a:rPr>
              <a:t>// </a:t>
            </a:r>
            <a:r>
              <a:rPr lang="en-US" altLang="zh-TW" sz="1000" dirty="0">
                <a:solidFill>
                  <a:schemeClr val="accent3"/>
                </a:solidFill>
              </a:rPr>
              <a:t>a connection isn't ready for new transfer</a:t>
            </a:r>
          </a:p>
          <a:p>
            <a:r>
              <a:rPr lang="en-US" altLang="zh-TW" sz="1000" dirty="0"/>
              <a:t>}</a:t>
            </a:r>
          </a:p>
          <a:p>
            <a:r>
              <a:rPr lang="en-US" altLang="zh-TW" sz="1000" dirty="0"/>
              <a:t>}</a:t>
            </a:r>
          </a:p>
          <a:p>
            <a:endParaRPr lang="zh-TW" altLang="en-US" sz="1000" dirty="0"/>
          </a:p>
          <a:p>
            <a:r>
              <a:rPr lang="en-US" altLang="zh-TW" sz="1000" dirty="0"/>
              <a:t>return false;</a:t>
            </a:r>
          </a:p>
          <a:p>
            <a:r>
              <a:rPr lang="en-US" altLang="zh-TW" sz="1000" dirty="0"/>
              <a:t>}</a:t>
            </a:r>
            <a:endParaRPr lang="zh-TW" altLang="en-US" sz="1000" dirty="0"/>
          </a:p>
        </p:txBody>
      </p:sp>
      <p:cxnSp>
        <p:nvCxnSpPr>
          <p:cNvPr id="27" name="直線單箭頭接點 26"/>
          <p:cNvCxnSpPr/>
          <p:nvPr/>
        </p:nvCxnSpPr>
        <p:spPr>
          <a:xfrm flipV="1">
            <a:off x="827584" y="3353574"/>
            <a:ext cx="360040" cy="1985649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915451"/>
              </p:ext>
            </p:extLst>
          </p:nvPr>
        </p:nvGraphicFramePr>
        <p:xfrm>
          <a:off x="479228" y="2104735"/>
          <a:ext cx="1479009" cy="1254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9009"/>
              </a:tblGrid>
              <a:tr h="172424">
                <a:tc>
                  <a:txBody>
                    <a:bodyPr/>
                    <a:lstStyle/>
                    <a:p>
                      <a:r>
                        <a:rPr lang="en-US" altLang="zh-TW" sz="900" b="1" dirty="0" smtClean="0"/>
                        <a:t>Connections</a:t>
                      </a:r>
                      <a:endParaRPr lang="zh-TW" altLang="en-US" sz="900" b="1" dirty="0"/>
                    </a:p>
                  </a:txBody>
                  <a:tcPr/>
                </a:tc>
              </a:tr>
              <a:tr h="152483">
                <a:tc>
                  <a:txBody>
                    <a:bodyPr/>
                    <a:lstStyle/>
                    <a:p>
                      <a:r>
                        <a:rPr lang="en-US" altLang="zh-TW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n0&lt;-&gt;n1 (1000Bps) is up</a:t>
                      </a:r>
                      <a:endParaRPr lang="zh-TW" altLang="en-US" sz="800" dirty="0"/>
                    </a:p>
                  </a:txBody>
                  <a:tcPr/>
                </a:tc>
              </a:tr>
              <a:tr h="22163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16647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5" name="矩形 34"/>
          <p:cNvSpPr/>
          <p:nvPr/>
        </p:nvSpPr>
        <p:spPr>
          <a:xfrm>
            <a:off x="479228" y="2330852"/>
            <a:ext cx="1429147" cy="312718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6" name="肘形接點 35"/>
          <p:cNvCxnSpPr/>
          <p:nvPr/>
        </p:nvCxnSpPr>
        <p:spPr>
          <a:xfrm rot="5400000">
            <a:off x="2850494" y="2659298"/>
            <a:ext cx="1224136" cy="432049"/>
          </a:xfrm>
          <a:prstGeom prst="bentConnector3">
            <a:avLst>
              <a:gd name="adj1" fmla="val -2133"/>
            </a:avLst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707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7814141" y="235571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7814141" y="703066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8426209" y="523603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文字方塊 9"/>
          <p:cNvSpPr txBox="1"/>
          <p:nvPr/>
        </p:nvSpPr>
        <p:spPr>
          <a:xfrm>
            <a:off x="-13118" y="3399"/>
            <a:ext cx="984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Receiver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62" name="圓角矩形 61"/>
          <p:cNvSpPr/>
          <p:nvPr/>
        </p:nvSpPr>
        <p:spPr>
          <a:xfrm>
            <a:off x="7670209" y="1151900"/>
            <a:ext cx="1512000" cy="1487257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200" dirty="0"/>
          </a:p>
        </p:txBody>
      </p:sp>
      <p:sp>
        <p:nvSpPr>
          <p:cNvPr id="63" name="圓角矩形 62"/>
          <p:cNvSpPr/>
          <p:nvPr/>
        </p:nvSpPr>
        <p:spPr>
          <a:xfrm>
            <a:off x="7742369" y="2940396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sp>
        <p:nvSpPr>
          <p:cNvPr id="64" name="圓角矩形 63"/>
          <p:cNvSpPr/>
          <p:nvPr/>
        </p:nvSpPr>
        <p:spPr>
          <a:xfrm>
            <a:off x="7677099" y="6227453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65" name="直線接點 64"/>
          <p:cNvCxnSpPr/>
          <p:nvPr/>
        </p:nvCxnSpPr>
        <p:spPr>
          <a:xfrm>
            <a:off x="8421961" y="1001164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6" name="直線單箭頭接點 65"/>
          <p:cNvCxnSpPr>
            <a:stCxn id="64" idx="0"/>
            <a:endCxn id="63" idx="2"/>
          </p:cNvCxnSpPr>
          <p:nvPr/>
        </p:nvCxnSpPr>
        <p:spPr>
          <a:xfrm flipH="1" flipV="1">
            <a:off x="8423524" y="5489416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>
            <a:stCxn id="63" idx="0"/>
          </p:cNvCxnSpPr>
          <p:nvPr/>
        </p:nvCxnSpPr>
        <p:spPr>
          <a:xfrm flipV="1">
            <a:off x="8423524" y="2664149"/>
            <a:ext cx="4787" cy="27624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/>
          <p:cNvSpPr txBox="1"/>
          <p:nvPr/>
        </p:nvSpPr>
        <p:spPr>
          <a:xfrm>
            <a:off x="7867527" y="4032400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7764329" y="1620257"/>
            <a:ext cx="1323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MessageRouter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90" name="右大括弧 89"/>
          <p:cNvSpPr/>
          <p:nvPr/>
        </p:nvSpPr>
        <p:spPr>
          <a:xfrm>
            <a:off x="7342788" y="252956"/>
            <a:ext cx="399581" cy="1367301"/>
          </a:xfrm>
          <a:prstGeom prst="rightBrace">
            <a:avLst>
              <a:gd name="adj1" fmla="val 8333"/>
              <a:gd name="adj2" fmla="val 4284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4674810" y="1895528"/>
            <a:ext cx="241925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err="1" smtClean="0"/>
              <a:t>int</a:t>
            </a:r>
            <a:r>
              <a:rPr lang="en-US" altLang="zh-TW" sz="1050" dirty="0" smtClean="0"/>
              <a:t> </a:t>
            </a:r>
            <a:r>
              <a:rPr lang="en-US" altLang="zh-TW" sz="1050" dirty="0" err="1" smtClean="0"/>
              <a:t>receiveMessage</a:t>
            </a:r>
            <a:r>
              <a:rPr lang="en-US" altLang="zh-TW" sz="1050" dirty="0" smtClean="0"/>
              <a:t>(</a:t>
            </a:r>
            <a:r>
              <a:rPr lang="en-US" altLang="zh-TW" sz="1050" dirty="0" err="1" smtClean="0"/>
              <a:t>m,from</a:t>
            </a:r>
            <a:r>
              <a:rPr lang="en-US" altLang="zh-TW" sz="1050" dirty="0"/>
              <a:t>) {</a:t>
            </a:r>
          </a:p>
          <a:p>
            <a:r>
              <a:rPr lang="en-US" altLang="zh-TW" sz="1050" b="1" dirty="0" smtClean="0"/>
              <a:t>  </a:t>
            </a:r>
            <a:r>
              <a:rPr lang="en-US" altLang="zh-TW" sz="1050" b="1" dirty="0" err="1" smtClean="0"/>
              <a:t>int</a:t>
            </a:r>
            <a:r>
              <a:rPr lang="en-US" altLang="zh-TW" sz="1050" b="1" dirty="0" smtClean="0"/>
              <a:t> </a:t>
            </a:r>
            <a:r>
              <a:rPr lang="en-US" altLang="zh-TW" sz="1050" b="1" dirty="0" err="1"/>
              <a:t>recvCheck</a:t>
            </a:r>
            <a:r>
              <a:rPr lang="en-US" altLang="zh-TW" sz="1050" b="1" dirty="0"/>
              <a:t> = </a:t>
            </a:r>
            <a:r>
              <a:rPr lang="en-US" altLang="zh-TW" sz="1050" b="1" dirty="0" err="1"/>
              <a:t>checkReceiving</a:t>
            </a:r>
            <a:r>
              <a:rPr lang="en-US" altLang="zh-TW" sz="1050" b="1" dirty="0"/>
              <a:t>(m); </a:t>
            </a:r>
          </a:p>
          <a:p>
            <a:r>
              <a:rPr lang="en-US" altLang="zh-TW" sz="1050" dirty="0" smtClean="0"/>
              <a:t>  if </a:t>
            </a:r>
            <a:r>
              <a:rPr lang="en-US" altLang="zh-TW" sz="1050" dirty="0"/>
              <a:t>(</a:t>
            </a:r>
            <a:r>
              <a:rPr lang="en-US" altLang="zh-TW" sz="1050" dirty="0" err="1"/>
              <a:t>recvCheck</a:t>
            </a:r>
            <a:r>
              <a:rPr lang="en-US" altLang="zh-TW" sz="1050" dirty="0"/>
              <a:t> != </a:t>
            </a:r>
            <a:r>
              <a:rPr lang="en-US" altLang="zh-TW" sz="1050" i="1" dirty="0"/>
              <a:t>RCV_OK) {</a:t>
            </a:r>
          </a:p>
          <a:p>
            <a:r>
              <a:rPr lang="en-US" altLang="zh-TW" sz="1050" dirty="0" smtClean="0"/>
              <a:t>      return </a:t>
            </a:r>
            <a:r>
              <a:rPr lang="en-US" altLang="zh-TW" sz="1050" dirty="0" err="1"/>
              <a:t>recvCheck</a:t>
            </a:r>
            <a:r>
              <a:rPr lang="en-US" altLang="zh-TW" sz="1050" dirty="0"/>
              <a:t>;</a:t>
            </a:r>
          </a:p>
          <a:p>
            <a:r>
              <a:rPr lang="en-US" altLang="zh-TW" sz="1050" dirty="0" smtClean="0"/>
              <a:t>   }</a:t>
            </a:r>
            <a:endParaRPr lang="zh-TW" altLang="en-US" sz="1050" dirty="0"/>
          </a:p>
          <a:p>
            <a:r>
              <a:rPr lang="en-US" altLang="zh-TW" sz="1050" dirty="0">
                <a:solidFill>
                  <a:schemeClr val="accent3"/>
                </a:solidFill>
              </a:rPr>
              <a:t>// seems OK, start receiving the message</a:t>
            </a:r>
          </a:p>
          <a:p>
            <a:r>
              <a:rPr lang="en-US" altLang="zh-TW" sz="1050" dirty="0"/>
              <a:t>return </a:t>
            </a:r>
            <a:r>
              <a:rPr lang="en-US" altLang="zh-TW" sz="1050" dirty="0" err="1"/>
              <a:t>super.receiveMessage</a:t>
            </a:r>
            <a:r>
              <a:rPr lang="en-US" altLang="zh-TW" sz="1050" dirty="0"/>
              <a:t>(m, from);</a:t>
            </a:r>
          </a:p>
          <a:p>
            <a:r>
              <a:rPr lang="en-US" altLang="zh-TW" sz="1050" dirty="0"/>
              <a:t>}</a:t>
            </a:r>
            <a:endParaRPr lang="zh-TW" altLang="en-US" sz="1050" dirty="0"/>
          </a:p>
        </p:txBody>
      </p:sp>
      <p:sp>
        <p:nvSpPr>
          <p:cNvPr id="91" name="文字方塊 90"/>
          <p:cNvSpPr txBox="1"/>
          <p:nvPr/>
        </p:nvSpPr>
        <p:spPr>
          <a:xfrm>
            <a:off x="4674809" y="1748776"/>
            <a:ext cx="529312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1050" dirty="0">
                <a:solidFill>
                  <a:schemeClr val="accent6"/>
                </a:solidFill>
              </a:rPr>
              <a:t>Step </a:t>
            </a:r>
            <a:r>
              <a:rPr lang="en-US" altLang="zh-TW" sz="1050" dirty="0" smtClean="0">
                <a:solidFill>
                  <a:schemeClr val="accent6"/>
                </a:solidFill>
              </a:rPr>
              <a:t>2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93" name="右大括弧 92"/>
          <p:cNvSpPr/>
          <p:nvPr/>
        </p:nvSpPr>
        <p:spPr>
          <a:xfrm>
            <a:off x="7094062" y="2376010"/>
            <a:ext cx="583038" cy="3482424"/>
          </a:xfrm>
          <a:prstGeom prst="rightBrace">
            <a:avLst>
              <a:gd name="adj1" fmla="val 7152"/>
              <a:gd name="adj2" fmla="val 5050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5" name="文字方塊 94"/>
          <p:cNvSpPr txBox="1"/>
          <p:nvPr/>
        </p:nvSpPr>
        <p:spPr>
          <a:xfrm>
            <a:off x="3670042" y="3918571"/>
            <a:ext cx="353494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b="1" dirty="0" err="1"/>
              <a:t>int</a:t>
            </a:r>
            <a:r>
              <a:rPr lang="en-US" altLang="zh-TW" sz="900" b="1" dirty="0"/>
              <a:t> </a:t>
            </a:r>
            <a:r>
              <a:rPr lang="en-US" altLang="zh-TW" sz="900" b="1" dirty="0" err="1"/>
              <a:t>checkReceiving</a:t>
            </a:r>
            <a:r>
              <a:rPr lang="en-US" altLang="zh-TW" sz="900" b="1" dirty="0"/>
              <a:t>(Message m) {</a:t>
            </a:r>
            <a:endParaRPr lang="en-US" altLang="zh-TW" sz="900" b="1" dirty="0" smtClean="0">
              <a:solidFill>
                <a:srgbClr val="7030A0"/>
              </a:solidFill>
            </a:endParaRPr>
          </a:p>
          <a:p>
            <a:pPr lvl="1"/>
            <a:r>
              <a:rPr lang="en-US" altLang="zh-TW" sz="900" b="1" dirty="0" smtClean="0">
                <a:solidFill>
                  <a:srgbClr val="7030A0"/>
                </a:solidFill>
              </a:rPr>
              <a:t>if</a:t>
            </a:r>
            <a:r>
              <a:rPr lang="en-US" altLang="zh-TW" sz="900" b="1" dirty="0" smtClean="0"/>
              <a:t> </a:t>
            </a:r>
            <a:r>
              <a:rPr lang="en-US" altLang="zh-TW" sz="900" b="1" dirty="0"/>
              <a:t>(</a:t>
            </a:r>
            <a:r>
              <a:rPr lang="en-US" altLang="zh-TW" sz="900" b="1" dirty="0" err="1"/>
              <a:t>isTransferring</a:t>
            </a:r>
            <a:r>
              <a:rPr lang="en-US" altLang="zh-TW" sz="900" b="1" dirty="0"/>
              <a:t>()) </a:t>
            </a:r>
            <a:r>
              <a:rPr lang="en-US" altLang="zh-TW" sz="900" dirty="0"/>
              <a:t>{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return</a:t>
            </a:r>
            <a:r>
              <a:rPr lang="en-US" altLang="zh-TW" sz="900" dirty="0"/>
              <a:t> </a:t>
            </a:r>
            <a:r>
              <a:rPr lang="en-US" altLang="zh-TW" sz="900" i="1" dirty="0">
                <a:solidFill>
                  <a:schemeClr val="accent1"/>
                </a:solidFill>
              </a:rPr>
              <a:t>TRY_LATER_BUSY</a:t>
            </a:r>
            <a:r>
              <a:rPr lang="en-US" altLang="zh-TW" sz="900" i="1" dirty="0"/>
              <a:t>; </a:t>
            </a:r>
            <a:r>
              <a:rPr lang="en-US" altLang="zh-TW" sz="900" i="1" dirty="0">
                <a:solidFill>
                  <a:schemeClr val="accent3"/>
                </a:solidFill>
              </a:rPr>
              <a:t>// only one connection at a time</a:t>
            </a:r>
          </a:p>
          <a:p>
            <a:pPr lvl="1"/>
            <a:r>
              <a:rPr lang="en-US" altLang="zh-TW" sz="900" dirty="0"/>
              <a:t>}</a:t>
            </a:r>
          </a:p>
          <a:p>
            <a:pPr lvl="1"/>
            <a:endParaRPr lang="zh-TW" altLang="en-US" sz="900" dirty="0"/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if</a:t>
            </a:r>
            <a:r>
              <a:rPr lang="en-US" altLang="zh-TW" sz="900" dirty="0"/>
              <a:t> ( </a:t>
            </a:r>
            <a:r>
              <a:rPr lang="en-US" altLang="zh-TW" sz="900" dirty="0" err="1"/>
              <a:t>hasMessage</a:t>
            </a:r>
            <a:r>
              <a:rPr lang="en-US" altLang="zh-TW" sz="900" dirty="0"/>
              <a:t>(</a:t>
            </a:r>
            <a:r>
              <a:rPr lang="en-US" altLang="zh-TW" sz="900" dirty="0" err="1"/>
              <a:t>m.getId</a:t>
            </a:r>
            <a:r>
              <a:rPr lang="en-US" altLang="zh-TW" sz="900" dirty="0"/>
              <a:t>()) || </a:t>
            </a:r>
            <a:r>
              <a:rPr lang="en-US" altLang="zh-TW" sz="900" dirty="0" err="1"/>
              <a:t>isDeliveredMessage</a:t>
            </a:r>
            <a:r>
              <a:rPr lang="en-US" altLang="zh-TW" sz="900" dirty="0"/>
              <a:t>(m) ){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return</a:t>
            </a:r>
            <a:r>
              <a:rPr lang="en-US" altLang="zh-TW" sz="900" dirty="0"/>
              <a:t> </a:t>
            </a:r>
            <a:r>
              <a:rPr lang="en-US" altLang="zh-TW" sz="900" i="1" dirty="0">
                <a:solidFill>
                  <a:schemeClr val="accent1"/>
                </a:solidFill>
              </a:rPr>
              <a:t>DENIED_OLD</a:t>
            </a:r>
            <a:r>
              <a:rPr lang="en-US" altLang="zh-TW" sz="900" i="1" dirty="0"/>
              <a:t>; </a:t>
            </a:r>
            <a:r>
              <a:rPr lang="en-US" altLang="zh-TW" sz="900" i="1" dirty="0">
                <a:solidFill>
                  <a:schemeClr val="accent3"/>
                </a:solidFill>
              </a:rPr>
              <a:t>// already seen this message -&gt; reject it</a:t>
            </a:r>
          </a:p>
          <a:p>
            <a:pPr lvl="1"/>
            <a:r>
              <a:rPr lang="en-US" altLang="zh-TW" sz="900" dirty="0"/>
              <a:t>}</a:t>
            </a:r>
          </a:p>
          <a:p>
            <a:pPr lvl="1"/>
            <a:endParaRPr lang="zh-TW" altLang="en-US" sz="900" dirty="0"/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if</a:t>
            </a:r>
            <a:r>
              <a:rPr lang="en-US" altLang="zh-TW" sz="900" dirty="0"/>
              <a:t> (</a:t>
            </a:r>
            <a:r>
              <a:rPr lang="en-US" altLang="zh-TW" sz="900" dirty="0" err="1"/>
              <a:t>m.getTtl</a:t>
            </a:r>
            <a:r>
              <a:rPr lang="en-US" altLang="zh-TW" sz="900" dirty="0"/>
              <a:t>() &lt;= 0 &amp;&amp; </a:t>
            </a:r>
            <a:r>
              <a:rPr lang="en-US" altLang="zh-TW" sz="900" dirty="0" err="1"/>
              <a:t>m.getTo</a:t>
            </a:r>
            <a:r>
              <a:rPr lang="en-US" altLang="zh-TW" sz="900" dirty="0"/>
              <a:t>() != </a:t>
            </a:r>
            <a:r>
              <a:rPr lang="en-US" altLang="zh-TW" sz="900" dirty="0" err="1"/>
              <a:t>getHost</a:t>
            </a:r>
            <a:r>
              <a:rPr lang="en-US" altLang="zh-TW" sz="900" dirty="0"/>
              <a:t>()) {</a:t>
            </a:r>
          </a:p>
          <a:p>
            <a:pPr lvl="1"/>
            <a:r>
              <a:rPr lang="en-US" altLang="zh-TW" sz="900" dirty="0">
                <a:solidFill>
                  <a:schemeClr val="accent3"/>
                </a:solidFill>
              </a:rPr>
              <a:t>/* TTL has expired and this host is not the final recipient */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return</a:t>
            </a:r>
            <a:r>
              <a:rPr lang="en-US" altLang="zh-TW" sz="900" dirty="0"/>
              <a:t> </a:t>
            </a:r>
            <a:r>
              <a:rPr lang="en-US" altLang="zh-TW" sz="900" i="1" dirty="0">
                <a:solidFill>
                  <a:schemeClr val="accent1"/>
                </a:solidFill>
              </a:rPr>
              <a:t>DENIED_TTL</a:t>
            </a:r>
            <a:r>
              <a:rPr lang="en-US" altLang="zh-TW" sz="900" i="1" dirty="0"/>
              <a:t>; </a:t>
            </a:r>
          </a:p>
          <a:p>
            <a:pPr lvl="1"/>
            <a:r>
              <a:rPr lang="en-US" altLang="zh-TW" sz="900" dirty="0"/>
              <a:t>}</a:t>
            </a:r>
          </a:p>
          <a:p>
            <a:pPr lvl="1"/>
            <a:endParaRPr lang="zh-TW" altLang="en-US" sz="900" dirty="0"/>
          </a:p>
          <a:p>
            <a:pPr lvl="1"/>
            <a:r>
              <a:rPr lang="en-US" altLang="zh-TW" sz="900" dirty="0">
                <a:solidFill>
                  <a:schemeClr val="accent3"/>
                </a:solidFill>
              </a:rPr>
              <a:t>/* remove oldest messages but not the ones being sent */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if</a:t>
            </a:r>
            <a:r>
              <a:rPr lang="en-US" altLang="zh-TW" sz="900" dirty="0"/>
              <a:t> (!</a:t>
            </a:r>
            <a:r>
              <a:rPr lang="en-US" altLang="zh-TW" sz="900" dirty="0" err="1"/>
              <a:t>makeRoomForMessage</a:t>
            </a:r>
            <a:r>
              <a:rPr lang="en-US" altLang="zh-TW" sz="900" dirty="0"/>
              <a:t>(</a:t>
            </a:r>
            <a:r>
              <a:rPr lang="en-US" altLang="zh-TW" sz="900" dirty="0" err="1"/>
              <a:t>m.getSize</a:t>
            </a:r>
            <a:r>
              <a:rPr lang="en-US" altLang="zh-TW" sz="900" dirty="0"/>
              <a:t>())) {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return</a:t>
            </a:r>
            <a:r>
              <a:rPr lang="en-US" altLang="zh-TW" sz="900" dirty="0"/>
              <a:t> </a:t>
            </a:r>
            <a:r>
              <a:rPr lang="en-US" altLang="zh-TW" sz="900" i="1" dirty="0">
                <a:solidFill>
                  <a:schemeClr val="accent1"/>
                </a:solidFill>
              </a:rPr>
              <a:t>DENIED_NO_SPACE</a:t>
            </a:r>
            <a:r>
              <a:rPr lang="en-US" altLang="zh-TW" sz="900" i="1" dirty="0"/>
              <a:t>; </a:t>
            </a:r>
            <a:r>
              <a:rPr lang="en-US" altLang="zh-TW" sz="900" i="1" dirty="0">
                <a:solidFill>
                  <a:schemeClr val="accent3"/>
                </a:solidFill>
              </a:rPr>
              <a:t>// couldn't fit into buffer -&gt; reject</a:t>
            </a:r>
          </a:p>
          <a:p>
            <a:pPr lvl="1"/>
            <a:r>
              <a:rPr lang="en-US" altLang="zh-TW" sz="900" dirty="0" smtClean="0"/>
              <a:t>}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return</a:t>
            </a:r>
            <a:r>
              <a:rPr lang="en-US" altLang="zh-TW" sz="900" dirty="0"/>
              <a:t> </a:t>
            </a:r>
            <a:r>
              <a:rPr lang="en-US" altLang="zh-TW" sz="900" i="1" dirty="0">
                <a:solidFill>
                  <a:schemeClr val="accent1"/>
                </a:solidFill>
              </a:rPr>
              <a:t>RCV_OK</a:t>
            </a:r>
            <a:r>
              <a:rPr lang="en-US" altLang="zh-TW" sz="900" i="1" dirty="0" smtClean="0"/>
              <a:t>;</a:t>
            </a:r>
          </a:p>
          <a:p>
            <a:r>
              <a:rPr lang="en-US" altLang="zh-TW" sz="900" b="1" dirty="0"/>
              <a:t>}</a:t>
            </a:r>
            <a:endParaRPr lang="zh-TW" altLang="en-US" sz="900" dirty="0"/>
          </a:p>
        </p:txBody>
      </p:sp>
      <p:sp>
        <p:nvSpPr>
          <p:cNvPr id="96" name="文字方塊 95"/>
          <p:cNvSpPr txBox="1"/>
          <p:nvPr/>
        </p:nvSpPr>
        <p:spPr>
          <a:xfrm>
            <a:off x="3671732" y="3508889"/>
            <a:ext cx="28392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chemeClr val="accent3"/>
                </a:solidFill>
              </a:rPr>
              <a:t>Checks if router "wants" to start receiving message</a:t>
            </a:r>
            <a:endParaRPr lang="zh-TW" altLang="en-US" sz="1000" dirty="0">
              <a:solidFill>
                <a:schemeClr val="accent3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3710205" y="3786943"/>
            <a:ext cx="3441682" cy="2958461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標題 4"/>
          <p:cNvSpPr txBox="1">
            <a:spLocks/>
          </p:cNvSpPr>
          <p:nvPr/>
        </p:nvSpPr>
        <p:spPr>
          <a:xfrm>
            <a:off x="442678" y="-89854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 smtClean="0"/>
              <a:t>Message relay started in clock 1</a:t>
            </a:r>
            <a:endParaRPr lang="zh-TW" altLang="en-US" sz="1800" dirty="0"/>
          </a:p>
        </p:txBody>
      </p:sp>
      <p:sp>
        <p:nvSpPr>
          <p:cNvPr id="99" name="文字方塊 98"/>
          <p:cNvSpPr txBox="1"/>
          <p:nvPr/>
        </p:nvSpPr>
        <p:spPr>
          <a:xfrm>
            <a:off x="3558186" y="420078"/>
            <a:ext cx="4172937" cy="12234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err="1"/>
              <a:t>int</a:t>
            </a:r>
            <a:r>
              <a:rPr lang="zh-TW" altLang="en-US" sz="1050" b="1" dirty="0"/>
              <a:t> </a:t>
            </a:r>
            <a:r>
              <a:rPr lang="en-US" altLang="zh-TW" sz="1050" dirty="0" err="1"/>
              <a:t>receiveMessage</a:t>
            </a:r>
            <a:r>
              <a:rPr lang="en-US" altLang="zh-TW" sz="1050" dirty="0"/>
              <a:t>(</a:t>
            </a:r>
            <a:r>
              <a:rPr lang="en-US" altLang="zh-TW" sz="1050" dirty="0" err="1"/>
              <a:t>m,from</a:t>
            </a:r>
            <a:r>
              <a:rPr lang="en-US" altLang="zh-TW" sz="1050" dirty="0"/>
              <a:t>){</a:t>
            </a:r>
          </a:p>
          <a:p>
            <a:pPr lvl="1"/>
            <a:r>
              <a:rPr lang="en-US" altLang="zh-TW" sz="1050" b="1" dirty="0" err="1"/>
              <a:t>int</a:t>
            </a:r>
            <a:r>
              <a:rPr lang="en-US" altLang="zh-TW" sz="1050" b="1" dirty="0"/>
              <a:t> </a:t>
            </a:r>
            <a:r>
              <a:rPr lang="en-US" altLang="zh-TW" sz="1050" b="1" dirty="0" err="1"/>
              <a:t>retVal</a:t>
            </a:r>
            <a:r>
              <a:rPr lang="en-US" altLang="zh-TW" sz="1050" b="1" dirty="0"/>
              <a:t> = </a:t>
            </a:r>
            <a:r>
              <a:rPr lang="en-US" altLang="zh-TW" sz="1050" b="1" dirty="0" err="1"/>
              <a:t>this.router.receiveMessage</a:t>
            </a:r>
            <a:r>
              <a:rPr lang="en-US" altLang="zh-TW" sz="1050" b="1" dirty="0"/>
              <a:t>(m, from); </a:t>
            </a:r>
            <a:endParaRPr lang="zh-TW" altLang="en-US" sz="1050" b="1" dirty="0"/>
          </a:p>
          <a:p>
            <a:pPr lvl="1"/>
            <a:r>
              <a:rPr lang="en-US" altLang="zh-TW" sz="1050" dirty="0"/>
              <a:t>if (</a:t>
            </a:r>
            <a:r>
              <a:rPr lang="en-US" altLang="zh-TW" sz="1050" dirty="0" err="1"/>
              <a:t>retVal</a:t>
            </a:r>
            <a:r>
              <a:rPr lang="en-US" altLang="zh-TW" sz="1050" dirty="0"/>
              <a:t> == </a:t>
            </a:r>
            <a:r>
              <a:rPr lang="en-US" altLang="zh-TW" sz="1050" dirty="0" err="1"/>
              <a:t>MessageRouter.</a:t>
            </a:r>
            <a:r>
              <a:rPr lang="en-US" altLang="zh-TW" sz="1050" i="1" dirty="0" err="1"/>
              <a:t>RCV_OK</a:t>
            </a:r>
            <a:r>
              <a:rPr lang="en-US" altLang="zh-TW" sz="1050" i="1" dirty="0"/>
              <a:t>) </a:t>
            </a:r>
            <a:r>
              <a:rPr lang="en-US" altLang="zh-TW" sz="1050" dirty="0"/>
              <a:t>{</a:t>
            </a:r>
          </a:p>
          <a:p>
            <a:pPr lvl="1"/>
            <a:r>
              <a:rPr lang="en-US" altLang="zh-TW" sz="1050" dirty="0"/>
              <a:t>   </a:t>
            </a:r>
            <a:r>
              <a:rPr lang="en-US" altLang="zh-TW" sz="1050" dirty="0" err="1"/>
              <a:t>m.addNodeOnPath</a:t>
            </a:r>
            <a:r>
              <a:rPr lang="en-US" altLang="zh-TW" sz="1050" dirty="0"/>
              <a:t>(this);</a:t>
            </a:r>
            <a:r>
              <a:rPr lang="en-US" altLang="zh-TW" sz="1050" dirty="0">
                <a:solidFill>
                  <a:schemeClr val="accent3"/>
                </a:solidFill>
              </a:rPr>
              <a:t>// add this node on the messages path</a:t>
            </a:r>
          </a:p>
          <a:p>
            <a:pPr lvl="1"/>
            <a:r>
              <a:rPr lang="en-US" altLang="zh-TW" sz="1050" dirty="0"/>
              <a:t>}</a:t>
            </a:r>
            <a:endParaRPr lang="zh-TW" altLang="en-US" sz="1050" dirty="0"/>
          </a:p>
          <a:p>
            <a:pPr lvl="1"/>
            <a:r>
              <a:rPr lang="en-US" altLang="zh-TW" sz="1050" dirty="0"/>
              <a:t>return </a:t>
            </a:r>
            <a:r>
              <a:rPr lang="en-US" altLang="zh-TW" sz="1050" dirty="0" err="1"/>
              <a:t>retVal</a:t>
            </a:r>
            <a:r>
              <a:rPr lang="en-US" altLang="zh-TW" sz="1050" dirty="0"/>
              <a:t>;</a:t>
            </a:r>
          </a:p>
          <a:p>
            <a:r>
              <a:rPr lang="en-US" altLang="zh-TW" sz="1050" dirty="0"/>
              <a:t>}</a:t>
            </a:r>
            <a:endParaRPr lang="zh-TW" altLang="en-US" sz="1050" dirty="0"/>
          </a:p>
        </p:txBody>
      </p:sp>
      <p:sp>
        <p:nvSpPr>
          <p:cNvPr id="100" name="文字方塊 99"/>
          <p:cNvSpPr txBox="1"/>
          <p:nvPr/>
        </p:nvSpPr>
        <p:spPr>
          <a:xfrm>
            <a:off x="3125500" y="441982"/>
            <a:ext cx="529312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1050" dirty="0">
                <a:solidFill>
                  <a:schemeClr val="accent6"/>
                </a:solidFill>
              </a:rPr>
              <a:t>Step </a:t>
            </a:r>
            <a:r>
              <a:rPr lang="en-US" altLang="zh-TW" sz="1050" dirty="0" smtClean="0">
                <a:solidFill>
                  <a:schemeClr val="accent6"/>
                </a:solidFill>
              </a:rPr>
              <a:t>1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101" name="文字方塊 100"/>
          <p:cNvSpPr txBox="1"/>
          <p:nvPr/>
        </p:nvSpPr>
        <p:spPr>
          <a:xfrm>
            <a:off x="3558186" y="233428"/>
            <a:ext cx="27142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accent3"/>
                </a:solidFill>
              </a:rPr>
              <a:t>Start receiving a message from another host</a:t>
            </a:r>
            <a:endParaRPr lang="zh-TW" altLang="en-US" sz="1100" dirty="0">
              <a:solidFill>
                <a:schemeClr val="accent3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1104971" y="3499243"/>
            <a:ext cx="3106941" cy="3016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b="1" dirty="0" err="1"/>
              <a:t>boolean</a:t>
            </a:r>
            <a:r>
              <a:rPr lang="en-US" altLang="zh-TW" sz="1000" b="1" dirty="0"/>
              <a:t> </a:t>
            </a:r>
            <a:r>
              <a:rPr lang="en-US" altLang="zh-TW" sz="1000" b="1" dirty="0" err="1"/>
              <a:t>isTransferring</a:t>
            </a:r>
            <a:r>
              <a:rPr lang="en-US" altLang="zh-TW" sz="1000" b="1" dirty="0"/>
              <a:t>() </a:t>
            </a:r>
            <a:r>
              <a:rPr lang="en-US" altLang="zh-TW" sz="1000" dirty="0" smtClean="0"/>
              <a:t>{</a:t>
            </a:r>
          </a:p>
          <a:p>
            <a:r>
              <a:rPr lang="en-US" altLang="zh-TW" sz="1000" dirty="0" smtClean="0"/>
              <a:t>if </a:t>
            </a:r>
            <a:r>
              <a:rPr lang="en-US" altLang="zh-TW" sz="1000" dirty="0"/>
              <a:t>(</a:t>
            </a:r>
            <a:r>
              <a:rPr lang="en-US" altLang="zh-TW" sz="1000" dirty="0" err="1"/>
              <a:t>this.sendingConnections.size</a:t>
            </a:r>
            <a:r>
              <a:rPr lang="en-US" altLang="zh-TW" sz="1000" dirty="0"/>
              <a:t>() &gt; 0) {</a:t>
            </a:r>
          </a:p>
          <a:p>
            <a:r>
              <a:rPr lang="en-US" altLang="zh-TW" sz="1000" dirty="0" smtClean="0"/>
              <a:t>return </a:t>
            </a:r>
            <a:r>
              <a:rPr lang="en-US" altLang="zh-TW" sz="1000" dirty="0"/>
              <a:t>true; </a:t>
            </a:r>
            <a:r>
              <a:rPr lang="en-US" altLang="zh-TW" sz="1000" dirty="0">
                <a:solidFill>
                  <a:schemeClr val="accent3"/>
                </a:solidFill>
              </a:rPr>
              <a:t>// sending something</a:t>
            </a:r>
          </a:p>
          <a:p>
            <a:r>
              <a:rPr lang="en-US" altLang="zh-TW" sz="1000" dirty="0" smtClean="0"/>
              <a:t>}</a:t>
            </a:r>
            <a:endParaRPr lang="en-US" altLang="zh-TW" sz="1000" dirty="0"/>
          </a:p>
          <a:p>
            <a:endParaRPr lang="zh-TW" altLang="en-US" sz="1000" dirty="0"/>
          </a:p>
          <a:p>
            <a:r>
              <a:rPr lang="en-US" altLang="zh-TW" sz="1000" dirty="0" smtClean="0"/>
              <a:t>if </a:t>
            </a:r>
            <a:r>
              <a:rPr lang="en-US" altLang="zh-TW" sz="1000" dirty="0"/>
              <a:t>(</a:t>
            </a:r>
            <a:r>
              <a:rPr lang="en-US" altLang="zh-TW" sz="1000" dirty="0" err="1"/>
              <a:t>this.getHost</a:t>
            </a:r>
            <a:r>
              <a:rPr lang="en-US" altLang="zh-TW" sz="1000" dirty="0"/>
              <a:t>().</a:t>
            </a:r>
            <a:r>
              <a:rPr lang="en-US" altLang="zh-TW" sz="1000" dirty="0" err="1"/>
              <a:t>getConnections</a:t>
            </a:r>
            <a:r>
              <a:rPr lang="en-US" altLang="zh-TW" sz="1000" dirty="0"/>
              <a:t>().size() == 0) {</a:t>
            </a:r>
          </a:p>
          <a:p>
            <a:r>
              <a:rPr lang="en-US" altLang="zh-TW" sz="1000" dirty="0" smtClean="0"/>
              <a:t>return </a:t>
            </a:r>
            <a:r>
              <a:rPr lang="en-US" altLang="zh-TW" sz="1000" dirty="0"/>
              <a:t>false; </a:t>
            </a:r>
            <a:r>
              <a:rPr lang="en-US" altLang="zh-TW" sz="1000" dirty="0">
                <a:solidFill>
                  <a:schemeClr val="accent3"/>
                </a:solidFill>
              </a:rPr>
              <a:t>// not connected</a:t>
            </a:r>
          </a:p>
          <a:p>
            <a:r>
              <a:rPr lang="en-US" altLang="zh-TW" sz="1000" dirty="0" smtClean="0"/>
              <a:t>}</a:t>
            </a:r>
            <a:endParaRPr lang="en-US" altLang="zh-TW" sz="1000" dirty="0"/>
          </a:p>
          <a:p>
            <a:endParaRPr lang="zh-TW" altLang="en-US" sz="1000" dirty="0"/>
          </a:p>
          <a:p>
            <a:r>
              <a:rPr lang="en-US" altLang="zh-TW" sz="1000" dirty="0"/>
              <a:t>List&lt;Connection&gt; connections = </a:t>
            </a:r>
            <a:r>
              <a:rPr lang="en-US" altLang="zh-TW" sz="1000" dirty="0" err="1"/>
              <a:t>getConnections</a:t>
            </a:r>
            <a:r>
              <a:rPr lang="en-US" altLang="zh-TW" sz="1000" dirty="0"/>
              <a:t>();</a:t>
            </a:r>
          </a:p>
          <a:p>
            <a:r>
              <a:rPr lang="en-US" altLang="zh-TW" sz="1000" dirty="0"/>
              <a:t>for (</a:t>
            </a:r>
            <a:r>
              <a:rPr lang="en-US" altLang="zh-TW" sz="1000" dirty="0" err="1"/>
              <a:t>int</a:t>
            </a:r>
            <a:r>
              <a:rPr lang="en-US" altLang="zh-TW" sz="1000" dirty="0"/>
              <a:t> </a:t>
            </a:r>
            <a:r>
              <a:rPr lang="en-US" altLang="zh-TW" sz="1000" dirty="0" err="1"/>
              <a:t>i</a:t>
            </a:r>
            <a:r>
              <a:rPr lang="en-US" altLang="zh-TW" sz="1000" dirty="0"/>
              <a:t>=0, n=</a:t>
            </a:r>
            <a:r>
              <a:rPr lang="en-US" altLang="zh-TW" sz="1000" dirty="0" err="1"/>
              <a:t>connections.size</a:t>
            </a:r>
            <a:r>
              <a:rPr lang="en-US" altLang="zh-TW" sz="1000" dirty="0"/>
              <a:t>(); </a:t>
            </a:r>
            <a:r>
              <a:rPr lang="en-US" altLang="zh-TW" sz="1000" dirty="0" err="1"/>
              <a:t>i</a:t>
            </a:r>
            <a:r>
              <a:rPr lang="en-US" altLang="zh-TW" sz="1000" dirty="0"/>
              <a:t>&lt;n; </a:t>
            </a:r>
            <a:r>
              <a:rPr lang="en-US" altLang="zh-TW" sz="1000" dirty="0" err="1"/>
              <a:t>i</a:t>
            </a:r>
            <a:r>
              <a:rPr lang="en-US" altLang="zh-TW" sz="1000" dirty="0"/>
              <a:t>++) {</a:t>
            </a:r>
          </a:p>
          <a:p>
            <a:r>
              <a:rPr lang="en-US" altLang="zh-TW" sz="1000" dirty="0"/>
              <a:t>Connection con = </a:t>
            </a:r>
            <a:r>
              <a:rPr lang="en-US" altLang="zh-TW" sz="1000" dirty="0" err="1"/>
              <a:t>connections.get</a:t>
            </a:r>
            <a:r>
              <a:rPr lang="en-US" altLang="zh-TW" sz="1000" dirty="0"/>
              <a:t>(</a:t>
            </a:r>
            <a:r>
              <a:rPr lang="en-US" altLang="zh-TW" sz="1000" dirty="0" err="1"/>
              <a:t>i</a:t>
            </a:r>
            <a:r>
              <a:rPr lang="en-US" altLang="zh-TW" sz="1000" dirty="0"/>
              <a:t>);</a:t>
            </a:r>
          </a:p>
          <a:p>
            <a:r>
              <a:rPr lang="en-US" altLang="zh-TW" sz="1000" dirty="0"/>
              <a:t>if (!</a:t>
            </a:r>
            <a:r>
              <a:rPr lang="en-US" altLang="zh-TW" sz="1000" b="1" dirty="0" err="1"/>
              <a:t>con.isReadyForTransfer</a:t>
            </a:r>
            <a:r>
              <a:rPr lang="en-US" altLang="zh-TW" sz="1000" b="1" dirty="0"/>
              <a:t>()</a:t>
            </a:r>
            <a:r>
              <a:rPr lang="en-US" altLang="zh-TW" sz="1000" dirty="0"/>
              <a:t>) {</a:t>
            </a:r>
          </a:p>
          <a:p>
            <a:r>
              <a:rPr lang="en-US" altLang="zh-TW" sz="1000" dirty="0"/>
              <a:t>return </a:t>
            </a:r>
            <a:r>
              <a:rPr lang="en-US" altLang="zh-TW" sz="1000" dirty="0" smtClean="0"/>
              <a:t>true</a:t>
            </a:r>
            <a:r>
              <a:rPr lang="en-US" altLang="zh-TW" sz="1000" dirty="0">
                <a:solidFill>
                  <a:schemeClr val="accent3"/>
                </a:solidFill>
              </a:rPr>
              <a:t>;</a:t>
            </a:r>
            <a:r>
              <a:rPr lang="en-US" altLang="zh-TW" sz="1000" dirty="0" smtClean="0">
                <a:solidFill>
                  <a:schemeClr val="accent3"/>
                </a:solidFill>
              </a:rPr>
              <a:t>// </a:t>
            </a:r>
            <a:r>
              <a:rPr lang="en-US" altLang="zh-TW" sz="1000" dirty="0">
                <a:solidFill>
                  <a:schemeClr val="accent3"/>
                </a:solidFill>
              </a:rPr>
              <a:t>a connection isn't ready for new transfer</a:t>
            </a:r>
          </a:p>
          <a:p>
            <a:r>
              <a:rPr lang="en-US" altLang="zh-TW" sz="1000" dirty="0"/>
              <a:t>}</a:t>
            </a:r>
          </a:p>
          <a:p>
            <a:r>
              <a:rPr lang="en-US" altLang="zh-TW" sz="1000" dirty="0"/>
              <a:t>}</a:t>
            </a:r>
          </a:p>
          <a:p>
            <a:endParaRPr lang="zh-TW" altLang="en-US" sz="1000" dirty="0"/>
          </a:p>
          <a:p>
            <a:r>
              <a:rPr lang="en-US" altLang="zh-TW" sz="1000" dirty="0"/>
              <a:t>return false;</a:t>
            </a:r>
          </a:p>
          <a:p>
            <a:r>
              <a:rPr lang="en-US" altLang="zh-TW" sz="1000" dirty="0"/>
              <a:t>}</a:t>
            </a:r>
            <a:endParaRPr lang="zh-TW" altLang="en-US" sz="100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23850" y="2297274"/>
            <a:ext cx="25170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err="1" smtClean="0"/>
              <a:t>boolean</a:t>
            </a:r>
            <a:r>
              <a:rPr lang="en-US" altLang="zh-TW" sz="1000" dirty="0" smtClean="0"/>
              <a:t> </a:t>
            </a:r>
            <a:r>
              <a:rPr lang="en-US" altLang="zh-TW" sz="1000" b="1" dirty="0" err="1"/>
              <a:t>isReadyForTransfer</a:t>
            </a:r>
            <a:r>
              <a:rPr lang="en-US" altLang="zh-TW" sz="1000" b="1" dirty="0"/>
              <a:t>() </a:t>
            </a:r>
            <a:r>
              <a:rPr lang="en-US" altLang="zh-TW" sz="1000" dirty="0"/>
              <a:t>{</a:t>
            </a:r>
          </a:p>
          <a:p>
            <a:r>
              <a:rPr lang="zh-TW" altLang="en-US" sz="1000" dirty="0" smtClean="0"/>
              <a:t>    </a:t>
            </a:r>
            <a:r>
              <a:rPr lang="en-US" altLang="zh-TW" sz="1000" dirty="0" smtClean="0"/>
              <a:t>return </a:t>
            </a:r>
            <a:r>
              <a:rPr lang="en-US" altLang="zh-TW" sz="1000" u="sng" dirty="0" err="1"/>
              <a:t>this.isUp</a:t>
            </a:r>
            <a:r>
              <a:rPr lang="en-US" altLang="zh-TW" sz="1000" dirty="0"/>
              <a:t> &amp;&amp; </a:t>
            </a:r>
            <a:r>
              <a:rPr lang="en-US" altLang="zh-TW" sz="1000" u="sng" dirty="0" err="1"/>
              <a:t>this.msgOnFly</a:t>
            </a:r>
            <a:r>
              <a:rPr lang="en-US" altLang="zh-TW" sz="1000" u="sng" dirty="0"/>
              <a:t> == null</a:t>
            </a:r>
            <a:r>
              <a:rPr lang="en-US" altLang="zh-TW" sz="1000" dirty="0"/>
              <a:t>; </a:t>
            </a:r>
          </a:p>
          <a:p>
            <a:r>
              <a:rPr lang="en-US" altLang="zh-TW" sz="1000" dirty="0"/>
              <a:t>}</a:t>
            </a:r>
            <a:endParaRPr lang="zh-TW" altLang="en-US" sz="1000" dirty="0"/>
          </a:p>
        </p:txBody>
      </p:sp>
      <p:cxnSp>
        <p:nvCxnSpPr>
          <p:cNvPr id="31" name="直線單箭頭接點 30"/>
          <p:cNvCxnSpPr/>
          <p:nvPr/>
        </p:nvCxnSpPr>
        <p:spPr>
          <a:xfrm>
            <a:off x="779426" y="2682310"/>
            <a:ext cx="0" cy="448161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503078" y="3089805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true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34" name="直線單箭頭接點 33"/>
          <p:cNvCxnSpPr/>
          <p:nvPr/>
        </p:nvCxnSpPr>
        <p:spPr>
          <a:xfrm>
            <a:off x="1676005" y="2682310"/>
            <a:ext cx="0" cy="448161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/>
          <p:cNvSpPr txBox="1"/>
          <p:nvPr/>
        </p:nvSpPr>
        <p:spPr>
          <a:xfrm>
            <a:off x="1399657" y="3089805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true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39" name="圓角矩形 38"/>
          <p:cNvSpPr/>
          <p:nvPr/>
        </p:nvSpPr>
        <p:spPr>
          <a:xfrm>
            <a:off x="1743576" y="26653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sp>
        <p:nvSpPr>
          <p:cNvPr id="40" name="圓角矩形 39"/>
          <p:cNvSpPr/>
          <p:nvPr/>
        </p:nvSpPr>
        <p:spPr>
          <a:xfrm>
            <a:off x="1599644" y="519465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NetworkInterface</a:t>
            </a:r>
            <a:endParaRPr lang="zh-TW" altLang="en-US" sz="1100" dirty="0"/>
          </a:p>
        </p:txBody>
      </p:sp>
      <p:sp>
        <p:nvSpPr>
          <p:cNvPr id="41" name="圓角矩形 40"/>
          <p:cNvSpPr/>
          <p:nvPr/>
        </p:nvSpPr>
        <p:spPr>
          <a:xfrm>
            <a:off x="1613500" y="1468428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</a:t>
            </a:r>
            <a:endParaRPr lang="zh-TW" altLang="en-US" sz="1100" dirty="0"/>
          </a:p>
        </p:txBody>
      </p:sp>
      <p:sp>
        <p:nvSpPr>
          <p:cNvPr id="42" name="圓角矩形 41"/>
          <p:cNvSpPr/>
          <p:nvPr/>
        </p:nvSpPr>
        <p:spPr>
          <a:xfrm>
            <a:off x="1599644" y="985257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SimpleBoardcastInterface</a:t>
            </a:r>
            <a:endParaRPr lang="zh-TW" altLang="en-US" sz="800" dirty="0"/>
          </a:p>
        </p:txBody>
      </p:sp>
      <p:sp>
        <p:nvSpPr>
          <p:cNvPr id="43" name="圓角矩形 42"/>
          <p:cNvSpPr/>
          <p:nvPr/>
        </p:nvSpPr>
        <p:spPr>
          <a:xfrm>
            <a:off x="1613500" y="1931789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/>
              <a:t>CBRConnection</a:t>
            </a:r>
            <a:endParaRPr lang="zh-TW" altLang="en-US" sz="1000" dirty="0"/>
          </a:p>
        </p:txBody>
      </p:sp>
      <p:cxnSp>
        <p:nvCxnSpPr>
          <p:cNvPr id="44" name="直線單箭頭接點 43"/>
          <p:cNvCxnSpPr/>
          <p:nvPr/>
        </p:nvCxnSpPr>
        <p:spPr>
          <a:xfrm flipV="1">
            <a:off x="2355644" y="809171"/>
            <a:ext cx="0" cy="17450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直線接點 44"/>
          <p:cNvCxnSpPr>
            <a:stCxn id="42" idx="2"/>
          </p:cNvCxnSpPr>
          <p:nvPr/>
        </p:nvCxnSpPr>
        <p:spPr>
          <a:xfrm>
            <a:off x="2355644" y="1273257"/>
            <a:ext cx="0" cy="19517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6" name="直線單箭頭接點 45"/>
          <p:cNvCxnSpPr>
            <a:endCxn id="41" idx="2"/>
          </p:cNvCxnSpPr>
          <p:nvPr/>
        </p:nvCxnSpPr>
        <p:spPr>
          <a:xfrm flipV="1">
            <a:off x="2369500" y="1756428"/>
            <a:ext cx="0" cy="175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7" name="直線接點 46"/>
          <p:cNvCxnSpPr>
            <a:stCxn id="39" idx="2"/>
          </p:cNvCxnSpPr>
          <p:nvPr/>
        </p:nvCxnSpPr>
        <p:spPr>
          <a:xfrm>
            <a:off x="2355644" y="314685"/>
            <a:ext cx="0" cy="19232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8" name="肘形接點 47"/>
          <p:cNvCxnSpPr/>
          <p:nvPr/>
        </p:nvCxnSpPr>
        <p:spPr>
          <a:xfrm rot="5400000">
            <a:off x="3955465" y="2586248"/>
            <a:ext cx="1224136" cy="432049"/>
          </a:xfrm>
          <a:prstGeom prst="bentConnector3">
            <a:avLst>
              <a:gd name="adj1" fmla="val -2133"/>
            </a:avLst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/>
          <p:cNvCxnSpPr/>
          <p:nvPr/>
        </p:nvCxnSpPr>
        <p:spPr>
          <a:xfrm flipV="1">
            <a:off x="2060229" y="1643490"/>
            <a:ext cx="1903853" cy="3790577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/>
          <p:nvPr/>
        </p:nvCxnSpPr>
        <p:spPr>
          <a:xfrm flipH="1">
            <a:off x="3125500" y="1620257"/>
            <a:ext cx="838582" cy="0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/>
          <p:cNvCxnSpPr/>
          <p:nvPr/>
        </p:nvCxnSpPr>
        <p:spPr>
          <a:xfrm flipV="1">
            <a:off x="1255476" y="1608978"/>
            <a:ext cx="345386" cy="3450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/>
          <p:nvPr/>
        </p:nvCxnSpPr>
        <p:spPr>
          <a:xfrm>
            <a:off x="1255476" y="1612428"/>
            <a:ext cx="0" cy="607361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720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7814141" y="235571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7814141" y="703066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8426209" y="523603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文字方塊 9"/>
          <p:cNvSpPr txBox="1"/>
          <p:nvPr/>
        </p:nvSpPr>
        <p:spPr>
          <a:xfrm>
            <a:off x="-13118" y="3399"/>
            <a:ext cx="984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Receiver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62" name="圓角矩形 61"/>
          <p:cNvSpPr/>
          <p:nvPr/>
        </p:nvSpPr>
        <p:spPr>
          <a:xfrm>
            <a:off x="7670209" y="1151900"/>
            <a:ext cx="1512000" cy="1487257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200" dirty="0"/>
          </a:p>
        </p:txBody>
      </p:sp>
      <p:sp>
        <p:nvSpPr>
          <p:cNvPr id="63" name="圓角矩形 62"/>
          <p:cNvSpPr/>
          <p:nvPr/>
        </p:nvSpPr>
        <p:spPr>
          <a:xfrm>
            <a:off x="7742369" y="2940396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sp>
        <p:nvSpPr>
          <p:cNvPr id="64" name="圓角矩形 63"/>
          <p:cNvSpPr/>
          <p:nvPr/>
        </p:nvSpPr>
        <p:spPr>
          <a:xfrm>
            <a:off x="7677099" y="6227453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65" name="直線接點 64"/>
          <p:cNvCxnSpPr/>
          <p:nvPr/>
        </p:nvCxnSpPr>
        <p:spPr>
          <a:xfrm>
            <a:off x="8421961" y="1001164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6" name="直線單箭頭接點 65"/>
          <p:cNvCxnSpPr>
            <a:stCxn id="64" idx="0"/>
            <a:endCxn id="63" idx="2"/>
          </p:cNvCxnSpPr>
          <p:nvPr/>
        </p:nvCxnSpPr>
        <p:spPr>
          <a:xfrm flipH="1" flipV="1">
            <a:off x="8423524" y="5489416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>
            <a:stCxn id="63" idx="0"/>
          </p:cNvCxnSpPr>
          <p:nvPr/>
        </p:nvCxnSpPr>
        <p:spPr>
          <a:xfrm flipV="1">
            <a:off x="8423524" y="2664149"/>
            <a:ext cx="4787" cy="27624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/>
          <p:cNvSpPr txBox="1"/>
          <p:nvPr/>
        </p:nvSpPr>
        <p:spPr>
          <a:xfrm>
            <a:off x="7867527" y="4032400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7764329" y="1620257"/>
            <a:ext cx="1323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MessageRouter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90" name="右大括弧 89"/>
          <p:cNvSpPr/>
          <p:nvPr/>
        </p:nvSpPr>
        <p:spPr>
          <a:xfrm>
            <a:off x="7342788" y="252956"/>
            <a:ext cx="399581" cy="1367301"/>
          </a:xfrm>
          <a:prstGeom prst="rightBrace">
            <a:avLst>
              <a:gd name="adj1" fmla="val 8333"/>
              <a:gd name="adj2" fmla="val 4284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4674810" y="1895528"/>
            <a:ext cx="241925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err="1" smtClean="0"/>
              <a:t>int</a:t>
            </a:r>
            <a:r>
              <a:rPr lang="en-US" altLang="zh-TW" sz="1050" dirty="0" smtClean="0"/>
              <a:t> </a:t>
            </a:r>
            <a:r>
              <a:rPr lang="en-US" altLang="zh-TW" sz="1050" dirty="0" err="1" smtClean="0"/>
              <a:t>receiveMessage</a:t>
            </a:r>
            <a:r>
              <a:rPr lang="en-US" altLang="zh-TW" sz="1050" dirty="0" smtClean="0"/>
              <a:t>(</a:t>
            </a:r>
            <a:r>
              <a:rPr lang="en-US" altLang="zh-TW" sz="1050" dirty="0" err="1" smtClean="0"/>
              <a:t>m,from</a:t>
            </a:r>
            <a:r>
              <a:rPr lang="en-US" altLang="zh-TW" sz="1050" dirty="0"/>
              <a:t>) {</a:t>
            </a:r>
          </a:p>
          <a:p>
            <a:r>
              <a:rPr lang="en-US" altLang="zh-TW" sz="1050" b="1" dirty="0" smtClean="0"/>
              <a:t>  </a:t>
            </a:r>
            <a:r>
              <a:rPr lang="en-US" altLang="zh-TW" sz="1050" b="1" dirty="0" err="1" smtClean="0"/>
              <a:t>int</a:t>
            </a:r>
            <a:r>
              <a:rPr lang="en-US" altLang="zh-TW" sz="1050" b="1" dirty="0" smtClean="0"/>
              <a:t> </a:t>
            </a:r>
            <a:r>
              <a:rPr lang="en-US" altLang="zh-TW" sz="1050" b="1" dirty="0" err="1"/>
              <a:t>recvCheck</a:t>
            </a:r>
            <a:r>
              <a:rPr lang="en-US" altLang="zh-TW" sz="1050" b="1" dirty="0"/>
              <a:t> = </a:t>
            </a:r>
            <a:r>
              <a:rPr lang="en-US" altLang="zh-TW" sz="1050" b="1" dirty="0" err="1"/>
              <a:t>checkReceiving</a:t>
            </a:r>
            <a:r>
              <a:rPr lang="en-US" altLang="zh-TW" sz="1050" b="1" dirty="0"/>
              <a:t>(m); </a:t>
            </a:r>
          </a:p>
          <a:p>
            <a:r>
              <a:rPr lang="en-US" altLang="zh-TW" sz="1050" dirty="0" smtClean="0"/>
              <a:t>  if </a:t>
            </a:r>
            <a:r>
              <a:rPr lang="en-US" altLang="zh-TW" sz="1050" dirty="0"/>
              <a:t>(</a:t>
            </a:r>
            <a:r>
              <a:rPr lang="en-US" altLang="zh-TW" sz="1050" dirty="0" err="1"/>
              <a:t>recvCheck</a:t>
            </a:r>
            <a:r>
              <a:rPr lang="en-US" altLang="zh-TW" sz="1050" dirty="0"/>
              <a:t> != </a:t>
            </a:r>
            <a:r>
              <a:rPr lang="en-US" altLang="zh-TW" sz="1050" i="1" dirty="0"/>
              <a:t>RCV_OK) {</a:t>
            </a:r>
          </a:p>
          <a:p>
            <a:r>
              <a:rPr lang="en-US" altLang="zh-TW" sz="1050" dirty="0" smtClean="0"/>
              <a:t>      return </a:t>
            </a:r>
            <a:r>
              <a:rPr lang="en-US" altLang="zh-TW" sz="1050" dirty="0" err="1"/>
              <a:t>recvCheck</a:t>
            </a:r>
            <a:r>
              <a:rPr lang="en-US" altLang="zh-TW" sz="1050" dirty="0"/>
              <a:t>;</a:t>
            </a:r>
          </a:p>
          <a:p>
            <a:r>
              <a:rPr lang="en-US" altLang="zh-TW" sz="1050" dirty="0" smtClean="0"/>
              <a:t>   }</a:t>
            </a:r>
            <a:endParaRPr lang="zh-TW" altLang="en-US" sz="1050" dirty="0"/>
          </a:p>
          <a:p>
            <a:r>
              <a:rPr lang="en-US" altLang="zh-TW" sz="1050" dirty="0">
                <a:solidFill>
                  <a:schemeClr val="accent3"/>
                </a:solidFill>
              </a:rPr>
              <a:t>// seems OK, start receiving the message</a:t>
            </a:r>
          </a:p>
          <a:p>
            <a:r>
              <a:rPr lang="en-US" altLang="zh-TW" sz="1050" dirty="0"/>
              <a:t>return </a:t>
            </a:r>
            <a:r>
              <a:rPr lang="en-US" altLang="zh-TW" sz="1050" dirty="0" err="1"/>
              <a:t>super.receiveMessage</a:t>
            </a:r>
            <a:r>
              <a:rPr lang="en-US" altLang="zh-TW" sz="1050" dirty="0"/>
              <a:t>(m, from);</a:t>
            </a:r>
          </a:p>
          <a:p>
            <a:r>
              <a:rPr lang="en-US" altLang="zh-TW" sz="1050" dirty="0"/>
              <a:t>}</a:t>
            </a:r>
            <a:endParaRPr lang="zh-TW" altLang="en-US" sz="1050" dirty="0"/>
          </a:p>
        </p:txBody>
      </p:sp>
      <p:sp>
        <p:nvSpPr>
          <p:cNvPr id="91" name="文字方塊 90"/>
          <p:cNvSpPr txBox="1"/>
          <p:nvPr/>
        </p:nvSpPr>
        <p:spPr>
          <a:xfrm>
            <a:off x="4674809" y="1748776"/>
            <a:ext cx="529312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1050" dirty="0">
                <a:solidFill>
                  <a:schemeClr val="accent6"/>
                </a:solidFill>
              </a:rPr>
              <a:t>Step </a:t>
            </a:r>
            <a:r>
              <a:rPr lang="en-US" altLang="zh-TW" sz="1050" dirty="0" smtClean="0">
                <a:solidFill>
                  <a:schemeClr val="accent6"/>
                </a:solidFill>
              </a:rPr>
              <a:t>2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93" name="右大括弧 92"/>
          <p:cNvSpPr/>
          <p:nvPr/>
        </p:nvSpPr>
        <p:spPr>
          <a:xfrm>
            <a:off x="7094062" y="2376010"/>
            <a:ext cx="583038" cy="3482424"/>
          </a:xfrm>
          <a:prstGeom prst="rightBrace">
            <a:avLst>
              <a:gd name="adj1" fmla="val 7152"/>
              <a:gd name="adj2" fmla="val 5050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5" name="文字方塊 94"/>
          <p:cNvSpPr txBox="1"/>
          <p:nvPr/>
        </p:nvSpPr>
        <p:spPr>
          <a:xfrm>
            <a:off x="3670042" y="3918571"/>
            <a:ext cx="353494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b="1" dirty="0" err="1"/>
              <a:t>int</a:t>
            </a:r>
            <a:r>
              <a:rPr lang="en-US" altLang="zh-TW" sz="900" b="1" dirty="0"/>
              <a:t> </a:t>
            </a:r>
            <a:r>
              <a:rPr lang="en-US" altLang="zh-TW" sz="900" b="1" dirty="0" err="1"/>
              <a:t>checkReceiving</a:t>
            </a:r>
            <a:r>
              <a:rPr lang="en-US" altLang="zh-TW" sz="900" b="1" dirty="0"/>
              <a:t>(Message m) {</a:t>
            </a:r>
            <a:endParaRPr lang="en-US" altLang="zh-TW" sz="900" b="1" dirty="0" smtClean="0">
              <a:solidFill>
                <a:srgbClr val="7030A0"/>
              </a:solidFill>
            </a:endParaRPr>
          </a:p>
          <a:p>
            <a:pPr lvl="1"/>
            <a:r>
              <a:rPr lang="en-US" altLang="zh-TW" sz="900" b="1" dirty="0" smtClean="0">
                <a:solidFill>
                  <a:srgbClr val="7030A0"/>
                </a:solidFill>
              </a:rPr>
              <a:t>if</a:t>
            </a:r>
            <a:r>
              <a:rPr lang="en-US" altLang="zh-TW" sz="900" b="1" dirty="0" smtClean="0"/>
              <a:t> </a:t>
            </a:r>
            <a:r>
              <a:rPr lang="en-US" altLang="zh-TW" sz="900" b="1" dirty="0"/>
              <a:t>(</a:t>
            </a:r>
            <a:r>
              <a:rPr lang="en-US" altLang="zh-TW" sz="900" b="1" dirty="0" err="1"/>
              <a:t>isTransferring</a:t>
            </a:r>
            <a:r>
              <a:rPr lang="en-US" altLang="zh-TW" sz="900" b="1" dirty="0"/>
              <a:t>()) </a:t>
            </a:r>
            <a:r>
              <a:rPr lang="en-US" altLang="zh-TW" sz="900" dirty="0"/>
              <a:t>{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return</a:t>
            </a:r>
            <a:r>
              <a:rPr lang="en-US" altLang="zh-TW" sz="900" dirty="0"/>
              <a:t> </a:t>
            </a:r>
            <a:r>
              <a:rPr lang="en-US" altLang="zh-TW" sz="900" i="1" dirty="0">
                <a:solidFill>
                  <a:schemeClr val="accent1"/>
                </a:solidFill>
              </a:rPr>
              <a:t>TRY_LATER_BUSY</a:t>
            </a:r>
            <a:r>
              <a:rPr lang="en-US" altLang="zh-TW" sz="900" i="1" dirty="0"/>
              <a:t>; </a:t>
            </a:r>
            <a:r>
              <a:rPr lang="en-US" altLang="zh-TW" sz="900" i="1" dirty="0">
                <a:solidFill>
                  <a:schemeClr val="accent3"/>
                </a:solidFill>
              </a:rPr>
              <a:t>// only one connection at a time</a:t>
            </a:r>
          </a:p>
          <a:p>
            <a:pPr lvl="1"/>
            <a:r>
              <a:rPr lang="en-US" altLang="zh-TW" sz="900" dirty="0"/>
              <a:t>}</a:t>
            </a:r>
          </a:p>
          <a:p>
            <a:pPr lvl="1"/>
            <a:endParaRPr lang="zh-TW" altLang="en-US" sz="900" dirty="0"/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if</a:t>
            </a:r>
            <a:r>
              <a:rPr lang="en-US" altLang="zh-TW" sz="900" dirty="0"/>
              <a:t> ( </a:t>
            </a:r>
            <a:r>
              <a:rPr lang="en-US" altLang="zh-TW" sz="900" dirty="0" err="1"/>
              <a:t>hasMessage</a:t>
            </a:r>
            <a:r>
              <a:rPr lang="en-US" altLang="zh-TW" sz="900" dirty="0"/>
              <a:t>(</a:t>
            </a:r>
            <a:r>
              <a:rPr lang="en-US" altLang="zh-TW" sz="900" dirty="0" err="1"/>
              <a:t>m.getId</a:t>
            </a:r>
            <a:r>
              <a:rPr lang="en-US" altLang="zh-TW" sz="900" dirty="0"/>
              <a:t>()) || </a:t>
            </a:r>
            <a:r>
              <a:rPr lang="en-US" altLang="zh-TW" sz="900" dirty="0" err="1"/>
              <a:t>isDeliveredMessage</a:t>
            </a:r>
            <a:r>
              <a:rPr lang="en-US" altLang="zh-TW" sz="900" dirty="0"/>
              <a:t>(m) ){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return</a:t>
            </a:r>
            <a:r>
              <a:rPr lang="en-US" altLang="zh-TW" sz="900" dirty="0"/>
              <a:t> </a:t>
            </a:r>
            <a:r>
              <a:rPr lang="en-US" altLang="zh-TW" sz="900" i="1" dirty="0">
                <a:solidFill>
                  <a:schemeClr val="accent1"/>
                </a:solidFill>
              </a:rPr>
              <a:t>DENIED_OLD</a:t>
            </a:r>
            <a:r>
              <a:rPr lang="en-US" altLang="zh-TW" sz="900" i="1" dirty="0"/>
              <a:t>; </a:t>
            </a:r>
            <a:r>
              <a:rPr lang="en-US" altLang="zh-TW" sz="900" i="1" dirty="0">
                <a:solidFill>
                  <a:schemeClr val="accent3"/>
                </a:solidFill>
              </a:rPr>
              <a:t>// already seen this message -&gt; reject it</a:t>
            </a:r>
          </a:p>
          <a:p>
            <a:pPr lvl="1"/>
            <a:r>
              <a:rPr lang="en-US" altLang="zh-TW" sz="900" dirty="0"/>
              <a:t>}</a:t>
            </a:r>
          </a:p>
          <a:p>
            <a:pPr lvl="1"/>
            <a:endParaRPr lang="zh-TW" altLang="en-US" sz="900" dirty="0"/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if</a:t>
            </a:r>
            <a:r>
              <a:rPr lang="en-US" altLang="zh-TW" sz="900" dirty="0"/>
              <a:t> (</a:t>
            </a:r>
            <a:r>
              <a:rPr lang="en-US" altLang="zh-TW" sz="900" dirty="0" err="1"/>
              <a:t>m.getTtl</a:t>
            </a:r>
            <a:r>
              <a:rPr lang="en-US" altLang="zh-TW" sz="900" dirty="0"/>
              <a:t>() &lt;= 0 &amp;&amp; </a:t>
            </a:r>
            <a:r>
              <a:rPr lang="en-US" altLang="zh-TW" sz="900" dirty="0" err="1"/>
              <a:t>m.getTo</a:t>
            </a:r>
            <a:r>
              <a:rPr lang="en-US" altLang="zh-TW" sz="900" dirty="0"/>
              <a:t>() != </a:t>
            </a:r>
            <a:r>
              <a:rPr lang="en-US" altLang="zh-TW" sz="900" dirty="0" err="1"/>
              <a:t>getHost</a:t>
            </a:r>
            <a:r>
              <a:rPr lang="en-US" altLang="zh-TW" sz="900" dirty="0"/>
              <a:t>()) {</a:t>
            </a:r>
          </a:p>
          <a:p>
            <a:pPr lvl="1"/>
            <a:r>
              <a:rPr lang="en-US" altLang="zh-TW" sz="900" dirty="0">
                <a:solidFill>
                  <a:schemeClr val="accent3"/>
                </a:solidFill>
              </a:rPr>
              <a:t>/* TTL has expired and this host is not the final recipient */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return</a:t>
            </a:r>
            <a:r>
              <a:rPr lang="en-US" altLang="zh-TW" sz="900" dirty="0"/>
              <a:t> </a:t>
            </a:r>
            <a:r>
              <a:rPr lang="en-US" altLang="zh-TW" sz="900" i="1" dirty="0">
                <a:solidFill>
                  <a:schemeClr val="accent1"/>
                </a:solidFill>
              </a:rPr>
              <a:t>DENIED_TTL</a:t>
            </a:r>
            <a:r>
              <a:rPr lang="en-US" altLang="zh-TW" sz="900" i="1" dirty="0"/>
              <a:t>; </a:t>
            </a:r>
          </a:p>
          <a:p>
            <a:pPr lvl="1"/>
            <a:r>
              <a:rPr lang="en-US" altLang="zh-TW" sz="900" dirty="0"/>
              <a:t>}</a:t>
            </a:r>
          </a:p>
          <a:p>
            <a:pPr lvl="1"/>
            <a:endParaRPr lang="zh-TW" altLang="en-US" sz="900" dirty="0"/>
          </a:p>
          <a:p>
            <a:pPr lvl="1"/>
            <a:r>
              <a:rPr lang="en-US" altLang="zh-TW" sz="900" dirty="0">
                <a:solidFill>
                  <a:schemeClr val="accent3"/>
                </a:solidFill>
              </a:rPr>
              <a:t>/* remove oldest messages but not the ones being sent */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if</a:t>
            </a:r>
            <a:r>
              <a:rPr lang="en-US" altLang="zh-TW" sz="900" dirty="0"/>
              <a:t> (!</a:t>
            </a:r>
            <a:r>
              <a:rPr lang="en-US" altLang="zh-TW" sz="900" dirty="0" err="1"/>
              <a:t>makeRoomForMessage</a:t>
            </a:r>
            <a:r>
              <a:rPr lang="en-US" altLang="zh-TW" sz="900" dirty="0"/>
              <a:t>(</a:t>
            </a:r>
            <a:r>
              <a:rPr lang="en-US" altLang="zh-TW" sz="900" dirty="0" err="1"/>
              <a:t>m.getSize</a:t>
            </a:r>
            <a:r>
              <a:rPr lang="en-US" altLang="zh-TW" sz="900" dirty="0"/>
              <a:t>())) {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return</a:t>
            </a:r>
            <a:r>
              <a:rPr lang="en-US" altLang="zh-TW" sz="900" dirty="0"/>
              <a:t> </a:t>
            </a:r>
            <a:r>
              <a:rPr lang="en-US" altLang="zh-TW" sz="900" i="1" dirty="0">
                <a:solidFill>
                  <a:schemeClr val="accent1"/>
                </a:solidFill>
              </a:rPr>
              <a:t>DENIED_NO_SPACE</a:t>
            </a:r>
            <a:r>
              <a:rPr lang="en-US" altLang="zh-TW" sz="900" i="1" dirty="0"/>
              <a:t>; </a:t>
            </a:r>
            <a:r>
              <a:rPr lang="en-US" altLang="zh-TW" sz="900" i="1" dirty="0">
                <a:solidFill>
                  <a:schemeClr val="accent3"/>
                </a:solidFill>
              </a:rPr>
              <a:t>// couldn't fit into buffer -&gt; reject</a:t>
            </a:r>
          </a:p>
          <a:p>
            <a:pPr lvl="1"/>
            <a:r>
              <a:rPr lang="en-US" altLang="zh-TW" sz="900" dirty="0" smtClean="0"/>
              <a:t>}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return</a:t>
            </a:r>
            <a:r>
              <a:rPr lang="en-US" altLang="zh-TW" sz="900" dirty="0"/>
              <a:t> </a:t>
            </a:r>
            <a:r>
              <a:rPr lang="en-US" altLang="zh-TW" sz="900" i="1" dirty="0">
                <a:solidFill>
                  <a:schemeClr val="accent1"/>
                </a:solidFill>
              </a:rPr>
              <a:t>RCV_OK</a:t>
            </a:r>
            <a:r>
              <a:rPr lang="en-US" altLang="zh-TW" sz="900" i="1" dirty="0" smtClean="0"/>
              <a:t>;</a:t>
            </a:r>
          </a:p>
          <a:p>
            <a:r>
              <a:rPr lang="en-US" altLang="zh-TW" sz="900" b="1" dirty="0"/>
              <a:t>}</a:t>
            </a:r>
            <a:endParaRPr lang="zh-TW" altLang="en-US" sz="900" dirty="0"/>
          </a:p>
        </p:txBody>
      </p:sp>
      <p:sp>
        <p:nvSpPr>
          <p:cNvPr id="96" name="文字方塊 95"/>
          <p:cNvSpPr txBox="1"/>
          <p:nvPr/>
        </p:nvSpPr>
        <p:spPr>
          <a:xfrm>
            <a:off x="3671732" y="3508889"/>
            <a:ext cx="28392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chemeClr val="accent3"/>
                </a:solidFill>
              </a:rPr>
              <a:t>Checks if router "wants" to start receiving message</a:t>
            </a:r>
            <a:endParaRPr lang="zh-TW" altLang="en-US" sz="1000" dirty="0">
              <a:solidFill>
                <a:schemeClr val="accent3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3710205" y="3786943"/>
            <a:ext cx="3441682" cy="2958461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標題 4"/>
          <p:cNvSpPr txBox="1">
            <a:spLocks/>
          </p:cNvSpPr>
          <p:nvPr/>
        </p:nvSpPr>
        <p:spPr>
          <a:xfrm>
            <a:off x="442678" y="-89854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 smtClean="0"/>
              <a:t>Message relay started in clock 1</a:t>
            </a:r>
            <a:endParaRPr lang="zh-TW" altLang="en-US" sz="1800" dirty="0"/>
          </a:p>
        </p:txBody>
      </p:sp>
      <p:sp>
        <p:nvSpPr>
          <p:cNvPr id="99" name="文字方塊 98"/>
          <p:cNvSpPr txBox="1"/>
          <p:nvPr/>
        </p:nvSpPr>
        <p:spPr>
          <a:xfrm>
            <a:off x="3558186" y="420078"/>
            <a:ext cx="4172937" cy="12234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err="1"/>
              <a:t>int</a:t>
            </a:r>
            <a:r>
              <a:rPr lang="zh-TW" altLang="en-US" sz="1050" b="1" dirty="0"/>
              <a:t> </a:t>
            </a:r>
            <a:r>
              <a:rPr lang="en-US" altLang="zh-TW" sz="1050" dirty="0" err="1"/>
              <a:t>receiveMessage</a:t>
            </a:r>
            <a:r>
              <a:rPr lang="en-US" altLang="zh-TW" sz="1050" dirty="0"/>
              <a:t>(</a:t>
            </a:r>
            <a:r>
              <a:rPr lang="en-US" altLang="zh-TW" sz="1050" dirty="0" err="1"/>
              <a:t>m,from</a:t>
            </a:r>
            <a:r>
              <a:rPr lang="en-US" altLang="zh-TW" sz="1050" dirty="0"/>
              <a:t>){</a:t>
            </a:r>
          </a:p>
          <a:p>
            <a:pPr lvl="1"/>
            <a:r>
              <a:rPr lang="en-US" altLang="zh-TW" sz="1050" b="1" dirty="0" err="1"/>
              <a:t>int</a:t>
            </a:r>
            <a:r>
              <a:rPr lang="en-US" altLang="zh-TW" sz="1050" b="1" dirty="0"/>
              <a:t> </a:t>
            </a:r>
            <a:r>
              <a:rPr lang="en-US" altLang="zh-TW" sz="1050" b="1" dirty="0" err="1"/>
              <a:t>retVal</a:t>
            </a:r>
            <a:r>
              <a:rPr lang="en-US" altLang="zh-TW" sz="1050" b="1" dirty="0"/>
              <a:t> = </a:t>
            </a:r>
            <a:r>
              <a:rPr lang="en-US" altLang="zh-TW" sz="1050" b="1" dirty="0" err="1"/>
              <a:t>this.router.receiveMessage</a:t>
            </a:r>
            <a:r>
              <a:rPr lang="en-US" altLang="zh-TW" sz="1050" b="1" dirty="0"/>
              <a:t>(m, from); </a:t>
            </a:r>
            <a:endParaRPr lang="zh-TW" altLang="en-US" sz="1050" b="1" dirty="0"/>
          </a:p>
          <a:p>
            <a:pPr lvl="1"/>
            <a:r>
              <a:rPr lang="en-US" altLang="zh-TW" sz="1050" dirty="0"/>
              <a:t>if (</a:t>
            </a:r>
            <a:r>
              <a:rPr lang="en-US" altLang="zh-TW" sz="1050" dirty="0" err="1"/>
              <a:t>retVal</a:t>
            </a:r>
            <a:r>
              <a:rPr lang="en-US" altLang="zh-TW" sz="1050" dirty="0"/>
              <a:t> == </a:t>
            </a:r>
            <a:r>
              <a:rPr lang="en-US" altLang="zh-TW" sz="1050" dirty="0" err="1"/>
              <a:t>MessageRouter.</a:t>
            </a:r>
            <a:r>
              <a:rPr lang="en-US" altLang="zh-TW" sz="1050" i="1" dirty="0" err="1"/>
              <a:t>RCV_OK</a:t>
            </a:r>
            <a:r>
              <a:rPr lang="en-US" altLang="zh-TW" sz="1050" i="1" dirty="0"/>
              <a:t>) </a:t>
            </a:r>
            <a:r>
              <a:rPr lang="en-US" altLang="zh-TW" sz="1050" dirty="0"/>
              <a:t>{</a:t>
            </a:r>
          </a:p>
          <a:p>
            <a:pPr lvl="1"/>
            <a:r>
              <a:rPr lang="en-US" altLang="zh-TW" sz="1050" dirty="0"/>
              <a:t>   </a:t>
            </a:r>
            <a:r>
              <a:rPr lang="en-US" altLang="zh-TW" sz="1050" dirty="0" err="1"/>
              <a:t>m.addNodeOnPath</a:t>
            </a:r>
            <a:r>
              <a:rPr lang="en-US" altLang="zh-TW" sz="1050" dirty="0"/>
              <a:t>(this);</a:t>
            </a:r>
            <a:r>
              <a:rPr lang="en-US" altLang="zh-TW" sz="1050" dirty="0">
                <a:solidFill>
                  <a:schemeClr val="accent3"/>
                </a:solidFill>
              </a:rPr>
              <a:t>// add this node on the messages path</a:t>
            </a:r>
          </a:p>
          <a:p>
            <a:pPr lvl="1"/>
            <a:r>
              <a:rPr lang="en-US" altLang="zh-TW" sz="1050" dirty="0"/>
              <a:t>}</a:t>
            </a:r>
            <a:endParaRPr lang="zh-TW" altLang="en-US" sz="1050" dirty="0"/>
          </a:p>
          <a:p>
            <a:pPr lvl="1"/>
            <a:r>
              <a:rPr lang="en-US" altLang="zh-TW" sz="1050" dirty="0"/>
              <a:t>return </a:t>
            </a:r>
            <a:r>
              <a:rPr lang="en-US" altLang="zh-TW" sz="1050" dirty="0" err="1"/>
              <a:t>retVal</a:t>
            </a:r>
            <a:r>
              <a:rPr lang="en-US" altLang="zh-TW" sz="1050" dirty="0"/>
              <a:t>;</a:t>
            </a:r>
          </a:p>
          <a:p>
            <a:r>
              <a:rPr lang="en-US" altLang="zh-TW" sz="1050" dirty="0"/>
              <a:t>}</a:t>
            </a:r>
            <a:endParaRPr lang="zh-TW" altLang="en-US" sz="1050" dirty="0"/>
          </a:p>
        </p:txBody>
      </p:sp>
      <p:sp>
        <p:nvSpPr>
          <p:cNvPr id="100" name="文字方塊 99"/>
          <p:cNvSpPr txBox="1"/>
          <p:nvPr/>
        </p:nvSpPr>
        <p:spPr>
          <a:xfrm>
            <a:off x="3125500" y="441982"/>
            <a:ext cx="529312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1050" dirty="0">
                <a:solidFill>
                  <a:schemeClr val="accent6"/>
                </a:solidFill>
              </a:rPr>
              <a:t>Step </a:t>
            </a:r>
            <a:r>
              <a:rPr lang="en-US" altLang="zh-TW" sz="1050" dirty="0" smtClean="0">
                <a:solidFill>
                  <a:schemeClr val="accent6"/>
                </a:solidFill>
              </a:rPr>
              <a:t>1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101" name="文字方塊 100"/>
          <p:cNvSpPr txBox="1"/>
          <p:nvPr/>
        </p:nvSpPr>
        <p:spPr>
          <a:xfrm>
            <a:off x="3558186" y="233428"/>
            <a:ext cx="27142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accent3"/>
                </a:solidFill>
              </a:rPr>
              <a:t>Start receiving a message from another host</a:t>
            </a:r>
            <a:endParaRPr lang="zh-TW" altLang="en-US" sz="1100" dirty="0">
              <a:solidFill>
                <a:schemeClr val="accent3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1104971" y="3499243"/>
            <a:ext cx="3106941" cy="3016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b="1" dirty="0" err="1"/>
              <a:t>boolean</a:t>
            </a:r>
            <a:r>
              <a:rPr lang="en-US" altLang="zh-TW" sz="1000" b="1" dirty="0"/>
              <a:t> </a:t>
            </a:r>
            <a:r>
              <a:rPr lang="en-US" altLang="zh-TW" sz="1000" b="1" dirty="0" err="1"/>
              <a:t>isTransferring</a:t>
            </a:r>
            <a:r>
              <a:rPr lang="en-US" altLang="zh-TW" sz="1000" b="1" dirty="0"/>
              <a:t>() </a:t>
            </a:r>
            <a:r>
              <a:rPr lang="en-US" altLang="zh-TW" sz="1000" dirty="0" smtClean="0"/>
              <a:t>{</a:t>
            </a:r>
          </a:p>
          <a:p>
            <a:r>
              <a:rPr lang="en-US" altLang="zh-TW" sz="1000" dirty="0" smtClean="0"/>
              <a:t>if </a:t>
            </a:r>
            <a:r>
              <a:rPr lang="en-US" altLang="zh-TW" sz="1000" dirty="0"/>
              <a:t>(</a:t>
            </a:r>
            <a:r>
              <a:rPr lang="en-US" altLang="zh-TW" sz="1000" dirty="0" err="1"/>
              <a:t>this.sendingConnections.size</a:t>
            </a:r>
            <a:r>
              <a:rPr lang="en-US" altLang="zh-TW" sz="1000" dirty="0"/>
              <a:t>() &gt; 0) {</a:t>
            </a:r>
          </a:p>
          <a:p>
            <a:r>
              <a:rPr lang="en-US" altLang="zh-TW" sz="1000" dirty="0" smtClean="0"/>
              <a:t>return </a:t>
            </a:r>
            <a:r>
              <a:rPr lang="en-US" altLang="zh-TW" sz="1000" dirty="0"/>
              <a:t>true; </a:t>
            </a:r>
            <a:r>
              <a:rPr lang="en-US" altLang="zh-TW" sz="1000" dirty="0">
                <a:solidFill>
                  <a:schemeClr val="accent3"/>
                </a:solidFill>
              </a:rPr>
              <a:t>// sending something</a:t>
            </a:r>
          </a:p>
          <a:p>
            <a:r>
              <a:rPr lang="en-US" altLang="zh-TW" sz="1000" dirty="0" smtClean="0"/>
              <a:t>}</a:t>
            </a:r>
            <a:endParaRPr lang="en-US" altLang="zh-TW" sz="1000" dirty="0"/>
          </a:p>
          <a:p>
            <a:endParaRPr lang="zh-TW" altLang="en-US" sz="1000" dirty="0"/>
          </a:p>
          <a:p>
            <a:r>
              <a:rPr lang="en-US" altLang="zh-TW" sz="1000" dirty="0" smtClean="0"/>
              <a:t>if </a:t>
            </a:r>
            <a:r>
              <a:rPr lang="en-US" altLang="zh-TW" sz="1000" dirty="0"/>
              <a:t>(</a:t>
            </a:r>
            <a:r>
              <a:rPr lang="en-US" altLang="zh-TW" sz="1000" dirty="0" err="1"/>
              <a:t>this.getHost</a:t>
            </a:r>
            <a:r>
              <a:rPr lang="en-US" altLang="zh-TW" sz="1000" dirty="0"/>
              <a:t>().</a:t>
            </a:r>
            <a:r>
              <a:rPr lang="en-US" altLang="zh-TW" sz="1000" dirty="0" err="1"/>
              <a:t>getConnections</a:t>
            </a:r>
            <a:r>
              <a:rPr lang="en-US" altLang="zh-TW" sz="1000" dirty="0"/>
              <a:t>().size() == 0) {</a:t>
            </a:r>
          </a:p>
          <a:p>
            <a:r>
              <a:rPr lang="en-US" altLang="zh-TW" sz="1000" dirty="0" smtClean="0"/>
              <a:t>return </a:t>
            </a:r>
            <a:r>
              <a:rPr lang="en-US" altLang="zh-TW" sz="1000" dirty="0"/>
              <a:t>false; </a:t>
            </a:r>
            <a:r>
              <a:rPr lang="en-US" altLang="zh-TW" sz="1000" dirty="0">
                <a:solidFill>
                  <a:schemeClr val="accent3"/>
                </a:solidFill>
              </a:rPr>
              <a:t>// not connected</a:t>
            </a:r>
          </a:p>
          <a:p>
            <a:r>
              <a:rPr lang="en-US" altLang="zh-TW" sz="1000" dirty="0" smtClean="0"/>
              <a:t>}</a:t>
            </a:r>
            <a:endParaRPr lang="en-US" altLang="zh-TW" sz="1000" dirty="0"/>
          </a:p>
          <a:p>
            <a:endParaRPr lang="zh-TW" altLang="en-US" sz="1000" dirty="0"/>
          </a:p>
          <a:p>
            <a:r>
              <a:rPr lang="en-US" altLang="zh-TW" sz="1000" dirty="0"/>
              <a:t>List&lt;Connection&gt; connections = </a:t>
            </a:r>
            <a:r>
              <a:rPr lang="en-US" altLang="zh-TW" sz="1000" dirty="0" err="1"/>
              <a:t>getConnections</a:t>
            </a:r>
            <a:r>
              <a:rPr lang="en-US" altLang="zh-TW" sz="1000" dirty="0"/>
              <a:t>();</a:t>
            </a:r>
          </a:p>
          <a:p>
            <a:r>
              <a:rPr lang="en-US" altLang="zh-TW" sz="1000" dirty="0"/>
              <a:t>for (</a:t>
            </a:r>
            <a:r>
              <a:rPr lang="en-US" altLang="zh-TW" sz="1000" dirty="0" err="1"/>
              <a:t>int</a:t>
            </a:r>
            <a:r>
              <a:rPr lang="en-US" altLang="zh-TW" sz="1000" dirty="0"/>
              <a:t> </a:t>
            </a:r>
            <a:r>
              <a:rPr lang="en-US" altLang="zh-TW" sz="1000" dirty="0" err="1"/>
              <a:t>i</a:t>
            </a:r>
            <a:r>
              <a:rPr lang="en-US" altLang="zh-TW" sz="1000" dirty="0"/>
              <a:t>=0, n=</a:t>
            </a:r>
            <a:r>
              <a:rPr lang="en-US" altLang="zh-TW" sz="1000" dirty="0" err="1"/>
              <a:t>connections.size</a:t>
            </a:r>
            <a:r>
              <a:rPr lang="en-US" altLang="zh-TW" sz="1000" dirty="0"/>
              <a:t>(); </a:t>
            </a:r>
            <a:r>
              <a:rPr lang="en-US" altLang="zh-TW" sz="1000" dirty="0" err="1"/>
              <a:t>i</a:t>
            </a:r>
            <a:r>
              <a:rPr lang="en-US" altLang="zh-TW" sz="1000" dirty="0"/>
              <a:t>&lt;n; </a:t>
            </a:r>
            <a:r>
              <a:rPr lang="en-US" altLang="zh-TW" sz="1000" dirty="0" err="1"/>
              <a:t>i</a:t>
            </a:r>
            <a:r>
              <a:rPr lang="en-US" altLang="zh-TW" sz="1000" dirty="0"/>
              <a:t>++) {</a:t>
            </a:r>
          </a:p>
          <a:p>
            <a:r>
              <a:rPr lang="en-US" altLang="zh-TW" sz="1000" dirty="0"/>
              <a:t>Connection con = </a:t>
            </a:r>
            <a:r>
              <a:rPr lang="en-US" altLang="zh-TW" sz="1000" dirty="0" err="1"/>
              <a:t>connections.get</a:t>
            </a:r>
            <a:r>
              <a:rPr lang="en-US" altLang="zh-TW" sz="1000" dirty="0"/>
              <a:t>(</a:t>
            </a:r>
            <a:r>
              <a:rPr lang="en-US" altLang="zh-TW" sz="1000" dirty="0" err="1"/>
              <a:t>i</a:t>
            </a:r>
            <a:r>
              <a:rPr lang="en-US" altLang="zh-TW" sz="1000" dirty="0"/>
              <a:t>);</a:t>
            </a:r>
          </a:p>
          <a:p>
            <a:r>
              <a:rPr lang="en-US" altLang="zh-TW" sz="1000" dirty="0"/>
              <a:t>if (</a:t>
            </a:r>
            <a:r>
              <a:rPr lang="en-US" altLang="zh-TW" sz="1000" dirty="0">
                <a:solidFill>
                  <a:srgbClr val="FF0000"/>
                </a:solidFill>
              </a:rPr>
              <a:t>!</a:t>
            </a:r>
            <a:r>
              <a:rPr lang="en-US" altLang="zh-TW" sz="1000" b="1" dirty="0" err="1"/>
              <a:t>con.isReadyForTransfer</a:t>
            </a:r>
            <a:r>
              <a:rPr lang="en-US" altLang="zh-TW" sz="1000" b="1" dirty="0"/>
              <a:t>()</a:t>
            </a:r>
            <a:r>
              <a:rPr lang="en-US" altLang="zh-TW" sz="1000" dirty="0"/>
              <a:t>) {</a:t>
            </a:r>
          </a:p>
          <a:p>
            <a:r>
              <a:rPr lang="en-US" altLang="zh-TW" sz="1000" dirty="0"/>
              <a:t>return </a:t>
            </a:r>
            <a:r>
              <a:rPr lang="en-US" altLang="zh-TW" sz="1000" dirty="0" smtClean="0"/>
              <a:t>true</a:t>
            </a:r>
            <a:r>
              <a:rPr lang="en-US" altLang="zh-TW" sz="1000" dirty="0">
                <a:solidFill>
                  <a:schemeClr val="accent3"/>
                </a:solidFill>
              </a:rPr>
              <a:t>;</a:t>
            </a:r>
            <a:r>
              <a:rPr lang="en-US" altLang="zh-TW" sz="1000" dirty="0" smtClean="0">
                <a:solidFill>
                  <a:schemeClr val="accent3"/>
                </a:solidFill>
              </a:rPr>
              <a:t>// </a:t>
            </a:r>
            <a:r>
              <a:rPr lang="en-US" altLang="zh-TW" sz="1000" dirty="0">
                <a:solidFill>
                  <a:schemeClr val="accent3"/>
                </a:solidFill>
              </a:rPr>
              <a:t>a connection isn't ready for new transfer</a:t>
            </a:r>
          </a:p>
          <a:p>
            <a:r>
              <a:rPr lang="en-US" altLang="zh-TW" sz="1000" dirty="0"/>
              <a:t>}</a:t>
            </a:r>
          </a:p>
          <a:p>
            <a:r>
              <a:rPr lang="en-US" altLang="zh-TW" sz="1000" dirty="0"/>
              <a:t>}</a:t>
            </a:r>
          </a:p>
          <a:p>
            <a:endParaRPr lang="zh-TW" altLang="en-US" sz="1000" dirty="0"/>
          </a:p>
          <a:p>
            <a:r>
              <a:rPr lang="en-US" altLang="zh-TW" sz="1000" dirty="0"/>
              <a:t>return false;</a:t>
            </a:r>
          </a:p>
          <a:p>
            <a:r>
              <a:rPr lang="en-US" altLang="zh-TW" sz="1000" dirty="0"/>
              <a:t>}</a:t>
            </a:r>
            <a:endParaRPr lang="zh-TW" altLang="en-US" sz="1000" dirty="0"/>
          </a:p>
        </p:txBody>
      </p:sp>
      <p:cxnSp>
        <p:nvCxnSpPr>
          <p:cNvPr id="48" name="肘形接點 47"/>
          <p:cNvCxnSpPr/>
          <p:nvPr/>
        </p:nvCxnSpPr>
        <p:spPr>
          <a:xfrm rot="5400000">
            <a:off x="3955465" y="2586248"/>
            <a:ext cx="1224136" cy="432049"/>
          </a:xfrm>
          <a:prstGeom prst="bentConnector3">
            <a:avLst>
              <a:gd name="adj1" fmla="val -2133"/>
            </a:avLst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/>
          <p:nvPr/>
        </p:nvCxnSpPr>
        <p:spPr>
          <a:xfrm flipH="1">
            <a:off x="795667" y="5450839"/>
            <a:ext cx="366011" cy="0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字方塊 51"/>
          <p:cNvSpPr txBox="1"/>
          <p:nvPr/>
        </p:nvSpPr>
        <p:spPr>
          <a:xfrm>
            <a:off x="132978" y="5266173"/>
            <a:ext cx="6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false</a:t>
            </a:r>
            <a:endParaRPr lang="zh-TW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049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7814141" y="235571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7814141" y="703066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8426209" y="523603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文字方塊 9"/>
          <p:cNvSpPr txBox="1"/>
          <p:nvPr/>
        </p:nvSpPr>
        <p:spPr>
          <a:xfrm>
            <a:off x="-13118" y="3399"/>
            <a:ext cx="984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Receiver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62" name="圓角矩形 61"/>
          <p:cNvSpPr/>
          <p:nvPr/>
        </p:nvSpPr>
        <p:spPr>
          <a:xfrm>
            <a:off x="7670209" y="1151900"/>
            <a:ext cx="1512000" cy="1487257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200" dirty="0"/>
          </a:p>
        </p:txBody>
      </p:sp>
      <p:sp>
        <p:nvSpPr>
          <p:cNvPr id="63" name="圓角矩形 62"/>
          <p:cNvSpPr/>
          <p:nvPr/>
        </p:nvSpPr>
        <p:spPr>
          <a:xfrm>
            <a:off x="7742369" y="2940396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sp>
        <p:nvSpPr>
          <p:cNvPr id="64" name="圓角矩形 63"/>
          <p:cNvSpPr/>
          <p:nvPr/>
        </p:nvSpPr>
        <p:spPr>
          <a:xfrm>
            <a:off x="7677099" y="6227453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65" name="直線接點 64"/>
          <p:cNvCxnSpPr/>
          <p:nvPr/>
        </p:nvCxnSpPr>
        <p:spPr>
          <a:xfrm>
            <a:off x="8421961" y="1001164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6" name="直線單箭頭接點 65"/>
          <p:cNvCxnSpPr>
            <a:stCxn id="64" idx="0"/>
            <a:endCxn id="63" idx="2"/>
          </p:cNvCxnSpPr>
          <p:nvPr/>
        </p:nvCxnSpPr>
        <p:spPr>
          <a:xfrm flipH="1" flipV="1">
            <a:off x="8423524" y="5489416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>
            <a:stCxn id="63" idx="0"/>
          </p:cNvCxnSpPr>
          <p:nvPr/>
        </p:nvCxnSpPr>
        <p:spPr>
          <a:xfrm flipV="1">
            <a:off x="8423524" y="2664149"/>
            <a:ext cx="4787" cy="27624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/>
          <p:cNvSpPr txBox="1"/>
          <p:nvPr/>
        </p:nvSpPr>
        <p:spPr>
          <a:xfrm>
            <a:off x="7867527" y="4032400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7764329" y="1620257"/>
            <a:ext cx="1323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MessageRouter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90" name="右大括弧 89"/>
          <p:cNvSpPr/>
          <p:nvPr/>
        </p:nvSpPr>
        <p:spPr>
          <a:xfrm>
            <a:off x="7342788" y="252956"/>
            <a:ext cx="399581" cy="1367301"/>
          </a:xfrm>
          <a:prstGeom prst="rightBrace">
            <a:avLst>
              <a:gd name="adj1" fmla="val 8333"/>
              <a:gd name="adj2" fmla="val 4284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4674810" y="1895528"/>
            <a:ext cx="241925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err="1" smtClean="0"/>
              <a:t>int</a:t>
            </a:r>
            <a:r>
              <a:rPr lang="en-US" altLang="zh-TW" sz="1050" dirty="0" smtClean="0"/>
              <a:t> </a:t>
            </a:r>
            <a:r>
              <a:rPr lang="en-US" altLang="zh-TW" sz="1050" dirty="0" err="1" smtClean="0"/>
              <a:t>receiveMessage</a:t>
            </a:r>
            <a:r>
              <a:rPr lang="en-US" altLang="zh-TW" sz="1050" dirty="0" smtClean="0"/>
              <a:t>(</a:t>
            </a:r>
            <a:r>
              <a:rPr lang="en-US" altLang="zh-TW" sz="1050" dirty="0" err="1" smtClean="0"/>
              <a:t>m,from</a:t>
            </a:r>
            <a:r>
              <a:rPr lang="en-US" altLang="zh-TW" sz="1050" dirty="0"/>
              <a:t>) {</a:t>
            </a:r>
          </a:p>
          <a:p>
            <a:r>
              <a:rPr lang="en-US" altLang="zh-TW" sz="1050" b="1" dirty="0" smtClean="0"/>
              <a:t>  </a:t>
            </a:r>
            <a:r>
              <a:rPr lang="en-US" altLang="zh-TW" sz="1050" b="1" dirty="0" err="1" smtClean="0"/>
              <a:t>int</a:t>
            </a:r>
            <a:r>
              <a:rPr lang="en-US" altLang="zh-TW" sz="1050" b="1" dirty="0" smtClean="0"/>
              <a:t> </a:t>
            </a:r>
            <a:r>
              <a:rPr lang="en-US" altLang="zh-TW" sz="1050" b="1" dirty="0" err="1"/>
              <a:t>recvCheck</a:t>
            </a:r>
            <a:r>
              <a:rPr lang="en-US" altLang="zh-TW" sz="1050" b="1" dirty="0"/>
              <a:t> = </a:t>
            </a:r>
            <a:r>
              <a:rPr lang="en-US" altLang="zh-TW" sz="1050" b="1" dirty="0" err="1"/>
              <a:t>checkReceiving</a:t>
            </a:r>
            <a:r>
              <a:rPr lang="en-US" altLang="zh-TW" sz="1050" b="1" dirty="0"/>
              <a:t>(m); </a:t>
            </a:r>
          </a:p>
          <a:p>
            <a:r>
              <a:rPr lang="en-US" altLang="zh-TW" sz="1050" dirty="0" smtClean="0"/>
              <a:t>  if </a:t>
            </a:r>
            <a:r>
              <a:rPr lang="en-US" altLang="zh-TW" sz="1050" dirty="0"/>
              <a:t>(</a:t>
            </a:r>
            <a:r>
              <a:rPr lang="en-US" altLang="zh-TW" sz="1050" dirty="0" err="1"/>
              <a:t>recvCheck</a:t>
            </a:r>
            <a:r>
              <a:rPr lang="en-US" altLang="zh-TW" sz="1050" dirty="0"/>
              <a:t> != </a:t>
            </a:r>
            <a:r>
              <a:rPr lang="en-US" altLang="zh-TW" sz="1050" i="1" dirty="0"/>
              <a:t>RCV_OK) {</a:t>
            </a:r>
          </a:p>
          <a:p>
            <a:r>
              <a:rPr lang="en-US" altLang="zh-TW" sz="1050" dirty="0" smtClean="0"/>
              <a:t>      return </a:t>
            </a:r>
            <a:r>
              <a:rPr lang="en-US" altLang="zh-TW" sz="1050" dirty="0" err="1"/>
              <a:t>recvCheck</a:t>
            </a:r>
            <a:r>
              <a:rPr lang="en-US" altLang="zh-TW" sz="1050" dirty="0"/>
              <a:t>;</a:t>
            </a:r>
          </a:p>
          <a:p>
            <a:r>
              <a:rPr lang="en-US" altLang="zh-TW" sz="1050" dirty="0" smtClean="0"/>
              <a:t>   }</a:t>
            </a:r>
            <a:endParaRPr lang="zh-TW" altLang="en-US" sz="1050" dirty="0"/>
          </a:p>
          <a:p>
            <a:r>
              <a:rPr lang="en-US" altLang="zh-TW" sz="1050" dirty="0">
                <a:solidFill>
                  <a:schemeClr val="accent3"/>
                </a:solidFill>
              </a:rPr>
              <a:t>// seems OK, start receiving the message</a:t>
            </a:r>
          </a:p>
          <a:p>
            <a:r>
              <a:rPr lang="en-US" altLang="zh-TW" sz="1050" dirty="0"/>
              <a:t>return </a:t>
            </a:r>
            <a:r>
              <a:rPr lang="en-US" altLang="zh-TW" sz="1050" dirty="0" err="1"/>
              <a:t>super.receiveMessage</a:t>
            </a:r>
            <a:r>
              <a:rPr lang="en-US" altLang="zh-TW" sz="1050" dirty="0"/>
              <a:t>(m, from);</a:t>
            </a:r>
          </a:p>
          <a:p>
            <a:r>
              <a:rPr lang="en-US" altLang="zh-TW" sz="1050" dirty="0"/>
              <a:t>}</a:t>
            </a:r>
            <a:endParaRPr lang="zh-TW" altLang="en-US" sz="1050" dirty="0"/>
          </a:p>
        </p:txBody>
      </p:sp>
      <p:sp>
        <p:nvSpPr>
          <p:cNvPr id="91" name="文字方塊 90"/>
          <p:cNvSpPr txBox="1"/>
          <p:nvPr/>
        </p:nvSpPr>
        <p:spPr>
          <a:xfrm>
            <a:off x="4674809" y="1748776"/>
            <a:ext cx="529312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1050" dirty="0">
                <a:solidFill>
                  <a:schemeClr val="accent6"/>
                </a:solidFill>
              </a:rPr>
              <a:t>Step </a:t>
            </a:r>
            <a:r>
              <a:rPr lang="en-US" altLang="zh-TW" sz="1050" dirty="0" smtClean="0">
                <a:solidFill>
                  <a:schemeClr val="accent6"/>
                </a:solidFill>
              </a:rPr>
              <a:t>2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93" name="右大括弧 92"/>
          <p:cNvSpPr/>
          <p:nvPr/>
        </p:nvSpPr>
        <p:spPr>
          <a:xfrm>
            <a:off x="7094062" y="2376010"/>
            <a:ext cx="583038" cy="3482424"/>
          </a:xfrm>
          <a:prstGeom prst="rightBrace">
            <a:avLst>
              <a:gd name="adj1" fmla="val 7152"/>
              <a:gd name="adj2" fmla="val 5050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5" name="文字方塊 94"/>
          <p:cNvSpPr txBox="1"/>
          <p:nvPr/>
        </p:nvSpPr>
        <p:spPr>
          <a:xfrm>
            <a:off x="3670042" y="3918571"/>
            <a:ext cx="353494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b="1" dirty="0" err="1"/>
              <a:t>int</a:t>
            </a:r>
            <a:r>
              <a:rPr lang="en-US" altLang="zh-TW" sz="900" b="1" dirty="0"/>
              <a:t> </a:t>
            </a:r>
            <a:r>
              <a:rPr lang="en-US" altLang="zh-TW" sz="900" b="1" dirty="0" err="1"/>
              <a:t>checkReceiving</a:t>
            </a:r>
            <a:r>
              <a:rPr lang="en-US" altLang="zh-TW" sz="900" b="1" dirty="0"/>
              <a:t>(Message m) {</a:t>
            </a:r>
            <a:endParaRPr lang="en-US" altLang="zh-TW" sz="900" b="1" dirty="0" smtClean="0">
              <a:solidFill>
                <a:srgbClr val="7030A0"/>
              </a:solidFill>
            </a:endParaRPr>
          </a:p>
          <a:p>
            <a:pPr lvl="1"/>
            <a:r>
              <a:rPr lang="en-US" altLang="zh-TW" sz="900" b="1" dirty="0" smtClean="0">
                <a:solidFill>
                  <a:srgbClr val="7030A0"/>
                </a:solidFill>
              </a:rPr>
              <a:t>if</a:t>
            </a:r>
            <a:r>
              <a:rPr lang="en-US" altLang="zh-TW" sz="900" b="1" dirty="0" smtClean="0"/>
              <a:t> </a:t>
            </a:r>
            <a:r>
              <a:rPr lang="en-US" altLang="zh-TW" sz="900" b="1" dirty="0"/>
              <a:t>(</a:t>
            </a:r>
            <a:r>
              <a:rPr lang="en-US" altLang="zh-TW" sz="900" b="1" dirty="0" err="1"/>
              <a:t>isTransferring</a:t>
            </a:r>
            <a:r>
              <a:rPr lang="en-US" altLang="zh-TW" sz="900" b="1" dirty="0"/>
              <a:t>()) </a:t>
            </a:r>
            <a:r>
              <a:rPr lang="en-US" altLang="zh-TW" sz="900" dirty="0"/>
              <a:t>{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return</a:t>
            </a:r>
            <a:r>
              <a:rPr lang="en-US" altLang="zh-TW" sz="900" dirty="0"/>
              <a:t> </a:t>
            </a:r>
            <a:r>
              <a:rPr lang="en-US" altLang="zh-TW" sz="900" i="1" dirty="0">
                <a:solidFill>
                  <a:schemeClr val="accent1"/>
                </a:solidFill>
              </a:rPr>
              <a:t>TRY_LATER_BUSY</a:t>
            </a:r>
            <a:r>
              <a:rPr lang="en-US" altLang="zh-TW" sz="900" i="1" dirty="0"/>
              <a:t>; </a:t>
            </a:r>
            <a:r>
              <a:rPr lang="en-US" altLang="zh-TW" sz="900" i="1" dirty="0">
                <a:solidFill>
                  <a:schemeClr val="accent3"/>
                </a:solidFill>
              </a:rPr>
              <a:t>// only one connection at a time</a:t>
            </a:r>
          </a:p>
          <a:p>
            <a:pPr lvl="1"/>
            <a:r>
              <a:rPr lang="en-US" altLang="zh-TW" sz="900" dirty="0"/>
              <a:t>}</a:t>
            </a:r>
          </a:p>
          <a:p>
            <a:pPr lvl="1"/>
            <a:endParaRPr lang="zh-TW" altLang="en-US" sz="900" dirty="0"/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if</a:t>
            </a:r>
            <a:r>
              <a:rPr lang="en-US" altLang="zh-TW" sz="900" dirty="0"/>
              <a:t> ( </a:t>
            </a:r>
            <a:r>
              <a:rPr lang="en-US" altLang="zh-TW" sz="900" dirty="0" err="1"/>
              <a:t>hasMessage</a:t>
            </a:r>
            <a:r>
              <a:rPr lang="en-US" altLang="zh-TW" sz="900" dirty="0"/>
              <a:t>(</a:t>
            </a:r>
            <a:r>
              <a:rPr lang="en-US" altLang="zh-TW" sz="900" dirty="0" err="1"/>
              <a:t>m.getId</a:t>
            </a:r>
            <a:r>
              <a:rPr lang="en-US" altLang="zh-TW" sz="900" dirty="0"/>
              <a:t>()) || </a:t>
            </a:r>
            <a:r>
              <a:rPr lang="en-US" altLang="zh-TW" sz="900" dirty="0" err="1"/>
              <a:t>isDeliveredMessage</a:t>
            </a:r>
            <a:r>
              <a:rPr lang="en-US" altLang="zh-TW" sz="900" dirty="0"/>
              <a:t>(m) ){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return</a:t>
            </a:r>
            <a:r>
              <a:rPr lang="en-US" altLang="zh-TW" sz="900" dirty="0"/>
              <a:t> </a:t>
            </a:r>
            <a:r>
              <a:rPr lang="en-US" altLang="zh-TW" sz="900" i="1" dirty="0">
                <a:solidFill>
                  <a:schemeClr val="accent1"/>
                </a:solidFill>
              </a:rPr>
              <a:t>DENIED_OLD</a:t>
            </a:r>
            <a:r>
              <a:rPr lang="en-US" altLang="zh-TW" sz="900" i="1" dirty="0"/>
              <a:t>; </a:t>
            </a:r>
            <a:r>
              <a:rPr lang="en-US" altLang="zh-TW" sz="900" i="1" dirty="0">
                <a:solidFill>
                  <a:schemeClr val="accent3"/>
                </a:solidFill>
              </a:rPr>
              <a:t>// already seen this message -&gt; reject it</a:t>
            </a:r>
          </a:p>
          <a:p>
            <a:pPr lvl="1"/>
            <a:r>
              <a:rPr lang="en-US" altLang="zh-TW" sz="900" dirty="0"/>
              <a:t>}</a:t>
            </a:r>
          </a:p>
          <a:p>
            <a:pPr lvl="1"/>
            <a:endParaRPr lang="zh-TW" altLang="en-US" sz="900" dirty="0"/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if</a:t>
            </a:r>
            <a:r>
              <a:rPr lang="en-US" altLang="zh-TW" sz="900" dirty="0"/>
              <a:t> (</a:t>
            </a:r>
            <a:r>
              <a:rPr lang="en-US" altLang="zh-TW" sz="900" dirty="0" err="1"/>
              <a:t>m.getTtl</a:t>
            </a:r>
            <a:r>
              <a:rPr lang="en-US" altLang="zh-TW" sz="900" dirty="0"/>
              <a:t>() &lt;= 0 &amp;&amp; </a:t>
            </a:r>
            <a:r>
              <a:rPr lang="en-US" altLang="zh-TW" sz="900" dirty="0" err="1"/>
              <a:t>m.getTo</a:t>
            </a:r>
            <a:r>
              <a:rPr lang="en-US" altLang="zh-TW" sz="900" dirty="0"/>
              <a:t>() != </a:t>
            </a:r>
            <a:r>
              <a:rPr lang="en-US" altLang="zh-TW" sz="900" dirty="0" err="1"/>
              <a:t>getHost</a:t>
            </a:r>
            <a:r>
              <a:rPr lang="en-US" altLang="zh-TW" sz="900" dirty="0"/>
              <a:t>()) {</a:t>
            </a:r>
          </a:p>
          <a:p>
            <a:pPr lvl="1"/>
            <a:r>
              <a:rPr lang="en-US" altLang="zh-TW" sz="900" dirty="0">
                <a:solidFill>
                  <a:schemeClr val="accent3"/>
                </a:solidFill>
              </a:rPr>
              <a:t>/* TTL has expired and this host is not the final recipient */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return</a:t>
            </a:r>
            <a:r>
              <a:rPr lang="en-US" altLang="zh-TW" sz="900" dirty="0"/>
              <a:t> </a:t>
            </a:r>
            <a:r>
              <a:rPr lang="en-US" altLang="zh-TW" sz="900" i="1" dirty="0">
                <a:solidFill>
                  <a:schemeClr val="accent1"/>
                </a:solidFill>
              </a:rPr>
              <a:t>DENIED_TTL</a:t>
            </a:r>
            <a:r>
              <a:rPr lang="en-US" altLang="zh-TW" sz="900" i="1" dirty="0"/>
              <a:t>; </a:t>
            </a:r>
          </a:p>
          <a:p>
            <a:pPr lvl="1"/>
            <a:r>
              <a:rPr lang="en-US" altLang="zh-TW" sz="900" dirty="0"/>
              <a:t>}</a:t>
            </a:r>
          </a:p>
          <a:p>
            <a:pPr lvl="1"/>
            <a:endParaRPr lang="zh-TW" altLang="en-US" sz="900" dirty="0"/>
          </a:p>
          <a:p>
            <a:pPr lvl="1"/>
            <a:r>
              <a:rPr lang="en-US" altLang="zh-TW" sz="900" dirty="0">
                <a:solidFill>
                  <a:schemeClr val="accent3"/>
                </a:solidFill>
              </a:rPr>
              <a:t>/* remove oldest messages but not the ones being sent */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if</a:t>
            </a:r>
            <a:r>
              <a:rPr lang="en-US" altLang="zh-TW" sz="900" dirty="0"/>
              <a:t> (!</a:t>
            </a:r>
            <a:r>
              <a:rPr lang="en-US" altLang="zh-TW" sz="900" dirty="0" err="1"/>
              <a:t>makeRoomForMessage</a:t>
            </a:r>
            <a:r>
              <a:rPr lang="en-US" altLang="zh-TW" sz="900" dirty="0"/>
              <a:t>(</a:t>
            </a:r>
            <a:r>
              <a:rPr lang="en-US" altLang="zh-TW" sz="900" dirty="0" err="1"/>
              <a:t>m.getSize</a:t>
            </a:r>
            <a:r>
              <a:rPr lang="en-US" altLang="zh-TW" sz="900" dirty="0"/>
              <a:t>())) {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return</a:t>
            </a:r>
            <a:r>
              <a:rPr lang="en-US" altLang="zh-TW" sz="900" dirty="0"/>
              <a:t> </a:t>
            </a:r>
            <a:r>
              <a:rPr lang="en-US" altLang="zh-TW" sz="900" i="1" dirty="0">
                <a:solidFill>
                  <a:schemeClr val="accent1"/>
                </a:solidFill>
              </a:rPr>
              <a:t>DENIED_NO_SPACE</a:t>
            </a:r>
            <a:r>
              <a:rPr lang="en-US" altLang="zh-TW" sz="900" i="1" dirty="0"/>
              <a:t>; </a:t>
            </a:r>
            <a:r>
              <a:rPr lang="en-US" altLang="zh-TW" sz="900" i="1" dirty="0">
                <a:solidFill>
                  <a:schemeClr val="accent3"/>
                </a:solidFill>
              </a:rPr>
              <a:t>// couldn't fit into buffer -&gt; reject</a:t>
            </a:r>
          </a:p>
          <a:p>
            <a:pPr lvl="1"/>
            <a:r>
              <a:rPr lang="en-US" altLang="zh-TW" sz="900" dirty="0" smtClean="0"/>
              <a:t>}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return</a:t>
            </a:r>
            <a:r>
              <a:rPr lang="en-US" altLang="zh-TW" sz="900" dirty="0"/>
              <a:t> </a:t>
            </a:r>
            <a:r>
              <a:rPr lang="en-US" altLang="zh-TW" sz="900" i="1" dirty="0">
                <a:solidFill>
                  <a:schemeClr val="accent1"/>
                </a:solidFill>
              </a:rPr>
              <a:t>RCV_OK</a:t>
            </a:r>
            <a:r>
              <a:rPr lang="en-US" altLang="zh-TW" sz="900" i="1" dirty="0" smtClean="0"/>
              <a:t>;</a:t>
            </a:r>
          </a:p>
          <a:p>
            <a:r>
              <a:rPr lang="en-US" altLang="zh-TW" sz="900" b="1" dirty="0"/>
              <a:t>}</a:t>
            </a:r>
            <a:endParaRPr lang="zh-TW" altLang="en-US" sz="900" dirty="0"/>
          </a:p>
        </p:txBody>
      </p:sp>
      <p:sp>
        <p:nvSpPr>
          <p:cNvPr id="96" name="文字方塊 95"/>
          <p:cNvSpPr txBox="1"/>
          <p:nvPr/>
        </p:nvSpPr>
        <p:spPr>
          <a:xfrm>
            <a:off x="3671732" y="3508889"/>
            <a:ext cx="28392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chemeClr val="accent3"/>
                </a:solidFill>
              </a:rPr>
              <a:t>Checks if router "wants" to start receiving message</a:t>
            </a:r>
            <a:endParaRPr lang="zh-TW" altLang="en-US" sz="1000" dirty="0">
              <a:solidFill>
                <a:schemeClr val="accent3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3710205" y="3786943"/>
            <a:ext cx="3441682" cy="2958461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標題 4"/>
          <p:cNvSpPr txBox="1">
            <a:spLocks/>
          </p:cNvSpPr>
          <p:nvPr/>
        </p:nvSpPr>
        <p:spPr>
          <a:xfrm>
            <a:off x="442678" y="-89854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 smtClean="0"/>
              <a:t>Message relay started in clock 1</a:t>
            </a:r>
            <a:endParaRPr lang="zh-TW" altLang="en-US" sz="1800" dirty="0"/>
          </a:p>
        </p:txBody>
      </p:sp>
      <p:sp>
        <p:nvSpPr>
          <p:cNvPr id="99" name="文字方塊 98"/>
          <p:cNvSpPr txBox="1"/>
          <p:nvPr/>
        </p:nvSpPr>
        <p:spPr>
          <a:xfrm>
            <a:off x="3558186" y="420078"/>
            <a:ext cx="4172937" cy="12234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err="1"/>
              <a:t>int</a:t>
            </a:r>
            <a:r>
              <a:rPr lang="zh-TW" altLang="en-US" sz="1050" b="1" dirty="0"/>
              <a:t> </a:t>
            </a:r>
            <a:r>
              <a:rPr lang="en-US" altLang="zh-TW" sz="1050" dirty="0" err="1"/>
              <a:t>receiveMessage</a:t>
            </a:r>
            <a:r>
              <a:rPr lang="en-US" altLang="zh-TW" sz="1050" dirty="0"/>
              <a:t>(</a:t>
            </a:r>
            <a:r>
              <a:rPr lang="en-US" altLang="zh-TW" sz="1050" dirty="0" err="1"/>
              <a:t>m,from</a:t>
            </a:r>
            <a:r>
              <a:rPr lang="en-US" altLang="zh-TW" sz="1050" dirty="0"/>
              <a:t>){</a:t>
            </a:r>
          </a:p>
          <a:p>
            <a:pPr lvl="1"/>
            <a:r>
              <a:rPr lang="en-US" altLang="zh-TW" sz="1050" b="1" dirty="0" err="1"/>
              <a:t>int</a:t>
            </a:r>
            <a:r>
              <a:rPr lang="en-US" altLang="zh-TW" sz="1050" b="1" dirty="0"/>
              <a:t> </a:t>
            </a:r>
            <a:r>
              <a:rPr lang="en-US" altLang="zh-TW" sz="1050" b="1" dirty="0" err="1"/>
              <a:t>retVal</a:t>
            </a:r>
            <a:r>
              <a:rPr lang="en-US" altLang="zh-TW" sz="1050" b="1" dirty="0"/>
              <a:t> = </a:t>
            </a:r>
            <a:r>
              <a:rPr lang="en-US" altLang="zh-TW" sz="1050" b="1" dirty="0" err="1"/>
              <a:t>this.router.receiveMessage</a:t>
            </a:r>
            <a:r>
              <a:rPr lang="en-US" altLang="zh-TW" sz="1050" b="1" dirty="0"/>
              <a:t>(m, from); </a:t>
            </a:r>
            <a:endParaRPr lang="zh-TW" altLang="en-US" sz="1050" b="1" dirty="0"/>
          </a:p>
          <a:p>
            <a:pPr lvl="1"/>
            <a:r>
              <a:rPr lang="en-US" altLang="zh-TW" sz="1050" dirty="0"/>
              <a:t>if (</a:t>
            </a:r>
            <a:r>
              <a:rPr lang="en-US" altLang="zh-TW" sz="1050" dirty="0" err="1"/>
              <a:t>retVal</a:t>
            </a:r>
            <a:r>
              <a:rPr lang="en-US" altLang="zh-TW" sz="1050" dirty="0"/>
              <a:t> == </a:t>
            </a:r>
            <a:r>
              <a:rPr lang="en-US" altLang="zh-TW" sz="1050" dirty="0" err="1"/>
              <a:t>MessageRouter.</a:t>
            </a:r>
            <a:r>
              <a:rPr lang="en-US" altLang="zh-TW" sz="1050" i="1" dirty="0" err="1"/>
              <a:t>RCV_OK</a:t>
            </a:r>
            <a:r>
              <a:rPr lang="en-US" altLang="zh-TW" sz="1050" i="1" dirty="0"/>
              <a:t>) </a:t>
            </a:r>
            <a:r>
              <a:rPr lang="en-US" altLang="zh-TW" sz="1050" dirty="0"/>
              <a:t>{</a:t>
            </a:r>
          </a:p>
          <a:p>
            <a:pPr lvl="1"/>
            <a:r>
              <a:rPr lang="en-US" altLang="zh-TW" sz="1050" dirty="0"/>
              <a:t>   </a:t>
            </a:r>
            <a:r>
              <a:rPr lang="en-US" altLang="zh-TW" sz="1050" dirty="0" err="1"/>
              <a:t>m.addNodeOnPath</a:t>
            </a:r>
            <a:r>
              <a:rPr lang="en-US" altLang="zh-TW" sz="1050" dirty="0"/>
              <a:t>(this);</a:t>
            </a:r>
            <a:r>
              <a:rPr lang="en-US" altLang="zh-TW" sz="1050" dirty="0">
                <a:solidFill>
                  <a:schemeClr val="accent3"/>
                </a:solidFill>
              </a:rPr>
              <a:t>// add this node on the messages path</a:t>
            </a:r>
          </a:p>
          <a:p>
            <a:pPr lvl="1"/>
            <a:r>
              <a:rPr lang="en-US" altLang="zh-TW" sz="1050" dirty="0"/>
              <a:t>}</a:t>
            </a:r>
            <a:endParaRPr lang="zh-TW" altLang="en-US" sz="1050" dirty="0"/>
          </a:p>
          <a:p>
            <a:pPr lvl="1"/>
            <a:r>
              <a:rPr lang="en-US" altLang="zh-TW" sz="1050" dirty="0"/>
              <a:t>return </a:t>
            </a:r>
            <a:r>
              <a:rPr lang="en-US" altLang="zh-TW" sz="1050" dirty="0" err="1"/>
              <a:t>retVal</a:t>
            </a:r>
            <a:r>
              <a:rPr lang="en-US" altLang="zh-TW" sz="1050" dirty="0"/>
              <a:t>;</a:t>
            </a:r>
          </a:p>
          <a:p>
            <a:r>
              <a:rPr lang="en-US" altLang="zh-TW" sz="1050" dirty="0"/>
              <a:t>}</a:t>
            </a:r>
            <a:endParaRPr lang="zh-TW" altLang="en-US" sz="1050" dirty="0"/>
          </a:p>
        </p:txBody>
      </p:sp>
      <p:sp>
        <p:nvSpPr>
          <p:cNvPr id="100" name="文字方塊 99"/>
          <p:cNvSpPr txBox="1"/>
          <p:nvPr/>
        </p:nvSpPr>
        <p:spPr>
          <a:xfrm>
            <a:off x="3125500" y="441982"/>
            <a:ext cx="529312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1050" dirty="0">
                <a:solidFill>
                  <a:schemeClr val="accent6"/>
                </a:solidFill>
              </a:rPr>
              <a:t>Step </a:t>
            </a:r>
            <a:r>
              <a:rPr lang="en-US" altLang="zh-TW" sz="1050" dirty="0" smtClean="0">
                <a:solidFill>
                  <a:schemeClr val="accent6"/>
                </a:solidFill>
              </a:rPr>
              <a:t>1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101" name="文字方塊 100"/>
          <p:cNvSpPr txBox="1"/>
          <p:nvPr/>
        </p:nvSpPr>
        <p:spPr>
          <a:xfrm>
            <a:off x="3558186" y="233428"/>
            <a:ext cx="27142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accent3"/>
                </a:solidFill>
              </a:rPr>
              <a:t>Start receiving a message from another host</a:t>
            </a:r>
            <a:endParaRPr lang="zh-TW" altLang="en-US" sz="1100" dirty="0">
              <a:solidFill>
                <a:schemeClr val="accent3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1104971" y="3499243"/>
            <a:ext cx="3106941" cy="3016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b="1" dirty="0" err="1"/>
              <a:t>boolean</a:t>
            </a:r>
            <a:r>
              <a:rPr lang="en-US" altLang="zh-TW" sz="1000" b="1" dirty="0"/>
              <a:t> </a:t>
            </a:r>
            <a:r>
              <a:rPr lang="en-US" altLang="zh-TW" sz="1000" b="1" dirty="0" err="1"/>
              <a:t>isTransferring</a:t>
            </a:r>
            <a:r>
              <a:rPr lang="en-US" altLang="zh-TW" sz="1000" b="1" dirty="0"/>
              <a:t>() </a:t>
            </a:r>
            <a:r>
              <a:rPr lang="en-US" altLang="zh-TW" sz="1000" dirty="0" smtClean="0"/>
              <a:t>{</a:t>
            </a:r>
          </a:p>
          <a:p>
            <a:r>
              <a:rPr lang="en-US" altLang="zh-TW" sz="1000" dirty="0" smtClean="0"/>
              <a:t>if </a:t>
            </a:r>
            <a:r>
              <a:rPr lang="en-US" altLang="zh-TW" sz="1000" dirty="0"/>
              <a:t>(</a:t>
            </a:r>
            <a:r>
              <a:rPr lang="en-US" altLang="zh-TW" sz="1000" dirty="0" err="1"/>
              <a:t>this.sendingConnections.size</a:t>
            </a:r>
            <a:r>
              <a:rPr lang="en-US" altLang="zh-TW" sz="1000" dirty="0"/>
              <a:t>() &gt; 0) {</a:t>
            </a:r>
          </a:p>
          <a:p>
            <a:r>
              <a:rPr lang="en-US" altLang="zh-TW" sz="1000" dirty="0" smtClean="0"/>
              <a:t>return </a:t>
            </a:r>
            <a:r>
              <a:rPr lang="en-US" altLang="zh-TW" sz="1000" dirty="0"/>
              <a:t>true; </a:t>
            </a:r>
            <a:r>
              <a:rPr lang="en-US" altLang="zh-TW" sz="1000" dirty="0">
                <a:solidFill>
                  <a:schemeClr val="accent3"/>
                </a:solidFill>
              </a:rPr>
              <a:t>// sending something</a:t>
            </a:r>
          </a:p>
          <a:p>
            <a:r>
              <a:rPr lang="en-US" altLang="zh-TW" sz="1000" dirty="0" smtClean="0"/>
              <a:t>}</a:t>
            </a:r>
            <a:endParaRPr lang="en-US" altLang="zh-TW" sz="1000" dirty="0"/>
          </a:p>
          <a:p>
            <a:endParaRPr lang="zh-TW" altLang="en-US" sz="1000" dirty="0"/>
          </a:p>
          <a:p>
            <a:r>
              <a:rPr lang="en-US" altLang="zh-TW" sz="1000" dirty="0" smtClean="0"/>
              <a:t>if </a:t>
            </a:r>
            <a:r>
              <a:rPr lang="en-US" altLang="zh-TW" sz="1000" dirty="0"/>
              <a:t>(</a:t>
            </a:r>
            <a:r>
              <a:rPr lang="en-US" altLang="zh-TW" sz="1000" dirty="0" err="1"/>
              <a:t>this.getHost</a:t>
            </a:r>
            <a:r>
              <a:rPr lang="en-US" altLang="zh-TW" sz="1000" dirty="0"/>
              <a:t>().</a:t>
            </a:r>
            <a:r>
              <a:rPr lang="en-US" altLang="zh-TW" sz="1000" dirty="0" err="1"/>
              <a:t>getConnections</a:t>
            </a:r>
            <a:r>
              <a:rPr lang="en-US" altLang="zh-TW" sz="1000" dirty="0"/>
              <a:t>().size() == 0) {</a:t>
            </a:r>
          </a:p>
          <a:p>
            <a:r>
              <a:rPr lang="en-US" altLang="zh-TW" sz="1000" dirty="0" smtClean="0"/>
              <a:t>return </a:t>
            </a:r>
            <a:r>
              <a:rPr lang="en-US" altLang="zh-TW" sz="1000" dirty="0"/>
              <a:t>false; </a:t>
            </a:r>
            <a:r>
              <a:rPr lang="en-US" altLang="zh-TW" sz="1000" dirty="0">
                <a:solidFill>
                  <a:schemeClr val="accent3"/>
                </a:solidFill>
              </a:rPr>
              <a:t>// not connected</a:t>
            </a:r>
          </a:p>
          <a:p>
            <a:r>
              <a:rPr lang="en-US" altLang="zh-TW" sz="1000" dirty="0" smtClean="0"/>
              <a:t>}</a:t>
            </a:r>
            <a:endParaRPr lang="en-US" altLang="zh-TW" sz="1000" dirty="0"/>
          </a:p>
          <a:p>
            <a:endParaRPr lang="zh-TW" altLang="en-US" sz="1000" dirty="0"/>
          </a:p>
          <a:p>
            <a:r>
              <a:rPr lang="en-US" altLang="zh-TW" sz="1000" dirty="0"/>
              <a:t>List&lt;Connection&gt; connections = </a:t>
            </a:r>
            <a:r>
              <a:rPr lang="en-US" altLang="zh-TW" sz="1000" dirty="0" err="1"/>
              <a:t>getConnections</a:t>
            </a:r>
            <a:r>
              <a:rPr lang="en-US" altLang="zh-TW" sz="1000" dirty="0"/>
              <a:t>();</a:t>
            </a:r>
          </a:p>
          <a:p>
            <a:r>
              <a:rPr lang="en-US" altLang="zh-TW" sz="1000" dirty="0"/>
              <a:t>for (</a:t>
            </a:r>
            <a:r>
              <a:rPr lang="en-US" altLang="zh-TW" sz="1000" dirty="0" err="1"/>
              <a:t>int</a:t>
            </a:r>
            <a:r>
              <a:rPr lang="en-US" altLang="zh-TW" sz="1000" dirty="0"/>
              <a:t> </a:t>
            </a:r>
            <a:r>
              <a:rPr lang="en-US" altLang="zh-TW" sz="1000" dirty="0" err="1"/>
              <a:t>i</a:t>
            </a:r>
            <a:r>
              <a:rPr lang="en-US" altLang="zh-TW" sz="1000" dirty="0"/>
              <a:t>=0, n=</a:t>
            </a:r>
            <a:r>
              <a:rPr lang="en-US" altLang="zh-TW" sz="1000" dirty="0" err="1"/>
              <a:t>connections.size</a:t>
            </a:r>
            <a:r>
              <a:rPr lang="en-US" altLang="zh-TW" sz="1000" dirty="0"/>
              <a:t>(); </a:t>
            </a:r>
            <a:r>
              <a:rPr lang="en-US" altLang="zh-TW" sz="1000" dirty="0" err="1"/>
              <a:t>i</a:t>
            </a:r>
            <a:r>
              <a:rPr lang="en-US" altLang="zh-TW" sz="1000" dirty="0"/>
              <a:t>&lt;n; </a:t>
            </a:r>
            <a:r>
              <a:rPr lang="en-US" altLang="zh-TW" sz="1000" dirty="0" err="1"/>
              <a:t>i</a:t>
            </a:r>
            <a:r>
              <a:rPr lang="en-US" altLang="zh-TW" sz="1000" dirty="0"/>
              <a:t>++) {</a:t>
            </a:r>
          </a:p>
          <a:p>
            <a:r>
              <a:rPr lang="en-US" altLang="zh-TW" sz="1000" dirty="0"/>
              <a:t>Connection con = </a:t>
            </a:r>
            <a:r>
              <a:rPr lang="en-US" altLang="zh-TW" sz="1000" dirty="0" err="1"/>
              <a:t>connections.get</a:t>
            </a:r>
            <a:r>
              <a:rPr lang="en-US" altLang="zh-TW" sz="1000" dirty="0"/>
              <a:t>(</a:t>
            </a:r>
            <a:r>
              <a:rPr lang="en-US" altLang="zh-TW" sz="1000" dirty="0" err="1"/>
              <a:t>i</a:t>
            </a:r>
            <a:r>
              <a:rPr lang="en-US" altLang="zh-TW" sz="1000" dirty="0"/>
              <a:t>);</a:t>
            </a:r>
          </a:p>
          <a:p>
            <a:r>
              <a:rPr lang="en-US" altLang="zh-TW" sz="1000" dirty="0"/>
              <a:t>if (</a:t>
            </a:r>
            <a:r>
              <a:rPr lang="en-US" altLang="zh-TW" sz="1000" dirty="0">
                <a:solidFill>
                  <a:srgbClr val="FF0000"/>
                </a:solidFill>
              </a:rPr>
              <a:t>!</a:t>
            </a:r>
            <a:r>
              <a:rPr lang="en-US" altLang="zh-TW" sz="1000" b="1" dirty="0" err="1"/>
              <a:t>con.isReadyForTransfer</a:t>
            </a:r>
            <a:r>
              <a:rPr lang="en-US" altLang="zh-TW" sz="1000" b="1" dirty="0"/>
              <a:t>()</a:t>
            </a:r>
            <a:r>
              <a:rPr lang="en-US" altLang="zh-TW" sz="1000" dirty="0"/>
              <a:t>) {</a:t>
            </a:r>
          </a:p>
          <a:p>
            <a:r>
              <a:rPr lang="en-US" altLang="zh-TW" sz="1000" dirty="0"/>
              <a:t>return </a:t>
            </a:r>
            <a:r>
              <a:rPr lang="en-US" altLang="zh-TW" sz="1000" dirty="0" smtClean="0"/>
              <a:t>true</a:t>
            </a:r>
            <a:r>
              <a:rPr lang="en-US" altLang="zh-TW" sz="1000" dirty="0">
                <a:solidFill>
                  <a:schemeClr val="accent3"/>
                </a:solidFill>
              </a:rPr>
              <a:t>;</a:t>
            </a:r>
            <a:r>
              <a:rPr lang="en-US" altLang="zh-TW" sz="1000" dirty="0" smtClean="0">
                <a:solidFill>
                  <a:schemeClr val="accent3"/>
                </a:solidFill>
              </a:rPr>
              <a:t>// </a:t>
            </a:r>
            <a:r>
              <a:rPr lang="en-US" altLang="zh-TW" sz="1000" dirty="0">
                <a:solidFill>
                  <a:schemeClr val="accent3"/>
                </a:solidFill>
              </a:rPr>
              <a:t>a connection isn't ready for new transfer</a:t>
            </a:r>
          </a:p>
          <a:p>
            <a:r>
              <a:rPr lang="en-US" altLang="zh-TW" sz="1000" dirty="0"/>
              <a:t>}</a:t>
            </a:r>
          </a:p>
          <a:p>
            <a:r>
              <a:rPr lang="en-US" altLang="zh-TW" sz="1000" dirty="0"/>
              <a:t>}</a:t>
            </a:r>
          </a:p>
          <a:p>
            <a:endParaRPr lang="zh-TW" altLang="en-US" sz="1000" dirty="0"/>
          </a:p>
          <a:p>
            <a:r>
              <a:rPr lang="en-US" altLang="zh-TW" sz="1000" dirty="0">
                <a:solidFill>
                  <a:srgbClr val="FF0000"/>
                </a:solidFill>
              </a:rPr>
              <a:t>return false</a:t>
            </a:r>
            <a:r>
              <a:rPr lang="en-US" altLang="zh-TW" sz="1000" dirty="0"/>
              <a:t>;</a:t>
            </a:r>
          </a:p>
          <a:p>
            <a:r>
              <a:rPr lang="en-US" altLang="zh-TW" sz="1000" dirty="0"/>
              <a:t>}</a:t>
            </a:r>
            <a:endParaRPr lang="zh-TW" altLang="en-US" sz="1000" dirty="0"/>
          </a:p>
        </p:txBody>
      </p:sp>
      <p:cxnSp>
        <p:nvCxnSpPr>
          <p:cNvPr id="48" name="肘形接點 47"/>
          <p:cNvCxnSpPr/>
          <p:nvPr/>
        </p:nvCxnSpPr>
        <p:spPr>
          <a:xfrm rot="5400000">
            <a:off x="3955465" y="2586248"/>
            <a:ext cx="1224136" cy="432049"/>
          </a:xfrm>
          <a:prstGeom prst="bentConnector3">
            <a:avLst>
              <a:gd name="adj1" fmla="val -2133"/>
            </a:avLst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 flipV="1">
            <a:off x="5204121" y="4185126"/>
            <a:ext cx="440533" cy="2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5652991" y="4000460"/>
            <a:ext cx="6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false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66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7814141" y="235571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7814141" y="703066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8426209" y="523603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文字方塊 9"/>
          <p:cNvSpPr txBox="1"/>
          <p:nvPr/>
        </p:nvSpPr>
        <p:spPr>
          <a:xfrm>
            <a:off x="-13118" y="3399"/>
            <a:ext cx="984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Receiver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62" name="圓角矩形 61"/>
          <p:cNvSpPr/>
          <p:nvPr/>
        </p:nvSpPr>
        <p:spPr>
          <a:xfrm>
            <a:off x="7670209" y="1151900"/>
            <a:ext cx="1512000" cy="1487257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200" dirty="0"/>
          </a:p>
        </p:txBody>
      </p:sp>
      <p:sp>
        <p:nvSpPr>
          <p:cNvPr id="63" name="圓角矩形 62"/>
          <p:cNvSpPr/>
          <p:nvPr/>
        </p:nvSpPr>
        <p:spPr>
          <a:xfrm>
            <a:off x="7742369" y="2940396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sp>
        <p:nvSpPr>
          <p:cNvPr id="64" name="圓角矩形 63"/>
          <p:cNvSpPr/>
          <p:nvPr/>
        </p:nvSpPr>
        <p:spPr>
          <a:xfrm>
            <a:off x="7677099" y="6227453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65" name="直線接點 64"/>
          <p:cNvCxnSpPr/>
          <p:nvPr/>
        </p:nvCxnSpPr>
        <p:spPr>
          <a:xfrm>
            <a:off x="8421961" y="1001164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6" name="直線單箭頭接點 65"/>
          <p:cNvCxnSpPr>
            <a:stCxn id="64" idx="0"/>
            <a:endCxn id="63" idx="2"/>
          </p:cNvCxnSpPr>
          <p:nvPr/>
        </p:nvCxnSpPr>
        <p:spPr>
          <a:xfrm flipH="1" flipV="1">
            <a:off x="8423524" y="5489416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>
            <a:stCxn id="63" idx="0"/>
          </p:cNvCxnSpPr>
          <p:nvPr/>
        </p:nvCxnSpPr>
        <p:spPr>
          <a:xfrm flipV="1">
            <a:off x="8423524" y="2664149"/>
            <a:ext cx="4787" cy="27624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/>
          <p:cNvSpPr txBox="1"/>
          <p:nvPr/>
        </p:nvSpPr>
        <p:spPr>
          <a:xfrm>
            <a:off x="7867527" y="4032400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7764329" y="1620257"/>
            <a:ext cx="1323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MessageRouter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90" name="右大括弧 89"/>
          <p:cNvSpPr/>
          <p:nvPr/>
        </p:nvSpPr>
        <p:spPr>
          <a:xfrm>
            <a:off x="7342788" y="252956"/>
            <a:ext cx="399581" cy="1367301"/>
          </a:xfrm>
          <a:prstGeom prst="rightBrace">
            <a:avLst>
              <a:gd name="adj1" fmla="val 8333"/>
              <a:gd name="adj2" fmla="val 4284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4674810" y="1895528"/>
            <a:ext cx="241925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err="1" smtClean="0"/>
              <a:t>int</a:t>
            </a:r>
            <a:r>
              <a:rPr lang="en-US" altLang="zh-TW" sz="1050" dirty="0" smtClean="0"/>
              <a:t> </a:t>
            </a:r>
            <a:r>
              <a:rPr lang="en-US" altLang="zh-TW" sz="1050" dirty="0" err="1" smtClean="0"/>
              <a:t>receiveMessage</a:t>
            </a:r>
            <a:r>
              <a:rPr lang="en-US" altLang="zh-TW" sz="1050" dirty="0" smtClean="0"/>
              <a:t>(</a:t>
            </a:r>
            <a:r>
              <a:rPr lang="en-US" altLang="zh-TW" sz="1050" dirty="0" err="1" smtClean="0"/>
              <a:t>m,from</a:t>
            </a:r>
            <a:r>
              <a:rPr lang="en-US" altLang="zh-TW" sz="1050" dirty="0"/>
              <a:t>) {</a:t>
            </a:r>
          </a:p>
          <a:p>
            <a:r>
              <a:rPr lang="en-US" altLang="zh-TW" sz="1050" b="1" dirty="0" smtClean="0"/>
              <a:t>  </a:t>
            </a:r>
            <a:r>
              <a:rPr lang="en-US" altLang="zh-TW" sz="1050" b="1" dirty="0" err="1" smtClean="0"/>
              <a:t>int</a:t>
            </a:r>
            <a:r>
              <a:rPr lang="en-US" altLang="zh-TW" sz="1050" b="1" dirty="0" smtClean="0"/>
              <a:t> </a:t>
            </a:r>
            <a:r>
              <a:rPr lang="en-US" altLang="zh-TW" sz="1050" b="1" dirty="0" err="1"/>
              <a:t>recvCheck</a:t>
            </a:r>
            <a:r>
              <a:rPr lang="en-US" altLang="zh-TW" sz="1050" b="1" dirty="0"/>
              <a:t> = </a:t>
            </a:r>
            <a:r>
              <a:rPr lang="en-US" altLang="zh-TW" sz="1050" b="1" dirty="0" err="1"/>
              <a:t>checkReceiving</a:t>
            </a:r>
            <a:r>
              <a:rPr lang="en-US" altLang="zh-TW" sz="1050" b="1" dirty="0"/>
              <a:t>(m); </a:t>
            </a:r>
          </a:p>
          <a:p>
            <a:r>
              <a:rPr lang="en-US" altLang="zh-TW" sz="1050" dirty="0" smtClean="0"/>
              <a:t>  if </a:t>
            </a:r>
            <a:r>
              <a:rPr lang="en-US" altLang="zh-TW" sz="1050" dirty="0"/>
              <a:t>(</a:t>
            </a:r>
            <a:r>
              <a:rPr lang="en-US" altLang="zh-TW" sz="1050" dirty="0" err="1"/>
              <a:t>recvCheck</a:t>
            </a:r>
            <a:r>
              <a:rPr lang="en-US" altLang="zh-TW" sz="1050" dirty="0"/>
              <a:t> != </a:t>
            </a:r>
            <a:r>
              <a:rPr lang="en-US" altLang="zh-TW" sz="1050" i="1" dirty="0"/>
              <a:t>RCV_OK) {</a:t>
            </a:r>
          </a:p>
          <a:p>
            <a:r>
              <a:rPr lang="en-US" altLang="zh-TW" sz="1050" dirty="0" smtClean="0"/>
              <a:t>      return </a:t>
            </a:r>
            <a:r>
              <a:rPr lang="en-US" altLang="zh-TW" sz="1050" dirty="0" err="1"/>
              <a:t>recvCheck</a:t>
            </a:r>
            <a:r>
              <a:rPr lang="en-US" altLang="zh-TW" sz="1050" dirty="0"/>
              <a:t>;</a:t>
            </a:r>
          </a:p>
          <a:p>
            <a:r>
              <a:rPr lang="en-US" altLang="zh-TW" sz="1050" dirty="0" smtClean="0"/>
              <a:t>   }</a:t>
            </a:r>
            <a:endParaRPr lang="zh-TW" altLang="en-US" sz="1050" dirty="0"/>
          </a:p>
          <a:p>
            <a:r>
              <a:rPr lang="en-US" altLang="zh-TW" sz="1050" dirty="0">
                <a:solidFill>
                  <a:schemeClr val="accent3"/>
                </a:solidFill>
              </a:rPr>
              <a:t>// seems OK, start receiving the message</a:t>
            </a:r>
          </a:p>
          <a:p>
            <a:r>
              <a:rPr lang="en-US" altLang="zh-TW" sz="1050" dirty="0"/>
              <a:t>return </a:t>
            </a:r>
            <a:r>
              <a:rPr lang="en-US" altLang="zh-TW" sz="1050" dirty="0" err="1"/>
              <a:t>super.receiveMessage</a:t>
            </a:r>
            <a:r>
              <a:rPr lang="en-US" altLang="zh-TW" sz="1050" dirty="0"/>
              <a:t>(m, from);</a:t>
            </a:r>
          </a:p>
          <a:p>
            <a:r>
              <a:rPr lang="en-US" altLang="zh-TW" sz="1050" dirty="0"/>
              <a:t>}</a:t>
            </a:r>
            <a:endParaRPr lang="zh-TW" altLang="en-US" sz="1050" dirty="0"/>
          </a:p>
        </p:txBody>
      </p:sp>
      <p:sp>
        <p:nvSpPr>
          <p:cNvPr id="91" name="文字方塊 90"/>
          <p:cNvSpPr txBox="1"/>
          <p:nvPr/>
        </p:nvSpPr>
        <p:spPr>
          <a:xfrm>
            <a:off x="4674809" y="1748776"/>
            <a:ext cx="529312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1050" dirty="0">
                <a:solidFill>
                  <a:schemeClr val="accent6"/>
                </a:solidFill>
              </a:rPr>
              <a:t>Step </a:t>
            </a:r>
            <a:r>
              <a:rPr lang="en-US" altLang="zh-TW" sz="1050" dirty="0" smtClean="0">
                <a:solidFill>
                  <a:schemeClr val="accent6"/>
                </a:solidFill>
              </a:rPr>
              <a:t>2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93" name="右大括弧 92"/>
          <p:cNvSpPr/>
          <p:nvPr/>
        </p:nvSpPr>
        <p:spPr>
          <a:xfrm>
            <a:off x="7094062" y="2376010"/>
            <a:ext cx="583038" cy="3482424"/>
          </a:xfrm>
          <a:prstGeom prst="rightBrace">
            <a:avLst>
              <a:gd name="adj1" fmla="val 7152"/>
              <a:gd name="adj2" fmla="val 5050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5" name="文字方塊 94"/>
          <p:cNvSpPr txBox="1"/>
          <p:nvPr/>
        </p:nvSpPr>
        <p:spPr>
          <a:xfrm>
            <a:off x="3670042" y="3918571"/>
            <a:ext cx="353494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b="1" dirty="0" err="1"/>
              <a:t>int</a:t>
            </a:r>
            <a:r>
              <a:rPr lang="en-US" altLang="zh-TW" sz="900" b="1" dirty="0"/>
              <a:t> </a:t>
            </a:r>
            <a:r>
              <a:rPr lang="en-US" altLang="zh-TW" sz="900" b="1" dirty="0" err="1"/>
              <a:t>checkReceiving</a:t>
            </a:r>
            <a:r>
              <a:rPr lang="en-US" altLang="zh-TW" sz="900" b="1" dirty="0"/>
              <a:t>(Message m) {</a:t>
            </a:r>
            <a:endParaRPr lang="en-US" altLang="zh-TW" sz="900" b="1" dirty="0" smtClean="0">
              <a:solidFill>
                <a:srgbClr val="7030A0"/>
              </a:solidFill>
            </a:endParaRPr>
          </a:p>
          <a:p>
            <a:pPr lvl="1"/>
            <a:r>
              <a:rPr lang="en-US" altLang="zh-TW" sz="900" b="1" dirty="0" smtClean="0">
                <a:solidFill>
                  <a:srgbClr val="7030A0"/>
                </a:solidFill>
              </a:rPr>
              <a:t>if</a:t>
            </a:r>
            <a:r>
              <a:rPr lang="en-US" altLang="zh-TW" sz="900" b="1" dirty="0" smtClean="0"/>
              <a:t> </a:t>
            </a:r>
            <a:r>
              <a:rPr lang="en-US" altLang="zh-TW" sz="900" b="1" dirty="0"/>
              <a:t>(</a:t>
            </a:r>
            <a:r>
              <a:rPr lang="en-US" altLang="zh-TW" sz="900" dirty="0" err="1"/>
              <a:t>isTransferring</a:t>
            </a:r>
            <a:r>
              <a:rPr lang="en-US" altLang="zh-TW" sz="900" dirty="0"/>
              <a:t>()) {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return</a:t>
            </a:r>
            <a:r>
              <a:rPr lang="en-US" altLang="zh-TW" sz="900" dirty="0"/>
              <a:t> </a:t>
            </a:r>
            <a:r>
              <a:rPr lang="en-US" altLang="zh-TW" sz="900" i="1" dirty="0">
                <a:solidFill>
                  <a:schemeClr val="accent1"/>
                </a:solidFill>
              </a:rPr>
              <a:t>TRY_LATER_BUSY</a:t>
            </a:r>
            <a:r>
              <a:rPr lang="en-US" altLang="zh-TW" sz="900" i="1" dirty="0"/>
              <a:t>; </a:t>
            </a:r>
            <a:r>
              <a:rPr lang="en-US" altLang="zh-TW" sz="900" i="1" dirty="0">
                <a:solidFill>
                  <a:schemeClr val="accent3"/>
                </a:solidFill>
              </a:rPr>
              <a:t>// only one connection at a time</a:t>
            </a:r>
          </a:p>
          <a:p>
            <a:pPr lvl="1"/>
            <a:r>
              <a:rPr lang="en-US" altLang="zh-TW" sz="900" dirty="0"/>
              <a:t>}</a:t>
            </a:r>
          </a:p>
          <a:p>
            <a:pPr lvl="1"/>
            <a:endParaRPr lang="zh-TW" altLang="en-US" sz="900" dirty="0"/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if</a:t>
            </a:r>
            <a:r>
              <a:rPr lang="en-US" altLang="zh-TW" sz="900" dirty="0"/>
              <a:t> ( </a:t>
            </a:r>
            <a:r>
              <a:rPr lang="en-US" altLang="zh-TW" sz="900" b="1" dirty="0" err="1"/>
              <a:t>hasMessage</a:t>
            </a:r>
            <a:r>
              <a:rPr lang="en-US" altLang="zh-TW" sz="900" b="1" dirty="0"/>
              <a:t>(</a:t>
            </a:r>
            <a:r>
              <a:rPr lang="en-US" altLang="zh-TW" sz="900" b="1" dirty="0" err="1"/>
              <a:t>m.getId</a:t>
            </a:r>
            <a:r>
              <a:rPr lang="en-US" altLang="zh-TW" sz="900" b="1" dirty="0"/>
              <a:t>()) || </a:t>
            </a:r>
            <a:r>
              <a:rPr lang="en-US" altLang="zh-TW" sz="900" b="1" dirty="0" err="1"/>
              <a:t>isDeliveredMessage</a:t>
            </a:r>
            <a:r>
              <a:rPr lang="en-US" altLang="zh-TW" sz="900" b="1" dirty="0"/>
              <a:t>(m)</a:t>
            </a:r>
            <a:r>
              <a:rPr lang="en-US" altLang="zh-TW" sz="900" dirty="0"/>
              <a:t> ){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return</a:t>
            </a:r>
            <a:r>
              <a:rPr lang="en-US" altLang="zh-TW" sz="900" dirty="0"/>
              <a:t> </a:t>
            </a:r>
            <a:r>
              <a:rPr lang="en-US" altLang="zh-TW" sz="900" i="1" dirty="0">
                <a:solidFill>
                  <a:schemeClr val="accent1"/>
                </a:solidFill>
              </a:rPr>
              <a:t>DENIED_OLD</a:t>
            </a:r>
            <a:r>
              <a:rPr lang="en-US" altLang="zh-TW" sz="900" i="1" dirty="0"/>
              <a:t>; </a:t>
            </a:r>
            <a:r>
              <a:rPr lang="en-US" altLang="zh-TW" sz="900" i="1" dirty="0">
                <a:solidFill>
                  <a:schemeClr val="accent3"/>
                </a:solidFill>
              </a:rPr>
              <a:t>// already seen this message -&gt; reject it</a:t>
            </a:r>
          </a:p>
          <a:p>
            <a:pPr lvl="1"/>
            <a:r>
              <a:rPr lang="en-US" altLang="zh-TW" sz="900" dirty="0"/>
              <a:t>}</a:t>
            </a:r>
          </a:p>
          <a:p>
            <a:pPr lvl="1"/>
            <a:endParaRPr lang="zh-TW" altLang="en-US" sz="900" dirty="0"/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if</a:t>
            </a:r>
            <a:r>
              <a:rPr lang="en-US" altLang="zh-TW" sz="900" dirty="0"/>
              <a:t> (</a:t>
            </a:r>
            <a:r>
              <a:rPr lang="en-US" altLang="zh-TW" sz="900" dirty="0" err="1"/>
              <a:t>m.getTtl</a:t>
            </a:r>
            <a:r>
              <a:rPr lang="en-US" altLang="zh-TW" sz="900" dirty="0"/>
              <a:t>() &lt;= 0 &amp;&amp; </a:t>
            </a:r>
            <a:r>
              <a:rPr lang="en-US" altLang="zh-TW" sz="900" dirty="0" err="1"/>
              <a:t>m.getTo</a:t>
            </a:r>
            <a:r>
              <a:rPr lang="en-US" altLang="zh-TW" sz="900" dirty="0"/>
              <a:t>() != </a:t>
            </a:r>
            <a:r>
              <a:rPr lang="en-US" altLang="zh-TW" sz="900" dirty="0" err="1"/>
              <a:t>getHost</a:t>
            </a:r>
            <a:r>
              <a:rPr lang="en-US" altLang="zh-TW" sz="900" dirty="0"/>
              <a:t>()) {</a:t>
            </a:r>
          </a:p>
          <a:p>
            <a:pPr lvl="1"/>
            <a:r>
              <a:rPr lang="en-US" altLang="zh-TW" sz="900" dirty="0">
                <a:solidFill>
                  <a:schemeClr val="accent3"/>
                </a:solidFill>
              </a:rPr>
              <a:t>/* TTL has expired and this host is not the final recipient */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return</a:t>
            </a:r>
            <a:r>
              <a:rPr lang="en-US" altLang="zh-TW" sz="900" dirty="0"/>
              <a:t> </a:t>
            </a:r>
            <a:r>
              <a:rPr lang="en-US" altLang="zh-TW" sz="900" i="1" dirty="0">
                <a:solidFill>
                  <a:schemeClr val="accent1"/>
                </a:solidFill>
              </a:rPr>
              <a:t>DENIED_TTL</a:t>
            </a:r>
            <a:r>
              <a:rPr lang="en-US" altLang="zh-TW" sz="900" i="1" dirty="0"/>
              <a:t>; </a:t>
            </a:r>
          </a:p>
          <a:p>
            <a:pPr lvl="1"/>
            <a:r>
              <a:rPr lang="en-US" altLang="zh-TW" sz="900" dirty="0"/>
              <a:t>}</a:t>
            </a:r>
          </a:p>
          <a:p>
            <a:pPr lvl="1"/>
            <a:endParaRPr lang="zh-TW" altLang="en-US" sz="900" dirty="0"/>
          </a:p>
          <a:p>
            <a:pPr lvl="1"/>
            <a:r>
              <a:rPr lang="en-US" altLang="zh-TW" sz="900" dirty="0">
                <a:solidFill>
                  <a:schemeClr val="accent3"/>
                </a:solidFill>
              </a:rPr>
              <a:t>/* remove oldest messages but not the ones being sent */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if</a:t>
            </a:r>
            <a:r>
              <a:rPr lang="en-US" altLang="zh-TW" sz="900" dirty="0"/>
              <a:t> (!</a:t>
            </a:r>
            <a:r>
              <a:rPr lang="en-US" altLang="zh-TW" sz="900" dirty="0" err="1"/>
              <a:t>makeRoomForMessage</a:t>
            </a:r>
            <a:r>
              <a:rPr lang="en-US" altLang="zh-TW" sz="900" dirty="0"/>
              <a:t>(</a:t>
            </a:r>
            <a:r>
              <a:rPr lang="en-US" altLang="zh-TW" sz="900" dirty="0" err="1"/>
              <a:t>m.getSize</a:t>
            </a:r>
            <a:r>
              <a:rPr lang="en-US" altLang="zh-TW" sz="900" dirty="0"/>
              <a:t>())) {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return</a:t>
            </a:r>
            <a:r>
              <a:rPr lang="en-US" altLang="zh-TW" sz="900" dirty="0"/>
              <a:t> </a:t>
            </a:r>
            <a:r>
              <a:rPr lang="en-US" altLang="zh-TW" sz="900" i="1" dirty="0">
                <a:solidFill>
                  <a:schemeClr val="accent1"/>
                </a:solidFill>
              </a:rPr>
              <a:t>DENIED_NO_SPACE</a:t>
            </a:r>
            <a:r>
              <a:rPr lang="en-US" altLang="zh-TW" sz="900" i="1" dirty="0"/>
              <a:t>; </a:t>
            </a:r>
            <a:r>
              <a:rPr lang="en-US" altLang="zh-TW" sz="900" i="1" dirty="0">
                <a:solidFill>
                  <a:schemeClr val="accent3"/>
                </a:solidFill>
              </a:rPr>
              <a:t>// couldn't fit into buffer -&gt; reject</a:t>
            </a:r>
          </a:p>
          <a:p>
            <a:pPr lvl="1"/>
            <a:r>
              <a:rPr lang="en-US" altLang="zh-TW" sz="900" dirty="0" smtClean="0"/>
              <a:t>}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return</a:t>
            </a:r>
            <a:r>
              <a:rPr lang="en-US" altLang="zh-TW" sz="900" dirty="0"/>
              <a:t> </a:t>
            </a:r>
            <a:r>
              <a:rPr lang="en-US" altLang="zh-TW" sz="900" i="1" dirty="0">
                <a:solidFill>
                  <a:schemeClr val="accent1"/>
                </a:solidFill>
              </a:rPr>
              <a:t>RCV_OK</a:t>
            </a:r>
            <a:r>
              <a:rPr lang="en-US" altLang="zh-TW" sz="900" i="1" dirty="0" smtClean="0"/>
              <a:t>;</a:t>
            </a:r>
          </a:p>
          <a:p>
            <a:r>
              <a:rPr lang="en-US" altLang="zh-TW" sz="900" b="1" dirty="0"/>
              <a:t>}</a:t>
            </a:r>
            <a:endParaRPr lang="zh-TW" altLang="en-US" sz="900" dirty="0"/>
          </a:p>
        </p:txBody>
      </p:sp>
      <p:sp>
        <p:nvSpPr>
          <p:cNvPr id="96" name="文字方塊 95"/>
          <p:cNvSpPr txBox="1"/>
          <p:nvPr/>
        </p:nvSpPr>
        <p:spPr>
          <a:xfrm>
            <a:off x="3671732" y="3508889"/>
            <a:ext cx="28392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chemeClr val="accent3"/>
                </a:solidFill>
              </a:rPr>
              <a:t>Checks if router "wants" to start receiving message</a:t>
            </a:r>
            <a:endParaRPr lang="zh-TW" altLang="en-US" sz="1000" dirty="0">
              <a:solidFill>
                <a:schemeClr val="accent3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3710205" y="3786943"/>
            <a:ext cx="3441682" cy="2958461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標題 4"/>
          <p:cNvSpPr txBox="1">
            <a:spLocks/>
          </p:cNvSpPr>
          <p:nvPr/>
        </p:nvSpPr>
        <p:spPr>
          <a:xfrm>
            <a:off x="442678" y="-89854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 smtClean="0"/>
              <a:t>Message relay started in clock 1</a:t>
            </a:r>
            <a:endParaRPr lang="zh-TW" altLang="en-US" sz="1800" dirty="0"/>
          </a:p>
        </p:txBody>
      </p:sp>
      <p:sp>
        <p:nvSpPr>
          <p:cNvPr id="99" name="文字方塊 98"/>
          <p:cNvSpPr txBox="1"/>
          <p:nvPr/>
        </p:nvSpPr>
        <p:spPr>
          <a:xfrm>
            <a:off x="3558186" y="420078"/>
            <a:ext cx="4172937" cy="12234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err="1"/>
              <a:t>int</a:t>
            </a:r>
            <a:r>
              <a:rPr lang="zh-TW" altLang="en-US" sz="1050" b="1" dirty="0"/>
              <a:t> </a:t>
            </a:r>
            <a:r>
              <a:rPr lang="en-US" altLang="zh-TW" sz="1050" dirty="0" err="1"/>
              <a:t>receiveMessage</a:t>
            </a:r>
            <a:r>
              <a:rPr lang="en-US" altLang="zh-TW" sz="1050" dirty="0"/>
              <a:t>(</a:t>
            </a:r>
            <a:r>
              <a:rPr lang="en-US" altLang="zh-TW" sz="1050" dirty="0" err="1"/>
              <a:t>m,from</a:t>
            </a:r>
            <a:r>
              <a:rPr lang="en-US" altLang="zh-TW" sz="1050" dirty="0"/>
              <a:t>){</a:t>
            </a:r>
          </a:p>
          <a:p>
            <a:pPr lvl="1"/>
            <a:r>
              <a:rPr lang="en-US" altLang="zh-TW" sz="1050" b="1" dirty="0" err="1"/>
              <a:t>int</a:t>
            </a:r>
            <a:r>
              <a:rPr lang="en-US" altLang="zh-TW" sz="1050" b="1" dirty="0"/>
              <a:t> </a:t>
            </a:r>
            <a:r>
              <a:rPr lang="en-US" altLang="zh-TW" sz="1050" b="1" dirty="0" err="1"/>
              <a:t>retVal</a:t>
            </a:r>
            <a:r>
              <a:rPr lang="en-US" altLang="zh-TW" sz="1050" b="1" dirty="0"/>
              <a:t> = </a:t>
            </a:r>
            <a:r>
              <a:rPr lang="en-US" altLang="zh-TW" sz="1050" b="1" dirty="0" err="1"/>
              <a:t>this.router.receiveMessage</a:t>
            </a:r>
            <a:r>
              <a:rPr lang="en-US" altLang="zh-TW" sz="1050" b="1" dirty="0"/>
              <a:t>(m, from); </a:t>
            </a:r>
            <a:endParaRPr lang="zh-TW" altLang="en-US" sz="1050" b="1" dirty="0"/>
          </a:p>
          <a:p>
            <a:pPr lvl="1"/>
            <a:r>
              <a:rPr lang="en-US" altLang="zh-TW" sz="1050" dirty="0"/>
              <a:t>if (</a:t>
            </a:r>
            <a:r>
              <a:rPr lang="en-US" altLang="zh-TW" sz="1050" dirty="0" err="1"/>
              <a:t>retVal</a:t>
            </a:r>
            <a:r>
              <a:rPr lang="en-US" altLang="zh-TW" sz="1050" dirty="0"/>
              <a:t> == </a:t>
            </a:r>
            <a:r>
              <a:rPr lang="en-US" altLang="zh-TW" sz="1050" dirty="0" err="1"/>
              <a:t>MessageRouter.</a:t>
            </a:r>
            <a:r>
              <a:rPr lang="en-US" altLang="zh-TW" sz="1050" i="1" dirty="0" err="1"/>
              <a:t>RCV_OK</a:t>
            </a:r>
            <a:r>
              <a:rPr lang="en-US" altLang="zh-TW" sz="1050" i="1" dirty="0"/>
              <a:t>) </a:t>
            </a:r>
            <a:r>
              <a:rPr lang="en-US" altLang="zh-TW" sz="1050" dirty="0"/>
              <a:t>{</a:t>
            </a:r>
          </a:p>
          <a:p>
            <a:pPr lvl="1"/>
            <a:r>
              <a:rPr lang="en-US" altLang="zh-TW" sz="1050" dirty="0"/>
              <a:t>   </a:t>
            </a:r>
            <a:r>
              <a:rPr lang="en-US" altLang="zh-TW" sz="1050" dirty="0" err="1"/>
              <a:t>m.addNodeOnPath</a:t>
            </a:r>
            <a:r>
              <a:rPr lang="en-US" altLang="zh-TW" sz="1050" dirty="0"/>
              <a:t>(this);</a:t>
            </a:r>
            <a:r>
              <a:rPr lang="en-US" altLang="zh-TW" sz="1050" dirty="0">
                <a:solidFill>
                  <a:schemeClr val="accent3"/>
                </a:solidFill>
              </a:rPr>
              <a:t>// add this node on the messages path</a:t>
            </a:r>
          </a:p>
          <a:p>
            <a:pPr lvl="1"/>
            <a:r>
              <a:rPr lang="en-US" altLang="zh-TW" sz="1050" dirty="0"/>
              <a:t>}</a:t>
            </a:r>
            <a:endParaRPr lang="zh-TW" altLang="en-US" sz="1050" dirty="0"/>
          </a:p>
          <a:p>
            <a:pPr lvl="1"/>
            <a:r>
              <a:rPr lang="en-US" altLang="zh-TW" sz="1050" dirty="0"/>
              <a:t>return </a:t>
            </a:r>
            <a:r>
              <a:rPr lang="en-US" altLang="zh-TW" sz="1050" dirty="0" err="1"/>
              <a:t>retVal</a:t>
            </a:r>
            <a:r>
              <a:rPr lang="en-US" altLang="zh-TW" sz="1050" dirty="0"/>
              <a:t>;</a:t>
            </a:r>
          </a:p>
          <a:p>
            <a:r>
              <a:rPr lang="en-US" altLang="zh-TW" sz="1050" dirty="0"/>
              <a:t>}</a:t>
            </a:r>
            <a:endParaRPr lang="zh-TW" altLang="en-US" sz="1050" dirty="0"/>
          </a:p>
        </p:txBody>
      </p:sp>
      <p:sp>
        <p:nvSpPr>
          <p:cNvPr id="100" name="文字方塊 99"/>
          <p:cNvSpPr txBox="1"/>
          <p:nvPr/>
        </p:nvSpPr>
        <p:spPr>
          <a:xfrm>
            <a:off x="3125500" y="441982"/>
            <a:ext cx="529312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1050" dirty="0">
                <a:solidFill>
                  <a:schemeClr val="accent6"/>
                </a:solidFill>
              </a:rPr>
              <a:t>Step </a:t>
            </a:r>
            <a:r>
              <a:rPr lang="en-US" altLang="zh-TW" sz="1050" dirty="0" smtClean="0">
                <a:solidFill>
                  <a:schemeClr val="accent6"/>
                </a:solidFill>
              </a:rPr>
              <a:t>1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101" name="文字方塊 100"/>
          <p:cNvSpPr txBox="1"/>
          <p:nvPr/>
        </p:nvSpPr>
        <p:spPr>
          <a:xfrm>
            <a:off x="3558186" y="233428"/>
            <a:ext cx="27142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accent3"/>
                </a:solidFill>
              </a:rPr>
              <a:t>Start receiving a message from another host</a:t>
            </a:r>
            <a:endParaRPr lang="zh-TW" altLang="en-US" sz="1100" dirty="0">
              <a:solidFill>
                <a:schemeClr val="accent3"/>
              </a:solidFill>
            </a:endParaRPr>
          </a:p>
        </p:txBody>
      </p:sp>
      <p:cxnSp>
        <p:nvCxnSpPr>
          <p:cNvPr id="48" name="肘形接點 47"/>
          <p:cNvCxnSpPr/>
          <p:nvPr/>
        </p:nvCxnSpPr>
        <p:spPr>
          <a:xfrm rot="5400000">
            <a:off x="3955465" y="2586248"/>
            <a:ext cx="1224136" cy="432049"/>
          </a:xfrm>
          <a:prstGeom prst="bentConnector3">
            <a:avLst>
              <a:gd name="adj1" fmla="val -2133"/>
            </a:avLst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 flipV="1">
            <a:off x="5437513" y="2492896"/>
            <a:ext cx="2430014" cy="2185916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/>
          <p:cNvSpPr txBox="1"/>
          <p:nvPr/>
        </p:nvSpPr>
        <p:spPr>
          <a:xfrm>
            <a:off x="29766" y="1979906"/>
            <a:ext cx="230223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err="1"/>
              <a:t>boolean</a:t>
            </a:r>
            <a:r>
              <a:rPr lang="en-US" altLang="zh-TW" sz="1000" dirty="0"/>
              <a:t> </a:t>
            </a:r>
            <a:r>
              <a:rPr lang="en-US" altLang="zh-TW" sz="1000" b="1" dirty="0" err="1"/>
              <a:t>hasMessage</a:t>
            </a:r>
            <a:r>
              <a:rPr lang="en-US" altLang="zh-TW" sz="1000" b="1" dirty="0"/>
              <a:t>(String id) </a:t>
            </a:r>
            <a:r>
              <a:rPr lang="en-US" altLang="zh-TW" sz="1000" dirty="0"/>
              <a:t>{</a:t>
            </a:r>
          </a:p>
          <a:p>
            <a:r>
              <a:rPr lang="en-US" altLang="zh-TW" sz="1000" dirty="0" smtClean="0"/>
              <a:t>    return </a:t>
            </a:r>
            <a:r>
              <a:rPr lang="en-US" altLang="zh-TW" sz="1000" dirty="0" err="1"/>
              <a:t>this.messages.containsKey</a:t>
            </a:r>
            <a:r>
              <a:rPr lang="en-US" altLang="zh-TW" sz="1000" dirty="0"/>
              <a:t>(id);</a:t>
            </a:r>
          </a:p>
          <a:p>
            <a:r>
              <a:rPr lang="en-US" altLang="zh-TW" sz="1000" dirty="0"/>
              <a:t>}</a:t>
            </a:r>
            <a:endParaRPr lang="zh-TW" altLang="en-US" sz="1000" dirty="0"/>
          </a:p>
        </p:txBody>
      </p:sp>
      <p:cxnSp>
        <p:nvCxnSpPr>
          <p:cNvPr id="34" name="直線單箭頭接點 33"/>
          <p:cNvCxnSpPr/>
          <p:nvPr/>
        </p:nvCxnSpPr>
        <p:spPr>
          <a:xfrm>
            <a:off x="2192018" y="2264394"/>
            <a:ext cx="613889" cy="0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/>
          <p:cNvSpPr txBox="1"/>
          <p:nvPr/>
        </p:nvSpPr>
        <p:spPr>
          <a:xfrm>
            <a:off x="2805907" y="2079728"/>
            <a:ext cx="6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false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29766" y="1833507"/>
            <a:ext cx="34163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chemeClr val="accent3"/>
                </a:solidFill>
              </a:rPr>
              <a:t>return True if the router has message with this id, false if not</a:t>
            </a:r>
            <a:endParaRPr lang="zh-TW" altLang="en-US" sz="1000" u="sng" dirty="0">
              <a:solidFill>
                <a:schemeClr val="accent3"/>
              </a:solidFill>
            </a:endParaRPr>
          </a:p>
        </p:txBody>
      </p:sp>
      <p:graphicFrame>
        <p:nvGraphicFramePr>
          <p:cNvPr id="37" name="表格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133184"/>
              </p:ext>
            </p:extLst>
          </p:nvPr>
        </p:nvGraphicFramePr>
        <p:xfrm>
          <a:off x="112223" y="641990"/>
          <a:ext cx="780391" cy="12243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0391"/>
              </a:tblGrid>
              <a:tr h="172424">
                <a:tc>
                  <a:txBody>
                    <a:bodyPr/>
                    <a:lstStyle/>
                    <a:p>
                      <a:r>
                        <a:rPr lang="en-US" altLang="zh-TW" sz="900" b="1" dirty="0" smtClean="0"/>
                        <a:t>Messages</a:t>
                      </a:r>
                      <a:endParaRPr lang="zh-TW" altLang="en-US" sz="900" b="1" dirty="0"/>
                    </a:p>
                  </a:txBody>
                  <a:tcPr/>
                </a:tc>
              </a:tr>
              <a:tr h="152483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</a:tr>
              <a:tr h="22163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16647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9" name="文字方塊 38"/>
          <p:cNvSpPr txBox="1"/>
          <p:nvPr/>
        </p:nvSpPr>
        <p:spPr>
          <a:xfrm>
            <a:off x="-13118" y="5746505"/>
            <a:ext cx="320472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err="1"/>
              <a:t>boolean</a:t>
            </a:r>
            <a:r>
              <a:rPr lang="en-US" altLang="zh-TW" sz="1000" dirty="0"/>
              <a:t> </a:t>
            </a:r>
            <a:r>
              <a:rPr lang="en-US" altLang="zh-TW" sz="1000" b="1" dirty="0" err="1"/>
              <a:t>isDeliveredMessage</a:t>
            </a:r>
            <a:r>
              <a:rPr lang="en-US" altLang="zh-TW" sz="1000" b="1" dirty="0"/>
              <a:t>(Message m) </a:t>
            </a:r>
            <a:r>
              <a:rPr lang="en-US" altLang="zh-TW" sz="1000" dirty="0"/>
              <a:t>{</a:t>
            </a:r>
          </a:p>
          <a:p>
            <a:r>
              <a:rPr lang="en-US" altLang="zh-TW" sz="1000" dirty="0" smtClean="0"/>
              <a:t>    return </a:t>
            </a:r>
            <a:r>
              <a:rPr lang="en-US" altLang="zh-TW" sz="1000" dirty="0"/>
              <a:t>(</a:t>
            </a:r>
            <a:r>
              <a:rPr lang="en-US" altLang="zh-TW" sz="1000" u="sng" dirty="0" err="1"/>
              <a:t>this.deliveredMessages.containsKey</a:t>
            </a:r>
            <a:r>
              <a:rPr lang="en-US" altLang="zh-TW" sz="1000" u="sng" dirty="0"/>
              <a:t>(</a:t>
            </a:r>
            <a:r>
              <a:rPr lang="en-US" altLang="zh-TW" sz="1000" u="sng" dirty="0" err="1"/>
              <a:t>m.getId</a:t>
            </a:r>
            <a:r>
              <a:rPr lang="en-US" altLang="zh-TW" sz="1000" u="sng" dirty="0"/>
              <a:t>())</a:t>
            </a:r>
            <a:r>
              <a:rPr lang="en-US" altLang="zh-TW" sz="1000" dirty="0"/>
              <a:t>);</a:t>
            </a:r>
          </a:p>
          <a:p>
            <a:r>
              <a:rPr lang="en-US" altLang="zh-TW" sz="1000" dirty="0"/>
              <a:t>}</a:t>
            </a:r>
            <a:endParaRPr lang="zh-TW" altLang="en-US" sz="10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272294" y="6204646"/>
            <a:ext cx="34964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chemeClr val="accent3"/>
                </a:solidFill>
              </a:rPr>
              <a:t>return true if a message with the same ID has been received by </a:t>
            </a:r>
          </a:p>
          <a:p>
            <a:r>
              <a:rPr lang="en-US" altLang="zh-TW" sz="1000" dirty="0" smtClean="0">
                <a:solidFill>
                  <a:schemeClr val="accent3"/>
                </a:solidFill>
              </a:rPr>
              <a:t>this </a:t>
            </a:r>
            <a:r>
              <a:rPr lang="en-US" altLang="zh-TW" sz="1000" dirty="0">
                <a:solidFill>
                  <a:schemeClr val="accent3"/>
                </a:solidFill>
              </a:rPr>
              <a:t>host as the </a:t>
            </a:r>
            <a:r>
              <a:rPr lang="en-US" altLang="zh-TW" sz="1000" b="1" u="sng" dirty="0">
                <a:solidFill>
                  <a:schemeClr val="accent2"/>
                </a:solidFill>
              </a:rPr>
              <a:t>final recipient</a:t>
            </a:r>
            <a:r>
              <a:rPr lang="en-US" altLang="zh-TW" sz="1000" u="sng" dirty="0">
                <a:solidFill>
                  <a:schemeClr val="accent3"/>
                </a:solidFill>
              </a:rPr>
              <a:t>.</a:t>
            </a:r>
            <a:endParaRPr lang="zh-TW" altLang="en-US" sz="1000" u="sng" dirty="0">
              <a:solidFill>
                <a:schemeClr val="accent3"/>
              </a:solidFill>
            </a:endParaRPr>
          </a:p>
        </p:txBody>
      </p:sp>
      <p:cxnSp>
        <p:nvCxnSpPr>
          <p:cNvPr id="41" name="直線單箭頭接點 40"/>
          <p:cNvCxnSpPr/>
          <p:nvPr/>
        </p:nvCxnSpPr>
        <p:spPr>
          <a:xfrm>
            <a:off x="3022007" y="6023504"/>
            <a:ext cx="613889" cy="0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/>
          <p:cNvSpPr txBox="1"/>
          <p:nvPr/>
        </p:nvSpPr>
        <p:spPr>
          <a:xfrm>
            <a:off x="3635896" y="5838838"/>
            <a:ext cx="6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false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graphicFrame>
        <p:nvGraphicFramePr>
          <p:cNvPr id="43" name="表格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7734312"/>
              </p:ext>
            </p:extLst>
          </p:nvPr>
        </p:nvGraphicFramePr>
        <p:xfrm>
          <a:off x="52482" y="4356423"/>
          <a:ext cx="780391" cy="13615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0391"/>
              </a:tblGrid>
              <a:tr h="172424">
                <a:tc>
                  <a:txBody>
                    <a:bodyPr/>
                    <a:lstStyle/>
                    <a:p>
                      <a:r>
                        <a:rPr lang="en-US" altLang="zh-TW" sz="900" b="1" dirty="0" smtClean="0"/>
                        <a:t>Delivered</a:t>
                      </a:r>
                    </a:p>
                    <a:p>
                      <a:r>
                        <a:rPr lang="en-US" altLang="zh-TW" sz="900" b="1" dirty="0" smtClean="0"/>
                        <a:t>Message</a:t>
                      </a:r>
                      <a:endParaRPr lang="zh-TW" altLang="en-US" sz="900" b="1" dirty="0"/>
                    </a:p>
                  </a:txBody>
                  <a:tcPr/>
                </a:tc>
              </a:tr>
              <a:tr h="152483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</a:tr>
              <a:tr h="22163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16647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4" name="直線單箭頭接點 43"/>
          <p:cNvCxnSpPr/>
          <p:nvPr/>
        </p:nvCxnSpPr>
        <p:spPr>
          <a:xfrm flipH="1">
            <a:off x="1907704" y="1774146"/>
            <a:ext cx="5769397" cy="305582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/>
          <p:nvPr/>
        </p:nvCxnSpPr>
        <p:spPr>
          <a:xfrm flipH="1">
            <a:off x="2332000" y="2100943"/>
            <a:ext cx="5338209" cy="3737895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2845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7814141" y="235571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7814141" y="703066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8426209" y="523603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文字方塊 9"/>
          <p:cNvSpPr txBox="1"/>
          <p:nvPr/>
        </p:nvSpPr>
        <p:spPr>
          <a:xfrm>
            <a:off x="-13118" y="3399"/>
            <a:ext cx="984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Receiver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62" name="圓角矩形 61"/>
          <p:cNvSpPr/>
          <p:nvPr/>
        </p:nvSpPr>
        <p:spPr>
          <a:xfrm>
            <a:off x="7670209" y="1151900"/>
            <a:ext cx="1512000" cy="1487257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200" dirty="0"/>
          </a:p>
        </p:txBody>
      </p:sp>
      <p:sp>
        <p:nvSpPr>
          <p:cNvPr id="63" name="圓角矩形 62"/>
          <p:cNvSpPr/>
          <p:nvPr/>
        </p:nvSpPr>
        <p:spPr>
          <a:xfrm>
            <a:off x="7742369" y="2940396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sp>
        <p:nvSpPr>
          <p:cNvPr id="64" name="圓角矩形 63"/>
          <p:cNvSpPr/>
          <p:nvPr/>
        </p:nvSpPr>
        <p:spPr>
          <a:xfrm>
            <a:off x="7677099" y="6227453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65" name="直線接點 64"/>
          <p:cNvCxnSpPr/>
          <p:nvPr/>
        </p:nvCxnSpPr>
        <p:spPr>
          <a:xfrm>
            <a:off x="8421961" y="1001164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6" name="直線單箭頭接點 65"/>
          <p:cNvCxnSpPr>
            <a:stCxn id="64" idx="0"/>
            <a:endCxn id="63" idx="2"/>
          </p:cNvCxnSpPr>
          <p:nvPr/>
        </p:nvCxnSpPr>
        <p:spPr>
          <a:xfrm flipH="1" flipV="1">
            <a:off x="8423524" y="5489416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>
            <a:stCxn id="63" idx="0"/>
          </p:cNvCxnSpPr>
          <p:nvPr/>
        </p:nvCxnSpPr>
        <p:spPr>
          <a:xfrm flipV="1">
            <a:off x="8423524" y="2664149"/>
            <a:ext cx="4787" cy="27624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/>
          <p:cNvSpPr txBox="1"/>
          <p:nvPr/>
        </p:nvSpPr>
        <p:spPr>
          <a:xfrm>
            <a:off x="7867527" y="4032400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7764329" y="1620257"/>
            <a:ext cx="1323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MessageRouter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90" name="右大括弧 89"/>
          <p:cNvSpPr/>
          <p:nvPr/>
        </p:nvSpPr>
        <p:spPr>
          <a:xfrm>
            <a:off x="7342788" y="252956"/>
            <a:ext cx="399581" cy="1367301"/>
          </a:xfrm>
          <a:prstGeom prst="rightBrace">
            <a:avLst>
              <a:gd name="adj1" fmla="val 8333"/>
              <a:gd name="adj2" fmla="val 4284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4674810" y="1895528"/>
            <a:ext cx="241925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err="1" smtClean="0"/>
              <a:t>int</a:t>
            </a:r>
            <a:r>
              <a:rPr lang="en-US" altLang="zh-TW" sz="1050" dirty="0" smtClean="0"/>
              <a:t> </a:t>
            </a:r>
            <a:r>
              <a:rPr lang="en-US" altLang="zh-TW" sz="1050" dirty="0" err="1" smtClean="0"/>
              <a:t>receiveMessage</a:t>
            </a:r>
            <a:r>
              <a:rPr lang="en-US" altLang="zh-TW" sz="1050" dirty="0" smtClean="0"/>
              <a:t>(</a:t>
            </a:r>
            <a:r>
              <a:rPr lang="en-US" altLang="zh-TW" sz="1050" dirty="0" err="1" smtClean="0"/>
              <a:t>m,from</a:t>
            </a:r>
            <a:r>
              <a:rPr lang="en-US" altLang="zh-TW" sz="1050" dirty="0"/>
              <a:t>) {</a:t>
            </a:r>
          </a:p>
          <a:p>
            <a:r>
              <a:rPr lang="en-US" altLang="zh-TW" sz="1050" b="1" dirty="0" smtClean="0"/>
              <a:t>  </a:t>
            </a:r>
            <a:r>
              <a:rPr lang="en-US" altLang="zh-TW" sz="1050" b="1" dirty="0" err="1" smtClean="0"/>
              <a:t>int</a:t>
            </a:r>
            <a:r>
              <a:rPr lang="en-US" altLang="zh-TW" sz="1050" b="1" dirty="0" smtClean="0"/>
              <a:t> </a:t>
            </a:r>
            <a:r>
              <a:rPr lang="en-US" altLang="zh-TW" sz="1050" b="1" dirty="0" err="1"/>
              <a:t>recvCheck</a:t>
            </a:r>
            <a:r>
              <a:rPr lang="en-US" altLang="zh-TW" sz="1050" b="1" dirty="0"/>
              <a:t> = </a:t>
            </a:r>
            <a:r>
              <a:rPr lang="en-US" altLang="zh-TW" sz="1050" b="1" dirty="0" err="1"/>
              <a:t>checkReceiving</a:t>
            </a:r>
            <a:r>
              <a:rPr lang="en-US" altLang="zh-TW" sz="1050" b="1" dirty="0"/>
              <a:t>(m); </a:t>
            </a:r>
          </a:p>
          <a:p>
            <a:r>
              <a:rPr lang="en-US" altLang="zh-TW" sz="1050" dirty="0" smtClean="0"/>
              <a:t>  if </a:t>
            </a:r>
            <a:r>
              <a:rPr lang="en-US" altLang="zh-TW" sz="1050" dirty="0"/>
              <a:t>(</a:t>
            </a:r>
            <a:r>
              <a:rPr lang="en-US" altLang="zh-TW" sz="1050" dirty="0" err="1"/>
              <a:t>recvCheck</a:t>
            </a:r>
            <a:r>
              <a:rPr lang="en-US" altLang="zh-TW" sz="1050" dirty="0"/>
              <a:t> != </a:t>
            </a:r>
            <a:r>
              <a:rPr lang="en-US" altLang="zh-TW" sz="1050" i="1" dirty="0"/>
              <a:t>RCV_OK) {</a:t>
            </a:r>
          </a:p>
          <a:p>
            <a:r>
              <a:rPr lang="en-US" altLang="zh-TW" sz="1050" dirty="0" smtClean="0"/>
              <a:t>      return </a:t>
            </a:r>
            <a:r>
              <a:rPr lang="en-US" altLang="zh-TW" sz="1050" dirty="0" err="1"/>
              <a:t>recvCheck</a:t>
            </a:r>
            <a:r>
              <a:rPr lang="en-US" altLang="zh-TW" sz="1050" dirty="0"/>
              <a:t>;</a:t>
            </a:r>
          </a:p>
          <a:p>
            <a:r>
              <a:rPr lang="en-US" altLang="zh-TW" sz="1050" dirty="0" smtClean="0"/>
              <a:t>   }</a:t>
            </a:r>
            <a:endParaRPr lang="zh-TW" altLang="en-US" sz="1050" dirty="0"/>
          </a:p>
          <a:p>
            <a:r>
              <a:rPr lang="en-US" altLang="zh-TW" sz="1050" dirty="0">
                <a:solidFill>
                  <a:schemeClr val="accent3"/>
                </a:solidFill>
              </a:rPr>
              <a:t>// seems OK, start receiving the message</a:t>
            </a:r>
          </a:p>
          <a:p>
            <a:r>
              <a:rPr lang="en-US" altLang="zh-TW" sz="1050" dirty="0"/>
              <a:t>return </a:t>
            </a:r>
            <a:r>
              <a:rPr lang="en-US" altLang="zh-TW" sz="1050" dirty="0" err="1"/>
              <a:t>super.receiveMessage</a:t>
            </a:r>
            <a:r>
              <a:rPr lang="en-US" altLang="zh-TW" sz="1050" dirty="0"/>
              <a:t>(m, from);</a:t>
            </a:r>
          </a:p>
          <a:p>
            <a:r>
              <a:rPr lang="en-US" altLang="zh-TW" sz="1050" dirty="0"/>
              <a:t>}</a:t>
            </a:r>
            <a:endParaRPr lang="zh-TW" altLang="en-US" sz="1050" dirty="0"/>
          </a:p>
        </p:txBody>
      </p:sp>
      <p:sp>
        <p:nvSpPr>
          <p:cNvPr id="91" name="文字方塊 90"/>
          <p:cNvSpPr txBox="1"/>
          <p:nvPr/>
        </p:nvSpPr>
        <p:spPr>
          <a:xfrm>
            <a:off x="4674809" y="1748776"/>
            <a:ext cx="529312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1050" dirty="0">
                <a:solidFill>
                  <a:schemeClr val="accent6"/>
                </a:solidFill>
              </a:rPr>
              <a:t>Step </a:t>
            </a:r>
            <a:r>
              <a:rPr lang="en-US" altLang="zh-TW" sz="1050" dirty="0" smtClean="0">
                <a:solidFill>
                  <a:schemeClr val="accent6"/>
                </a:solidFill>
              </a:rPr>
              <a:t>2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93" name="右大括弧 92"/>
          <p:cNvSpPr/>
          <p:nvPr/>
        </p:nvSpPr>
        <p:spPr>
          <a:xfrm>
            <a:off x="7094062" y="2376010"/>
            <a:ext cx="583038" cy="3482424"/>
          </a:xfrm>
          <a:prstGeom prst="rightBrace">
            <a:avLst>
              <a:gd name="adj1" fmla="val 7152"/>
              <a:gd name="adj2" fmla="val 5050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標題 4"/>
          <p:cNvSpPr txBox="1">
            <a:spLocks/>
          </p:cNvSpPr>
          <p:nvPr/>
        </p:nvSpPr>
        <p:spPr>
          <a:xfrm>
            <a:off x="442678" y="-89854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 smtClean="0"/>
              <a:t>Message relay started in clock 1</a:t>
            </a:r>
            <a:endParaRPr lang="zh-TW" altLang="en-US" sz="1800" dirty="0"/>
          </a:p>
        </p:txBody>
      </p:sp>
      <p:sp>
        <p:nvSpPr>
          <p:cNvPr id="99" name="文字方塊 98"/>
          <p:cNvSpPr txBox="1"/>
          <p:nvPr/>
        </p:nvSpPr>
        <p:spPr>
          <a:xfrm>
            <a:off x="3558186" y="420078"/>
            <a:ext cx="4172937" cy="12234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err="1"/>
              <a:t>int</a:t>
            </a:r>
            <a:r>
              <a:rPr lang="zh-TW" altLang="en-US" sz="1050" b="1" dirty="0"/>
              <a:t> </a:t>
            </a:r>
            <a:r>
              <a:rPr lang="en-US" altLang="zh-TW" sz="1050" dirty="0" err="1"/>
              <a:t>receiveMessage</a:t>
            </a:r>
            <a:r>
              <a:rPr lang="en-US" altLang="zh-TW" sz="1050" dirty="0"/>
              <a:t>(</a:t>
            </a:r>
            <a:r>
              <a:rPr lang="en-US" altLang="zh-TW" sz="1050" dirty="0" err="1"/>
              <a:t>m,from</a:t>
            </a:r>
            <a:r>
              <a:rPr lang="en-US" altLang="zh-TW" sz="1050" dirty="0"/>
              <a:t>){</a:t>
            </a:r>
          </a:p>
          <a:p>
            <a:pPr lvl="1"/>
            <a:r>
              <a:rPr lang="en-US" altLang="zh-TW" sz="1050" b="1" dirty="0" err="1"/>
              <a:t>int</a:t>
            </a:r>
            <a:r>
              <a:rPr lang="en-US" altLang="zh-TW" sz="1050" b="1" dirty="0"/>
              <a:t> </a:t>
            </a:r>
            <a:r>
              <a:rPr lang="en-US" altLang="zh-TW" sz="1050" b="1" dirty="0" err="1"/>
              <a:t>retVal</a:t>
            </a:r>
            <a:r>
              <a:rPr lang="en-US" altLang="zh-TW" sz="1050" b="1" dirty="0"/>
              <a:t> = </a:t>
            </a:r>
            <a:r>
              <a:rPr lang="en-US" altLang="zh-TW" sz="1050" b="1" dirty="0" err="1"/>
              <a:t>this.router.receiveMessage</a:t>
            </a:r>
            <a:r>
              <a:rPr lang="en-US" altLang="zh-TW" sz="1050" b="1" dirty="0"/>
              <a:t>(m, from); </a:t>
            </a:r>
            <a:endParaRPr lang="zh-TW" altLang="en-US" sz="1050" b="1" dirty="0"/>
          </a:p>
          <a:p>
            <a:pPr lvl="1"/>
            <a:r>
              <a:rPr lang="en-US" altLang="zh-TW" sz="1050" dirty="0"/>
              <a:t>if (</a:t>
            </a:r>
            <a:r>
              <a:rPr lang="en-US" altLang="zh-TW" sz="1050" dirty="0" err="1"/>
              <a:t>retVal</a:t>
            </a:r>
            <a:r>
              <a:rPr lang="en-US" altLang="zh-TW" sz="1050" dirty="0"/>
              <a:t> == </a:t>
            </a:r>
            <a:r>
              <a:rPr lang="en-US" altLang="zh-TW" sz="1050" dirty="0" err="1"/>
              <a:t>MessageRouter.</a:t>
            </a:r>
            <a:r>
              <a:rPr lang="en-US" altLang="zh-TW" sz="1050" i="1" dirty="0" err="1"/>
              <a:t>RCV_OK</a:t>
            </a:r>
            <a:r>
              <a:rPr lang="en-US" altLang="zh-TW" sz="1050" i="1" dirty="0"/>
              <a:t>) </a:t>
            </a:r>
            <a:r>
              <a:rPr lang="en-US" altLang="zh-TW" sz="1050" dirty="0"/>
              <a:t>{</a:t>
            </a:r>
          </a:p>
          <a:p>
            <a:pPr lvl="1"/>
            <a:r>
              <a:rPr lang="en-US" altLang="zh-TW" sz="1050" dirty="0"/>
              <a:t>   </a:t>
            </a:r>
            <a:r>
              <a:rPr lang="en-US" altLang="zh-TW" sz="1050" dirty="0" err="1"/>
              <a:t>m.addNodeOnPath</a:t>
            </a:r>
            <a:r>
              <a:rPr lang="en-US" altLang="zh-TW" sz="1050" dirty="0"/>
              <a:t>(this);</a:t>
            </a:r>
            <a:r>
              <a:rPr lang="en-US" altLang="zh-TW" sz="1050" dirty="0">
                <a:solidFill>
                  <a:schemeClr val="accent3"/>
                </a:solidFill>
              </a:rPr>
              <a:t>// add this node on the messages path</a:t>
            </a:r>
          </a:p>
          <a:p>
            <a:pPr lvl="1"/>
            <a:r>
              <a:rPr lang="en-US" altLang="zh-TW" sz="1050" dirty="0"/>
              <a:t>}</a:t>
            </a:r>
            <a:endParaRPr lang="zh-TW" altLang="en-US" sz="1050" dirty="0"/>
          </a:p>
          <a:p>
            <a:pPr lvl="1"/>
            <a:r>
              <a:rPr lang="en-US" altLang="zh-TW" sz="1050" dirty="0"/>
              <a:t>return </a:t>
            </a:r>
            <a:r>
              <a:rPr lang="en-US" altLang="zh-TW" sz="1050" dirty="0" err="1"/>
              <a:t>retVal</a:t>
            </a:r>
            <a:r>
              <a:rPr lang="en-US" altLang="zh-TW" sz="1050" dirty="0"/>
              <a:t>;</a:t>
            </a:r>
          </a:p>
          <a:p>
            <a:r>
              <a:rPr lang="en-US" altLang="zh-TW" sz="1050" dirty="0"/>
              <a:t>}</a:t>
            </a:r>
            <a:endParaRPr lang="zh-TW" altLang="en-US" sz="1050" dirty="0"/>
          </a:p>
        </p:txBody>
      </p:sp>
      <p:sp>
        <p:nvSpPr>
          <p:cNvPr id="100" name="文字方塊 99"/>
          <p:cNvSpPr txBox="1"/>
          <p:nvPr/>
        </p:nvSpPr>
        <p:spPr>
          <a:xfrm>
            <a:off x="3125500" y="441982"/>
            <a:ext cx="529312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1050" dirty="0">
                <a:solidFill>
                  <a:schemeClr val="accent6"/>
                </a:solidFill>
              </a:rPr>
              <a:t>Step </a:t>
            </a:r>
            <a:r>
              <a:rPr lang="en-US" altLang="zh-TW" sz="1050" dirty="0" smtClean="0">
                <a:solidFill>
                  <a:schemeClr val="accent6"/>
                </a:solidFill>
              </a:rPr>
              <a:t>1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101" name="文字方塊 100"/>
          <p:cNvSpPr txBox="1"/>
          <p:nvPr/>
        </p:nvSpPr>
        <p:spPr>
          <a:xfrm>
            <a:off x="3558186" y="233428"/>
            <a:ext cx="27142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accent3"/>
                </a:solidFill>
              </a:rPr>
              <a:t>Start receiving a message from another host</a:t>
            </a:r>
            <a:endParaRPr lang="zh-TW" altLang="en-US" sz="1100" dirty="0">
              <a:solidFill>
                <a:schemeClr val="accent3"/>
              </a:solidFill>
            </a:endParaRPr>
          </a:p>
        </p:txBody>
      </p:sp>
      <p:cxnSp>
        <p:nvCxnSpPr>
          <p:cNvPr id="48" name="肘形接點 47"/>
          <p:cNvCxnSpPr/>
          <p:nvPr/>
        </p:nvCxnSpPr>
        <p:spPr>
          <a:xfrm rot="5400000">
            <a:off x="3955465" y="2586248"/>
            <a:ext cx="1224136" cy="432049"/>
          </a:xfrm>
          <a:prstGeom prst="bentConnector3">
            <a:avLst>
              <a:gd name="adj1" fmla="val -2133"/>
            </a:avLst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字方塊 57"/>
          <p:cNvSpPr txBox="1"/>
          <p:nvPr/>
        </p:nvSpPr>
        <p:spPr>
          <a:xfrm>
            <a:off x="3675013" y="3920668"/>
            <a:ext cx="353494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b="1" dirty="0" err="1"/>
              <a:t>int</a:t>
            </a:r>
            <a:r>
              <a:rPr lang="en-US" altLang="zh-TW" sz="900" b="1" dirty="0"/>
              <a:t> </a:t>
            </a:r>
            <a:r>
              <a:rPr lang="en-US" altLang="zh-TW" sz="900" b="1" dirty="0" err="1"/>
              <a:t>checkReceiving</a:t>
            </a:r>
            <a:r>
              <a:rPr lang="en-US" altLang="zh-TW" sz="900" b="1" dirty="0"/>
              <a:t>(Message m) {</a:t>
            </a:r>
            <a:endParaRPr lang="en-US" altLang="zh-TW" sz="900" b="1" dirty="0" smtClean="0">
              <a:solidFill>
                <a:srgbClr val="7030A0"/>
              </a:solidFill>
            </a:endParaRPr>
          </a:p>
          <a:p>
            <a:pPr lvl="1"/>
            <a:r>
              <a:rPr lang="en-US" altLang="zh-TW" sz="900" dirty="0" smtClean="0">
                <a:solidFill>
                  <a:srgbClr val="7030A0"/>
                </a:solidFill>
              </a:rPr>
              <a:t>if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(</a:t>
            </a:r>
            <a:r>
              <a:rPr lang="en-US" altLang="zh-TW" sz="900" dirty="0" err="1"/>
              <a:t>isTransferring</a:t>
            </a:r>
            <a:r>
              <a:rPr lang="en-US" altLang="zh-TW" sz="900" dirty="0"/>
              <a:t>()) {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return</a:t>
            </a:r>
            <a:r>
              <a:rPr lang="en-US" altLang="zh-TW" sz="900" dirty="0"/>
              <a:t> </a:t>
            </a:r>
            <a:r>
              <a:rPr lang="en-US" altLang="zh-TW" sz="900" i="1" dirty="0">
                <a:solidFill>
                  <a:schemeClr val="accent1"/>
                </a:solidFill>
              </a:rPr>
              <a:t>TRY_LATER_BUSY</a:t>
            </a:r>
            <a:r>
              <a:rPr lang="en-US" altLang="zh-TW" sz="900" i="1" dirty="0"/>
              <a:t>; </a:t>
            </a:r>
            <a:r>
              <a:rPr lang="en-US" altLang="zh-TW" sz="900" i="1" dirty="0">
                <a:solidFill>
                  <a:schemeClr val="accent3"/>
                </a:solidFill>
              </a:rPr>
              <a:t>// only one connection at a time</a:t>
            </a:r>
          </a:p>
          <a:p>
            <a:pPr lvl="1"/>
            <a:r>
              <a:rPr lang="en-US" altLang="zh-TW" sz="900" dirty="0"/>
              <a:t>}</a:t>
            </a:r>
          </a:p>
          <a:p>
            <a:pPr lvl="1"/>
            <a:endParaRPr lang="zh-TW" altLang="en-US" sz="900" dirty="0"/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if</a:t>
            </a:r>
            <a:r>
              <a:rPr lang="en-US" altLang="zh-TW" sz="900" dirty="0"/>
              <a:t> ( </a:t>
            </a:r>
            <a:r>
              <a:rPr lang="en-US" altLang="zh-TW" sz="900" dirty="0" err="1"/>
              <a:t>hasMessage</a:t>
            </a:r>
            <a:r>
              <a:rPr lang="en-US" altLang="zh-TW" sz="900" dirty="0"/>
              <a:t>(</a:t>
            </a:r>
            <a:r>
              <a:rPr lang="en-US" altLang="zh-TW" sz="900" dirty="0" err="1"/>
              <a:t>m.getId</a:t>
            </a:r>
            <a:r>
              <a:rPr lang="en-US" altLang="zh-TW" sz="900" dirty="0"/>
              <a:t>()) || </a:t>
            </a:r>
            <a:r>
              <a:rPr lang="en-US" altLang="zh-TW" sz="900" dirty="0" err="1"/>
              <a:t>isDeliveredMessage</a:t>
            </a:r>
            <a:r>
              <a:rPr lang="en-US" altLang="zh-TW" sz="900" dirty="0"/>
              <a:t>(m) ){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return</a:t>
            </a:r>
            <a:r>
              <a:rPr lang="en-US" altLang="zh-TW" sz="900" dirty="0"/>
              <a:t> </a:t>
            </a:r>
            <a:r>
              <a:rPr lang="en-US" altLang="zh-TW" sz="900" i="1" dirty="0">
                <a:solidFill>
                  <a:schemeClr val="accent1"/>
                </a:solidFill>
              </a:rPr>
              <a:t>DENIED_OLD</a:t>
            </a:r>
            <a:r>
              <a:rPr lang="en-US" altLang="zh-TW" sz="900" i="1" dirty="0"/>
              <a:t>; </a:t>
            </a:r>
            <a:r>
              <a:rPr lang="en-US" altLang="zh-TW" sz="900" i="1" dirty="0">
                <a:solidFill>
                  <a:schemeClr val="accent3"/>
                </a:solidFill>
              </a:rPr>
              <a:t>// already seen this message -&gt; reject it</a:t>
            </a:r>
          </a:p>
          <a:p>
            <a:pPr lvl="1"/>
            <a:r>
              <a:rPr lang="en-US" altLang="zh-TW" sz="900" dirty="0"/>
              <a:t>}</a:t>
            </a:r>
          </a:p>
          <a:p>
            <a:pPr lvl="1"/>
            <a:endParaRPr lang="zh-TW" altLang="en-US" sz="900" dirty="0"/>
          </a:p>
          <a:p>
            <a:pPr lvl="1"/>
            <a:r>
              <a:rPr lang="en-US" altLang="zh-TW" sz="900" b="1" dirty="0">
                <a:solidFill>
                  <a:srgbClr val="7030A0"/>
                </a:solidFill>
              </a:rPr>
              <a:t>if</a:t>
            </a:r>
            <a:r>
              <a:rPr lang="en-US" altLang="zh-TW" sz="900" b="1" dirty="0"/>
              <a:t> (</a:t>
            </a:r>
            <a:r>
              <a:rPr lang="en-US" altLang="zh-TW" sz="900" b="1" dirty="0" err="1"/>
              <a:t>m.getTtl</a:t>
            </a:r>
            <a:r>
              <a:rPr lang="en-US" altLang="zh-TW" sz="900" b="1" dirty="0"/>
              <a:t>() &lt;= 0 &amp;&amp; </a:t>
            </a:r>
            <a:r>
              <a:rPr lang="en-US" altLang="zh-TW" sz="900" b="1" dirty="0" err="1"/>
              <a:t>m.getTo</a:t>
            </a:r>
            <a:r>
              <a:rPr lang="en-US" altLang="zh-TW" sz="900" b="1" dirty="0"/>
              <a:t>() != </a:t>
            </a:r>
            <a:r>
              <a:rPr lang="en-US" altLang="zh-TW" sz="900" b="1" dirty="0" err="1"/>
              <a:t>getHost</a:t>
            </a:r>
            <a:r>
              <a:rPr lang="en-US" altLang="zh-TW" sz="900" b="1" dirty="0"/>
              <a:t>()) </a:t>
            </a:r>
            <a:r>
              <a:rPr lang="en-US" altLang="zh-TW" sz="900" dirty="0"/>
              <a:t>{</a:t>
            </a:r>
          </a:p>
          <a:p>
            <a:pPr lvl="1"/>
            <a:r>
              <a:rPr lang="en-US" altLang="zh-TW" sz="900" dirty="0">
                <a:solidFill>
                  <a:schemeClr val="accent3"/>
                </a:solidFill>
              </a:rPr>
              <a:t>/* TTL has expired and this host is not the final recipient */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return</a:t>
            </a:r>
            <a:r>
              <a:rPr lang="en-US" altLang="zh-TW" sz="900" dirty="0"/>
              <a:t> </a:t>
            </a:r>
            <a:r>
              <a:rPr lang="en-US" altLang="zh-TW" sz="900" i="1" dirty="0">
                <a:solidFill>
                  <a:schemeClr val="accent1"/>
                </a:solidFill>
              </a:rPr>
              <a:t>DENIED_TTL</a:t>
            </a:r>
            <a:r>
              <a:rPr lang="en-US" altLang="zh-TW" sz="900" i="1" dirty="0"/>
              <a:t>; </a:t>
            </a:r>
          </a:p>
          <a:p>
            <a:pPr lvl="1"/>
            <a:r>
              <a:rPr lang="en-US" altLang="zh-TW" sz="900" dirty="0"/>
              <a:t>}</a:t>
            </a:r>
          </a:p>
          <a:p>
            <a:pPr lvl="1"/>
            <a:endParaRPr lang="zh-TW" altLang="en-US" sz="900" dirty="0"/>
          </a:p>
          <a:p>
            <a:pPr lvl="1"/>
            <a:r>
              <a:rPr lang="en-US" altLang="zh-TW" sz="900" dirty="0">
                <a:solidFill>
                  <a:schemeClr val="accent3"/>
                </a:solidFill>
              </a:rPr>
              <a:t>/* remove oldest messages but not the ones being sent */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if</a:t>
            </a:r>
            <a:r>
              <a:rPr lang="en-US" altLang="zh-TW" sz="900" dirty="0"/>
              <a:t> (!</a:t>
            </a:r>
            <a:r>
              <a:rPr lang="en-US" altLang="zh-TW" sz="900" dirty="0" err="1"/>
              <a:t>makeRoomForMessage</a:t>
            </a:r>
            <a:r>
              <a:rPr lang="en-US" altLang="zh-TW" sz="900" dirty="0"/>
              <a:t>(</a:t>
            </a:r>
            <a:r>
              <a:rPr lang="en-US" altLang="zh-TW" sz="900" dirty="0" err="1"/>
              <a:t>m.getSize</a:t>
            </a:r>
            <a:r>
              <a:rPr lang="en-US" altLang="zh-TW" sz="900" dirty="0"/>
              <a:t>())) {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return</a:t>
            </a:r>
            <a:r>
              <a:rPr lang="en-US" altLang="zh-TW" sz="900" dirty="0"/>
              <a:t> </a:t>
            </a:r>
            <a:r>
              <a:rPr lang="en-US" altLang="zh-TW" sz="900" i="1" dirty="0">
                <a:solidFill>
                  <a:schemeClr val="accent1"/>
                </a:solidFill>
              </a:rPr>
              <a:t>DENIED_NO_SPACE</a:t>
            </a:r>
            <a:r>
              <a:rPr lang="en-US" altLang="zh-TW" sz="900" i="1" dirty="0"/>
              <a:t>; </a:t>
            </a:r>
            <a:r>
              <a:rPr lang="en-US" altLang="zh-TW" sz="900" i="1" dirty="0">
                <a:solidFill>
                  <a:schemeClr val="accent3"/>
                </a:solidFill>
              </a:rPr>
              <a:t>// couldn't fit into buffer -&gt; reject</a:t>
            </a:r>
          </a:p>
          <a:p>
            <a:pPr lvl="1"/>
            <a:r>
              <a:rPr lang="en-US" altLang="zh-TW" sz="900" dirty="0" smtClean="0"/>
              <a:t>}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return</a:t>
            </a:r>
            <a:r>
              <a:rPr lang="en-US" altLang="zh-TW" sz="900" dirty="0"/>
              <a:t> </a:t>
            </a:r>
            <a:r>
              <a:rPr lang="en-US" altLang="zh-TW" sz="900" i="1" dirty="0">
                <a:solidFill>
                  <a:schemeClr val="accent1"/>
                </a:solidFill>
              </a:rPr>
              <a:t>RCV_OK</a:t>
            </a:r>
            <a:r>
              <a:rPr lang="en-US" altLang="zh-TW" sz="900" i="1" dirty="0" smtClean="0"/>
              <a:t>;</a:t>
            </a:r>
          </a:p>
          <a:p>
            <a:r>
              <a:rPr lang="en-US" altLang="zh-TW" sz="900" b="1" dirty="0"/>
              <a:t>}</a:t>
            </a:r>
            <a:endParaRPr lang="zh-TW" altLang="en-US" sz="900" dirty="0"/>
          </a:p>
        </p:txBody>
      </p:sp>
      <p:sp>
        <p:nvSpPr>
          <p:cNvPr id="59" name="文字方塊 58"/>
          <p:cNvSpPr txBox="1"/>
          <p:nvPr/>
        </p:nvSpPr>
        <p:spPr>
          <a:xfrm>
            <a:off x="3676703" y="3510986"/>
            <a:ext cx="28392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chemeClr val="accent3"/>
                </a:solidFill>
              </a:rPr>
              <a:t>Checks if router "wants" to start receiving message</a:t>
            </a:r>
            <a:endParaRPr lang="zh-TW" altLang="en-US" sz="1000" dirty="0">
              <a:solidFill>
                <a:schemeClr val="accent3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3715176" y="3789040"/>
            <a:ext cx="3441682" cy="2958461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1" name="直線單箭頭接點 60"/>
          <p:cNvCxnSpPr/>
          <p:nvPr/>
        </p:nvCxnSpPr>
        <p:spPr>
          <a:xfrm flipH="1">
            <a:off x="4562180" y="5268270"/>
            <a:ext cx="1" cy="475678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字方塊 68"/>
          <p:cNvSpPr txBox="1"/>
          <p:nvPr/>
        </p:nvSpPr>
        <p:spPr>
          <a:xfrm>
            <a:off x="4294319" y="567270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2"/>
                </a:solidFill>
              </a:rPr>
              <a:t>300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70" name="直線單箭頭接點 69"/>
          <p:cNvCxnSpPr/>
          <p:nvPr/>
        </p:nvCxnSpPr>
        <p:spPr>
          <a:xfrm flipH="1">
            <a:off x="5537976" y="5268270"/>
            <a:ext cx="1" cy="404434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字方塊 70"/>
          <p:cNvSpPr txBox="1"/>
          <p:nvPr/>
        </p:nvSpPr>
        <p:spPr>
          <a:xfrm>
            <a:off x="2832107" y="5043233"/>
            <a:ext cx="6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false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72" name="直線單箭頭接點 71"/>
          <p:cNvCxnSpPr>
            <a:endCxn id="71" idx="3"/>
          </p:cNvCxnSpPr>
          <p:nvPr/>
        </p:nvCxnSpPr>
        <p:spPr>
          <a:xfrm flipH="1" flipV="1">
            <a:off x="3451507" y="5227899"/>
            <a:ext cx="750633" cy="40371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字方塊 72"/>
          <p:cNvSpPr txBox="1"/>
          <p:nvPr/>
        </p:nvSpPr>
        <p:spPr>
          <a:xfrm>
            <a:off x="5326218" y="563383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n1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74" name="直線單箭頭接點 73"/>
          <p:cNvCxnSpPr/>
          <p:nvPr/>
        </p:nvCxnSpPr>
        <p:spPr>
          <a:xfrm flipH="1">
            <a:off x="6110150" y="5291750"/>
            <a:ext cx="1" cy="404434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字方塊 74"/>
          <p:cNvSpPr txBox="1"/>
          <p:nvPr/>
        </p:nvSpPr>
        <p:spPr>
          <a:xfrm>
            <a:off x="5898392" y="565731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n1</a:t>
            </a:r>
            <a:endParaRPr lang="zh-TW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108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1"/>
          <p:cNvSpPr/>
          <p:nvPr/>
        </p:nvSpPr>
        <p:spPr>
          <a:xfrm>
            <a:off x="2697366" y="50419"/>
            <a:ext cx="3312368" cy="2523039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200" b="1" dirty="0" err="1" smtClean="0"/>
              <a:t>MessageRouter</a:t>
            </a:r>
            <a:endParaRPr lang="zh-TW" altLang="en-US" sz="1200" b="1" dirty="0"/>
          </a:p>
        </p:txBody>
      </p:sp>
      <p:sp>
        <p:nvSpPr>
          <p:cNvPr id="3" name="文字方塊 2"/>
          <p:cNvSpPr txBox="1"/>
          <p:nvPr/>
        </p:nvSpPr>
        <p:spPr>
          <a:xfrm>
            <a:off x="2738624" y="894036"/>
            <a:ext cx="3134191" cy="1615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bg1"/>
                </a:solidFill>
              </a:rPr>
              <a:t>abstract void </a:t>
            </a:r>
            <a:r>
              <a:rPr lang="en-US" altLang="zh-TW" sz="1100" dirty="0" err="1">
                <a:solidFill>
                  <a:schemeClr val="bg1"/>
                </a:solidFill>
              </a:rPr>
              <a:t>changedConnection</a:t>
            </a:r>
            <a:r>
              <a:rPr lang="en-US" altLang="zh-TW" sz="1100" dirty="0">
                <a:solidFill>
                  <a:schemeClr val="bg1"/>
                </a:solidFill>
              </a:rPr>
              <a:t>(Connection con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createNewMessage</a:t>
            </a:r>
            <a:r>
              <a:rPr lang="en-US" altLang="zh-TW" sz="1100" dirty="0">
                <a:solidFill>
                  <a:schemeClr val="bg1"/>
                </a:solidFill>
              </a:rPr>
              <a:t>(Message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addToMessages</a:t>
            </a:r>
            <a:r>
              <a:rPr lang="en-US" altLang="zh-TW" sz="1100" dirty="0">
                <a:solidFill>
                  <a:schemeClr val="bg1"/>
                </a:solidFill>
              </a:rPr>
              <a:t>(Message, </a:t>
            </a:r>
            <a:r>
              <a:rPr lang="en-US" altLang="zh-TW" sz="1100" dirty="0" err="1">
                <a:solidFill>
                  <a:schemeClr val="bg1"/>
                </a:solidFill>
              </a:rPr>
              <a:t>boolean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 smtClean="0">
                <a:solidFill>
                  <a:schemeClr val="bg1"/>
                </a:solidFill>
              </a:rPr>
              <a:t>sendMessage</a:t>
            </a:r>
            <a:r>
              <a:rPr lang="en-US" altLang="zh-TW" sz="1100" dirty="0" smtClean="0">
                <a:solidFill>
                  <a:schemeClr val="bg1"/>
                </a:solidFill>
              </a:rPr>
              <a:t>(String</a:t>
            </a:r>
            <a:r>
              <a:rPr lang="en-US" altLang="zh-TW" sz="1100" dirty="0">
                <a:solidFill>
                  <a:schemeClr val="bg1"/>
                </a:solidFill>
              </a:rPr>
              <a:t>, </a:t>
            </a:r>
            <a:r>
              <a:rPr lang="en-US" altLang="zh-TW" sz="1100" dirty="0" err="1">
                <a:solidFill>
                  <a:schemeClr val="bg1"/>
                </a:solidFill>
              </a:rPr>
              <a:t>DTNHost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requestDeliverableMessages</a:t>
            </a:r>
            <a:r>
              <a:rPr lang="en-US" altLang="zh-TW" sz="1100" dirty="0">
                <a:solidFill>
                  <a:schemeClr val="bg1"/>
                </a:solidFill>
              </a:rPr>
              <a:t>(Connection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messageTransferred</a:t>
            </a:r>
            <a:r>
              <a:rPr lang="en-US" altLang="zh-TW" sz="1100" dirty="0">
                <a:solidFill>
                  <a:schemeClr val="bg1"/>
                </a:solidFill>
              </a:rPr>
              <a:t>(String, </a:t>
            </a:r>
            <a:r>
              <a:rPr lang="en-US" altLang="zh-TW" sz="1100" dirty="0" err="1">
                <a:solidFill>
                  <a:schemeClr val="bg1"/>
                </a:solidFill>
              </a:rPr>
              <a:t>DTNHost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  <a:endParaRPr lang="en-US" altLang="zh-TW" sz="1100" dirty="0">
              <a:solidFill>
                <a:schemeClr val="bg1"/>
              </a:solidFill>
            </a:endParaRPr>
          </a:p>
          <a:p>
            <a:r>
              <a:rPr lang="en-US" altLang="zh-TW" sz="1100" dirty="0" err="1">
                <a:solidFill>
                  <a:schemeClr val="bg1"/>
                </a:solidFill>
              </a:rPr>
              <a:t>receiveMessage</a:t>
            </a:r>
            <a:r>
              <a:rPr lang="en-US" altLang="zh-TW" sz="1100" dirty="0">
                <a:solidFill>
                  <a:schemeClr val="bg1"/>
                </a:solidFill>
              </a:rPr>
              <a:t>(Message, </a:t>
            </a:r>
            <a:r>
              <a:rPr lang="en-US" altLang="zh-TW" sz="1100" dirty="0" err="1">
                <a:solidFill>
                  <a:schemeClr val="bg1"/>
                </a:solidFill>
              </a:rPr>
              <a:t>DTNHost</a:t>
            </a:r>
            <a:r>
              <a:rPr lang="en-US" altLang="zh-TW" sz="1100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 smtClean="0">
                <a:solidFill>
                  <a:schemeClr val="bg1"/>
                </a:solidFill>
              </a:rPr>
              <a:t>deleteMessage</a:t>
            </a:r>
            <a:r>
              <a:rPr lang="en-US" altLang="zh-TW" sz="1100" dirty="0" smtClean="0">
                <a:solidFill>
                  <a:schemeClr val="bg1"/>
                </a:solidFill>
              </a:rPr>
              <a:t>(String</a:t>
            </a:r>
            <a:r>
              <a:rPr lang="en-US" altLang="zh-TW" sz="1100" dirty="0">
                <a:solidFill>
                  <a:schemeClr val="bg1"/>
                </a:solidFill>
              </a:rPr>
              <a:t>, </a:t>
            </a:r>
            <a:r>
              <a:rPr lang="en-US" altLang="zh-TW" sz="1100" dirty="0" err="1">
                <a:solidFill>
                  <a:schemeClr val="bg1"/>
                </a:solidFill>
              </a:rPr>
              <a:t>boolean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 smtClean="0">
                <a:solidFill>
                  <a:schemeClr val="bg1"/>
                </a:solidFill>
              </a:rPr>
              <a:t>messageAborted</a:t>
            </a:r>
            <a:r>
              <a:rPr lang="en-US" altLang="zh-TW" sz="1100" dirty="0" smtClean="0">
                <a:solidFill>
                  <a:schemeClr val="bg1"/>
                </a:solidFill>
              </a:rPr>
              <a:t>(String</a:t>
            </a:r>
            <a:r>
              <a:rPr lang="en-US" altLang="zh-TW" sz="1100" dirty="0">
                <a:solidFill>
                  <a:schemeClr val="bg1"/>
                </a:solidFill>
              </a:rPr>
              <a:t>, </a:t>
            </a:r>
            <a:r>
              <a:rPr lang="en-US" altLang="zh-TW" sz="1100" dirty="0" err="1">
                <a:solidFill>
                  <a:schemeClr val="bg1"/>
                </a:solidFill>
              </a:rPr>
              <a:t>DTNHost</a:t>
            </a:r>
            <a:r>
              <a:rPr lang="en-US" altLang="zh-TW" sz="1100" dirty="0">
                <a:solidFill>
                  <a:schemeClr val="bg1"/>
                </a:solidFill>
              </a:rPr>
              <a:t>, </a:t>
            </a:r>
            <a:r>
              <a:rPr lang="en-US" altLang="zh-TW" sz="1100" dirty="0" err="1">
                <a:solidFill>
                  <a:schemeClr val="bg1"/>
                </a:solidFill>
              </a:rPr>
              <a:t>int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  <a:endParaRPr lang="en-US" altLang="zh-TW" sz="1100" dirty="0">
              <a:solidFill>
                <a:schemeClr val="bg1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721544" y="463149"/>
            <a:ext cx="15841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err="1">
                <a:solidFill>
                  <a:schemeClr val="bg1"/>
                </a:solidFill>
              </a:rPr>
              <a:t>bufferSize</a:t>
            </a:r>
            <a:r>
              <a:rPr lang="en-US" altLang="zh-TW" sz="1100" dirty="0">
                <a:solidFill>
                  <a:schemeClr val="bg1"/>
                </a:solidFill>
              </a:rPr>
              <a:t> : </a:t>
            </a:r>
            <a:r>
              <a:rPr lang="en-US" altLang="zh-TW" sz="1100" dirty="0" err="1">
                <a:solidFill>
                  <a:schemeClr val="bg1"/>
                </a:solidFill>
              </a:rPr>
              <a:t>int</a:t>
            </a:r>
            <a:endParaRPr lang="en-US" altLang="zh-TW" sz="1100" dirty="0">
              <a:solidFill>
                <a:schemeClr val="bg1"/>
              </a:solidFill>
            </a:endParaRPr>
          </a:p>
          <a:p>
            <a:r>
              <a:rPr lang="en-US" altLang="zh-TW" sz="1100" dirty="0" err="1">
                <a:solidFill>
                  <a:schemeClr val="bg1"/>
                </a:solidFill>
              </a:rPr>
              <a:t>msgTtl</a:t>
            </a:r>
            <a:r>
              <a:rPr lang="en-US" altLang="zh-TW" sz="1100" dirty="0">
                <a:solidFill>
                  <a:schemeClr val="bg1"/>
                </a:solidFill>
              </a:rPr>
              <a:t> : </a:t>
            </a:r>
            <a:r>
              <a:rPr lang="en-US" altLang="zh-TW" sz="1100" dirty="0" err="1">
                <a:solidFill>
                  <a:schemeClr val="bg1"/>
                </a:solidFill>
              </a:rPr>
              <a:t>int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  <p:cxnSp>
        <p:nvCxnSpPr>
          <p:cNvPr id="5" name="直線接點 4"/>
          <p:cNvCxnSpPr/>
          <p:nvPr/>
        </p:nvCxnSpPr>
        <p:spPr>
          <a:xfrm>
            <a:off x="2697366" y="894036"/>
            <a:ext cx="33123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/>
          <p:nvPr/>
        </p:nvCxnSpPr>
        <p:spPr>
          <a:xfrm>
            <a:off x="2697366" y="463149"/>
            <a:ext cx="33123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 flipV="1">
            <a:off x="4201443" y="2573458"/>
            <a:ext cx="0" cy="579591"/>
          </a:xfrm>
          <a:prstGeom prst="straightConnector1">
            <a:avLst/>
          </a:prstGeom>
          <a:ln w="254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圓角矩形 8"/>
          <p:cNvSpPr/>
          <p:nvPr/>
        </p:nvSpPr>
        <p:spPr>
          <a:xfrm>
            <a:off x="2041007" y="3131046"/>
            <a:ext cx="4320872" cy="2523039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200" b="1" dirty="0" err="1" smtClean="0"/>
              <a:t>ActiveRouter</a:t>
            </a:r>
            <a:endParaRPr lang="zh-TW" altLang="en-US" sz="1200" b="1" dirty="0"/>
          </a:p>
        </p:txBody>
      </p:sp>
      <p:sp>
        <p:nvSpPr>
          <p:cNvPr id="10" name="文字方塊 9"/>
          <p:cNvSpPr txBox="1"/>
          <p:nvPr/>
        </p:nvSpPr>
        <p:spPr>
          <a:xfrm>
            <a:off x="2082266" y="3974663"/>
            <a:ext cx="427225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err="1" smtClean="0">
                <a:solidFill>
                  <a:schemeClr val="bg1"/>
                </a:solidFill>
              </a:rPr>
              <a:t>changedConnection</a:t>
            </a:r>
            <a:r>
              <a:rPr lang="en-US" altLang="zh-TW" sz="1100" dirty="0" smtClean="0">
                <a:solidFill>
                  <a:schemeClr val="bg1"/>
                </a:solidFill>
              </a:rPr>
              <a:t>(Connection </a:t>
            </a:r>
            <a:r>
              <a:rPr lang="en-US" altLang="zh-TW" sz="1100" dirty="0">
                <a:solidFill>
                  <a:schemeClr val="bg1"/>
                </a:solidFill>
              </a:rPr>
              <a:t>con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canStartTransfer</a:t>
            </a:r>
            <a:r>
              <a:rPr lang="en-US" altLang="zh-TW" sz="1100" dirty="0" smtClean="0">
                <a:solidFill>
                  <a:schemeClr val="bg1"/>
                </a:solidFill>
              </a:rPr>
              <a:t>()</a:t>
            </a:r>
          </a:p>
          <a:p>
            <a:r>
              <a:rPr lang="en-US" altLang="zh-TW" sz="1100" dirty="0" err="1" smtClean="0">
                <a:solidFill>
                  <a:schemeClr val="bg1"/>
                </a:solidFill>
              </a:rPr>
              <a:t>startTransfer</a:t>
            </a:r>
            <a:r>
              <a:rPr lang="en-US" altLang="zh-TW" sz="1100" dirty="0" smtClean="0">
                <a:solidFill>
                  <a:schemeClr val="bg1"/>
                </a:solidFill>
              </a:rPr>
              <a:t>(Message</a:t>
            </a:r>
            <a:r>
              <a:rPr lang="en-US" altLang="zh-TW" sz="1100" dirty="0">
                <a:solidFill>
                  <a:schemeClr val="bg1"/>
                </a:solidFill>
              </a:rPr>
              <a:t>, Connection)</a:t>
            </a:r>
          </a:p>
          <a:p>
            <a:r>
              <a:rPr lang="en-US" altLang="zh-TW" sz="1100" dirty="0" err="1" smtClean="0">
                <a:solidFill>
                  <a:schemeClr val="bg1"/>
                </a:solidFill>
              </a:rPr>
              <a:t>tryMessagesForConnected</a:t>
            </a:r>
            <a:r>
              <a:rPr lang="en-US" altLang="zh-TW" sz="1100" dirty="0" smtClean="0">
                <a:solidFill>
                  <a:schemeClr val="bg1"/>
                </a:solidFill>
              </a:rPr>
              <a:t>(List&lt;Tuple&lt;Message</a:t>
            </a:r>
            <a:r>
              <a:rPr lang="en-US" altLang="zh-TW" sz="1100" dirty="0">
                <a:solidFill>
                  <a:schemeClr val="bg1"/>
                </a:solidFill>
              </a:rPr>
              <a:t>, Connection&gt;&gt;)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tryAllMessages</a:t>
            </a:r>
            <a:r>
              <a:rPr lang="en-US" altLang="zh-TW" sz="1100" dirty="0">
                <a:solidFill>
                  <a:schemeClr val="bg1"/>
                </a:solidFill>
              </a:rPr>
              <a:t>(Connection, List&lt;Message&gt;)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tryMessagesToConnections</a:t>
            </a:r>
            <a:r>
              <a:rPr lang="en-US" altLang="zh-TW" sz="1100" dirty="0">
                <a:solidFill>
                  <a:schemeClr val="bg1"/>
                </a:solidFill>
              </a:rPr>
              <a:t>(List&lt;Message&gt;, List&lt;Connection&gt;)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tryAllMessagesToAllConnections</a:t>
            </a:r>
            <a:r>
              <a:rPr lang="en-US" altLang="zh-TW" sz="1100" dirty="0">
                <a:solidFill>
                  <a:schemeClr val="bg1"/>
                </a:solidFill>
              </a:rPr>
              <a:t>()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addToSendingConnections</a:t>
            </a:r>
            <a:r>
              <a:rPr lang="en-US" altLang="zh-TW" sz="1100" dirty="0">
                <a:solidFill>
                  <a:schemeClr val="bg1"/>
                </a:solidFill>
              </a:rPr>
              <a:t>(Connection)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2065184" y="3543776"/>
            <a:ext cx="42893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err="1">
                <a:solidFill>
                  <a:schemeClr val="bg1"/>
                </a:solidFill>
              </a:rPr>
              <a:t>sendingConnections</a:t>
            </a:r>
            <a:r>
              <a:rPr lang="en-US" altLang="zh-TW" sz="1100" dirty="0">
                <a:solidFill>
                  <a:schemeClr val="bg1"/>
                </a:solidFill>
              </a:rPr>
              <a:t> : </a:t>
            </a:r>
            <a:r>
              <a:rPr lang="en-US" altLang="zh-TW" sz="1100" dirty="0" err="1">
                <a:solidFill>
                  <a:schemeClr val="bg1"/>
                </a:solidFill>
              </a:rPr>
              <a:t>ArrayList</a:t>
            </a:r>
            <a:r>
              <a:rPr lang="en-US" altLang="zh-TW" sz="1100" dirty="0">
                <a:solidFill>
                  <a:schemeClr val="bg1"/>
                </a:solidFill>
              </a:rPr>
              <a:t>&lt;Connection</a:t>
            </a:r>
            <a:r>
              <a:rPr lang="en-US" altLang="zh-TW" sz="1100" dirty="0" smtClean="0">
                <a:solidFill>
                  <a:schemeClr val="bg1"/>
                </a:solidFill>
              </a:rPr>
              <a:t>&gt;</a:t>
            </a:r>
          </a:p>
          <a:p>
            <a:endParaRPr lang="en-US" altLang="zh-TW" sz="1100" dirty="0" smtClean="0">
              <a:solidFill>
                <a:schemeClr val="bg1"/>
              </a:solidFill>
            </a:endParaRPr>
          </a:p>
        </p:txBody>
      </p:sp>
      <p:cxnSp>
        <p:nvCxnSpPr>
          <p:cNvPr id="12" name="直線接點 11"/>
          <p:cNvCxnSpPr/>
          <p:nvPr/>
        </p:nvCxnSpPr>
        <p:spPr>
          <a:xfrm>
            <a:off x="2041007" y="3974663"/>
            <a:ext cx="43208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2041007" y="3543776"/>
            <a:ext cx="43208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V="1">
            <a:off x="4239476" y="5633785"/>
            <a:ext cx="1" cy="459511"/>
          </a:xfrm>
          <a:prstGeom prst="straightConnector1">
            <a:avLst/>
          </a:prstGeom>
          <a:ln w="254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圓角矩形 14"/>
          <p:cNvSpPr/>
          <p:nvPr/>
        </p:nvSpPr>
        <p:spPr>
          <a:xfrm>
            <a:off x="3191159" y="6093296"/>
            <a:ext cx="2096635" cy="692696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100" b="1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3654743" y="6093296"/>
            <a:ext cx="12028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err="1" smtClean="0">
                <a:solidFill>
                  <a:schemeClr val="bg1"/>
                </a:solidFill>
              </a:rPr>
              <a:t>EpidemicRouter</a:t>
            </a:r>
            <a:endParaRPr lang="zh-TW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18" name="直線接點 17"/>
          <p:cNvCxnSpPr>
            <a:stCxn id="15" idx="1"/>
            <a:endCxn id="15" idx="3"/>
          </p:cNvCxnSpPr>
          <p:nvPr/>
        </p:nvCxnSpPr>
        <p:spPr>
          <a:xfrm>
            <a:off x="3191159" y="6439644"/>
            <a:ext cx="20966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3191159" y="6352533"/>
            <a:ext cx="20966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3225222" y="6439644"/>
            <a:ext cx="6767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bg1"/>
                </a:solidFill>
              </a:rPr>
              <a:t>update()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1939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7814141" y="235571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7814141" y="703066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8426209" y="523603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文字方塊 9"/>
          <p:cNvSpPr txBox="1"/>
          <p:nvPr/>
        </p:nvSpPr>
        <p:spPr>
          <a:xfrm>
            <a:off x="-13118" y="3399"/>
            <a:ext cx="984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Receiver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62" name="圓角矩形 61"/>
          <p:cNvSpPr/>
          <p:nvPr/>
        </p:nvSpPr>
        <p:spPr>
          <a:xfrm>
            <a:off x="7670209" y="1151900"/>
            <a:ext cx="1512000" cy="1487257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200" dirty="0"/>
          </a:p>
        </p:txBody>
      </p:sp>
      <p:sp>
        <p:nvSpPr>
          <p:cNvPr id="63" name="圓角矩形 62"/>
          <p:cNvSpPr/>
          <p:nvPr/>
        </p:nvSpPr>
        <p:spPr>
          <a:xfrm>
            <a:off x="7742369" y="2940396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sp>
        <p:nvSpPr>
          <p:cNvPr id="64" name="圓角矩形 63"/>
          <p:cNvSpPr/>
          <p:nvPr/>
        </p:nvSpPr>
        <p:spPr>
          <a:xfrm>
            <a:off x="7677099" y="6227453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65" name="直線接點 64"/>
          <p:cNvCxnSpPr/>
          <p:nvPr/>
        </p:nvCxnSpPr>
        <p:spPr>
          <a:xfrm>
            <a:off x="8421961" y="1001164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6" name="直線單箭頭接點 65"/>
          <p:cNvCxnSpPr>
            <a:stCxn id="64" idx="0"/>
            <a:endCxn id="63" idx="2"/>
          </p:cNvCxnSpPr>
          <p:nvPr/>
        </p:nvCxnSpPr>
        <p:spPr>
          <a:xfrm flipH="1" flipV="1">
            <a:off x="8423524" y="5489416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>
            <a:stCxn id="63" idx="0"/>
          </p:cNvCxnSpPr>
          <p:nvPr/>
        </p:nvCxnSpPr>
        <p:spPr>
          <a:xfrm flipV="1">
            <a:off x="8423524" y="2664149"/>
            <a:ext cx="4787" cy="27624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/>
          <p:cNvSpPr txBox="1"/>
          <p:nvPr/>
        </p:nvSpPr>
        <p:spPr>
          <a:xfrm>
            <a:off x="7867527" y="4032400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7764329" y="1620257"/>
            <a:ext cx="1323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MessageRouter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90" name="右大括弧 89"/>
          <p:cNvSpPr/>
          <p:nvPr/>
        </p:nvSpPr>
        <p:spPr>
          <a:xfrm>
            <a:off x="7342788" y="252956"/>
            <a:ext cx="399581" cy="1367301"/>
          </a:xfrm>
          <a:prstGeom prst="rightBrace">
            <a:avLst>
              <a:gd name="adj1" fmla="val 8333"/>
              <a:gd name="adj2" fmla="val 4284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4674810" y="1895528"/>
            <a:ext cx="241925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err="1" smtClean="0"/>
              <a:t>int</a:t>
            </a:r>
            <a:r>
              <a:rPr lang="en-US" altLang="zh-TW" sz="1050" dirty="0" smtClean="0"/>
              <a:t> </a:t>
            </a:r>
            <a:r>
              <a:rPr lang="en-US" altLang="zh-TW" sz="1050" dirty="0" err="1" smtClean="0"/>
              <a:t>receiveMessage</a:t>
            </a:r>
            <a:r>
              <a:rPr lang="en-US" altLang="zh-TW" sz="1050" dirty="0" smtClean="0"/>
              <a:t>(</a:t>
            </a:r>
            <a:r>
              <a:rPr lang="en-US" altLang="zh-TW" sz="1050" dirty="0" err="1" smtClean="0"/>
              <a:t>m,from</a:t>
            </a:r>
            <a:r>
              <a:rPr lang="en-US" altLang="zh-TW" sz="1050" dirty="0"/>
              <a:t>) {</a:t>
            </a:r>
          </a:p>
          <a:p>
            <a:r>
              <a:rPr lang="en-US" altLang="zh-TW" sz="1050" b="1" dirty="0" smtClean="0"/>
              <a:t>  </a:t>
            </a:r>
            <a:r>
              <a:rPr lang="en-US" altLang="zh-TW" sz="1050" b="1" dirty="0" err="1" smtClean="0"/>
              <a:t>int</a:t>
            </a:r>
            <a:r>
              <a:rPr lang="en-US" altLang="zh-TW" sz="1050" b="1" dirty="0" smtClean="0"/>
              <a:t> </a:t>
            </a:r>
            <a:r>
              <a:rPr lang="en-US" altLang="zh-TW" sz="1050" b="1" dirty="0" err="1"/>
              <a:t>recvCheck</a:t>
            </a:r>
            <a:r>
              <a:rPr lang="en-US" altLang="zh-TW" sz="1050" b="1" dirty="0"/>
              <a:t> = </a:t>
            </a:r>
            <a:r>
              <a:rPr lang="en-US" altLang="zh-TW" sz="1050" b="1" dirty="0" err="1"/>
              <a:t>checkReceiving</a:t>
            </a:r>
            <a:r>
              <a:rPr lang="en-US" altLang="zh-TW" sz="1050" b="1" dirty="0"/>
              <a:t>(m); </a:t>
            </a:r>
          </a:p>
          <a:p>
            <a:r>
              <a:rPr lang="en-US" altLang="zh-TW" sz="1050" dirty="0" smtClean="0"/>
              <a:t>  if </a:t>
            </a:r>
            <a:r>
              <a:rPr lang="en-US" altLang="zh-TW" sz="1050" dirty="0"/>
              <a:t>(</a:t>
            </a:r>
            <a:r>
              <a:rPr lang="en-US" altLang="zh-TW" sz="1050" dirty="0" err="1"/>
              <a:t>recvCheck</a:t>
            </a:r>
            <a:r>
              <a:rPr lang="en-US" altLang="zh-TW" sz="1050" dirty="0"/>
              <a:t> != </a:t>
            </a:r>
            <a:r>
              <a:rPr lang="en-US" altLang="zh-TW" sz="1050" i="1" dirty="0"/>
              <a:t>RCV_OK) {</a:t>
            </a:r>
          </a:p>
          <a:p>
            <a:r>
              <a:rPr lang="en-US" altLang="zh-TW" sz="1050" dirty="0" smtClean="0"/>
              <a:t>      return </a:t>
            </a:r>
            <a:r>
              <a:rPr lang="en-US" altLang="zh-TW" sz="1050" dirty="0" err="1"/>
              <a:t>recvCheck</a:t>
            </a:r>
            <a:r>
              <a:rPr lang="en-US" altLang="zh-TW" sz="1050" dirty="0"/>
              <a:t>;</a:t>
            </a:r>
          </a:p>
          <a:p>
            <a:r>
              <a:rPr lang="en-US" altLang="zh-TW" sz="1050" dirty="0" smtClean="0"/>
              <a:t>   }</a:t>
            </a:r>
            <a:endParaRPr lang="zh-TW" altLang="en-US" sz="1050" dirty="0"/>
          </a:p>
          <a:p>
            <a:r>
              <a:rPr lang="en-US" altLang="zh-TW" sz="1050" dirty="0">
                <a:solidFill>
                  <a:schemeClr val="accent3"/>
                </a:solidFill>
              </a:rPr>
              <a:t>// seems OK, start receiving the message</a:t>
            </a:r>
          </a:p>
          <a:p>
            <a:r>
              <a:rPr lang="en-US" altLang="zh-TW" sz="1050" dirty="0"/>
              <a:t>return </a:t>
            </a:r>
            <a:r>
              <a:rPr lang="en-US" altLang="zh-TW" sz="1050" dirty="0" err="1"/>
              <a:t>super.receiveMessage</a:t>
            </a:r>
            <a:r>
              <a:rPr lang="en-US" altLang="zh-TW" sz="1050" dirty="0"/>
              <a:t>(m, from);</a:t>
            </a:r>
          </a:p>
          <a:p>
            <a:r>
              <a:rPr lang="en-US" altLang="zh-TW" sz="1050" dirty="0"/>
              <a:t>}</a:t>
            </a:r>
            <a:endParaRPr lang="zh-TW" altLang="en-US" sz="1050" dirty="0"/>
          </a:p>
        </p:txBody>
      </p:sp>
      <p:sp>
        <p:nvSpPr>
          <p:cNvPr id="91" name="文字方塊 90"/>
          <p:cNvSpPr txBox="1"/>
          <p:nvPr/>
        </p:nvSpPr>
        <p:spPr>
          <a:xfrm>
            <a:off x="4674809" y="1748776"/>
            <a:ext cx="529312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1050" dirty="0">
                <a:solidFill>
                  <a:schemeClr val="accent6"/>
                </a:solidFill>
              </a:rPr>
              <a:t>Step </a:t>
            </a:r>
            <a:r>
              <a:rPr lang="en-US" altLang="zh-TW" sz="1050" dirty="0" smtClean="0">
                <a:solidFill>
                  <a:schemeClr val="accent6"/>
                </a:solidFill>
              </a:rPr>
              <a:t>2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93" name="右大括弧 92"/>
          <p:cNvSpPr/>
          <p:nvPr/>
        </p:nvSpPr>
        <p:spPr>
          <a:xfrm>
            <a:off x="7094062" y="2376010"/>
            <a:ext cx="583038" cy="3482424"/>
          </a:xfrm>
          <a:prstGeom prst="rightBrace">
            <a:avLst>
              <a:gd name="adj1" fmla="val 7152"/>
              <a:gd name="adj2" fmla="val 5050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標題 4"/>
          <p:cNvSpPr txBox="1">
            <a:spLocks/>
          </p:cNvSpPr>
          <p:nvPr/>
        </p:nvSpPr>
        <p:spPr>
          <a:xfrm>
            <a:off x="442678" y="-89854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 smtClean="0"/>
              <a:t>Message relay started in clock 1</a:t>
            </a:r>
            <a:endParaRPr lang="zh-TW" altLang="en-US" sz="1800" dirty="0"/>
          </a:p>
        </p:txBody>
      </p:sp>
      <p:sp>
        <p:nvSpPr>
          <p:cNvPr id="99" name="文字方塊 98"/>
          <p:cNvSpPr txBox="1"/>
          <p:nvPr/>
        </p:nvSpPr>
        <p:spPr>
          <a:xfrm>
            <a:off x="3558186" y="420078"/>
            <a:ext cx="4172937" cy="12234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err="1"/>
              <a:t>int</a:t>
            </a:r>
            <a:r>
              <a:rPr lang="zh-TW" altLang="en-US" sz="1050" b="1" dirty="0"/>
              <a:t> </a:t>
            </a:r>
            <a:r>
              <a:rPr lang="en-US" altLang="zh-TW" sz="1050" dirty="0" err="1"/>
              <a:t>receiveMessage</a:t>
            </a:r>
            <a:r>
              <a:rPr lang="en-US" altLang="zh-TW" sz="1050" dirty="0"/>
              <a:t>(</a:t>
            </a:r>
            <a:r>
              <a:rPr lang="en-US" altLang="zh-TW" sz="1050" dirty="0" err="1"/>
              <a:t>m,from</a:t>
            </a:r>
            <a:r>
              <a:rPr lang="en-US" altLang="zh-TW" sz="1050" dirty="0"/>
              <a:t>){</a:t>
            </a:r>
          </a:p>
          <a:p>
            <a:pPr lvl="1"/>
            <a:r>
              <a:rPr lang="en-US" altLang="zh-TW" sz="1050" b="1" dirty="0" err="1"/>
              <a:t>int</a:t>
            </a:r>
            <a:r>
              <a:rPr lang="en-US" altLang="zh-TW" sz="1050" b="1" dirty="0"/>
              <a:t> </a:t>
            </a:r>
            <a:r>
              <a:rPr lang="en-US" altLang="zh-TW" sz="1050" b="1" dirty="0" err="1"/>
              <a:t>retVal</a:t>
            </a:r>
            <a:r>
              <a:rPr lang="en-US" altLang="zh-TW" sz="1050" b="1" dirty="0"/>
              <a:t> = </a:t>
            </a:r>
            <a:r>
              <a:rPr lang="en-US" altLang="zh-TW" sz="1050" b="1" dirty="0" err="1"/>
              <a:t>this.router.receiveMessage</a:t>
            </a:r>
            <a:r>
              <a:rPr lang="en-US" altLang="zh-TW" sz="1050" b="1" dirty="0"/>
              <a:t>(m, from); </a:t>
            </a:r>
            <a:endParaRPr lang="zh-TW" altLang="en-US" sz="1050" b="1" dirty="0"/>
          </a:p>
          <a:p>
            <a:pPr lvl="1"/>
            <a:r>
              <a:rPr lang="en-US" altLang="zh-TW" sz="1050" dirty="0"/>
              <a:t>if (</a:t>
            </a:r>
            <a:r>
              <a:rPr lang="en-US" altLang="zh-TW" sz="1050" dirty="0" err="1"/>
              <a:t>retVal</a:t>
            </a:r>
            <a:r>
              <a:rPr lang="en-US" altLang="zh-TW" sz="1050" dirty="0"/>
              <a:t> == </a:t>
            </a:r>
            <a:r>
              <a:rPr lang="en-US" altLang="zh-TW" sz="1050" dirty="0" err="1"/>
              <a:t>MessageRouter.</a:t>
            </a:r>
            <a:r>
              <a:rPr lang="en-US" altLang="zh-TW" sz="1050" i="1" dirty="0" err="1"/>
              <a:t>RCV_OK</a:t>
            </a:r>
            <a:r>
              <a:rPr lang="en-US" altLang="zh-TW" sz="1050" i="1" dirty="0"/>
              <a:t>) </a:t>
            </a:r>
            <a:r>
              <a:rPr lang="en-US" altLang="zh-TW" sz="1050" dirty="0"/>
              <a:t>{</a:t>
            </a:r>
          </a:p>
          <a:p>
            <a:pPr lvl="1"/>
            <a:r>
              <a:rPr lang="en-US" altLang="zh-TW" sz="1050" dirty="0"/>
              <a:t>   </a:t>
            </a:r>
            <a:r>
              <a:rPr lang="en-US" altLang="zh-TW" sz="1050" dirty="0" err="1"/>
              <a:t>m.addNodeOnPath</a:t>
            </a:r>
            <a:r>
              <a:rPr lang="en-US" altLang="zh-TW" sz="1050" dirty="0"/>
              <a:t>(this);</a:t>
            </a:r>
            <a:r>
              <a:rPr lang="en-US" altLang="zh-TW" sz="1050" dirty="0">
                <a:solidFill>
                  <a:schemeClr val="accent3"/>
                </a:solidFill>
              </a:rPr>
              <a:t>// add this node on the messages path</a:t>
            </a:r>
          </a:p>
          <a:p>
            <a:pPr lvl="1"/>
            <a:r>
              <a:rPr lang="en-US" altLang="zh-TW" sz="1050" dirty="0"/>
              <a:t>}</a:t>
            </a:r>
            <a:endParaRPr lang="zh-TW" altLang="en-US" sz="1050" dirty="0"/>
          </a:p>
          <a:p>
            <a:pPr lvl="1"/>
            <a:r>
              <a:rPr lang="en-US" altLang="zh-TW" sz="1050" dirty="0"/>
              <a:t>return </a:t>
            </a:r>
            <a:r>
              <a:rPr lang="en-US" altLang="zh-TW" sz="1050" dirty="0" err="1"/>
              <a:t>retVal</a:t>
            </a:r>
            <a:r>
              <a:rPr lang="en-US" altLang="zh-TW" sz="1050" dirty="0"/>
              <a:t>;</a:t>
            </a:r>
          </a:p>
          <a:p>
            <a:r>
              <a:rPr lang="en-US" altLang="zh-TW" sz="1050" dirty="0"/>
              <a:t>}</a:t>
            </a:r>
            <a:endParaRPr lang="zh-TW" altLang="en-US" sz="1050" dirty="0"/>
          </a:p>
        </p:txBody>
      </p:sp>
      <p:sp>
        <p:nvSpPr>
          <p:cNvPr id="100" name="文字方塊 99"/>
          <p:cNvSpPr txBox="1"/>
          <p:nvPr/>
        </p:nvSpPr>
        <p:spPr>
          <a:xfrm>
            <a:off x="3125500" y="441982"/>
            <a:ext cx="529312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1050" dirty="0">
                <a:solidFill>
                  <a:schemeClr val="accent6"/>
                </a:solidFill>
              </a:rPr>
              <a:t>Step </a:t>
            </a:r>
            <a:r>
              <a:rPr lang="en-US" altLang="zh-TW" sz="1050" dirty="0" smtClean="0">
                <a:solidFill>
                  <a:schemeClr val="accent6"/>
                </a:solidFill>
              </a:rPr>
              <a:t>1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101" name="文字方塊 100"/>
          <p:cNvSpPr txBox="1"/>
          <p:nvPr/>
        </p:nvSpPr>
        <p:spPr>
          <a:xfrm>
            <a:off x="3558186" y="233428"/>
            <a:ext cx="27142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accent3"/>
                </a:solidFill>
              </a:rPr>
              <a:t>Start receiving a message from another host</a:t>
            </a:r>
            <a:endParaRPr lang="zh-TW" altLang="en-US" sz="1100" dirty="0">
              <a:solidFill>
                <a:schemeClr val="accent3"/>
              </a:solidFill>
            </a:endParaRPr>
          </a:p>
        </p:txBody>
      </p:sp>
      <p:cxnSp>
        <p:nvCxnSpPr>
          <p:cNvPr id="48" name="肘形接點 47"/>
          <p:cNvCxnSpPr/>
          <p:nvPr/>
        </p:nvCxnSpPr>
        <p:spPr>
          <a:xfrm rot="5400000">
            <a:off x="3955465" y="2586248"/>
            <a:ext cx="1224136" cy="432049"/>
          </a:xfrm>
          <a:prstGeom prst="bentConnector3">
            <a:avLst>
              <a:gd name="adj1" fmla="val -2133"/>
            </a:avLst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字方塊 57"/>
          <p:cNvSpPr txBox="1"/>
          <p:nvPr/>
        </p:nvSpPr>
        <p:spPr>
          <a:xfrm>
            <a:off x="3675013" y="3920668"/>
            <a:ext cx="353494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b="1" dirty="0" err="1"/>
              <a:t>int</a:t>
            </a:r>
            <a:r>
              <a:rPr lang="en-US" altLang="zh-TW" sz="900" b="1" dirty="0"/>
              <a:t> </a:t>
            </a:r>
            <a:r>
              <a:rPr lang="en-US" altLang="zh-TW" sz="900" b="1" dirty="0" err="1"/>
              <a:t>checkReceiving</a:t>
            </a:r>
            <a:r>
              <a:rPr lang="en-US" altLang="zh-TW" sz="900" b="1" dirty="0"/>
              <a:t>(Message m) {</a:t>
            </a:r>
            <a:endParaRPr lang="en-US" altLang="zh-TW" sz="900" b="1" dirty="0" smtClean="0">
              <a:solidFill>
                <a:srgbClr val="7030A0"/>
              </a:solidFill>
            </a:endParaRPr>
          </a:p>
          <a:p>
            <a:pPr lvl="1"/>
            <a:r>
              <a:rPr lang="en-US" altLang="zh-TW" sz="900" dirty="0" smtClean="0">
                <a:solidFill>
                  <a:srgbClr val="7030A0"/>
                </a:solidFill>
              </a:rPr>
              <a:t>if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(</a:t>
            </a:r>
            <a:r>
              <a:rPr lang="en-US" altLang="zh-TW" sz="900" dirty="0" err="1"/>
              <a:t>isTransferring</a:t>
            </a:r>
            <a:r>
              <a:rPr lang="en-US" altLang="zh-TW" sz="900" dirty="0"/>
              <a:t>()) {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return</a:t>
            </a:r>
            <a:r>
              <a:rPr lang="en-US" altLang="zh-TW" sz="900" dirty="0"/>
              <a:t> </a:t>
            </a:r>
            <a:r>
              <a:rPr lang="en-US" altLang="zh-TW" sz="900" i="1" dirty="0">
                <a:solidFill>
                  <a:schemeClr val="accent1"/>
                </a:solidFill>
              </a:rPr>
              <a:t>TRY_LATER_BUSY</a:t>
            </a:r>
            <a:r>
              <a:rPr lang="en-US" altLang="zh-TW" sz="900" i="1" dirty="0"/>
              <a:t>; </a:t>
            </a:r>
            <a:r>
              <a:rPr lang="en-US" altLang="zh-TW" sz="900" i="1" dirty="0">
                <a:solidFill>
                  <a:schemeClr val="accent3"/>
                </a:solidFill>
              </a:rPr>
              <a:t>// only one connection at a time</a:t>
            </a:r>
          </a:p>
          <a:p>
            <a:pPr lvl="1"/>
            <a:r>
              <a:rPr lang="en-US" altLang="zh-TW" sz="900" dirty="0"/>
              <a:t>}</a:t>
            </a:r>
          </a:p>
          <a:p>
            <a:pPr lvl="1"/>
            <a:endParaRPr lang="zh-TW" altLang="en-US" sz="900" dirty="0"/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if</a:t>
            </a:r>
            <a:r>
              <a:rPr lang="en-US" altLang="zh-TW" sz="900" dirty="0"/>
              <a:t> ( </a:t>
            </a:r>
            <a:r>
              <a:rPr lang="en-US" altLang="zh-TW" sz="900" dirty="0" err="1"/>
              <a:t>hasMessage</a:t>
            </a:r>
            <a:r>
              <a:rPr lang="en-US" altLang="zh-TW" sz="900" dirty="0"/>
              <a:t>(</a:t>
            </a:r>
            <a:r>
              <a:rPr lang="en-US" altLang="zh-TW" sz="900" dirty="0" err="1"/>
              <a:t>m.getId</a:t>
            </a:r>
            <a:r>
              <a:rPr lang="en-US" altLang="zh-TW" sz="900" dirty="0"/>
              <a:t>()) || </a:t>
            </a:r>
            <a:r>
              <a:rPr lang="en-US" altLang="zh-TW" sz="900" dirty="0" err="1"/>
              <a:t>isDeliveredMessage</a:t>
            </a:r>
            <a:r>
              <a:rPr lang="en-US" altLang="zh-TW" sz="900" dirty="0"/>
              <a:t>(m) ){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return</a:t>
            </a:r>
            <a:r>
              <a:rPr lang="en-US" altLang="zh-TW" sz="900" dirty="0"/>
              <a:t> </a:t>
            </a:r>
            <a:r>
              <a:rPr lang="en-US" altLang="zh-TW" sz="900" i="1" dirty="0">
                <a:solidFill>
                  <a:schemeClr val="accent1"/>
                </a:solidFill>
              </a:rPr>
              <a:t>DENIED_OLD</a:t>
            </a:r>
            <a:r>
              <a:rPr lang="en-US" altLang="zh-TW" sz="900" i="1" dirty="0"/>
              <a:t>; </a:t>
            </a:r>
            <a:r>
              <a:rPr lang="en-US" altLang="zh-TW" sz="900" i="1" dirty="0">
                <a:solidFill>
                  <a:schemeClr val="accent3"/>
                </a:solidFill>
              </a:rPr>
              <a:t>// already seen this message -&gt; reject it</a:t>
            </a:r>
          </a:p>
          <a:p>
            <a:pPr lvl="1"/>
            <a:r>
              <a:rPr lang="en-US" altLang="zh-TW" sz="900" dirty="0"/>
              <a:t>}</a:t>
            </a:r>
          </a:p>
          <a:p>
            <a:pPr lvl="1"/>
            <a:endParaRPr lang="zh-TW" altLang="en-US" sz="900" dirty="0"/>
          </a:p>
          <a:p>
            <a:pPr lvl="1"/>
            <a:r>
              <a:rPr lang="en-US" altLang="zh-TW" sz="900" b="1" dirty="0">
                <a:solidFill>
                  <a:srgbClr val="7030A0"/>
                </a:solidFill>
              </a:rPr>
              <a:t>if</a:t>
            </a:r>
            <a:r>
              <a:rPr lang="en-US" altLang="zh-TW" sz="900" b="1" dirty="0"/>
              <a:t> </a:t>
            </a:r>
            <a:r>
              <a:rPr lang="en-US" altLang="zh-TW" sz="900" dirty="0"/>
              <a:t>(</a:t>
            </a:r>
            <a:r>
              <a:rPr lang="en-US" altLang="zh-TW" sz="900" dirty="0" err="1"/>
              <a:t>m.getTtl</a:t>
            </a:r>
            <a:r>
              <a:rPr lang="en-US" altLang="zh-TW" sz="900" dirty="0"/>
              <a:t>() &lt;= 0 &amp;&amp; </a:t>
            </a:r>
            <a:r>
              <a:rPr lang="en-US" altLang="zh-TW" sz="900" dirty="0" err="1"/>
              <a:t>m.getTo</a:t>
            </a:r>
            <a:r>
              <a:rPr lang="en-US" altLang="zh-TW" sz="900" dirty="0"/>
              <a:t>() != </a:t>
            </a:r>
            <a:r>
              <a:rPr lang="en-US" altLang="zh-TW" sz="900" dirty="0" err="1"/>
              <a:t>getHost</a:t>
            </a:r>
            <a:r>
              <a:rPr lang="en-US" altLang="zh-TW" sz="900" dirty="0"/>
              <a:t>()) {</a:t>
            </a:r>
          </a:p>
          <a:p>
            <a:pPr lvl="1"/>
            <a:r>
              <a:rPr lang="en-US" altLang="zh-TW" sz="900" dirty="0">
                <a:solidFill>
                  <a:schemeClr val="accent3"/>
                </a:solidFill>
              </a:rPr>
              <a:t>/* TTL has expired and this host is not the final recipient */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return</a:t>
            </a:r>
            <a:r>
              <a:rPr lang="en-US" altLang="zh-TW" sz="900" dirty="0"/>
              <a:t> </a:t>
            </a:r>
            <a:r>
              <a:rPr lang="en-US" altLang="zh-TW" sz="900" i="1" dirty="0">
                <a:solidFill>
                  <a:schemeClr val="accent1"/>
                </a:solidFill>
              </a:rPr>
              <a:t>DENIED_TTL</a:t>
            </a:r>
            <a:r>
              <a:rPr lang="en-US" altLang="zh-TW" sz="900" i="1" dirty="0"/>
              <a:t>; </a:t>
            </a:r>
          </a:p>
          <a:p>
            <a:pPr lvl="1"/>
            <a:r>
              <a:rPr lang="en-US" altLang="zh-TW" sz="900" dirty="0"/>
              <a:t>}</a:t>
            </a:r>
          </a:p>
          <a:p>
            <a:pPr lvl="1"/>
            <a:endParaRPr lang="zh-TW" altLang="en-US" sz="900" dirty="0"/>
          </a:p>
          <a:p>
            <a:pPr lvl="1"/>
            <a:r>
              <a:rPr lang="en-US" altLang="zh-TW" sz="900" dirty="0">
                <a:solidFill>
                  <a:schemeClr val="accent3"/>
                </a:solidFill>
              </a:rPr>
              <a:t>/* remove oldest messages but not the ones being sent */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if</a:t>
            </a:r>
            <a:r>
              <a:rPr lang="en-US" altLang="zh-TW" sz="900" dirty="0"/>
              <a:t> </a:t>
            </a:r>
            <a:r>
              <a:rPr lang="en-US" altLang="zh-TW" sz="900" b="1" dirty="0"/>
              <a:t>(!</a:t>
            </a:r>
            <a:r>
              <a:rPr lang="en-US" altLang="zh-TW" sz="900" b="1" dirty="0" err="1"/>
              <a:t>makeRoomForMessage</a:t>
            </a:r>
            <a:r>
              <a:rPr lang="en-US" altLang="zh-TW" sz="900" b="1" dirty="0"/>
              <a:t>(</a:t>
            </a:r>
            <a:r>
              <a:rPr lang="en-US" altLang="zh-TW" sz="900" b="1" dirty="0" err="1"/>
              <a:t>m.getSize</a:t>
            </a:r>
            <a:r>
              <a:rPr lang="en-US" altLang="zh-TW" sz="900" b="1" dirty="0"/>
              <a:t>())) </a:t>
            </a:r>
            <a:r>
              <a:rPr lang="en-US" altLang="zh-TW" sz="900" dirty="0"/>
              <a:t>{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return</a:t>
            </a:r>
            <a:r>
              <a:rPr lang="en-US" altLang="zh-TW" sz="900" dirty="0"/>
              <a:t> </a:t>
            </a:r>
            <a:r>
              <a:rPr lang="en-US" altLang="zh-TW" sz="900" i="1" dirty="0">
                <a:solidFill>
                  <a:schemeClr val="accent1"/>
                </a:solidFill>
              </a:rPr>
              <a:t>DENIED_NO_SPACE</a:t>
            </a:r>
            <a:r>
              <a:rPr lang="en-US" altLang="zh-TW" sz="900" i="1" dirty="0"/>
              <a:t>; </a:t>
            </a:r>
            <a:r>
              <a:rPr lang="en-US" altLang="zh-TW" sz="900" i="1" dirty="0">
                <a:solidFill>
                  <a:schemeClr val="accent3"/>
                </a:solidFill>
              </a:rPr>
              <a:t>// couldn't fit into buffer -&gt; reject</a:t>
            </a:r>
          </a:p>
          <a:p>
            <a:pPr lvl="1"/>
            <a:r>
              <a:rPr lang="en-US" altLang="zh-TW" sz="900" dirty="0" smtClean="0"/>
              <a:t>}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return</a:t>
            </a:r>
            <a:r>
              <a:rPr lang="en-US" altLang="zh-TW" sz="900" dirty="0"/>
              <a:t> </a:t>
            </a:r>
            <a:r>
              <a:rPr lang="en-US" altLang="zh-TW" sz="900" i="1" dirty="0">
                <a:solidFill>
                  <a:schemeClr val="accent1"/>
                </a:solidFill>
              </a:rPr>
              <a:t>RCV_OK</a:t>
            </a:r>
            <a:r>
              <a:rPr lang="en-US" altLang="zh-TW" sz="900" i="1" dirty="0" smtClean="0"/>
              <a:t>;</a:t>
            </a:r>
          </a:p>
          <a:p>
            <a:r>
              <a:rPr lang="en-US" altLang="zh-TW" sz="900" b="1" dirty="0"/>
              <a:t>}</a:t>
            </a:r>
            <a:endParaRPr lang="zh-TW" altLang="en-US" sz="900" dirty="0"/>
          </a:p>
        </p:txBody>
      </p:sp>
      <p:sp>
        <p:nvSpPr>
          <p:cNvPr id="59" name="文字方塊 58"/>
          <p:cNvSpPr txBox="1"/>
          <p:nvPr/>
        </p:nvSpPr>
        <p:spPr>
          <a:xfrm>
            <a:off x="3676703" y="3510986"/>
            <a:ext cx="28392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chemeClr val="accent3"/>
                </a:solidFill>
              </a:rPr>
              <a:t>Checks if router "wants" to start receiving message</a:t>
            </a:r>
            <a:endParaRPr lang="zh-TW" altLang="en-US" sz="1000" dirty="0">
              <a:solidFill>
                <a:schemeClr val="accent3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3715176" y="3789040"/>
            <a:ext cx="3441682" cy="2958461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文字方塊 33"/>
          <p:cNvSpPr txBox="1"/>
          <p:nvPr/>
        </p:nvSpPr>
        <p:spPr>
          <a:xfrm>
            <a:off x="2495087" y="5858434"/>
            <a:ext cx="6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false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35" name="直線單箭頭接點 34"/>
          <p:cNvCxnSpPr/>
          <p:nvPr/>
        </p:nvCxnSpPr>
        <p:spPr>
          <a:xfrm flipH="1">
            <a:off x="3125500" y="6093296"/>
            <a:ext cx="1108792" cy="0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7852017"/>
              </p:ext>
            </p:extLst>
          </p:nvPr>
        </p:nvGraphicFramePr>
        <p:xfrm>
          <a:off x="1331640" y="5351829"/>
          <a:ext cx="780391" cy="12243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0391"/>
              </a:tblGrid>
              <a:tr h="172424">
                <a:tc>
                  <a:txBody>
                    <a:bodyPr/>
                    <a:lstStyle/>
                    <a:p>
                      <a:r>
                        <a:rPr lang="en-US" altLang="zh-TW" sz="900" b="1" dirty="0" smtClean="0"/>
                        <a:t>Messages</a:t>
                      </a:r>
                      <a:endParaRPr lang="zh-TW" altLang="en-US" sz="900" b="1" dirty="0"/>
                    </a:p>
                  </a:txBody>
                  <a:tcPr/>
                </a:tc>
              </a:tr>
              <a:tr h="152483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</a:tr>
              <a:tr h="22163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16647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7" name="文字方塊 36"/>
          <p:cNvSpPr txBox="1"/>
          <p:nvPr/>
        </p:nvSpPr>
        <p:spPr>
          <a:xfrm>
            <a:off x="46454" y="4430000"/>
            <a:ext cx="42210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>
                <a:solidFill>
                  <a:schemeClr val="accent3"/>
                </a:solidFill>
              </a:rPr>
              <a:t>The Messages(Buffer) is empty so there's </a:t>
            </a:r>
            <a:r>
              <a:rPr lang="en-US" altLang="zh-TW" sz="1000" dirty="0">
                <a:solidFill>
                  <a:schemeClr val="accent3"/>
                </a:solidFill>
              </a:rPr>
              <a:t>enough space for the new message.</a:t>
            </a:r>
            <a:endParaRPr lang="zh-TW" altLang="en-US" sz="1000" dirty="0">
              <a:solidFill>
                <a:schemeClr val="accent3"/>
              </a:solidFill>
            </a:endParaRPr>
          </a:p>
        </p:txBody>
      </p:sp>
      <p:cxnSp>
        <p:nvCxnSpPr>
          <p:cNvPr id="38" name="直線單箭頭接點 37"/>
          <p:cNvCxnSpPr/>
          <p:nvPr/>
        </p:nvCxnSpPr>
        <p:spPr>
          <a:xfrm flipV="1">
            <a:off x="1642751" y="4676221"/>
            <a:ext cx="0" cy="675608"/>
          </a:xfrm>
          <a:prstGeom prst="straightConnector1">
            <a:avLst/>
          </a:prstGeom>
          <a:ln>
            <a:solidFill>
              <a:schemeClr val="accent3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547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7814141" y="235571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7814141" y="703066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8426209" y="523603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文字方塊 9"/>
          <p:cNvSpPr txBox="1"/>
          <p:nvPr/>
        </p:nvSpPr>
        <p:spPr>
          <a:xfrm>
            <a:off x="-13118" y="3399"/>
            <a:ext cx="984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Receiver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62" name="圓角矩形 61"/>
          <p:cNvSpPr/>
          <p:nvPr/>
        </p:nvSpPr>
        <p:spPr>
          <a:xfrm>
            <a:off x="7670209" y="1151900"/>
            <a:ext cx="1512000" cy="1487257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200" dirty="0"/>
          </a:p>
        </p:txBody>
      </p:sp>
      <p:sp>
        <p:nvSpPr>
          <p:cNvPr id="63" name="圓角矩形 62"/>
          <p:cNvSpPr/>
          <p:nvPr/>
        </p:nvSpPr>
        <p:spPr>
          <a:xfrm>
            <a:off x="7742369" y="2940396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sp>
        <p:nvSpPr>
          <p:cNvPr id="64" name="圓角矩形 63"/>
          <p:cNvSpPr/>
          <p:nvPr/>
        </p:nvSpPr>
        <p:spPr>
          <a:xfrm>
            <a:off x="7677099" y="6227453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65" name="直線接點 64"/>
          <p:cNvCxnSpPr/>
          <p:nvPr/>
        </p:nvCxnSpPr>
        <p:spPr>
          <a:xfrm>
            <a:off x="8421961" y="1001164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6" name="直線單箭頭接點 65"/>
          <p:cNvCxnSpPr>
            <a:stCxn id="64" idx="0"/>
            <a:endCxn id="63" idx="2"/>
          </p:cNvCxnSpPr>
          <p:nvPr/>
        </p:nvCxnSpPr>
        <p:spPr>
          <a:xfrm flipH="1" flipV="1">
            <a:off x="8423524" y="5489416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>
            <a:stCxn id="63" idx="0"/>
          </p:cNvCxnSpPr>
          <p:nvPr/>
        </p:nvCxnSpPr>
        <p:spPr>
          <a:xfrm flipV="1">
            <a:off x="8423524" y="2664149"/>
            <a:ext cx="4787" cy="27624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/>
          <p:cNvSpPr txBox="1"/>
          <p:nvPr/>
        </p:nvSpPr>
        <p:spPr>
          <a:xfrm>
            <a:off x="7867527" y="4032400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7764329" y="1620257"/>
            <a:ext cx="1323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MessageRouter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90" name="右大括弧 89"/>
          <p:cNvSpPr/>
          <p:nvPr/>
        </p:nvSpPr>
        <p:spPr>
          <a:xfrm>
            <a:off x="7342788" y="252956"/>
            <a:ext cx="399581" cy="1367301"/>
          </a:xfrm>
          <a:prstGeom prst="rightBrace">
            <a:avLst>
              <a:gd name="adj1" fmla="val 8333"/>
              <a:gd name="adj2" fmla="val 4284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4674810" y="1895528"/>
            <a:ext cx="241925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err="1" smtClean="0"/>
              <a:t>int</a:t>
            </a:r>
            <a:r>
              <a:rPr lang="en-US" altLang="zh-TW" sz="1050" dirty="0" smtClean="0"/>
              <a:t> </a:t>
            </a:r>
            <a:r>
              <a:rPr lang="en-US" altLang="zh-TW" sz="1050" dirty="0" err="1" smtClean="0"/>
              <a:t>receiveMessage</a:t>
            </a:r>
            <a:r>
              <a:rPr lang="en-US" altLang="zh-TW" sz="1050" dirty="0" smtClean="0"/>
              <a:t>(</a:t>
            </a:r>
            <a:r>
              <a:rPr lang="en-US" altLang="zh-TW" sz="1050" dirty="0" err="1" smtClean="0"/>
              <a:t>m,from</a:t>
            </a:r>
            <a:r>
              <a:rPr lang="en-US" altLang="zh-TW" sz="1050" dirty="0"/>
              <a:t>) {</a:t>
            </a:r>
          </a:p>
          <a:p>
            <a:r>
              <a:rPr lang="en-US" altLang="zh-TW" sz="1050" b="1" dirty="0" smtClean="0"/>
              <a:t>  </a:t>
            </a:r>
            <a:r>
              <a:rPr lang="en-US" altLang="zh-TW" sz="1050" b="1" dirty="0" err="1" smtClean="0"/>
              <a:t>int</a:t>
            </a:r>
            <a:r>
              <a:rPr lang="en-US" altLang="zh-TW" sz="1050" b="1" dirty="0" smtClean="0"/>
              <a:t> </a:t>
            </a:r>
            <a:r>
              <a:rPr lang="en-US" altLang="zh-TW" sz="1050" b="1" dirty="0" err="1"/>
              <a:t>recvCheck</a:t>
            </a:r>
            <a:r>
              <a:rPr lang="en-US" altLang="zh-TW" sz="1050" b="1" dirty="0"/>
              <a:t> = </a:t>
            </a:r>
            <a:r>
              <a:rPr lang="en-US" altLang="zh-TW" sz="1050" b="1" dirty="0" err="1"/>
              <a:t>checkReceiving</a:t>
            </a:r>
            <a:r>
              <a:rPr lang="en-US" altLang="zh-TW" sz="1050" b="1" dirty="0"/>
              <a:t>(m); </a:t>
            </a:r>
          </a:p>
          <a:p>
            <a:r>
              <a:rPr lang="en-US" altLang="zh-TW" sz="1050" dirty="0" smtClean="0"/>
              <a:t>  if </a:t>
            </a:r>
            <a:r>
              <a:rPr lang="en-US" altLang="zh-TW" sz="1050" dirty="0"/>
              <a:t>(</a:t>
            </a:r>
            <a:r>
              <a:rPr lang="en-US" altLang="zh-TW" sz="1050" dirty="0" err="1"/>
              <a:t>recvCheck</a:t>
            </a:r>
            <a:r>
              <a:rPr lang="en-US" altLang="zh-TW" sz="1050" dirty="0"/>
              <a:t> != </a:t>
            </a:r>
            <a:r>
              <a:rPr lang="en-US" altLang="zh-TW" sz="1050" i="1" dirty="0"/>
              <a:t>RCV_OK) {</a:t>
            </a:r>
          </a:p>
          <a:p>
            <a:r>
              <a:rPr lang="en-US" altLang="zh-TW" sz="1050" dirty="0" smtClean="0"/>
              <a:t>      return </a:t>
            </a:r>
            <a:r>
              <a:rPr lang="en-US" altLang="zh-TW" sz="1050" dirty="0" err="1"/>
              <a:t>recvCheck</a:t>
            </a:r>
            <a:r>
              <a:rPr lang="en-US" altLang="zh-TW" sz="1050" dirty="0"/>
              <a:t>;</a:t>
            </a:r>
          </a:p>
          <a:p>
            <a:r>
              <a:rPr lang="en-US" altLang="zh-TW" sz="1050" dirty="0" smtClean="0"/>
              <a:t>   }</a:t>
            </a:r>
            <a:endParaRPr lang="zh-TW" altLang="en-US" sz="1050" dirty="0"/>
          </a:p>
          <a:p>
            <a:r>
              <a:rPr lang="en-US" altLang="zh-TW" sz="1050" dirty="0">
                <a:solidFill>
                  <a:schemeClr val="accent3"/>
                </a:solidFill>
              </a:rPr>
              <a:t>// seems OK, start receiving the message</a:t>
            </a:r>
          </a:p>
          <a:p>
            <a:r>
              <a:rPr lang="en-US" altLang="zh-TW" sz="1050" dirty="0"/>
              <a:t>return </a:t>
            </a:r>
            <a:r>
              <a:rPr lang="en-US" altLang="zh-TW" sz="1050" b="1" dirty="0" err="1"/>
              <a:t>super.receiveMessage</a:t>
            </a:r>
            <a:r>
              <a:rPr lang="en-US" altLang="zh-TW" sz="1050" b="1" dirty="0"/>
              <a:t>(m, from);</a:t>
            </a:r>
          </a:p>
          <a:p>
            <a:r>
              <a:rPr lang="en-US" altLang="zh-TW" sz="1050" dirty="0"/>
              <a:t>}</a:t>
            </a:r>
            <a:endParaRPr lang="zh-TW" altLang="en-US" sz="1050" dirty="0"/>
          </a:p>
        </p:txBody>
      </p:sp>
      <p:sp>
        <p:nvSpPr>
          <p:cNvPr id="91" name="文字方塊 90"/>
          <p:cNvSpPr txBox="1"/>
          <p:nvPr/>
        </p:nvSpPr>
        <p:spPr>
          <a:xfrm>
            <a:off x="4674809" y="1748776"/>
            <a:ext cx="529312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1050" dirty="0">
                <a:solidFill>
                  <a:schemeClr val="accent6"/>
                </a:solidFill>
              </a:rPr>
              <a:t>Step </a:t>
            </a:r>
            <a:r>
              <a:rPr lang="en-US" altLang="zh-TW" sz="1050" dirty="0" smtClean="0">
                <a:solidFill>
                  <a:schemeClr val="accent6"/>
                </a:solidFill>
              </a:rPr>
              <a:t>2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93" name="右大括弧 92"/>
          <p:cNvSpPr/>
          <p:nvPr/>
        </p:nvSpPr>
        <p:spPr>
          <a:xfrm>
            <a:off x="7094062" y="2376010"/>
            <a:ext cx="583038" cy="3482424"/>
          </a:xfrm>
          <a:prstGeom prst="rightBrace">
            <a:avLst>
              <a:gd name="adj1" fmla="val 7152"/>
              <a:gd name="adj2" fmla="val 5050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標題 4"/>
          <p:cNvSpPr txBox="1">
            <a:spLocks/>
          </p:cNvSpPr>
          <p:nvPr/>
        </p:nvSpPr>
        <p:spPr>
          <a:xfrm>
            <a:off x="442678" y="-89854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 smtClean="0"/>
              <a:t>Message relay started in clock 1</a:t>
            </a:r>
            <a:endParaRPr lang="zh-TW" altLang="en-US" sz="1800" dirty="0"/>
          </a:p>
        </p:txBody>
      </p:sp>
      <p:sp>
        <p:nvSpPr>
          <p:cNvPr id="99" name="文字方塊 98"/>
          <p:cNvSpPr txBox="1"/>
          <p:nvPr/>
        </p:nvSpPr>
        <p:spPr>
          <a:xfrm>
            <a:off x="3558186" y="420078"/>
            <a:ext cx="4172937" cy="12234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err="1"/>
              <a:t>int</a:t>
            </a:r>
            <a:r>
              <a:rPr lang="zh-TW" altLang="en-US" sz="1050" b="1" dirty="0"/>
              <a:t> </a:t>
            </a:r>
            <a:r>
              <a:rPr lang="en-US" altLang="zh-TW" sz="1050" dirty="0" err="1"/>
              <a:t>receiveMessage</a:t>
            </a:r>
            <a:r>
              <a:rPr lang="en-US" altLang="zh-TW" sz="1050" dirty="0"/>
              <a:t>(</a:t>
            </a:r>
            <a:r>
              <a:rPr lang="en-US" altLang="zh-TW" sz="1050" dirty="0" err="1"/>
              <a:t>m,from</a:t>
            </a:r>
            <a:r>
              <a:rPr lang="en-US" altLang="zh-TW" sz="1050" dirty="0"/>
              <a:t>){</a:t>
            </a:r>
          </a:p>
          <a:p>
            <a:pPr lvl="1"/>
            <a:r>
              <a:rPr lang="en-US" altLang="zh-TW" sz="1050" b="1" dirty="0" err="1"/>
              <a:t>int</a:t>
            </a:r>
            <a:r>
              <a:rPr lang="en-US" altLang="zh-TW" sz="1050" b="1" dirty="0"/>
              <a:t> </a:t>
            </a:r>
            <a:r>
              <a:rPr lang="en-US" altLang="zh-TW" sz="1050" b="1" dirty="0" err="1"/>
              <a:t>retVal</a:t>
            </a:r>
            <a:r>
              <a:rPr lang="en-US" altLang="zh-TW" sz="1050" b="1" dirty="0"/>
              <a:t> = </a:t>
            </a:r>
            <a:r>
              <a:rPr lang="en-US" altLang="zh-TW" sz="1050" b="1" dirty="0" err="1"/>
              <a:t>this.router.receiveMessage</a:t>
            </a:r>
            <a:r>
              <a:rPr lang="en-US" altLang="zh-TW" sz="1050" b="1" dirty="0"/>
              <a:t>(m, from); </a:t>
            </a:r>
            <a:endParaRPr lang="zh-TW" altLang="en-US" sz="1050" b="1" dirty="0"/>
          </a:p>
          <a:p>
            <a:pPr lvl="1"/>
            <a:r>
              <a:rPr lang="en-US" altLang="zh-TW" sz="1050" dirty="0"/>
              <a:t>if (</a:t>
            </a:r>
            <a:r>
              <a:rPr lang="en-US" altLang="zh-TW" sz="1050" dirty="0" err="1"/>
              <a:t>retVal</a:t>
            </a:r>
            <a:r>
              <a:rPr lang="en-US" altLang="zh-TW" sz="1050" dirty="0"/>
              <a:t> == </a:t>
            </a:r>
            <a:r>
              <a:rPr lang="en-US" altLang="zh-TW" sz="1050" dirty="0" err="1"/>
              <a:t>MessageRouter.</a:t>
            </a:r>
            <a:r>
              <a:rPr lang="en-US" altLang="zh-TW" sz="1050" i="1" dirty="0" err="1"/>
              <a:t>RCV_OK</a:t>
            </a:r>
            <a:r>
              <a:rPr lang="en-US" altLang="zh-TW" sz="1050" i="1" dirty="0"/>
              <a:t>) </a:t>
            </a:r>
            <a:r>
              <a:rPr lang="en-US" altLang="zh-TW" sz="1050" dirty="0"/>
              <a:t>{</a:t>
            </a:r>
          </a:p>
          <a:p>
            <a:pPr lvl="1"/>
            <a:r>
              <a:rPr lang="en-US" altLang="zh-TW" sz="1050" dirty="0"/>
              <a:t>   </a:t>
            </a:r>
            <a:r>
              <a:rPr lang="en-US" altLang="zh-TW" sz="1050" dirty="0" err="1"/>
              <a:t>m.addNodeOnPath</a:t>
            </a:r>
            <a:r>
              <a:rPr lang="en-US" altLang="zh-TW" sz="1050" dirty="0"/>
              <a:t>(this);</a:t>
            </a:r>
            <a:r>
              <a:rPr lang="en-US" altLang="zh-TW" sz="1050" dirty="0">
                <a:solidFill>
                  <a:schemeClr val="accent3"/>
                </a:solidFill>
              </a:rPr>
              <a:t>// add this node on the messages path</a:t>
            </a:r>
          </a:p>
          <a:p>
            <a:pPr lvl="1"/>
            <a:r>
              <a:rPr lang="en-US" altLang="zh-TW" sz="1050" dirty="0"/>
              <a:t>}</a:t>
            </a:r>
            <a:endParaRPr lang="zh-TW" altLang="en-US" sz="1050" dirty="0"/>
          </a:p>
          <a:p>
            <a:pPr lvl="1"/>
            <a:r>
              <a:rPr lang="en-US" altLang="zh-TW" sz="1050" dirty="0"/>
              <a:t>return </a:t>
            </a:r>
            <a:r>
              <a:rPr lang="en-US" altLang="zh-TW" sz="1050" dirty="0" err="1"/>
              <a:t>retVal</a:t>
            </a:r>
            <a:r>
              <a:rPr lang="en-US" altLang="zh-TW" sz="1050" dirty="0"/>
              <a:t>;</a:t>
            </a:r>
          </a:p>
          <a:p>
            <a:r>
              <a:rPr lang="en-US" altLang="zh-TW" sz="1050" dirty="0"/>
              <a:t>}</a:t>
            </a:r>
            <a:endParaRPr lang="zh-TW" altLang="en-US" sz="1050" dirty="0"/>
          </a:p>
        </p:txBody>
      </p:sp>
      <p:sp>
        <p:nvSpPr>
          <p:cNvPr id="100" name="文字方塊 99"/>
          <p:cNvSpPr txBox="1"/>
          <p:nvPr/>
        </p:nvSpPr>
        <p:spPr>
          <a:xfrm>
            <a:off x="3125500" y="441982"/>
            <a:ext cx="529312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1050" dirty="0">
                <a:solidFill>
                  <a:schemeClr val="accent6"/>
                </a:solidFill>
              </a:rPr>
              <a:t>Step </a:t>
            </a:r>
            <a:r>
              <a:rPr lang="en-US" altLang="zh-TW" sz="1050" dirty="0" smtClean="0">
                <a:solidFill>
                  <a:schemeClr val="accent6"/>
                </a:solidFill>
              </a:rPr>
              <a:t>1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101" name="文字方塊 100"/>
          <p:cNvSpPr txBox="1"/>
          <p:nvPr/>
        </p:nvSpPr>
        <p:spPr>
          <a:xfrm>
            <a:off x="3558186" y="233428"/>
            <a:ext cx="27142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accent3"/>
                </a:solidFill>
              </a:rPr>
              <a:t>Start receiving a message from another host</a:t>
            </a:r>
            <a:endParaRPr lang="zh-TW" altLang="en-US" sz="1100" dirty="0">
              <a:solidFill>
                <a:schemeClr val="accent3"/>
              </a:solidFill>
            </a:endParaRPr>
          </a:p>
        </p:txBody>
      </p:sp>
      <p:cxnSp>
        <p:nvCxnSpPr>
          <p:cNvPr id="48" name="肘形接點 47"/>
          <p:cNvCxnSpPr/>
          <p:nvPr/>
        </p:nvCxnSpPr>
        <p:spPr>
          <a:xfrm rot="5400000">
            <a:off x="3955465" y="2586248"/>
            <a:ext cx="1224136" cy="432049"/>
          </a:xfrm>
          <a:prstGeom prst="bentConnector3">
            <a:avLst>
              <a:gd name="adj1" fmla="val -2133"/>
            </a:avLst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字方塊 57"/>
          <p:cNvSpPr txBox="1"/>
          <p:nvPr/>
        </p:nvSpPr>
        <p:spPr>
          <a:xfrm>
            <a:off x="3675013" y="3920668"/>
            <a:ext cx="353494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b="1" dirty="0" err="1"/>
              <a:t>int</a:t>
            </a:r>
            <a:r>
              <a:rPr lang="en-US" altLang="zh-TW" sz="900" b="1" dirty="0"/>
              <a:t> </a:t>
            </a:r>
            <a:r>
              <a:rPr lang="en-US" altLang="zh-TW" sz="900" b="1" dirty="0" err="1"/>
              <a:t>checkReceiving</a:t>
            </a:r>
            <a:r>
              <a:rPr lang="en-US" altLang="zh-TW" sz="900" b="1" dirty="0"/>
              <a:t>(Message m) {</a:t>
            </a:r>
            <a:endParaRPr lang="en-US" altLang="zh-TW" sz="900" b="1" dirty="0" smtClean="0">
              <a:solidFill>
                <a:srgbClr val="7030A0"/>
              </a:solidFill>
            </a:endParaRPr>
          </a:p>
          <a:p>
            <a:pPr lvl="1"/>
            <a:r>
              <a:rPr lang="en-US" altLang="zh-TW" sz="900" dirty="0" smtClean="0">
                <a:solidFill>
                  <a:srgbClr val="7030A0"/>
                </a:solidFill>
              </a:rPr>
              <a:t>if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(</a:t>
            </a:r>
            <a:r>
              <a:rPr lang="en-US" altLang="zh-TW" sz="900" dirty="0" err="1"/>
              <a:t>isTransferring</a:t>
            </a:r>
            <a:r>
              <a:rPr lang="en-US" altLang="zh-TW" sz="900" dirty="0"/>
              <a:t>()) {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return</a:t>
            </a:r>
            <a:r>
              <a:rPr lang="en-US" altLang="zh-TW" sz="900" dirty="0"/>
              <a:t> </a:t>
            </a:r>
            <a:r>
              <a:rPr lang="en-US" altLang="zh-TW" sz="900" i="1" dirty="0">
                <a:solidFill>
                  <a:schemeClr val="accent1"/>
                </a:solidFill>
              </a:rPr>
              <a:t>TRY_LATER_BUSY</a:t>
            </a:r>
            <a:r>
              <a:rPr lang="en-US" altLang="zh-TW" sz="900" i="1" dirty="0"/>
              <a:t>; </a:t>
            </a:r>
            <a:r>
              <a:rPr lang="en-US" altLang="zh-TW" sz="900" i="1" dirty="0">
                <a:solidFill>
                  <a:schemeClr val="accent3"/>
                </a:solidFill>
              </a:rPr>
              <a:t>// only one connection at a time</a:t>
            </a:r>
          </a:p>
          <a:p>
            <a:pPr lvl="1"/>
            <a:r>
              <a:rPr lang="en-US" altLang="zh-TW" sz="900" dirty="0"/>
              <a:t>}</a:t>
            </a:r>
          </a:p>
          <a:p>
            <a:pPr lvl="1"/>
            <a:endParaRPr lang="zh-TW" altLang="en-US" sz="900" dirty="0"/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if</a:t>
            </a:r>
            <a:r>
              <a:rPr lang="en-US" altLang="zh-TW" sz="900" dirty="0"/>
              <a:t> ( </a:t>
            </a:r>
            <a:r>
              <a:rPr lang="en-US" altLang="zh-TW" sz="900" dirty="0" err="1"/>
              <a:t>hasMessage</a:t>
            </a:r>
            <a:r>
              <a:rPr lang="en-US" altLang="zh-TW" sz="900" dirty="0"/>
              <a:t>(</a:t>
            </a:r>
            <a:r>
              <a:rPr lang="en-US" altLang="zh-TW" sz="900" dirty="0" err="1"/>
              <a:t>m.getId</a:t>
            </a:r>
            <a:r>
              <a:rPr lang="en-US" altLang="zh-TW" sz="900" dirty="0"/>
              <a:t>()) || </a:t>
            </a:r>
            <a:r>
              <a:rPr lang="en-US" altLang="zh-TW" sz="900" dirty="0" err="1"/>
              <a:t>isDeliveredMessage</a:t>
            </a:r>
            <a:r>
              <a:rPr lang="en-US" altLang="zh-TW" sz="900" dirty="0"/>
              <a:t>(m) ){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return</a:t>
            </a:r>
            <a:r>
              <a:rPr lang="en-US" altLang="zh-TW" sz="900" dirty="0"/>
              <a:t> </a:t>
            </a:r>
            <a:r>
              <a:rPr lang="en-US" altLang="zh-TW" sz="900" i="1" dirty="0">
                <a:solidFill>
                  <a:schemeClr val="accent1"/>
                </a:solidFill>
              </a:rPr>
              <a:t>DENIED_OLD</a:t>
            </a:r>
            <a:r>
              <a:rPr lang="en-US" altLang="zh-TW" sz="900" i="1" dirty="0"/>
              <a:t>; </a:t>
            </a:r>
            <a:r>
              <a:rPr lang="en-US" altLang="zh-TW" sz="900" i="1" dirty="0">
                <a:solidFill>
                  <a:schemeClr val="accent3"/>
                </a:solidFill>
              </a:rPr>
              <a:t>// already seen this message -&gt; reject it</a:t>
            </a:r>
          </a:p>
          <a:p>
            <a:pPr lvl="1"/>
            <a:r>
              <a:rPr lang="en-US" altLang="zh-TW" sz="900" dirty="0"/>
              <a:t>}</a:t>
            </a:r>
          </a:p>
          <a:p>
            <a:pPr lvl="1"/>
            <a:endParaRPr lang="zh-TW" altLang="en-US" sz="900" dirty="0"/>
          </a:p>
          <a:p>
            <a:pPr lvl="1"/>
            <a:r>
              <a:rPr lang="en-US" altLang="zh-TW" sz="900" b="1" dirty="0">
                <a:solidFill>
                  <a:srgbClr val="7030A0"/>
                </a:solidFill>
              </a:rPr>
              <a:t>if</a:t>
            </a:r>
            <a:r>
              <a:rPr lang="en-US" altLang="zh-TW" sz="900" b="1" dirty="0"/>
              <a:t> </a:t>
            </a:r>
            <a:r>
              <a:rPr lang="en-US" altLang="zh-TW" sz="900" dirty="0"/>
              <a:t>(</a:t>
            </a:r>
            <a:r>
              <a:rPr lang="en-US" altLang="zh-TW" sz="900" dirty="0" err="1"/>
              <a:t>m.getTtl</a:t>
            </a:r>
            <a:r>
              <a:rPr lang="en-US" altLang="zh-TW" sz="900" dirty="0"/>
              <a:t>() &lt;= 0 &amp;&amp; </a:t>
            </a:r>
            <a:r>
              <a:rPr lang="en-US" altLang="zh-TW" sz="900" dirty="0" err="1"/>
              <a:t>m.getTo</a:t>
            </a:r>
            <a:r>
              <a:rPr lang="en-US" altLang="zh-TW" sz="900" dirty="0"/>
              <a:t>() != </a:t>
            </a:r>
            <a:r>
              <a:rPr lang="en-US" altLang="zh-TW" sz="900" dirty="0" err="1"/>
              <a:t>getHost</a:t>
            </a:r>
            <a:r>
              <a:rPr lang="en-US" altLang="zh-TW" sz="900" dirty="0"/>
              <a:t>()) {</a:t>
            </a:r>
          </a:p>
          <a:p>
            <a:pPr lvl="1"/>
            <a:r>
              <a:rPr lang="en-US" altLang="zh-TW" sz="900" dirty="0">
                <a:solidFill>
                  <a:schemeClr val="accent3"/>
                </a:solidFill>
              </a:rPr>
              <a:t>/* TTL has expired and this host is not the final recipient */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return</a:t>
            </a:r>
            <a:r>
              <a:rPr lang="en-US" altLang="zh-TW" sz="900" dirty="0"/>
              <a:t> </a:t>
            </a:r>
            <a:r>
              <a:rPr lang="en-US" altLang="zh-TW" sz="900" i="1" dirty="0">
                <a:solidFill>
                  <a:schemeClr val="accent1"/>
                </a:solidFill>
              </a:rPr>
              <a:t>DENIED_TTL</a:t>
            </a:r>
            <a:r>
              <a:rPr lang="en-US" altLang="zh-TW" sz="900" i="1" dirty="0"/>
              <a:t>; </a:t>
            </a:r>
          </a:p>
          <a:p>
            <a:pPr lvl="1"/>
            <a:r>
              <a:rPr lang="en-US" altLang="zh-TW" sz="900" dirty="0"/>
              <a:t>}</a:t>
            </a:r>
          </a:p>
          <a:p>
            <a:pPr lvl="1"/>
            <a:endParaRPr lang="zh-TW" altLang="en-US" sz="900" dirty="0"/>
          </a:p>
          <a:p>
            <a:pPr lvl="1"/>
            <a:r>
              <a:rPr lang="en-US" altLang="zh-TW" sz="900" dirty="0">
                <a:solidFill>
                  <a:schemeClr val="accent3"/>
                </a:solidFill>
              </a:rPr>
              <a:t>/* remove oldest messages but not the ones being sent */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if</a:t>
            </a:r>
            <a:r>
              <a:rPr lang="en-US" altLang="zh-TW" sz="900" dirty="0"/>
              <a:t> (!</a:t>
            </a:r>
            <a:r>
              <a:rPr lang="en-US" altLang="zh-TW" sz="900" dirty="0" err="1"/>
              <a:t>makeRoomForMessage</a:t>
            </a:r>
            <a:r>
              <a:rPr lang="en-US" altLang="zh-TW" sz="900" dirty="0"/>
              <a:t>(</a:t>
            </a:r>
            <a:r>
              <a:rPr lang="en-US" altLang="zh-TW" sz="900" dirty="0" err="1"/>
              <a:t>m.getSize</a:t>
            </a:r>
            <a:r>
              <a:rPr lang="en-US" altLang="zh-TW" sz="900" dirty="0"/>
              <a:t>())) {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return</a:t>
            </a:r>
            <a:r>
              <a:rPr lang="en-US" altLang="zh-TW" sz="900" dirty="0"/>
              <a:t> </a:t>
            </a:r>
            <a:r>
              <a:rPr lang="en-US" altLang="zh-TW" sz="900" i="1" dirty="0">
                <a:solidFill>
                  <a:schemeClr val="accent1"/>
                </a:solidFill>
              </a:rPr>
              <a:t>DENIED_NO_SPACE</a:t>
            </a:r>
            <a:r>
              <a:rPr lang="en-US" altLang="zh-TW" sz="900" i="1" dirty="0"/>
              <a:t>; </a:t>
            </a:r>
            <a:r>
              <a:rPr lang="en-US" altLang="zh-TW" sz="900" i="1" dirty="0">
                <a:solidFill>
                  <a:schemeClr val="accent3"/>
                </a:solidFill>
              </a:rPr>
              <a:t>// couldn't fit into buffer -&gt; reject</a:t>
            </a:r>
          </a:p>
          <a:p>
            <a:pPr lvl="1"/>
            <a:r>
              <a:rPr lang="en-US" altLang="zh-TW" sz="900" dirty="0" smtClean="0"/>
              <a:t>}</a:t>
            </a:r>
          </a:p>
          <a:p>
            <a:pPr lvl="1"/>
            <a:r>
              <a:rPr lang="en-US" altLang="zh-TW" sz="900" dirty="0">
                <a:solidFill>
                  <a:srgbClr val="FF0000"/>
                </a:solidFill>
              </a:rPr>
              <a:t>return </a:t>
            </a:r>
            <a:r>
              <a:rPr lang="en-US" altLang="zh-TW" sz="900" i="1" dirty="0">
                <a:solidFill>
                  <a:srgbClr val="FF0000"/>
                </a:solidFill>
              </a:rPr>
              <a:t>RCV_OK</a:t>
            </a:r>
            <a:r>
              <a:rPr lang="en-US" altLang="zh-TW" sz="900" i="1" dirty="0" smtClean="0">
                <a:solidFill>
                  <a:srgbClr val="FF0000"/>
                </a:solidFill>
              </a:rPr>
              <a:t>;</a:t>
            </a:r>
          </a:p>
          <a:p>
            <a:r>
              <a:rPr lang="en-US" altLang="zh-TW" sz="900" b="1" dirty="0"/>
              <a:t>}</a:t>
            </a:r>
            <a:endParaRPr lang="zh-TW" altLang="en-US" sz="900" dirty="0"/>
          </a:p>
        </p:txBody>
      </p:sp>
      <p:sp>
        <p:nvSpPr>
          <p:cNvPr id="59" name="文字方塊 58"/>
          <p:cNvSpPr txBox="1"/>
          <p:nvPr/>
        </p:nvSpPr>
        <p:spPr>
          <a:xfrm>
            <a:off x="3676703" y="3510986"/>
            <a:ext cx="28392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chemeClr val="accent3"/>
                </a:solidFill>
              </a:rPr>
              <a:t>Checks if router "wants" to start receiving message</a:t>
            </a:r>
            <a:endParaRPr lang="zh-TW" altLang="en-US" sz="1000" dirty="0">
              <a:solidFill>
                <a:schemeClr val="accent3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3715176" y="3789040"/>
            <a:ext cx="3441682" cy="2958461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文字方塊 30"/>
          <p:cNvSpPr txBox="1"/>
          <p:nvPr/>
        </p:nvSpPr>
        <p:spPr>
          <a:xfrm>
            <a:off x="4804616" y="1294349"/>
            <a:ext cx="945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dirty="0">
                <a:solidFill>
                  <a:srgbClr val="FF0000"/>
                </a:solidFill>
              </a:rPr>
              <a:t>RCV_OK</a:t>
            </a:r>
            <a:endParaRPr lang="zh-TW" altLang="en-US" dirty="0"/>
          </a:p>
        </p:txBody>
      </p:sp>
      <p:cxnSp>
        <p:nvCxnSpPr>
          <p:cNvPr id="32" name="直線單箭頭接點 31"/>
          <p:cNvCxnSpPr/>
          <p:nvPr/>
        </p:nvCxnSpPr>
        <p:spPr>
          <a:xfrm flipV="1">
            <a:off x="5277438" y="1663681"/>
            <a:ext cx="0" cy="443501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862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2267744" y="3179454"/>
            <a:ext cx="49192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/>
              <a:t>Message transfer begin here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627876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6709170" y="308621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6709170" y="776116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7321238" y="596653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文字方塊 9"/>
          <p:cNvSpPr txBox="1"/>
          <p:nvPr/>
        </p:nvSpPr>
        <p:spPr>
          <a:xfrm>
            <a:off x="-13118" y="3399"/>
            <a:ext cx="984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Receiver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62" name="圓角矩形 61"/>
          <p:cNvSpPr/>
          <p:nvPr/>
        </p:nvSpPr>
        <p:spPr>
          <a:xfrm>
            <a:off x="6565238" y="1716540"/>
            <a:ext cx="1512000" cy="243254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200" dirty="0"/>
          </a:p>
        </p:txBody>
      </p:sp>
      <p:sp>
        <p:nvSpPr>
          <p:cNvPr id="63" name="圓角矩形 62"/>
          <p:cNvSpPr/>
          <p:nvPr/>
        </p:nvSpPr>
        <p:spPr>
          <a:xfrm>
            <a:off x="6637398" y="4653136"/>
            <a:ext cx="1362310" cy="90933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sp>
        <p:nvSpPr>
          <p:cNvPr id="64" name="圓角矩形 63"/>
          <p:cNvSpPr/>
          <p:nvPr/>
        </p:nvSpPr>
        <p:spPr>
          <a:xfrm>
            <a:off x="6572128" y="6300503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65" name="直線接點 64"/>
          <p:cNvCxnSpPr>
            <a:endCxn id="62" idx="0"/>
          </p:cNvCxnSpPr>
          <p:nvPr/>
        </p:nvCxnSpPr>
        <p:spPr>
          <a:xfrm>
            <a:off x="7316990" y="1074214"/>
            <a:ext cx="4248" cy="642326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6" name="直線單箭頭接點 65"/>
          <p:cNvCxnSpPr>
            <a:stCxn id="64" idx="0"/>
            <a:endCxn id="63" idx="2"/>
          </p:cNvCxnSpPr>
          <p:nvPr/>
        </p:nvCxnSpPr>
        <p:spPr>
          <a:xfrm flipH="1" flipV="1">
            <a:off x="7318553" y="5562466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>
            <a:stCxn id="63" idx="0"/>
          </p:cNvCxnSpPr>
          <p:nvPr/>
        </p:nvCxnSpPr>
        <p:spPr>
          <a:xfrm flipV="1">
            <a:off x="7318553" y="4149080"/>
            <a:ext cx="4787" cy="504056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/>
          <p:cNvSpPr txBox="1"/>
          <p:nvPr/>
        </p:nvSpPr>
        <p:spPr>
          <a:xfrm>
            <a:off x="6752981" y="4953912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6675948" y="2778921"/>
            <a:ext cx="1323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MessageRouter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90" name="右大括弧 89"/>
          <p:cNvSpPr/>
          <p:nvPr/>
        </p:nvSpPr>
        <p:spPr>
          <a:xfrm>
            <a:off x="6237817" y="326006"/>
            <a:ext cx="399581" cy="1367301"/>
          </a:xfrm>
          <a:prstGeom prst="rightBrace">
            <a:avLst>
              <a:gd name="adj1" fmla="val 8333"/>
              <a:gd name="adj2" fmla="val 4284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標題 4"/>
          <p:cNvSpPr txBox="1">
            <a:spLocks/>
          </p:cNvSpPr>
          <p:nvPr/>
        </p:nvSpPr>
        <p:spPr>
          <a:xfrm>
            <a:off x="442678" y="-89854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 smtClean="0"/>
              <a:t>Message relay started in clock 1</a:t>
            </a:r>
            <a:endParaRPr lang="zh-TW" altLang="en-US" sz="1800" dirty="0"/>
          </a:p>
        </p:txBody>
      </p:sp>
      <p:sp>
        <p:nvSpPr>
          <p:cNvPr id="99" name="文字方塊 98"/>
          <p:cNvSpPr txBox="1"/>
          <p:nvPr/>
        </p:nvSpPr>
        <p:spPr>
          <a:xfrm>
            <a:off x="2453215" y="493128"/>
            <a:ext cx="4172937" cy="12234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err="1"/>
              <a:t>int</a:t>
            </a:r>
            <a:r>
              <a:rPr lang="zh-TW" altLang="en-US" sz="1050" b="1" dirty="0"/>
              <a:t> </a:t>
            </a:r>
            <a:r>
              <a:rPr lang="en-US" altLang="zh-TW" sz="1050" dirty="0" err="1"/>
              <a:t>receiveMessage</a:t>
            </a:r>
            <a:r>
              <a:rPr lang="en-US" altLang="zh-TW" sz="1050" dirty="0"/>
              <a:t>(</a:t>
            </a:r>
            <a:r>
              <a:rPr lang="en-US" altLang="zh-TW" sz="1050" dirty="0" err="1"/>
              <a:t>m,from</a:t>
            </a:r>
            <a:r>
              <a:rPr lang="en-US" altLang="zh-TW" sz="1050" dirty="0"/>
              <a:t>){</a:t>
            </a:r>
          </a:p>
          <a:p>
            <a:pPr lvl="1"/>
            <a:r>
              <a:rPr lang="en-US" altLang="zh-TW" sz="1050" b="1" dirty="0" err="1"/>
              <a:t>int</a:t>
            </a:r>
            <a:r>
              <a:rPr lang="en-US" altLang="zh-TW" sz="1050" b="1" dirty="0"/>
              <a:t> </a:t>
            </a:r>
            <a:r>
              <a:rPr lang="en-US" altLang="zh-TW" sz="1050" b="1" dirty="0" err="1"/>
              <a:t>retVal</a:t>
            </a:r>
            <a:r>
              <a:rPr lang="en-US" altLang="zh-TW" sz="1050" b="1" dirty="0"/>
              <a:t> = </a:t>
            </a:r>
            <a:r>
              <a:rPr lang="en-US" altLang="zh-TW" sz="1050" b="1" dirty="0" err="1"/>
              <a:t>this.router.receiveMessage</a:t>
            </a:r>
            <a:r>
              <a:rPr lang="en-US" altLang="zh-TW" sz="1050" b="1" dirty="0"/>
              <a:t>(m, from); </a:t>
            </a:r>
            <a:endParaRPr lang="zh-TW" altLang="en-US" sz="1050" b="1" dirty="0"/>
          </a:p>
          <a:p>
            <a:pPr lvl="1"/>
            <a:r>
              <a:rPr lang="en-US" altLang="zh-TW" sz="1050" dirty="0"/>
              <a:t>if (</a:t>
            </a:r>
            <a:r>
              <a:rPr lang="en-US" altLang="zh-TW" sz="1050" dirty="0" err="1"/>
              <a:t>retVal</a:t>
            </a:r>
            <a:r>
              <a:rPr lang="en-US" altLang="zh-TW" sz="1050" dirty="0"/>
              <a:t> == </a:t>
            </a:r>
            <a:r>
              <a:rPr lang="en-US" altLang="zh-TW" sz="1050" dirty="0" err="1"/>
              <a:t>MessageRouter.</a:t>
            </a:r>
            <a:r>
              <a:rPr lang="en-US" altLang="zh-TW" sz="1050" i="1" dirty="0" err="1"/>
              <a:t>RCV_OK</a:t>
            </a:r>
            <a:r>
              <a:rPr lang="en-US" altLang="zh-TW" sz="1050" i="1" dirty="0"/>
              <a:t>) </a:t>
            </a:r>
            <a:r>
              <a:rPr lang="en-US" altLang="zh-TW" sz="1050" dirty="0"/>
              <a:t>{</a:t>
            </a:r>
          </a:p>
          <a:p>
            <a:pPr lvl="1"/>
            <a:r>
              <a:rPr lang="en-US" altLang="zh-TW" sz="1050" dirty="0"/>
              <a:t>   </a:t>
            </a:r>
            <a:r>
              <a:rPr lang="en-US" altLang="zh-TW" sz="1050" dirty="0" err="1"/>
              <a:t>m.addNodeOnPath</a:t>
            </a:r>
            <a:r>
              <a:rPr lang="en-US" altLang="zh-TW" sz="1050" dirty="0"/>
              <a:t>(this);</a:t>
            </a:r>
            <a:r>
              <a:rPr lang="en-US" altLang="zh-TW" sz="1050" dirty="0">
                <a:solidFill>
                  <a:schemeClr val="accent3"/>
                </a:solidFill>
              </a:rPr>
              <a:t>// add this node on the messages path</a:t>
            </a:r>
          </a:p>
          <a:p>
            <a:pPr lvl="1"/>
            <a:r>
              <a:rPr lang="en-US" altLang="zh-TW" sz="1050" dirty="0"/>
              <a:t>}</a:t>
            </a:r>
            <a:endParaRPr lang="zh-TW" altLang="en-US" sz="1050" dirty="0"/>
          </a:p>
          <a:p>
            <a:pPr lvl="1"/>
            <a:r>
              <a:rPr lang="en-US" altLang="zh-TW" sz="1050" dirty="0"/>
              <a:t>return </a:t>
            </a:r>
            <a:r>
              <a:rPr lang="en-US" altLang="zh-TW" sz="1050" dirty="0" err="1"/>
              <a:t>retVal</a:t>
            </a:r>
            <a:r>
              <a:rPr lang="en-US" altLang="zh-TW" sz="1050" dirty="0"/>
              <a:t>;</a:t>
            </a:r>
          </a:p>
          <a:p>
            <a:r>
              <a:rPr lang="en-US" altLang="zh-TW" sz="1050" dirty="0"/>
              <a:t>}</a:t>
            </a:r>
            <a:endParaRPr lang="zh-TW" altLang="en-US" sz="1050" dirty="0"/>
          </a:p>
        </p:txBody>
      </p:sp>
      <p:sp>
        <p:nvSpPr>
          <p:cNvPr id="100" name="文字方塊 99"/>
          <p:cNvSpPr txBox="1"/>
          <p:nvPr/>
        </p:nvSpPr>
        <p:spPr>
          <a:xfrm>
            <a:off x="2020529" y="515032"/>
            <a:ext cx="529312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1050" dirty="0">
                <a:solidFill>
                  <a:schemeClr val="accent6"/>
                </a:solidFill>
              </a:rPr>
              <a:t>Step </a:t>
            </a:r>
            <a:r>
              <a:rPr lang="en-US" altLang="zh-TW" sz="1050" dirty="0" smtClean="0">
                <a:solidFill>
                  <a:schemeClr val="accent6"/>
                </a:solidFill>
              </a:rPr>
              <a:t>1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101" name="文字方塊 100"/>
          <p:cNvSpPr txBox="1"/>
          <p:nvPr/>
        </p:nvSpPr>
        <p:spPr>
          <a:xfrm>
            <a:off x="2453215" y="306478"/>
            <a:ext cx="27142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accent3"/>
                </a:solidFill>
              </a:rPr>
              <a:t>Start receiving a message from another host</a:t>
            </a:r>
            <a:endParaRPr lang="zh-TW" altLang="en-US" sz="1100" dirty="0">
              <a:solidFill>
                <a:schemeClr val="accent3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987824" y="1988840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050" dirty="0" err="1"/>
              <a:t>int</a:t>
            </a:r>
            <a:r>
              <a:rPr lang="en-US" altLang="zh-TW" sz="1050" dirty="0"/>
              <a:t> </a:t>
            </a:r>
            <a:r>
              <a:rPr lang="en-US" altLang="zh-TW" sz="1050" b="1" dirty="0" err="1" smtClean="0"/>
              <a:t>receiveMessage</a:t>
            </a:r>
            <a:r>
              <a:rPr lang="en-US" altLang="zh-TW" sz="1050" b="1" dirty="0" smtClean="0"/>
              <a:t>(m</a:t>
            </a:r>
            <a:r>
              <a:rPr lang="en-US" altLang="zh-TW" sz="1050" b="1" dirty="0"/>
              <a:t>, </a:t>
            </a:r>
            <a:r>
              <a:rPr lang="en-US" altLang="zh-TW" sz="1050" b="1" dirty="0" smtClean="0"/>
              <a:t>from</a:t>
            </a:r>
            <a:r>
              <a:rPr lang="en-US" altLang="zh-TW" sz="1050" b="1" dirty="0"/>
              <a:t>) </a:t>
            </a:r>
            <a:r>
              <a:rPr lang="en-US" altLang="zh-TW" sz="1050" dirty="0"/>
              <a:t>{</a:t>
            </a:r>
          </a:p>
          <a:p>
            <a:r>
              <a:rPr lang="en-US" altLang="zh-TW" sz="1050" dirty="0" smtClean="0"/>
              <a:t>   </a:t>
            </a:r>
            <a:r>
              <a:rPr lang="en-US" altLang="zh-TW" sz="1050" b="1" dirty="0" smtClean="0"/>
              <a:t>Message </a:t>
            </a:r>
            <a:r>
              <a:rPr lang="en-US" altLang="zh-TW" sz="1050" b="1" dirty="0" err="1"/>
              <a:t>newMessage</a:t>
            </a:r>
            <a:r>
              <a:rPr lang="en-US" altLang="zh-TW" sz="1050" b="1" dirty="0"/>
              <a:t> = </a:t>
            </a:r>
            <a:r>
              <a:rPr lang="en-US" altLang="zh-TW" sz="1050" b="1" dirty="0" err="1"/>
              <a:t>m.replicate</a:t>
            </a:r>
            <a:r>
              <a:rPr lang="en-US" altLang="zh-TW" sz="1050" b="1" dirty="0"/>
              <a:t>();</a:t>
            </a:r>
          </a:p>
          <a:p>
            <a:endParaRPr lang="zh-TW" altLang="en-US" sz="1050" dirty="0"/>
          </a:p>
          <a:p>
            <a:r>
              <a:rPr lang="en-US" altLang="zh-TW" sz="1050" dirty="0" smtClean="0"/>
              <a:t>   </a:t>
            </a:r>
            <a:r>
              <a:rPr lang="en-US" altLang="zh-TW" sz="1050" dirty="0" err="1" smtClean="0"/>
              <a:t>this.putToIncomingBuffer</a:t>
            </a:r>
            <a:r>
              <a:rPr lang="en-US" altLang="zh-TW" sz="1050" dirty="0" smtClean="0"/>
              <a:t>(</a:t>
            </a:r>
            <a:r>
              <a:rPr lang="en-US" altLang="zh-TW" sz="1050" dirty="0" err="1" smtClean="0"/>
              <a:t>newMessage</a:t>
            </a:r>
            <a:r>
              <a:rPr lang="en-US" altLang="zh-TW" sz="1050" dirty="0"/>
              <a:t>, from);</a:t>
            </a:r>
          </a:p>
          <a:p>
            <a:r>
              <a:rPr lang="en-US" altLang="zh-TW" sz="1050" dirty="0" smtClean="0"/>
              <a:t>   </a:t>
            </a:r>
            <a:r>
              <a:rPr lang="en-US" altLang="zh-TW" sz="1050" dirty="0" err="1" smtClean="0"/>
              <a:t>newMessage.addNodeOnPath</a:t>
            </a:r>
            <a:r>
              <a:rPr lang="en-US" altLang="zh-TW" sz="1050" dirty="0" smtClean="0"/>
              <a:t>(</a:t>
            </a:r>
            <a:r>
              <a:rPr lang="en-US" altLang="zh-TW" sz="1050" dirty="0" err="1" smtClean="0"/>
              <a:t>this.host</a:t>
            </a:r>
            <a:r>
              <a:rPr lang="en-US" altLang="zh-TW" sz="1050" dirty="0"/>
              <a:t>);</a:t>
            </a:r>
          </a:p>
          <a:p>
            <a:endParaRPr lang="zh-TW" altLang="en-US" sz="1050" dirty="0"/>
          </a:p>
          <a:p>
            <a:r>
              <a:rPr lang="en-US" altLang="zh-TW" sz="1050" dirty="0" smtClean="0"/>
              <a:t>   for </a:t>
            </a:r>
            <a:r>
              <a:rPr lang="en-US" altLang="zh-TW" sz="1050" dirty="0"/>
              <a:t>(</a:t>
            </a:r>
            <a:r>
              <a:rPr lang="en-US" altLang="zh-TW" sz="1050" dirty="0" err="1"/>
              <a:t>MessageListener</a:t>
            </a:r>
            <a:r>
              <a:rPr lang="en-US" altLang="zh-TW" sz="1050" dirty="0"/>
              <a:t> ml : </a:t>
            </a:r>
            <a:r>
              <a:rPr lang="en-US" altLang="zh-TW" sz="1050" dirty="0" err="1"/>
              <a:t>this.mListeners</a:t>
            </a:r>
            <a:r>
              <a:rPr lang="en-US" altLang="zh-TW" sz="1050" dirty="0"/>
              <a:t>) {</a:t>
            </a:r>
          </a:p>
          <a:p>
            <a:r>
              <a:rPr lang="en-US" altLang="zh-TW" sz="1050" dirty="0" smtClean="0"/>
              <a:t>     </a:t>
            </a:r>
            <a:r>
              <a:rPr lang="en-US" altLang="zh-TW" sz="1050" dirty="0" err="1" smtClean="0"/>
              <a:t>ml.messageTransferStarted</a:t>
            </a:r>
            <a:r>
              <a:rPr lang="en-US" altLang="zh-TW" sz="1050" dirty="0" smtClean="0"/>
              <a:t>(</a:t>
            </a:r>
            <a:r>
              <a:rPr lang="en-US" altLang="zh-TW" sz="1050" dirty="0" err="1" smtClean="0"/>
              <a:t>newMessage</a:t>
            </a:r>
            <a:r>
              <a:rPr lang="en-US" altLang="zh-TW" sz="1050" dirty="0"/>
              <a:t>, from, </a:t>
            </a:r>
            <a:r>
              <a:rPr lang="en-US" altLang="zh-TW" sz="1050" dirty="0" err="1"/>
              <a:t>getHost</a:t>
            </a:r>
            <a:r>
              <a:rPr lang="en-US" altLang="zh-TW" sz="1050" dirty="0"/>
              <a:t>());</a:t>
            </a:r>
          </a:p>
          <a:p>
            <a:r>
              <a:rPr lang="en-US" altLang="zh-TW" sz="1050" dirty="0" smtClean="0"/>
              <a:t>   }</a:t>
            </a:r>
            <a:endParaRPr lang="en-US" altLang="zh-TW" sz="1050" dirty="0"/>
          </a:p>
          <a:p>
            <a:endParaRPr lang="zh-TW" altLang="en-US" sz="1050" dirty="0"/>
          </a:p>
          <a:p>
            <a:r>
              <a:rPr lang="en-US" altLang="zh-TW" sz="1050" dirty="0"/>
              <a:t>return </a:t>
            </a:r>
            <a:r>
              <a:rPr lang="en-US" altLang="zh-TW" sz="1050" i="1" dirty="0"/>
              <a:t>RCV_OK; </a:t>
            </a:r>
            <a:r>
              <a:rPr lang="en-US" altLang="zh-TW" sz="1050" i="1" dirty="0">
                <a:solidFill>
                  <a:schemeClr val="accent3"/>
                </a:solidFill>
              </a:rPr>
              <a:t>// superclass always accepts messages</a:t>
            </a:r>
          </a:p>
          <a:p>
            <a:r>
              <a:rPr lang="en-US" altLang="zh-TW" sz="1050" dirty="0"/>
              <a:t>}</a:t>
            </a:r>
            <a:endParaRPr lang="zh-TW" altLang="en-US" sz="1050" dirty="0"/>
          </a:p>
        </p:txBody>
      </p:sp>
      <p:sp>
        <p:nvSpPr>
          <p:cNvPr id="36" name="右大括弧 35"/>
          <p:cNvSpPr/>
          <p:nvPr/>
        </p:nvSpPr>
        <p:spPr>
          <a:xfrm>
            <a:off x="6237817" y="1844825"/>
            <a:ext cx="388335" cy="2175340"/>
          </a:xfrm>
          <a:prstGeom prst="rightBrace">
            <a:avLst>
              <a:gd name="adj1" fmla="val 8333"/>
              <a:gd name="adj2" fmla="val 4945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37" name="表格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2473688"/>
              </p:ext>
            </p:extLst>
          </p:nvPr>
        </p:nvGraphicFramePr>
        <p:xfrm>
          <a:off x="416410" y="4584832"/>
          <a:ext cx="5040564" cy="522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094"/>
                <a:gridCol w="840094"/>
                <a:gridCol w="840094"/>
                <a:gridCol w="840094"/>
                <a:gridCol w="840094"/>
                <a:gridCol w="840094"/>
              </a:tblGrid>
              <a:tr h="224928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id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from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to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size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err="1" smtClean="0"/>
                        <a:t>timeCreated</a:t>
                      </a:r>
                      <a:endParaRPr lang="en-US" altLang="zh-TW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path</a:t>
                      </a:r>
                      <a:endParaRPr lang="zh-TW" altLang="en-US" sz="1000" dirty="0"/>
                    </a:p>
                  </a:txBody>
                  <a:tcPr/>
                </a:tc>
              </a:tr>
              <a:tr h="279128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M1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n0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n1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5000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1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[]</a:t>
                      </a:r>
                      <a:endParaRPr lang="zh-TW" altLang="en-US" sz="10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8" name="直線單箭頭接點 37"/>
          <p:cNvCxnSpPr/>
          <p:nvPr/>
        </p:nvCxnSpPr>
        <p:spPr>
          <a:xfrm flipH="1">
            <a:off x="2915816" y="2298973"/>
            <a:ext cx="1116317" cy="2102135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804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6709170" y="308621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6709170" y="776116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7321238" y="596653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文字方塊 9"/>
          <p:cNvSpPr txBox="1"/>
          <p:nvPr/>
        </p:nvSpPr>
        <p:spPr>
          <a:xfrm>
            <a:off x="-13118" y="3399"/>
            <a:ext cx="984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Receiver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62" name="圓角矩形 61"/>
          <p:cNvSpPr/>
          <p:nvPr/>
        </p:nvSpPr>
        <p:spPr>
          <a:xfrm>
            <a:off x="6565238" y="1716540"/>
            <a:ext cx="1512000" cy="243254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200" dirty="0"/>
          </a:p>
        </p:txBody>
      </p:sp>
      <p:sp>
        <p:nvSpPr>
          <p:cNvPr id="63" name="圓角矩形 62"/>
          <p:cNvSpPr/>
          <p:nvPr/>
        </p:nvSpPr>
        <p:spPr>
          <a:xfrm>
            <a:off x="6637398" y="4653136"/>
            <a:ext cx="1362310" cy="90933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sp>
        <p:nvSpPr>
          <p:cNvPr id="64" name="圓角矩形 63"/>
          <p:cNvSpPr/>
          <p:nvPr/>
        </p:nvSpPr>
        <p:spPr>
          <a:xfrm>
            <a:off x="6572128" y="6300503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65" name="直線接點 64"/>
          <p:cNvCxnSpPr>
            <a:endCxn id="62" idx="0"/>
          </p:cNvCxnSpPr>
          <p:nvPr/>
        </p:nvCxnSpPr>
        <p:spPr>
          <a:xfrm>
            <a:off x="7316990" y="1074214"/>
            <a:ext cx="4248" cy="642326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6" name="直線單箭頭接點 65"/>
          <p:cNvCxnSpPr>
            <a:stCxn id="64" idx="0"/>
            <a:endCxn id="63" idx="2"/>
          </p:cNvCxnSpPr>
          <p:nvPr/>
        </p:nvCxnSpPr>
        <p:spPr>
          <a:xfrm flipH="1" flipV="1">
            <a:off x="7318553" y="5562466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>
            <a:stCxn id="63" idx="0"/>
          </p:cNvCxnSpPr>
          <p:nvPr/>
        </p:nvCxnSpPr>
        <p:spPr>
          <a:xfrm flipV="1">
            <a:off x="7318553" y="4149080"/>
            <a:ext cx="4787" cy="504056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/>
          <p:cNvSpPr txBox="1"/>
          <p:nvPr/>
        </p:nvSpPr>
        <p:spPr>
          <a:xfrm>
            <a:off x="6752981" y="4953912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6675948" y="2778921"/>
            <a:ext cx="1323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MessageRouter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90" name="右大括弧 89"/>
          <p:cNvSpPr/>
          <p:nvPr/>
        </p:nvSpPr>
        <p:spPr>
          <a:xfrm>
            <a:off x="6237817" y="326006"/>
            <a:ext cx="399581" cy="1367301"/>
          </a:xfrm>
          <a:prstGeom prst="rightBrace">
            <a:avLst>
              <a:gd name="adj1" fmla="val 8333"/>
              <a:gd name="adj2" fmla="val 4284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標題 4"/>
          <p:cNvSpPr txBox="1">
            <a:spLocks/>
          </p:cNvSpPr>
          <p:nvPr/>
        </p:nvSpPr>
        <p:spPr>
          <a:xfrm>
            <a:off x="442678" y="-89854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 smtClean="0"/>
              <a:t>Message relay started in clock 1</a:t>
            </a:r>
            <a:endParaRPr lang="zh-TW" altLang="en-US" sz="1800" dirty="0"/>
          </a:p>
        </p:txBody>
      </p:sp>
      <p:sp>
        <p:nvSpPr>
          <p:cNvPr id="99" name="文字方塊 98"/>
          <p:cNvSpPr txBox="1"/>
          <p:nvPr/>
        </p:nvSpPr>
        <p:spPr>
          <a:xfrm>
            <a:off x="2453215" y="493128"/>
            <a:ext cx="4172937" cy="12234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err="1"/>
              <a:t>int</a:t>
            </a:r>
            <a:r>
              <a:rPr lang="zh-TW" altLang="en-US" sz="1050" b="1" dirty="0"/>
              <a:t> </a:t>
            </a:r>
            <a:r>
              <a:rPr lang="en-US" altLang="zh-TW" sz="1050" dirty="0" err="1"/>
              <a:t>receiveMessage</a:t>
            </a:r>
            <a:r>
              <a:rPr lang="en-US" altLang="zh-TW" sz="1050" dirty="0"/>
              <a:t>(</a:t>
            </a:r>
            <a:r>
              <a:rPr lang="en-US" altLang="zh-TW" sz="1050" dirty="0" err="1"/>
              <a:t>m,from</a:t>
            </a:r>
            <a:r>
              <a:rPr lang="en-US" altLang="zh-TW" sz="1050" dirty="0"/>
              <a:t>){</a:t>
            </a:r>
          </a:p>
          <a:p>
            <a:pPr lvl="1"/>
            <a:r>
              <a:rPr lang="en-US" altLang="zh-TW" sz="1050" b="1" dirty="0" err="1"/>
              <a:t>int</a:t>
            </a:r>
            <a:r>
              <a:rPr lang="en-US" altLang="zh-TW" sz="1050" b="1" dirty="0"/>
              <a:t> </a:t>
            </a:r>
            <a:r>
              <a:rPr lang="en-US" altLang="zh-TW" sz="1050" b="1" dirty="0" err="1"/>
              <a:t>retVal</a:t>
            </a:r>
            <a:r>
              <a:rPr lang="en-US" altLang="zh-TW" sz="1050" b="1" dirty="0"/>
              <a:t> = </a:t>
            </a:r>
            <a:r>
              <a:rPr lang="en-US" altLang="zh-TW" sz="1050" b="1" dirty="0" err="1"/>
              <a:t>this.router.receiveMessage</a:t>
            </a:r>
            <a:r>
              <a:rPr lang="en-US" altLang="zh-TW" sz="1050" b="1" dirty="0"/>
              <a:t>(m, from); </a:t>
            </a:r>
            <a:endParaRPr lang="zh-TW" altLang="en-US" sz="1050" b="1" dirty="0"/>
          </a:p>
          <a:p>
            <a:pPr lvl="1"/>
            <a:r>
              <a:rPr lang="en-US" altLang="zh-TW" sz="1050" dirty="0"/>
              <a:t>if (</a:t>
            </a:r>
            <a:r>
              <a:rPr lang="en-US" altLang="zh-TW" sz="1050" dirty="0" err="1"/>
              <a:t>retVal</a:t>
            </a:r>
            <a:r>
              <a:rPr lang="en-US" altLang="zh-TW" sz="1050" dirty="0"/>
              <a:t> == </a:t>
            </a:r>
            <a:r>
              <a:rPr lang="en-US" altLang="zh-TW" sz="1050" dirty="0" err="1"/>
              <a:t>MessageRouter.</a:t>
            </a:r>
            <a:r>
              <a:rPr lang="en-US" altLang="zh-TW" sz="1050" i="1" dirty="0" err="1"/>
              <a:t>RCV_OK</a:t>
            </a:r>
            <a:r>
              <a:rPr lang="en-US" altLang="zh-TW" sz="1050" i="1" dirty="0"/>
              <a:t>) </a:t>
            </a:r>
            <a:r>
              <a:rPr lang="en-US" altLang="zh-TW" sz="1050" dirty="0"/>
              <a:t>{</a:t>
            </a:r>
          </a:p>
          <a:p>
            <a:pPr lvl="1"/>
            <a:r>
              <a:rPr lang="en-US" altLang="zh-TW" sz="1050" dirty="0"/>
              <a:t>   </a:t>
            </a:r>
            <a:r>
              <a:rPr lang="en-US" altLang="zh-TW" sz="1050" dirty="0" err="1"/>
              <a:t>m.addNodeOnPath</a:t>
            </a:r>
            <a:r>
              <a:rPr lang="en-US" altLang="zh-TW" sz="1050" dirty="0"/>
              <a:t>(this);</a:t>
            </a:r>
            <a:r>
              <a:rPr lang="en-US" altLang="zh-TW" sz="1050" dirty="0">
                <a:solidFill>
                  <a:schemeClr val="accent3"/>
                </a:solidFill>
              </a:rPr>
              <a:t>// add this node on the messages path</a:t>
            </a:r>
          </a:p>
          <a:p>
            <a:pPr lvl="1"/>
            <a:r>
              <a:rPr lang="en-US" altLang="zh-TW" sz="1050" dirty="0"/>
              <a:t>}</a:t>
            </a:r>
            <a:endParaRPr lang="zh-TW" altLang="en-US" sz="1050" dirty="0"/>
          </a:p>
          <a:p>
            <a:pPr lvl="1"/>
            <a:r>
              <a:rPr lang="en-US" altLang="zh-TW" sz="1050" dirty="0"/>
              <a:t>return </a:t>
            </a:r>
            <a:r>
              <a:rPr lang="en-US" altLang="zh-TW" sz="1050" dirty="0" err="1"/>
              <a:t>retVal</a:t>
            </a:r>
            <a:r>
              <a:rPr lang="en-US" altLang="zh-TW" sz="1050" dirty="0"/>
              <a:t>;</a:t>
            </a:r>
          </a:p>
          <a:p>
            <a:r>
              <a:rPr lang="en-US" altLang="zh-TW" sz="1050" dirty="0"/>
              <a:t>}</a:t>
            </a:r>
            <a:endParaRPr lang="zh-TW" altLang="en-US" sz="1050" dirty="0"/>
          </a:p>
        </p:txBody>
      </p:sp>
      <p:sp>
        <p:nvSpPr>
          <p:cNvPr id="100" name="文字方塊 99"/>
          <p:cNvSpPr txBox="1"/>
          <p:nvPr/>
        </p:nvSpPr>
        <p:spPr>
          <a:xfrm>
            <a:off x="2020529" y="515032"/>
            <a:ext cx="529312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1050" dirty="0">
                <a:solidFill>
                  <a:schemeClr val="accent6"/>
                </a:solidFill>
              </a:rPr>
              <a:t>Step </a:t>
            </a:r>
            <a:r>
              <a:rPr lang="en-US" altLang="zh-TW" sz="1050" dirty="0" smtClean="0">
                <a:solidFill>
                  <a:schemeClr val="accent6"/>
                </a:solidFill>
              </a:rPr>
              <a:t>1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101" name="文字方塊 100"/>
          <p:cNvSpPr txBox="1"/>
          <p:nvPr/>
        </p:nvSpPr>
        <p:spPr>
          <a:xfrm>
            <a:off x="2453215" y="306478"/>
            <a:ext cx="27142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accent3"/>
                </a:solidFill>
              </a:rPr>
              <a:t>Start receiving a message from another host</a:t>
            </a:r>
            <a:endParaRPr lang="zh-TW" altLang="en-US" sz="1100" dirty="0">
              <a:solidFill>
                <a:schemeClr val="accent3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987824" y="1988840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050" dirty="0" err="1"/>
              <a:t>int</a:t>
            </a:r>
            <a:r>
              <a:rPr lang="en-US" altLang="zh-TW" sz="1050" dirty="0"/>
              <a:t> </a:t>
            </a:r>
            <a:r>
              <a:rPr lang="en-US" altLang="zh-TW" sz="1050" b="1" dirty="0" err="1" smtClean="0"/>
              <a:t>receiveMessage</a:t>
            </a:r>
            <a:r>
              <a:rPr lang="en-US" altLang="zh-TW" sz="1050" b="1" dirty="0" smtClean="0"/>
              <a:t>(m</a:t>
            </a:r>
            <a:r>
              <a:rPr lang="en-US" altLang="zh-TW" sz="1050" b="1" dirty="0"/>
              <a:t>, </a:t>
            </a:r>
            <a:r>
              <a:rPr lang="en-US" altLang="zh-TW" sz="1050" b="1" dirty="0" smtClean="0"/>
              <a:t>from</a:t>
            </a:r>
            <a:r>
              <a:rPr lang="en-US" altLang="zh-TW" sz="1050" b="1" dirty="0"/>
              <a:t>) </a:t>
            </a:r>
            <a:r>
              <a:rPr lang="en-US" altLang="zh-TW" sz="1050" dirty="0"/>
              <a:t>{</a:t>
            </a:r>
          </a:p>
          <a:p>
            <a:r>
              <a:rPr lang="en-US" altLang="zh-TW" sz="1050" dirty="0" smtClean="0"/>
              <a:t>   Message </a:t>
            </a:r>
            <a:r>
              <a:rPr lang="en-US" altLang="zh-TW" sz="1050" dirty="0" err="1"/>
              <a:t>newMessage</a:t>
            </a:r>
            <a:r>
              <a:rPr lang="en-US" altLang="zh-TW" sz="1050" dirty="0"/>
              <a:t> = </a:t>
            </a:r>
            <a:r>
              <a:rPr lang="en-US" altLang="zh-TW" sz="1050" dirty="0" err="1"/>
              <a:t>m.replicate</a:t>
            </a:r>
            <a:r>
              <a:rPr lang="en-US" altLang="zh-TW" sz="1050" dirty="0"/>
              <a:t>();</a:t>
            </a:r>
          </a:p>
          <a:p>
            <a:endParaRPr lang="zh-TW" altLang="en-US" sz="1050" dirty="0"/>
          </a:p>
          <a:p>
            <a:r>
              <a:rPr lang="en-US" altLang="zh-TW" sz="1050" dirty="0" smtClean="0"/>
              <a:t>   </a:t>
            </a:r>
            <a:r>
              <a:rPr lang="en-US" altLang="zh-TW" sz="1050" b="1" dirty="0" err="1" smtClean="0"/>
              <a:t>this.putToIncomingBuffer</a:t>
            </a:r>
            <a:r>
              <a:rPr lang="en-US" altLang="zh-TW" sz="1050" b="1" dirty="0" smtClean="0"/>
              <a:t>(</a:t>
            </a:r>
            <a:r>
              <a:rPr lang="en-US" altLang="zh-TW" sz="1050" b="1" dirty="0" err="1" smtClean="0"/>
              <a:t>newMessage</a:t>
            </a:r>
            <a:r>
              <a:rPr lang="en-US" altLang="zh-TW" sz="1050" b="1" dirty="0"/>
              <a:t>, from);</a:t>
            </a:r>
          </a:p>
          <a:p>
            <a:r>
              <a:rPr lang="en-US" altLang="zh-TW" sz="1050" dirty="0" smtClean="0"/>
              <a:t>   </a:t>
            </a:r>
            <a:r>
              <a:rPr lang="en-US" altLang="zh-TW" sz="1050" dirty="0" err="1" smtClean="0"/>
              <a:t>newMessage.addNodeOnPath</a:t>
            </a:r>
            <a:r>
              <a:rPr lang="en-US" altLang="zh-TW" sz="1050" dirty="0" smtClean="0"/>
              <a:t>(</a:t>
            </a:r>
            <a:r>
              <a:rPr lang="en-US" altLang="zh-TW" sz="1050" dirty="0" err="1" smtClean="0"/>
              <a:t>this.host</a:t>
            </a:r>
            <a:r>
              <a:rPr lang="en-US" altLang="zh-TW" sz="1050" dirty="0"/>
              <a:t>);</a:t>
            </a:r>
          </a:p>
          <a:p>
            <a:endParaRPr lang="zh-TW" altLang="en-US" sz="1050" dirty="0"/>
          </a:p>
          <a:p>
            <a:r>
              <a:rPr lang="en-US" altLang="zh-TW" sz="1050" dirty="0" smtClean="0"/>
              <a:t>   for </a:t>
            </a:r>
            <a:r>
              <a:rPr lang="en-US" altLang="zh-TW" sz="1050" dirty="0"/>
              <a:t>(</a:t>
            </a:r>
            <a:r>
              <a:rPr lang="en-US" altLang="zh-TW" sz="1050" dirty="0" err="1"/>
              <a:t>MessageListener</a:t>
            </a:r>
            <a:r>
              <a:rPr lang="en-US" altLang="zh-TW" sz="1050" dirty="0"/>
              <a:t> ml : </a:t>
            </a:r>
            <a:r>
              <a:rPr lang="en-US" altLang="zh-TW" sz="1050" dirty="0" err="1"/>
              <a:t>this.mListeners</a:t>
            </a:r>
            <a:r>
              <a:rPr lang="en-US" altLang="zh-TW" sz="1050" dirty="0"/>
              <a:t>) {</a:t>
            </a:r>
          </a:p>
          <a:p>
            <a:r>
              <a:rPr lang="en-US" altLang="zh-TW" sz="1050" dirty="0" smtClean="0"/>
              <a:t>     </a:t>
            </a:r>
            <a:r>
              <a:rPr lang="en-US" altLang="zh-TW" sz="1050" dirty="0" err="1" smtClean="0"/>
              <a:t>ml.messageTransferStarted</a:t>
            </a:r>
            <a:r>
              <a:rPr lang="en-US" altLang="zh-TW" sz="1050" dirty="0" smtClean="0"/>
              <a:t>(</a:t>
            </a:r>
            <a:r>
              <a:rPr lang="en-US" altLang="zh-TW" sz="1050" dirty="0" err="1" smtClean="0"/>
              <a:t>newMessage</a:t>
            </a:r>
            <a:r>
              <a:rPr lang="en-US" altLang="zh-TW" sz="1050" dirty="0"/>
              <a:t>, from, </a:t>
            </a:r>
            <a:r>
              <a:rPr lang="en-US" altLang="zh-TW" sz="1050" dirty="0" err="1"/>
              <a:t>getHost</a:t>
            </a:r>
            <a:r>
              <a:rPr lang="en-US" altLang="zh-TW" sz="1050" dirty="0"/>
              <a:t>());</a:t>
            </a:r>
          </a:p>
          <a:p>
            <a:r>
              <a:rPr lang="en-US" altLang="zh-TW" sz="1050" dirty="0" smtClean="0"/>
              <a:t>   }</a:t>
            </a:r>
            <a:endParaRPr lang="en-US" altLang="zh-TW" sz="1050" dirty="0"/>
          </a:p>
          <a:p>
            <a:endParaRPr lang="zh-TW" altLang="en-US" sz="1050" dirty="0"/>
          </a:p>
          <a:p>
            <a:r>
              <a:rPr lang="en-US" altLang="zh-TW" sz="1050" dirty="0"/>
              <a:t>return </a:t>
            </a:r>
            <a:r>
              <a:rPr lang="en-US" altLang="zh-TW" sz="1050" i="1" dirty="0"/>
              <a:t>RCV_OK; </a:t>
            </a:r>
            <a:r>
              <a:rPr lang="en-US" altLang="zh-TW" sz="1050" i="1" dirty="0">
                <a:solidFill>
                  <a:schemeClr val="accent3"/>
                </a:solidFill>
              </a:rPr>
              <a:t>// superclass always accepts messages</a:t>
            </a:r>
          </a:p>
          <a:p>
            <a:r>
              <a:rPr lang="en-US" altLang="zh-TW" sz="1050" dirty="0"/>
              <a:t>}</a:t>
            </a:r>
            <a:endParaRPr lang="zh-TW" altLang="en-US" sz="1050" dirty="0"/>
          </a:p>
        </p:txBody>
      </p:sp>
      <p:sp>
        <p:nvSpPr>
          <p:cNvPr id="36" name="右大括弧 35"/>
          <p:cNvSpPr/>
          <p:nvPr/>
        </p:nvSpPr>
        <p:spPr>
          <a:xfrm>
            <a:off x="6237817" y="1844825"/>
            <a:ext cx="388335" cy="2175340"/>
          </a:xfrm>
          <a:prstGeom prst="rightBrace">
            <a:avLst>
              <a:gd name="adj1" fmla="val 8333"/>
              <a:gd name="adj2" fmla="val 4945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1" name="直線單箭頭接點 30"/>
          <p:cNvCxnSpPr/>
          <p:nvPr/>
        </p:nvCxnSpPr>
        <p:spPr>
          <a:xfrm>
            <a:off x="1043608" y="2932495"/>
            <a:ext cx="0" cy="712529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764037"/>
              </p:ext>
            </p:extLst>
          </p:nvPr>
        </p:nvGraphicFramePr>
        <p:xfrm>
          <a:off x="414128" y="3729545"/>
          <a:ext cx="1480978" cy="12243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0489"/>
                <a:gridCol w="740489"/>
              </a:tblGrid>
              <a:tr h="172424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900" b="1" dirty="0" err="1" smtClean="0"/>
                        <a:t>incomingMessages</a:t>
                      </a:r>
                      <a:endParaRPr lang="zh-TW" altLang="en-US" sz="9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15248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 smtClean="0"/>
                        <a:t>M1_n0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 err="1" smtClean="0"/>
                        <a:t>newMessage</a:t>
                      </a:r>
                      <a:endParaRPr lang="zh-TW" altLang="en-US" sz="800" dirty="0"/>
                    </a:p>
                  </a:txBody>
                  <a:tcPr/>
                </a:tc>
              </a:tr>
              <a:tr h="221634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</a:tr>
              <a:tr h="416647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-33259" y="2582753"/>
            <a:ext cx="329288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void </a:t>
            </a:r>
            <a:r>
              <a:rPr lang="en-US" altLang="zh-TW" sz="900" dirty="0" err="1" smtClean="0"/>
              <a:t>putToIncomingBuffer</a:t>
            </a:r>
            <a:r>
              <a:rPr lang="en-US" altLang="zh-TW" sz="900" dirty="0" smtClean="0"/>
              <a:t>(m</a:t>
            </a:r>
            <a:r>
              <a:rPr lang="en-US" altLang="zh-TW" sz="900" dirty="0"/>
              <a:t>, </a:t>
            </a:r>
            <a:r>
              <a:rPr lang="en-US" altLang="zh-TW" sz="900" dirty="0" smtClean="0"/>
              <a:t>from</a:t>
            </a:r>
            <a:r>
              <a:rPr lang="en-US" altLang="zh-TW" sz="900" dirty="0"/>
              <a:t>) {</a:t>
            </a:r>
          </a:p>
          <a:p>
            <a:r>
              <a:rPr lang="en-US" altLang="zh-TW" sz="900" b="1" dirty="0" err="1"/>
              <a:t>this.incomingMessages.put</a:t>
            </a:r>
            <a:r>
              <a:rPr lang="en-US" altLang="zh-TW" sz="900" b="1" dirty="0"/>
              <a:t>(</a:t>
            </a:r>
            <a:r>
              <a:rPr lang="en-US" altLang="zh-TW" sz="900" b="1" dirty="0" err="1"/>
              <a:t>m.getId</a:t>
            </a:r>
            <a:r>
              <a:rPr lang="en-US" altLang="zh-TW" sz="900" b="1" dirty="0"/>
              <a:t>() + "_" + </a:t>
            </a:r>
            <a:r>
              <a:rPr lang="en-US" altLang="zh-TW" sz="900" b="1" dirty="0" err="1"/>
              <a:t>from.toString</a:t>
            </a:r>
            <a:r>
              <a:rPr lang="en-US" altLang="zh-TW" sz="900" b="1" dirty="0"/>
              <a:t>(), m);</a:t>
            </a:r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sp>
        <p:nvSpPr>
          <p:cNvPr id="34" name="右大括弧 33"/>
          <p:cNvSpPr/>
          <p:nvPr/>
        </p:nvSpPr>
        <p:spPr>
          <a:xfrm>
            <a:off x="2915816" y="2346723"/>
            <a:ext cx="252761" cy="864395"/>
          </a:xfrm>
          <a:prstGeom prst="rightBrace">
            <a:avLst>
              <a:gd name="adj1" fmla="val 8333"/>
              <a:gd name="adj2" fmla="val 2962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2627784" y="4035681"/>
            <a:ext cx="34243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>
                <a:solidFill>
                  <a:schemeClr val="accent3"/>
                </a:solidFill>
              </a:rPr>
              <a:t>This is a buffer means that </a:t>
            </a:r>
            <a:r>
              <a:rPr lang="en-US" altLang="zh-TW" sz="1000" dirty="0" err="1" smtClean="0">
                <a:solidFill>
                  <a:schemeClr val="accent3"/>
                </a:solidFill>
              </a:rPr>
              <a:t>msg</a:t>
            </a:r>
            <a:r>
              <a:rPr lang="en-US" altLang="zh-TW" sz="1000" dirty="0" smtClean="0">
                <a:solidFill>
                  <a:schemeClr val="accent3"/>
                </a:solidFill>
              </a:rPr>
              <a:t> </a:t>
            </a:r>
            <a:r>
              <a:rPr lang="en-US" altLang="zh-TW" sz="1000" dirty="0" smtClean="0">
                <a:solidFill>
                  <a:schemeClr val="accent2"/>
                </a:solidFill>
              </a:rPr>
              <a:t>will be transferred but not yet</a:t>
            </a:r>
            <a:r>
              <a:rPr lang="en-US" altLang="zh-TW" sz="1000" dirty="0" smtClean="0">
                <a:solidFill>
                  <a:schemeClr val="accent3"/>
                </a:solidFill>
              </a:rPr>
              <a:t>.</a:t>
            </a:r>
          </a:p>
        </p:txBody>
      </p:sp>
      <p:graphicFrame>
        <p:nvGraphicFramePr>
          <p:cNvPr id="39" name="表格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6273627"/>
              </p:ext>
            </p:extLst>
          </p:nvPr>
        </p:nvGraphicFramePr>
        <p:xfrm>
          <a:off x="1511851" y="5355908"/>
          <a:ext cx="5040564" cy="522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094"/>
                <a:gridCol w="840094"/>
                <a:gridCol w="840094"/>
                <a:gridCol w="840094"/>
                <a:gridCol w="840094"/>
                <a:gridCol w="840094"/>
              </a:tblGrid>
              <a:tr h="224928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id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from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to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size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err="1" smtClean="0"/>
                        <a:t>timeCreated</a:t>
                      </a:r>
                      <a:endParaRPr lang="en-US" altLang="zh-TW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path</a:t>
                      </a:r>
                      <a:endParaRPr lang="zh-TW" altLang="en-US" sz="1000" dirty="0"/>
                    </a:p>
                  </a:txBody>
                  <a:tcPr/>
                </a:tc>
              </a:tr>
              <a:tr h="279128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M1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n0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n1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5000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1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[]</a:t>
                      </a:r>
                      <a:endParaRPr lang="zh-TW" altLang="en-US" sz="10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0" name="直線單箭頭接點 39"/>
          <p:cNvCxnSpPr/>
          <p:nvPr/>
        </p:nvCxnSpPr>
        <p:spPr>
          <a:xfrm>
            <a:off x="1847850" y="4114800"/>
            <a:ext cx="2163408" cy="1057384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>
            <a:endCxn id="15" idx="1"/>
          </p:cNvCxnSpPr>
          <p:nvPr/>
        </p:nvCxnSpPr>
        <p:spPr>
          <a:xfrm>
            <a:off x="1907704" y="3825098"/>
            <a:ext cx="720080" cy="333694"/>
          </a:xfrm>
          <a:prstGeom prst="straightConnector1">
            <a:avLst/>
          </a:prstGeom>
          <a:ln>
            <a:solidFill>
              <a:schemeClr val="accent3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887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6709170" y="308621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6709170" y="776116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7321238" y="596653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文字方塊 9"/>
          <p:cNvSpPr txBox="1"/>
          <p:nvPr/>
        </p:nvSpPr>
        <p:spPr>
          <a:xfrm>
            <a:off x="-13118" y="3399"/>
            <a:ext cx="984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Receiver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62" name="圓角矩形 61"/>
          <p:cNvSpPr/>
          <p:nvPr/>
        </p:nvSpPr>
        <p:spPr>
          <a:xfrm>
            <a:off x="6565238" y="1716540"/>
            <a:ext cx="1512000" cy="243254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200" dirty="0"/>
          </a:p>
        </p:txBody>
      </p:sp>
      <p:sp>
        <p:nvSpPr>
          <p:cNvPr id="63" name="圓角矩形 62"/>
          <p:cNvSpPr/>
          <p:nvPr/>
        </p:nvSpPr>
        <p:spPr>
          <a:xfrm>
            <a:off x="6637398" y="4653136"/>
            <a:ext cx="1362310" cy="90933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sp>
        <p:nvSpPr>
          <p:cNvPr id="64" name="圓角矩形 63"/>
          <p:cNvSpPr/>
          <p:nvPr/>
        </p:nvSpPr>
        <p:spPr>
          <a:xfrm>
            <a:off x="6572128" y="6300503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65" name="直線接點 64"/>
          <p:cNvCxnSpPr>
            <a:endCxn id="62" idx="0"/>
          </p:cNvCxnSpPr>
          <p:nvPr/>
        </p:nvCxnSpPr>
        <p:spPr>
          <a:xfrm>
            <a:off x="7316990" y="1074214"/>
            <a:ext cx="4248" cy="642326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6" name="直線單箭頭接點 65"/>
          <p:cNvCxnSpPr>
            <a:stCxn id="64" idx="0"/>
            <a:endCxn id="63" idx="2"/>
          </p:cNvCxnSpPr>
          <p:nvPr/>
        </p:nvCxnSpPr>
        <p:spPr>
          <a:xfrm flipH="1" flipV="1">
            <a:off x="7318553" y="5562466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>
            <a:stCxn id="63" idx="0"/>
          </p:cNvCxnSpPr>
          <p:nvPr/>
        </p:nvCxnSpPr>
        <p:spPr>
          <a:xfrm flipV="1">
            <a:off x="7318553" y="4149080"/>
            <a:ext cx="4787" cy="504056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/>
          <p:cNvSpPr txBox="1"/>
          <p:nvPr/>
        </p:nvSpPr>
        <p:spPr>
          <a:xfrm>
            <a:off x="6752981" y="4953912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6675948" y="2778921"/>
            <a:ext cx="1323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MessageRouter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90" name="右大括弧 89"/>
          <p:cNvSpPr/>
          <p:nvPr/>
        </p:nvSpPr>
        <p:spPr>
          <a:xfrm>
            <a:off x="6237817" y="326006"/>
            <a:ext cx="399581" cy="1367301"/>
          </a:xfrm>
          <a:prstGeom prst="rightBrace">
            <a:avLst>
              <a:gd name="adj1" fmla="val 8333"/>
              <a:gd name="adj2" fmla="val 4284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標題 4"/>
          <p:cNvSpPr txBox="1">
            <a:spLocks/>
          </p:cNvSpPr>
          <p:nvPr/>
        </p:nvSpPr>
        <p:spPr>
          <a:xfrm>
            <a:off x="442678" y="-89854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 smtClean="0"/>
              <a:t>Message relay started in clock 1</a:t>
            </a:r>
            <a:endParaRPr lang="zh-TW" altLang="en-US" sz="1800" dirty="0"/>
          </a:p>
        </p:txBody>
      </p:sp>
      <p:sp>
        <p:nvSpPr>
          <p:cNvPr id="99" name="文字方塊 98"/>
          <p:cNvSpPr txBox="1"/>
          <p:nvPr/>
        </p:nvSpPr>
        <p:spPr>
          <a:xfrm>
            <a:off x="2453215" y="493128"/>
            <a:ext cx="4172937" cy="12234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err="1"/>
              <a:t>int</a:t>
            </a:r>
            <a:r>
              <a:rPr lang="zh-TW" altLang="en-US" sz="1050" b="1" dirty="0"/>
              <a:t> </a:t>
            </a:r>
            <a:r>
              <a:rPr lang="en-US" altLang="zh-TW" sz="1050" dirty="0" err="1"/>
              <a:t>receiveMessage</a:t>
            </a:r>
            <a:r>
              <a:rPr lang="en-US" altLang="zh-TW" sz="1050" dirty="0"/>
              <a:t>(</a:t>
            </a:r>
            <a:r>
              <a:rPr lang="en-US" altLang="zh-TW" sz="1050" dirty="0" err="1"/>
              <a:t>m,from</a:t>
            </a:r>
            <a:r>
              <a:rPr lang="en-US" altLang="zh-TW" sz="1050" dirty="0"/>
              <a:t>){</a:t>
            </a:r>
          </a:p>
          <a:p>
            <a:pPr lvl="1"/>
            <a:r>
              <a:rPr lang="en-US" altLang="zh-TW" sz="1050" b="1" dirty="0" err="1"/>
              <a:t>int</a:t>
            </a:r>
            <a:r>
              <a:rPr lang="en-US" altLang="zh-TW" sz="1050" b="1" dirty="0"/>
              <a:t> </a:t>
            </a:r>
            <a:r>
              <a:rPr lang="en-US" altLang="zh-TW" sz="1050" b="1" dirty="0" err="1"/>
              <a:t>retVal</a:t>
            </a:r>
            <a:r>
              <a:rPr lang="en-US" altLang="zh-TW" sz="1050" b="1" dirty="0"/>
              <a:t> = </a:t>
            </a:r>
            <a:r>
              <a:rPr lang="en-US" altLang="zh-TW" sz="1050" b="1" dirty="0" err="1"/>
              <a:t>this.router.receiveMessage</a:t>
            </a:r>
            <a:r>
              <a:rPr lang="en-US" altLang="zh-TW" sz="1050" b="1" dirty="0"/>
              <a:t>(m, from); </a:t>
            </a:r>
            <a:endParaRPr lang="zh-TW" altLang="en-US" sz="1050" b="1" dirty="0"/>
          </a:p>
          <a:p>
            <a:pPr lvl="1"/>
            <a:r>
              <a:rPr lang="en-US" altLang="zh-TW" sz="1050" dirty="0"/>
              <a:t>if (</a:t>
            </a:r>
            <a:r>
              <a:rPr lang="en-US" altLang="zh-TW" sz="1050" dirty="0" err="1"/>
              <a:t>retVal</a:t>
            </a:r>
            <a:r>
              <a:rPr lang="en-US" altLang="zh-TW" sz="1050" dirty="0"/>
              <a:t> == </a:t>
            </a:r>
            <a:r>
              <a:rPr lang="en-US" altLang="zh-TW" sz="1050" dirty="0" err="1"/>
              <a:t>MessageRouter.</a:t>
            </a:r>
            <a:r>
              <a:rPr lang="en-US" altLang="zh-TW" sz="1050" i="1" dirty="0" err="1"/>
              <a:t>RCV_OK</a:t>
            </a:r>
            <a:r>
              <a:rPr lang="en-US" altLang="zh-TW" sz="1050" i="1" dirty="0"/>
              <a:t>) </a:t>
            </a:r>
            <a:r>
              <a:rPr lang="en-US" altLang="zh-TW" sz="1050" dirty="0"/>
              <a:t>{</a:t>
            </a:r>
          </a:p>
          <a:p>
            <a:pPr lvl="1"/>
            <a:r>
              <a:rPr lang="en-US" altLang="zh-TW" sz="1050" dirty="0"/>
              <a:t>   </a:t>
            </a:r>
            <a:r>
              <a:rPr lang="en-US" altLang="zh-TW" sz="1050" dirty="0" err="1"/>
              <a:t>m.addNodeOnPath</a:t>
            </a:r>
            <a:r>
              <a:rPr lang="en-US" altLang="zh-TW" sz="1050" dirty="0"/>
              <a:t>(this);</a:t>
            </a:r>
            <a:r>
              <a:rPr lang="en-US" altLang="zh-TW" sz="1050" dirty="0">
                <a:solidFill>
                  <a:schemeClr val="accent3"/>
                </a:solidFill>
              </a:rPr>
              <a:t>// add this node on the messages path</a:t>
            </a:r>
          </a:p>
          <a:p>
            <a:pPr lvl="1"/>
            <a:r>
              <a:rPr lang="en-US" altLang="zh-TW" sz="1050" dirty="0"/>
              <a:t>}</a:t>
            </a:r>
            <a:endParaRPr lang="zh-TW" altLang="en-US" sz="1050" dirty="0"/>
          </a:p>
          <a:p>
            <a:pPr lvl="1"/>
            <a:r>
              <a:rPr lang="en-US" altLang="zh-TW" sz="1050" dirty="0"/>
              <a:t>return </a:t>
            </a:r>
            <a:r>
              <a:rPr lang="en-US" altLang="zh-TW" sz="1050" dirty="0" err="1"/>
              <a:t>retVal</a:t>
            </a:r>
            <a:r>
              <a:rPr lang="en-US" altLang="zh-TW" sz="1050" dirty="0"/>
              <a:t>;</a:t>
            </a:r>
          </a:p>
          <a:p>
            <a:r>
              <a:rPr lang="en-US" altLang="zh-TW" sz="1050" dirty="0"/>
              <a:t>}</a:t>
            </a:r>
            <a:endParaRPr lang="zh-TW" altLang="en-US" sz="1050" dirty="0"/>
          </a:p>
        </p:txBody>
      </p:sp>
      <p:sp>
        <p:nvSpPr>
          <p:cNvPr id="100" name="文字方塊 99"/>
          <p:cNvSpPr txBox="1"/>
          <p:nvPr/>
        </p:nvSpPr>
        <p:spPr>
          <a:xfrm>
            <a:off x="2020529" y="515032"/>
            <a:ext cx="529312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1050" dirty="0">
                <a:solidFill>
                  <a:schemeClr val="accent6"/>
                </a:solidFill>
              </a:rPr>
              <a:t>Step </a:t>
            </a:r>
            <a:r>
              <a:rPr lang="en-US" altLang="zh-TW" sz="1050" dirty="0" smtClean="0">
                <a:solidFill>
                  <a:schemeClr val="accent6"/>
                </a:solidFill>
              </a:rPr>
              <a:t>1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101" name="文字方塊 100"/>
          <p:cNvSpPr txBox="1"/>
          <p:nvPr/>
        </p:nvSpPr>
        <p:spPr>
          <a:xfrm>
            <a:off x="2453215" y="306478"/>
            <a:ext cx="27142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accent3"/>
                </a:solidFill>
              </a:rPr>
              <a:t>Start receiving a message from another host</a:t>
            </a:r>
            <a:endParaRPr lang="zh-TW" altLang="en-US" sz="1100" dirty="0">
              <a:solidFill>
                <a:schemeClr val="accent3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987824" y="1988840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050" dirty="0" err="1"/>
              <a:t>int</a:t>
            </a:r>
            <a:r>
              <a:rPr lang="en-US" altLang="zh-TW" sz="1050" dirty="0"/>
              <a:t> </a:t>
            </a:r>
            <a:r>
              <a:rPr lang="en-US" altLang="zh-TW" sz="1050" b="1" dirty="0" err="1" smtClean="0"/>
              <a:t>receiveMessage</a:t>
            </a:r>
            <a:r>
              <a:rPr lang="en-US" altLang="zh-TW" sz="1050" b="1" dirty="0" smtClean="0"/>
              <a:t>(m</a:t>
            </a:r>
            <a:r>
              <a:rPr lang="en-US" altLang="zh-TW" sz="1050" b="1" dirty="0"/>
              <a:t>, </a:t>
            </a:r>
            <a:r>
              <a:rPr lang="en-US" altLang="zh-TW" sz="1050" b="1" dirty="0" smtClean="0"/>
              <a:t>from</a:t>
            </a:r>
            <a:r>
              <a:rPr lang="en-US" altLang="zh-TW" sz="1050" b="1" dirty="0"/>
              <a:t>) </a:t>
            </a:r>
            <a:r>
              <a:rPr lang="en-US" altLang="zh-TW" sz="1050" dirty="0"/>
              <a:t>{</a:t>
            </a:r>
          </a:p>
          <a:p>
            <a:r>
              <a:rPr lang="en-US" altLang="zh-TW" sz="1050" dirty="0" smtClean="0"/>
              <a:t>   Message </a:t>
            </a:r>
            <a:r>
              <a:rPr lang="en-US" altLang="zh-TW" sz="1050" dirty="0" err="1"/>
              <a:t>newMessage</a:t>
            </a:r>
            <a:r>
              <a:rPr lang="en-US" altLang="zh-TW" sz="1050" dirty="0"/>
              <a:t> = </a:t>
            </a:r>
            <a:r>
              <a:rPr lang="en-US" altLang="zh-TW" sz="1050" dirty="0" err="1"/>
              <a:t>m.replicate</a:t>
            </a:r>
            <a:r>
              <a:rPr lang="en-US" altLang="zh-TW" sz="1050" dirty="0"/>
              <a:t>();</a:t>
            </a:r>
          </a:p>
          <a:p>
            <a:endParaRPr lang="zh-TW" altLang="en-US" sz="1050" dirty="0"/>
          </a:p>
          <a:p>
            <a:r>
              <a:rPr lang="en-US" altLang="zh-TW" sz="1050" dirty="0" smtClean="0"/>
              <a:t>   </a:t>
            </a:r>
            <a:r>
              <a:rPr lang="en-US" altLang="zh-TW" sz="1050" dirty="0" err="1" smtClean="0"/>
              <a:t>this.putToIncomingBuffer</a:t>
            </a:r>
            <a:r>
              <a:rPr lang="en-US" altLang="zh-TW" sz="1050" dirty="0" smtClean="0"/>
              <a:t>(</a:t>
            </a:r>
            <a:r>
              <a:rPr lang="en-US" altLang="zh-TW" sz="1050" dirty="0" err="1" smtClean="0"/>
              <a:t>newMessage</a:t>
            </a:r>
            <a:r>
              <a:rPr lang="en-US" altLang="zh-TW" sz="1050" dirty="0"/>
              <a:t>, from);</a:t>
            </a:r>
          </a:p>
          <a:p>
            <a:r>
              <a:rPr lang="en-US" altLang="zh-TW" sz="1050" dirty="0" smtClean="0"/>
              <a:t>   </a:t>
            </a:r>
            <a:r>
              <a:rPr lang="en-US" altLang="zh-TW" sz="1050" b="1" dirty="0" err="1" smtClean="0"/>
              <a:t>newMessage.addNodeOnPath</a:t>
            </a:r>
            <a:r>
              <a:rPr lang="en-US" altLang="zh-TW" sz="1050" b="1" dirty="0" smtClean="0"/>
              <a:t>(</a:t>
            </a:r>
            <a:r>
              <a:rPr lang="en-US" altLang="zh-TW" sz="1050" b="1" dirty="0" err="1" smtClean="0"/>
              <a:t>this.host</a:t>
            </a:r>
            <a:r>
              <a:rPr lang="en-US" altLang="zh-TW" sz="1050" b="1" dirty="0"/>
              <a:t>);</a:t>
            </a:r>
          </a:p>
          <a:p>
            <a:endParaRPr lang="zh-TW" altLang="en-US" sz="1050" dirty="0"/>
          </a:p>
          <a:p>
            <a:r>
              <a:rPr lang="en-US" altLang="zh-TW" sz="1050" dirty="0" smtClean="0"/>
              <a:t>   for </a:t>
            </a:r>
            <a:r>
              <a:rPr lang="en-US" altLang="zh-TW" sz="1050" dirty="0"/>
              <a:t>(</a:t>
            </a:r>
            <a:r>
              <a:rPr lang="en-US" altLang="zh-TW" sz="1050" dirty="0" err="1"/>
              <a:t>MessageListener</a:t>
            </a:r>
            <a:r>
              <a:rPr lang="en-US" altLang="zh-TW" sz="1050" dirty="0"/>
              <a:t> ml : </a:t>
            </a:r>
            <a:r>
              <a:rPr lang="en-US" altLang="zh-TW" sz="1050" dirty="0" err="1"/>
              <a:t>this.mListeners</a:t>
            </a:r>
            <a:r>
              <a:rPr lang="en-US" altLang="zh-TW" sz="1050" dirty="0"/>
              <a:t>) {</a:t>
            </a:r>
          </a:p>
          <a:p>
            <a:r>
              <a:rPr lang="en-US" altLang="zh-TW" sz="1050" dirty="0" smtClean="0"/>
              <a:t>     </a:t>
            </a:r>
            <a:r>
              <a:rPr lang="en-US" altLang="zh-TW" sz="1050" dirty="0" err="1" smtClean="0"/>
              <a:t>ml.messageTransferStarted</a:t>
            </a:r>
            <a:r>
              <a:rPr lang="en-US" altLang="zh-TW" sz="1050" dirty="0" smtClean="0"/>
              <a:t>(</a:t>
            </a:r>
            <a:r>
              <a:rPr lang="en-US" altLang="zh-TW" sz="1050" dirty="0" err="1" smtClean="0"/>
              <a:t>newMessage</a:t>
            </a:r>
            <a:r>
              <a:rPr lang="en-US" altLang="zh-TW" sz="1050" dirty="0"/>
              <a:t>, from, </a:t>
            </a:r>
            <a:r>
              <a:rPr lang="en-US" altLang="zh-TW" sz="1050" dirty="0" err="1"/>
              <a:t>getHost</a:t>
            </a:r>
            <a:r>
              <a:rPr lang="en-US" altLang="zh-TW" sz="1050" dirty="0"/>
              <a:t>());</a:t>
            </a:r>
          </a:p>
          <a:p>
            <a:r>
              <a:rPr lang="en-US" altLang="zh-TW" sz="1050" dirty="0" smtClean="0"/>
              <a:t>   }</a:t>
            </a:r>
            <a:endParaRPr lang="en-US" altLang="zh-TW" sz="1050" dirty="0"/>
          </a:p>
          <a:p>
            <a:endParaRPr lang="zh-TW" altLang="en-US" sz="1050" dirty="0"/>
          </a:p>
          <a:p>
            <a:r>
              <a:rPr lang="en-US" altLang="zh-TW" sz="1050" dirty="0"/>
              <a:t>return </a:t>
            </a:r>
            <a:r>
              <a:rPr lang="en-US" altLang="zh-TW" sz="1050" i="1" dirty="0"/>
              <a:t>RCV_OK; </a:t>
            </a:r>
            <a:r>
              <a:rPr lang="en-US" altLang="zh-TW" sz="1050" i="1" dirty="0">
                <a:solidFill>
                  <a:schemeClr val="accent3"/>
                </a:solidFill>
              </a:rPr>
              <a:t>// superclass always accepts messages</a:t>
            </a:r>
          </a:p>
          <a:p>
            <a:r>
              <a:rPr lang="en-US" altLang="zh-TW" sz="1050" dirty="0"/>
              <a:t>}</a:t>
            </a:r>
            <a:endParaRPr lang="zh-TW" altLang="en-US" sz="1050" dirty="0"/>
          </a:p>
        </p:txBody>
      </p:sp>
      <p:sp>
        <p:nvSpPr>
          <p:cNvPr id="36" name="右大括弧 35"/>
          <p:cNvSpPr/>
          <p:nvPr/>
        </p:nvSpPr>
        <p:spPr>
          <a:xfrm>
            <a:off x="6237817" y="1844825"/>
            <a:ext cx="388335" cy="2175340"/>
          </a:xfrm>
          <a:prstGeom prst="rightBrace">
            <a:avLst>
              <a:gd name="adj1" fmla="val 8333"/>
              <a:gd name="adj2" fmla="val 4945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055264"/>
              </p:ext>
            </p:extLst>
          </p:nvPr>
        </p:nvGraphicFramePr>
        <p:xfrm>
          <a:off x="126041" y="4846316"/>
          <a:ext cx="5040564" cy="522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094"/>
                <a:gridCol w="840094"/>
                <a:gridCol w="840094"/>
                <a:gridCol w="840094"/>
                <a:gridCol w="840094"/>
                <a:gridCol w="840094"/>
              </a:tblGrid>
              <a:tr h="224928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id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from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to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size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err="1" smtClean="0"/>
                        <a:t>timeCreated</a:t>
                      </a:r>
                      <a:endParaRPr lang="en-US" altLang="zh-TW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path</a:t>
                      </a:r>
                      <a:endParaRPr lang="zh-TW" altLang="en-US" sz="1000" dirty="0"/>
                    </a:p>
                  </a:txBody>
                  <a:tcPr/>
                </a:tc>
              </a:tr>
              <a:tr h="279128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M1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n0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n1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5000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1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b="1" dirty="0" smtClean="0"/>
                        <a:t>[n1]</a:t>
                      </a:r>
                      <a:endParaRPr lang="zh-TW" altLang="en-US" sz="1000" b="1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0" name="直線單箭頭接點 29"/>
          <p:cNvCxnSpPr/>
          <p:nvPr/>
        </p:nvCxnSpPr>
        <p:spPr>
          <a:xfrm>
            <a:off x="4539683" y="2852936"/>
            <a:ext cx="81613" cy="1993488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107504" y="4468470"/>
            <a:ext cx="1429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err="1"/>
              <a:t>newMessage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63160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6709170" y="308621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6709170" y="776116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7321238" y="596653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文字方塊 9"/>
          <p:cNvSpPr txBox="1"/>
          <p:nvPr/>
        </p:nvSpPr>
        <p:spPr>
          <a:xfrm>
            <a:off x="-13118" y="3399"/>
            <a:ext cx="984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Receiver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62" name="圓角矩形 61"/>
          <p:cNvSpPr/>
          <p:nvPr/>
        </p:nvSpPr>
        <p:spPr>
          <a:xfrm>
            <a:off x="6565238" y="1716540"/>
            <a:ext cx="1512000" cy="243254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200" dirty="0"/>
          </a:p>
        </p:txBody>
      </p:sp>
      <p:sp>
        <p:nvSpPr>
          <p:cNvPr id="63" name="圓角矩形 62"/>
          <p:cNvSpPr/>
          <p:nvPr/>
        </p:nvSpPr>
        <p:spPr>
          <a:xfrm>
            <a:off x="6637398" y="4653136"/>
            <a:ext cx="1362310" cy="90933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sp>
        <p:nvSpPr>
          <p:cNvPr id="64" name="圓角矩形 63"/>
          <p:cNvSpPr/>
          <p:nvPr/>
        </p:nvSpPr>
        <p:spPr>
          <a:xfrm>
            <a:off x="6572128" y="6300503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65" name="直線接點 64"/>
          <p:cNvCxnSpPr>
            <a:endCxn id="62" idx="0"/>
          </p:cNvCxnSpPr>
          <p:nvPr/>
        </p:nvCxnSpPr>
        <p:spPr>
          <a:xfrm>
            <a:off x="7316990" y="1074214"/>
            <a:ext cx="4248" cy="642326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6" name="直線單箭頭接點 65"/>
          <p:cNvCxnSpPr>
            <a:stCxn id="64" idx="0"/>
            <a:endCxn id="63" idx="2"/>
          </p:cNvCxnSpPr>
          <p:nvPr/>
        </p:nvCxnSpPr>
        <p:spPr>
          <a:xfrm flipH="1" flipV="1">
            <a:off x="7318553" y="5562466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>
            <a:stCxn id="63" idx="0"/>
          </p:cNvCxnSpPr>
          <p:nvPr/>
        </p:nvCxnSpPr>
        <p:spPr>
          <a:xfrm flipV="1">
            <a:off x="7318553" y="4149080"/>
            <a:ext cx="4787" cy="504056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/>
          <p:cNvSpPr txBox="1"/>
          <p:nvPr/>
        </p:nvSpPr>
        <p:spPr>
          <a:xfrm>
            <a:off x="6752981" y="4953912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6675948" y="2778921"/>
            <a:ext cx="1323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MessageRouter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90" name="右大括弧 89"/>
          <p:cNvSpPr/>
          <p:nvPr/>
        </p:nvSpPr>
        <p:spPr>
          <a:xfrm>
            <a:off x="6237817" y="326006"/>
            <a:ext cx="399581" cy="1367301"/>
          </a:xfrm>
          <a:prstGeom prst="rightBrace">
            <a:avLst>
              <a:gd name="adj1" fmla="val 8333"/>
              <a:gd name="adj2" fmla="val 4284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標題 4"/>
          <p:cNvSpPr txBox="1">
            <a:spLocks/>
          </p:cNvSpPr>
          <p:nvPr/>
        </p:nvSpPr>
        <p:spPr>
          <a:xfrm>
            <a:off x="442678" y="-89854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 smtClean="0"/>
              <a:t>Message relay started in clock 1</a:t>
            </a:r>
            <a:endParaRPr lang="zh-TW" altLang="en-US" sz="1800" dirty="0"/>
          </a:p>
        </p:txBody>
      </p:sp>
      <p:sp>
        <p:nvSpPr>
          <p:cNvPr id="99" name="文字方塊 98"/>
          <p:cNvSpPr txBox="1"/>
          <p:nvPr/>
        </p:nvSpPr>
        <p:spPr>
          <a:xfrm>
            <a:off x="2453215" y="493128"/>
            <a:ext cx="4172937" cy="12234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err="1"/>
              <a:t>int</a:t>
            </a:r>
            <a:r>
              <a:rPr lang="zh-TW" altLang="en-US" sz="1050" b="1" dirty="0"/>
              <a:t> </a:t>
            </a:r>
            <a:r>
              <a:rPr lang="en-US" altLang="zh-TW" sz="1050" dirty="0" err="1"/>
              <a:t>receiveMessage</a:t>
            </a:r>
            <a:r>
              <a:rPr lang="en-US" altLang="zh-TW" sz="1050" dirty="0"/>
              <a:t>(</a:t>
            </a:r>
            <a:r>
              <a:rPr lang="en-US" altLang="zh-TW" sz="1050" dirty="0" err="1"/>
              <a:t>m,from</a:t>
            </a:r>
            <a:r>
              <a:rPr lang="en-US" altLang="zh-TW" sz="1050" dirty="0"/>
              <a:t>){</a:t>
            </a:r>
          </a:p>
          <a:p>
            <a:pPr lvl="1"/>
            <a:r>
              <a:rPr lang="en-US" altLang="zh-TW" sz="1050" b="1" dirty="0" err="1"/>
              <a:t>int</a:t>
            </a:r>
            <a:r>
              <a:rPr lang="en-US" altLang="zh-TW" sz="1050" b="1" dirty="0"/>
              <a:t> </a:t>
            </a:r>
            <a:r>
              <a:rPr lang="en-US" altLang="zh-TW" sz="1050" b="1" dirty="0" err="1"/>
              <a:t>retVal</a:t>
            </a:r>
            <a:r>
              <a:rPr lang="en-US" altLang="zh-TW" sz="1050" b="1" dirty="0"/>
              <a:t> = </a:t>
            </a:r>
            <a:r>
              <a:rPr lang="en-US" altLang="zh-TW" sz="1050" b="1" dirty="0" err="1"/>
              <a:t>this.router.receiveMessage</a:t>
            </a:r>
            <a:r>
              <a:rPr lang="en-US" altLang="zh-TW" sz="1050" b="1" dirty="0"/>
              <a:t>(m, from); </a:t>
            </a:r>
            <a:endParaRPr lang="zh-TW" altLang="en-US" sz="1050" b="1" dirty="0"/>
          </a:p>
          <a:p>
            <a:pPr lvl="1"/>
            <a:r>
              <a:rPr lang="en-US" altLang="zh-TW" sz="1050" dirty="0"/>
              <a:t>if (</a:t>
            </a:r>
            <a:r>
              <a:rPr lang="en-US" altLang="zh-TW" sz="1050" dirty="0" err="1"/>
              <a:t>retVal</a:t>
            </a:r>
            <a:r>
              <a:rPr lang="en-US" altLang="zh-TW" sz="1050" dirty="0"/>
              <a:t> == </a:t>
            </a:r>
            <a:r>
              <a:rPr lang="en-US" altLang="zh-TW" sz="1050" dirty="0" err="1"/>
              <a:t>MessageRouter.</a:t>
            </a:r>
            <a:r>
              <a:rPr lang="en-US" altLang="zh-TW" sz="1050" i="1" dirty="0" err="1"/>
              <a:t>RCV_OK</a:t>
            </a:r>
            <a:r>
              <a:rPr lang="en-US" altLang="zh-TW" sz="1050" i="1" dirty="0"/>
              <a:t>) </a:t>
            </a:r>
            <a:r>
              <a:rPr lang="en-US" altLang="zh-TW" sz="1050" dirty="0"/>
              <a:t>{</a:t>
            </a:r>
          </a:p>
          <a:p>
            <a:pPr lvl="1"/>
            <a:r>
              <a:rPr lang="en-US" altLang="zh-TW" sz="1050" dirty="0"/>
              <a:t>   </a:t>
            </a:r>
            <a:r>
              <a:rPr lang="en-US" altLang="zh-TW" sz="1050" dirty="0" err="1"/>
              <a:t>m.addNodeOnPath</a:t>
            </a:r>
            <a:r>
              <a:rPr lang="en-US" altLang="zh-TW" sz="1050" dirty="0"/>
              <a:t>(this);</a:t>
            </a:r>
            <a:r>
              <a:rPr lang="en-US" altLang="zh-TW" sz="1050" dirty="0">
                <a:solidFill>
                  <a:schemeClr val="accent3"/>
                </a:solidFill>
              </a:rPr>
              <a:t>// add this node on the messages path</a:t>
            </a:r>
          </a:p>
          <a:p>
            <a:pPr lvl="1"/>
            <a:r>
              <a:rPr lang="en-US" altLang="zh-TW" sz="1050" dirty="0"/>
              <a:t>}</a:t>
            </a:r>
            <a:endParaRPr lang="zh-TW" altLang="en-US" sz="1050" dirty="0"/>
          </a:p>
          <a:p>
            <a:pPr lvl="1"/>
            <a:r>
              <a:rPr lang="en-US" altLang="zh-TW" sz="1050" dirty="0"/>
              <a:t>return </a:t>
            </a:r>
            <a:r>
              <a:rPr lang="en-US" altLang="zh-TW" sz="1050" dirty="0" err="1"/>
              <a:t>retVal</a:t>
            </a:r>
            <a:r>
              <a:rPr lang="en-US" altLang="zh-TW" sz="1050" dirty="0"/>
              <a:t>;</a:t>
            </a:r>
          </a:p>
          <a:p>
            <a:r>
              <a:rPr lang="en-US" altLang="zh-TW" sz="1050" dirty="0"/>
              <a:t>}</a:t>
            </a:r>
            <a:endParaRPr lang="zh-TW" altLang="en-US" sz="1050" dirty="0"/>
          </a:p>
        </p:txBody>
      </p:sp>
      <p:sp>
        <p:nvSpPr>
          <p:cNvPr id="100" name="文字方塊 99"/>
          <p:cNvSpPr txBox="1"/>
          <p:nvPr/>
        </p:nvSpPr>
        <p:spPr>
          <a:xfrm>
            <a:off x="2020529" y="515032"/>
            <a:ext cx="529312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1050" dirty="0">
                <a:solidFill>
                  <a:schemeClr val="accent6"/>
                </a:solidFill>
              </a:rPr>
              <a:t>Step </a:t>
            </a:r>
            <a:r>
              <a:rPr lang="en-US" altLang="zh-TW" sz="1050" dirty="0" smtClean="0">
                <a:solidFill>
                  <a:schemeClr val="accent6"/>
                </a:solidFill>
              </a:rPr>
              <a:t>1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101" name="文字方塊 100"/>
          <p:cNvSpPr txBox="1"/>
          <p:nvPr/>
        </p:nvSpPr>
        <p:spPr>
          <a:xfrm>
            <a:off x="2453215" y="306478"/>
            <a:ext cx="27142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accent3"/>
                </a:solidFill>
              </a:rPr>
              <a:t>Start receiving a message from another host</a:t>
            </a:r>
            <a:endParaRPr lang="zh-TW" altLang="en-US" sz="1100" dirty="0">
              <a:solidFill>
                <a:schemeClr val="accent3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987824" y="1988840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050" dirty="0" err="1"/>
              <a:t>int</a:t>
            </a:r>
            <a:r>
              <a:rPr lang="en-US" altLang="zh-TW" sz="1050" dirty="0"/>
              <a:t> </a:t>
            </a:r>
            <a:r>
              <a:rPr lang="en-US" altLang="zh-TW" sz="1050" b="1" dirty="0" err="1" smtClean="0"/>
              <a:t>receiveMessage</a:t>
            </a:r>
            <a:r>
              <a:rPr lang="en-US" altLang="zh-TW" sz="1050" b="1" dirty="0" smtClean="0"/>
              <a:t>(m</a:t>
            </a:r>
            <a:r>
              <a:rPr lang="en-US" altLang="zh-TW" sz="1050" b="1" dirty="0"/>
              <a:t>, </a:t>
            </a:r>
            <a:r>
              <a:rPr lang="en-US" altLang="zh-TW" sz="1050" b="1" dirty="0" smtClean="0"/>
              <a:t>from</a:t>
            </a:r>
            <a:r>
              <a:rPr lang="en-US" altLang="zh-TW" sz="1050" b="1" dirty="0"/>
              <a:t>) </a:t>
            </a:r>
            <a:r>
              <a:rPr lang="en-US" altLang="zh-TW" sz="1050" dirty="0"/>
              <a:t>{</a:t>
            </a:r>
          </a:p>
          <a:p>
            <a:r>
              <a:rPr lang="en-US" altLang="zh-TW" sz="1050" dirty="0" smtClean="0"/>
              <a:t>   Message </a:t>
            </a:r>
            <a:r>
              <a:rPr lang="en-US" altLang="zh-TW" sz="1050" dirty="0" err="1"/>
              <a:t>newMessage</a:t>
            </a:r>
            <a:r>
              <a:rPr lang="en-US" altLang="zh-TW" sz="1050" dirty="0"/>
              <a:t> = </a:t>
            </a:r>
            <a:r>
              <a:rPr lang="en-US" altLang="zh-TW" sz="1050" dirty="0" err="1"/>
              <a:t>m.replicate</a:t>
            </a:r>
            <a:r>
              <a:rPr lang="en-US" altLang="zh-TW" sz="1050" dirty="0"/>
              <a:t>();</a:t>
            </a:r>
          </a:p>
          <a:p>
            <a:endParaRPr lang="zh-TW" altLang="en-US" sz="1050" dirty="0"/>
          </a:p>
          <a:p>
            <a:r>
              <a:rPr lang="en-US" altLang="zh-TW" sz="1050" dirty="0" smtClean="0"/>
              <a:t>   </a:t>
            </a:r>
            <a:r>
              <a:rPr lang="en-US" altLang="zh-TW" sz="1050" dirty="0" err="1" smtClean="0"/>
              <a:t>this.putToIncomingBuffer</a:t>
            </a:r>
            <a:r>
              <a:rPr lang="en-US" altLang="zh-TW" sz="1050" dirty="0" smtClean="0"/>
              <a:t>(</a:t>
            </a:r>
            <a:r>
              <a:rPr lang="en-US" altLang="zh-TW" sz="1050" dirty="0" err="1" smtClean="0"/>
              <a:t>newMessage</a:t>
            </a:r>
            <a:r>
              <a:rPr lang="en-US" altLang="zh-TW" sz="1050" dirty="0"/>
              <a:t>, from);</a:t>
            </a:r>
          </a:p>
          <a:p>
            <a:r>
              <a:rPr lang="en-US" altLang="zh-TW" sz="1050" dirty="0" smtClean="0"/>
              <a:t>   </a:t>
            </a:r>
            <a:r>
              <a:rPr lang="en-US" altLang="zh-TW" sz="1050" dirty="0" err="1" smtClean="0"/>
              <a:t>newMessage.addNodeOnPath</a:t>
            </a:r>
            <a:r>
              <a:rPr lang="en-US" altLang="zh-TW" sz="1050" dirty="0" smtClean="0"/>
              <a:t>(</a:t>
            </a:r>
            <a:r>
              <a:rPr lang="en-US" altLang="zh-TW" sz="1050" dirty="0" err="1" smtClean="0"/>
              <a:t>this.host</a:t>
            </a:r>
            <a:r>
              <a:rPr lang="en-US" altLang="zh-TW" sz="1050" dirty="0"/>
              <a:t>);</a:t>
            </a:r>
          </a:p>
          <a:p>
            <a:endParaRPr lang="zh-TW" altLang="en-US" sz="1050" dirty="0"/>
          </a:p>
          <a:p>
            <a:r>
              <a:rPr lang="en-US" altLang="zh-TW" sz="1050" dirty="0" smtClean="0"/>
              <a:t>   for </a:t>
            </a:r>
            <a:r>
              <a:rPr lang="en-US" altLang="zh-TW" sz="1050" dirty="0"/>
              <a:t>(</a:t>
            </a:r>
            <a:r>
              <a:rPr lang="en-US" altLang="zh-TW" sz="1050" dirty="0" err="1"/>
              <a:t>MessageListener</a:t>
            </a:r>
            <a:r>
              <a:rPr lang="en-US" altLang="zh-TW" sz="1050" dirty="0"/>
              <a:t> ml : </a:t>
            </a:r>
            <a:r>
              <a:rPr lang="en-US" altLang="zh-TW" sz="1050" dirty="0" err="1"/>
              <a:t>this.mListeners</a:t>
            </a:r>
            <a:r>
              <a:rPr lang="en-US" altLang="zh-TW" sz="1050" dirty="0"/>
              <a:t>) {</a:t>
            </a:r>
          </a:p>
          <a:p>
            <a:r>
              <a:rPr lang="en-US" altLang="zh-TW" sz="1050" dirty="0" smtClean="0"/>
              <a:t>     </a:t>
            </a:r>
            <a:r>
              <a:rPr lang="en-US" altLang="zh-TW" sz="1050" dirty="0" err="1" smtClean="0"/>
              <a:t>ml.messageTransferStarted</a:t>
            </a:r>
            <a:r>
              <a:rPr lang="en-US" altLang="zh-TW" sz="1050" dirty="0" smtClean="0"/>
              <a:t>(</a:t>
            </a:r>
            <a:r>
              <a:rPr lang="en-US" altLang="zh-TW" sz="1050" dirty="0" err="1" smtClean="0"/>
              <a:t>newMessage</a:t>
            </a:r>
            <a:r>
              <a:rPr lang="en-US" altLang="zh-TW" sz="1050" dirty="0"/>
              <a:t>, from, </a:t>
            </a:r>
            <a:r>
              <a:rPr lang="en-US" altLang="zh-TW" sz="1050" dirty="0" err="1"/>
              <a:t>getHost</a:t>
            </a:r>
            <a:r>
              <a:rPr lang="en-US" altLang="zh-TW" sz="1050" dirty="0"/>
              <a:t>());</a:t>
            </a:r>
          </a:p>
          <a:p>
            <a:r>
              <a:rPr lang="en-US" altLang="zh-TW" sz="1050" dirty="0" smtClean="0"/>
              <a:t>   }</a:t>
            </a:r>
            <a:endParaRPr lang="en-US" altLang="zh-TW" sz="1050" dirty="0"/>
          </a:p>
          <a:p>
            <a:endParaRPr lang="zh-TW" altLang="en-US" sz="1050" dirty="0"/>
          </a:p>
          <a:p>
            <a:r>
              <a:rPr lang="en-US" altLang="zh-TW" sz="1050" dirty="0">
                <a:solidFill>
                  <a:schemeClr val="accent2"/>
                </a:solidFill>
              </a:rPr>
              <a:t>return </a:t>
            </a:r>
            <a:r>
              <a:rPr lang="en-US" altLang="zh-TW" sz="1050" i="1" dirty="0">
                <a:solidFill>
                  <a:schemeClr val="accent2"/>
                </a:solidFill>
              </a:rPr>
              <a:t>RCV_OK</a:t>
            </a:r>
            <a:r>
              <a:rPr lang="en-US" altLang="zh-TW" sz="1050" i="1" dirty="0"/>
              <a:t>; </a:t>
            </a:r>
            <a:r>
              <a:rPr lang="en-US" altLang="zh-TW" sz="1050" i="1" dirty="0">
                <a:solidFill>
                  <a:schemeClr val="accent3"/>
                </a:solidFill>
              </a:rPr>
              <a:t>// superclass always accepts messages</a:t>
            </a:r>
          </a:p>
          <a:p>
            <a:r>
              <a:rPr lang="en-US" altLang="zh-TW" sz="1050" dirty="0"/>
              <a:t>}</a:t>
            </a:r>
            <a:endParaRPr lang="zh-TW" altLang="en-US" sz="1050" dirty="0"/>
          </a:p>
        </p:txBody>
      </p:sp>
      <p:sp>
        <p:nvSpPr>
          <p:cNvPr id="36" name="右大括弧 35"/>
          <p:cNvSpPr/>
          <p:nvPr/>
        </p:nvSpPr>
        <p:spPr>
          <a:xfrm>
            <a:off x="6237817" y="1844825"/>
            <a:ext cx="388335" cy="2175340"/>
          </a:xfrm>
          <a:prstGeom prst="rightBrace">
            <a:avLst>
              <a:gd name="adj1" fmla="val 8333"/>
              <a:gd name="adj2" fmla="val 4945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798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6709170" y="308621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6709170" y="776116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7321238" y="596653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文字方塊 9"/>
          <p:cNvSpPr txBox="1"/>
          <p:nvPr/>
        </p:nvSpPr>
        <p:spPr>
          <a:xfrm>
            <a:off x="-13118" y="3399"/>
            <a:ext cx="984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Receiver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62" name="圓角矩形 61"/>
          <p:cNvSpPr/>
          <p:nvPr/>
        </p:nvSpPr>
        <p:spPr>
          <a:xfrm>
            <a:off x="6565238" y="1224950"/>
            <a:ext cx="1512000" cy="1487257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200" dirty="0"/>
          </a:p>
        </p:txBody>
      </p:sp>
      <p:sp>
        <p:nvSpPr>
          <p:cNvPr id="63" name="圓角矩形 62"/>
          <p:cNvSpPr/>
          <p:nvPr/>
        </p:nvSpPr>
        <p:spPr>
          <a:xfrm>
            <a:off x="6637398" y="3013446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sp>
        <p:nvSpPr>
          <p:cNvPr id="64" name="圓角矩形 63"/>
          <p:cNvSpPr/>
          <p:nvPr/>
        </p:nvSpPr>
        <p:spPr>
          <a:xfrm>
            <a:off x="6572128" y="6300503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65" name="直線接點 64"/>
          <p:cNvCxnSpPr/>
          <p:nvPr/>
        </p:nvCxnSpPr>
        <p:spPr>
          <a:xfrm>
            <a:off x="7316990" y="1074214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6" name="直線單箭頭接點 65"/>
          <p:cNvCxnSpPr>
            <a:stCxn id="64" idx="0"/>
            <a:endCxn id="63" idx="2"/>
          </p:cNvCxnSpPr>
          <p:nvPr/>
        </p:nvCxnSpPr>
        <p:spPr>
          <a:xfrm flipH="1" flipV="1">
            <a:off x="7318553" y="5562466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>
            <a:stCxn id="63" idx="0"/>
          </p:cNvCxnSpPr>
          <p:nvPr/>
        </p:nvCxnSpPr>
        <p:spPr>
          <a:xfrm flipV="1">
            <a:off x="7318553" y="2737199"/>
            <a:ext cx="4787" cy="27624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/>
          <p:cNvSpPr txBox="1"/>
          <p:nvPr/>
        </p:nvSpPr>
        <p:spPr>
          <a:xfrm>
            <a:off x="6762556" y="4105450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6659358" y="1693307"/>
            <a:ext cx="1323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MessageRouter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90" name="右大括弧 89"/>
          <p:cNvSpPr/>
          <p:nvPr/>
        </p:nvSpPr>
        <p:spPr>
          <a:xfrm>
            <a:off x="6237817" y="326006"/>
            <a:ext cx="399581" cy="1367301"/>
          </a:xfrm>
          <a:prstGeom prst="rightBrace">
            <a:avLst>
              <a:gd name="adj1" fmla="val 8333"/>
              <a:gd name="adj2" fmla="val 4284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3920474" y="3767225"/>
            <a:ext cx="241925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err="1" smtClean="0"/>
              <a:t>int</a:t>
            </a:r>
            <a:r>
              <a:rPr lang="en-US" altLang="zh-TW" sz="1050" dirty="0" smtClean="0"/>
              <a:t> </a:t>
            </a:r>
            <a:r>
              <a:rPr lang="en-US" altLang="zh-TW" sz="1050" dirty="0" err="1" smtClean="0"/>
              <a:t>receiveMessage</a:t>
            </a:r>
            <a:r>
              <a:rPr lang="en-US" altLang="zh-TW" sz="1050" dirty="0" smtClean="0"/>
              <a:t>(</a:t>
            </a:r>
            <a:r>
              <a:rPr lang="en-US" altLang="zh-TW" sz="1050" dirty="0" err="1" smtClean="0"/>
              <a:t>m,from</a:t>
            </a:r>
            <a:r>
              <a:rPr lang="en-US" altLang="zh-TW" sz="1050" dirty="0"/>
              <a:t>) {</a:t>
            </a:r>
          </a:p>
          <a:p>
            <a:r>
              <a:rPr lang="en-US" altLang="zh-TW" sz="1050" b="1" dirty="0" smtClean="0"/>
              <a:t>  </a:t>
            </a:r>
            <a:r>
              <a:rPr lang="en-US" altLang="zh-TW" sz="1050" b="1" dirty="0" err="1" smtClean="0"/>
              <a:t>int</a:t>
            </a:r>
            <a:r>
              <a:rPr lang="en-US" altLang="zh-TW" sz="1050" b="1" dirty="0" smtClean="0"/>
              <a:t> </a:t>
            </a:r>
            <a:r>
              <a:rPr lang="en-US" altLang="zh-TW" sz="1050" b="1" dirty="0" err="1"/>
              <a:t>recvCheck</a:t>
            </a:r>
            <a:r>
              <a:rPr lang="en-US" altLang="zh-TW" sz="1050" b="1" dirty="0"/>
              <a:t> = </a:t>
            </a:r>
            <a:r>
              <a:rPr lang="en-US" altLang="zh-TW" sz="1050" b="1" dirty="0" err="1"/>
              <a:t>checkReceiving</a:t>
            </a:r>
            <a:r>
              <a:rPr lang="en-US" altLang="zh-TW" sz="1050" b="1" dirty="0"/>
              <a:t>(m); </a:t>
            </a:r>
          </a:p>
          <a:p>
            <a:r>
              <a:rPr lang="en-US" altLang="zh-TW" sz="1050" dirty="0" smtClean="0"/>
              <a:t>  if </a:t>
            </a:r>
            <a:r>
              <a:rPr lang="en-US" altLang="zh-TW" sz="1050" dirty="0"/>
              <a:t>(</a:t>
            </a:r>
            <a:r>
              <a:rPr lang="en-US" altLang="zh-TW" sz="1050" dirty="0" err="1"/>
              <a:t>recvCheck</a:t>
            </a:r>
            <a:r>
              <a:rPr lang="en-US" altLang="zh-TW" sz="1050" dirty="0"/>
              <a:t> != </a:t>
            </a:r>
            <a:r>
              <a:rPr lang="en-US" altLang="zh-TW" sz="1050" i="1" dirty="0"/>
              <a:t>RCV_OK) {</a:t>
            </a:r>
          </a:p>
          <a:p>
            <a:r>
              <a:rPr lang="en-US" altLang="zh-TW" sz="1050" dirty="0" smtClean="0"/>
              <a:t>      return </a:t>
            </a:r>
            <a:r>
              <a:rPr lang="en-US" altLang="zh-TW" sz="1050" dirty="0" err="1"/>
              <a:t>recvCheck</a:t>
            </a:r>
            <a:r>
              <a:rPr lang="en-US" altLang="zh-TW" sz="1050" dirty="0"/>
              <a:t>;</a:t>
            </a:r>
          </a:p>
          <a:p>
            <a:r>
              <a:rPr lang="en-US" altLang="zh-TW" sz="1050" dirty="0" smtClean="0"/>
              <a:t>   }</a:t>
            </a:r>
            <a:endParaRPr lang="zh-TW" altLang="en-US" sz="1050" dirty="0"/>
          </a:p>
          <a:p>
            <a:r>
              <a:rPr lang="en-US" altLang="zh-TW" sz="1050" dirty="0">
                <a:solidFill>
                  <a:schemeClr val="accent3"/>
                </a:solidFill>
              </a:rPr>
              <a:t>// seems OK, start receiving the message</a:t>
            </a:r>
          </a:p>
          <a:p>
            <a:r>
              <a:rPr lang="en-US" altLang="zh-TW" sz="1050" b="1" dirty="0"/>
              <a:t>return </a:t>
            </a:r>
            <a:r>
              <a:rPr lang="en-US" altLang="zh-TW" sz="1050" b="1" dirty="0" err="1"/>
              <a:t>super.receiveMessage</a:t>
            </a:r>
            <a:r>
              <a:rPr lang="en-US" altLang="zh-TW" sz="1050" b="1" dirty="0"/>
              <a:t>(m, from);</a:t>
            </a:r>
          </a:p>
          <a:p>
            <a:r>
              <a:rPr lang="en-US" altLang="zh-TW" sz="1050" dirty="0"/>
              <a:t>}</a:t>
            </a:r>
            <a:endParaRPr lang="zh-TW" altLang="en-US" sz="1050" dirty="0"/>
          </a:p>
        </p:txBody>
      </p:sp>
      <p:sp>
        <p:nvSpPr>
          <p:cNvPr id="91" name="文字方塊 90"/>
          <p:cNvSpPr txBox="1"/>
          <p:nvPr/>
        </p:nvSpPr>
        <p:spPr>
          <a:xfrm>
            <a:off x="3920473" y="3620473"/>
            <a:ext cx="529312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1050" dirty="0">
                <a:solidFill>
                  <a:schemeClr val="accent6"/>
                </a:solidFill>
              </a:rPr>
              <a:t>Step </a:t>
            </a:r>
            <a:r>
              <a:rPr lang="en-US" altLang="zh-TW" sz="1050" dirty="0" smtClean="0">
                <a:solidFill>
                  <a:schemeClr val="accent6"/>
                </a:solidFill>
              </a:rPr>
              <a:t>2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93" name="右大括弧 92"/>
          <p:cNvSpPr/>
          <p:nvPr/>
        </p:nvSpPr>
        <p:spPr>
          <a:xfrm>
            <a:off x="5989091" y="2449060"/>
            <a:ext cx="583038" cy="3482424"/>
          </a:xfrm>
          <a:prstGeom prst="rightBrace">
            <a:avLst>
              <a:gd name="adj1" fmla="val 7152"/>
              <a:gd name="adj2" fmla="val 5050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標題 4"/>
          <p:cNvSpPr txBox="1">
            <a:spLocks/>
          </p:cNvSpPr>
          <p:nvPr/>
        </p:nvSpPr>
        <p:spPr>
          <a:xfrm>
            <a:off x="442678" y="-89854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 smtClean="0"/>
              <a:t>Message relay started in clock 1</a:t>
            </a:r>
            <a:endParaRPr lang="zh-TW" altLang="en-US" sz="1800" dirty="0"/>
          </a:p>
        </p:txBody>
      </p:sp>
      <p:sp>
        <p:nvSpPr>
          <p:cNvPr id="99" name="文字方塊 98"/>
          <p:cNvSpPr txBox="1"/>
          <p:nvPr/>
        </p:nvSpPr>
        <p:spPr>
          <a:xfrm>
            <a:off x="2453215" y="493128"/>
            <a:ext cx="4172937" cy="12234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err="1" smtClean="0"/>
              <a:t>int</a:t>
            </a:r>
            <a:r>
              <a:rPr lang="zh-TW" altLang="en-US" sz="1050" b="1" dirty="0" smtClean="0"/>
              <a:t> </a:t>
            </a:r>
            <a:r>
              <a:rPr lang="en-US" altLang="zh-TW" sz="1050" dirty="0" err="1" smtClean="0"/>
              <a:t>receiveMessage</a:t>
            </a:r>
            <a:r>
              <a:rPr lang="en-US" altLang="zh-TW" sz="1050" dirty="0" smtClean="0"/>
              <a:t>(</a:t>
            </a:r>
            <a:r>
              <a:rPr lang="en-US" altLang="zh-TW" sz="1050" dirty="0" err="1" smtClean="0"/>
              <a:t>m,from</a:t>
            </a:r>
            <a:r>
              <a:rPr lang="en-US" altLang="zh-TW" sz="1050" dirty="0" smtClean="0"/>
              <a:t>){</a:t>
            </a:r>
            <a:endParaRPr lang="en-US" altLang="zh-TW" sz="1050" dirty="0"/>
          </a:p>
          <a:p>
            <a:pPr lvl="1"/>
            <a:r>
              <a:rPr lang="en-US" altLang="zh-TW" sz="1050" b="1" dirty="0" err="1"/>
              <a:t>int</a:t>
            </a:r>
            <a:r>
              <a:rPr lang="en-US" altLang="zh-TW" sz="1050" b="1" dirty="0"/>
              <a:t> </a:t>
            </a:r>
            <a:r>
              <a:rPr lang="en-US" altLang="zh-TW" sz="1050" b="1" dirty="0" err="1"/>
              <a:t>retVal</a:t>
            </a:r>
            <a:r>
              <a:rPr lang="en-US" altLang="zh-TW" sz="1050" b="1" dirty="0"/>
              <a:t> = </a:t>
            </a:r>
            <a:r>
              <a:rPr lang="en-US" altLang="zh-TW" sz="1050" b="1" dirty="0" err="1"/>
              <a:t>this.router.receiveMessage</a:t>
            </a:r>
            <a:r>
              <a:rPr lang="en-US" altLang="zh-TW" sz="1050" b="1" dirty="0"/>
              <a:t>(m, from); </a:t>
            </a:r>
            <a:endParaRPr lang="zh-TW" altLang="en-US" sz="1050" b="1" dirty="0"/>
          </a:p>
          <a:p>
            <a:pPr lvl="1"/>
            <a:r>
              <a:rPr lang="en-US" altLang="zh-TW" sz="1050" dirty="0"/>
              <a:t>if (</a:t>
            </a:r>
            <a:r>
              <a:rPr lang="en-US" altLang="zh-TW" sz="1050" dirty="0" err="1"/>
              <a:t>retVal</a:t>
            </a:r>
            <a:r>
              <a:rPr lang="en-US" altLang="zh-TW" sz="1050" dirty="0"/>
              <a:t> == </a:t>
            </a:r>
            <a:r>
              <a:rPr lang="en-US" altLang="zh-TW" sz="1050" dirty="0" err="1"/>
              <a:t>MessageRouter.</a:t>
            </a:r>
            <a:r>
              <a:rPr lang="en-US" altLang="zh-TW" sz="1050" i="1" dirty="0" err="1"/>
              <a:t>RCV_OK</a:t>
            </a:r>
            <a:r>
              <a:rPr lang="en-US" altLang="zh-TW" sz="1050" i="1" dirty="0"/>
              <a:t>) </a:t>
            </a:r>
            <a:r>
              <a:rPr lang="en-US" altLang="zh-TW" sz="1050" dirty="0"/>
              <a:t>{</a:t>
            </a:r>
          </a:p>
          <a:p>
            <a:pPr lvl="1"/>
            <a:r>
              <a:rPr lang="en-US" altLang="zh-TW" sz="1050" dirty="0" smtClean="0"/>
              <a:t>   </a:t>
            </a:r>
            <a:r>
              <a:rPr lang="en-US" altLang="zh-TW" sz="1050" dirty="0" err="1" smtClean="0"/>
              <a:t>m.addNodeOnPath</a:t>
            </a:r>
            <a:r>
              <a:rPr lang="en-US" altLang="zh-TW" sz="1050" dirty="0" smtClean="0"/>
              <a:t>(this</a:t>
            </a:r>
            <a:r>
              <a:rPr lang="en-US" altLang="zh-TW" sz="1050" dirty="0"/>
              <a:t>);</a:t>
            </a:r>
            <a:r>
              <a:rPr lang="en-US" altLang="zh-TW" sz="1050" dirty="0">
                <a:solidFill>
                  <a:schemeClr val="accent3"/>
                </a:solidFill>
              </a:rPr>
              <a:t>// add this node on the messages path</a:t>
            </a:r>
          </a:p>
          <a:p>
            <a:pPr lvl="1"/>
            <a:r>
              <a:rPr lang="en-US" altLang="zh-TW" sz="1050" dirty="0" smtClean="0"/>
              <a:t>}</a:t>
            </a:r>
            <a:endParaRPr lang="zh-TW" altLang="en-US" sz="1050" dirty="0"/>
          </a:p>
          <a:p>
            <a:pPr lvl="1"/>
            <a:r>
              <a:rPr lang="en-US" altLang="zh-TW" sz="1050" dirty="0"/>
              <a:t>return </a:t>
            </a:r>
            <a:r>
              <a:rPr lang="en-US" altLang="zh-TW" sz="1050" dirty="0" err="1"/>
              <a:t>retVal</a:t>
            </a:r>
            <a:r>
              <a:rPr lang="en-US" altLang="zh-TW" sz="1050" dirty="0" smtClean="0"/>
              <a:t>;</a:t>
            </a:r>
          </a:p>
          <a:p>
            <a:r>
              <a:rPr lang="en-US" altLang="zh-TW" sz="1050" dirty="0" smtClean="0"/>
              <a:t>}</a:t>
            </a:r>
            <a:endParaRPr lang="zh-TW" altLang="en-US" sz="1050" dirty="0"/>
          </a:p>
        </p:txBody>
      </p:sp>
      <p:sp>
        <p:nvSpPr>
          <p:cNvPr id="100" name="文字方塊 99"/>
          <p:cNvSpPr txBox="1"/>
          <p:nvPr/>
        </p:nvSpPr>
        <p:spPr>
          <a:xfrm>
            <a:off x="2020529" y="515032"/>
            <a:ext cx="529312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1050" dirty="0">
                <a:solidFill>
                  <a:schemeClr val="accent6"/>
                </a:solidFill>
              </a:rPr>
              <a:t>Step </a:t>
            </a:r>
            <a:r>
              <a:rPr lang="en-US" altLang="zh-TW" sz="1050" dirty="0" smtClean="0">
                <a:solidFill>
                  <a:schemeClr val="accent6"/>
                </a:solidFill>
              </a:rPr>
              <a:t>1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101" name="文字方塊 100"/>
          <p:cNvSpPr txBox="1"/>
          <p:nvPr/>
        </p:nvSpPr>
        <p:spPr>
          <a:xfrm>
            <a:off x="2453215" y="306478"/>
            <a:ext cx="27142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accent3"/>
                </a:solidFill>
              </a:rPr>
              <a:t>Start receiving a message from another host</a:t>
            </a:r>
            <a:endParaRPr lang="zh-TW" altLang="en-US" sz="1100" dirty="0">
              <a:solidFill>
                <a:schemeClr val="accent3"/>
              </a:solidFill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4089542" y="3203684"/>
            <a:ext cx="945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dirty="0">
                <a:solidFill>
                  <a:srgbClr val="FF0000"/>
                </a:solidFill>
              </a:rPr>
              <a:t>RCV_OK</a:t>
            </a:r>
            <a:endParaRPr lang="zh-TW" altLang="en-US" dirty="0"/>
          </a:p>
        </p:txBody>
      </p:sp>
      <p:cxnSp>
        <p:nvCxnSpPr>
          <p:cNvPr id="27" name="直線單箭頭接點 26"/>
          <p:cNvCxnSpPr/>
          <p:nvPr/>
        </p:nvCxnSpPr>
        <p:spPr>
          <a:xfrm flipV="1">
            <a:off x="4562364" y="3573016"/>
            <a:ext cx="0" cy="443501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/>
          <p:cNvSpPr txBox="1"/>
          <p:nvPr/>
        </p:nvSpPr>
        <p:spPr>
          <a:xfrm>
            <a:off x="3527091" y="4726375"/>
            <a:ext cx="529312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1050" dirty="0">
                <a:solidFill>
                  <a:schemeClr val="accent6"/>
                </a:solidFill>
              </a:rPr>
              <a:t>Step </a:t>
            </a:r>
            <a:r>
              <a:rPr lang="en-US" altLang="zh-TW" sz="1050" dirty="0" smtClean="0">
                <a:solidFill>
                  <a:schemeClr val="accent6"/>
                </a:solidFill>
              </a:rPr>
              <a:t>3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cxnSp>
        <p:nvCxnSpPr>
          <p:cNvPr id="29" name="直線單箭頭接點 28"/>
          <p:cNvCxnSpPr/>
          <p:nvPr/>
        </p:nvCxnSpPr>
        <p:spPr>
          <a:xfrm>
            <a:off x="4564516" y="4881103"/>
            <a:ext cx="0" cy="447875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/>
          <p:cNvSpPr txBox="1"/>
          <p:nvPr/>
        </p:nvSpPr>
        <p:spPr>
          <a:xfrm>
            <a:off x="4101349" y="5328978"/>
            <a:ext cx="945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dirty="0">
                <a:solidFill>
                  <a:srgbClr val="FF0000"/>
                </a:solidFill>
              </a:rPr>
              <a:t>RCV_OK</a:t>
            </a:r>
            <a:endParaRPr lang="zh-TW" altLang="en-US" dirty="0"/>
          </a:p>
        </p:txBody>
      </p:sp>
      <p:cxnSp>
        <p:nvCxnSpPr>
          <p:cNvPr id="34" name="直線單箭頭接點 33"/>
          <p:cNvCxnSpPr>
            <a:endCxn id="35" idx="3"/>
          </p:cNvCxnSpPr>
          <p:nvPr/>
        </p:nvCxnSpPr>
        <p:spPr>
          <a:xfrm flipH="1">
            <a:off x="1557203" y="800375"/>
            <a:ext cx="1467187" cy="0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/>
          <p:cNvSpPr txBox="1"/>
          <p:nvPr/>
        </p:nvSpPr>
        <p:spPr>
          <a:xfrm>
            <a:off x="611560" y="615709"/>
            <a:ext cx="945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dirty="0">
                <a:solidFill>
                  <a:srgbClr val="FF0000"/>
                </a:solidFill>
              </a:rPr>
              <a:t>RCV_OK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27550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6709170" y="308621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6709170" y="776116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7321238" y="596653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文字方塊 9"/>
          <p:cNvSpPr txBox="1"/>
          <p:nvPr/>
        </p:nvSpPr>
        <p:spPr>
          <a:xfrm>
            <a:off x="-13118" y="3399"/>
            <a:ext cx="984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Receiver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62" name="圓角矩形 61"/>
          <p:cNvSpPr/>
          <p:nvPr/>
        </p:nvSpPr>
        <p:spPr>
          <a:xfrm>
            <a:off x="6565238" y="1224950"/>
            <a:ext cx="1512000" cy="1487257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200" dirty="0"/>
          </a:p>
        </p:txBody>
      </p:sp>
      <p:sp>
        <p:nvSpPr>
          <p:cNvPr id="63" name="圓角矩形 62"/>
          <p:cNvSpPr/>
          <p:nvPr/>
        </p:nvSpPr>
        <p:spPr>
          <a:xfrm>
            <a:off x="6637398" y="3013446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sp>
        <p:nvSpPr>
          <p:cNvPr id="64" name="圓角矩形 63"/>
          <p:cNvSpPr/>
          <p:nvPr/>
        </p:nvSpPr>
        <p:spPr>
          <a:xfrm>
            <a:off x="6572128" y="6300503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65" name="直線接點 64"/>
          <p:cNvCxnSpPr/>
          <p:nvPr/>
        </p:nvCxnSpPr>
        <p:spPr>
          <a:xfrm>
            <a:off x="7316990" y="1074214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6" name="直線單箭頭接點 65"/>
          <p:cNvCxnSpPr>
            <a:stCxn id="64" idx="0"/>
            <a:endCxn id="63" idx="2"/>
          </p:cNvCxnSpPr>
          <p:nvPr/>
        </p:nvCxnSpPr>
        <p:spPr>
          <a:xfrm flipH="1" flipV="1">
            <a:off x="7318553" y="5562466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>
            <a:stCxn id="63" idx="0"/>
          </p:cNvCxnSpPr>
          <p:nvPr/>
        </p:nvCxnSpPr>
        <p:spPr>
          <a:xfrm flipV="1">
            <a:off x="7318553" y="2737199"/>
            <a:ext cx="4787" cy="27624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/>
          <p:cNvSpPr txBox="1"/>
          <p:nvPr/>
        </p:nvSpPr>
        <p:spPr>
          <a:xfrm>
            <a:off x="6762556" y="4105450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6659358" y="1693307"/>
            <a:ext cx="1323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MessageRouter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90" name="右大括弧 89"/>
          <p:cNvSpPr/>
          <p:nvPr/>
        </p:nvSpPr>
        <p:spPr>
          <a:xfrm>
            <a:off x="6237817" y="326006"/>
            <a:ext cx="399581" cy="1367301"/>
          </a:xfrm>
          <a:prstGeom prst="rightBrace">
            <a:avLst>
              <a:gd name="adj1" fmla="val 8333"/>
              <a:gd name="adj2" fmla="val 4284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標題 4"/>
          <p:cNvSpPr txBox="1">
            <a:spLocks/>
          </p:cNvSpPr>
          <p:nvPr/>
        </p:nvSpPr>
        <p:spPr>
          <a:xfrm>
            <a:off x="442678" y="-89854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 smtClean="0"/>
              <a:t>Message relay started in clock 1</a:t>
            </a:r>
            <a:endParaRPr lang="zh-TW" altLang="en-US" sz="1800" dirty="0"/>
          </a:p>
        </p:txBody>
      </p:sp>
      <p:sp>
        <p:nvSpPr>
          <p:cNvPr id="99" name="文字方塊 98"/>
          <p:cNvSpPr txBox="1"/>
          <p:nvPr/>
        </p:nvSpPr>
        <p:spPr>
          <a:xfrm>
            <a:off x="2453215" y="493128"/>
            <a:ext cx="4240263" cy="12234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err="1"/>
              <a:t>int</a:t>
            </a:r>
            <a:r>
              <a:rPr lang="zh-TW" altLang="en-US" sz="1050" b="1" dirty="0"/>
              <a:t> </a:t>
            </a:r>
            <a:r>
              <a:rPr lang="en-US" altLang="zh-TW" sz="1050" dirty="0" err="1"/>
              <a:t>receiveMessage</a:t>
            </a:r>
            <a:r>
              <a:rPr lang="en-US" altLang="zh-TW" sz="1050" dirty="0"/>
              <a:t>(</a:t>
            </a:r>
            <a:r>
              <a:rPr lang="en-US" altLang="zh-TW" sz="1050" dirty="0" err="1"/>
              <a:t>m,from</a:t>
            </a:r>
            <a:r>
              <a:rPr lang="en-US" altLang="zh-TW" sz="1050" dirty="0"/>
              <a:t>){</a:t>
            </a:r>
          </a:p>
          <a:p>
            <a:pPr lvl="1"/>
            <a:r>
              <a:rPr lang="en-US" altLang="zh-TW" sz="1050" dirty="0" err="1"/>
              <a:t>int</a:t>
            </a:r>
            <a:r>
              <a:rPr lang="en-US" altLang="zh-TW" sz="1050" dirty="0"/>
              <a:t> </a:t>
            </a:r>
            <a:r>
              <a:rPr lang="en-US" altLang="zh-TW" sz="1050" dirty="0" err="1"/>
              <a:t>retVal</a:t>
            </a:r>
            <a:r>
              <a:rPr lang="en-US" altLang="zh-TW" sz="1050" dirty="0"/>
              <a:t> = </a:t>
            </a:r>
            <a:r>
              <a:rPr lang="en-US" altLang="zh-TW" sz="1050" dirty="0" err="1"/>
              <a:t>this.router.receiveMessage</a:t>
            </a:r>
            <a:r>
              <a:rPr lang="en-US" altLang="zh-TW" sz="1050" dirty="0"/>
              <a:t>(m, from); </a:t>
            </a:r>
            <a:endParaRPr lang="zh-TW" altLang="en-US" sz="1050" dirty="0"/>
          </a:p>
          <a:p>
            <a:pPr lvl="1"/>
            <a:r>
              <a:rPr lang="en-US" altLang="zh-TW" sz="1050" dirty="0"/>
              <a:t>if (</a:t>
            </a:r>
            <a:r>
              <a:rPr lang="en-US" altLang="zh-TW" sz="1050" dirty="0" err="1"/>
              <a:t>retVal</a:t>
            </a:r>
            <a:r>
              <a:rPr lang="en-US" altLang="zh-TW" sz="1050" dirty="0"/>
              <a:t> == </a:t>
            </a:r>
            <a:r>
              <a:rPr lang="en-US" altLang="zh-TW" sz="1050" dirty="0" err="1"/>
              <a:t>MessageRouter.</a:t>
            </a:r>
            <a:r>
              <a:rPr lang="en-US" altLang="zh-TW" sz="1050" i="1" dirty="0" err="1"/>
              <a:t>RCV_OK</a:t>
            </a:r>
            <a:r>
              <a:rPr lang="en-US" altLang="zh-TW" sz="1050" dirty="0"/>
              <a:t>) {</a:t>
            </a:r>
          </a:p>
          <a:p>
            <a:pPr lvl="1"/>
            <a:r>
              <a:rPr lang="en-US" altLang="zh-TW" sz="1050" b="1" dirty="0"/>
              <a:t>   </a:t>
            </a:r>
            <a:r>
              <a:rPr lang="en-US" altLang="zh-TW" sz="1050" b="1" dirty="0" err="1"/>
              <a:t>m.addNodeOnPath</a:t>
            </a:r>
            <a:r>
              <a:rPr lang="en-US" altLang="zh-TW" sz="1050" b="1" dirty="0"/>
              <a:t>(this);</a:t>
            </a:r>
            <a:r>
              <a:rPr lang="en-US" altLang="zh-TW" sz="1050" dirty="0">
                <a:solidFill>
                  <a:schemeClr val="accent3"/>
                </a:solidFill>
              </a:rPr>
              <a:t>// add this node on the messages path</a:t>
            </a:r>
          </a:p>
          <a:p>
            <a:pPr lvl="1"/>
            <a:r>
              <a:rPr lang="en-US" altLang="zh-TW" sz="1050" dirty="0"/>
              <a:t>}</a:t>
            </a:r>
            <a:endParaRPr lang="zh-TW" altLang="en-US" sz="1050" dirty="0"/>
          </a:p>
          <a:p>
            <a:pPr lvl="1"/>
            <a:r>
              <a:rPr lang="en-US" altLang="zh-TW" sz="1050" dirty="0"/>
              <a:t>return </a:t>
            </a:r>
            <a:r>
              <a:rPr lang="en-US" altLang="zh-TW" sz="1050" b="1" dirty="0" err="1">
                <a:solidFill>
                  <a:schemeClr val="accent2"/>
                </a:solidFill>
              </a:rPr>
              <a:t>retVal</a:t>
            </a:r>
            <a:r>
              <a:rPr lang="en-US" altLang="zh-TW" sz="1050" dirty="0"/>
              <a:t>;</a:t>
            </a:r>
          </a:p>
          <a:p>
            <a:r>
              <a:rPr lang="en-US" altLang="zh-TW" sz="1050" dirty="0"/>
              <a:t>}</a:t>
            </a:r>
            <a:endParaRPr lang="zh-TW" altLang="en-US" sz="1050" dirty="0"/>
          </a:p>
        </p:txBody>
      </p:sp>
      <p:sp>
        <p:nvSpPr>
          <p:cNvPr id="100" name="文字方塊 99"/>
          <p:cNvSpPr txBox="1"/>
          <p:nvPr/>
        </p:nvSpPr>
        <p:spPr>
          <a:xfrm>
            <a:off x="2020529" y="515032"/>
            <a:ext cx="529312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1050" dirty="0">
                <a:solidFill>
                  <a:schemeClr val="accent6"/>
                </a:solidFill>
              </a:rPr>
              <a:t>Step </a:t>
            </a:r>
            <a:r>
              <a:rPr lang="en-US" altLang="zh-TW" sz="1050" dirty="0" smtClean="0">
                <a:solidFill>
                  <a:schemeClr val="accent6"/>
                </a:solidFill>
              </a:rPr>
              <a:t>1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101" name="文字方塊 100"/>
          <p:cNvSpPr txBox="1"/>
          <p:nvPr/>
        </p:nvSpPr>
        <p:spPr>
          <a:xfrm>
            <a:off x="2453215" y="306478"/>
            <a:ext cx="27142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accent3"/>
                </a:solidFill>
              </a:rPr>
              <a:t>Start receiving a message from another host</a:t>
            </a:r>
            <a:endParaRPr lang="zh-TW" altLang="en-US" sz="1100" dirty="0">
              <a:solidFill>
                <a:schemeClr val="accent3"/>
              </a:solidFill>
            </a:endParaRPr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8675946"/>
              </p:ext>
            </p:extLst>
          </p:nvPr>
        </p:nvGraphicFramePr>
        <p:xfrm>
          <a:off x="251520" y="2662639"/>
          <a:ext cx="5040564" cy="522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094"/>
                <a:gridCol w="840094"/>
                <a:gridCol w="840094"/>
                <a:gridCol w="840094"/>
                <a:gridCol w="840094"/>
                <a:gridCol w="840094"/>
              </a:tblGrid>
              <a:tr h="224928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id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from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to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size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err="1" smtClean="0"/>
                        <a:t>timeCreated</a:t>
                      </a:r>
                      <a:endParaRPr lang="en-US" altLang="zh-TW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path</a:t>
                      </a:r>
                      <a:endParaRPr lang="zh-TW" altLang="en-US" sz="1000" dirty="0"/>
                    </a:p>
                  </a:txBody>
                  <a:tcPr/>
                </a:tc>
              </a:tr>
              <a:tr h="279128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M1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n0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n1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5000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1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b="1" dirty="0" smtClean="0"/>
                        <a:t>[n1]</a:t>
                      </a:r>
                      <a:endParaRPr lang="zh-TW" altLang="en-US" sz="1000" b="1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2" name="直線單箭頭接點 31"/>
          <p:cNvCxnSpPr/>
          <p:nvPr/>
        </p:nvCxnSpPr>
        <p:spPr>
          <a:xfrm>
            <a:off x="3809171" y="1100417"/>
            <a:ext cx="834837" cy="1536495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>
            <a:endCxn id="37" idx="3"/>
          </p:cNvCxnSpPr>
          <p:nvPr/>
        </p:nvCxnSpPr>
        <p:spPr>
          <a:xfrm flipH="1">
            <a:off x="1527806" y="1422070"/>
            <a:ext cx="1467187" cy="0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/>
          <p:cNvSpPr txBox="1"/>
          <p:nvPr/>
        </p:nvSpPr>
        <p:spPr>
          <a:xfrm>
            <a:off x="582163" y="1237404"/>
            <a:ext cx="945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dirty="0">
                <a:solidFill>
                  <a:srgbClr val="FF0000"/>
                </a:solidFill>
              </a:rPr>
              <a:t>RCV_OK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213151" y="2339080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m</a:t>
            </a:r>
            <a:endParaRPr lang="zh-TW" altLang="en-US" dirty="0"/>
          </a:p>
        </p:txBody>
      </p:sp>
      <p:cxnSp>
        <p:nvCxnSpPr>
          <p:cNvPr id="38" name="直線單箭頭接點 37"/>
          <p:cNvCxnSpPr>
            <a:endCxn id="39" idx="3"/>
          </p:cNvCxnSpPr>
          <p:nvPr/>
        </p:nvCxnSpPr>
        <p:spPr>
          <a:xfrm flipH="1">
            <a:off x="1557203" y="800375"/>
            <a:ext cx="1467187" cy="0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字方塊 38"/>
          <p:cNvSpPr txBox="1"/>
          <p:nvPr/>
        </p:nvSpPr>
        <p:spPr>
          <a:xfrm>
            <a:off x="611560" y="615709"/>
            <a:ext cx="945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dirty="0">
                <a:solidFill>
                  <a:srgbClr val="FF0000"/>
                </a:solidFill>
              </a:rPr>
              <a:t>RCV_OK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2398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678048" y="40291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678048" y="507786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sp>
        <p:nvSpPr>
          <p:cNvPr id="6" name="圓角矩形 5"/>
          <p:cNvSpPr/>
          <p:nvPr/>
        </p:nvSpPr>
        <p:spPr>
          <a:xfrm>
            <a:off x="395536" y="1025762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sp>
        <p:nvSpPr>
          <p:cNvPr id="9" name="圓角矩形 8"/>
          <p:cNvSpPr/>
          <p:nvPr/>
        </p:nvSpPr>
        <p:spPr>
          <a:xfrm>
            <a:off x="467696" y="2814257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2290116" y="328323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圓角矩形 12"/>
          <p:cNvSpPr/>
          <p:nvPr/>
        </p:nvSpPr>
        <p:spPr>
          <a:xfrm>
            <a:off x="402426" y="6101314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17" name="直線接點 16"/>
          <p:cNvCxnSpPr/>
          <p:nvPr/>
        </p:nvCxnSpPr>
        <p:spPr>
          <a:xfrm>
            <a:off x="1158426" y="875025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線單箭頭接點 20"/>
          <p:cNvCxnSpPr>
            <a:stCxn id="13" idx="0"/>
            <a:endCxn id="9" idx="2"/>
          </p:cNvCxnSpPr>
          <p:nvPr/>
        </p:nvCxnSpPr>
        <p:spPr>
          <a:xfrm flipH="1" flipV="1">
            <a:off x="1148851" y="5363277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9" idx="0"/>
            <a:endCxn id="6" idx="2"/>
          </p:cNvCxnSpPr>
          <p:nvPr/>
        </p:nvCxnSpPr>
        <p:spPr>
          <a:xfrm flipV="1">
            <a:off x="1148851" y="1313762"/>
            <a:ext cx="2685" cy="150049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圓角矩形 47"/>
          <p:cNvSpPr/>
          <p:nvPr/>
        </p:nvSpPr>
        <p:spPr>
          <a:xfrm>
            <a:off x="2559082" y="1038215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NetworkInterface</a:t>
            </a:r>
            <a:endParaRPr lang="zh-TW" altLang="en-US" sz="1100" dirty="0"/>
          </a:p>
        </p:txBody>
      </p:sp>
      <p:sp>
        <p:nvSpPr>
          <p:cNvPr id="50" name="圓角矩形 49"/>
          <p:cNvSpPr/>
          <p:nvPr/>
        </p:nvSpPr>
        <p:spPr>
          <a:xfrm>
            <a:off x="2572938" y="1987178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Connections</a:t>
            </a:r>
            <a:endParaRPr lang="zh-TW" altLang="en-US" sz="1100" dirty="0"/>
          </a:p>
        </p:txBody>
      </p:sp>
      <p:sp>
        <p:nvSpPr>
          <p:cNvPr id="52" name="圓角矩形 51"/>
          <p:cNvSpPr/>
          <p:nvPr/>
        </p:nvSpPr>
        <p:spPr>
          <a:xfrm>
            <a:off x="2559082" y="1504007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SimpleBoardcastInterface</a:t>
            </a:r>
            <a:endParaRPr lang="zh-TW" altLang="en-US" sz="800" dirty="0"/>
          </a:p>
        </p:txBody>
      </p:sp>
      <p:sp>
        <p:nvSpPr>
          <p:cNvPr id="53" name="圓角矩形 52"/>
          <p:cNvSpPr/>
          <p:nvPr/>
        </p:nvSpPr>
        <p:spPr>
          <a:xfrm>
            <a:off x="2572938" y="2450539"/>
            <a:ext cx="1512000" cy="1763499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CBRConnection</a:t>
            </a:r>
            <a:endParaRPr lang="zh-TW" altLang="en-US" sz="1400" dirty="0"/>
          </a:p>
        </p:txBody>
      </p:sp>
      <p:cxnSp>
        <p:nvCxnSpPr>
          <p:cNvPr id="54" name="直線單箭頭接點 53"/>
          <p:cNvCxnSpPr/>
          <p:nvPr/>
        </p:nvCxnSpPr>
        <p:spPr>
          <a:xfrm flipV="1">
            <a:off x="3315082" y="1327921"/>
            <a:ext cx="0" cy="17450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直線接點 55"/>
          <p:cNvCxnSpPr>
            <a:stCxn id="52" idx="2"/>
          </p:cNvCxnSpPr>
          <p:nvPr/>
        </p:nvCxnSpPr>
        <p:spPr>
          <a:xfrm>
            <a:off x="3315082" y="1792007"/>
            <a:ext cx="0" cy="19517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直線單箭頭接點 57"/>
          <p:cNvCxnSpPr>
            <a:endCxn id="50" idx="2"/>
          </p:cNvCxnSpPr>
          <p:nvPr/>
        </p:nvCxnSpPr>
        <p:spPr>
          <a:xfrm flipV="1">
            <a:off x="3328938" y="2275178"/>
            <a:ext cx="0" cy="175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1" name="直線接點 70"/>
          <p:cNvCxnSpPr/>
          <p:nvPr/>
        </p:nvCxnSpPr>
        <p:spPr>
          <a:xfrm>
            <a:off x="3315082" y="862572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直線接點 74"/>
          <p:cNvCxnSpPr>
            <a:stCxn id="5" idx="2"/>
          </p:cNvCxnSpPr>
          <p:nvPr/>
        </p:nvCxnSpPr>
        <p:spPr>
          <a:xfrm>
            <a:off x="2290116" y="795818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直線接點 75"/>
          <p:cNvCxnSpPr/>
          <p:nvPr/>
        </p:nvCxnSpPr>
        <p:spPr>
          <a:xfrm>
            <a:off x="1148851" y="873432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9" name="直線接點 78"/>
          <p:cNvCxnSpPr/>
          <p:nvPr/>
        </p:nvCxnSpPr>
        <p:spPr>
          <a:xfrm>
            <a:off x="2103982" y="875025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文字方塊 1"/>
          <p:cNvSpPr txBox="1"/>
          <p:nvPr/>
        </p:nvSpPr>
        <p:spPr>
          <a:xfrm>
            <a:off x="592854" y="3906261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-13118" y="3399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Sender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57" name="左大括弧 56"/>
          <p:cNvSpPr/>
          <p:nvPr/>
        </p:nvSpPr>
        <p:spPr>
          <a:xfrm>
            <a:off x="4137714" y="2625989"/>
            <a:ext cx="146253" cy="1462778"/>
          </a:xfrm>
          <a:prstGeom prst="leftBrace">
            <a:avLst>
              <a:gd name="adj1" fmla="val 8333"/>
              <a:gd name="adj2" fmla="val 50627"/>
            </a:avLst>
          </a:prstGeom>
          <a:ln w="254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4283967" y="2625989"/>
            <a:ext cx="4444615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err="1"/>
              <a:t>startTransfer</a:t>
            </a:r>
            <a:r>
              <a:rPr lang="en-US" altLang="zh-TW" sz="1200" b="1" dirty="0"/>
              <a:t>(from, m</a:t>
            </a:r>
            <a:r>
              <a:rPr lang="en-US" altLang="zh-TW" sz="1200" b="1" dirty="0" smtClean="0"/>
              <a:t>){</a:t>
            </a:r>
            <a:endParaRPr lang="zh-TW" altLang="en-US" sz="1200" b="1" dirty="0"/>
          </a:p>
          <a:p>
            <a:r>
              <a:rPr lang="en-US" altLang="zh-TW" sz="1200" b="1" dirty="0" smtClean="0"/>
              <a:t>..</a:t>
            </a:r>
          </a:p>
          <a:p>
            <a:r>
              <a:rPr lang="en-US" altLang="zh-TW" sz="1200" dirty="0"/>
              <a:t>Message </a:t>
            </a:r>
            <a:r>
              <a:rPr lang="en-US" altLang="zh-TW" sz="1200" dirty="0" err="1"/>
              <a:t>newMessage</a:t>
            </a:r>
            <a:r>
              <a:rPr lang="en-US" altLang="zh-TW" sz="1200" dirty="0"/>
              <a:t> = </a:t>
            </a:r>
            <a:r>
              <a:rPr lang="en-US" altLang="zh-TW" sz="1200" dirty="0" err="1"/>
              <a:t>m.replicate</a:t>
            </a:r>
            <a:r>
              <a:rPr lang="en-US" altLang="zh-TW" sz="1200" dirty="0"/>
              <a:t>();</a:t>
            </a:r>
            <a:endParaRPr lang="en-US" altLang="zh-TW" sz="1200" dirty="0" smtClean="0"/>
          </a:p>
          <a:p>
            <a:r>
              <a:rPr lang="en-US" altLang="zh-TW" sz="1200" b="1" dirty="0" err="1">
                <a:solidFill>
                  <a:schemeClr val="accent2"/>
                </a:solidFill>
              </a:rPr>
              <a:t>retVal</a:t>
            </a:r>
            <a:r>
              <a:rPr lang="en-US" altLang="zh-TW" sz="1200" b="1" dirty="0"/>
              <a:t> </a:t>
            </a:r>
            <a:r>
              <a:rPr lang="en-US" altLang="zh-TW" sz="1200" b="1" dirty="0" smtClean="0"/>
              <a:t>= </a:t>
            </a:r>
            <a:r>
              <a:rPr lang="en-US" altLang="zh-TW" sz="1200" b="1" dirty="0" err="1" smtClean="0"/>
              <a:t>getOtherNode</a:t>
            </a:r>
            <a:r>
              <a:rPr lang="en-US" altLang="zh-TW" sz="1200" b="1" dirty="0" smtClean="0"/>
              <a:t>(from</a:t>
            </a:r>
            <a:r>
              <a:rPr lang="en-US" altLang="zh-TW" sz="1200" b="1" dirty="0"/>
              <a:t>).</a:t>
            </a:r>
            <a:r>
              <a:rPr lang="en-US" altLang="zh-TW" sz="1200" b="1" dirty="0" err="1"/>
              <a:t>receiveMessage</a:t>
            </a:r>
            <a:r>
              <a:rPr lang="en-US" altLang="zh-TW" sz="1200" b="1" dirty="0"/>
              <a:t>(</a:t>
            </a:r>
            <a:r>
              <a:rPr lang="en-US" altLang="zh-TW" sz="1200" b="1" dirty="0" err="1"/>
              <a:t>newMessage</a:t>
            </a:r>
            <a:r>
              <a:rPr lang="en-US" altLang="zh-TW" sz="1200" b="1" dirty="0"/>
              <a:t>, from</a:t>
            </a:r>
            <a:r>
              <a:rPr lang="en-US" altLang="zh-TW" sz="1200" b="1" dirty="0" smtClean="0"/>
              <a:t>);</a:t>
            </a:r>
          </a:p>
          <a:p>
            <a:r>
              <a:rPr lang="en-US" altLang="zh-TW" sz="1200" dirty="0"/>
              <a:t>if (</a:t>
            </a:r>
            <a:r>
              <a:rPr lang="en-US" altLang="zh-TW" sz="1200" dirty="0" err="1"/>
              <a:t>retVal</a:t>
            </a:r>
            <a:r>
              <a:rPr lang="en-US" altLang="zh-TW" sz="1200" dirty="0"/>
              <a:t> == </a:t>
            </a:r>
            <a:r>
              <a:rPr lang="en-US" altLang="zh-TW" sz="1200" dirty="0" err="1"/>
              <a:t>MessageRouter.</a:t>
            </a:r>
            <a:r>
              <a:rPr lang="en-US" altLang="zh-TW" sz="1200" i="1" dirty="0" err="1"/>
              <a:t>RCV_OK</a:t>
            </a:r>
            <a:r>
              <a:rPr lang="en-US" altLang="zh-TW" sz="1200" dirty="0"/>
              <a:t>) {</a:t>
            </a:r>
          </a:p>
          <a:p>
            <a:r>
              <a:rPr lang="en-US" altLang="zh-TW" sz="1200" dirty="0" smtClean="0"/>
              <a:t>      </a:t>
            </a:r>
            <a:r>
              <a:rPr lang="en-US" altLang="zh-TW" sz="1200" b="1" dirty="0" err="1" smtClean="0"/>
              <a:t>this.</a:t>
            </a:r>
            <a:r>
              <a:rPr lang="en-US" altLang="zh-TW" sz="1200" b="1" dirty="0" err="1" smtClean="0">
                <a:solidFill>
                  <a:srgbClr val="FF0000"/>
                </a:solidFill>
              </a:rPr>
              <a:t>msgOnFly</a:t>
            </a:r>
            <a:r>
              <a:rPr lang="en-US" altLang="zh-TW" sz="1200" b="1" dirty="0" smtClean="0"/>
              <a:t> </a:t>
            </a:r>
            <a:r>
              <a:rPr lang="en-US" altLang="zh-TW" sz="1200" b="1" dirty="0"/>
              <a:t>= </a:t>
            </a:r>
            <a:r>
              <a:rPr lang="en-US" altLang="zh-TW" sz="1200" b="1" dirty="0" err="1"/>
              <a:t>newMessage</a:t>
            </a:r>
            <a:r>
              <a:rPr lang="en-US" altLang="zh-TW" sz="1200" b="1" dirty="0"/>
              <a:t>;</a:t>
            </a:r>
          </a:p>
          <a:p>
            <a:r>
              <a:rPr lang="en-US" altLang="zh-TW" sz="1200" dirty="0" smtClean="0"/>
              <a:t>      </a:t>
            </a:r>
            <a:r>
              <a:rPr lang="en-US" altLang="zh-TW" sz="1200" dirty="0" err="1" smtClean="0"/>
              <a:t>this.transferDoneTime</a:t>
            </a:r>
            <a:r>
              <a:rPr lang="en-US" altLang="zh-TW" sz="1200" dirty="0" smtClean="0"/>
              <a:t> </a:t>
            </a:r>
            <a:r>
              <a:rPr lang="en-US" altLang="zh-TW" sz="1200" dirty="0"/>
              <a:t>= </a:t>
            </a:r>
            <a:r>
              <a:rPr lang="en-US" altLang="zh-TW" sz="1200" dirty="0" err="1"/>
              <a:t>SimClock.</a:t>
            </a:r>
            <a:r>
              <a:rPr lang="en-US" altLang="zh-TW" sz="1200" i="1" dirty="0" err="1"/>
              <a:t>getTime</a:t>
            </a:r>
            <a:r>
              <a:rPr lang="en-US" altLang="zh-TW" sz="1200" i="1" dirty="0"/>
              <a:t>() + </a:t>
            </a:r>
          </a:p>
          <a:p>
            <a:r>
              <a:rPr lang="en-US" altLang="zh-TW" sz="1200" dirty="0" smtClean="0"/>
              <a:t>      (</a:t>
            </a:r>
            <a:r>
              <a:rPr lang="en-US" altLang="zh-TW" sz="1200" dirty="0"/>
              <a:t>1.0*</a:t>
            </a:r>
            <a:r>
              <a:rPr lang="en-US" altLang="zh-TW" sz="1200" dirty="0" err="1"/>
              <a:t>m.getSize</a:t>
            </a:r>
            <a:r>
              <a:rPr lang="en-US" altLang="zh-TW" sz="1200" dirty="0"/>
              <a:t>()) / </a:t>
            </a:r>
            <a:r>
              <a:rPr lang="en-US" altLang="zh-TW" sz="1200" dirty="0" err="1"/>
              <a:t>this.speed</a:t>
            </a:r>
            <a:r>
              <a:rPr lang="en-US" altLang="zh-TW" sz="1200" dirty="0"/>
              <a:t>;</a:t>
            </a:r>
          </a:p>
          <a:p>
            <a:r>
              <a:rPr lang="en-US" altLang="zh-TW" sz="1200" dirty="0"/>
              <a:t> </a:t>
            </a:r>
            <a:r>
              <a:rPr lang="en-US" altLang="zh-TW" sz="1200" dirty="0" smtClean="0"/>
              <a:t>   }</a:t>
            </a:r>
          </a:p>
          <a:p>
            <a:r>
              <a:rPr lang="en-US" altLang="zh-TW" sz="1200" dirty="0"/>
              <a:t>return </a:t>
            </a:r>
            <a:r>
              <a:rPr lang="en-US" altLang="zh-TW" sz="1200" dirty="0" err="1"/>
              <a:t>retVal</a:t>
            </a:r>
            <a:r>
              <a:rPr lang="en-US" altLang="zh-TW" sz="1200" dirty="0"/>
              <a:t>;</a:t>
            </a:r>
          </a:p>
          <a:p>
            <a:r>
              <a:rPr lang="en-US" altLang="zh-TW" sz="1200" b="1" dirty="0" smtClean="0"/>
              <a:t>}</a:t>
            </a:r>
            <a:endParaRPr lang="zh-TW" altLang="en-US" sz="1200" b="1" dirty="0"/>
          </a:p>
        </p:txBody>
      </p:sp>
      <p:sp>
        <p:nvSpPr>
          <p:cNvPr id="40" name="標題 4"/>
          <p:cNvSpPr txBox="1">
            <a:spLocks/>
          </p:cNvSpPr>
          <p:nvPr/>
        </p:nvSpPr>
        <p:spPr>
          <a:xfrm>
            <a:off x="442678" y="-89854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 smtClean="0"/>
              <a:t>Message relay started in clock 1</a:t>
            </a:r>
            <a:endParaRPr lang="zh-TW" altLang="en-US" sz="1800" dirty="0"/>
          </a:p>
        </p:txBody>
      </p:sp>
      <p:cxnSp>
        <p:nvCxnSpPr>
          <p:cNvPr id="44" name="直線單箭頭接點 43"/>
          <p:cNvCxnSpPr>
            <a:endCxn id="45" idx="2"/>
          </p:cNvCxnSpPr>
          <p:nvPr/>
        </p:nvCxnSpPr>
        <p:spPr>
          <a:xfrm flipV="1">
            <a:off x="4644008" y="2281386"/>
            <a:ext cx="112781" cy="1050902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/>
          <p:cNvSpPr txBox="1"/>
          <p:nvPr/>
        </p:nvSpPr>
        <p:spPr>
          <a:xfrm>
            <a:off x="4283967" y="1912054"/>
            <a:ext cx="945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dirty="0">
                <a:solidFill>
                  <a:srgbClr val="FF0000"/>
                </a:solidFill>
              </a:rPr>
              <a:t>RCV_OK</a:t>
            </a:r>
            <a:endParaRPr lang="zh-TW" altLang="en-US" dirty="0"/>
          </a:p>
        </p:txBody>
      </p:sp>
      <p:cxnSp>
        <p:nvCxnSpPr>
          <p:cNvPr id="55" name="直線單箭頭接點 54"/>
          <p:cNvCxnSpPr/>
          <p:nvPr/>
        </p:nvCxnSpPr>
        <p:spPr>
          <a:xfrm>
            <a:off x="6124941" y="3717032"/>
            <a:ext cx="0" cy="1224136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0" name="表格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63591"/>
              </p:ext>
            </p:extLst>
          </p:nvPr>
        </p:nvGraphicFramePr>
        <p:xfrm>
          <a:off x="3419872" y="4941168"/>
          <a:ext cx="5040564" cy="522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094"/>
                <a:gridCol w="840094"/>
                <a:gridCol w="840094"/>
                <a:gridCol w="840094"/>
                <a:gridCol w="840094"/>
                <a:gridCol w="840094"/>
              </a:tblGrid>
              <a:tr h="224928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id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from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to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size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err="1" smtClean="0"/>
                        <a:t>timeCreated</a:t>
                      </a:r>
                      <a:endParaRPr lang="en-US" altLang="zh-TW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path</a:t>
                      </a:r>
                      <a:endParaRPr lang="zh-TW" altLang="en-US" sz="1000" dirty="0"/>
                    </a:p>
                  </a:txBody>
                  <a:tcPr/>
                </a:tc>
              </a:tr>
              <a:tr h="279128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M1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n0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n1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5000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1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b="1" dirty="0" smtClean="0"/>
                        <a:t>[n1]</a:t>
                      </a:r>
                      <a:endParaRPr lang="zh-TW" altLang="en-US" sz="10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文字方塊 17"/>
          <p:cNvSpPr txBox="1"/>
          <p:nvPr/>
        </p:nvSpPr>
        <p:spPr>
          <a:xfrm>
            <a:off x="3353157" y="4564981"/>
            <a:ext cx="2771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This message </a:t>
            </a:r>
            <a:r>
              <a:rPr lang="en-US" altLang="zh-TW" dirty="0">
                <a:solidFill>
                  <a:srgbClr val="FF0000"/>
                </a:solidFill>
              </a:rPr>
              <a:t>is transferring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241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流程圖: 程序 9"/>
          <p:cNvSpPr/>
          <p:nvPr/>
        </p:nvSpPr>
        <p:spPr>
          <a:xfrm>
            <a:off x="1797296" y="2687585"/>
            <a:ext cx="5544616" cy="63931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dirty="0" smtClean="0"/>
          </a:p>
          <a:p>
            <a:pPr algn="ctr"/>
            <a:endParaRPr lang="zh-TW" altLang="en-US" dirty="0"/>
          </a:p>
        </p:txBody>
      </p:sp>
      <p:sp>
        <p:nvSpPr>
          <p:cNvPr id="4" name="流程圖: 程序 3"/>
          <p:cNvSpPr/>
          <p:nvPr/>
        </p:nvSpPr>
        <p:spPr>
          <a:xfrm>
            <a:off x="3719185" y="392108"/>
            <a:ext cx="1512168" cy="306324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DTNSim</a:t>
            </a:r>
            <a:endParaRPr lang="zh-TW" altLang="en-US" dirty="0"/>
          </a:p>
        </p:txBody>
      </p:sp>
      <p:sp>
        <p:nvSpPr>
          <p:cNvPr id="5" name="流程圖: 程序 4"/>
          <p:cNvSpPr/>
          <p:nvPr/>
        </p:nvSpPr>
        <p:spPr>
          <a:xfrm>
            <a:off x="2622712" y="1099350"/>
            <a:ext cx="3801072" cy="1139570"/>
          </a:xfrm>
          <a:prstGeom prst="flowChartProcess">
            <a:avLst/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i="1" dirty="0" err="1" smtClean="0"/>
              <a:t>DTNSimUI</a:t>
            </a:r>
            <a:r>
              <a:rPr lang="en-US" altLang="zh-TW" i="1" dirty="0" smtClean="0"/>
              <a:t> (Abstract class)</a:t>
            </a:r>
          </a:p>
          <a:p>
            <a:pPr algn="ctr"/>
            <a:r>
              <a:rPr lang="en-US" altLang="zh-TW" sz="1100" dirty="0"/>
              <a:t>B</a:t>
            </a:r>
            <a:r>
              <a:rPr lang="en-US" altLang="zh-TW" sz="1100" dirty="0" smtClean="0"/>
              <a:t>oolean </a:t>
            </a:r>
            <a:r>
              <a:rPr lang="en-US" altLang="zh-TW" sz="1100" dirty="0" err="1" smtClean="0"/>
              <a:t>simDone</a:t>
            </a:r>
            <a:r>
              <a:rPr lang="en-US" altLang="zh-TW" sz="1100" dirty="0" smtClean="0"/>
              <a:t>;</a:t>
            </a:r>
          </a:p>
          <a:p>
            <a:pPr algn="ctr"/>
            <a:r>
              <a:rPr lang="en-US" altLang="zh-TW" sz="1100" dirty="0" smtClean="0"/>
              <a:t>Boolean </a:t>
            </a:r>
            <a:r>
              <a:rPr lang="en-US" altLang="zh-TW" sz="1100" dirty="0" err="1" smtClean="0"/>
              <a:t>simCancelled</a:t>
            </a:r>
            <a:r>
              <a:rPr lang="en-US" altLang="zh-TW" sz="1100" dirty="0" smtClean="0"/>
              <a:t>;</a:t>
            </a:r>
          </a:p>
          <a:p>
            <a:pPr algn="ctr"/>
            <a:endParaRPr lang="en-US" altLang="zh-TW" sz="1100" dirty="0" smtClean="0"/>
          </a:p>
          <a:p>
            <a:pPr algn="ctr"/>
            <a:r>
              <a:rPr lang="en-US" altLang="zh-TW" sz="1100" dirty="0" smtClean="0"/>
              <a:t>void </a:t>
            </a:r>
            <a:r>
              <a:rPr lang="en-US" altLang="zh-TW" sz="1100" dirty="0"/>
              <a:t>start</a:t>
            </a:r>
            <a:r>
              <a:rPr lang="en-US" altLang="zh-TW" sz="1100" dirty="0" smtClean="0"/>
              <a:t>()</a:t>
            </a:r>
          </a:p>
          <a:p>
            <a:pPr algn="ctr"/>
            <a:r>
              <a:rPr lang="en-US" altLang="zh-TW" sz="1100" dirty="0"/>
              <a:t>abstract void </a:t>
            </a:r>
            <a:r>
              <a:rPr lang="en-US" altLang="zh-TW" sz="1100" dirty="0" err="1"/>
              <a:t>runSim</a:t>
            </a:r>
            <a:r>
              <a:rPr lang="en-US" altLang="zh-TW" sz="1100" dirty="0"/>
              <a:t>()</a:t>
            </a:r>
            <a:endParaRPr lang="zh-TW" altLang="en-US" sz="1100" dirty="0"/>
          </a:p>
        </p:txBody>
      </p:sp>
      <p:sp>
        <p:nvSpPr>
          <p:cNvPr id="8" name="圓角矩形 7"/>
          <p:cNvSpPr/>
          <p:nvPr/>
        </p:nvSpPr>
        <p:spPr>
          <a:xfrm>
            <a:off x="2279491" y="2921796"/>
            <a:ext cx="1926629" cy="197837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DTNSimGUI</a:t>
            </a:r>
            <a:endParaRPr lang="zh-TW" altLang="en-US" sz="1100" dirty="0"/>
          </a:p>
        </p:txBody>
      </p:sp>
      <p:sp>
        <p:nvSpPr>
          <p:cNvPr id="9" name="圓角矩形 8"/>
          <p:cNvSpPr/>
          <p:nvPr/>
        </p:nvSpPr>
        <p:spPr>
          <a:xfrm>
            <a:off x="4927219" y="2921796"/>
            <a:ext cx="1916830" cy="180488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DTNSimTextUI</a:t>
            </a:r>
            <a:endParaRPr lang="zh-TW" altLang="en-US" sz="11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3847099" y="262225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chemeClr val="accent6"/>
                </a:solidFill>
              </a:rPr>
              <a:t>User Interface</a:t>
            </a:r>
            <a:endParaRPr lang="zh-TW" altLang="en-US" b="1" dirty="0">
              <a:solidFill>
                <a:schemeClr val="accent6"/>
              </a:solidFill>
            </a:endParaRPr>
          </a:p>
        </p:txBody>
      </p:sp>
      <p:cxnSp>
        <p:nvCxnSpPr>
          <p:cNvPr id="13" name="直線接點 12"/>
          <p:cNvCxnSpPr>
            <a:stCxn id="4" idx="2"/>
          </p:cNvCxnSpPr>
          <p:nvPr/>
        </p:nvCxnSpPr>
        <p:spPr>
          <a:xfrm>
            <a:off x="4475269" y="698432"/>
            <a:ext cx="0" cy="4009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接點 17"/>
          <p:cNvCxnSpPr>
            <a:stCxn id="8" idx="0"/>
          </p:cNvCxnSpPr>
          <p:nvPr/>
        </p:nvCxnSpPr>
        <p:spPr>
          <a:xfrm rot="5400000" flipH="1" flipV="1">
            <a:off x="3203514" y="2278212"/>
            <a:ext cx="682877" cy="604293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接點 30"/>
          <p:cNvCxnSpPr/>
          <p:nvPr/>
        </p:nvCxnSpPr>
        <p:spPr>
          <a:xfrm rot="16200000" flipV="1">
            <a:off x="5205434" y="2265090"/>
            <a:ext cx="674395" cy="622053"/>
          </a:xfrm>
          <a:prstGeom prst="bentConnector3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流程圖: 程序 37"/>
          <p:cNvSpPr/>
          <p:nvPr/>
        </p:nvSpPr>
        <p:spPr>
          <a:xfrm>
            <a:off x="1564483" y="3819134"/>
            <a:ext cx="6010242" cy="2388084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smtClean="0"/>
              <a:t>Double </a:t>
            </a:r>
            <a:r>
              <a:rPr lang="en-US" altLang="zh-TW" sz="1100" dirty="0" err="1"/>
              <a:t>updateInterval</a:t>
            </a:r>
            <a:r>
              <a:rPr lang="en-US" altLang="zh-TW" sz="1100" dirty="0" smtClean="0"/>
              <a:t>;</a:t>
            </a:r>
          </a:p>
          <a:p>
            <a:pPr algn="ctr"/>
            <a:r>
              <a:rPr lang="en-US" altLang="zh-TW" sz="1100" dirty="0"/>
              <a:t>D</a:t>
            </a:r>
            <a:r>
              <a:rPr lang="en-US" altLang="zh-TW" sz="1100" dirty="0" smtClean="0"/>
              <a:t>ouble </a:t>
            </a:r>
            <a:r>
              <a:rPr lang="en-US" altLang="zh-TW" sz="1100" dirty="0" err="1"/>
              <a:t>nextQueueEventTime</a:t>
            </a:r>
            <a:r>
              <a:rPr lang="en-US" altLang="zh-TW" sz="1100" dirty="0" smtClean="0"/>
              <a:t>;</a:t>
            </a:r>
          </a:p>
          <a:p>
            <a:pPr algn="ctr"/>
            <a:endParaRPr lang="en-US" altLang="zh-TW" sz="1100" dirty="0"/>
          </a:p>
          <a:p>
            <a:pPr algn="ctr"/>
            <a:endParaRPr lang="en-US" altLang="zh-TW" sz="1100" dirty="0" smtClean="0"/>
          </a:p>
          <a:p>
            <a:pPr algn="ctr"/>
            <a:endParaRPr lang="en-US" altLang="zh-TW" sz="1100" b="1" u="sng" dirty="0"/>
          </a:p>
          <a:p>
            <a:pPr algn="ctr"/>
            <a:endParaRPr lang="en-US" altLang="zh-TW" b="1" u="sng" dirty="0"/>
          </a:p>
          <a:p>
            <a:pPr algn="ctr"/>
            <a:endParaRPr lang="zh-TW" altLang="en-US" dirty="0"/>
          </a:p>
        </p:txBody>
      </p:sp>
      <p:cxnSp>
        <p:nvCxnSpPr>
          <p:cNvPr id="43" name="直線接點 42"/>
          <p:cNvCxnSpPr>
            <a:stCxn id="10" idx="2"/>
          </p:cNvCxnSpPr>
          <p:nvPr/>
        </p:nvCxnSpPr>
        <p:spPr>
          <a:xfrm>
            <a:off x="4569604" y="3326898"/>
            <a:ext cx="0" cy="4922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/>
          <p:cNvSpPr txBox="1"/>
          <p:nvPr/>
        </p:nvSpPr>
        <p:spPr>
          <a:xfrm>
            <a:off x="4191418" y="3936320"/>
            <a:ext cx="756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World</a:t>
            </a:r>
            <a:endParaRPr lang="zh-TW" altLang="en-US" dirty="0">
              <a:solidFill>
                <a:schemeClr val="bg1"/>
              </a:solidFill>
            </a:endParaRPr>
          </a:p>
        </p:txBody>
      </p:sp>
      <p:cxnSp>
        <p:nvCxnSpPr>
          <p:cNvPr id="54" name="直線接點 53"/>
          <p:cNvCxnSpPr/>
          <p:nvPr/>
        </p:nvCxnSpPr>
        <p:spPr>
          <a:xfrm>
            <a:off x="2622712" y="1400220"/>
            <a:ext cx="38010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接點 54"/>
          <p:cNvCxnSpPr/>
          <p:nvPr/>
        </p:nvCxnSpPr>
        <p:spPr>
          <a:xfrm>
            <a:off x="2598722" y="1760260"/>
            <a:ext cx="38010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線接點 58"/>
          <p:cNvCxnSpPr/>
          <p:nvPr/>
        </p:nvCxnSpPr>
        <p:spPr>
          <a:xfrm>
            <a:off x="1560060" y="4317429"/>
            <a:ext cx="60146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線接點 60"/>
          <p:cNvCxnSpPr/>
          <p:nvPr/>
        </p:nvCxnSpPr>
        <p:spPr>
          <a:xfrm>
            <a:off x="1564483" y="4670674"/>
            <a:ext cx="60102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圓角矩形 62"/>
          <p:cNvSpPr/>
          <p:nvPr/>
        </p:nvSpPr>
        <p:spPr>
          <a:xfrm>
            <a:off x="1635407" y="4958706"/>
            <a:ext cx="1926629" cy="1097727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1400" dirty="0" smtClean="0"/>
          </a:p>
          <a:p>
            <a:pPr algn="ctr"/>
            <a:r>
              <a:rPr lang="en-US" altLang="zh-TW" sz="1400" dirty="0" err="1" smtClean="0"/>
              <a:t>SimClock</a:t>
            </a:r>
            <a:endParaRPr lang="en-US" altLang="zh-TW" sz="1400" dirty="0" smtClean="0"/>
          </a:p>
          <a:p>
            <a:pPr algn="ctr"/>
            <a:r>
              <a:rPr lang="en-US" altLang="zh-TW" sz="1100" dirty="0" smtClean="0"/>
              <a:t>double </a:t>
            </a:r>
            <a:r>
              <a:rPr lang="en-US" altLang="zh-TW" sz="1100" i="1" dirty="0" err="1" smtClean="0"/>
              <a:t>clockTime</a:t>
            </a:r>
            <a:endParaRPr lang="en-US" altLang="zh-TW" sz="1100" i="1" dirty="0" smtClean="0"/>
          </a:p>
          <a:p>
            <a:pPr algn="ctr"/>
            <a:endParaRPr lang="en-US" altLang="zh-TW" sz="1100" dirty="0"/>
          </a:p>
          <a:p>
            <a:pPr algn="ctr"/>
            <a:r>
              <a:rPr lang="en-US" altLang="zh-TW" sz="1100" dirty="0" smtClean="0"/>
              <a:t>void </a:t>
            </a:r>
            <a:r>
              <a:rPr lang="en-US" altLang="zh-TW" sz="1100" dirty="0" err="1" smtClean="0"/>
              <a:t>setTime</a:t>
            </a:r>
            <a:r>
              <a:rPr lang="en-US" altLang="zh-TW" sz="1100" dirty="0" smtClean="0"/>
              <a:t>()</a:t>
            </a:r>
          </a:p>
          <a:p>
            <a:pPr algn="ctr"/>
            <a:r>
              <a:rPr lang="en-US" altLang="zh-TW" sz="1100" dirty="0"/>
              <a:t>double </a:t>
            </a:r>
            <a:r>
              <a:rPr lang="en-US" altLang="zh-TW" sz="1100" dirty="0" err="1"/>
              <a:t>getTime</a:t>
            </a:r>
            <a:r>
              <a:rPr lang="en-US" altLang="zh-TW" sz="1100" dirty="0"/>
              <a:t>()</a:t>
            </a:r>
          </a:p>
          <a:p>
            <a:pPr algn="ctr"/>
            <a:endParaRPr lang="en-US" altLang="zh-TW" sz="1400" dirty="0" smtClean="0"/>
          </a:p>
          <a:p>
            <a:pPr algn="ctr"/>
            <a:endParaRPr lang="zh-TW" altLang="en-US" sz="1400" dirty="0"/>
          </a:p>
        </p:txBody>
      </p:sp>
      <p:cxnSp>
        <p:nvCxnSpPr>
          <p:cNvPr id="1024" name="直線接點 1023"/>
          <p:cNvCxnSpPr/>
          <p:nvPr/>
        </p:nvCxnSpPr>
        <p:spPr>
          <a:xfrm>
            <a:off x="1671638" y="5172075"/>
            <a:ext cx="1861696" cy="26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線接點 65"/>
          <p:cNvCxnSpPr/>
          <p:nvPr/>
        </p:nvCxnSpPr>
        <p:spPr>
          <a:xfrm>
            <a:off x="1671638" y="5390754"/>
            <a:ext cx="18733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圓角矩形 70"/>
          <p:cNvSpPr/>
          <p:nvPr/>
        </p:nvSpPr>
        <p:spPr>
          <a:xfrm>
            <a:off x="3684195" y="4945839"/>
            <a:ext cx="1926629" cy="1097727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sp>
        <p:nvSpPr>
          <p:cNvPr id="73" name="圓角矩形 72"/>
          <p:cNvSpPr/>
          <p:nvPr/>
        </p:nvSpPr>
        <p:spPr>
          <a:xfrm>
            <a:off x="5719307" y="4958706"/>
            <a:ext cx="1787283" cy="1084860"/>
          </a:xfrm>
          <a:prstGeom prst="roundRect">
            <a:avLst>
              <a:gd name="adj" fmla="val 14632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TW" sz="1400" dirty="0" err="1" smtClean="0"/>
              <a:t>EventQueue</a:t>
            </a:r>
            <a:endParaRPr lang="zh-TW" altLang="en-US" sz="1400" dirty="0"/>
          </a:p>
        </p:txBody>
      </p:sp>
      <p:sp>
        <p:nvSpPr>
          <p:cNvPr id="3" name="矩形 2"/>
          <p:cNvSpPr/>
          <p:nvPr/>
        </p:nvSpPr>
        <p:spPr>
          <a:xfrm>
            <a:off x="5610824" y="4825673"/>
            <a:ext cx="2035112" cy="133805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/>
          <p:cNvCxnSpPr>
            <a:stCxn id="3" idx="2"/>
          </p:cNvCxnSpPr>
          <p:nvPr/>
        </p:nvCxnSpPr>
        <p:spPr>
          <a:xfrm>
            <a:off x="6628380" y="6163731"/>
            <a:ext cx="0" cy="571203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110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635896" y="2708920"/>
            <a:ext cx="18565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dirty="0" smtClean="0"/>
              <a:t>10/14</a:t>
            </a: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31968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678048" y="40291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678048" y="507786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sp>
        <p:nvSpPr>
          <p:cNvPr id="6" name="圓角矩形 5"/>
          <p:cNvSpPr/>
          <p:nvPr/>
        </p:nvSpPr>
        <p:spPr>
          <a:xfrm>
            <a:off x="395536" y="1025762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sp>
        <p:nvSpPr>
          <p:cNvPr id="9" name="圓角矩形 8"/>
          <p:cNvSpPr/>
          <p:nvPr/>
        </p:nvSpPr>
        <p:spPr>
          <a:xfrm>
            <a:off x="467696" y="2814257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2290116" y="328323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圓角矩形 12"/>
          <p:cNvSpPr/>
          <p:nvPr/>
        </p:nvSpPr>
        <p:spPr>
          <a:xfrm>
            <a:off x="402426" y="6101314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17" name="直線接點 16"/>
          <p:cNvCxnSpPr/>
          <p:nvPr/>
        </p:nvCxnSpPr>
        <p:spPr>
          <a:xfrm>
            <a:off x="1158426" y="875025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線單箭頭接點 20"/>
          <p:cNvCxnSpPr>
            <a:stCxn id="13" idx="0"/>
            <a:endCxn id="9" idx="2"/>
          </p:cNvCxnSpPr>
          <p:nvPr/>
        </p:nvCxnSpPr>
        <p:spPr>
          <a:xfrm flipH="1" flipV="1">
            <a:off x="1148851" y="5363277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9" idx="0"/>
            <a:endCxn id="6" idx="2"/>
          </p:cNvCxnSpPr>
          <p:nvPr/>
        </p:nvCxnSpPr>
        <p:spPr>
          <a:xfrm flipV="1">
            <a:off x="1148851" y="1313762"/>
            <a:ext cx="2685" cy="150049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圓角矩形 47"/>
          <p:cNvSpPr/>
          <p:nvPr/>
        </p:nvSpPr>
        <p:spPr>
          <a:xfrm>
            <a:off x="2559082" y="1038215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NetworkInterface</a:t>
            </a:r>
            <a:endParaRPr lang="zh-TW" altLang="en-US" sz="1100" dirty="0"/>
          </a:p>
        </p:txBody>
      </p:sp>
      <p:sp>
        <p:nvSpPr>
          <p:cNvPr id="50" name="圓角矩形 49"/>
          <p:cNvSpPr/>
          <p:nvPr/>
        </p:nvSpPr>
        <p:spPr>
          <a:xfrm>
            <a:off x="2572938" y="1987178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Connections</a:t>
            </a:r>
            <a:endParaRPr lang="zh-TW" altLang="en-US" sz="1100" dirty="0"/>
          </a:p>
        </p:txBody>
      </p:sp>
      <p:sp>
        <p:nvSpPr>
          <p:cNvPr id="52" name="圓角矩形 51"/>
          <p:cNvSpPr/>
          <p:nvPr/>
        </p:nvSpPr>
        <p:spPr>
          <a:xfrm>
            <a:off x="2559082" y="1504007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SimpleBoardcastInterface</a:t>
            </a:r>
            <a:endParaRPr lang="zh-TW" altLang="en-US" sz="800" dirty="0"/>
          </a:p>
        </p:txBody>
      </p:sp>
      <p:sp>
        <p:nvSpPr>
          <p:cNvPr id="53" name="圓角矩形 52"/>
          <p:cNvSpPr/>
          <p:nvPr/>
        </p:nvSpPr>
        <p:spPr>
          <a:xfrm>
            <a:off x="2572938" y="2450539"/>
            <a:ext cx="1512000" cy="1763499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CBRConnection</a:t>
            </a:r>
            <a:endParaRPr lang="zh-TW" altLang="en-US" sz="1400" dirty="0"/>
          </a:p>
        </p:txBody>
      </p:sp>
      <p:cxnSp>
        <p:nvCxnSpPr>
          <p:cNvPr id="54" name="直線單箭頭接點 53"/>
          <p:cNvCxnSpPr/>
          <p:nvPr/>
        </p:nvCxnSpPr>
        <p:spPr>
          <a:xfrm flipV="1">
            <a:off x="3315082" y="1327921"/>
            <a:ext cx="0" cy="17450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直線接點 55"/>
          <p:cNvCxnSpPr>
            <a:stCxn id="52" idx="2"/>
          </p:cNvCxnSpPr>
          <p:nvPr/>
        </p:nvCxnSpPr>
        <p:spPr>
          <a:xfrm>
            <a:off x="3315082" y="1792007"/>
            <a:ext cx="0" cy="19517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直線單箭頭接點 57"/>
          <p:cNvCxnSpPr>
            <a:endCxn id="50" idx="2"/>
          </p:cNvCxnSpPr>
          <p:nvPr/>
        </p:nvCxnSpPr>
        <p:spPr>
          <a:xfrm flipV="1">
            <a:off x="3328938" y="2275178"/>
            <a:ext cx="0" cy="175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1" name="直線接點 70"/>
          <p:cNvCxnSpPr/>
          <p:nvPr/>
        </p:nvCxnSpPr>
        <p:spPr>
          <a:xfrm>
            <a:off x="3315082" y="862572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直線接點 74"/>
          <p:cNvCxnSpPr>
            <a:stCxn id="5" idx="2"/>
          </p:cNvCxnSpPr>
          <p:nvPr/>
        </p:nvCxnSpPr>
        <p:spPr>
          <a:xfrm>
            <a:off x="2290116" y="795818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直線接點 75"/>
          <p:cNvCxnSpPr/>
          <p:nvPr/>
        </p:nvCxnSpPr>
        <p:spPr>
          <a:xfrm>
            <a:off x="1148851" y="873432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9" name="直線接點 78"/>
          <p:cNvCxnSpPr/>
          <p:nvPr/>
        </p:nvCxnSpPr>
        <p:spPr>
          <a:xfrm>
            <a:off x="2103982" y="875025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文字方塊 1"/>
          <p:cNvSpPr txBox="1"/>
          <p:nvPr/>
        </p:nvSpPr>
        <p:spPr>
          <a:xfrm>
            <a:off x="592854" y="3906261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-13118" y="3399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Sender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57" name="左大括弧 56"/>
          <p:cNvSpPr/>
          <p:nvPr/>
        </p:nvSpPr>
        <p:spPr>
          <a:xfrm>
            <a:off x="4137714" y="2625989"/>
            <a:ext cx="146253" cy="1462778"/>
          </a:xfrm>
          <a:prstGeom prst="leftBrace">
            <a:avLst>
              <a:gd name="adj1" fmla="val 8333"/>
              <a:gd name="adj2" fmla="val 50627"/>
            </a:avLst>
          </a:prstGeom>
          <a:ln w="254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4283967" y="2625989"/>
            <a:ext cx="4362284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err="1"/>
              <a:t>startTransfer</a:t>
            </a:r>
            <a:r>
              <a:rPr lang="en-US" altLang="zh-TW" sz="1200" b="1" dirty="0"/>
              <a:t>(from, m</a:t>
            </a:r>
            <a:r>
              <a:rPr lang="en-US" altLang="zh-TW" sz="1200" b="1" dirty="0" smtClean="0"/>
              <a:t>){</a:t>
            </a:r>
            <a:endParaRPr lang="zh-TW" altLang="en-US" sz="1200" b="1" dirty="0"/>
          </a:p>
          <a:p>
            <a:r>
              <a:rPr lang="en-US" altLang="zh-TW" sz="1200" b="1" dirty="0" smtClean="0"/>
              <a:t>..</a:t>
            </a:r>
          </a:p>
          <a:p>
            <a:r>
              <a:rPr lang="en-US" altLang="zh-TW" sz="1200" dirty="0"/>
              <a:t>Message </a:t>
            </a:r>
            <a:r>
              <a:rPr lang="en-US" altLang="zh-TW" sz="1200" dirty="0" err="1"/>
              <a:t>newMessage</a:t>
            </a:r>
            <a:r>
              <a:rPr lang="en-US" altLang="zh-TW" sz="1200" dirty="0"/>
              <a:t> = </a:t>
            </a:r>
            <a:r>
              <a:rPr lang="en-US" altLang="zh-TW" sz="1200" dirty="0" err="1"/>
              <a:t>m.replicate</a:t>
            </a:r>
            <a:r>
              <a:rPr lang="en-US" altLang="zh-TW" sz="1200" dirty="0"/>
              <a:t>();</a:t>
            </a:r>
            <a:endParaRPr lang="en-US" altLang="zh-TW" sz="1200" dirty="0" smtClean="0"/>
          </a:p>
          <a:p>
            <a:r>
              <a:rPr lang="en-US" altLang="zh-TW" sz="1200" dirty="0" err="1"/>
              <a:t>retVal</a:t>
            </a:r>
            <a:r>
              <a:rPr lang="en-US" altLang="zh-TW" sz="1200" dirty="0"/>
              <a:t> </a:t>
            </a:r>
            <a:r>
              <a:rPr lang="en-US" altLang="zh-TW" sz="1200" dirty="0" smtClean="0"/>
              <a:t>= </a:t>
            </a:r>
            <a:r>
              <a:rPr lang="en-US" altLang="zh-TW" sz="1200" dirty="0" err="1" smtClean="0"/>
              <a:t>getOtherNode</a:t>
            </a:r>
            <a:r>
              <a:rPr lang="en-US" altLang="zh-TW" sz="1200" dirty="0" smtClean="0"/>
              <a:t>(from</a:t>
            </a:r>
            <a:r>
              <a:rPr lang="en-US" altLang="zh-TW" sz="1200" dirty="0"/>
              <a:t>).</a:t>
            </a:r>
            <a:r>
              <a:rPr lang="en-US" altLang="zh-TW" sz="1200" dirty="0" err="1"/>
              <a:t>receiveMessage</a:t>
            </a:r>
            <a:r>
              <a:rPr lang="en-US" altLang="zh-TW" sz="1200" dirty="0"/>
              <a:t>(</a:t>
            </a:r>
            <a:r>
              <a:rPr lang="en-US" altLang="zh-TW" sz="1200" dirty="0" err="1"/>
              <a:t>newMessage</a:t>
            </a:r>
            <a:r>
              <a:rPr lang="en-US" altLang="zh-TW" sz="1200" dirty="0"/>
              <a:t>, from</a:t>
            </a:r>
            <a:r>
              <a:rPr lang="en-US" altLang="zh-TW" sz="1200" dirty="0" smtClean="0"/>
              <a:t>);</a:t>
            </a:r>
          </a:p>
          <a:p>
            <a:r>
              <a:rPr lang="en-US" altLang="zh-TW" sz="1200" dirty="0"/>
              <a:t>if (</a:t>
            </a:r>
            <a:r>
              <a:rPr lang="en-US" altLang="zh-TW" sz="1200" dirty="0" err="1"/>
              <a:t>retVal</a:t>
            </a:r>
            <a:r>
              <a:rPr lang="en-US" altLang="zh-TW" sz="1200" dirty="0"/>
              <a:t> == </a:t>
            </a:r>
            <a:r>
              <a:rPr lang="en-US" altLang="zh-TW" sz="1200" dirty="0" err="1"/>
              <a:t>MessageRouter.</a:t>
            </a:r>
            <a:r>
              <a:rPr lang="en-US" altLang="zh-TW" sz="1200" i="1" dirty="0" err="1"/>
              <a:t>RCV_OK</a:t>
            </a:r>
            <a:r>
              <a:rPr lang="en-US" altLang="zh-TW" sz="1200" dirty="0"/>
              <a:t>) {</a:t>
            </a:r>
          </a:p>
          <a:p>
            <a:r>
              <a:rPr lang="en-US" altLang="zh-TW" sz="1200" dirty="0" smtClean="0"/>
              <a:t>      </a:t>
            </a:r>
            <a:r>
              <a:rPr lang="en-US" altLang="zh-TW" sz="1200" dirty="0" err="1" smtClean="0"/>
              <a:t>this.msgOnFly</a:t>
            </a:r>
            <a:r>
              <a:rPr lang="en-US" altLang="zh-TW" sz="1200" dirty="0" smtClean="0"/>
              <a:t> </a:t>
            </a:r>
            <a:r>
              <a:rPr lang="en-US" altLang="zh-TW" sz="1200" dirty="0"/>
              <a:t>= </a:t>
            </a:r>
            <a:r>
              <a:rPr lang="en-US" altLang="zh-TW" sz="1200" dirty="0" err="1"/>
              <a:t>newMessage</a:t>
            </a:r>
            <a:r>
              <a:rPr lang="en-US" altLang="zh-TW" sz="1200" b="1" dirty="0"/>
              <a:t>;</a:t>
            </a:r>
          </a:p>
          <a:p>
            <a:r>
              <a:rPr lang="en-US" altLang="zh-TW" sz="1200" dirty="0" smtClean="0"/>
              <a:t>      </a:t>
            </a:r>
            <a:r>
              <a:rPr lang="en-US" altLang="zh-TW" sz="1200" b="1" dirty="0" err="1" smtClean="0"/>
              <a:t>this.transferDoneTime</a:t>
            </a:r>
            <a:r>
              <a:rPr lang="en-US" altLang="zh-TW" sz="1200" b="1" dirty="0" smtClean="0"/>
              <a:t> </a:t>
            </a:r>
            <a:r>
              <a:rPr lang="en-US" altLang="zh-TW" sz="1200" b="1" dirty="0"/>
              <a:t>= </a:t>
            </a:r>
            <a:r>
              <a:rPr lang="en-US" altLang="zh-TW" sz="1200" b="1" dirty="0" err="1"/>
              <a:t>SimClock.</a:t>
            </a:r>
            <a:r>
              <a:rPr lang="en-US" altLang="zh-TW" sz="1200" b="1" i="1" dirty="0" err="1"/>
              <a:t>getTime</a:t>
            </a:r>
            <a:r>
              <a:rPr lang="en-US" altLang="zh-TW" sz="1200" b="1" i="1" dirty="0"/>
              <a:t>() + </a:t>
            </a:r>
          </a:p>
          <a:p>
            <a:r>
              <a:rPr lang="en-US" altLang="zh-TW" sz="1200" b="1" dirty="0" smtClean="0"/>
              <a:t>      (</a:t>
            </a:r>
            <a:r>
              <a:rPr lang="en-US" altLang="zh-TW" sz="1200" b="1" dirty="0"/>
              <a:t>1.0*</a:t>
            </a:r>
            <a:r>
              <a:rPr lang="en-US" altLang="zh-TW" sz="1200" b="1" dirty="0" err="1"/>
              <a:t>m.getSize</a:t>
            </a:r>
            <a:r>
              <a:rPr lang="en-US" altLang="zh-TW" sz="1200" b="1" dirty="0"/>
              <a:t>()) / </a:t>
            </a:r>
            <a:r>
              <a:rPr lang="en-US" altLang="zh-TW" sz="1200" b="1" dirty="0" err="1"/>
              <a:t>this.speed</a:t>
            </a:r>
            <a:r>
              <a:rPr lang="en-US" altLang="zh-TW" sz="1200" b="1" dirty="0"/>
              <a:t>;</a:t>
            </a:r>
          </a:p>
          <a:p>
            <a:r>
              <a:rPr lang="en-US" altLang="zh-TW" sz="1200" dirty="0"/>
              <a:t> </a:t>
            </a:r>
            <a:r>
              <a:rPr lang="en-US" altLang="zh-TW" sz="1200" dirty="0" smtClean="0"/>
              <a:t>   }</a:t>
            </a:r>
          </a:p>
          <a:p>
            <a:r>
              <a:rPr lang="en-US" altLang="zh-TW" sz="1200" dirty="0"/>
              <a:t>return </a:t>
            </a:r>
            <a:r>
              <a:rPr lang="en-US" altLang="zh-TW" sz="1200" dirty="0" err="1"/>
              <a:t>retVal</a:t>
            </a:r>
            <a:r>
              <a:rPr lang="en-US" altLang="zh-TW" sz="1200" dirty="0"/>
              <a:t>;</a:t>
            </a:r>
          </a:p>
          <a:p>
            <a:r>
              <a:rPr lang="en-US" altLang="zh-TW" sz="1200" b="1" dirty="0" smtClean="0"/>
              <a:t>}</a:t>
            </a:r>
            <a:endParaRPr lang="zh-TW" altLang="en-US" sz="1200" b="1" dirty="0"/>
          </a:p>
        </p:txBody>
      </p:sp>
      <p:sp>
        <p:nvSpPr>
          <p:cNvPr id="40" name="標題 4"/>
          <p:cNvSpPr txBox="1">
            <a:spLocks/>
          </p:cNvSpPr>
          <p:nvPr/>
        </p:nvSpPr>
        <p:spPr>
          <a:xfrm>
            <a:off x="442678" y="-89854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 smtClean="0"/>
              <a:t>Message relay started in clock 1</a:t>
            </a:r>
            <a:endParaRPr lang="zh-TW" altLang="en-US" sz="1800" dirty="0"/>
          </a:p>
        </p:txBody>
      </p:sp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5421311"/>
              </p:ext>
            </p:extLst>
          </p:nvPr>
        </p:nvGraphicFramePr>
        <p:xfrm>
          <a:off x="3419872" y="4941168"/>
          <a:ext cx="5040564" cy="522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094"/>
                <a:gridCol w="840094"/>
                <a:gridCol w="840094"/>
                <a:gridCol w="840094"/>
                <a:gridCol w="840094"/>
                <a:gridCol w="840094"/>
              </a:tblGrid>
              <a:tr h="224928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id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from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to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size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err="1" smtClean="0"/>
                        <a:t>timeCreated</a:t>
                      </a:r>
                      <a:endParaRPr lang="en-US" altLang="zh-TW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path</a:t>
                      </a:r>
                      <a:endParaRPr lang="zh-TW" altLang="en-US" sz="1000" dirty="0"/>
                    </a:p>
                  </a:txBody>
                  <a:tcPr/>
                </a:tc>
              </a:tr>
              <a:tr h="279128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M1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n0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n1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b="1" dirty="0" smtClean="0"/>
                        <a:t>5000</a:t>
                      </a:r>
                      <a:endParaRPr lang="zh-TW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1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b="1" dirty="0" smtClean="0"/>
                        <a:t>[n1]</a:t>
                      </a:r>
                      <a:endParaRPr lang="zh-TW" altLang="en-US" sz="10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2742034" y="3582707"/>
            <a:ext cx="1250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b="1" dirty="0" smtClean="0"/>
              <a:t>speed = 1k Bps</a:t>
            </a:r>
          </a:p>
          <a:p>
            <a:r>
              <a:rPr lang="en-US" altLang="zh-TW" sz="1000" dirty="0" err="1" smtClean="0">
                <a:solidFill>
                  <a:srgbClr val="FF0000"/>
                </a:solidFill>
              </a:rPr>
              <a:t>transferDonTime</a:t>
            </a:r>
            <a:r>
              <a:rPr lang="en-US" altLang="zh-TW" sz="1000" dirty="0" smtClean="0">
                <a:solidFill>
                  <a:srgbClr val="FF0000"/>
                </a:solidFill>
              </a:rPr>
              <a:t> = ?</a:t>
            </a:r>
            <a:endParaRPr lang="zh-TW" altLang="en-US" sz="1000" dirty="0">
              <a:solidFill>
                <a:srgbClr val="FF0000"/>
              </a:solidFill>
            </a:endParaRPr>
          </a:p>
        </p:txBody>
      </p:sp>
      <p:cxnSp>
        <p:nvCxnSpPr>
          <p:cNvPr id="30" name="直線單箭頭接點 29"/>
          <p:cNvCxnSpPr/>
          <p:nvPr/>
        </p:nvCxnSpPr>
        <p:spPr>
          <a:xfrm>
            <a:off x="5364088" y="4088767"/>
            <a:ext cx="380426" cy="462204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5652120" y="4550969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5000</a:t>
            </a:r>
            <a:endParaRPr lang="zh-TW" altLang="en-US" sz="1200" dirty="0"/>
          </a:p>
        </p:txBody>
      </p:sp>
      <p:cxnSp>
        <p:nvCxnSpPr>
          <p:cNvPr id="36" name="直線單箭頭接點 35"/>
          <p:cNvCxnSpPr/>
          <p:nvPr/>
        </p:nvCxnSpPr>
        <p:spPr>
          <a:xfrm>
            <a:off x="6732240" y="3943910"/>
            <a:ext cx="380426" cy="462204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/>
          <p:cNvSpPr txBox="1"/>
          <p:nvPr/>
        </p:nvSpPr>
        <p:spPr>
          <a:xfrm>
            <a:off x="7020272" y="440611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1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435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678048" y="40291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678048" y="507786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sp>
        <p:nvSpPr>
          <p:cNvPr id="6" name="圓角矩形 5"/>
          <p:cNvSpPr/>
          <p:nvPr/>
        </p:nvSpPr>
        <p:spPr>
          <a:xfrm>
            <a:off x="395536" y="1025762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sp>
        <p:nvSpPr>
          <p:cNvPr id="9" name="圓角矩形 8"/>
          <p:cNvSpPr/>
          <p:nvPr/>
        </p:nvSpPr>
        <p:spPr>
          <a:xfrm>
            <a:off x="467696" y="2814257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2290116" y="328323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圓角矩形 12"/>
          <p:cNvSpPr/>
          <p:nvPr/>
        </p:nvSpPr>
        <p:spPr>
          <a:xfrm>
            <a:off x="402426" y="6101314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17" name="直線接點 16"/>
          <p:cNvCxnSpPr/>
          <p:nvPr/>
        </p:nvCxnSpPr>
        <p:spPr>
          <a:xfrm>
            <a:off x="1158426" y="875025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線單箭頭接點 20"/>
          <p:cNvCxnSpPr>
            <a:stCxn id="13" idx="0"/>
            <a:endCxn id="9" idx="2"/>
          </p:cNvCxnSpPr>
          <p:nvPr/>
        </p:nvCxnSpPr>
        <p:spPr>
          <a:xfrm flipH="1" flipV="1">
            <a:off x="1148851" y="5363277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9" idx="0"/>
            <a:endCxn id="6" idx="2"/>
          </p:cNvCxnSpPr>
          <p:nvPr/>
        </p:nvCxnSpPr>
        <p:spPr>
          <a:xfrm flipV="1">
            <a:off x="1148851" y="1313762"/>
            <a:ext cx="2685" cy="150049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圓角矩形 47"/>
          <p:cNvSpPr/>
          <p:nvPr/>
        </p:nvSpPr>
        <p:spPr>
          <a:xfrm>
            <a:off x="2559082" y="1038215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NetworkInterface</a:t>
            </a:r>
            <a:endParaRPr lang="zh-TW" altLang="en-US" sz="1100" dirty="0"/>
          </a:p>
        </p:txBody>
      </p:sp>
      <p:sp>
        <p:nvSpPr>
          <p:cNvPr id="50" name="圓角矩形 49"/>
          <p:cNvSpPr/>
          <p:nvPr/>
        </p:nvSpPr>
        <p:spPr>
          <a:xfrm>
            <a:off x="2572938" y="1987178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Connections</a:t>
            </a:r>
            <a:endParaRPr lang="zh-TW" altLang="en-US" sz="1100" dirty="0"/>
          </a:p>
        </p:txBody>
      </p:sp>
      <p:sp>
        <p:nvSpPr>
          <p:cNvPr id="52" name="圓角矩形 51"/>
          <p:cNvSpPr/>
          <p:nvPr/>
        </p:nvSpPr>
        <p:spPr>
          <a:xfrm>
            <a:off x="2559082" y="1504007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SimpleBoardcastInterface</a:t>
            </a:r>
            <a:endParaRPr lang="zh-TW" altLang="en-US" sz="800" dirty="0"/>
          </a:p>
        </p:txBody>
      </p:sp>
      <p:sp>
        <p:nvSpPr>
          <p:cNvPr id="53" name="圓角矩形 52"/>
          <p:cNvSpPr/>
          <p:nvPr/>
        </p:nvSpPr>
        <p:spPr>
          <a:xfrm>
            <a:off x="2572938" y="2450539"/>
            <a:ext cx="1512000" cy="1763499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CBRConnection</a:t>
            </a:r>
            <a:endParaRPr lang="zh-TW" altLang="en-US" sz="1400" dirty="0"/>
          </a:p>
        </p:txBody>
      </p:sp>
      <p:cxnSp>
        <p:nvCxnSpPr>
          <p:cNvPr id="54" name="直線單箭頭接點 53"/>
          <p:cNvCxnSpPr/>
          <p:nvPr/>
        </p:nvCxnSpPr>
        <p:spPr>
          <a:xfrm flipV="1">
            <a:off x="3315082" y="1327921"/>
            <a:ext cx="0" cy="17450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直線接點 55"/>
          <p:cNvCxnSpPr>
            <a:stCxn id="52" idx="2"/>
          </p:cNvCxnSpPr>
          <p:nvPr/>
        </p:nvCxnSpPr>
        <p:spPr>
          <a:xfrm>
            <a:off x="3315082" y="1792007"/>
            <a:ext cx="0" cy="19517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直線單箭頭接點 57"/>
          <p:cNvCxnSpPr>
            <a:endCxn id="50" idx="2"/>
          </p:cNvCxnSpPr>
          <p:nvPr/>
        </p:nvCxnSpPr>
        <p:spPr>
          <a:xfrm flipV="1">
            <a:off x="3328938" y="2275178"/>
            <a:ext cx="0" cy="175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1" name="直線接點 70"/>
          <p:cNvCxnSpPr/>
          <p:nvPr/>
        </p:nvCxnSpPr>
        <p:spPr>
          <a:xfrm>
            <a:off x="3315082" y="862572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直線接點 74"/>
          <p:cNvCxnSpPr>
            <a:stCxn id="5" idx="2"/>
          </p:cNvCxnSpPr>
          <p:nvPr/>
        </p:nvCxnSpPr>
        <p:spPr>
          <a:xfrm>
            <a:off x="2290116" y="795818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直線接點 75"/>
          <p:cNvCxnSpPr/>
          <p:nvPr/>
        </p:nvCxnSpPr>
        <p:spPr>
          <a:xfrm>
            <a:off x="1148851" y="873432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9" name="直線接點 78"/>
          <p:cNvCxnSpPr/>
          <p:nvPr/>
        </p:nvCxnSpPr>
        <p:spPr>
          <a:xfrm>
            <a:off x="2103982" y="875025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文字方塊 1"/>
          <p:cNvSpPr txBox="1"/>
          <p:nvPr/>
        </p:nvSpPr>
        <p:spPr>
          <a:xfrm>
            <a:off x="592854" y="3906261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-13118" y="3399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Sender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57" name="左大括弧 56"/>
          <p:cNvSpPr/>
          <p:nvPr/>
        </p:nvSpPr>
        <p:spPr>
          <a:xfrm>
            <a:off x="4137714" y="2625989"/>
            <a:ext cx="146253" cy="1462778"/>
          </a:xfrm>
          <a:prstGeom prst="leftBrace">
            <a:avLst>
              <a:gd name="adj1" fmla="val 8333"/>
              <a:gd name="adj2" fmla="val 50627"/>
            </a:avLst>
          </a:prstGeom>
          <a:ln w="254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4283967" y="2625989"/>
            <a:ext cx="4362284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err="1"/>
              <a:t>startTransfer</a:t>
            </a:r>
            <a:r>
              <a:rPr lang="en-US" altLang="zh-TW" sz="1200" b="1" dirty="0"/>
              <a:t>(from, m</a:t>
            </a:r>
            <a:r>
              <a:rPr lang="en-US" altLang="zh-TW" sz="1200" b="1" dirty="0" smtClean="0"/>
              <a:t>){</a:t>
            </a:r>
            <a:endParaRPr lang="zh-TW" altLang="en-US" sz="1200" b="1" dirty="0"/>
          </a:p>
          <a:p>
            <a:r>
              <a:rPr lang="en-US" altLang="zh-TW" sz="1200" b="1" dirty="0" smtClean="0"/>
              <a:t>..</a:t>
            </a:r>
          </a:p>
          <a:p>
            <a:r>
              <a:rPr lang="en-US" altLang="zh-TW" sz="1200" dirty="0"/>
              <a:t>Message </a:t>
            </a:r>
            <a:r>
              <a:rPr lang="en-US" altLang="zh-TW" sz="1200" dirty="0" err="1"/>
              <a:t>newMessage</a:t>
            </a:r>
            <a:r>
              <a:rPr lang="en-US" altLang="zh-TW" sz="1200" dirty="0"/>
              <a:t> = </a:t>
            </a:r>
            <a:r>
              <a:rPr lang="en-US" altLang="zh-TW" sz="1200" dirty="0" err="1"/>
              <a:t>m.replicate</a:t>
            </a:r>
            <a:r>
              <a:rPr lang="en-US" altLang="zh-TW" sz="1200" dirty="0"/>
              <a:t>();</a:t>
            </a:r>
            <a:endParaRPr lang="en-US" altLang="zh-TW" sz="1200" dirty="0" smtClean="0"/>
          </a:p>
          <a:p>
            <a:r>
              <a:rPr lang="en-US" altLang="zh-TW" sz="1200" dirty="0" err="1"/>
              <a:t>retVal</a:t>
            </a:r>
            <a:r>
              <a:rPr lang="en-US" altLang="zh-TW" sz="1200" dirty="0"/>
              <a:t> </a:t>
            </a:r>
            <a:r>
              <a:rPr lang="en-US" altLang="zh-TW" sz="1200" dirty="0" smtClean="0"/>
              <a:t>= </a:t>
            </a:r>
            <a:r>
              <a:rPr lang="en-US" altLang="zh-TW" sz="1200" dirty="0" err="1" smtClean="0"/>
              <a:t>getOtherNode</a:t>
            </a:r>
            <a:r>
              <a:rPr lang="en-US" altLang="zh-TW" sz="1200" dirty="0" smtClean="0"/>
              <a:t>(from</a:t>
            </a:r>
            <a:r>
              <a:rPr lang="en-US" altLang="zh-TW" sz="1200" dirty="0"/>
              <a:t>).</a:t>
            </a:r>
            <a:r>
              <a:rPr lang="en-US" altLang="zh-TW" sz="1200" dirty="0" err="1"/>
              <a:t>receiveMessage</a:t>
            </a:r>
            <a:r>
              <a:rPr lang="en-US" altLang="zh-TW" sz="1200" dirty="0"/>
              <a:t>(</a:t>
            </a:r>
            <a:r>
              <a:rPr lang="en-US" altLang="zh-TW" sz="1200" dirty="0" err="1"/>
              <a:t>newMessage</a:t>
            </a:r>
            <a:r>
              <a:rPr lang="en-US" altLang="zh-TW" sz="1200" dirty="0"/>
              <a:t>, from</a:t>
            </a:r>
            <a:r>
              <a:rPr lang="en-US" altLang="zh-TW" sz="1200" dirty="0" smtClean="0"/>
              <a:t>);</a:t>
            </a:r>
          </a:p>
          <a:p>
            <a:r>
              <a:rPr lang="en-US" altLang="zh-TW" sz="1200" dirty="0"/>
              <a:t>if (</a:t>
            </a:r>
            <a:r>
              <a:rPr lang="en-US" altLang="zh-TW" sz="1200" dirty="0" err="1"/>
              <a:t>retVal</a:t>
            </a:r>
            <a:r>
              <a:rPr lang="en-US" altLang="zh-TW" sz="1200" dirty="0"/>
              <a:t> == </a:t>
            </a:r>
            <a:r>
              <a:rPr lang="en-US" altLang="zh-TW" sz="1200" dirty="0" err="1"/>
              <a:t>MessageRouter.</a:t>
            </a:r>
            <a:r>
              <a:rPr lang="en-US" altLang="zh-TW" sz="1200" i="1" dirty="0" err="1"/>
              <a:t>RCV_OK</a:t>
            </a:r>
            <a:r>
              <a:rPr lang="en-US" altLang="zh-TW" sz="1200" dirty="0"/>
              <a:t>) {</a:t>
            </a:r>
          </a:p>
          <a:p>
            <a:r>
              <a:rPr lang="en-US" altLang="zh-TW" sz="1200" dirty="0" smtClean="0"/>
              <a:t>      </a:t>
            </a:r>
            <a:r>
              <a:rPr lang="en-US" altLang="zh-TW" sz="1200" dirty="0" err="1" smtClean="0"/>
              <a:t>this.msgOnFly</a:t>
            </a:r>
            <a:r>
              <a:rPr lang="en-US" altLang="zh-TW" sz="1200" dirty="0" smtClean="0"/>
              <a:t> </a:t>
            </a:r>
            <a:r>
              <a:rPr lang="en-US" altLang="zh-TW" sz="1200" dirty="0"/>
              <a:t>= </a:t>
            </a:r>
            <a:r>
              <a:rPr lang="en-US" altLang="zh-TW" sz="1200" dirty="0" err="1"/>
              <a:t>newMessage</a:t>
            </a:r>
            <a:r>
              <a:rPr lang="en-US" altLang="zh-TW" sz="1200" b="1" dirty="0"/>
              <a:t>;</a:t>
            </a:r>
          </a:p>
          <a:p>
            <a:r>
              <a:rPr lang="en-US" altLang="zh-TW" sz="1200" dirty="0" smtClean="0"/>
              <a:t>      </a:t>
            </a:r>
            <a:r>
              <a:rPr lang="en-US" altLang="zh-TW" sz="1200" b="1" dirty="0" err="1" smtClean="0"/>
              <a:t>this.transferDoneTime</a:t>
            </a:r>
            <a:r>
              <a:rPr lang="en-US" altLang="zh-TW" sz="1200" b="1" dirty="0" smtClean="0"/>
              <a:t> </a:t>
            </a:r>
            <a:r>
              <a:rPr lang="en-US" altLang="zh-TW" sz="1200" b="1" dirty="0"/>
              <a:t>= </a:t>
            </a:r>
            <a:r>
              <a:rPr lang="en-US" altLang="zh-TW" sz="1200" b="1" dirty="0" err="1"/>
              <a:t>SimClock.</a:t>
            </a:r>
            <a:r>
              <a:rPr lang="en-US" altLang="zh-TW" sz="1200" b="1" i="1" dirty="0" err="1"/>
              <a:t>getTime</a:t>
            </a:r>
            <a:r>
              <a:rPr lang="en-US" altLang="zh-TW" sz="1200" b="1" i="1" dirty="0"/>
              <a:t>() + </a:t>
            </a:r>
          </a:p>
          <a:p>
            <a:r>
              <a:rPr lang="en-US" altLang="zh-TW" sz="1200" b="1" dirty="0" smtClean="0"/>
              <a:t>      (</a:t>
            </a:r>
            <a:r>
              <a:rPr lang="en-US" altLang="zh-TW" sz="1200" b="1" dirty="0"/>
              <a:t>1.0*</a:t>
            </a:r>
            <a:r>
              <a:rPr lang="en-US" altLang="zh-TW" sz="1200" b="1" dirty="0" err="1"/>
              <a:t>m.getSize</a:t>
            </a:r>
            <a:r>
              <a:rPr lang="en-US" altLang="zh-TW" sz="1200" b="1" dirty="0"/>
              <a:t>()) / </a:t>
            </a:r>
            <a:r>
              <a:rPr lang="en-US" altLang="zh-TW" sz="1200" b="1" dirty="0" err="1"/>
              <a:t>this.speed</a:t>
            </a:r>
            <a:r>
              <a:rPr lang="en-US" altLang="zh-TW" sz="1200" b="1" dirty="0"/>
              <a:t>;</a:t>
            </a:r>
          </a:p>
          <a:p>
            <a:r>
              <a:rPr lang="en-US" altLang="zh-TW" sz="1200" dirty="0"/>
              <a:t> </a:t>
            </a:r>
            <a:r>
              <a:rPr lang="en-US" altLang="zh-TW" sz="1200" dirty="0" smtClean="0"/>
              <a:t>   }</a:t>
            </a:r>
          </a:p>
          <a:p>
            <a:r>
              <a:rPr lang="en-US" altLang="zh-TW" sz="1200" b="1" dirty="0"/>
              <a:t>return </a:t>
            </a:r>
            <a:r>
              <a:rPr lang="en-US" altLang="zh-TW" sz="1200" b="1" dirty="0" err="1">
                <a:solidFill>
                  <a:schemeClr val="accent2"/>
                </a:solidFill>
              </a:rPr>
              <a:t>retVal</a:t>
            </a:r>
            <a:r>
              <a:rPr lang="en-US" altLang="zh-TW" sz="1200" b="1" dirty="0">
                <a:solidFill>
                  <a:schemeClr val="accent2"/>
                </a:solidFill>
              </a:rPr>
              <a:t>;</a:t>
            </a:r>
            <a:endParaRPr lang="en-US" altLang="zh-TW" sz="1200" dirty="0">
              <a:solidFill>
                <a:schemeClr val="accent2"/>
              </a:solidFill>
            </a:endParaRPr>
          </a:p>
          <a:p>
            <a:r>
              <a:rPr lang="en-US" altLang="zh-TW" sz="1200" b="1" dirty="0" smtClean="0"/>
              <a:t>}</a:t>
            </a:r>
            <a:endParaRPr lang="zh-TW" altLang="en-US" sz="1200" b="1" dirty="0"/>
          </a:p>
        </p:txBody>
      </p:sp>
      <p:sp>
        <p:nvSpPr>
          <p:cNvPr id="40" name="標題 4"/>
          <p:cNvSpPr txBox="1">
            <a:spLocks/>
          </p:cNvSpPr>
          <p:nvPr/>
        </p:nvSpPr>
        <p:spPr>
          <a:xfrm>
            <a:off x="442678" y="-89854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 smtClean="0"/>
              <a:t>Message relay started in clock 1</a:t>
            </a:r>
            <a:endParaRPr lang="zh-TW" altLang="en-US" sz="1800" dirty="0"/>
          </a:p>
        </p:txBody>
      </p:sp>
      <p:cxnSp>
        <p:nvCxnSpPr>
          <p:cNvPr id="8" name="直線單箭頭接點 7"/>
          <p:cNvCxnSpPr/>
          <p:nvPr/>
        </p:nvCxnSpPr>
        <p:spPr>
          <a:xfrm>
            <a:off x="3864867" y="3940274"/>
            <a:ext cx="0" cy="92889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2188491" y="4869170"/>
            <a:ext cx="4348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This message will be transfer done at clock 6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31" name="直線單箭頭接點 30"/>
          <p:cNvCxnSpPr/>
          <p:nvPr/>
        </p:nvCxnSpPr>
        <p:spPr>
          <a:xfrm flipV="1">
            <a:off x="5292080" y="4424051"/>
            <a:ext cx="1245037" cy="1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6537117" y="4199440"/>
            <a:ext cx="945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dirty="0">
                <a:solidFill>
                  <a:srgbClr val="FF0000"/>
                </a:solidFill>
              </a:rPr>
              <a:t>RCV_OK</a:t>
            </a:r>
            <a:endParaRPr lang="zh-TW" altLang="en-US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2742034" y="3582707"/>
            <a:ext cx="12570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b="1" dirty="0" smtClean="0"/>
              <a:t>speed = 1k Bps</a:t>
            </a:r>
          </a:p>
          <a:p>
            <a:r>
              <a:rPr lang="en-US" altLang="zh-TW" sz="1000" dirty="0" err="1" smtClean="0"/>
              <a:t>transferDonTime</a:t>
            </a:r>
            <a:r>
              <a:rPr lang="en-US" altLang="zh-TW" sz="1000" dirty="0" smtClean="0"/>
              <a:t> = </a:t>
            </a:r>
            <a:r>
              <a:rPr lang="en-US" altLang="zh-TW" sz="1000" dirty="0" smtClean="0">
                <a:solidFill>
                  <a:srgbClr val="FF0000"/>
                </a:solidFill>
              </a:rPr>
              <a:t>6</a:t>
            </a:r>
            <a:endParaRPr lang="zh-TW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7061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678048" y="40291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678048" y="507786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sp>
        <p:nvSpPr>
          <p:cNvPr id="6" name="圓角矩形 5"/>
          <p:cNvSpPr/>
          <p:nvPr/>
        </p:nvSpPr>
        <p:spPr>
          <a:xfrm>
            <a:off x="395536" y="1025762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sp>
        <p:nvSpPr>
          <p:cNvPr id="9" name="圓角矩形 8"/>
          <p:cNvSpPr/>
          <p:nvPr/>
        </p:nvSpPr>
        <p:spPr>
          <a:xfrm>
            <a:off x="467696" y="2814257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2290116" y="328323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圓角矩形 12"/>
          <p:cNvSpPr/>
          <p:nvPr/>
        </p:nvSpPr>
        <p:spPr>
          <a:xfrm>
            <a:off x="402426" y="6101314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17" name="直線接點 16"/>
          <p:cNvCxnSpPr/>
          <p:nvPr/>
        </p:nvCxnSpPr>
        <p:spPr>
          <a:xfrm>
            <a:off x="1158426" y="875025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線單箭頭接點 20"/>
          <p:cNvCxnSpPr>
            <a:stCxn id="13" idx="0"/>
            <a:endCxn id="9" idx="2"/>
          </p:cNvCxnSpPr>
          <p:nvPr/>
        </p:nvCxnSpPr>
        <p:spPr>
          <a:xfrm flipH="1" flipV="1">
            <a:off x="1148851" y="5363277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9" idx="0"/>
            <a:endCxn id="6" idx="2"/>
          </p:cNvCxnSpPr>
          <p:nvPr/>
        </p:nvCxnSpPr>
        <p:spPr>
          <a:xfrm flipV="1">
            <a:off x="1148851" y="1313762"/>
            <a:ext cx="2685" cy="150049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圓角矩形 47"/>
          <p:cNvSpPr/>
          <p:nvPr/>
        </p:nvSpPr>
        <p:spPr>
          <a:xfrm>
            <a:off x="2559082" y="1038215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NetworkInterface</a:t>
            </a:r>
            <a:endParaRPr lang="zh-TW" altLang="en-US" sz="1100" dirty="0"/>
          </a:p>
        </p:txBody>
      </p:sp>
      <p:sp>
        <p:nvSpPr>
          <p:cNvPr id="50" name="圓角矩形 49"/>
          <p:cNvSpPr/>
          <p:nvPr/>
        </p:nvSpPr>
        <p:spPr>
          <a:xfrm>
            <a:off x="2572938" y="1987178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Connections</a:t>
            </a:r>
            <a:endParaRPr lang="zh-TW" altLang="en-US" sz="1100" dirty="0"/>
          </a:p>
        </p:txBody>
      </p:sp>
      <p:sp>
        <p:nvSpPr>
          <p:cNvPr id="52" name="圓角矩形 51"/>
          <p:cNvSpPr/>
          <p:nvPr/>
        </p:nvSpPr>
        <p:spPr>
          <a:xfrm>
            <a:off x="2559082" y="1504007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SimpleBoardcastInterface</a:t>
            </a:r>
            <a:endParaRPr lang="zh-TW" altLang="en-US" sz="800" dirty="0"/>
          </a:p>
        </p:txBody>
      </p:sp>
      <p:sp>
        <p:nvSpPr>
          <p:cNvPr id="53" name="圓角矩形 52"/>
          <p:cNvSpPr/>
          <p:nvPr/>
        </p:nvSpPr>
        <p:spPr>
          <a:xfrm>
            <a:off x="2572938" y="2450539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/>
              <a:t>CBRConnection</a:t>
            </a:r>
            <a:endParaRPr lang="zh-TW" altLang="en-US" sz="1000" dirty="0"/>
          </a:p>
        </p:txBody>
      </p:sp>
      <p:cxnSp>
        <p:nvCxnSpPr>
          <p:cNvPr id="54" name="直線單箭頭接點 53"/>
          <p:cNvCxnSpPr/>
          <p:nvPr/>
        </p:nvCxnSpPr>
        <p:spPr>
          <a:xfrm flipV="1">
            <a:off x="3315082" y="1327921"/>
            <a:ext cx="0" cy="17450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直線接點 55"/>
          <p:cNvCxnSpPr>
            <a:stCxn id="52" idx="2"/>
          </p:cNvCxnSpPr>
          <p:nvPr/>
        </p:nvCxnSpPr>
        <p:spPr>
          <a:xfrm>
            <a:off x="3315082" y="1792007"/>
            <a:ext cx="0" cy="19517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直線單箭頭接點 57"/>
          <p:cNvCxnSpPr>
            <a:endCxn id="50" idx="2"/>
          </p:cNvCxnSpPr>
          <p:nvPr/>
        </p:nvCxnSpPr>
        <p:spPr>
          <a:xfrm flipV="1">
            <a:off x="3328938" y="2275178"/>
            <a:ext cx="0" cy="175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1" name="直線接點 70"/>
          <p:cNvCxnSpPr/>
          <p:nvPr/>
        </p:nvCxnSpPr>
        <p:spPr>
          <a:xfrm>
            <a:off x="3315082" y="862572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直線接點 74"/>
          <p:cNvCxnSpPr>
            <a:stCxn id="5" idx="2"/>
          </p:cNvCxnSpPr>
          <p:nvPr/>
        </p:nvCxnSpPr>
        <p:spPr>
          <a:xfrm>
            <a:off x="2290116" y="795818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直線接點 75"/>
          <p:cNvCxnSpPr/>
          <p:nvPr/>
        </p:nvCxnSpPr>
        <p:spPr>
          <a:xfrm>
            <a:off x="1148851" y="873432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9" name="直線接點 78"/>
          <p:cNvCxnSpPr/>
          <p:nvPr/>
        </p:nvCxnSpPr>
        <p:spPr>
          <a:xfrm>
            <a:off x="2103982" y="875025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2" name="左大括弧 81"/>
          <p:cNvSpPr/>
          <p:nvPr/>
        </p:nvSpPr>
        <p:spPr>
          <a:xfrm>
            <a:off x="1845932" y="2594539"/>
            <a:ext cx="136988" cy="3354741"/>
          </a:xfrm>
          <a:prstGeom prst="leftBrace">
            <a:avLst>
              <a:gd name="adj1" fmla="val 8333"/>
              <a:gd name="adj2" fmla="val 50627"/>
            </a:avLst>
          </a:prstGeom>
          <a:ln w="254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592854" y="3906261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-13118" y="3399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Sender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2103982" y="2814257"/>
            <a:ext cx="332014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err="1"/>
              <a:t>int</a:t>
            </a:r>
            <a:r>
              <a:rPr lang="en-US" altLang="zh-TW" sz="1000" dirty="0"/>
              <a:t> </a:t>
            </a:r>
            <a:r>
              <a:rPr lang="en-US" altLang="zh-TW" sz="1000" b="1" dirty="0" err="1"/>
              <a:t>startTransfer</a:t>
            </a:r>
            <a:r>
              <a:rPr lang="en-US" altLang="zh-TW" sz="1000" b="1" dirty="0"/>
              <a:t>(Message m, Connection con) </a:t>
            </a:r>
            <a:r>
              <a:rPr lang="en-US" altLang="zh-TW" sz="1000" dirty="0"/>
              <a:t>{</a:t>
            </a:r>
          </a:p>
          <a:p>
            <a:r>
              <a:rPr lang="en-US" altLang="zh-TW" sz="1000" dirty="0" smtClean="0"/>
              <a:t>…</a:t>
            </a:r>
            <a:endParaRPr lang="zh-TW" altLang="en-US" sz="1000" dirty="0"/>
          </a:p>
          <a:p>
            <a:r>
              <a:rPr lang="en-US" altLang="zh-TW" sz="1000" b="1" dirty="0" err="1">
                <a:solidFill>
                  <a:schemeClr val="accent2"/>
                </a:solidFill>
              </a:rPr>
              <a:t>retVal</a:t>
            </a:r>
            <a:r>
              <a:rPr lang="en-US" altLang="zh-TW" sz="1000" b="1" dirty="0"/>
              <a:t> = </a:t>
            </a:r>
            <a:r>
              <a:rPr lang="en-US" altLang="zh-TW" sz="1000" b="1" dirty="0" err="1"/>
              <a:t>con.startTransfer</a:t>
            </a:r>
            <a:r>
              <a:rPr lang="en-US" altLang="zh-TW" sz="1000" b="1" dirty="0"/>
              <a:t>(</a:t>
            </a:r>
            <a:r>
              <a:rPr lang="en-US" altLang="zh-TW" sz="1000" b="1" dirty="0" err="1"/>
              <a:t>getHost</a:t>
            </a:r>
            <a:r>
              <a:rPr lang="en-US" altLang="zh-TW" sz="1000" b="1" dirty="0"/>
              <a:t>(), m);</a:t>
            </a:r>
          </a:p>
          <a:p>
            <a:r>
              <a:rPr lang="en-US" altLang="zh-TW" sz="1000" dirty="0"/>
              <a:t>if (</a:t>
            </a:r>
            <a:r>
              <a:rPr lang="en-US" altLang="zh-TW" sz="1000" dirty="0" err="1"/>
              <a:t>retVal</a:t>
            </a:r>
            <a:r>
              <a:rPr lang="en-US" altLang="zh-TW" sz="1000" dirty="0"/>
              <a:t> == </a:t>
            </a:r>
            <a:r>
              <a:rPr lang="en-US" altLang="zh-TW" sz="1000" i="1" dirty="0"/>
              <a:t>RCV_OK) { </a:t>
            </a:r>
            <a:r>
              <a:rPr lang="en-US" altLang="zh-TW" sz="1000" i="1" dirty="0">
                <a:solidFill>
                  <a:schemeClr val="accent3"/>
                </a:solidFill>
              </a:rPr>
              <a:t>// started transfer</a:t>
            </a:r>
          </a:p>
          <a:p>
            <a:r>
              <a:rPr lang="en-US" altLang="zh-TW" sz="1000" b="1" dirty="0" err="1">
                <a:solidFill>
                  <a:srgbClr val="FF0000"/>
                </a:solidFill>
              </a:rPr>
              <a:t>addToSendingConnections</a:t>
            </a:r>
            <a:r>
              <a:rPr lang="en-US" altLang="zh-TW" sz="1000" b="1" dirty="0">
                <a:solidFill>
                  <a:srgbClr val="FF0000"/>
                </a:solidFill>
              </a:rPr>
              <a:t>(con)</a:t>
            </a:r>
            <a:r>
              <a:rPr lang="en-US" altLang="zh-TW" sz="1000" b="1" dirty="0"/>
              <a:t>;</a:t>
            </a:r>
          </a:p>
          <a:p>
            <a:r>
              <a:rPr lang="en-US" altLang="zh-TW" sz="1000" dirty="0"/>
              <a:t>}</a:t>
            </a:r>
          </a:p>
          <a:p>
            <a:r>
              <a:rPr lang="en-US" altLang="zh-TW" sz="1000" dirty="0"/>
              <a:t>else if (</a:t>
            </a:r>
            <a:r>
              <a:rPr lang="en-US" altLang="zh-TW" sz="1000" dirty="0" err="1"/>
              <a:t>deleteDelivered</a:t>
            </a:r>
            <a:r>
              <a:rPr lang="en-US" altLang="zh-TW" sz="1000" dirty="0"/>
              <a:t> &amp;&amp; </a:t>
            </a:r>
            <a:r>
              <a:rPr lang="en-US" altLang="zh-TW" sz="1000" dirty="0" err="1"/>
              <a:t>retVal</a:t>
            </a:r>
            <a:r>
              <a:rPr lang="en-US" altLang="zh-TW" sz="1000" dirty="0"/>
              <a:t> == </a:t>
            </a:r>
            <a:r>
              <a:rPr lang="en-US" altLang="zh-TW" sz="1000" i="1" dirty="0"/>
              <a:t>DENIED_OLD &amp;&amp; </a:t>
            </a:r>
          </a:p>
          <a:p>
            <a:r>
              <a:rPr lang="en-US" altLang="zh-TW" sz="1000" dirty="0" err="1"/>
              <a:t>m.getTo</a:t>
            </a:r>
            <a:r>
              <a:rPr lang="en-US" altLang="zh-TW" sz="1000" dirty="0"/>
              <a:t>() == </a:t>
            </a:r>
            <a:r>
              <a:rPr lang="en-US" altLang="zh-TW" sz="1000" dirty="0" err="1"/>
              <a:t>con.getOtherNode</a:t>
            </a:r>
            <a:r>
              <a:rPr lang="en-US" altLang="zh-TW" sz="1000" dirty="0"/>
              <a:t>(</a:t>
            </a:r>
            <a:r>
              <a:rPr lang="en-US" altLang="zh-TW" sz="1000" dirty="0" err="1"/>
              <a:t>this.getHost</a:t>
            </a:r>
            <a:r>
              <a:rPr lang="en-US" altLang="zh-TW" sz="1000" dirty="0"/>
              <a:t>())) {</a:t>
            </a:r>
          </a:p>
          <a:p>
            <a:r>
              <a:rPr lang="en-US" altLang="zh-TW" sz="1000" dirty="0">
                <a:solidFill>
                  <a:schemeClr val="accent3"/>
                </a:solidFill>
              </a:rPr>
              <a:t>/* final recipient has already received the </a:t>
            </a:r>
            <a:r>
              <a:rPr lang="en-US" altLang="zh-TW" sz="1000" u="sng" dirty="0" err="1">
                <a:solidFill>
                  <a:schemeClr val="accent3"/>
                </a:solidFill>
              </a:rPr>
              <a:t>msg</a:t>
            </a:r>
            <a:r>
              <a:rPr lang="en-US" altLang="zh-TW" sz="1000" u="sng" dirty="0">
                <a:solidFill>
                  <a:schemeClr val="accent3"/>
                </a:solidFill>
              </a:rPr>
              <a:t> -&gt; delete it */</a:t>
            </a:r>
          </a:p>
          <a:p>
            <a:r>
              <a:rPr lang="en-US" altLang="zh-TW" sz="1000" dirty="0" err="1"/>
              <a:t>this.deleteMessage</a:t>
            </a:r>
            <a:r>
              <a:rPr lang="en-US" altLang="zh-TW" sz="1000" dirty="0"/>
              <a:t>(</a:t>
            </a:r>
            <a:r>
              <a:rPr lang="en-US" altLang="zh-TW" sz="1000" dirty="0" err="1"/>
              <a:t>m.getId</a:t>
            </a:r>
            <a:r>
              <a:rPr lang="en-US" altLang="zh-TW" sz="1000" dirty="0"/>
              <a:t>(), false);</a:t>
            </a:r>
          </a:p>
          <a:p>
            <a:r>
              <a:rPr lang="en-US" altLang="zh-TW" sz="1000" dirty="0"/>
              <a:t>}</a:t>
            </a:r>
          </a:p>
          <a:p>
            <a:endParaRPr lang="zh-TW" altLang="en-US" sz="1000" dirty="0"/>
          </a:p>
          <a:p>
            <a:r>
              <a:rPr lang="en-US" altLang="zh-TW" sz="1000" dirty="0"/>
              <a:t>return </a:t>
            </a:r>
            <a:r>
              <a:rPr lang="en-US" altLang="zh-TW" sz="1000" dirty="0" err="1"/>
              <a:t>retVal</a:t>
            </a:r>
            <a:r>
              <a:rPr lang="en-US" altLang="zh-TW" sz="1000" dirty="0"/>
              <a:t>;</a:t>
            </a:r>
          </a:p>
          <a:p>
            <a:r>
              <a:rPr lang="en-US" altLang="zh-TW" sz="1000" dirty="0"/>
              <a:t>}</a:t>
            </a:r>
            <a:endParaRPr lang="zh-TW" altLang="en-US" sz="1000" dirty="0"/>
          </a:p>
        </p:txBody>
      </p:sp>
      <p:cxnSp>
        <p:nvCxnSpPr>
          <p:cNvPr id="61" name="直線單箭頭接點 60"/>
          <p:cNvCxnSpPr>
            <a:endCxn id="64" idx="2"/>
          </p:cNvCxnSpPr>
          <p:nvPr/>
        </p:nvCxnSpPr>
        <p:spPr>
          <a:xfrm flipH="1" flipV="1">
            <a:off x="2086109" y="2547524"/>
            <a:ext cx="251556" cy="668503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字方塊 63"/>
          <p:cNvSpPr txBox="1"/>
          <p:nvPr/>
        </p:nvSpPr>
        <p:spPr>
          <a:xfrm>
            <a:off x="1613287" y="2178192"/>
            <a:ext cx="945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dirty="0">
                <a:solidFill>
                  <a:srgbClr val="FF0000"/>
                </a:solidFill>
              </a:rPr>
              <a:t>RCV_OK</a:t>
            </a:r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4788024" y="3140968"/>
            <a:ext cx="2781531" cy="553998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void </a:t>
            </a:r>
            <a:r>
              <a:rPr lang="en-US" altLang="zh-TW" sz="1000" dirty="0" err="1"/>
              <a:t>addToSendingConnections</a:t>
            </a:r>
            <a:r>
              <a:rPr lang="en-US" altLang="zh-TW" sz="1000" dirty="0"/>
              <a:t>(Connection con) {</a:t>
            </a:r>
          </a:p>
          <a:p>
            <a:r>
              <a:rPr lang="en-US" altLang="zh-TW" sz="1000" b="1" dirty="0" err="1"/>
              <a:t>this.sendingConnections.add</a:t>
            </a:r>
            <a:r>
              <a:rPr lang="en-US" altLang="zh-TW" sz="1000" b="1" dirty="0"/>
              <a:t>(con);</a:t>
            </a:r>
          </a:p>
          <a:p>
            <a:r>
              <a:rPr lang="en-US" altLang="zh-TW" sz="1000" dirty="0"/>
              <a:t>}</a:t>
            </a:r>
            <a:endParaRPr lang="zh-TW" altLang="en-US" sz="1000" dirty="0"/>
          </a:p>
        </p:txBody>
      </p:sp>
      <p:cxnSp>
        <p:nvCxnSpPr>
          <p:cNvPr id="80" name="直線單箭頭接點 79"/>
          <p:cNvCxnSpPr/>
          <p:nvPr/>
        </p:nvCxnSpPr>
        <p:spPr>
          <a:xfrm flipV="1">
            <a:off x="3851920" y="3284984"/>
            <a:ext cx="936104" cy="259386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單箭頭接點 80"/>
          <p:cNvCxnSpPr/>
          <p:nvPr/>
        </p:nvCxnSpPr>
        <p:spPr>
          <a:xfrm>
            <a:off x="5868144" y="3417967"/>
            <a:ext cx="936104" cy="974557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/>
          <p:cNvSpPr txBox="1"/>
          <p:nvPr/>
        </p:nvSpPr>
        <p:spPr>
          <a:xfrm>
            <a:off x="5940152" y="5732295"/>
            <a:ext cx="285526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>
                <a:solidFill>
                  <a:srgbClr val="FF0000"/>
                </a:solidFill>
              </a:rPr>
              <a:t>connection(s) that are currently used for sending</a:t>
            </a:r>
            <a:endParaRPr lang="zh-TW" altLang="en-US" sz="1050" dirty="0">
              <a:solidFill>
                <a:srgbClr val="FF0000"/>
              </a:solidFill>
            </a:endParaRPr>
          </a:p>
        </p:txBody>
      </p:sp>
      <p:graphicFrame>
        <p:nvGraphicFramePr>
          <p:cNvPr id="83" name="表格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946927"/>
              </p:ext>
            </p:extLst>
          </p:nvPr>
        </p:nvGraphicFramePr>
        <p:xfrm>
          <a:off x="5956382" y="4490377"/>
          <a:ext cx="2592288" cy="12243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2288"/>
              </a:tblGrid>
              <a:tr h="172424">
                <a:tc>
                  <a:txBody>
                    <a:bodyPr/>
                    <a:lstStyle/>
                    <a:p>
                      <a:r>
                        <a:rPr lang="en-US" altLang="zh-TW" sz="900" b="1" dirty="0" err="1" smtClean="0"/>
                        <a:t>sendingConnections</a:t>
                      </a:r>
                      <a:endParaRPr lang="zh-TW" altLang="en-US" sz="900" b="1" dirty="0"/>
                    </a:p>
                  </a:txBody>
                  <a:tcPr/>
                </a:tc>
              </a:tr>
              <a:tr h="152483">
                <a:tc>
                  <a:txBody>
                    <a:bodyPr/>
                    <a:lstStyle/>
                    <a:p>
                      <a:r>
                        <a:rPr lang="en-US" altLang="zh-TW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n0&lt;-&gt;n1 (1000Bps) is up transferring M1 from n0 until 6.0</a:t>
                      </a:r>
                      <a:endParaRPr lang="zh-TW" altLang="en-US" sz="800" dirty="0"/>
                    </a:p>
                  </a:txBody>
                  <a:tcPr/>
                </a:tc>
              </a:tr>
              <a:tr h="22163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16647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標題 4"/>
          <p:cNvSpPr txBox="1">
            <a:spLocks/>
          </p:cNvSpPr>
          <p:nvPr/>
        </p:nvSpPr>
        <p:spPr>
          <a:xfrm>
            <a:off x="442678" y="-89854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 smtClean="0"/>
              <a:t>Message relay started in clock 1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36638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678048" y="40291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678048" y="507786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sp>
        <p:nvSpPr>
          <p:cNvPr id="6" name="圓角矩形 5"/>
          <p:cNvSpPr/>
          <p:nvPr/>
        </p:nvSpPr>
        <p:spPr>
          <a:xfrm>
            <a:off x="395536" y="1025762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sp>
        <p:nvSpPr>
          <p:cNvPr id="9" name="圓角矩形 8"/>
          <p:cNvSpPr/>
          <p:nvPr/>
        </p:nvSpPr>
        <p:spPr>
          <a:xfrm>
            <a:off x="467696" y="2814257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2290116" y="328323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圓角矩形 12"/>
          <p:cNvSpPr/>
          <p:nvPr/>
        </p:nvSpPr>
        <p:spPr>
          <a:xfrm>
            <a:off x="402426" y="6101314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17" name="直線接點 16"/>
          <p:cNvCxnSpPr/>
          <p:nvPr/>
        </p:nvCxnSpPr>
        <p:spPr>
          <a:xfrm>
            <a:off x="1158426" y="875025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線單箭頭接點 20"/>
          <p:cNvCxnSpPr>
            <a:stCxn id="13" idx="0"/>
            <a:endCxn id="9" idx="2"/>
          </p:cNvCxnSpPr>
          <p:nvPr/>
        </p:nvCxnSpPr>
        <p:spPr>
          <a:xfrm flipH="1" flipV="1">
            <a:off x="1148851" y="5363277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9" idx="0"/>
            <a:endCxn id="6" idx="2"/>
          </p:cNvCxnSpPr>
          <p:nvPr/>
        </p:nvCxnSpPr>
        <p:spPr>
          <a:xfrm flipV="1">
            <a:off x="1148851" y="1313762"/>
            <a:ext cx="2685" cy="150049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圓角矩形 47"/>
          <p:cNvSpPr/>
          <p:nvPr/>
        </p:nvSpPr>
        <p:spPr>
          <a:xfrm>
            <a:off x="2559082" y="1038215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NetworkInterface</a:t>
            </a:r>
            <a:endParaRPr lang="zh-TW" altLang="en-US" sz="1100" dirty="0"/>
          </a:p>
        </p:txBody>
      </p:sp>
      <p:sp>
        <p:nvSpPr>
          <p:cNvPr id="50" name="圓角矩形 49"/>
          <p:cNvSpPr/>
          <p:nvPr/>
        </p:nvSpPr>
        <p:spPr>
          <a:xfrm>
            <a:off x="2572938" y="1987178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Connections</a:t>
            </a:r>
            <a:endParaRPr lang="zh-TW" altLang="en-US" sz="1100" dirty="0"/>
          </a:p>
        </p:txBody>
      </p:sp>
      <p:sp>
        <p:nvSpPr>
          <p:cNvPr id="52" name="圓角矩形 51"/>
          <p:cNvSpPr/>
          <p:nvPr/>
        </p:nvSpPr>
        <p:spPr>
          <a:xfrm>
            <a:off x="2559082" y="1504007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SimpleBoardcastInterface</a:t>
            </a:r>
            <a:endParaRPr lang="zh-TW" altLang="en-US" sz="800" dirty="0"/>
          </a:p>
        </p:txBody>
      </p:sp>
      <p:sp>
        <p:nvSpPr>
          <p:cNvPr id="53" name="圓角矩形 52"/>
          <p:cNvSpPr/>
          <p:nvPr/>
        </p:nvSpPr>
        <p:spPr>
          <a:xfrm>
            <a:off x="2572938" y="2450539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/>
              <a:t>CBRConnection</a:t>
            </a:r>
            <a:endParaRPr lang="zh-TW" altLang="en-US" sz="1000" dirty="0"/>
          </a:p>
        </p:txBody>
      </p:sp>
      <p:cxnSp>
        <p:nvCxnSpPr>
          <p:cNvPr id="54" name="直線單箭頭接點 53"/>
          <p:cNvCxnSpPr/>
          <p:nvPr/>
        </p:nvCxnSpPr>
        <p:spPr>
          <a:xfrm flipV="1">
            <a:off x="3315082" y="1327921"/>
            <a:ext cx="0" cy="17450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直線接點 55"/>
          <p:cNvCxnSpPr>
            <a:stCxn id="52" idx="2"/>
          </p:cNvCxnSpPr>
          <p:nvPr/>
        </p:nvCxnSpPr>
        <p:spPr>
          <a:xfrm>
            <a:off x="3315082" y="1792007"/>
            <a:ext cx="0" cy="19517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直線單箭頭接點 57"/>
          <p:cNvCxnSpPr>
            <a:endCxn id="50" idx="2"/>
          </p:cNvCxnSpPr>
          <p:nvPr/>
        </p:nvCxnSpPr>
        <p:spPr>
          <a:xfrm flipV="1">
            <a:off x="3328938" y="2275178"/>
            <a:ext cx="0" cy="175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1" name="直線接點 70"/>
          <p:cNvCxnSpPr/>
          <p:nvPr/>
        </p:nvCxnSpPr>
        <p:spPr>
          <a:xfrm>
            <a:off x="3315082" y="862572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直線接點 74"/>
          <p:cNvCxnSpPr>
            <a:stCxn id="5" idx="2"/>
          </p:cNvCxnSpPr>
          <p:nvPr/>
        </p:nvCxnSpPr>
        <p:spPr>
          <a:xfrm>
            <a:off x="2290116" y="795818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直線接點 75"/>
          <p:cNvCxnSpPr/>
          <p:nvPr/>
        </p:nvCxnSpPr>
        <p:spPr>
          <a:xfrm>
            <a:off x="1148851" y="873432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9" name="直線接點 78"/>
          <p:cNvCxnSpPr/>
          <p:nvPr/>
        </p:nvCxnSpPr>
        <p:spPr>
          <a:xfrm>
            <a:off x="2103982" y="875025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2" name="左大括弧 81"/>
          <p:cNvSpPr/>
          <p:nvPr/>
        </p:nvSpPr>
        <p:spPr>
          <a:xfrm>
            <a:off x="1845932" y="2594539"/>
            <a:ext cx="136988" cy="3354741"/>
          </a:xfrm>
          <a:prstGeom prst="leftBrace">
            <a:avLst>
              <a:gd name="adj1" fmla="val 8333"/>
              <a:gd name="adj2" fmla="val 50627"/>
            </a:avLst>
          </a:prstGeom>
          <a:ln w="254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592854" y="3906261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-13118" y="3399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Sender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2103982" y="2814257"/>
            <a:ext cx="332014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err="1"/>
              <a:t>int</a:t>
            </a:r>
            <a:r>
              <a:rPr lang="en-US" altLang="zh-TW" sz="1000" dirty="0"/>
              <a:t> </a:t>
            </a:r>
            <a:r>
              <a:rPr lang="en-US" altLang="zh-TW" sz="1000" b="1" dirty="0" err="1"/>
              <a:t>startTransfer</a:t>
            </a:r>
            <a:r>
              <a:rPr lang="en-US" altLang="zh-TW" sz="1000" b="1" dirty="0"/>
              <a:t>(Message m, Connection con) </a:t>
            </a:r>
            <a:r>
              <a:rPr lang="en-US" altLang="zh-TW" sz="1000" dirty="0"/>
              <a:t>{</a:t>
            </a:r>
          </a:p>
          <a:p>
            <a:r>
              <a:rPr lang="en-US" altLang="zh-TW" sz="1000" dirty="0" smtClean="0"/>
              <a:t>…</a:t>
            </a:r>
            <a:endParaRPr lang="zh-TW" altLang="en-US" sz="1000" dirty="0"/>
          </a:p>
          <a:p>
            <a:r>
              <a:rPr lang="en-US" altLang="zh-TW" sz="1000" dirty="0" err="1"/>
              <a:t>retVal</a:t>
            </a:r>
            <a:r>
              <a:rPr lang="en-US" altLang="zh-TW" sz="1000" dirty="0"/>
              <a:t> = </a:t>
            </a:r>
            <a:r>
              <a:rPr lang="en-US" altLang="zh-TW" sz="1000" dirty="0" err="1"/>
              <a:t>con.startTransfer</a:t>
            </a:r>
            <a:r>
              <a:rPr lang="en-US" altLang="zh-TW" sz="1000" dirty="0"/>
              <a:t>(</a:t>
            </a:r>
            <a:r>
              <a:rPr lang="en-US" altLang="zh-TW" sz="1000" dirty="0" err="1"/>
              <a:t>getHost</a:t>
            </a:r>
            <a:r>
              <a:rPr lang="en-US" altLang="zh-TW" sz="1000" dirty="0"/>
              <a:t>(), m);</a:t>
            </a:r>
          </a:p>
          <a:p>
            <a:r>
              <a:rPr lang="en-US" altLang="zh-TW" sz="1000" dirty="0"/>
              <a:t>if (</a:t>
            </a:r>
            <a:r>
              <a:rPr lang="en-US" altLang="zh-TW" sz="1000" dirty="0" err="1"/>
              <a:t>retVal</a:t>
            </a:r>
            <a:r>
              <a:rPr lang="en-US" altLang="zh-TW" sz="1000" dirty="0"/>
              <a:t> == </a:t>
            </a:r>
            <a:r>
              <a:rPr lang="en-US" altLang="zh-TW" sz="1000" i="1" dirty="0"/>
              <a:t>RCV_OK) { </a:t>
            </a:r>
            <a:r>
              <a:rPr lang="en-US" altLang="zh-TW" sz="1000" i="1" dirty="0">
                <a:solidFill>
                  <a:schemeClr val="accent3"/>
                </a:solidFill>
              </a:rPr>
              <a:t>// started transfer</a:t>
            </a:r>
          </a:p>
          <a:p>
            <a:r>
              <a:rPr lang="en-US" altLang="zh-TW" sz="1000" dirty="0" err="1"/>
              <a:t>addToSendingConnections</a:t>
            </a:r>
            <a:r>
              <a:rPr lang="en-US" altLang="zh-TW" sz="1000" dirty="0"/>
              <a:t>(con);</a:t>
            </a:r>
          </a:p>
          <a:p>
            <a:r>
              <a:rPr lang="en-US" altLang="zh-TW" sz="1000" dirty="0"/>
              <a:t>}</a:t>
            </a:r>
          </a:p>
          <a:p>
            <a:r>
              <a:rPr lang="en-US" altLang="zh-TW" sz="1000" dirty="0"/>
              <a:t>else if (</a:t>
            </a:r>
            <a:r>
              <a:rPr lang="en-US" altLang="zh-TW" sz="1000" dirty="0" err="1"/>
              <a:t>deleteDelivered</a:t>
            </a:r>
            <a:r>
              <a:rPr lang="en-US" altLang="zh-TW" sz="1000" dirty="0"/>
              <a:t> &amp;&amp; </a:t>
            </a:r>
            <a:r>
              <a:rPr lang="en-US" altLang="zh-TW" sz="1000" dirty="0" err="1"/>
              <a:t>retVal</a:t>
            </a:r>
            <a:r>
              <a:rPr lang="en-US" altLang="zh-TW" sz="1000" dirty="0"/>
              <a:t> == </a:t>
            </a:r>
            <a:r>
              <a:rPr lang="en-US" altLang="zh-TW" sz="1000" i="1" dirty="0"/>
              <a:t>DENIED_OLD &amp;&amp; </a:t>
            </a:r>
          </a:p>
          <a:p>
            <a:r>
              <a:rPr lang="en-US" altLang="zh-TW" sz="1000" dirty="0" err="1"/>
              <a:t>m.getTo</a:t>
            </a:r>
            <a:r>
              <a:rPr lang="en-US" altLang="zh-TW" sz="1000" dirty="0"/>
              <a:t>() == </a:t>
            </a:r>
            <a:r>
              <a:rPr lang="en-US" altLang="zh-TW" sz="1000" dirty="0" err="1"/>
              <a:t>con.getOtherNode</a:t>
            </a:r>
            <a:r>
              <a:rPr lang="en-US" altLang="zh-TW" sz="1000" dirty="0"/>
              <a:t>(</a:t>
            </a:r>
            <a:r>
              <a:rPr lang="en-US" altLang="zh-TW" sz="1000" dirty="0" err="1"/>
              <a:t>this.getHost</a:t>
            </a:r>
            <a:r>
              <a:rPr lang="en-US" altLang="zh-TW" sz="1000" dirty="0"/>
              <a:t>())) {</a:t>
            </a:r>
          </a:p>
          <a:p>
            <a:r>
              <a:rPr lang="en-US" altLang="zh-TW" sz="1000" dirty="0">
                <a:solidFill>
                  <a:schemeClr val="accent3"/>
                </a:solidFill>
              </a:rPr>
              <a:t>/* final recipient has already received the </a:t>
            </a:r>
            <a:r>
              <a:rPr lang="en-US" altLang="zh-TW" sz="1000" u="sng" dirty="0" err="1">
                <a:solidFill>
                  <a:schemeClr val="accent3"/>
                </a:solidFill>
              </a:rPr>
              <a:t>msg</a:t>
            </a:r>
            <a:r>
              <a:rPr lang="en-US" altLang="zh-TW" sz="1000" u="sng" dirty="0">
                <a:solidFill>
                  <a:schemeClr val="accent3"/>
                </a:solidFill>
              </a:rPr>
              <a:t> -&gt; delete it */</a:t>
            </a:r>
          </a:p>
          <a:p>
            <a:r>
              <a:rPr lang="en-US" altLang="zh-TW" sz="1000" dirty="0" err="1"/>
              <a:t>this.deleteMessage</a:t>
            </a:r>
            <a:r>
              <a:rPr lang="en-US" altLang="zh-TW" sz="1000" dirty="0"/>
              <a:t>(</a:t>
            </a:r>
            <a:r>
              <a:rPr lang="en-US" altLang="zh-TW" sz="1000" dirty="0" err="1"/>
              <a:t>m.getId</a:t>
            </a:r>
            <a:r>
              <a:rPr lang="en-US" altLang="zh-TW" sz="1000" dirty="0"/>
              <a:t>(), false);</a:t>
            </a:r>
          </a:p>
          <a:p>
            <a:r>
              <a:rPr lang="en-US" altLang="zh-TW" sz="1000" dirty="0"/>
              <a:t>}</a:t>
            </a:r>
          </a:p>
          <a:p>
            <a:endParaRPr lang="zh-TW" altLang="en-US" sz="1000" dirty="0"/>
          </a:p>
          <a:p>
            <a:r>
              <a:rPr lang="en-US" altLang="zh-TW" sz="1000" dirty="0"/>
              <a:t>return </a:t>
            </a:r>
            <a:r>
              <a:rPr lang="en-US" altLang="zh-TW" sz="1000" b="1" dirty="0" err="1">
                <a:solidFill>
                  <a:schemeClr val="accent2"/>
                </a:solidFill>
              </a:rPr>
              <a:t>retVal</a:t>
            </a:r>
            <a:r>
              <a:rPr lang="en-US" altLang="zh-TW" sz="1000" b="1" dirty="0"/>
              <a:t>;</a:t>
            </a:r>
          </a:p>
          <a:p>
            <a:r>
              <a:rPr lang="en-US" altLang="zh-TW" sz="1000" dirty="0"/>
              <a:t>}</a:t>
            </a:r>
            <a:endParaRPr lang="zh-TW" altLang="en-US" sz="1000" dirty="0"/>
          </a:p>
        </p:txBody>
      </p:sp>
      <p:cxnSp>
        <p:nvCxnSpPr>
          <p:cNvPr id="61" name="直線單箭頭接點 60"/>
          <p:cNvCxnSpPr/>
          <p:nvPr/>
        </p:nvCxnSpPr>
        <p:spPr>
          <a:xfrm flipV="1">
            <a:off x="2883134" y="4759052"/>
            <a:ext cx="866183" cy="1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字方塊 63"/>
          <p:cNvSpPr txBox="1"/>
          <p:nvPr/>
        </p:nvSpPr>
        <p:spPr>
          <a:xfrm>
            <a:off x="3851920" y="4574386"/>
            <a:ext cx="945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dirty="0">
                <a:solidFill>
                  <a:srgbClr val="FF0000"/>
                </a:solidFill>
              </a:rPr>
              <a:t>RCV_OK</a:t>
            </a:r>
            <a:endParaRPr lang="zh-TW" altLang="en-US" dirty="0"/>
          </a:p>
        </p:txBody>
      </p:sp>
      <p:sp>
        <p:nvSpPr>
          <p:cNvPr id="28" name="標題 4"/>
          <p:cNvSpPr txBox="1">
            <a:spLocks/>
          </p:cNvSpPr>
          <p:nvPr/>
        </p:nvSpPr>
        <p:spPr>
          <a:xfrm>
            <a:off x="442678" y="-89854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 smtClean="0"/>
              <a:t>Message relay started in clock 1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992369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678048" y="40291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678048" y="507786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sp>
        <p:nvSpPr>
          <p:cNvPr id="6" name="圓角矩形 5"/>
          <p:cNvSpPr/>
          <p:nvPr/>
        </p:nvSpPr>
        <p:spPr>
          <a:xfrm>
            <a:off x="395536" y="1025762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sp>
        <p:nvSpPr>
          <p:cNvPr id="9" name="圓角矩形 8"/>
          <p:cNvSpPr/>
          <p:nvPr/>
        </p:nvSpPr>
        <p:spPr>
          <a:xfrm>
            <a:off x="467696" y="2814257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2290116" y="328323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圓角矩形 12"/>
          <p:cNvSpPr/>
          <p:nvPr/>
        </p:nvSpPr>
        <p:spPr>
          <a:xfrm>
            <a:off x="402426" y="6101314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17" name="直線接點 16"/>
          <p:cNvCxnSpPr/>
          <p:nvPr/>
        </p:nvCxnSpPr>
        <p:spPr>
          <a:xfrm>
            <a:off x="1158426" y="875025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線單箭頭接點 20"/>
          <p:cNvCxnSpPr>
            <a:stCxn id="13" idx="0"/>
            <a:endCxn id="9" idx="2"/>
          </p:cNvCxnSpPr>
          <p:nvPr/>
        </p:nvCxnSpPr>
        <p:spPr>
          <a:xfrm flipH="1" flipV="1">
            <a:off x="1148851" y="5363277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9" idx="0"/>
            <a:endCxn id="6" idx="2"/>
          </p:cNvCxnSpPr>
          <p:nvPr/>
        </p:nvCxnSpPr>
        <p:spPr>
          <a:xfrm flipV="1">
            <a:off x="1148851" y="1313762"/>
            <a:ext cx="2685" cy="150049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圓角矩形 47"/>
          <p:cNvSpPr/>
          <p:nvPr/>
        </p:nvSpPr>
        <p:spPr>
          <a:xfrm>
            <a:off x="2559082" y="1038215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NetworkInterface</a:t>
            </a:r>
            <a:endParaRPr lang="zh-TW" altLang="en-US" sz="1100" dirty="0"/>
          </a:p>
        </p:txBody>
      </p:sp>
      <p:sp>
        <p:nvSpPr>
          <p:cNvPr id="50" name="圓角矩形 49"/>
          <p:cNvSpPr/>
          <p:nvPr/>
        </p:nvSpPr>
        <p:spPr>
          <a:xfrm>
            <a:off x="2572938" y="1987178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Connections</a:t>
            </a:r>
            <a:endParaRPr lang="zh-TW" altLang="en-US" sz="1100" dirty="0"/>
          </a:p>
        </p:txBody>
      </p:sp>
      <p:sp>
        <p:nvSpPr>
          <p:cNvPr id="52" name="圓角矩形 51"/>
          <p:cNvSpPr/>
          <p:nvPr/>
        </p:nvSpPr>
        <p:spPr>
          <a:xfrm>
            <a:off x="2559082" y="1504007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SimpleBoardcastInterface</a:t>
            </a:r>
            <a:endParaRPr lang="zh-TW" altLang="en-US" sz="800" dirty="0"/>
          </a:p>
        </p:txBody>
      </p:sp>
      <p:sp>
        <p:nvSpPr>
          <p:cNvPr id="53" name="圓角矩形 52"/>
          <p:cNvSpPr/>
          <p:nvPr/>
        </p:nvSpPr>
        <p:spPr>
          <a:xfrm>
            <a:off x="2572938" y="2450539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/>
              <a:t>CBRConnection</a:t>
            </a:r>
            <a:endParaRPr lang="zh-TW" altLang="en-US" sz="1000" dirty="0"/>
          </a:p>
        </p:txBody>
      </p:sp>
      <p:cxnSp>
        <p:nvCxnSpPr>
          <p:cNvPr id="54" name="直線單箭頭接點 53"/>
          <p:cNvCxnSpPr/>
          <p:nvPr/>
        </p:nvCxnSpPr>
        <p:spPr>
          <a:xfrm flipV="1">
            <a:off x="3315082" y="1327921"/>
            <a:ext cx="0" cy="17450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直線接點 55"/>
          <p:cNvCxnSpPr>
            <a:stCxn id="52" idx="2"/>
          </p:cNvCxnSpPr>
          <p:nvPr/>
        </p:nvCxnSpPr>
        <p:spPr>
          <a:xfrm>
            <a:off x="3315082" y="1792007"/>
            <a:ext cx="0" cy="19517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直線單箭頭接點 57"/>
          <p:cNvCxnSpPr>
            <a:endCxn id="50" idx="2"/>
          </p:cNvCxnSpPr>
          <p:nvPr/>
        </p:nvCxnSpPr>
        <p:spPr>
          <a:xfrm flipV="1">
            <a:off x="3328938" y="2275178"/>
            <a:ext cx="0" cy="175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1" name="直線接點 70"/>
          <p:cNvCxnSpPr/>
          <p:nvPr/>
        </p:nvCxnSpPr>
        <p:spPr>
          <a:xfrm>
            <a:off x="3315082" y="862572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直線接點 74"/>
          <p:cNvCxnSpPr>
            <a:stCxn id="5" idx="2"/>
          </p:cNvCxnSpPr>
          <p:nvPr/>
        </p:nvCxnSpPr>
        <p:spPr>
          <a:xfrm>
            <a:off x="2290116" y="795818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直線接點 75"/>
          <p:cNvCxnSpPr/>
          <p:nvPr/>
        </p:nvCxnSpPr>
        <p:spPr>
          <a:xfrm>
            <a:off x="1148851" y="873432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9" name="直線接點 78"/>
          <p:cNvCxnSpPr/>
          <p:nvPr/>
        </p:nvCxnSpPr>
        <p:spPr>
          <a:xfrm>
            <a:off x="2103982" y="875025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2" name="左大括弧 81"/>
          <p:cNvSpPr/>
          <p:nvPr/>
        </p:nvSpPr>
        <p:spPr>
          <a:xfrm>
            <a:off x="1845932" y="2594539"/>
            <a:ext cx="136988" cy="3354741"/>
          </a:xfrm>
          <a:prstGeom prst="leftBrace">
            <a:avLst>
              <a:gd name="adj1" fmla="val 8333"/>
              <a:gd name="adj2" fmla="val 50627"/>
            </a:avLst>
          </a:prstGeom>
          <a:ln w="254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592854" y="3906261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-13118" y="3399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Sender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2103982" y="2814257"/>
            <a:ext cx="3847528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altLang="zh-TW" sz="1000" dirty="0"/>
              <a:t>Message </a:t>
            </a:r>
            <a:r>
              <a:rPr lang="fr-FR" altLang="zh-TW" sz="1000" b="1" dirty="0"/>
              <a:t>tryAllMessages(Connection con, List&lt;Message&gt; messages) </a:t>
            </a:r>
            <a:r>
              <a:rPr lang="fr-FR" altLang="zh-TW" sz="1000" dirty="0"/>
              <a:t>{</a:t>
            </a:r>
          </a:p>
          <a:p>
            <a:r>
              <a:rPr lang="en-US" altLang="zh-TW" sz="1000" dirty="0"/>
              <a:t> </a:t>
            </a:r>
            <a:r>
              <a:rPr lang="en-US" altLang="zh-TW" sz="1000" dirty="0" smtClean="0"/>
              <a:t>   for </a:t>
            </a:r>
            <a:r>
              <a:rPr lang="en-US" altLang="zh-TW" sz="1000" dirty="0"/>
              <a:t>(Message m : messages) {</a:t>
            </a:r>
          </a:p>
          <a:p>
            <a:r>
              <a:rPr lang="en-US" altLang="zh-TW" sz="1000" dirty="0" smtClean="0"/>
              <a:t>       </a:t>
            </a:r>
            <a:r>
              <a:rPr lang="en-US" altLang="zh-TW" sz="1000" dirty="0" err="1" smtClean="0"/>
              <a:t>int</a:t>
            </a:r>
            <a:r>
              <a:rPr lang="en-US" altLang="zh-TW" sz="1000" dirty="0" smtClean="0"/>
              <a:t> </a:t>
            </a:r>
            <a:r>
              <a:rPr lang="en-US" altLang="zh-TW" sz="1000" dirty="0" err="1">
                <a:solidFill>
                  <a:schemeClr val="accent2"/>
                </a:solidFill>
              </a:rPr>
              <a:t>retVal</a:t>
            </a:r>
            <a:r>
              <a:rPr lang="en-US" altLang="zh-TW" sz="1000" dirty="0"/>
              <a:t> = </a:t>
            </a:r>
            <a:r>
              <a:rPr lang="en-US" altLang="zh-TW" sz="1000" dirty="0" err="1"/>
              <a:t>startTransfer</a:t>
            </a:r>
            <a:r>
              <a:rPr lang="en-US" altLang="zh-TW" sz="1000" dirty="0"/>
              <a:t>(m, con); </a:t>
            </a:r>
          </a:p>
          <a:p>
            <a:r>
              <a:rPr lang="en-US" altLang="zh-TW" sz="1000" dirty="0" smtClean="0"/>
              <a:t>       if </a:t>
            </a:r>
            <a:r>
              <a:rPr lang="en-US" altLang="zh-TW" sz="1000" dirty="0"/>
              <a:t>(</a:t>
            </a:r>
            <a:r>
              <a:rPr lang="en-US" altLang="zh-TW" sz="1000" dirty="0" err="1"/>
              <a:t>retVal</a:t>
            </a:r>
            <a:r>
              <a:rPr lang="en-US" altLang="zh-TW" sz="1000" dirty="0"/>
              <a:t> == </a:t>
            </a:r>
            <a:r>
              <a:rPr lang="en-US" altLang="zh-TW" sz="1000" i="1" dirty="0"/>
              <a:t>RCV_OK) {</a:t>
            </a:r>
          </a:p>
          <a:p>
            <a:r>
              <a:rPr lang="en-US" altLang="zh-TW" sz="1000" b="1" dirty="0" smtClean="0"/>
              <a:t>           return </a:t>
            </a:r>
            <a:r>
              <a:rPr lang="en-US" altLang="zh-TW" sz="1000" b="1" dirty="0"/>
              <a:t>m</a:t>
            </a:r>
            <a:r>
              <a:rPr lang="en-US" altLang="zh-TW" sz="1000" dirty="0"/>
              <a:t>;</a:t>
            </a:r>
            <a:r>
              <a:rPr lang="en-US" altLang="zh-TW" sz="1000" dirty="0">
                <a:solidFill>
                  <a:schemeClr val="accent3"/>
                </a:solidFill>
              </a:rPr>
              <a:t>// accepted a message, don't try others</a:t>
            </a:r>
          </a:p>
          <a:p>
            <a:r>
              <a:rPr lang="en-US" altLang="zh-TW" sz="1000" dirty="0" smtClean="0"/>
              <a:t>       }</a:t>
            </a:r>
            <a:endParaRPr lang="en-US" altLang="zh-TW" sz="1000" dirty="0"/>
          </a:p>
          <a:p>
            <a:r>
              <a:rPr lang="en-US" altLang="zh-TW" sz="1000" dirty="0" smtClean="0"/>
              <a:t>       else </a:t>
            </a:r>
            <a:r>
              <a:rPr lang="en-US" altLang="zh-TW" sz="1000" dirty="0"/>
              <a:t>if (</a:t>
            </a:r>
            <a:r>
              <a:rPr lang="en-US" altLang="zh-TW" sz="1000" dirty="0" err="1"/>
              <a:t>retVal</a:t>
            </a:r>
            <a:r>
              <a:rPr lang="en-US" altLang="zh-TW" sz="1000" dirty="0"/>
              <a:t> &gt; 0) { </a:t>
            </a:r>
          </a:p>
          <a:p>
            <a:r>
              <a:rPr lang="en-US" altLang="zh-TW" sz="1000" dirty="0" smtClean="0"/>
              <a:t>          return </a:t>
            </a:r>
            <a:r>
              <a:rPr lang="en-US" altLang="zh-TW" sz="1000" dirty="0"/>
              <a:t>null; </a:t>
            </a:r>
            <a:r>
              <a:rPr lang="en-US" altLang="zh-TW" sz="1000" dirty="0">
                <a:solidFill>
                  <a:schemeClr val="accent3"/>
                </a:solidFill>
              </a:rPr>
              <a:t>// should try later -&gt; don't bother trying others</a:t>
            </a:r>
          </a:p>
          <a:p>
            <a:r>
              <a:rPr lang="en-US" altLang="zh-TW" sz="1000" dirty="0" smtClean="0"/>
              <a:t>       }</a:t>
            </a:r>
            <a:endParaRPr lang="en-US" altLang="zh-TW" sz="1000" dirty="0"/>
          </a:p>
          <a:p>
            <a:r>
              <a:rPr lang="en-US" altLang="zh-TW" sz="1000" dirty="0"/>
              <a:t>}</a:t>
            </a:r>
          </a:p>
          <a:p>
            <a:endParaRPr lang="zh-TW" altLang="en-US" sz="1000" dirty="0"/>
          </a:p>
          <a:p>
            <a:r>
              <a:rPr lang="en-US" altLang="zh-TW" sz="1000" dirty="0"/>
              <a:t>return null; </a:t>
            </a:r>
            <a:r>
              <a:rPr lang="en-US" altLang="zh-TW" sz="1000" dirty="0">
                <a:solidFill>
                  <a:schemeClr val="accent3"/>
                </a:solidFill>
              </a:rPr>
              <a:t>// no message was accepted</a:t>
            </a:r>
          </a:p>
          <a:p>
            <a:r>
              <a:rPr lang="en-US" altLang="zh-TW" sz="1000" dirty="0"/>
              <a:t>}</a:t>
            </a:r>
            <a:endParaRPr lang="zh-TW" altLang="en-US" sz="1000" dirty="0"/>
          </a:p>
        </p:txBody>
      </p:sp>
      <p:cxnSp>
        <p:nvCxnSpPr>
          <p:cNvPr id="28" name="直線單箭頭接點 27"/>
          <p:cNvCxnSpPr>
            <a:endCxn id="29" idx="2"/>
          </p:cNvCxnSpPr>
          <p:nvPr/>
        </p:nvCxnSpPr>
        <p:spPr>
          <a:xfrm flipH="1" flipV="1">
            <a:off x="2086109" y="2547524"/>
            <a:ext cx="626868" cy="668503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/>
          <p:cNvSpPr txBox="1"/>
          <p:nvPr/>
        </p:nvSpPr>
        <p:spPr>
          <a:xfrm>
            <a:off x="1613287" y="2178192"/>
            <a:ext cx="945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dirty="0">
                <a:solidFill>
                  <a:srgbClr val="FF0000"/>
                </a:solidFill>
              </a:rPr>
              <a:t>RCV_OK</a:t>
            </a:r>
            <a:endParaRPr lang="zh-TW" altLang="en-US" dirty="0"/>
          </a:p>
        </p:txBody>
      </p:sp>
      <p:graphicFrame>
        <p:nvGraphicFramePr>
          <p:cNvPr id="31" name="表格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9935877"/>
              </p:ext>
            </p:extLst>
          </p:nvPr>
        </p:nvGraphicFramePr>
        <p:xfrm>
          <a:off x="3779912" y="4932290"/>
          <a:ext cx="5040564" cy="522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094"/>
                <a:gridCol w="840094"/>
                <a:gridCol w="840094"/>
                <a:gridCol w="840094"/>
                <a:gridCol w="840094"/>
                <a:gridCol w="840094"/>
              </a:tblGrid>
              <a:tr h="224928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id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from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to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size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err="1" smtClean="0"/>
                        <a:t>timeCreated</a:t>
                      </a:r>
                      <a:endParaRPr lang="en-US" altLang="zh-TW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path</a:t>
                      </a:r>
                      <a:endParaRPr lang="zh-TW" altLang="en-US" sz="1000" dirty="0"/>
                    </a:p>
                  </a:txBody>
                  <a:tcPr/>
                </a:tc>
              </a:tr>
              <a:tr h="279128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M1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n0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n1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5000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1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b="0" dirty="0" smtClean="0"/>
                        <a:t>[n1]</a:t>
                      </a:r>
                      <a:endParaRPr lang="zh-TW" altLang="en-US" sz="1000" b="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2" name="直線單箭頭接點 31"/>
          <p:cNvCxnSpPr/>
          <p:nvPr/>
        </p:nvCxnSpPr>
        <p:spPr>
          <a:xfrm>
            <a:off x="2987824" y="3573016"/>
            <a:ext cx="1872208" cy="1224136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標題 4"/>
          <p:cNvSpPr txBox="1">
            <a:spLocks/>
          </p:cNvSpPr>
          <p:nvPr/>
        </p:nvSpPr>
        <p:spPr>
          <a:xfrm>
            <a:off x="442678" y="-89854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 smtClean="0"/>
              <a:t>Message relay started in clock 1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37511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678048" y="40291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678048" y="507786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sp>
        <p:nvSpPr>
          <p:cNvPr id="6" name="圓角矩形 5"/>
          <p:cNvSpPr/>
          <p:nvPr/>
        </p:nvSpPr>
        <p:spPr>
          <a:xfrm>
            <a:off x="395536" y="1025762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sp>
        <p:nvSpPr>
          <p:cNvPr id="9" name="圓角矩形 8"/>
          <p:cNvSpPr/>
          <p:nvPr/>
        </p:nvSpPr>
        <p:spPr>
          <a:xfrm>
            <a:off x="467696" y="2814257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2290116" y="328323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圓角矩形 12"/>
          <p:cNvSpPr/>
          <p:nvPr/>
        </p:nvSpPr>
        <p:spPr>
          <a:xfrm>
            <a:off x="402426" y="6101314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17" name="直線接點 16"/>
          <p:cNvCxnSpPr/>
          <p:nvPr/>
        </p:nvCxnSpPr>
        <p:spPr>
          <a:xfrm>
            <a:off x="1158426" y="875025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線單箭頭接點 20"/>
          <p:cNvCxnSpPr>
            <a:stCxn id="13" idx="0"/>
            <a:endCxn id="9" idx="2"/>
          </p:cNvCxnSpPr>
          <p:nvPr/>
        </p:nvCxnSpPr>
        <p:spPr>
          <a:xfrm flipH="1" flipV="1">
            <a:off x="1148851" y="5363277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9" idx="0"/>
            <a:endCxn id="6" idx="2"/>
          </p:cNvCxnSpPr>
          <p:nvPr/>
        </p:nvCxnSpPr>
        <p:spPr>
          <a:xfrm flipV="1">
            <a:off x="1148851" y="1313762"/>
            <a:ext cx="2685" cy="150049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圓角矩形 47"/>
          <p:cNvSpPr/>
          <p:nvPr/>
        </p:nvSpPr>
        <p:spPr>
          <a:xfrm>
            <a:off x="2559082" y="1038215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NetworkInterface</a:t>
            </a:r>
            <a:endParaRPr lang="zh-TW" altLang="en-US" sz="1100" dirty="0"/>
          </a:p>
        </p:txBody>
      </p:sp>
      <p:sp>
        <p:nvSpPr>
          <p:cNvPr id="50" name="圓角矩形 49"/>
          <p:cNvSpPr/>
          <p:nvPr/>
        </p:nvSpPr>
        <p:spPr>
          <a:xfrm>
            <a:off x="2572938" y="1987178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Connections</a:t>
            </a:r>
            <a:endParaRPr lang="zh-TW" altLang="en-US" sz="1100" dirty="0"/>
          </a:p>
        </p:txBody>
      </p:sp>
      <p:sp>
        <p:nvSpPr>
          <p:cNvPr id="52" name="圓角矩形 51"/>
          <p:cNvSpPr/>
          <p:nvPr/>
        </p:nvSpPr>
        <p:spPr>
          <a:xfrm>
            <a:off x="2559082" y="1504007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SimpleBoardcastInterface</a:t>
            </a:r>
            <a:endParaRPr lang="zh-TW" altLang="en-US" sz="800" dirty="0"/>
          </a:p>
        </p:txBody>
      </p:sp>
      <p:sp>
        <p:nvSpPr>
          <p:cNvPr id="53" name="圓角矩形 52"/>
          <p:cNvSpPr/>
          <p:nvPr/>
        </p:nvSpPr>
        <p:spPr>
          <a:xfrm>
            <a:off x="2572938" y="2450539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/>
              <a:t>CBRConnection</a:t>
            </a:r>
            <a:endParaRPr lang="zh-TW" altLang="en-US" sz="1000" dirty="0"/>
          </a:p>
        </p:txBody>
      </p:sp>
      <p:cxnSp>
        <p:nvCxnSpPr>
          <p:cNvPr id="54" name="直線單箭頭接點 53"/>
          <p:cNvCxnSpPr/>
          <p:nvPr/>
        </p:nvCxnSpPr>
        <p:spPr>
          <a:xfrm flipV="1">
            <a:off x="3315082" y="1327921"/>
            <a:ext cx="0" cy="17450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直線接點 55"/>
          <p:cNvCxnSpPr>
            <a:stCxn id="52" idx="2"/>
          </p:cNvCxnSpPr>
          <p:nvPr/>
        </p:nvCxnSpPr>
        <p:spPr>
          <a:xfrm>
            <a:off x="3315082" y="1792007"/>
            <a:ext cx="0" cy="19517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直線單箭頭接點 57"/>
          <p:cNvCxnSpPr>
            <a:endCxn id="50" idx="2"/>
          </p:cNvCxnSpPr>
          <p:nvPr/>
        </p:nvCxnSpPr>
        <p:spPr>
          <a:xfrm flipV="1">
            <a:off x="3328938" y="2275178"/>
            <a:ext cx="0" cy="175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1" name="直線接點 70"/>
          <p:cNvCxnSpPr/>
          <p:nvPr/>
        </p:nvCxnSpPr>
        <p:spPr>
          <a:xfrm>
            <a:off x="3315082" y="862572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直線接點 74"/>
          <p:cNvCxnSpPr>
            <a:stCxn id="5" idx="2"/>
          </p:cNvCxnSpPr>
          <p:nvPr/>
        </p:nvCxnSpPr>
        <p:spPr>
          <a:xfrm>
            <a:off x="2290116" y="795818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直線接點 75"/>
          <p:cNvCxnSpPr/>
          <p:nvPr/>
        </p:nvCxnSpPr>
        <p:spPr>
          <a:xfrm>
            <a:off x="1148851" y="873432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9" name="直線接點 78"/>
          <p:cNvCxnSpPr/>
          <p:nvPr/>
        </p:nvCxnSpPr>
        <p:spPr>
          <a:xfrm>
            <a:off x="2103982" y="875025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2" name="左大括弧 81"/>
          <p:cNvSpPr/>
          <p:nvPr/>
        </p:nvSpPr>
        <p:spPr>
          <a:xfrm>
            <a:off x="1845932" y="2594539"/>
            <a:ext cx="136988" cy="3354741"/>
          </a:xfrm>
          <a:prstGeom prst="leftBrace">
            <a:avLst>
              <a:gd name="adj1" fmla="val 8333"/>
              <a:gd name="adj2" fmla="val 50627"/>
            </a:avLst>
          </a:prstGeom>
          <a:ln w="254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592854" y="3906261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-13118" y="3399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Sender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2103982" y="2814257"/>
            <a:ext cx="5355953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Connection </a:t>
            </a:r>
            <a:r>
              <a:rPr lang="en-US" altLang="zh-TW" sz="1000" b="1" dirty="0" err="1"/>
              <a:t>tryMessagesToConnections</a:t>
            </a:r>
            <a:r>
              <a:rPr lang="en-US" altLang="zh-TW" sz="1000" b="1" dirty="0"/>
              <a:t>(List&lt;Message&gt; </a:t>
            </a:r>
            <a:r>
              <a:rPr lang="en-US" altLang="zh-TW" sz="1000" b="1" dirty="0" err="1"/>
              <a:t>messages,List</a:t>
            </a:r>
            <a:r>
              <a:rPr lang="en-US" altLang="zh-TW" sz="1000" b="1" dirty="0"/>
              <a:t>&lt;Connection&gt; connections) </a:t>
            </a:r>
            <a:r>
              <a:rPr lang="en-US" altLang="zh-TW" sz="1000" dirty="0"/>
              <a:t>{</a:t>
            </a:r>
          </a:p>
          <a:p>
            <a:r>
              <a:rPr lang="en-US" altLang="zh-TW" sz="1000" dirty="0" smtClean="0"/>
              <a:t>    for </a:t>
            </a:r>
            <a:r>
              <a:rPr lang="en-US" altLang="zh-TW" sz="1000" dirty="0"/>
              <a:t>(</a:t>
            </a:r>
            <a:r>
              <a:rPr lang="en-US" altLang="zh-TW" sz="1000" dirty="0" err="1"/>
              <a:t>int</a:t>
            </a:r>
            <a:r>
              <a:rPr lang="en-US" altLang="zh-TW" sz="1000" dirty="0"/>
              <a:t> </a:t>
            </a:r>
            <a:r>
              <a:rPr lang="en-US" altLang="zh-TW" sz="1000" dirty="0" err="1"/>
              <a:t>i</a:t>
            </a:r>
            <a:r>
              <a:rPr lang="en-US" altLang="zh-TW" sz="1000" dirty="0"/>
              <a:t>=0, n=</a:t>
            </a:r>
            <a:r>
              <a:rPr lang="en-US" altLang="zh-TW" sz="1000" dirty="0" err="1"/>
              <a:t>connections.size</a:t>
            </a:r>
            <a:r>
              <a:rPr lang="en-US" altLang="zh-TW" sz="1000" dirty="0"/>
              <a:t>(); </a:t>
            </a:r>
            <a:r>
              <a:rPr lang="en-US" altLang="zh-TW" sz="1000" dirty="0" err="1"/>
              <a:t>i</a:t>
            </a:r>
            <a:r>
              <a:rPr lang="en-US" altLang="zh-TW" sz="1000" dirty="0"/>
              <a:t>&lt;n; </a:t>
            </a:r>
            <a:r>
              <a:rPr lang="en-US" altLang="zh-TW" sz="1000" dirty="0" err="1"/>
              <a:t>i</a:t>
            </a:r>
            <a:r>
              <a:rPr lang="en-US" altLang="zh-TW" sz="1000" dirty="0"/>
              <a:t>++) {</a:t>
            </a:r>
          </a:p>
          <a:p>
            <a:r>
              <a:rPr lang="en-US" altLang="zh-TW" sz="1000" dirty="0" smtClean="0"/>
              <a:t>       Connection </a:t>
            </a:r>
            <a:r>
              <a:rPr lang="en-US" altLang="zh-TW" sz="1000" dirty="0"/>
              <a:t>con = </a:t>
            </a:r>
            <a:r>
              <a:rPr lang="en-US" altLang="zh-TW" sz="1000" dirty="0" err="1"/>
              <a:t>connections.get</a:t>
            </a:r>
            <a:r>
              <a:rPr lang="en-US" altLang="zh-TW" sz="1000" dirty="0"/>
              <a:t>(</a:t>
            </a:r>
            <a:r>
              <a:rPr lang="en-US" altLang="zh-TW" sz="1000" dirty="0" err="1"/>
              <a:t>i</a:t>
            </a:r>
            <a:r>
              <a:rPr lang="en-US" altLang="zh-TW" sz="1000" dirty="0"/>
              <a:t>);</a:t>
            </a:r>
          </a:p>
          <a:p>
            <a:r>
              <a:rPr lang="en-US" altLang="zh-TW" sz="1000" dirty="0" smtClean="0"/>
              <a:t>       Message </a:t>
            </a:r>
            <a:r>
              <a:rPr lang="en-US" altLang="zh-TW" sz="1000" dirty="0">
                <a:solidFill>
                  <a:schemeClr val="accent2"/>
                </a:solidFill>
              </a:rPr>
              <a:t>started</a:t>
            </a:r>
            <a:r>
              <a:rPr lang="en-US" altLang="zh-TW" sz="1000" dirty="0"/>
              <a:t> = </a:t>
            </a:r>
            <a:r>
              <a:rPr lang="en-US" altLang="zh-TW" sz="1000" dirty="0" err="1"/>
              <a:t>tryAllMessages</a:t>
            </a:r>
            <a:r>
              <a:rPr lang="en-US" altLang="zh-TW" sz="1000" dirty="0"/>
              <a:t>(con, messages); </a:t>
            </a:r>
          </a:p>
          <a:p>
            <a:r>
              <a:rPr lang="en-US" altLang="zh-TW" sz="1000" dirty="0" smtClean="0"/>
              <a:t>       if </a:t>
            </a:r>
            <a:r>
              <a:rPr lang="en-US" altLang="zh-TW" sz="1000" dirty="0"/>
              <a:t>(started != null) { </a:t>
            </a:r>
          </a:p>
          <a:p>
            <a:r>
              <a:rPr lang="en-US" altLang="zh-TW" sz="1000" dirty="0" smtClean="0"/>
              <a:t>          </a:t>
            </a:r>
            <a:r>
              <a:rPr lang="en-US" altLang="zh-TW" sz="1000" b="1" dirty="0" smtClean="0"/>
              <a:t>return </a:t>
            </a:r>
            <a:r>
              <a:rPr lang="en-US" altLang="zh-TW" sz="1000" b="1" dirty="0"/>
              <a:t>con;</a:t>
            </a:r>
          </a:p>
          <a:p>
            <a:r>
              <a:rPr lang="en-US" altLang="zh-TW" sz="1000" dirty="0" smtClean="0"/>
              <a:t>        }</a:t>
            </a:r>
            <a:endParaRPr lang="en-US" altLang="zh-TW" sz="1000" dirty="0"/>
          </a:p>
          <a:p>
            <a:r>
              <a:rPr lang="en-US" altLang="zh-TW" sz="1000" dirty="0" smtClean="0"/>
              <a:t>    }</a:t>
            </a:r>
            <a:endParaRPr lang="en-US" altLang="zh-TW" sz="1000" dirty="0"/>
          </a:p>
          <a:p>
            <a:endParaRPr lang="zh-TW" altLang="en-US" sz="1000" dirty="0"/>
          </a:p>
          <a:p>
            <a:r>
              <a:rPr lang="en-US" altLang="zh-TW" sz="1000" dirty="0"/>
              <a:t>return null;</a:t>
            </a:r>
          </a:p>
          <a:p>
            <a:r>
              <a:rPr lang="en-US" altLang="zh-TW" sz="1000" dirty="0"/>
              <a:t>}</a:t>
            </a:r>
            <a:endParaRPr lang="zh-TW" altLang="en-US" sz="1000" dirty="0"/>
          </a:p>
        </p:txBody>
      </p:sp>
      <p:graphicFrame>
        <p:nvGraphicFramePr>
          <p:cNvPr id="31" name="表格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700788"/>
              </p:ext>
            </p:extLst>
          </p:nvPr>
        </p:nvGraphicFramePr>
        <p:xfrm>
          <a:off x="3779912" y="4932290"/>
          <a:ext cx="5040564" cy="522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094"/>
                <a:gridCol w="840094"/>
                <a:gridCol w="840094"/>
                <a:gridCol w="840094"/>
                <a:gridCol w="840094"/>
                <a:gridCol w="840094"/>
              </a:tblGrid>
              <a:tr h="224928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id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from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to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size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err="1" smtClean="0"/>
                        <a:t>timeCreated</a:t>
                      </a:r>
                      <a:endParaRPr lang="en-US" altLang="zh-TW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path</a:t>
                      </a:r>
                      <a:endParaRPr lang="zh-TW" altLang="en-US" sz="1000" dirty="0"/>
                    </a:p>
                  </a:txBody>
                  <a:tcPr/>
                </a:tc>
              </a:tr>
              <a:tr h="279128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M1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n0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n1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5000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1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b="0" dirty="0" smtClean="0"/>
                        <a:t>[n1]</a:t>
                      </a:r>
                      <a:endParaRPr lang="zh-TW" altLang="en-US" sz="1000" b="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0" name="直線單箭頭接點 29"/>
          <p:cNvCxnSpPr/>
          <p:nvPr/>
        </p:nvCxnSpPr>
        <p:spPr>
          <a:xfrm>
            <a:off x="3059832" y="3429000"/>
            <a:ext cx="1800200" cy="1368152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2106661" y="5598532"/>
            <a:ext cx="16955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chemeClr val="accent2"/>
                </a:solidFill>
              </a:rPr>
              <a:t>n0&lt;-&gt;n1 (1000Bps) is </a:t>
            </a:r>
            <a:r>
              <a:rPr lang="en-US" altLang="zh-TW" sz="1200" dirty="0" smtClean="0">
                <a:solidFill>
                  <a:schemeClr val="accent2"/>
                </a:solidFill>
              </a:rPr>
              <a:t>up</a:t>
            </a:r>
            <a:endParaRPr lang="zh-TW" altLang="en-US" sz="1200" dirty="0">
              <a:solidFill>
                <a:schemeClr val="accent2"/>
              </a:solidFill>
            </a:endParaRPr>
          </a:p>
        </p:txBody>
      </p:sp>
      <p:cxnSp>
        <p:nvCxnSpPr>
          <p:cNvPr id="33" name="直線單箭頭接點 32"/>
          <p:cNvCxnSpPr>
            <a:endCxn id="8" idx="0"/>
          </p:cNvCxnSpPr>
          <p:nvPr/>
        </p:nvCxnSpPr>
        <p:spPr>
          <a:xfrm>
            <a:off x="2928157" y="3706809"/>
            <a:ext cx="26269" cy="1891723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標題 4"/>
          <p:cNvSpPr txBox="1">
            <a:spLocks/>
          </p:cNvSpPr>
          <p:nvPr/>
        </p:nvSpPr>
        <p:spPr>
          <a:xfrm>
            <a:off x="442678" y="-89854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 smtClean="0"/>
              <a:t>Message relay started in clock 1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25265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678048" y="40291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678048" y="507786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sp>
        <p:nvSpPr>
          <p:cNvPr id="6" name="圓角矩形 5"/>
          <p:cNvSpPr/>
          <p:nvPr/>
        </p:nvSpPr>
        <p:spPr>
          <a:xfrm>
            <a:off x="395536" y="1025762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sp>
        <p:nvSpPr>
          <p:cNvPr id="9" name="圓角矩形 8"/>
          <p:cNvSpPr/>
          <p:nvPr/>
        </p:nvSpPr>
        <p:spPr>
          <a:xfrm>
            <a:off x="467696" y="2814257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2290116" y="328323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圓角矩形 12"/>
          <p:cNvSpPr/>
          <p:nvPr/>
        </p:nvSpPr>
        <p:spPr>
          <a:xfrm>
            <a:off x="402426" y="6101314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17" name="直線接點 16"/>
          <p:cNvCxnSpPr/>
          <p:nvPr/>
        </p:nvCxnSpPr>
        <p:spPr>
          <a:xfrm>
            <a:off x="1158426" y="875025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線單箭頭接點 20"/>
          <p:cNvCxnSpPr>
            <a:stCxn id="13" idx="0"/>
            <a:endCxn id="9" idx="2"/>
          </p:cNvCxnSpPr>
          <p:nvPr/>
        </p:nvCxnSpPr>
        <p:spPr>
          <a:xfrm flipH="1" flipV="1">
            <a:off x="1148851" y="5363277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9" idx="0"/>
            <a:endCxn id="6" idx="2"/>
          </p:cNvCxnSpPr>
          <p:nvPr/>
        </p:nvCxnSpPr>
        <p:spPr>
          <a:xfrm flipV="1">
            <a:off x="1148851" y="1313762"/>
            <a:ext cx="2685" cy="150049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圓角矩形 47"/>
          <p:cNvSpPr/>
          <p:nvPr/>
        </p:nvSpPr>
        <p:spPr>
          <a:xfrm>
            <a:off x="2559082" y="1038215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NetworkInterface</a:t>
            </a:r>
            <a:endParaRPr lang="zh-TW" altLang="en-US" sz="1100" dirty="0"/>
          </a:p>
        </p:txBody>
      </p:sp>
      <p:sp>
        <p:nvSpPr>
          <p:cNvPr id="50" name="圓角矩形 49"/>
          <p:cNvSpPr/>
          <p:nvPr/>
        </p:nvSpPr>
        <p:spPr>
          <a:xfrm>
            <a:off x="2572938" y="1987178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Connections</a:t>
            </a:r>
            <a:endParaRPr lang="zh-TW" altLang="en-US" sz="1100" dirty="0"/>
          </a:p>
        </p:txBody>
      </p:sp>
      <p:sp>
        <p:nvSpPr>
          <p:cNvPr id="52" name="圓角矩形 51"/>
          <p:cNvSpPr/>
          <p:nvPr/>
        </p:nvSpPr>
        <p:spPr>
          <a:xfrm>
            <a:off x="2559082" y="1504007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SimpleBoardcastInterface</a:t>
            </a:r>
            <a:endParaRPr lang="zh-TW" altLang="en-US" sz="800" dirty="0"/>
          </a:p>
        </p:txBody>
      </p:sp>
      <p:sp>
        <p:nvSpPr>
          <p:cNvPr id="53" name="圓角矩形 52"/>
          <p:cNvSpPr/>
          <p:nvPr/>
        </p:nvSpPr>
        <p:spPr>
          <a:xfrm>
            <a:off x="2572938" y="2450539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/>
              <a:t>CBRConnection</a:t>
            </a:r>
            <a:endParaRPr lang="zh-TW" altLang="en-US" sz="1000" dirty="0"/>
          </a:p>
        </p:txBody>
      </p:sp>
      <p:cxnSp>
        <p:nvCxnSpPr>
          <p:cNvPr id="54" name="直線單箭頭接點 53"/>
          <p:cNvCxnSpPr/>
          <p:nvPr/>
        </p:nvCxnSpPr>
        <p:spPr>
          <a:xfrm flipV="1">
            <a:off x="3315082" y="1327921"/>
            <a:ext cx="0" cy="17450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直線接點 55"/>
          <p:cNvCxnSpPr>
            <a:stCxn id="52" idx="2"/>
          </p:cNvCxnSpPr>
          <p:nvPr/>
        </p:nvCxnSpPr>
        <p:spPr>
          <a:xfrm>
            <a:off x="3315082" y="1792007"/>
            <a:ext cx="0" cy="19517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直線單箭頭接點 57"/>
          <p:cNvCxnSpPr>
            <a:endCxn id="50" idx="2"/>
          </p:cNvCxnSpPr>
          <p:nvPr/>
        </p:nvCxnSpPr>
        <p:spPr>
          <a:xfrm flipV="1">
            <a:off x="3328938" y="2275178"/>
            <a:ext cx="0" cy="175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1" name="直線接點 70"/>
          <p:cNvCxnSpPr/>
          <p:nvPr/>
        </p:nvCxnSpPr>
        <p:spPr>
          <a:xfrm>
            <a:off x="3315082" y="862572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直線接點 74"/>
          <p:cNvCxnSpPr>
            <a:stCxn id="5" idx="2"/>
          </p:cNvCxnSpPr>
          <p:nvPr/>
        </p:nvCxnSpPr>
        <p:spPr>
          <a:xfrm>
            <a:off x="2290116" y="795818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直線接點 75"/>
          <p:cNvCxnSpPr/>
          <p:nvPr/>
        </p:nvCxnSpPr>
        <p:spPr>
          <a:xfrm>
            <a:off x="1148851" y="873432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9" name="直線接點 78"/>
          <p:cNvCxnSpPr/>
          <p:nvPr/>
        </p:nvCxnSpPr>
        <p:spPr>
          <a:xfrm>
            <a:off x="2103982" y="875025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2" name="左大括弧 81"/>
          <p:cNvSpPr/>
          <p:nvPr/>
        </p:nvSpPr>
        <p:spPr>
          <a:xfrm>
            <a:off x="1845932" y="2594539"/>
            <a:ext cx="136988" cy="3354741"/>
          </a:xfrm>
          <a:prstGeom prst="leftBrace">
            <a:avLst>
              <a:gd name="adj1" fmla="val 8333"/>
              <a:gd name="adj2" fmla="val 50627"/>
            </a:avLst>
          </a:prstGeom>
          <a:ln w="254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592854" y="3906261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-13118" y="3399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Sender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2103982" y="2814257"/>
            <a:ext cx="33329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Connection </a:t>
            </a:r>
            <a:r>
              <a:rPr lang="en-US" altLang="zh-TW" sz="1000" b="1" dirty="0" err="1"/>
              <a:t>tryAllMessagesToAllConnections</a:t>
            </a:r>
            <a:r>
              <a:rPr lang="en-US" altLang="zh-TW" sz="1000" b="1" dirty="0"/>
              <a:t>()</a:t>
            </a:r>
            <a:r>
              <a:rPr lang="en-US" altLang="zh-TW" sz="1000" dirty="0"/>
              <a:t>{</a:t>
            </a:r>
          </a:p>
          <a:p>
            <a:r>
              <a:rPr lang="en-US" altLang="zh-TW" sz="1000" dirty="0" smtClean="0"/>
              <a:t>…</a:t>
            </a:r>
            <a:endParaRPr lang="zh-TW" altLang="en-US" sz="1000" dirty="0"/>
          </a:p>
          <a:p>
            <a:r>
              <a:rPr lang="en-US" altLang="zh-TW" sz="1000" dirty="0"/>
              <a:t>return </a:t>
            </a:r>
            <a:r>
              <a:rPr lang="en-US" altLang="zh-TW" sz="1000" b="1" dirty="0" err="1"/>
              <a:t>tryMessagesToConnections</a:t>
            </a:r>
            <a:r>
              <a:rPr lang="en-US" altLang="zh-TW" sz="1000" b="1" dirty="0"/>
              <a:t>(messages, connections)</a:t>
            </a:r>
            <a:r>
              <a:rPr lang="en-US" altLang="zh-TW" sz="1000" dirty="0"/>
              <a:t>;</a:t>
            </a:r>
          </a:p>
          <a:p>
            <a:r>
              <a:rPr lang="en-US" altLang="zh-TW" sz="1000" dirty="0"/>
              <a:t>}</a:t>
            </a:r>
            <a:endParaRPr lang="zh-TW" altLang="en-US" sz="1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2450850" y="4271909"/>
            <a:ext cx="16955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chemeClr val="accent2"/>
                </a:solidFill>
              </a:rPr>
              <a:t>n0&lt;-&gt;n1 (1000Bps) is </a:t>
            </a:r>
            <a:r>
              <a:rPr lang="en-US" altLang="zh-TW" sz="1200" dirty="0" smtClean="0">
                <a:solidFill>
                  <a:schemeClr val="accent2"/>
                </a:solidFill>
              </a:rPr>
              <a:t>up</a:t>
            </a:r>
            <a:endParaRPr lang="zh-TW" altLang="en-US" sz="1200" dirty="0">
              <a:solidFill>
                <a:schemeClr val="accent2"/>
              </a:solidFill>
            </a:endParaRPr>
          </a:p>
        </p:txBody>
      </p:sp>
      <p:cxnSp>
        <p:nvCxnSpPr>
          <p:cNvPr id="33" name="直線單箭頭接點 32"/>
          <p:cNvCxnSpPr/>
          <p:nvPr/>
        </p:nvCxnSpPr>
        <p:spPr>
          <a:xfrm>
            <a:off x="3131840" y="3326047"/>
            <a:ext cx="0" cy="945862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/>
          <p:cNvSpPr txBox="1"/>
          <p:nvPr/>
        </p:nvSpPr>
        <p:spPr>
          <a:xfrm>
            <a:off x="1934858" y="5955517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6"/>
                </a:solidFill>
              </a:rPr>
              <a:t>Step 3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1934858" y="6117472"/>
            <a:ext cx="227177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update</a:t>
            </a:r>
            <a:r>
              <a:rPr lang="en-US" altLang="zh-TW" sz="1000" dirty="0" smtClean="0"/>
              <a:t>(){</a:t>
            </a:r>
          </a:p>
          <a:p>
            <a:r>
              <a:rPr lang="en-US" altLang="zh-TW" sz="1000" dirty="0" err="1"/>
              <a:t>super.update</a:t>
            </a:r>
            <a:r>
              <a:rPr lang="en-US" altLang="zh-TW" sz="1000" dirty="0"/>
              <a:t>();</a:t>
            </a:r>
            <a:endParaRPr lang="en-US" altLang="zh-TW" sz="1000" dirty="0" smtClean="0"/>
          </a:p>
          <a:p>
            <a:r>
              <a:rPr lang="en-US" altLang="zh-TW" sz="1000" dirty="0" smtClean="0"/>
              <a:t>…</a:t>
            </a:r>
          </a:p>
          <a:p>
            <a:r>
              <a:rPr lang="en-US" altLang="zh-TW" sz="1000" b="1" dirty="0" err="1" smtClean="0"/>
              <a:t>this.tryAllMessagesToAllConnections</a:t>
            </a:r>
            <a:r>
              <a:rPr lang="en-US" altLang="zh-TW" sz="1000" b="1" dirty="0" smtClean="0"/>
              <a:t>();</a:t>
            </a:r>
          </a:p>
          <a:p>
            <a:r>
              <a:rPr lang="en-US" altLang="zh-TW" sz="1000" dirty="0" smtClean="0"/>
              <a:t>}</a:t>
            </a:r>
            <a:endParaRPr lang="zh-TW" altLang="en-US" sz="1000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2886506" y="194488"/>
            <a:ext cx="13276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 err="1" smtClean="0"/>
              <a:t>updateHosts</a:t>
            </a:r>
            <a:r>
              <a:rPr lang="en-US" altLang="zh-TW" sz="900" dirty="0" smtClean="0"/>
              <a:t>()</a:t>
            </a:r>
            <a:r>
              <a:rPr lang="en-US" altLang="zh-TW" sz="900" b="1" dirty="0" smtClean="0"/>
              <a:t>;</a:t>
            </a:r>
            <a:endParaRPr lang="zh-TW" altLang="en-US" sz="9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2886506" y="32533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1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2881694" y="625176"/>
            <a:ext cx="16337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/>
              <a:t> this</a:t>
            </a:r>
            <a:r>
              <a:rPr lang="en-US" altLang="zh-TW" sz="900" dirty="0" smtClean="0"/>
              <a:t>..</a:t>
            </a:r>
            <a:r>
              <a:rPr lang="en-US" altLang="zh-TW" sz="900" dirty="0" err="1" smtClean="0"/>
              <a:t>router.update</a:t>
            </a:r>
            <a:r>
              <a:rPr lang="en-US" altLang="zh-TW" sz="900" dirty="0"/>
              <a:t>();</a:t>
            </a:r>
            <a:endParaRPr lang="zh-TW" altLang="en-US" sz="9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2881694" y="463221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</a:t>
            </a:r>
            <a:r>
              <a:rPr lang="en-US" altLang="zh-TW" sz="900" dirty="0">
                <a:solidFill>
                  <a:schemeClr val="accent6"/>
                </a:solidFill>
              </a:rPr>
              <a:t>2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38" name="標題 4"/>
          <p:cNvSpPr txBox="1">
            <a:spLocks/>
          </p:cNvSpPr>
          <p:nvPr/>
        </p:nvSpPr>
        <p:spPr>
          <a:xfrm>
            <a:off x="442678" y="-89854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 smtClean="0"/>
              <a:t>Message relay started in clock 1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84108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1"/>
          <p:cNvSpPr>
            <a:spLocks noChangeAspect="1"/>
          </p:cNvSpPr>
          <p:nvPr/>
        </p:nvSpPr>
        <p:spPr>
          <a:xfrm>
            <a:off x="5971330" y="265467"/>
            <a:ext cx="792088" cy="285840"/>
          </a:xfrm>
          <a:prstGeom prst="round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>
                <a:solidFill>
                  <a:schemeClr val="tx1"/>
                </a:solidFill>
              </a:rPr>
              <a:t>DTNHost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pic>
        <p:nvPicPr>
          <p:cNvPr id="3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1330" y="546764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5318" y="626139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6027971" y="907126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n0</a:t>
            </a:r>
            <a:endParaRPr lang="zh-TW" altLang="en-US" dirty="0"/>
          </a:p>
        </p:txBody>
      </p:sp>
      <p:sp>
        <p:nvSpPr>
          <p:cNvPr id="6" name="右大括弧 5"/>
          <p:cNvSpPr/>
          <p:nvPr/>
        </p:nvSpPr>
        <p:spPr>
          <a:xfrm>
            <a:off x="5014420" y="309119"/>
            <a:ext cx="294337" cy="1853769"/>
          </a:xfrm>
          <a:prstGeom prst="rightBrace">
            <a:avLst>
              <a:gd name="adj1" fmla="val 8333"/>
              <a:gd name="adj2" fmla="val 617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9331969"/>
              </p:ext>
            </p:extLst>
          </p:nvPr>
        </p:nvGraphicFramePr>
        <p:xfrm>
          <a:off x="3682925" y="439546"/>
          <a:ext cx="1430218" cy="1639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5109"/>
                <a:gridCol w="715109"/>
              </a:tblGrid>
              <a:tr h="349747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Messages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M1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….</a:t>
                      </a:r>
                      <a:endParaRPr lang="zh-TW" altLang="en-US" sz="1400" dirty="0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圓角矩形 7"/>
          <p:cNvSpPr/>
          <p:nvPr/>
        </p:nvSpPr>
        <p:spPr>
          <a:xfrm>
            <a:off x="5292836" y="1370313"/>
            <a:ext cx="980065" cy="221043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900" dirty="0" err="1" smtClean="0"/>
              <a:t>MessageRouter</a:t>
            </a:r>
            <a:endParaRPr lang="zh-TW" altLang="en-US" sz="900" dirty="0"/>
          </a:p>
        </p:txBody>
      </p:sp>
      <p:cxnSp>
        <p:nvCxnSpPr>
          <p:cNvPr id="9" name="直線接點 8"/>
          <p:cNvCxnSpPr/>
          <p:nvPr/>
        </p:nvCxnSpPr>
        <p:spPr>
          <a:xfrm>
            <a:off x="5782869" y="1200162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圓角矩形 9"/>
          <p:cNvSpPr/>
          <p:nvPr/>
        </p:nvSpPr>
        <p:spPr>
          <a:xfrm>
            <a:off x="6328765" y="1363352"/>
            <a:ext cx="1101296" cy="20859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900" dirty="0" err="1" smtClean="0"/>
              <a:t>NetworkInterface</a:t>
            </a:r>
            <a:endParaRPr lang="zh-TW" altLang="en-US" sz="900" dirty="0"/>
          </a:p>
        </p:txBody>
      </p:sp>
      <p:cxnSp>
        <p:nvCxnSpPr>
          <p:cNvPr id="11" name="直線接點 10"/>
          <p:cNvCxnSpPr/>
          <p:nvPr/>
        </p:nvCxnSpPr>
        <p:spPr>
          <a:xfrm>
            <a:off x="6850793" y="1200162"/>
            <a:ext cx="0" cy="15384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6315139" y="1133408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5782869" y="1212616"/>
            <a:ext cx="608996" cy="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直線接點 13"/>
          <p:cNvCxnSpPr/>
          <p:nvPr/>
        </p:nvCxnSpPr>
        <p:spPr>
          <a:xfrm flipV="1">
            <a:off x="6129005" y="1212616"/>
            <a:ext cx="721788" cy="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右大括弧 14"/>
          <p:cNvSpPr/>
          <p:nvPr/>
        </p:nvSpPr>
        <p:spPr>
          <a:xfrm rot="10800000">
            <a:off x="7430060" y="658526"/>
            <a:ext cx="294337" cy="1644615"/>
          </a:xfrm>
          <a:prstGeom prst="rightBrace">
            <a:avLst>
              <a:gd name="adj1" fmla="val 8333"/>
              <a:gd name="adj2" fmla="val 5100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8427660"/>
              </p:ext>
            </p:extLst>
          </p:nvPr>
        </p:nvGraphicFramePr>
        <p:xfrm>
          <a:off x="7612228" y="809820"/>
          <a:ext cx="1479009" cy="1254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9009"/>
              </a:tblGrid>
              <a:tr h="172424">
                <a:tc>
                  <a:txBody>
                    <a:bodyPr/>
                    <a:lstStyle/>
                    <a:p>
                      <a:r>
                        <a:rPr lang="en-US" altLang="zh-TW" sz="900" b="1" dirty="0" smtClean="0"/>
                        <a:t>Connections</a:t>
                      </a:r>
                      <a:endParaRPr lang="zh-TW" altLang="en-US" sz="900" b="1" dirty="0"/>
                    </a:p>
                  </a:txBody>
                  <a:tcPr/>
                </a:tc>
              </a:tr>
              <a:tr h="152483">
                <a:tc>
                  <a:txBody>
                    <a:bodyPr/>
                    <a:lstStyle/>
                    <a:p>
                      <a:r>
                        <a:rPr lang="en-US" altLang="zh-TW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n0&lt;-&gt;n1 (1000Bps) is up</a:t>
                      </a:r>
                      <a:endParaRPr lang="zh-TW" altLang="en-US" sz="800" dirty="0"/>
                    </a:p>
                  </a:txBody>
                  <a:tcPr/>
                </a:tc>
              </a:tr>
              <a:tr h="22163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16647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9" name="直線單箭頭接點 18"/>
          <p:cNvCxnSpPr/>
          <p:nvPr/>
        </p:nvCxnSpPr>
        <p:spPr>
          <a:xfrm flipV="1">
            <a:off x="5785554" y="1573009"/>
            <a:ext cx="0" cy="730132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圓角矩形 21"/>
          <p:cNvSpPr/>
          <p:nvPr/>
        </p:nvSpPr>
        <p:spPr>
          <a:xfrm>
            <a:off x="5292835" y="2318057"/>
            <a:ext cx="980065" cy="221043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900" dirty="0" err="1" smtClean="0"/>
              <a:t>ActiveRouter</a:t>
            </a:r>
            <a:endParaRPr lang="zh-TW" altLang="en-US" sz="900" dirty="0"/>
          </a:p>
        </p:txBody>
      </p:sp>
      <p:sp>
        <p:nvSpPr>
          <p:cNvPr id="24" name="右大括弧 23"/>
          <p:cNvSpPr/>
          <p:nvPr/>
        </p:nvSpPr>
        <p:spPr>
          <a:xfrm>
            <a:off x="5013458" y="2303140"/>
            <a:ext cx="360795" cy="1542991"/>
          </a:xfrm>
          <a:prstGeom prst="rightBrace">
            <a:avLst>
              <a:gd name="adj1" fmla="val 8333"/>
              <a:gd name="adj2" fmla="val 995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圓角矩形 24"/>
          <p:cNvSpPr/>
          <p:nvPr/>
        </p:nvSpPr>
        <p:spPr>
          <a:xfrm>
            <a:off x="6156550" y="3101725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Connections</a:t>
            </a:r>
            <a:endParaRPr lang="zh-TW" altLang="en-US" sz="1100" dirty="0"/>
          </a:p>
        </p:txBody>
      </p:sp>
      <p:sp>
        <p:nvSpPr>
          <p:cNvPr id="26" name="圓角矩形 25"/>
          <p:cNvSpPr/>
          <p:nvPr/>
        </p:nvSpPr>
        <p:spPr>
          <a:xfrm>
            <a:off x="6142694" y="2618554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SimpleBoardcastInterface</a:t>
            </a:r>
            <a:endParaRPr lang="zh-TW" altLang="en-US" sz="800" dirty="0"/>
          </a:p>
        </p:txBody>
      </p:sp>
      <p:sp>
        <p:nvSpPr>
          <p:cNvPr id="27" name="圓角矩形 26"/>
          <p:cNvSpPr/>
          <p:nvPr/>
        </p:nvSpPr>
        <p:spPr>
          <a:xfrm>
            <a:off x="6156550" y="3565088"/>
            <a:ext cx="1512000" cy="63838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CBRConnection</a:t>
            </a:r>
            <a:endParaRPr lang="zh-TW" altLang="en-US" sz="1400" dirty="0"/>
          </a:p>
        </p:txBody>
      </p:sp>
      <p:cxnSp>
        <p:nvCxnSpPr>
          <p:cNvPr id="28" name="直線單箭頭接點 27"/>
          <p:cNvCxnSpPr>
            <a:stCxn id="26" idx="0"/>
            <a:endCxn id="10" idx="2"/>
          </p:cNvCxnSpPr>
          <p:nvPr/>
        </p:nvCxnSpPr>
        <p:spPr>
          <a:xfrm flipH="1" flipV="1">
            <a:off x="6879413" y="1571942"/>
            <a:ext cx="19281" cy="104661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直線接點 28"/>
          <p:cNvCxnSpPr>
            <a:stCxn id="26" idx="2"/>
          </p:cNvCxnSpPr>
          <p:nvPr/>
        </p:nvCxnSpPr>
        <p:spPr>
          <a:xfrm>
            <a:off x="6898694" y="2906554"/>
            <a:ext cx="0" cy="19517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直線單箭頭接點 29"/>
          <p:cNvCxnSpPr>
            <a:endCxn id="25" idx="2"/>
          </p:cNvCxnSpPr>
          <p:nvPr/>
        </p:nvCxnSpPr>
        <p:spPr>
          <a:xfrm flipV="1">
            <a:off x="6912550" y="3389725"/>
            <a:ext cx="0" cy="175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1" name="文字方塊 30"/>
          <p:cNvSpPr txBox="1"/>
          <p:nvPr/>
        </p:nvSpPr>
        <p:spPr>
          <a:xfrm>
            <a:off x="6336018" y="3974868"/>
            <a:ext cx="12570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err="1" smtClean="0"/>
              <a:t>transferDonTime</a:t>
            </a:r>
            <a:r>
              <a:rPr lang="en-US" altLang="zh-TW" sz="1000" dirty="0" smtClean="0"/>
              <a:t> = </a:t>
            </a:r>
            <a:r>
              <a:rPr lang="en-US" altLang="zh-TW" sz="1000" dirty="0" smtClean="0">
                <a:solidFill>
                  <a:srgbClr val="FF0000"/>
                </a:solidFill>
              </a:rPr>
              <a:t>6</a:t>
            </a:r>
            <a:endParaRPr lang="zh-TW" altLang="en-US" sz="1000" dirty="0">
              <a:solidFill>
                <a:srgbClr val="FF0000"/>
              </a:solidFill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-13118" y="3399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Sender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8801150"/>
              </p:ext>
            </p:extLst>
          </p:nvPr>
        </p:nvGraphicFramePr>
        <p:xfrm>
          <a:off x="2569300" y="2428578"/>
          <a:ext cx="2592288" cy="12243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2288"/>
              </a:tblGrid>
              <a:tr h="172424">
                <a:tc>
                  <a:txBody>
                    <a:bodyPr/>
                    <a:lstStyle/>
                    <a:p>
                      <a:r>
                        <a:rPr lang="en-US" altLang="zh-TW" sz="900" b="1" dirty="0" err="1" smtClean="0"/>
                        <a:t>sendingConnections</a:t>
                      </a:r>
                      <a:endParaRPr lang="zh-TW" altLang="en-US" sz="900" b="1" dirty="0"/>
                    </a:p>
                  </a:txBody>
                  <a:tcPr/>
                </a:tc>
              </a:tr>
              <a:tr h="152483">
                <a:tc>
                  <a:txBody>
                    <a:bodyPr/>
                    <a:lstStyle/>
                    <a:p>
                      <a:r>
                        <a:rPr lang="en-US" altLang="zh-TW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n0&lt;-&gt;n1 (1000Bps) is up transferring M1 from n0 until 6.0</a:t>
                      </a:r>
                      <a:endParaRPr lang="zh-TW" altLang="en-US" sz="800" dirty="0"/>
                    </a:p>
                  </a:txBody>
                  <a:tcPr/>
                </a:tc>
              </a:tr>
              <a:tr h="22163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16647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2749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635896" y="2708920"/>
            <a:ext cx="18565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dirty="0" smtClean="0"/>
              <a:t>10/18</a:t>
            </a: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62371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圓角矩形 5"/>
          <p:cNvSpPr/>
          <p:nvPr/>
        </p:nvSpPr>
        <p:spPr>
          <a:xfrm>
            <a:off x="2697366" y="50419"/>
            <a:ext cx="3312368" cy="991771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200" b="1" dirty="0" err="1" smtClean="0"/>
              <a:t>EventQueue</a:t>
            </a:r>
            <a:endParaRPr lang="zh-TW" altLang="en-US" sz="1200" b="1" dirty="0"/>
          </a:p>
        </p:txBody>
      </p:sp>
      <p:sp>
        <p:nvSpPr>
          <p:cNvPr id="7" name="文字方塊 6"/>
          <p:cNvSpPr txBox="1"/>
          <p:nvPr/>
        </p:nvSpPr>
        <p:spPr>
          <a:xfrm>
            <a:off x="2738624" y="611303"/>
            <a:ext cx="118494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err="1">
                <a:solidFill>
                  <a:schemeClr val="bg1"/>
                </a:solidFill>
              </a:rPr>
              <a:t>nextEventsTime</a:t>
            </a:r>
            <a:r>
              <a:rPr lang="en-US" altLang="zh-TW" sz="1100" dirty="0" smtClean="0">
                <a:solidFill>
                  <a:schemeClr val="bg1"/>
                </a:solidFill>
              </a:rPr>
              <a:t>()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nextEvent</a:t>
            </a:r>
            <a:r>
              <a:rPr lang="en-US" altLang="zh-TW" sz="1100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9" name="直線接點 8"/>
          <p:cNvCxnSpPr/>
          <p:nvPr/>
        </p:nvCxnSpPr>
        <p:spPr>
          <a:xfrm>
            <a:off x="2693437" y="611303"/>
            <a:ext cx="33123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2697366" y="463149"/>
            <a:ext cx="33123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圓角矩形 10"/>
          <p:cNvSpPr/>
          <p:nvPr/>
        </p:nvSpPr>
        <p:spPr>
          <a:xfrm>
            <a:off x="2697366" y="1359634"/>
            <a:ext cx="3312368" cy="822494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200" b="1" dirty="0" err="1" smtClean="0"/>
              <a:t>ExternalEvent</a:t>
            </a:r>
            <a:endParaRPr lang="zh-TW" altLang="en-US" sz="1200" b="1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2738624" y="1920517"/>
            <a:ext cx="13853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err="1">
                <a:solidFill>
                  <a:schemeClr val="bg1"/>
                </a:solidFill>
              </a:rPr>
              <a:t>processEvent</a:t>
            </a:r>
            <a:r>
              <a:rPr lang="en-US" altLang="zh-TW" sz="1100" dirty="0">
                <a:solidFill>
                  <a:schemeClr val="bg1"/>
                </a:solidFill>
              </a:rPr>
              <a:t>(World)</a:t>
            </a:r>
          </a:p>
        </p:txBody>
      </p:sp>
      <p:cxnSp>
        <p:nvCxnSpPr>
          <p:cNvPr id="13" name="直線接點 12"/>
          <p:cNvCxnSpPr/>
          <p:nvPr/>
        </p:nvCxnSpPr>
        <p:spPr>
          <a:xfrm>
            <a:off x="2693879" y="1929902"/>
            <a:ext cx="33123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2697366" y="1772363"/>
            <a:ext cx="33123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>
            <a:off x="4349621" y="1065943"/>
            <a:ext cx="84" cy="288065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直線接點 15"/>
          <p:cNvCxnSpPr/>
          <p:nvPr/>
        </p:nvCxnSpPr>
        <p:spPr>
          <a:xfrm flipV="1">
            <a:off x="6009734" y="2396357"/>
            <a:ext cx="0" cy="233604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圓角矩形 16"/>
          <p:cNvSpPr/>
          <p:nvPr/>
        </p:nvSpPr>
        <p:spPr>
          <a:xfrm>
            <a:off x="6504" y="2636912"/>
            <a:ext cx="2934821" cy="1512168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200" b="1" dirty="0" err="1">
                <a:solidFill>
                  <a:schemeClr val="bg1"/>
                </a:solidFill>
              </a:rPr>
              <a:t>ConnectionEvent</a:t>
            </a:r>
            <a:endParaRPr lang="zh-TW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19" name="直線接點 18"/>
          <p:cNvCxnSpPr/>
          <p:nvPr/>
        </p:nvCxnSpPr>
        <p:spPr>
          <a:xfrm flipV="1">
            <a:off x="1363582" y="2403308"/>
            <a:ext cx="0" cy="233604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線接點 19"/>
          <p:cNvCxnSpPr/>
          <p:nvPr/>
        </p:nvCxnSpPr>
        <p:spPr>
          <a:xfrm>
            <a:off x="1363582" y="2403308"/>
            <a:ext cx="4646152" cy="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線單箭頭接點 20"/>
          <p:cNvCxnSpPr/>
          <p:nvPr/>
        </p:nvCxnSpPr>
        <p:spPr>
          <a:xfrm flipH="1" flipV="1">
            <a:off x="4360512" y="2178426"/>
            <a:ext cx="10043" cy="2373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直線接點 27"/>
          <p:cNvCxnSpPr/>
          <p:nvPr/>
        </p:nvCxnSpPr>
        <p:spPr>
          <a:xfrm flipV="1">
            <a:off x="27179" y="3649865"/>
            <a:ext cx="2914146" cy="21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6504" y="3068960"/>
            <a:ext cx="29348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27179" y="3049701"/>
            <a:ext cx="100219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err="1">
                <a:solidFill>
                  <a:schemeClr val="bg1"/>
                </a:solidFill>
              </a:rPr>
              <a:t>fromAddr</a:t>
            </a:r>
            <a:r>
              <a:rPr lang="en-US" altLang="zh-TW" sz="1100" dirty="0">
                <a:solidFill>
                  <a:schemeClr val="bg1"/>
                </a:solidFill>
              </a:rPr>
              <a:t> : </a:t>
            </a:r>
            <a:r>
              <a:rPr lang="en-US" altLang="zh-TW" sz="1100" dirty="0" err="1">
                <a:solidFill>
                  <a:schemeClr val="bg1"/>
                </a:solidFill>
              </a:rPr>
              <a:t>int</a:t>
            </a:r>
            <a:endParaRPr lang="en-US" altLang="zh-TW" sz="1100" dirty="0">
              <a:solidFill>
                <a:schemeClr val="bg1"/>
              </a:solidFill>
            </a:endParaRPr>
          </a:p>
          <a:p>
            <a:r>
              <a:rPr lang="en-US" altLang="zh-TW" sz="1100" dirty="0" err="1">
                <a:solidFill>
                  <a:schemeClr val="bg1"/>
                </a:solidFill>
              </a:rPr>
              <a:t>toAddr</a:t>
            </a:r>
            <a:r>
              <a:rPr lang="en-US" altLang="zh-TW" sz="1100" dirty="0">
                <a:solidFill>
                  <a:schemeClr val="bg1"/>
                </a:solidFill>
              </a:rPr>
              <a:t> : </a:t>
            </a:r>
            <a:r>
              <a:rPr lang="en-US" altLang="zh-TW" sz="1100" dirty="0" err="1">
                <a:solidFill>
                  <a:schemeClr val="bg1"/>
                </a:solidFill>
              </a:rPr>
              <a:t>int</a:t>
            </a:r>
            <a:endParaRPr lang="en-US" altLang="zh-TW" sz="1100" dirty="0">
              <a:solidFill>
                <a:schemeClr val="bg1"/>
              </a:solidFill>
            </a:endParaRPr>
          </a:p>
          <a:p>
            <a:r>
              <a:rPr lang="en-US" altLang="zh-TW" sz="1100" dirty="0" err="1">
                <a:solidFill>
                  <a:schemeClr val="bg1"/>
                </a:solidFill>
              </a:rPr>
              <a:t>isUp</a:t>
            </a:r>
            <a:r>
              <a:rPr lang="en-US" altLang="zh-TW" sz="1100" dirty="0">
                <a:solidFill>
                  <a:schemeClr val="bg1"/>
                </a:solidFill>
              </a:rPr>
              <a:t> : </a:t>
            </a:r>
            <a:r>
              <a:rPr lang="en-US" altLang="zh-TW" sz="1100" dirty="0" err="1">
                <a:solidFill>
                  <a:schemeClr val="bg1"/>
                </a:solidFill>
              </a:rPr>
              <a:t>boolean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27179" y="3651975"/>
            <a:ext cx="30155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err="1">
                <a:solidFill>
                  <a:schemeClr val="bg1"/>
                </a:solidFill>
              </a:rPr>
              <a:t>ConnectionEvent</a:t>
            </a:r>
            <a:r>
              <a:rPr lang="en-US" altLang="zh-TW" sz="1100" dirty="0">
                <a:solidFill>
                  <a:schemeClr val="bg1"/>
                </a:solidFill>
              </a:rPr>
              <a:t>(</a:t>
            </a:r>
            <a:r>
              <a:rPr lang="en-US" altLang="zh-TW" sz="1100" dirty="0" err="1">
                <a:solidFill>
                  <a:schemeClr val="bg1"/>
                </a:solidFill>
              </a:rPr>
              <a:t>int</a:t>
            </a:r>
            <a:r>
              <a:rPr lang="en-US" altLang="zh-TW" sz="1100" dirty="0">
                <a:solidFill>
                  <a:schemeClr val="bg1"/>
                </a:solidFill>
              </a:rPr>
              <a:t>, </a:t>
            </a:r>
            <a:r>
              <a:rPr lang="en-US" altLang="zh-TW" sz="1100" dirty="0" err="1">
                <a:solidFill>
                  <a:schemeClr val="bg1"/>
                </a:solidFill>
              </a:rPr>
              <a:t>int</a:t>
            </a:r>
            <a:r>
              <a:rPr lang="en-US" altLang="zh-TW" sz="1100" dirty="0">
                <a:solidFill>
                  <a:schemeClr val="bg1"/>
                </a:solidFill>
              </a:rPr>
              <a:t>, String, </a:t>
            </a:r>
            <a:r>
              <a:rPr lang="en-US" altLang="zh-TW" sz="1100" dirty="0" err="1">
                <a:solidFill>
                  <a:schemeClr val="bg1"/>
                </a:solidFill>
              </a:rPr>
              <a:t>boolean</a:t>
            </a:r>
            <a:r>
              <a:rPr lang="en-US" altLang="zh-TW" sz="1100" dirty="0">
                <a:solidFill>
                  <a:schemeClr val="bg1"/>
                </a:solidFill>
              </a:rPr>
              <a:t>, double)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processEvent</a:t>
            </a:r>
            <a:r>
              <a:rPr lang="en-US" altLang="zh-TW" sz="1100" dirty="0">
                <a:solidFill>
                  <a:schemeClr val="bg1"/>
                </a:solidFill>
              </a:rPr>
              <a:t>(World)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  <p:sp>
        <p:nvSpPr>
          <p:cNvPr id="38" name="圓角矩形 37"/>
          <p:cNvSpPr/>
          <p:nvPr/>
        </p:nvSpPr>
        <p:spPr>
          <a:xfrm>
            <a:off x="4542323" y="2636912"/>
            <a:ext cx="2934821" cy="1276673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200" b="1" dirty="0" err="1"/>
              <a:t>MessageEvent</a:t>
            </a:r>
            <a:endParaRPr lang="zh-TW" altLang="en-US" sz="1200" b="1" dirty="0"/>
          </a:p>
        </p:txBody>
      </p:sp>
      <p:cxnSp>
        <p:nvCxnSpPr>
          <p:cNvPr id="39" name="直線接點 38"/>
          <p:cNvCxnSpPr/>
          <p:nvPr/>
        </p:nvCxnSpPr>
        <p:spPr>
          <a:xfrm flipV="1">
            <a:off x="4562998" y="3649865"/>
            <a:ext cx="2914146" cy="21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/>
          <p:cNvCxnSpPr/>
          <p:nvPr/>
        </p:nvCxnSpPr>
        <p:spPr>
          <a:xfrm>
            <a:off x="4542323" y="3068960"/>
            <a:ext cx="29348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40"/>
          <p:cNvSpPr txBox="1"/>
          <p:nvPr/>
        </p:nvSpPr>
        <p:spPr>
          <a:xfrm>
            <a:off x="4562998" y="3049701"/>
            <a:ext cx="100219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err="1">
                <a:solidFill>
                  <a:schemeClr val="bg1"/>
                </a:solidFill>
              </a:rPr>
              <a:t>fromAddr</a:t>
            </a:r>
            <a:r>
              <a:rPr lang="en-US" altLang="zh-TW" sz="1100" dirty="0">
                <a:solidFill>
                  <a:schemeClr val="bg1"/>
                </a:solidFill>
              </a:rPr>
              <a:t> : </a:t>
            </a:r>
            <a:r>
              <a:rPr lang="en-US" altLang="zh-TW" sz="1100" dirty="0" err="1">
                <a:solidFill>
                  <a:schemeClr val="bg1"/>
                </a:solidFill>
              </a:rPr>
              <a:t>int</a:t>
            </a:r>
            <a:endParaRPr lang="en-US" altLang="zh-TW" sz="1100" dirty="0">
              <a:solidFill>
                <a:schemeClr val="bg1"/>
              </a:solidFill>
            </a:endParaRPr>
          </a:p>
          <a:p>
            <a:r>
              <a:rPr lang="en-US" altLang="zh-TW" sz="1100" dirty="0" err="1">
                <a:solidFill>
                  <a:schemeClr val="bg1"/>
                </a:solidFill>
              </a:rPr>
              <a:t>toAddr</a:t>
            </a:r>
            <a:r>
              <a:rPr lang="en-US" altLang="zh-TW" sz="1100" dirty="0">
                <a:solidFill>
                  <a:schemeClr val="bg1"/>
                </a:solidFill>
              </a:rPr>
              <a:t> : </a:t>
            </a:r>
            <a:r>
              <a:rPr lang="en-US" altLang="zh-TW" sz="1100" dirty="0" err="1">
                <a:solidFill>
                  <a:schemeClr val="bg1"/>
                </a:solidFill>
              </a:rPr>
              <a:t>int</a:t>
            </a:r>
            <a:endParaRPr lang="en-US" altLang="zh-TW" sz="1100" dirty="0">
              <a:solidFill>
                <a:schemeClr val="bg1"/>
              </a:solidFill>
            </a:endParaRPr>
          </a:p>
          <a:p>
            <a:r>
              <a:rPr lang="en-US" altLang="zh-TW" sz="1100" dirty="0">
                <a:solidFill>
                  <a:schemeClr val="bg1"/>
                </a:solidFill>
              </a:rPr>
              <a:t>id : String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4562998" y="3651975"/>
            <a:ext cx="23342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err="1">
                <a:solidFill>
                  <a:schemeClr val="bg1"/>
                </a:solidFill>
              </a:rPr>
              <a:t>MessageEvent</a:t>
            </a:r>
            <a:r>
              <a:rPr lang="en-US" altLang="zh-TW" sz="1100" dirty="0">
                <a:solidFill>
                  <a:schemeClr val="bg1"/>
                </a:solidFill>
              </a:rPr>
              <a:t>(</a:t>
            </a:r>
            <a:r>
              <a:rPr lang="en-US" altLang="zh-TW" sz="1100" dirty="0" err="1">
                <a:solidFill>
                  <a:schemeClr val="bg1"/>
                </a:solidFill>
              </a:rPr>
              <a:t>int</a:t>
            </a:r>
            <a:r>
              <a:rPr lang="en-US" altLang="zh-TW" sz="1100" dirty="0">
                <a:solidFill>
                  <a:schemeClr val="bg1"/>
                </a:solidFill>
              </a:rPr>
              <a:t>, </a:t>
            </a:r>
            <a:r>
              <a:rPr lang="en-US" altLang="zh-TW" sz="1100" dirty="0" err="1">
                <a:solidFill>
                  <a:schemeClr val="bg1"/>
                </a:solidFill>
              </a:rPr>
              <a:t>int</a:t>
            </a:r>
            <a:r>
              <a:rPr lang="en-US" altLang="zh-TW" sz="1100" dirty="0">
                <a:solidFill>
                  <a:schemeClr val="bg1"/>
                </a:solidFill>
              </a:rPr>
              <a:t>, String, double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  <a:endParaRPr lang="en-US" altLang="zh-TW" sz="1100" dirty="0">
              <a:solidFill>
                <a:schemeClr val="bg1"/>
              </a:solidFill>
            </a:endParaRPr>
          </a:p>
        </p:txBody>
      </p:sp>
      <p:sp>
        <p:nvSpPr>
          <p:cNvPr id="52" name="圓角矩形 51"/>
          <p:cNvSpPr/>
          <p:nvPr/>
        </p:nvSpPr>
        <p:spPr>
          <a:xfrm>
            <a:off x="2567173" y="5257251"/>
            <a:ext cx="1728217" cy="114592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200" b="1" dirty="0" err="1"/>
              <a:t>MessageCreateEvent</a:t>
            </a:r>
            <a:endParaRPr lang="zh-TW" altLang="en-US" sz="1200" b="1" dirty="0"/>
          </a:p>
        </p:txBody>
      </p:sp>
      <p:cxnSp>
        <p:nvCxnSpPr>
          <p:cNvPr id="53" name="直線接點 52"/>
          <p:cNvCxnSpPr/>
          <p:nvPr/>
        </p:nvCxnSpPr>
        <p:spPr>
          <a:xfrm flipV="1">
            <a:off x="2578136" y="6099871"/>
            <a:ext cx="1707542" cy="10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53"/>
          <p:cNvCxnSpPr/>
          <p:nvPr/>
        </p:nvCxnSpPr>
        <p:spPr>
          <a:xfrm flipV="1">
            <a:off x="2567173" y="5688162"/>
            <a:ext cx="1728217" cy="11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/>
          <p:cNvSpPr txBox="1"/>
          <p:nvPr/>
        </p:nvSpPr>
        <p:spPr>
          <a:xfrm>
            <a:off x="2587848" y="5670039"/>
            <a:ext cx="118333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bg1"/>
                </a:solidFill>
              </a:rPr>
              <a:t>size : </a:t>
            </a:r>
            <a:r>
              <a:rPr lang="en-US" altLang="zh-TW" sz="1100" dirty="0" err="1">
                <a:solidFill>
                  <a:schemeClr val="bg1"/>
                </a:solidFill>
              </a:rPr>
              <a:t>int</a:t>
            </a:r>
            <a:endParaRPr lang="en-US" altLang="zh-TW" sz="1100" dirty="0">
              <a:solidFill>
                <a:schemeClr val="bg1"/>
              </a:solidFill>
            </a:endParaRPr>
          </a:p>
          <a:p>
            <a:r>
              <a:rPr lang="en-US" altLang="zh-TW" sz="1100" dirty="0" err="1">
                <a:solidFill>
                  <a:schemeClr val="bg1"/>
                </a:solidFill>
              </a:rPr>
              <a:t>responseSize</a:t>
            </a:r>
            <a:r>
              <a:rPr lang="en-US" altLang="zh-TW" sz="1100" dirty="0">
                <a:solidFill>
                  <a:schemeClr val="bg1"/>
                </a:solidFill>
              </a:rPr>
              <a:t> : </a:t>
            </a:r>
            <a:r>
              <a:rPr lang="en-US" altLang="zh-TW" sz="1100" dirty="0" err="1">
                <a:solidFill>
                  <a:schemeClr val="bg1"/>
                </a:solidFill>
              </a:rPr>
              <a:t>int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2596557" y="6141560"/>
            <a:ext cx="13853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err="1">
                <a:solidFill>
                  <a:schemeClr val="bg1"/>
                </a:solidFill>
              </a:rPr>
              <a:t>processEvent</a:t>
            </a:r>
            <a:r>
              <a:rPr lang="en-US" altLang="zh-TW" sz="1100" dirty="0">
                <a:solidFill>
                  <a:schemeClr val="bg1"/>
                </a:solidFill>
              </a:rPr>
              <a:t>(World)</a:t>
            </a:r>
          </a:p>
        </p:txBody>
      </p:sp>
      <p:sp>
        <p:nvSpPr>
          <p:cNvPr id="57" name="圓角矩形 56"/>
          <p:cNvSpPr/>
          <p:nvPr/>
        </p:nvSpPr>
        <p:spPr>
          <a:xfrm>
            <a:off x="4542323" y="5322086"/>
            <a:ext cx="1881286" cy="1016251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200" b="1" dirty="0" err="1"/>
              <a:t>MessageDeleteEvent</a:t>
            </a:r>
            <a:endParaRPr lang="zh-TW" altLang="en-US" sz="1200" b="1" dirty="0"/>
          </a:p>
        </p:txBody>
      </p:sp>
      <p:cxnSp>
        <p:nvCxnSpPr>
          <p:cNvPr id="58" name="直線接點 57"/>
          <p:cNvCxnSpPr/>
          <p:nvPr/>
        </p:nvCxnSpPr>
        <p:spPr>
          <a:xfrm flipV="1">
            <a:off x="4542322" y="6042135"/>
            <a:ext cx="1881286" cy="21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/>
          <p:cNvCxnSpPr/>
          <p:nvPr/>
        </p:nvCxnSpPr>
        <p:spPr>
          <a:xfrm>
            <a:off x="4542322" y="5754134"/>
            <a:ext cx="1881286" cy="11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字方塊 59"/>
          <p:cNvSpPr txBox="1"/>
          <p:nvPr/>
        </p:nvSpPr>
        <p:spPr>
          <a:xfrm>
            <a:off x="4562997" y="5734875"/>
            <a:ext cx="10230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bg1"/>
                </a:solidFill>
              </a:rPr>
              <a:t>drop : </a:t>
            </a:r>
            <a:r>
              <a:rPr lang="en-US" altLang="zh-TW" sz="1100" dirty="0" err="1">
                <a:solidFill>
                  <a:schemeClr val="bg1"/>
                </a:solidFill>
              </a:rPr>
              <a:t>boolean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4562997" y="6076727"/>
            <a:ext cx="13853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err="1">
                <a:solidFill>
                  <a:schemeClr val="bg1"/>
                </a:solidFill>
              </a:rPr>
              <a:t>processEvent</a:t>
            </a:r>
            <a:r>
              <a:rPr lang="en-US" altLang="zh-TW" sz="1100" dirty="0">
                <a:solidFill>
                  <a:schemeClr val="bg1"/>
                </a:solidFill>
              </a:rPr>
              <a:t>(World)</a:t>
            </a:r>
          </a:p>
        </p:txBody>
      </p:sp>
      <p:sp>
        <p:nvSpPr>
          <p:cNvPr id="71" name="圓角矩形 70"/>
          <p:cNvSpPr/>
          <p:nvPr/>
        </p:nvSpPr>
        <p:spPr>
          <a:xfrm>
            <a:off x="6680995" y="4983956"/>
            <a:ext cx="2340889" cy="1487773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200" b="1" dirty="0" err="1"/>
              <a:t>MessageRelayEvent</a:t>
            </a:r>
            <a:endParaRPr lang="zh-TW" altLang="en-US" sz="1200" b="1" dirty="0"/>
          </a:p>
        </p:txBody>
      </p:sp>
      <p:cxnSp>
        <p:nvCxnSpPr>
          <p:cNvPr id="72" name="直線接點 71"/>
          <p:cNvCxnSpPr/>
          <p:nvPr/>
        </p:nvCxnSpPr>
        <p:spPr>
          <a:xfrm>
            <a:off x="6680995" y="6140461"/>
            <a:ext cx="2340889" cy="128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接點 72"/>
          <p:cNvCxnSpPr/>
          <p:nvPr/>
        </p:nvCxnSpPr>
        <p:spPr>
          <a:xfrm>
            <a:off x="6680995" y="5416004"/>
            <a:ext cx="2340889" cy="4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字方塊 73"/>
          <p:cNvSpPr txBox="1"/>
          <p:nvPr/>
        </p:nvSpPr>
        <p:spPr>
          <a:xfrm>
            <a:off x="6701670" y="5396745"/>
            <a:ext cx="16028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>
                <a:solidFill>
                  <a:schemeClr val="bg1"/>
                </a:solidFill>
              </a:rPr>
              <a:t>stage : </a:t>
            </a:r>
            <a:r>
              <a:rPr lang="en-US" altLang="zh-TW" sz="1100" dirty="0" err="1">
                <a:solidFill>
                  <a:schemeClr val="bg1"/>
                </a:solidFill>
              </a:rPr>
              <a:t>int</a:t>
            </a:r>
            <a:endParaRPr lang="en-US" altLang="zh-TW" sz="1100" dirty="0">
              <a:solidFill>
                <a:schemeClr val="bg1"/>
              </a:solidFill>
            </a:endParaRPr>
          </a:p>
          <a:p>
            <a:r>
              <a:rPr lang="en-US" altLang="zh-TW" sz="1100" dirty="0">
                <a:solidFill>
                  <a:schemeClr val="bg1"/>
                </a:solidFill>
              </a:rPr>
              <a:t>SENDING : </a:t>
            </a:r>
            <a:r>
              <a:rPr lang="en-US" altLang="zh-TW" sz="1100" dirty="0" err="1">
                <a:solidFill>
                  <a:schemeClr val="bg1"/>
                </a:solidFill>
              </a:rPr>
              <a:t>int</a:t>
            </a:r>
            <a:endParaRPr lang="en-US" altLang="zh-TW" sz="1100" dirty="0">
              <a:solidFill>
                <a:schemeClr val="bg1"/>
              </a:solidFill>
            </a:endParaRPr>
          </a:p>
          <a:p>
            <a:r>
              <a:rPr lang="en-US" altLang="zh-TW" sz="1100" dirty="0">
                <a:solidFill>
                  <a:schemeClr val="bg1"/>
                </a:solidFill>
              </a:rPr>
              <a:t>TRANSFERRED : </a:t>
            </a:r>
            <a:r>
              <a:rPr lang="en-US" altLang="zh-TW" sz="1100" dirty="0" err="1">
                <a:solidFill>
                  <a:schemeClr val="bg1"/>
                </a:solidFill>
              </a:rPr>
              <a:t>int</a:t>
            </a:r>
            <a:endParaRPr lang="en-US" altLang="zh-TW" sz="1100" dirty="0">
              <a:solidFill>
                <a:schemeClr val="bg1"/>
              </a:solidFill>
            </a:endParaRPr>
          </a:p>
          <a:p>
            <a:r>
              <a:rPr lang="en-US" altLang="zh-TW" sz="1100" dirty="0">
                <a:solidFill>
                  <a:schemeClr val="bg1"/>
                </a:solidFill>
              </a:rPr>
              <a:t>ABORTED : </a:t>
            </a:r>
            <a:r>
              <a:rPr lang="en-US" altLang="zh-TW" sz="1100" dirty="0" err="1" smtClean="0">
                <a:solidFill>
                  <a:schemeClr val="bg1"/>
                </a:solidFill>
              </a:rPr>
              <a:t>int</a:t>
            </a:r>
            <a:endParaRPr lang="en-US" altLang="zh-TW" sz="1100" dirty="0">
              <a:solidFill>
                <a:schemeClr val="bg1"/>
              </a:solidFill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6680482" y="6152486"/>
            <a:ext cx="18764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err="1">
                <a:solidFill>
                  <a:schemeClr val="bg1"/>
                </a:solidFill>
              </a:rPr>
              <a:t>processEvent</a:t>
            </a:r>
            <a:r>
              <a:rPr lang="en-US" altLang="zh-TW" sz="1100" dirty="0">
                <a:solidFill>
                  <a:schemeClr val="bg1"/>
                </a:solidFill>
              </a:rPr>
              <a:t>(World)</a:t>
            </a:r>
          </a:p>
        </p:txBody>
      </p:sp>
      <p:cxnSp>
        <p:nvCxnSpPr>
          <p:cNvPr id="80" name="直線接點 79"/>
          <p:cNvCxnSpPr/>
          <p:nvPr/>
        </p:nvCxnSpPr>
        <p:spPr>
          <a:xfrm flipV="1">
            <a:off x="7740352" y="4149080"/>
            <a:ext cx="0" cy="834876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1" name="直線接點 80"/>
          <p:cNvCxnSpPr>
            <a:stCxn id="52" idx="0"/>
          </p:cNvCxnSpPr>
          <p:nvPr/>
        </p:nvCxnSpPr>
        <p:spPr>
          <a:xfrm flipV="1">
            <a:off x="3431282" y="4149080"/>
            <a:ext cx="625" cy="110817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2" name="直線接點 81"/>
          <p:cNvCxnSpPr/>
          <p:nvPr/>
        </p:nvCxnSpPr>
        <p:spPr>
          <a:xfrm flipV="1">
            <a:off x="3431281" y="4149080"/>
            <a:ext cx="4309071" cy="1243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3" name="直線單箭頭接點 82"/>
          <p:cNvCxnSpPr/>
          <p:nvPr/>
        </p:nvCxnSpPr>
        <p:spPr>
          <a:xfrm flipH="1" flipV="1">
            <a:off x="5486141" y="3924199"/>
            <a:ext cx="10043" cy="2373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7" name="直線接點 86"/>
          <p:cNvCxnSpPr/>
          <p:nvPr/>
        </p:nvCxnSpPr>
        <p:spPr>
          <a:xfrm flipV="1">
            <a:off x="5482966" y="4155295"/>
            <a:ext cx="0" cy="1160575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57947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285667" y="83273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285667" y="550768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sp>
        <p:nvSpPr>
          <p:cNvPr id="6" name="圓角矩形 5"/>
          <p:cNvSpPr/>
          <p:nvPr/>
        </p:nvSpPr>
        <p:spPr>
          <a:xfrm>
            <a:off x="3155" y="1068744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sp>
        <p:nvSpPr>
          <p:cNvPr id="9" name="圓角矩形 8"/>
          <p:cNvSpPr/>
          <p:nvPr/>
        </p:nvSpPr>
        <p:spPr>
          <a:xfrm>
            <a:off x="75315" y="2857239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1897735" y="371305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圓角矩形 12"/>
          <p:cNvSpPr/>
          <p:nvPr/>
        </p:nvSpPr>
        <p:spPr>
          <a:xfrm>
            <a:off x="10045" y="6144296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17" name="直線接點 16"/>
          <p:cNvCxnSpPr/>
          <p:nvPr/>
        </p:nvCxnSpPr>
        <p:spPr>
          <a:xfrm>
            <a:off x="766045" y="918007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線單箭頭接點 20"/>
          <p:cNvCxnSpPr>
            <a:stCxn id="13" idx="0"/>
            <a:endCxn id="9" idx="2"/>
          </p:cNvCxnSpPr>
          <p:nvPr/>
        </p:nvCxnSpPr>
        <p:spPr>
          <a:xfrm flipH="1" flipV="1">
            <a:off x="756470" y="5406259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9" idx="0"/>
            <a:endCxn id="6" idx="2"/>
          </p:cNvCxnSpPr>
          <p:nvPr/>
        </p:nvCxnSpPr>
        <p:spPr>
          <a:xfrm flipV="1">
            <a:off x="756470" y="1356744"/>
            <a:ext cx="2685" cy="150049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圓角矩形 47"/>
          <p:cNvSpPr/>
          <p:nvPr/>
        </p:nvSpPr>
        <p:spPr>
          <a:xfrm>
            <a:off x="2166701" y="1081197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NetworkInterface</a:t>
            </a:r>
            <a:endParaRPr lang="zh-TW" altLang="en-US" sz="1100" dirty="0"/>
          </a:p>
        </p:txBody>
      </p:sp>
      <p:sp>
        <p:nvSpPr>
          <p:cNvPr id="50" name="圓角矩形 49"/>
          <p:cNvSpPr/>
          <p:nvPr/>
        </p:nvSpPr>
        <p:spPr>
          <a:xfrm>
            <a:off x="2180557" y="2030160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Connections</a:t>
            </a:r>
            <a:endParaRPr lang="zh-TW" altLang="en-US" sz="1100" dirty="0"/>
          </a:p>
        </p:txBody>
      </p:sp>
      <p:sp>
        <p:nvSpPr>
          <p:cNvPr id="52" name="圓角矩形 51"/>
          <p:cNvSpPr/>
          <p:nvPr/>
        </p:nvSpPr>
        <p:spPr>
          <a:xfrm>
            <a:off x="2166701" y="1546989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SimpleBoardcastInterface</a:t>
            </a:r>
            <a:endParaRPr lang="zh-TW" altLang="en-US" sz="800" dirty="0"/>
          </a:p>
        </p:txBody>
      </p:sp>
      <p:sp>
        <p:nvSpPr>
          <p:cNvPr id="53" name="圓角矩形 52"/>
          <p:cNvSpPr/>
          <p:nvPr/>
        </p:nvSpPr>
        <p:spPr>
          <a:xfrm>
            <a:off x="2180557" y="2493521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/>
              <a:t>CBRConnection</a:t>
            </a:r>
            <a:endParaRPr lang="zh-TW" altLang="en-US" sz="1000" dirty="0"/>
          </a:p>
        </p:txBody>
      </p:sp>
      <p:cxnSp>
        <p:nvCxnSpPr>
          <p:cNvPr id="54" name="直線單箭頭接點 53"/>
          <p:cNvCxnSpPr/>
          <p:nvPr/>
        </p:nvCxnSpPr>
        <p:spPr>
          <a:xfrm flipV="1">
            <a:off x="2922701" y="1370903"/>
            <a:ext cx="0" cy="17450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直線接點 55"/>
          <p:cNvCxnSpPr>
            <a:stCxn id="52" idx="2"/>
          </p:cNvCxnSpPr>
          <p:nvPr/>
        </p:nvCxnSpPr>
        <p:spPr>
          <a:xfrm>
            <a:off x="2922701" y="1834989"/>
            <a:ext cx="0" cy="19517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直線單箭頭接點 57"/>
          <p:cNvCxnSpPr>
            <a:endCxn id="50" idx="2"/>
          </p:cNvCxnSpPr>
          <p:nvPr/>
        </p:nvCxnSpPr>
        <p:spPr>
          <a:xfrm flipV="1">
            <a:off x="2936557" y="2318160"/>
            <a:ext cx="0" cy="175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1" name="直線接點 70"/>
          <p:cNvCxnSpPr/>
          <p:nvPr/>
        </p:nvCxnSpPr>
        <p:spPr>
          <a:xfrm>
            <a:off x="2922701" y="905554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直線接點 74"/>
          <p:cNvCxnSpPr>
            <a:stCxn id="5" idx="2"/>
          </p:cNvCxnSpPr>
          <p:nvPr/>
        </p:nvCxnSpPr>
        <p:spPr>
          <a:xfrm>
            <a:off x="1897735" y="838800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直線接點 75"/>
          <p:cNvCxnSpPr/>
          <p:nvPr/>
        </p:nvCxnSpPr>
        <p:spPr>
          <a:xfrm>
            <a:off x="756470" y="916414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9" name="直線接點 78"/>
          <p:cNvCxnSpPr/>
          <p:nvPr/>
        </p:nvCxnSpPr>
        <p:spPr>
          <a:xfrm>
            <a:off x="1711601" y="918007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文字方塊 1"/>
          <p:cNvSpPr txBox="1"/>
          <p:nvPr/>
        </p:nvSpPr>
        <p:spPr>
          <a:xfrm>
            <a:off x="200473" y="3949243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-13118" y="3399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Sender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1542477" y="5998499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6"/>
                </a:solidFill>
              </a:rPr>
              <a:t>Step 3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2494125" y="237470"/>
            <a:ext cx="13276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 err="1" smtClean="0"/>
              <a:t>updateHosts</a:t>
            </a:r>
            <a:r>
              <a:rPr lang="en-US" altLang="zh-TW" sz="900" dirty="0" smtClean="0"/>
              <a:t>()</a:t>
            </a:r>
            <a:r>
              <a:rPr lang="en-US" altLang="zh-TW" sz="900" b="1" dirty="0" smtClean="0"/>
              <a:t>;</a:t>
            </a:r>
            <a:endParaRPr lang="zh-TW" altLang="en-US" sz="9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2494125" y="75515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1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2489313" y="668158"/>
            <a:ext cx="16337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/>
              <a:t> this</a:t>
            </a:r>
            <a:r>
              <a:rPr lang="en-US" altLang="zh-TW" sz="900" dirty="0" smtClean="0"/>
              <a:t>..</a:t>
            </a:r>
            <a:r>
              <a:rPr lang="en-US" altLang="zh-TW" sz="900" dirty="0" err="1" smtClean="0"/>
              <a:t>router.update</a:t>
            </a:r>
            <a:r>
              <a:rPr lang="en-US" altLang="zh-TW" sz="900" dirty="0"/>
              <a:t>();</a:t>
            </a:r>
            <a:endParaRPr lang="zh-TW" altLang="en-US" sz="9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2489313" y="506203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</a:t>
            </a:r>
            <a:r>
              <a:rPr lang="en-US" altLang="zh-TW" sz="900" dirty="0">
                <a:solidFill>
                  <a:schemeClr val="accent6"/>
                </a:solidFill>
              </a:rPr>
              <a:t>2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1535212" y="6144296"/>
            <a:ext cx="227177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update</a:t>
            </a:r>
            <a:r>
              <a:rPr lang="en-US" altLang="zh-TW" sz="1000" dirty="0" smtClean="0"/>
              <a:t>(){</a:t>
            </a:r>
          </a:p>
          <a:p>
            <a:r>
              <a:rPr lang="en-US" altLang="zh-TW" sz="1000" b="1" dirty="0" err="1">
                <a:solidFill>
                  <a:srgbClr val="FF0000"/>
                </a:solidFill>
              </a:rPr>
              <a:t>super.update</a:t>
            </a:r>
            <a:r>
              <a:rPr lang="en-US" altLang="zh-TW" sz="1000" b="1" dirty="0">
                <a:solidFill>
                  <a:srgbClr val="FF0000"/>
                </a:solidFill>
              </a:rPr>
              <a:t>();</a:t>
            </a:r>
            <a:endParaRPr lang="en-US" altLang="zh-TW" sz="1000" b="1" dirty="0" smtClean="0">
              <a:solidFill>
                <a:srgbClr val="FF0000"/>
              </a:solidFill>
            </a:endParaRPr>
          </a:p>
          <a:p>
            <a:r>
              <a:rPr lang="en-US" altLang="zh-TW" sz="1000" dirty="0" smtClean="0"/>
              <a:t>…</a:t>
            </a:r>
          </a:p>
          <a:p>
            <a:r>
              <a:rPr lang="en-US" altLang="zh-TW" sz="1000" dirty="0" err="1" smtClean="0"/>
              <a:t>this.tryAllMessagesToAllConnections</a:t>
            </a:r>
            <a:r>
              <a:rPr lang="en-US" altLang="zh-TW" sz="1000" dirty="0" smtClean="0"/>
              <a:t>();</a:t>
            </a:r>
          </a:p>
          <a:p>
            <a:r>
              <a:rPr lang="en-US" altLang="zh-TW" sz="1000" dirty="0" smtClean="0"/>
              <a:t>}</a:t>
            </a:r>
            <a:endParaRPr lang="zh-TW" altLang="en-US" sz="1000" dirty="0"/>
          </a:p>
        </p:txBody>
      </p:sp>
      <p:sp>
        <p:nvSpPr>
          <p:cNvPr id="43" name="標題 4"/>
          <p:cNvSpPr txBox="1">
            <a:spLocks/>
          </p:cNvSpPr>
          <p:nvPr/>
        </p:nvSpPr>
        <p:spPr>
          <a:xfrm>
            <a:off x="442678" y="-89854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 smtClean="0"/>
              <a:t>Message relay started in clock 1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52725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285667" y="83273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285667" y="550768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sp>
        <p:nvSpPr>
          <p:cNvPr id="6" name="圓角矩形 5"/>
          <p:cNvSpPr/>
          <p:nvPr/>
        </p:nvSpPr>
        <p:spPr>
          <a:xfrm>
            <a:off x="3155" y="1068744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sp>
        <p:nvSpPr>
          <p:cNvPr id="9" name="圓角矩形 8"/>
          <p:cNvSpPr/>
          <p:nvPr/>
        </p:nvSpPr>
        <p:spPr>
          <a:xfrm>
            <a:off x="75315" y="2857239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1897735" y="371305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圓角矩形 12"/>
          <p:cNvSpPr/>
          <p:nvPr/>
        </p:nvSpPr>
        <p:spPr>
          <a:xfrm>
            <a:off x="10045" y="6144296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17" name="直線接點 16"/>
          <p:cNvCxnSpPr/>
          <p:nvPr/>
        </p:nvCxnSpPr>
        <p:spPr>
          <a:xfrm>
            <a:off x="766045" y="918007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線單箭頭接點 20"/>
          <p:cNvCxnSpPr>
            <a:stCxn id="13" idx="0"/>
            <a:endCxn id="9" idx="2"/>
          </p:cNvCxnSpPr>
          <p:nvPr/>
        </p:nvCxnSpPr>
        <p:spPr>
          <a:xfrm flipH="1" flipV="1">
            <a:off x="756470" y="5406259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9" idx="0"/>
            <a:endCxn id="6" idx="2"/>
          </p:cNvCxnSpPr>
          <p:nvPr/>
        </p:nvCxnSpPr>
        <p:spPr>
          <a:xfrm flipV="1">
            <a:off x="756470" y="1356744"/>
            <a:ext cx="2685" cy="150049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圓角矩形 47"/>
          <p:cNvSpPr/>
          <p:nvPr/>
        </p:nvSpPr>
        <p:spPr>
          <a:xfrm>
            <a:off x="2166701" y="1081197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NetworkInterface</a:t>
            </a:r>
            <a:endParaRPr lang="zh-TW" altLang="en-US" sz="1100" dirty="0"/>
          </a:p>
        </p:txBody>
      </p:sp>
      <p:sp>
        <p:nvSpPr>
          <p:cNvPr id="50" name="圓角矩形 49"/>
          <p:cNvSpPr/>
          <p:nvPr/>
        </p:nvSpPr>
        <p:spPr>
          <a:xfrm>
            <a:off x="2180557" y="2030160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Connections</a:t>
            </a:r>
            <a:endParaRPr lang="zh-TW" altLang="en-US" sz="1100" dirty="0"/>
          </a:p>
        </p:txBody>
      </p:sp>
      <p:sp>
        <p:nvSpPr>
          <p:cNvPr id="52" name="圓角矩形 51"/>
          <p:cNvSpPr/>
          <p:nvPr/>
        </p:nvSpPr>
        <p:spPr>
          <a:xfrm>
            <a:off x="2166701" y="1546989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SimpleBoardcastInterface</a:t>
            </a:r>
            <a:endParaRPr lang="zh-TW" altLang="en-US" sz="800" dirty="0"/>
          </a:p>
        </p:txBody>
      </p:sp>
      <p:sp>
        <p:nvSpPr>
          <p:cNvPr id="53" name="圓角矩形 52"/>
          <p:cNvSpPr/>
          <p:nvPr/>
        </p:nvSpPr>
        <p:spPr>
          <a:xfrm>
            <a:off x="2180557" y="2493521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/>
              <a:t>CBRConnection</a:t>
            </a:r>
            <a:endParaRPr lang="zh-TW" altLang="en-US" sz="1000" dirty="0"/>
          </a:p>
        </p:txBody>
      </p:sp>
      <p:cxnSp>
        <p:nvCxnSpPr>
          <p:cNvPr id="54" name="直線單箭頭接點 53"/>
          <p:cNvCxnSpPr/>
          <p:nvPr/>
        </p:nvCxnSpPr>
        <p:spPr>
          <a:xfrm flipV="1">
            <a:off x="2922701" y="1370903"/>
            <a:ext cx="0" cy="17450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直線接點 55"/>
          <p:cNvCxnSpPr>
            <a:stCxn id="52" idx="2"/>
          </p:cNvCxnSpPr>
          <p:nvPr/>
        </p:nvCxnSpPr>
        <p:spPr>
          <a:xfrm>
            <a:off x="2922701" y="1834989"/>
            <a:ext cx="0" cy="19517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直線單箭頭接點 57"/>
          <p:cNvCxnSpPr>
            <a:endCxn id="50" idx="2"/>
          </p:cNvCxnSpPr>
          <p:nvPr/>
        </p:nvCxnSpPr>
        <p:spPr>
          <a:xfrm flipV="1">
            <a:off x="2936557" y="2318160"/>
            <a:ext cx="0" cy="175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1" name="直線接點 70"/>
          <p:cNvCxnSpPr/>
          <p:nvPr/>
        </p:nvCxnSpPr>
        <p:spPr>
          <a:xfrm>
            <a:off x="2922701" y="905554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直線接點 74"/>
          <p:cNvCxnSpPr>
            <a:stCxn id="5" idx="2"/>
          </p:cNvCxnSpPr>
          <p:nvPr/>
        </p:nvCxnSpPr>
        <p:spPr>
          <a:xfrm>
            <a:off x="1897735" y="838800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直線接點 75"/>
          <p:cNvCxnSpPr/>
          <p:nvPr/>
        </p:nvCxnSpPr>
        <p:spPr>
          <a:xfrm>
            <a:off x="756470" y="916414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9" name="直線接點 78"/>
          <p:cNvCxnSpPr/>
          <p:nvPr/>
        </p:nvCxnSpPr>
        <p:spPr>
          <a:xfrm>
            <a:off x="1711601" y="918007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2" name="左大括弧 81"/>
          <p:cNvSpPr/>
          <p:nvPr/>
        </p:nvSpPr>
        <p:spPr>
          <a:xfrm>
            <a:off x="1453551" y="83273"/>
            <a:ext cx="3518156" cy="6205023"/>
          </a:xfrm>
          <a:prstGeom prst="leftBrace">
            <a:avLst>
              <a:gd name="adj1" fmla="val 8333"/>
              <a:gd name="adj2" fmla="val 64289"/>
            </a:avLst>
          </a:prstGeom>
          <a:ln w="254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200473" y="3949243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-13118" y="3399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Sender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1542477" y="5998499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6"/>
                </a:solidFill>
              </a:rPr>
              <a:t>Step 3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1571194" y="6088216"/>
            <a:ext cx="227177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update</a:t>
            </a:r>
            <a:r>
              <a:rPr lang="en-US" altLang="zh-TW" sz="1000" dirty="0" smtClean="0"/>
              <a:t>(){</a:t>
            </a:r>
          </a:p>
          <a:p>
            <a:r>
              <a:rPr lang="en-US" altLang="zh-TW" sz="1000" b="1" dirty="0" err="1"/>
              <a:t>super.update</a:t>
            </a:r>
            <a:r>
              <a:rPr lang="en-US" altLang="zh-TW" sz="1000" b="1" dirty="0"/>
              <a:t>();</a:t>
            </a:r>
            <a:endParaRPr lang="en-US" altLang="zh-TW" sz="1000" b="1" dirty="0" smtClean="0"/>
          </a:p>
          <a:p>
            <a:r>
              <a:rPr lang="en-US" altLang="zh-TW" sz="1000" dirty="0" smtClean="0"/>
              <a:t>…</a:t>
            </a:r>
          </a:p>
          <a:p>
            <a:r>
              <a:rPr lang="en-US" altLang="zh-TW" sz="1000" dirty="0" err="1" smtClean="0"/>
              <a:t>this.tryAllMessagesToAllConnections</a:t>
            </a:r>
            <a:r>
              <a:rPr lang="en-US" altLang="zh-TW" sz="1000" dirty="0" smtClean="0"/>
              <a:t>();</a:t>
            </a:r>
          </a:p>
          <a:p>
            <a:r>
              <a:rPr lang="en-US" altLang="zh-TW" sz="1000" dirty="0" smtClean="0"/>
              <a:t>}</a:t>
            </a:r>
            <a:endParaRPr lang="zh-TW" altLang="en-US" sz="10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4116113" y="225064"/>
            <a:ext cx="3555782" cy="60478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void </a:t>
            </a:r>
            <a:r>
              <a:rPr lang="en-US" altLang="zh-TW" sz="900" b="1" dirty="0"/>
              <a:t>update() </a:t>
            </a:r>
            <a:r>
              <a:rPr lang="en-US" altLang="zh-TW" sz="900" dirty="0" smtClean="0"/>
              <a:t>{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smtClean="0"/>
              <a:t>   for </a:t>
            </a:r>
            <a:r>
              <a:rPr lang="en-US" altLang="zh-TW" sz="900" dirty="0"/>
              <a:t>(</a:t>
            </a:r>
            <a:r>
              <a:rPr lang="en-US" altLang="zh-TW" sz="900" dirty="0" err="1"/>
              <a:t>int</a:t>
            </a:r>
            <a:r>
              <a:rPr lang="en-US" altLang="zh-TW" sz="900" dirty="0"/>
              <a:t> </a:t>
            </a:r>
            <a:r>
              <a:rPr lang="en-US" altLang="zh-TW" sz="900" dirty="0" err="1"/>
              <a:t>i</a:t>
            </a:r>
            <a:r>
              <a:rPr lang="en-US" altLang="zh-TW" sz="900" dirty="0"/>
              <a:t>=0; </a:t>
            </a:r>
            <a:r>
              <a:rPr lang="en-US" altLang="zh-TW" sz="900" dirty="0" err="1"/>
              <a:t>i</a:t>
            </a:r>
            <a:r>
              <a:rPr lang="en-US" altLang="zh-TW" sz="900" dirty="0"/>
              <a:t>&lt;</a:t>
            </a:r>
            <a:r>
              <a:rPr lang="en-US" altLang="zh-TW" sz="900" dirty="0" err="1"/>
              <a:t>this.sendingConnections.size</a:t>
            </a:r>
            <a:r>
              <a:rPr lang="en-US" altLang="zh-TW" sz="900" dirty="0"/>
              <a:t>(); ) {</a:t>
            </a:r>
          </a:p>
          <a:p>
            <a:r>
              <a:rPr lang="en-US" altLang="zh-TW" sz="900" dirty="0" smtClean="0"/>
              <a:t>       </a:t>
            </a:r>
            <a:r>
              <a:rPr lang="en-US" altLang="zh-TW" sz="900" dirty="0" err="1" smtClean="0"/>
              <a:t>boolean</a:t>
            </a:r>
            <a:r>
              <a:rPr lang="en-US" altLang="zh-TW" sz="900" dirty="0" smtClean="0"/>
              <a:t> </a:t>
            </a:r>
            <a:r>
              <a:rPr lang="en-US" altLang="zh-TW" sz="900" b="1" dirty="0" err="1"/>
              <a:t>removeCurrent</a:t>
            </a:r>
            <a:r>
              <a:rPr lang="en-US" altLang="zh-TW" sz="900" b="1" dirty="0"/>
              <a:t> = </a:t>
            </a:r>
            <a:r>
              <a:rPr lang="en-US" altLang="zh-TW" sz="900" b="1" dirty="0">
                <a:solidFill>
                  <a:srgbClr val="FF0000"/>
                </a:solidFill>
              </a:rPr>
              <a:t>false</a:t>
            </a:r>
            <a:r>
              <a:rPr lang="en-US" altLang="zh-TW" sz="900" dirty="0"/>
              <a:t>;</a:t>
            </a:r>
          </a:p>
          <a:p>
            <a:r>
              <a:rPr lang="en-US" altLang="zh-TW" sz="900" dirty="0" smtClean="0"/>
              <a:t>       Connection </a:t>
            </a:r>
            <a:r>
              <a:rPr lang="en-US" altLang="zh-TW" sz="900" b="1" dirty="0"/>
              <a:t>con = </a:t>
            </a:r>
            <a:r>
              <a:rPr lang="en-US" altLang="zh-TW" sz="900" b="1" dirty="0" err="1"/>
              <a:t>sendingConnections.get</a:t>
            </a:r>
            <a:r>
              <a:rPr lang="en-US" altLang="zh-TW" sz="900" b="1" dirty="0"/>
              <a:t>(</a:t>
            </a:r>
            <a:r>
              <a:rPr lang="en-US" altLang="zh-TW" sz="900" b="1" dirty="0" err="1"/>
              <a:t>i</a:t>
            </a:r>
            <a:r>
              <a:rPr lang="en-US" altLang="zh-TW" sz="900" b="1" dirty="0"/>
              <a:t>);</a:t>
            </a:r>
          </a:p>
          <a:p>
            <a:endParaRPr lang="zh-TW" altLang="en-US" sz="900" dirty="0"/>
          </a:p>
          <a:p>
            <a:r>
              <a:rPr lang="en-US" altLang="zh-TW" sz="900" dirty="0" smtClean="0"/>
              <a:t>       </a:t>
            </a:r>
            <a:r>
              <a:rPr lang="en-US" altLang="zh-TW" sz="900" dirty="0" smtClean="0">
                <a:solidFill>
                  <a:schemeClr val="accent3"/>
                </a:solidFill>
              </a:rPr>
              <a:t>/* </a:t>
            </a:r>
            <a:r>
              <a:rPr lang="en-US" altLang="zh-TW" sz="900" dirty="0">
                <a:solidFill>
                  <a:schemeClr val="accent3"/>
                </a:solidFill>
              </a:rPr>
              <a:t>finalize ready transfers */</a:t>
            </a:r>
          </a:p>
          <a:p>
            <a:r>
              <a:rPr lang="en-US" altLang="zh-TW" sz="900" dirty="0" smtClean="0"/>
              <a:t>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con.isMessageTransferred</a:t>
            </a:r>
            <a:r>
              <a:rPr lang="en-US" altLang="zh-TW" sz="900" dirty="0"/>
              <a:t>()) {</a:t>
            </a:r>
          </a:p>
          <a:p>
            <a:r>
              <a:rPr lang="en-US" altLang="zh-TW" sz="900" dirty="0" smtClean="0"/>
              <a:t>   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con.getMessage</a:t>
            </a:r>
            <a:r>
              <a:rPr lang="en-US" altLang="zh-TW" sz="900" dirty="0"/>
              <a:t>() != null) {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transferDone</a:t>
            </a:r>
            <a:r>
              <a:rPr lang="en-US" altLang="zh-TW" sz="900" dirty="0" smtClean="0"/>
              <a:t>(con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con.finalizeTransfer</a:t>
            </a:r>
            <a:r>
              <a:rPr lang="en-US" altLang="zh-TW" sz="900" dirty="0"/>
              <a:t>();</a:t>
            </a:r>
          </a:p>
          <a:p>
            <a:r>
              <a:rPr lang="en-US" altLang="zh-TW" sz="900" dirty="0" smtClean="0"/>
              <a:t>            } </a:t>
            </a:r>
            <a:r>
              <a:rPr lang="en-US" altLang="zh-TW" sz="900" dirty="0">
                <a:solidFill>
                  <a:schemeClr val="accent3"/>
                </a:solidFill>
              </a:rPr>
              <a:t>/* else: some other entity aborted transfer */</a:t>
            </a:r>
          </a:p>
          <a:p>
            <a:r>
              <a:rPr lang="en-US" altLang="zh-TW" sz="900" dirty="0" smtClean="0"/>
              <a:t>           </a:t>
            </a:r>
            <a:r>
              <a:rPr lang="en-US" altLang="zh-TW" sz="900" dirty="0" err="1" smtClean="0"/>
              <a:t>removeCurrent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true;</a:t>
            </a:r>
          </a:p>
          <a:p>
            <a:r>
              <a:rPr lang="en-US" altLang="zh-TW" sz="900" dirty="0" smtClean="0"/>
              <a:t>        }</a:t>
            </a:r>
            <a:endParaRPr lang="en-US" altLang="zh-TW" sz="900" dirty="0"/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      /* </a:t>
            </a:r>
            <a:r>
              <a:rPr lang="en-US" altLang="zh-TW" sz="900" dirty="0">
                <a:solidFill>
                  <a:schemeClr val="accent3"/>
                </a:solidFill>
              </a:rPr>
              <a:t>remove connections that have gone down */</a:t>
            </a:r>
          </a:p>
          <a:p>
            <a:r>
              <a:rPr lang="en-US" altLang="zh-TW" sz="900" dirty="0" smtClean="0"/>
              <a:t>        else </a:t>
            </a:r>
            <a:r>
              <a:rPr lang="en-US" altLang="zh-TW" sz="900" dirty="0"/>
              <a:t>if (!</a:t>
            </a:r>
            <a:r>
              <a:rPr lang="en-US" altLang="zh-TW" sz="900" dirty="0" err="1"/>
              <a:t>con.isUp</a:t>
            </a:r>
            <a:r>
              <a:rPr lang="en-US" altLang="zh-TW" sz="900" dirty="0"/>
              <a:t>()) {</a:t>
            </a:r>
          </a:p>
          <a:p>
            <a:r>
              <a:rPr lang="en-US" altLang="zh-TW" sz="900" dirty="0" smtClean="0"/>
              <a:t>    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con.getMessage</a:t>
            </a:r>
            <a:r>
              <a:rPr lang="en-US" altLang="zh-TW" sz="900" dirty="0"/>
              <a:t>() != null) {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transferAborted</a:t>
            </a:r>
            <a:r>
              <a:rPr lang="en-US" altLang="zh-TW" sz="900" dirty="0" smtClean="0"/>
              <a:t>(con);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con.abortTransfer</a:t>
            </a:r>
            <a:r>
              <a:rPr lang="en-US" altLang="zh-TW" sz="900" dirty="0" smtClean="0"/>
              <a:t>();</a:t>
            </a:r>
          </a:p>
          <a:p>
            <a:r>
              <a:rPr lang="en-US" altLang="zh-TW" sz="900" dirty="0" smtClean="0"/>
              <a:t>            }</a:t>
            </a:r>
            <a:endParaRPr lang="en-US" altLang="zh-TW" sz="900" dirty="0"/>
          </a:p>
          <a:p>
            <a:r>
              <a:rPr lang="en-US" altLang="zh-TW" sz="900" dirty="0" smtClean="0"/>
              <a:t>            </a:t>
            </a:r>
            <a:r>
              <a:rPr lang="en-US" altLang="zh-TW" sz="900" dirty="0" err="1" smtClean="0"/>
              <a:t>removeCurrent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true;</a:t>
            </a:r>
          </a:p>
          <a:p>
            <a:r>
              <a:rPr lang="en-US" altLang="zh-TW" sz="900" dirty="0" smtClean="0"/>
              <a:t>        } 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dirty="0" smtClean="0"/>
              <a:t>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removeCurrent</a:t>
            </a:r>
            <a:r>
              <a:rPr lang="en-US" altLang="zh-TW" sz="900" dirty="0"/>
              <a:t>) </a:t>
            </a:r>
            <a:r>
              <a:rPr lang="en-US" altLang="zh-TW" sz="900" dirty="0" smtClean="0"/>
              <a:t>{</a:t>
            </a:r>
            <a:endParaRPr lang="en-US" altLang="zh-TW" sz="900" dirty="0"/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         // </a:t>
            </a:r>
            <a:r>
              <a:rPr lang="en-US" altLang="zh-TW" sz="900" dirty="0">
                <a:solidFill>
                  <a:schemeClr val="accent3"/>
                </a:solidFill>
              </a:rPr>
              <a:t>if the message being sent was holding excess buffer, free it</a:t>
            </a:r>
          </a:p>
          <a:p>
            <a:r>
              <a:rPr lang="en-US" altLang="zh-TW" sz="900" dirty="0" smtClean="0"/>
              <a:t>    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this.getFreeBufferSize</a:t>
            </a:r>
            <a:r>
              <a:rPr lang="en-US" altLang="zh-TW" sz="900" dirty="0"/>
              <a:t>() &lt; 0) {</a:t>
            </a:r>
          </a:p>
          <a:p>
            <a:r>
              <a:rPr lang="en-US" altLang="zh-TW" sz="900" dirty="0" smtClean="0"/>
              <a:t>                 </a:t>
            </a:r>
            <a:r>
              <a:rPr lang="en-US" altLang="zh-TW" sz="900" dirty="0" err="1" smtClean="0"/>
              <a:t>this.makeRoomForMessage</a:t>
            </a:r>
            <a:r>
              <a:rPr lang="en-US" altLang="zh-TW" sz="900" dirty="0" smtClean="0"/>
              <a:t>(0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        }</a:t>
            </a:r>
            <a:endParaRPr lang="en-US" altLang="zh-TW" sz="900" dirty="0"/>
          </a:p>
          <a:p>
            <a:r>
              <a:rPr lang="en-US" altLang="zh-TW" sz="900" dirty="0" smtClean="0"/>
              <a:t>             </a:t>
            </a:r>
            <a:r>
              <a:rPr lang="en-US" altLang="zh-TW" sz="900" dirty="0" err="1" smtClean="0"/>
              <a:t>sendingConnections.remove</a:t>
            </a:r>
            <a:r>
              <a:rPr lang="en-US" altLang="zh-TW" sz="900" dirty="0" smtClean="0"/>
              <a:t>(</a:t>
            </a:r>
            <a:r>
              <a:rPr lang="en-US" altLang="zh-TW" sz="900" dirty="0" err="1" smtClean="0"/>
              <a:t>i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   }</a:t>
            </a:r>
            <a:endParaRPr lang="en-US" altLang="zh-TW" sz="900" dirty="0"/>
          </a:p>
          <a:p>
            <a:r>
              <a:rPr lang="en-US" altLang="zh-TW" sz="900" dirty="0" smtClean="0"/>
              <a:t>        else </a:t>
            </a:r>
            <a:r>
              <a:rPr lang="en-US" altLang="zh-TW" sz="900" dirty="0"/>
              <a:t>{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      /* </a:t>
            </a:r>
            <a:r>
              <a:rPr lang="en-US" altLang="zh-TW" sz="900" dirty="0">
                <a:solidFill>
                  <a:schemeClr val="accent3"/>
                </a:solidFill>
              </a:rPr>
              <a:t>index increase needed only if nothing was removed */</a:t>
            </a:r>
          </a:p>
          <a:p>
            <a:r>
              <a:rPr lang="en-US" altLang="zh-TW" sz="900" dirty="0" smtClean="0"/>
              <a:t>            </a:t>
            </a:r>
            <a:r>
              <a:rPr lang="en-US" altLang="zh-TW" sz="900" dirty="0" err="1" smtClean="0"/>
              <a:t>i</a:t>
            </a:r>
            <a:r>
              <a:rPr lang="en-US" altLang="zh-TW" sz="900" dirty="0"/>
              <a:t>++;</a:t>
            </a:r>
          </a:p>
          <a:p>
            <a:r>
              <a:rPr lang="en-US" altLang="zh-TW" sz="900" dirty="0" smtClean="0"/>
              <a:t>        }</a:t>
            </a:r>
            <a:endParaRPr lang="en-US" altLang="zh-TW" sz="900" dirty="0"/>
          </a:p>
          <a:p>
            <a:r>
              <a:rPr lang="en-US" altLang="zh-TW" sz="900" dirty="0" smtClean="0"/>
              <a:t>   }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dirty="0">
                <a:solidFill>
                  <a:schemeClr val="accent3"/>
                </a:solidFill>
              </a:rPr>
              <a:t>/* time to do a TTL check and drop old messages? Only if not sending */</a:t>
            </a:r>
          </a:p>
          <a:p>
            <a:r>
              <a:rPr lang="en-US" altLang="zh-TW" sz="900" dirty="0" smtClean="0"/>
              <a:t>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SimClock.</a:t>
            </a:r>
            <a:r>
              <a:rPr lang="en-US" altLang="zh-TW" sz="900" i="1" dirty="0" err="1"/>
              <a:t>getTime</a:t>
            </a:r>
            <a:r>
              <a:rPr lang="en-US" altLang="zh-TW" sz="900" i="1" dirty="0"/>
              <a:t>() - </a:t>
            </a:r>
            <a:r>
              <a:rPr lang="en-US" altLang="zh-TW" sz="900" i="1" dirty="0" err="1"/>
              <a:t>lastTtlCheck</a:t>
            </a:r>
            <a:r>
              <a:rPr lang="en-US" altLang="zh-TW" sz="900" i="1" dirty="0"/>
              <a:t> &gt;= TTL_CHECK_INTERVAL &amp;&amp; </a:t>
            </a:r>
          </a:p>
          <a:p>
            <a:r>
              <a:rPr lang="en-US" altLang="zh-TW" sz="900" dirty="0" smtClean="0"/>
              <a:t>        </a:t>
            </a:r>
            <a:r>
              <a:rPr lang="en-US" altLang="zh-TW" sz="900" dirty="0" err="1" smtClean="0"/>
              <a:t>sendingConnections.size</a:t>
            </a:r>
            <a:r>
              <a:rPr lang="en-US" altLang="zh-TW" sz="900" dirty="0"/>
              <a:t>() == 0) {</a:t>
            </a:r>
          </a:p>
          <a:p>
            <a:r>
              <a:rPr lang="en-US" altLang="zh-TW" sz="900" dirty="0" smtClean="0"/>
              <a:t>       </a:t>
            </a:r>
            <a:r>
              <a:rPr lang="en-US" altLang="zh-TW" sz="900" dirty="0" err="1" smtClean="0"/>
              <a:t>dropExpiredMessages</a:t>
            </a:r>
            <a:r>
              <a:rPr lang="en-US" altLang="zh-TW" sz="900" dirty="0"/>
              <a:t>();</a:t>
            </a:r>
          </a:p>
          <a:p>
            <a:r>
              <a:rPr lang="en-US" altLang="zh-TW" sz="900" dirty="0" smtClean="0"/>
              <a:t>       </a:t>
            </a:r>
            <a:r>
              <a:rPr lang="en-US" altLang="zh-TW" sz="900" dirty="0" err="1" smtClean="0"/>
              <a:t>lastTtlCheck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</a:t>
            </a:r>
            <a:r>
              <a:rPr lang="en-US" altLang="zh-TW" sz="900" dirty="0" err="1"/>
              <a:t>SimClock.</a:t>
            </a:r>
            <a:r>
              <a:rPr lang="en-US" altLang="zh-TW" sz="900" i="1" dirty="0" err="1"/>
              <a:t>getTime</a:t>
            </a:r>
            <a:r>
              <a:rPr lang="en-US" altLang="zh-TW" sz="900" i="1" dirty="0"/>
              <a:t>();</a:t>
            </a:r>
          </a:p>
          <a:p>
            <a:r>
              <a:rPr lang="en-US" altLang="zh-TW" sz="900" dirty="0" smtClean="0"/>
              <a:t>    }</a:t>
            </a:r>
            <a:endParaRPr lang="en-US" altLang="zh-TW" sz="900" dirty="0"/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graphicFrame>
        <p:nvGraphicFramePr>
          <p:cNvPr id="31" name="表格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7227301"/>
              </p:ext>
            </p:extLst>
          </p:nvPr>
        </p:nvGraphicFramePr>
        <p:xfrm>
          <a:off x="6979488" y="526847"/>
          <a:ext cx="1479009" cy="15901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9009"/>
              </a:tblGrid>
              <a:tr h="172424">
                <a:tc>
                  <a:txBody>
                    <a:bodyPr/>
                    <a:lstStyle/>
                    <a:p>
                      <a:r>
                        <a:rPr lang="en-US" altLang="zh-TW" sz="900" b="1" dirty="0" err="1" smtClean="0"/>
                        <a:t>sendingConnections</a:t>
                      </a:r>
                      <a:endParaRPr lang="zh-TW" altLang="en-US" sz="900" b="1" dirty="0"/>
                    </a:p>
                  </a:txBody>
                  <a:tcPr/>
                </a:tc>
              </a:tr>
              <a:tr h="1524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n0&lt;-&gt;n1 (1000Bps) is up transferring M1 from n0 until 6.0</a:t>
                      </a:r>
                      <a:endParaRPr lang="zh-TW" altLang="en-US" sz="800" dirty="0" smtClean="0"/>
                    </a:p>
                    <a:p>
                      <a:endParaRPr lang="zh-TW" altLang="en-US" sz="800" dirty="0"/>
                    </a:p>
                  </a:txBody>
                  <a:tcPr/>
                </a:tc>
              </a:tr>
              <a:tr h="22163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16647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2" name="直線單箭頭接點 31"/>
          <p:cNvCxnSpPr/>
          <p:nvPr/>
        </p:nvCxnSpPr>
        <p:spPr>
          <a:xfrm flipV="1">
            <a:off x="6182036" y="286240"/>
            <a:ext cx="0" cy="329095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6050429" y="8656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chemeClr val="accent2"/>
                </a:solidFill>
              </a:rPr>
              <a:t>1</a:t>
            </a:r>
            <a:endParaRPr lang="zh-TW" altLang="en-US" sz="1200" dirty="0">
              <a:solidFill>
                <a:schemeClr val="accent2"/>
              </a:solidFill>
            </a:endParaRPr>
          </a:p>
        </p:txBody>
      </p:sp>
      <p:cxnSp>
        <p:nvCxnSpPr>
          <p:cNvPr id="35" name="直線單箭頭接點 34"/>
          <p:cNvCxnSpPr/>
          <p:nvPr/>
        </p:nvCxnSpPr>
        <p:spPr>
          <a:xfrm flipV="1">
            <a:off x="6542076" y="887827"/>
            <a:ext cx="288032" cy="1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/>
          <p:cNvSpPr txBox="1"/>
          <p:nvPr/>
        </p:nvSpPr>
        <p:spPr>
          <a:xfrm>
            <a:off x="2494125" y="237470"/>
            <a:ext cx="13276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 err="1" smtClean="0"/>
              <a:t>updateHosts</a:t>
            </a:r>
            <a:r>
              <a:rPr lang="en-US" altLang="zh-TW" sz="900" dirty="0" smtClean="0"/>
              <a:t>()</a:t>
            </a:r>
            <a:r>
              <a:rPr lang="en-US" altLang="zh-TW" sz="900" b="1" dirty="0" smtClean="0"/>
              <a:t>;</a:t>
            </a:r>
            <a:endParaRPr lang="zh-TW" altLang="en-US" sz="9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2494125" y="75515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1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2489313" y="668158"/>
            <a:ext cx="16337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/>
              <a:t> this</a:t>
            </a:r>
            <a:r>
              <a:rPr lang="en-US" altLang="zh-TW" sz="900" dirty="0" smtClean="0"/>
              <a:t>..</a:t>
            </a:r>
            <a:r>
              <a:rPr lang="en-US" altLang="zh-TW" sz="900" dirty="0" err="1" smtClean="0"/>
              <a:t>router.update</a:t>
            </a:r>
            <a:r>
              <a:rPr lang="en-US" altLang="zh-TW" sz="900" dirty="0"/>
              <a:t>();</a:t>
            </a:r>
            <a:endParaRPr lang="zh-TW" altLang="en-US" sz="9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2489313" y="506203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</a:t>
            </a:r>
            <a:r>
              <a:rPr lang="en-US" altLang="zh-TW" sz="900" dirty="0">
                <a:solidFill>
                  <a:schemeClr val="accent6"/>
                </a:solidFill>
              </a:rPr>
              <a:t>2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6974124" y="772939"/>
            <a:ext cx="1429147" cy="509818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標題 4"/>
          <p:cNvSpPr txBox="1">
            <a:spLocks/>
          </p:cNvSpPr>
          <p:nvPr/>
        </p:nvSpPr>
        <p:spPr>
          <a:xfrm>
            <a:off x="442678" y="-89854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 smtClean="0"/>
              <a:t>Message relay started in clock 1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63546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285667" y="83273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285667" y="550768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sp>
        <p:nvSpPr>
          <p:cNvPr id="6" name="圓角矩形 5"/>
          <p:cNvSpPr/>
          <p:nvPr/>
        </p:nvSpPr>
        <p:spPr>
          <a:xfrm>
            <a:off x="3155" y="1068744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sp>
        <p:nvSpPr>
          <p:cNvPr id="9" name="圓角矩形 8"/>
          <p:cNvSpPr/>
          <p:nvPr/>
        </p:nvSpPr>
        <p:spPr>
          <a:xfrm>
            <a:off x="75315" y="2857239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1897735" y="371305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圓角矩形 12"/>
          <p:cNvSpPr/>
          <p:nvPr/>
        </p:nvSpPr>
        <p:spPr>
          <a:xfrm>
            <a:off x="10045" y="6144296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17" name="直線接點 16"/>
          <p:cNvCxnSpPr/>
          <p:nvPr/>
        </p:nvCxnSpPr>
        <p:spPr>
          <a:xfrm>
            <a:off x="766045" y="918007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線單箭頭接點 20"/>
          <p:cNvCxnSpPr>
            <a:stCxn id="13" idx="0"/>
            <a:endCxn id="9" idx="2"/>
          </p:cNvCxnSpPr>
          <p:nvPr/>
        </p:nvCxnSpPr>
        <p:spPr>
          <a:xfrm flipH="1" flipV="1">
            <a:off x="756470" y="5406259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9" idx="0"/>
            <a:endCxn id="6" idx="2"/>
          </p:cNvCxnSpPr>
          <p:nvPr/>
        </p:nvCxnSpPr>
        <p:spPr>
          <a:xfrm flipV="1">
            <a:off x="756470" y="1356744"/>
            <a:ext cx="2685" cy="150049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圓角矩形 47"/>
          <p:cNvSpPr/>
          <p:nvPr/>
        </p:nvSpPr>
        <p:spPr>
          <a:xfrm>
            <a:off x="5034356" y="1081197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NetworkInterface</a:t>
            </a:r>
            <a:endParaRPr lang="zh-TW" altLang="en-US" sz="1100" dirty="0"/>
          </a:p>
        </p:txBody>
      </p:sp>
      <p:sp>
        <p:nvSpPr>
          <p:cNvPr id="50" name="圓角矩形 49"/>
          <p:cNvSpPr/>
          <p:nvPr/>
        </p:nvSpPr>
        <p:spPr>
          <a:xfrm>
            <a:off x="5048212" y="2030160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Connections</a:t>
            </a:r>
            <a:endParaRPr lang="zh-TW" altLang="en-US" sz="1100" dirty="0"/>
          </a:p>
        </p:txBody>
      </p:sp>
      <p:sp>
        <p:nvSpPr>
          <p:cNvPr id="52" name="圓角矩形 51"/>
          <p:cNvSpPr/>
          <p:nvPr/>
        </p:nvSpPr>
        <p:spPr>
          <a:xfrm>
            <a:off x="5034356" y="1546989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SimpleBoardcastInterface</a:t>
            </a:r>
            <a:endParaRPr lang="zh-TW" altLang="en-US" sz="800" dirty="0"/>
          </a:p>
        </p:txBody>
      </p:sp>
      <p:sp>
        <p:nvSpPr>
          <p:cNvPr id="53" name="圓角矩形 52"/>
          <p:cNvSpPr/>
          <p:nvPr/>
        </p:nvSpPr>
        <p:spPr>
          <a:xfrm>
            <a:off x="5048212" y="2493521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/>
              <a:t>CBRConnection</a:t>
            </a:r>
            <a:endParaRPr lang="zh-TW" altLang="en-US" sz="1000" dirty="0"/>
          </a:p>
        </p:txBody>
      </p:sp>
      <p:cxnSp>
        <p:nvCxnSpPr>
          <p:cNvPr id="54" name="直線單箭頭接點 53"/>
          <p:cNvCxnSpPr/>
          <p:nvPr/>
        </p:nvCxnSpPr>
        <p:spPr>
          <a:xfrm flipV="1">
            <a:off x="5790356" y="1370903"/>
            <a:ext cx="0" cy="17450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直線接點 55"/>
          <p:cNvCxnSpPr>
            <a:stCxn id="52" idx="2"/>
          </p:cNvCxnSpPr>
          <p:nvPr/>
        </p:nvCxnSpPr>
        <p:spPr>
          <a:xfrm>
            <a:off x="5790356" y="1834989"/>
            <a:ext cx="0" cy="19517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直線單箭頭接點 57"/>
          <p:cNvCxnSpPr>
            <a:endCxn id="50" idx="2"/>
          </p:cNvCxnSpPr>
          <p:nvPr/>
        </p:nvCxnSpPr>
        <p:spPr>
          <a:xfrm flipV="1">
            <a:off x="5804212" y="2318160"/>
            <a:ext cx="0" cy="175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1" name="直線接點 70"/>
          <p:cNvCxnSpPr/>
          <p:nvPr/>
        </p:nvCxnSpPr>
        <p:spPr>
          <a:xfrm>
            <a:off x="5790356" y="907191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直線接點 74"/>
          <p:cNvCxnSpPr>
            <a:stCxn id="5" idx="2"/>
          </p:cNvCxnSpPr>
          <p:nvPr/>
        </p:nvCxnSpPr>
        <p:spPr>
          <a:xfrm>
            <a:off x="1897735" y="838800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直線接點 75"/>
          <p:cNvCxnSpPr/>
          <p:nvPr/>
        </p:nvCxnSpPr>
        <p:spPr>
          <a:xfrm>
            <a:off x="756470" y="916414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9" name="直線接點 78"/>
          <p:cNvCxnSpPr/>
          <p:nvPr/>
        </p:nvCxnSpPr>
        <p:spPr>
          <a:xfrm>
            <a:off x="1711601" y="918008"/>
            <a:ext cx="4084535" cy="1592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2" name="左大括弧 81"/>
          <p:cNvSpPr/>
          <p:nvPr/>
        </p:nvSpPr>
        <p:spPr>
          <a:xfrm>
            <a:off x="1453553" y="919600"/>
            <a:ext cx="1390256" cy="5644622"/>
          </a:xfrm>
          <a:prstGeom prst="leftBrace">
            <a:avLst>
              <a:gd name="adj1" fmla="val 8333"/>
              <a:gd name="adj2" fmla="val 55899"/>
            </a:avLst>
          </a:prstGeom>
          <a:ln w="254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200473" y="3949243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-13118" y="3399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Sender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1515155" y="5998499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6"/>
                </a:solidFill>
              </a:rPr>
              <a:t>Step 3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1515155" y="6133335"/>
            <a:ext cx="227177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update</a:t>
            </a:r>
            <a:r>
              <a:rPr lang="en-US" altLang="zh-TW" sz="1000" dirty="0" smtClean="0"/>
              <a:t>(){</a:t>
            </a:r>
          </a:p>
          <a:p>
            <a:r>
              <a:rPr lang="en-US" altLang="zh-TW" sz="1000" b="1" dirty="0" err="1"/>
              <a:t>super.update</a:t>
            </a:r>
            <a:r>
              <a:rPr lang="en-US" altLang="zh-TW" sz="1000" b="1" dirty="0"/>
              <a:t>();</a:t>
            </a:r>
            <a:endParaRPr lang="en-US" altLang="zh-TW" sz="1000" b="1" dirty="0" smtClean="0"/>
          </a:p>
          <a:p>
            <a:r>
              <a:rPr lang="en-US" altLang="zh-TW" sz="1000" dirty="0" smtClean="0"/>
              <a:t>…</a:t>
            </a:r>
          </a:p>
          <a:p>
            <a:r>
              <a:rPr lang="en-US" altLang="zh-TW" sz="1000" dirty="0" err="1" smtClean="0"/>
              <a:t>this.tryAllMessagesToAllConnections</a:t>
            </a:r>
            <a:r>
              <a:rPr lang="en-US" altLang="zh-TW" sz="1000" dirty="0" smtClean="0"/>
              <a:t>();</a:t>
            </a:r>
          </a:p>
          <a:p>
            <a:r>
              <a:rPr lang="en-US" altLang="zh-TW" sz="1000" dirty="0" smtClean="0"/>
              <a:t>}</a:t>
            </a:r>
            <a:endParaRPr lang="zh-TW" altLang="en-US" sz="10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2651043" y="879200"/>
            <a:ext cx="3555782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void </a:t>
            </a:r>
            <a:r>
              <a:rPr lang="en-US" altLang="zh-TW" sz="900" b="1" dirty="0"/>
              <a:t>update() </a:t>
            </a:r>
            <a:r>
              <a:rPr lang="en-US" altLang="zh-TW" sz="900" dirty="0" smtClean="0"/>
              <a:t>{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smtClean="0"/>
              <a:t>   for </a:t>
            </a:r>
            <a:r>
              <a:rPr lang="en-US" altLang="zh-TW" sz="900" dirty="0"/>
              <a:t>(</a:t>
            </a:r>
            <a:r>
              <a:rPr lang="en-US" altLang="zh-TW" sz="900" dirty="0" err="1"/>
              <a:t>int</a:t>
            </a:r>
            <a:r>
              <a:rPr lang="en-US" altLang="zh-TW" sz="900" dirty="0"/>
              <a:t> </a:t>
            </a:r>
            <a:r>
              <a:rPr lang="en-US" altLang="zh-TW" sz="900" dirty="0" err="1"/>
              <a:t>i</a:t>
            </a:r>
            <a:r>
              <a:rPr lang="en-US" altLang="zh-TW" sz="900" dirty="0"/>
              <a:t>=0; </a:t>
            </a:r>
            <a:r>
              <a:rPr lang="en-US" altLang="zh-TW" sz="900" dirty="0" err="1"/>
              <a:t>i</a:t>
            </a:r>
            <a:r>
              <a:rPr lang="en-US" altLang="zh-TW" sz="900" dirty="0"/>
              <a:t>&lt;</a:t>
            </a:r>
            <a:r>
              <a:rPr lang="en-US" altLang="zh-TW" sz="900" dirty="0" err="1"/>
              <a:t>this.sendingConnections.size</a:t>
            </a:r>
            <a:r>
              <a:rPr lang="en-US" altLang="zh-TW" sz="900" dirty="0"/>
              <a:t>(); ) {</a:t>
            </a:r>
          </a:p>
          <a:p>
            <a:r>
              <a:rPr lang="en-US" altLang="zh-TW" sz="900" dirty="0" smtClean="0"/>
              <a:t>       </a:t>
            </a:r>
            <a:r>
              <a:rPr lang="en-US" altLang="zh-TW" sz="900" dirty="0" err="1" smtClean="0"/>
              <a:t>boolean</a:t>
            </a:r>
            <a:r>
              <a:rPr lang="en-US" altLang="zh-TW" sz="900" dirty="0" smtClean="0"/>
              <a:t> </a:t>
            </a:r>
            <a:r>
              <a:rPr lang="en-US" altLang="zh-TW" sz="900" dirty="0" err="1"/>
              <a:t>removeCurrent</a:t>
            </a:r>
            <a:r>
              <a:rPr lang="en-US" altLang="zh-TW" sz="900" dirty="0"/>
              <a:t> = false;</a:t>
            </a:r>
          </a:p>
          <a:p>
            <a:r>
              <a:rPr lang="en-US" altLang="zh-TW" sz="900" dirty="0" smtClean="0"/>
              <a:t>       Connection </a:t>
            </a:r>
            <a:r>
              <a:rPr lang="en-US" altLang="zh-TW" sz="900" dirty="0"/>
              <a:t>con = </a:t>
            </a:r>
            <a:r>
              <a:rPr lang="en-US" altLang="zh-TW" sz="900" dirty="0" err="1"/>
              <a:t>sendingConnections.get</a:t>
            </a:r>
            <a:r>
              <a:rPr lang="en-US" altLang="zh-TW" sz="900" dirty="0"/>
              <a:t>(</a:t>
            </a:r>
            <a:r>
              <a:rPr lang="en-US" altLang="zh-TW" sz="900" dirty="0" err="1"/>
              <a:t>i</a:t>
            </a:r>
            <a:r>
              <a:rPr lang="en-US" altLang="zh-TW" sz="900" dirty="0" smtClean="0"/>
              <a:t>);</a:t>
            </a:r>
            <a:endParaRPr lang="zh-TW" altLang="en-US" sz="900" dirty="0"/>
          </a:p>
          <a:p>
            <a:r>
              <a:rPr lang="en-US" altLang="zh-TW" sz="900" dirty="0" smtClean="0"/>
              <a:t>       </a:t>
            </a:r>
            <a:r>
              <a:rPr lang="en-US" altLang="zh-TW" sz="900" dirty="0" smtClean="0">
                <a:solidFill>
                  <a:schemeClr val="accent3"/>
                </a:solidFill>
              </a:rPr>
              <a:t>/* </a:t>
            </a:r>
            <a:r>
              <a:rPr lang="en-US" altLang="zh-TW" sz="900" dirty="0">
                <a:solidFill>
                  <a:schemeClr val="accent3"/>
                </a:solidFill>
              </a:rPr>
              <a:t>finalize ready transfers */</a:t>
            </a:r>
          </a:p>
          <a:p>
            <a:r>
              <a:rPr lang="en-US" altLang="zh-TW" sz="900" dirty="0" smtClean="0"/>
              <a:t>       if </a:t>
            </a:r>
            <a:r>
              <a:rPr lang="en-US" altLang="zh-TW" sz="900" dirty="0"/>
              <a:t>(</a:t>
            </a:r>
            <a:r>
              <a:rPr lang="en-US" altLang="zh-TW" sz="900" b="1" dirty="0" err="1"/>
              <a:t>con.isMessageTransferred</a:t>
            </a:r>
            <a:r>
              <a:rPr lang="en-US" altLang="zh-TW" sz="900" b="1" dirty="0"/>
              <a:t>()</a:t>
            </a:r>
            <a:r>
              <a:rPr lang="en-US" altLang="zh-TW" sz="900" dirty="0"/>
              <a:t>) {</a:t>
            </a:r>
          </a:p>
          <a:p>
            <a:r>
              <a:rPr lang="en-US" altLang="zh-TW" sz="900" dirty="0" smtClean="0"/>
              <a:t>   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con.getMessage</a:t>
            </a:r>
            <a:r>
              <a:rPr lang="en-US" altLang="zh-TW" sz="900" dirty="0"/>
              <a:t>() != null) {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transferDone</a:t>
            </a:r>
            <a:r>
              <a:rPr lang="en-US" altLang="zh-TW" sz="900" dirty="0" smtClean="0"/>
              <a:t>(con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con.finalizeTransfer</a:t>
            </a:r>
            <a:r>
              <a:rPr lang="en-US" altLang="zh-TW" sz="900" dirty="0"/>
              <a:t>();</a:t>
            </a:r>
          </a:p>
          <a:p>
            <a:r>
              <a:rPr lang="en-US" altLang="zh-TW" sz="900" dirty="0" smtClean="0"/>
              <a:t>            } </a:t>
            </a:r>
            <a:r>
              <a:rPr lang="en-US" altLang="zh-TW" sz="900" dirty="0">
                <a:solidFill>
                  <a:schemeClr val="accent3"/>
                </a:solidFill>
              </a:rPr>
              <a:t>/* else: some other entity aborted transfer */</a:t>
            </a:r>
          </a:p>
          <a:p>
            <a:r>
              <a:rPr lang="en-US" altLang="zh-TW" sz="900" dirty="0" smtClean="0"/>
              <a:t>           </a:t>
            </a:r>
            <a:r>
              <a:rPr lang="en-US" altLang="zh-TW" sz="900" dirty="0" err="1" smtClean="0"/>
              <a:t>removeCurrent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true;</a:t>
            </a:r>
          </a:p>
          <a:p>
            <a:r>
              <a:rPr lang="en-US" altLang="zh-TW" sz="900" dirty="0" smtClean="0"/>
              <a:t>        }</a:t>
            </a:r>
            <a:endParaRPr lang="en-US" altLang="zh-TW" sz="900" dirty="0"/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      /* </a:t>
            </a:r>
            <a:r>
              <a:rPr lang="en-US" altLang="zh-TW" sz="900" dirty="0">
                <a:solidFill>
                  <a:schemeClr val="accent3"/>
                </a:solidFill>
              </a:rPr>
              <a:t>remove connections that have gone down */</a:t>
            </a:r>
          </a:p>
          <a:p>
            <a:r>
              <a:rPr lang="en-US" altLang="zh-TW" sz="900" dirty="0" smtClean="0"/>
              <a:t>        else </a:t>
            </a:r>
            <a:r>
              <a:rPr lang="en-US" altLang="zh-TW" sz="900" dirty="0"/>
              <a:t>if (!</a:t>
            </a:r>
            <a:r>
              <a:rPr lang="en-US" altLang="zh-TW" sz="900" dirty="0" err="1"/>
              <a:t>con.isUp</a:t>
            </a:r>
            <a:r>
              <a:rPr lang="en-US" altLang="zh-TW" sz="900" dirty="0"/>
              <a:t>()) {</a:t>
            </a:r>
          </a:p>
          <a:p>
            <a:r>
              <a:rPr lang="en-US" altLang="zh-TW" sz="900" dirty="0" smtClean="0"/>
              <a:t>    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con.getMessage</a:t>
            </a:r>
            <a:r>
              <a:rPr lang="en-US" altLang="zh-TW" sz="900" dirty="0"/>
              <a:t>() != null) {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transferAborted</a:t>
            </a:r>
            <a:r>
              <a:rPr lang="en-US" altLang="zh-TW" sz="900" dirty="0" smtClean="0"/>
              <a:t>(con);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con.abortTransfer</a:t>
            </a:r>
            <a:r>
              <a:rPr lang="en-US" altLang="zh-TW" sz="900" dirty="0" smtClean="0"/>
              <a:t>();</a:t>
            </a:r>
          </a:p>
          <a:p>
            <a:r>
              <a:rPr lang="en-US" altLang="zh-TW" sz="900" dirty="0" smtClean="0"/>
              <a:t>            }</a:t>
            </a:r>
            <a:endParaRPr lang="en-US" altLang="zh-TW" sz="900" dirty="0"/>
          </a:p>
          <a:p>
            <a:r>
              <a:rPr lang="en-US" altLang="zh-TW" sz="900" dirty="0" smtClean="0"/>
              <a:t>            </a:t>
            </a:r>
            <a:r>
              <a:rPr lang="en-US" altLang="zh-TW" sz="900" dirty="0" err="1" smtClean="0"/>
              <a:t>removeCurrent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true;</a:t>
            </a:r>
          </a:p>
          <a:p>
            <a:r>
              <a:rPr lang="en-US" altLang="zh-TW" sz="900" dirty="0" smtClean="0"/>
              <a:t>        } 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dirty="0" smtClean="0"/>
              <a:t>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removeCurrent</a:t>
            </a:r>
            <a:r>
              <a:rPr lang="en-US" altLang="zh-TW" sz="900" dirty="0"/>
              <a:t>) </a:t>
            </a:r>
            <a:r>
              <a:rPr lang="en-US" altLang="zh-TW" sz="900" dirty="0" smtClean="0"/>
              <a:t>{</a:t>
            </a:r>
            <a:endParaRPr lang="en-US" altLang="zh-TW" sz="900" dirty="0"/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         // </a:t>
            </a:r>
            <a:r>
              <a:rPr lang="en-US" altLang="zh-TW" sz="900" dirty="0">
                <a:solidFill>
                  <a:schemeClr val="accent3"/>
                </a:solidFill>
              </a:rPr>
              <a:t>if the message being sent was holding excess buffer, free it</a:t>
            </a:r>
          </a:p>
          <a:p>
            <a:r>
              <a:rPr lang="en-US" altLang="zh-TW" sz="900" dirty="0" smtClean="0"/>
              <a:t>    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this.getFreeBufferSize</a:t>
            </a:r>
            <a:r>
              <a:rPr lang="en-US" altLang="zh-TW" sz="900" dirty="0"/>
              <a:t>() &lt; 0) {</a:t>
            </a:r>
          </a:p>
          <a:p>
            <a:r>
              <a:rPr lang="en-US" altLang="zh-TW" sz="900" dirty="0" smtClean="0"/>
              <a:t>                 </a:t>
            </a:r>
            <a:r>
              <a:rPr lang="en-US" altLang="zh-TW" sz="900" dirty="0" err="1" smtClean="0"/>
              <a:t>this.makeRoomForMessage</a:t>
            </a:r>
            <a:r>
              <a:rPr lang="en-US" altLang="zh-TW" sz="900" dirty="0" smtClean="0"/>
              <a:t>(0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        }</a:t>
            </a:r>
            <a:endParaRPr lang="en-US" altLang="zh-TW" sz="900" dirty="0"/>
          </a:p>
          <a:p>
            <a:r>
              <a:rPr lang="en-US" altLang="zh-TW" sz="900" dirty="0" smtClean="0"/>
              <a:t>             </a:t>
            </a:r>
            <a:r>
              <a:rPr lang="en-US" altLang="zh-TW" sz="900" dirty="0" err="1" smtClean="0"/>
              <a:t>sendingConnections.remove</a:t>
            </a:r>
            <a:r>
              <a:rPr lang="en-US" altLang="zh-TW" sz="900" dirty="0" smtClean="0"/>
              <a:t>(</a:t>
            </a:r>
            <a:r>
              <a:rPr lang="en-US" altLang="zh-TW" sz="900" dirty="0" err="1" smtClean="0"/>
              <a:t>i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   }</a:t>
            </a:r>
            <a:endParaRPr lang="en-US" altLang="zh-TW" sz="900" dirty="0"/>
          </a:p>
          <a:p>
            <a:r>
              <a:rPr lang="en-US" altLang="zh-TW" sz="900" dirty="0" smtClean="0"/>
              <a:t>        else </a:t>
            </a:r>
            <a:r>
              <a:rPr lang="en-US" altLang="zh-TW" sz="900" dirty="0"/>
              <a:t>{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      /* </a:t>
            </a:r>
            <a:r>
              <a:rPr lang="en-US" altLang="zh-TW" sz="900" dirty="0">
                <a:solidFill>
                  <a:schemeClr val="accent3"/>
                </a:solidFill>
              </a:rPr>
              <a:t>index increase needed only if nothing was removed */</a:t>
            </a:r>
          </a:p>
          <a:p>
            <a:r>
              <a:rPr lang="en-US" altLang="zh-TW" sz="900" dirty="0" smtClean="0"/>
              <a:t>            </a:t>
            </a:r>
            <a:r>
              <a:rPr lang="en-US" altLang="zh-TW" sz="900" dirty="0" err="1" smtClean="0"/>
              <a:t>i</a:t>
            </a:r>
            <a:r>
              <a:rPr lang="en-US" altLang="zh-TW" sz="900" dirty="0"/>
              <a:t>++;</a:t>
            </a:r>
          </a:p>
          <a:p>
            <a:r>
              <a:rPr lang="en-US" altLang="zh-TW" sz="900" dirty="0" smtClean="0"/>
              <a:t>        }</a:t>
            </a:r>
            <a:endParaRPr lang="en-US" altLang="zh-TW" sz="900" dirty="0"/>
          </a:p>
          <a:p>
            <a:r>
              <a:rPr lang="en-US" altLang="zh-TW" sz="900" dirty="0" smtClean="0"/>
              <a:t>   }</a:t>
            </a:r>
            <a:endParaRPr lang="zh-TW" altLang="en-US" sz="900" dirty="0"/>
          </a:p>
          <a:p>
            <a:r>
              <a:rPr lang="en-US" altLang="zh-TW" sz="900" dirty="0">
                <a:solidFill>
                  <a:schemeClr val="accent3"/>
                </a:solidFill>
              </a:rPr>
              <a:t>/* time to do a TTL check and drop old messages? Only if not sending */</a:t>
            </a:r>
          </a:p>
          <a:p>
            <a:r>
              <a:rPr lang="en-US" altLang="zh-TW" sz="900" dirty="0" smtClean="0"/>
              <a:t>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SimClock.</a:t>
            </a:r>
            <a:r>
              <a:rPr lang="en-US" altLang="zh-TW" sz="900" i="1" dirty="0" err="1"/>
              <a:t>getTime</a:t>
            </a:r>
            <a:r>
              <a:rPr lang="en-US" altLang="zh-TW" sz="900" i="1" dirty="0"/>
              <a:t>() - </a:t>
            </a:r>
            <a:r>
              <a:rPr lang="en-US" altLang="zh-TW" sz="900" i="1" dirty="0" err="1"/>
              <a:t>lastTtlCheck</a:t>
            </a:r>
            <a:r>
              <a:rPr lang="en-US" altLang="zh-TW" sz="900" i="1" dirty="0"/>
              <a:t> &gt;= TTL_CHECK_INTERVAL &amp;&amp; </a:t>
            </a:r>
          </a:p>
          <a:p>
            <a:r>
              <a:rPr lang="en-US" altLang="zh-TW" sz="900" dirty="0" smtClean="0"/>
              <a:t>        </a:t>
            </a:r>
            <a:r>
              <a:rPr lang="en-US" altLang="zh-TW" sz="900" dirty="0" err="1" smtClean="0"/>
              <a:t>sendingConnections.size</a:t>
            </a:r>
            <a:r>
              <a:rPr lang="en-US" altLang="zh-TW" sz="900" dirty="0"/>
              <a:t>() == 0) {</a:t>
            </a:r>
          </a:p>
          <a:p>
            <a:r>
              <a:rPr lang="en-US" altLang="zh-TW" sz="900" dirty="0" smtClean="0"/>
              <a:t>       </a:t>
            </a:r>
            <a:r>
              <a:rPr lang="en-US" altLang="zh-TW" sz="900" dirty="0" err="1" smtClean="0"/>
              <a:t>dropExpiredMessages</a:t>
            </a:r>
            <a:r>
              <a:rPr lang="en-US" altLang="zh-TW" sz="900" dirty="0"/>
              <a:t>();</a:t>
            </a:r>
          </a:p>
          <a:p>
            <a:r>
              <a:rPr lang="en-US" altLang="zh-TW" sz="900" dirty="0" smtClean="0"/>
              <a:t>       </a:t>
            </a:r>
            <a:r>
              <a:rPr lang="en-US" altLang="zh-TW" sz="900" dirty="0" err="1" smtClean="0"/>
              <a:t>lastTtlCheck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</a:t>
            </a:r>
            <a:r>
              <a:rPr lang="en-US" altLang="zh-TW" sz="900" dirty="0" err="1"/>
              <a:t>SimClock.</a:t>
            </a:r>
            <a:r>
              <a:rPr lang="en-US" altLang="zh-TW" sz="900" i="1" dirty="0" err="1"/>
              <a:t>getTime</a:t>
            </a:r>
            <a:r>
              <a:rPr lang="en-US" altLang="zh-TW" sz="900" i="1" dirty="0"/>
              <a:t>();</a:t>
            </a:r>
          </a:p>
          <a:p>
            <a:r>
              <a:rPr lang="en-US" altLang="zh-TW" sz="900" dirty="0" smtClean="0"/>
              <a:t>    }</a:t>
            </a:r>
            <a:endParaRPr lang="en-US" altLang="zh-TW" sz="900" dirty="0"/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2494125" y="237470"/>
            <a:ext cx="13276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 err="1" smtClean="0"/>
              <a:t>updateHosts</a:t>
            </a:r>
            <a:r>
              <a:rPr lang="en-US" altLang="zh-TW" sz="900" dirty="0" smtClean="0"/>
              <a:t>()</a:t>
            </a:r>
            <a:r>
              <a:rPr lang="en-US" altLang="zh-TW" sz="900" b="1" dirty="0" smtClean="0"/>
              <a:t>;</a:t>
            </a:r>
            <a:endParaRPr lang="zh-TW" altLang="en-US" sz="9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2494125" y="75515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1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2489313" y="668158"/>
            <a:ext cx="16337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/>
              <a:t> this</a:t>
            </a:r>
            <a:r>
              <a:rPr lang="en-US" altLang="zh-TW" sz="900" dirty="0" smtClean="0"/>
              <a:t>..</a:t>
            </a:r>
            <a:r>
              <a:rPr lang="en-US" altLang="zh-TW" sz="900" dirty="0" err="1" smtClean="0"/>
              <a:t>router.update</a:t>
            </a:r>
            <a:r>
              <a:rPr lang="en-US" altLang="zh-TW" sz="900" dirty="0"/>
              <a:t>();</a:t>
            </a:r>
            <a:endParaRPr lang="zh-TW" altLang="en-US" sz="9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2489313" y="506203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</a:t>
            </a:r>
            <a:r>
              <a:rPr lang="en-US" altLang="zh-TW" sz="900" dirty="0">
                <a:solidFill>
                  <a:schemeClr val="accent6"/>
                </a:solidFill>
              </a:rPr>
              <a:t>2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6842298" y="704913"/>
            <a:ext cx="2121093" cy="507831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900" dirty="0" err="1" smtClean="0"/>
              <a:t>boolean</a:t>
            </a:r>
            <a:r>
              <a:rPr lang="en-US" altLang="zh-TW" sz="900" dirty="0" smtClean="0"/>
              <a:t> </a:t>
            </a:r>
            <a:r>
              <a:rPr lang="en-US" altLang="zh-TW" sz="900" dirty="0" err="1"/>
              <a:t>isMessageTransferred</a:t>
            </a:r>
            <a:r>
              <a:rPr lang="en-US" altLang="zh-TW" sz="900" dirty="0"/>
              <a:t>() {</a:t>
            </a:r>
          </a:p>
          <a:p>
            <a:r>
              <a:rPr lang="zh-TW" altLang="en-US" sz="900" dirty="0"/>
              <a:t> </a:t>
            </a:r>
            <a:r>
              <a:rPr lang="zh-TW" altLang="en-US" sz="900" dirty="0" smtClean="0"/>
              <a:t>   </a:t>
            </a:r>
            <a:r>
              <a:rPr lang="en-US" altLang="zh-TW" sz="900" dirty="0" smtClean="0"/>
              <a:t>return </a:t>
            </a:r>
            <a:r>
              <a:rPr lang="en-US" altLang="zh-TW" sz="900" b="1" dirty="0" err="1"/>
              <a:t>getRemainingByteCount</a:t>
            </a:r>
            <a:r>
              <a:rPr lang="en-US" altLang="zh-TW" sz="900" b="1" dirty="0"/>
              <a:t>() </a:t>
            </a:r>
            <a:r>
              <a:rPr lang="en-US" altLang="zh-TW" sz="900" dirty="0"/>
              <a:t>== 0;</a:t>
            </a:r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cxnSp>
        <p:nvCxnSpPr>
          <p:cNvPr id="90" name="肘形接點 89"/>
          <p:cNvCxnSpPr/>
          <p:nvPr/>
        </p:nvCxnSpPr>
        <p:spPr>
          <a:xfrm>
            <a:off x="4211960" y="1834988"/>
            <a:ext cx="822396" cy="802533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左大括弧 91"/>
          <p:cNvSpPr/>
          <p:nvPr/>
        </p:nvSpPr>
        <p:spPr>
          <a:xfrm>
            <a:off x="6546356" y="556753"/>
            <a:ext cx="432048" cy="3725061"/>
          </a:xfrm>
          <a:prstGeom prst="leftBrace">
            <a:avLst>
              <a:gd name="adj1" fmla="val 8333"/>
              <a:gd name="adj2" fmla="val 55899"/>
            </a:avLst>
          </a:prstGeom>
          <a:ln w="254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5" name="標題 4"/>
          <p:cNvSpPr txBox="1">
            <a:spLocks/>
          </p:cNvSpPr>
          <p:nvPr/>
        </p:nvSpPr>
        <p:spPr>
          <a:xfrm>
            <a:off x="442678" y="-89854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 smtClean="0"/>
              <a:t>Message relay started in clock 1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594772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285667" y="83273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285667" y="550768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sp>
        <p:nvSpPr>
          <p:cNvPr id="6" name="圓角矩形 5"/>
          <p:cNvSpPr/>
          <p:nvPr/>
        </p:nvSpPr>
        <p:spPr>
          <a:xfrm>
            <a:off x="3155" y="1068744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sp>
        <p:nvSpPr>
          <p:cNvPr id="9" name="圓角矩形 8"/>
          <p:cNvSpPr/>
          <p:nvPr/>
        </p:nvSpPr>
        <p:spPr>
          <a:xfrm>
            <a:off x="75315" y="2857239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1897735" y="371305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圓角矩形 12"/>
          <p:cNvSpPr/>
          <p:nvPr/>
        </p:nvSpPr>
        <p:spPr>
          <a:xfrm>
            <a:off x="10045" y="6144296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17" name="直線接點 16"/>
          <p:cNvCxnSpPr/>
          <p:nvPr/>
        </p:nvCxnSpPr>
        <p:spPr>
          <a:xfrm>
            <a:off x="766045" y="918007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線單箭頭接點 20"/>
          <p:cNvCxnSpPr>
            <a:stCxn id="13" idx="0"/>
            <a:endCxn id="9" idx="2"/>
          </p:cNvCxnSpPr>
          <p:nvPr/>
        </p:nvCxnSpPr>
        <p:spPr>
          <a:xfrm flipH="1" flipV="1">
            <a:off x="756470" y="5406259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9" idx="0"/>
            <a:endCxn id="6" idx="2"/>
          </p:cNvCxnSpPr>
          <p:nvPr/>
        </p:nvCxnSpPr>
        <p:spPr>
          <a:xfrm flipV="1">
            <a:off x="756470" y="1356744"/>
            <a:ext cx="2685" cy="150049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圓角矩形 47"/>
          <p:cNvSpPr/>
          <p:nvPr/>
        </p:nvSpPr>
        <p:spPr>
          <a:xfrm>
            <a:off x="5034356" y="1081197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NetworkInterface</a:t>
            </a:r>
            <a:endParaRPr lang="zh-TW" altLang="en-US" sz="1100" dirty="0"/>
          </a:p>
        </p:txBody>
      </p:sp>
      <p:sp>
        <p:nvSpPr>
          <p:cNvPr id="50" name="圓角矩形 49"/>
          <p:cNvSpPr/>
          <p:nvPr/>
        </p:nvSpPr>
        <p:spPr>
          <a:xfrm>
            <a:off x="5048212" y="2030160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Connections</a:t>
            </a:r>
            <a:endParaRPr lang="zh-TW" altLang="en-US" sz="1100" dirty="0"/>
          </a:p>
        </p:txBody>
      </p:sp>
      <p:sp>
        <p:nvSpPr>
          <p:cNvPr id="52" name="圓角矩形 51"/>
          <p:cNvSpPr/>
          <p:nvPr/>
        </p:nvSpPr>
        <p:spPr>
          <a:xfrm>
            <a:off x="5034356" y="1546989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SimpleBoardcastInterface</a:t>
            </a:r>
            <a:endParaRPr lang="zh-TW" altLang="en-US" sz="800" dirty="0"/>
          </a:p>
        </p:txBody>
      </p:sp>
      <p:sp>
        <p:nvSpPr>
          <p:cNvPr id="53" name="圓角矩形 52"/>
          <p:cNvSpPr/>
          <p:nvPr/>
        </p:nvSpPr>
        <p:spPr>
          <a:xfrm>
            <a:off x="5048212" y="2493521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/>
              <a:t>CBRConnection</a:t>
            </a:r>
            <a:endParaRPr lang="zh-TW" altLang="en-US" sz="1000" dirty="0"/>
          </a:p>
        </p:txBody>
      </p:sp>
      <p:cxnSp>
        <p:nvCxnSpPr>
          <p:cNvPr id="54" name="直線單箭頭接點 53"/>
          <p:cNvCxnSpPr/>
          <p:nvPr/>
        </p:nvCxnSpPr>
        <p:spPr>
          <a:xfrm flipV="1">
            <a:off x="5790356" y="1370903"/>
            <a:ext cx="0" cy="17450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直線接點 55"/>
          <p:cNvCxnSpPr>
            <a:stCxn id="52" idx="2"/>
          </p:cNvCxnSpPr>
          <p:nvPr/>
        </p:nvCxnSpPr>
        <p:spPr>
          <a:xfrm>
            <a:off x="5790356" y="1834989"/>
            <a:ext cx="0" cy="19517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直線單箭頭接點 57"/>
          <p:cNvCxnSpPr>
            <a:endCxn id="50" idx="2"/>
          </p:cNvCxnSpPr>
          <p:nvPr/>
        </p:nvCxnSpPr>
        <p:spPr>
          <a:xfrm flipV="1">
            <a:off x="5804212" y="2318160"/>
            <a:ext cx="0" cy="175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1" name="直線接點 70"/>
          <p:cNvCxnSpPr/>
          <p:nvPr/>
        </p:nvCxnSpPr>
        <p:spPr>
          <a:xfrm>
            <a:off x="5790356" y="907191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直線接點 74"/>
          <p:cNvCxnSpPr>
            <a:stCxn id="5" idx="2"/>
          </p:cNvCxnSpPr>
          <p:nvPr/>
        </p:nvCxnSpPr>
        <p:spPr>
          <a:xfrm>
            <a:off x="1897735" y="838800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直線接點 75"/>
          <p:cNvCxnSpPr/>
          <p:nvPr/>
        </p:nvCxnSpPr>
        <p:spPr>
          <a:xfrm>
            <a:off x="756470" y="916414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9" name="直線接點 78"/>
          <p:cNvCxnSpPr/>
          <p:nvPr/>
        </p:nvCxnSpPr>
        <p:spPr>
          <a:xfrm>
            <a:off x="1711601" y="918008"/>
            <a:ext cx="4084535" cy="1592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2" name="左大括弧 81"/>
          <p:cNvSpPr/>
          <p:nvPr/>
        </p:nvSpPr>
        <p:spPr>
          <a:xfrm>
            <a:off x="1453553" y="919600"/>
            <a:ext cx="1390256" cy="5644622"/>
          </a:xfrm>
          <a:prstGeom prst="leftBrace">
            <a:avLst>
              <a:gd name="adj1" fmla="val 8333"/>
              <a:gd name="adj2" fmla="val 55899"/>
            </a:avLst>
          </a:prstGeom>
          <a:ln w="254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200473" y="3949243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-13118" y="3399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Sender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1515155" y="5998499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6"/>
                </a:solidFill>
              </a:rPr>
              <a:t>Step 3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1515155" y="6133335"/>
            <a:ext cx="227177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update</a:t>
            </a:r>
            <a:r>
              <a:rPr lang="en-US" altLang="zh-TW" sz="1000" dirty="0" smtClean="0"/>
              <a:t>(){</a:t>
            </a:r>
          </a:p>
          <a:p>
            <a:r>
              <a:rPr lang="en-US" altLang="zh-TW" sz="1000" b="1" dirty="0" err="1"/>
              <a:t>super.update</a:t>
            </a:r>
            <a:r>
              <a:rPr lang="en-US" altLang="zh-TW" sz="1000" b="1" dirty="0"/>
              <a:t>();</a:t>
            </a:r>
            <a:endParaRPr lang="en-US" altLang="zh-TW" sz="1000" b="1" dirty="0" smtClean="0"/>
          </a:p>
          <a:p>
            <a:r>
              <a:rPr lang="en-US" altLang="zh-TW" sz="1000" dirty="0" smtClean="0"/>
              <a:t>…</a:t>
            </a:r>
          </a:p>
          <a:p>
            <a:r>
              <a:rPr lang="en-US" altLang="zh-TW" sz="1000" dirty="0" err="1" smtClean="0"/>
              <a:t>this.tryAllMessagesToAllConnections</a:t>
            </a:r>
            <a:r>
              <a:rPr lang="en-US" altLang="zh-TW" sz="1000" dirty="0" smtClean="0"/>
              <a:t>();</a:t>
            </a:r>
          </a:p>
          <a:p>
            <a:r>
              <a:rPr lang="en-US" altLang="zh-TW" sz="1000" dirty="0" smtClean="0"/>
              <a:t>}</a:t>
            </a:r>
            <a:endParaRPr lang="zh-TW" altLang="en-US" sz="10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2651043" y="879200"/>
            <a:ext cx="3555782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void </a:t>
            </a:r>
            <a:r>
              <a:rPr lang="en-US" altLang="zh-TW" sz="900" b="1" dirty="0"/>
              <a:t>update() </a:t>
            </a:r>
            <a:r>
              <a:rPr lang="en-US" altLang="zh-TW" sz="900" dirty="0" smtClean="0"/>
              <a:t>{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smtClean="0"/>
              <a:t>   for </a:t>
            </a:r>
            <a:r>
              <a:rPr lang="en-US" altLang="zh-TW" sz="900" dirty="0"/>
              <a:t>(</a:t>
            </a:r>
            <a:r>
              <a:rPr lang="en-US" altLang="zh-TW" sz="900" dirty="0" err="1"/>
              <a:t>int</a:t>
            </a:r>
            <a:r>
              <a:rPr lang="en-US" altLang="zh-TW" sz="900" dirty="0"/>
              <a:t> </a:t>
            </a:r>
            <a:r>
              <a:rPr lang="en-US" altLang="zh-TW" sz="900" dirty="0" err="1"/>
              <a:t>i</a:t>
            </a:r>
            <a:r>
              <a:rPr lang="en-US" altLang="zh-TW" sz="900" dirty="0"/>
              <a:t>=0; </a:t>
            </a:r>
            <a:r>
              <a:rPr lang="en-US" altLang="zh-TW" sz="900" dirty="0" err="1"/>
              <a:t>i</a:t>
            </a:r>
            <a:r>
              <a:rPr lang="en-US" altLang="zh-TW" sz="900" dirty="0"/>
              <a:t>&lt;</a:t>
            </a:r>
            <a:r>
              <a:rPr lang="en-US" altLang="zh-TW" sz="900" dirty="0" err="1"/>
              <a:t>this.sendingConnections.size</a:t>
            </a:r>
            <a:r>
              <a:rPr lang="en-US" altLang="zh-TW" sz="900" dirty="0"/>
              <a:t>(); ) {</a:t>
            </a:r>
          </a:p>
          <a:p>
            <a:r>
              <a:rPr lang="en-US" altLang="zh-TW" sz="900" dirty="0" smtClean="0"/>
              <a:t>       </a:t>
            </a:r>
            <a:r>
              <a:rPr lang="en-US" altLang="zh-TW" sz="900" dirty="0" err="1" smtClean="0"/>
              <a:t>boolean</a:t>
            </a:r>
            <a:r>
              <a:rPr lang="en-US" altLang="zh-TW" sz="900" dirty="0" smtClean="0"/>
              <a:t> </a:t>
            </a:r>
            <a:r>
              <a:rPr lang="en-US" altLang="zh-TW" sz="900" dirty="0" err="1"/>
              <a:t>removeCurrent</a:t>
            </a:r>
            <a:r>
              <a:rPr lang="en-US" altLang="zh-TW" sz="900" dirty="0"/>
              <a:t> = false;</a:t>
            </a:r>
          </a:p>
          <a:p>
            <a:r>
              <a:rPr lang="en-US" altLang="zh-TW" sz="900" dirty="0" smtClean="0"/>
              <a:t>       Connection </a:t>
            </a:r>
            <a:r>
              <a:rPr lang="en-US" altLang="zh-TW" sz="900" dirty="0"/>
              <a:t>con = </a:t>
            </a:r>
            <a:r>
              <a:rPr lang="en-US" altLang="zh-TW" sz="900" dirty="0" err="1"/>
              <a:t>sendingConnections.get</a:t>
            </a:r>
            <a:r>
              <a:rPr lang="en-US" altLang="zh-TW" sz="900" dirty="0"/>
              <a:t>(</a:t>
            </a:r>
            <a:r>
              <a:rPr lang="en-US" altLang="zh-TW" sz="900" dirty="0" err="1"/>
              <a:t>i</a:t>
            </a:r>
            <a:r>
              <a:rPr lang="en-US" altLang="zh-TW" sz="900" dirty="0" smtClean="0"/>
              <a:t>);</a:t>
            </a:r>
            <a:endParaRPr lang="zh-TW" altLang="en-US" sz="900" dirty="0"/>
          </a:p>
          <a:p>
            <a:r>
              <a:rPr lang="en-US" altLang="zh-TW" sz="900" dirty="0" smtClean="0"/>
              <a:t>       </a:t>
            </a:r>
            <a:r>
              <a:rPr lang="en-US" altLang="zh-TW" sz="900" dirty="0" smtClean="0">
                <a:solidFill>
                  <a:schemeClr val="accent3"/>
                </a:solidFill>
              </a:rPr>
              <a:t>/* </a:t>
            </a:r>
            <a:r>
              <a:rPr lang="en-US" altLang="zh-TW" sz="900" dirty="0">
                <a:solidFill>
                  <a:schemeClr val="accent3"/>
                </a:solidFill>
              </a:rPr>
              <a:t>finalize ready transfers */</a:t>
            </a:r>
          </a:p>
          <a:p>
            <a:r>
              <a:rPr lang="en-US" altLang="zh-TW" sz="900" dirty="0" smtClean="0"/>
              <a:t>       if </a:t>
            </a:r>
            <a:r>
              <a:rPr lang="en-US" altLang="zh-TW" sz="900" dirty="0"/>
              <a:t>(</a:t>
            </a:r>
            <a:r>
              <a:rPr lang="en-US" altLang="zh-TW" sz="900" b="1" dirty="0" err="1"/>
              <a:t>con.isMessageTransferred</a:t>
            </a:r>
            <a:r>
              <a:rPr lang="en-US" altLang="zh-TW" sz="900" b="1" dirty="0"/>
              <a:t>()</a:t>
            </a:r>
            <a:r>
              <a:rPr lang="en-US" altLang="zh-TW" sz="900" dirty="0"/>
              <a:t>) {</a:t>
            </a:r>
          </a:p>
          <a:p>
            <a:r>
              <a:rPr lang="en-US" altLang="zh-TW" sz="900" dirty="0" smtClean="0"/>
              <a:t>   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con.getMessage</a:t>
            </a:r>
            <a:r>
              <a:rPr lang="en-US" altLang="zh-TW" sz="900" dirty="0"/>
              <a:t>() != null) {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transferDone</a:t>
            </a:r>
            <a:r>
              <a:rPr lang="en-US" altLang="zh-TW" sz="900" dirty="0" smtClean="0"/>
              <a:t>(con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con.finalizeTransfer</a:t>
            </a:r>
            <a:r>
              <a:rPr lang="en-US" altLang="zh-TW" sz="900" dirty="0"/>
              <a:t>();</a:t>
            </a:r>
          </a:p>
          <a:p>
            <a:r>
              <a:rPr lang="en-US" altLang="zh-TW" sz="900" dirty="0" smtClean="0"/>
              <a:t>            } </a:t>
            </a:r>
            <a:r>
              <a:rPr lang="en-US" altLang="zh-TW" sz="900" dirty="0">
                <a:solidFill>
                  <a:schemeClr val="accent3"/>
                </a:solidFill>
              </a:rPr>
              <a:t>/* else: some other entity aborted transfer */</a:t>
            </a:r>
          </a:p>
          <a:p>
            <a:r>
              <a:rPr lang="en-US" altLang="zh-TW" sz="900" dirty="0" smtClean="0"/>
              <a:t>           </a:t>
            </a:r>
            <a:r>
              <a:rPr lang="en-US" altLang="zh-TW" sz="900" dirty="0" err="1" smtClean="0"/>
              <a:t>removeCurrent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true;</a:t>
            </a:r>
          </a:p>
          <a:p>
            <a:r>
              <a:rPr lang="en-US" altLang="zh-TW" sz="900" dirty="0" smtClean="0"/>
              <a:t>        }</a:t>
            </a:r>
            <a:endParaRPr lang="en-US" altLang="zh-TW" sz="900" dirty="0"/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      /* </a:t>
            </a:r>
            <a:r>
              <a:rPr lang="en-US" altLang="zh-TW" sz="900" dirty="0">
                <a:solidFill>
                  <a:schemeClr val="accent3"/>
                </a:solidFill>
              </a:rPr>
              <a:t>remove connections that have gone down */</a:t>
            </a:r>
          </a:p>
          <a:p>
            <a:r>
              <a:rPr lang="en-US" altLang="zh-TW" sz="900" dirty="0" smtClean="0"/>
              <a:t>        else </a:t>
            </a:r>
            <a:r>
              <a:rPr lang="en-US" altLang="zh-TW" sz="900" dirty="0"/>
              <a:t>if (!</a:t>
            </a:r>
            <a:r>
              <a:rPr lang="en-US" altLang="zh-TW" sz="900" dirty="0" err="1"/>
              <a:t>con.isUp</a:t>
            </a:r>
            <a:r>
              <a:rPr lang="en-US" altLang="zh-TW" sz="900" dirty="0"/>
              <a:t>()) {</a:t>
            </a:r>
          </a:p>
          <a:p>
            <a:r>
              <a:rPr lang="en-US" altLang="zh-TW" sz="900" dirty="0" smtClean="0"/>
              <a:t>    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con.getMessage</a:t>
            </a:r>
            <a:r>
              <a:rPr lang="en-US" altLang="zh-TW" sz="900" dirty="0"/>
              <a:t>() != null) {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transferAborted</a:t>
            </a:r>
            <a:r>
              <a:rPr lang="en-US" altLang="zh-TW" sz="900" dirty="0" smtClean="0"/>
              <a:t>(con);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con.abortTransfer</a:t>
            </a:r>
            <a:r>
              <a:rPr lang="en-US" altLang="zh-TW" sz="900" dirty="0" smtClean="0"/>
              <a:t>();</a:t>
            </a:r>
          </a:p>
          <a:p>
            <a:r>
              <a:rPr lang="en-US" altLang="zh-TW" sz="900" dirty="0" smtClean="0"/>
              <a:t>            }</a:t>
            </a:r>
            <a:endParaRPr lang="en-US" altLang="zh-TW" sz="900" dirty="0"/>
          </a:p>
          <a:p>
            <a:r>
              <a:rPr lang="en-US" altLang="zh-TW" sz="900" dirty="0" smtClean="0"/>
              <a:t>            </a:t>
            </a:r>
            <a:r>
              <a:rPr lang="en-US" altLang="zh-TW" sz="900" dirty="0" err="1" smtClean="0"/>
              <a:t>removeCurrent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true;</a:t>
            </a:r>
          </a:p>
          <a:p>
            <a:r>
              <a:rPr lang="en-US" altLang="zh-TW" sz="900" dirty="0" smtClean="0"/>
              <a:t>        } 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dirty="0" smtClean="0"/>
              <a:t>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removeCurrent</a:t>
            </a:r>
            <a:r>
              <a:rPr lang="en-US" altLang="zh-TW" sz="900" dirty="0"/>
              <a:t>) </a:t>
            </a:r>
            <a:r>
              <a:rPr lang="en-US" altLang="zh-TW" sz="900" dirty="0" smtClean="0"/>
              <a:t>{</a:t>
            </a:r>
            <a:endParaRPr lang="en-US" altLang="zh-TW" sz="900" dirty="0"/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         // </a:t>
            </a:r>
            <a:r>
              <a:rPr lang="en-US" altLang="zh-TW" sz="900" dirty="0">
                <a:solidFill>
                  <a:schemeClr val="accent3"/>
                </a:solidFill>
              </a:rPr>
              <a:t>if the message being sent was holding excess buffer, free it</a:t>
            </a:r>
          </a:p>
          <a:p>
            <a:r>
              <a:rPr lang="en-US" altLang="zh-TW" sz="900" dirty="0" smtClean="0"/>
              <a:t>    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this.getFreeBufferSize</a:t>
            </a:r>
            <a:r>
              <a:rPr lang="en-US" altLang="zh-TW" sz="900" dirty="0"/>
              <a:t>() &lt; 0) {</a:t>
            </a:r>
          </a:p>
          <a:p>
            <a:r>
              <a:rPr lang="en-US" altLang="zh-TW" sz="900" dirty="0" smtClean="0"/>
              <a:t>                 </a:t>
            </a:r>
            <a:r>
              <a:rPr lang="en-US" altLang="zh-TW" sz="900" dirty="0" err="1" smtClean="0"/>
              <a:t>this.makeRoomForMessage</a:t>
            </a:r>
            <a:r>
              <a:rPr lang="en-US" altLang="zh-TW" sz="900" dirty="0" smtClean="0"/>
              <a:t>(0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        }</a:t>
            </a:r>
            <a:endParaRPr lang="en-US" altLang="zh-TW" sz="900" dirty="0"/>
          </a:p>
          <a:p>
            <a:r>
              <a:rPr lang="en-US" altLang="zh-TW" sz="900" dirty="0" smtClean="0"/>
              <a:t>             </a:t>
            </a:r>
            <a:r>
              <a:rPr lang="en-US" altLang="zh-TW" sz="900" dirty="0" err="1" smtClean="0"/>
              <a:t>sendingConnections.remove</a:t>
            </a:r>
            <a:r>
              <a:rPr lang="en-US" altLang="zh-TW" sz="900" dirty="0" smtClean="0"/>
              <a:t>(</a:t>
            </a:r>
            <a:r>
              <a:rPr lang="en-US" altLang="zh-TW" sz="900" dirty="0" err="1" smtClean="0"/>
              <a:t>i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   }</a:t>
            </a:r>
            <a:endParaRPr lang="en-US" altLang="zh-TW" sz="900" dirty="0"/>
          </a:p>
          <a:p>
            <a:r>
              <a:rPr lang="en-US" altLang="zh-TW" sz="900" dirty="0" smtClean="0"/>
              <a:t>        else </a:t>
            </a:r>
            <a:r>
              <a:rPr lang="en-US" altLang="zh-TW" sz="900" dirty="0"/>
              <a:t>{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      /* </a:t>
            </a:r>
            <a:r>
              <a:rPr lang="en-US" altLang="zh-TW" sz="900" dirty="0">
                <a:solidFill>
                  <a:schemeClr val="accent3"/>
                </a:solidFill>
              </a:rPr>
              <a:t>index increase needed only if nothing was removed */</a:t>
            </a:r>
          </a:p>
          <a:p>
            <a:r>
              <a:rPr lang="en-US" altLang="zh-TW" sz="900" dirty="0" smtClean="0"/>
              <a:t>            </a:t>
            </a:r>
            <a:r>
              <a:rPr lang="en-US" altLang="zh-TW" sz="900" dirty="0" err="1" smtClean="0"/>
              <a:t>i</a:t>
            </a:r>
            <a:r>
              <a:rPr lang="en-US" altLang="zh-TW" sz="900" dirty="0"/>
              <a:t>++;</a:t>
            </a:r>
          </a:p>
          <a:p>
            <a:r>
              <a:rPr lang="en-US" altLang="zh-TW" sz="900" dirty="0" smtClean="0"/>
              <a:t>        }</a:t>
            </a:r>
            <a:endParaRPr lang="en-US" altLang="zh-TW" sz="900" dirty="0"/>
          </a:p>
          <a:p>
            <a:r>
              <a:rPr lang="en-US" altLang="zh-TW" sz="900" dirty="0" smtClean="0"/>
              <a:t>   }</a:t>
            </a:r>
            <a:endParaRPr lang="zh-TW" altLang="en-US" sz="900" dirty="0"/>
          </a:p>
          <a:p>
            <a:r>
              <a:rPr lang="en-US" altLang="zh-TW" sz="900" dirty="0">
                <a:solidFill>
                  <a:schemeClr val="accent3"/>
                </a:solidFill>
              </a:rPr>
              <a:t>/* time to do a TTL check and drop old messages? Only if not sending */</a:t>
            </a:r>
          </a:p>
          <a:p>
            <a:r>
              <a:rPr lang="en-US" altLang="zh-TW" sz="900" dirty="0" smtClean="0"/>
              <a:t>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SimClock.</a:t>
            </a:r>
            <a:r>
              <a:rPr lang="en-US" altLang="zh-TW" sz="900" i="1" dirty="0" err="1"/>
              <a:t>getTime</a:t>
            </a:r>
            <a:r>
              <a:rPr lang="en-US" altLang="zh-TW" sz="900" i="1" dirty="0"/>
              <a:t>() - </a:t>
            </a:r>
            <a:r>
              <a:rPr lang="en-US" altLang="zh-TW" sz="900" i="1" dirty="0" err="1"/>
              <a:t>lastTtlCheck</a:t>
            </a:r>
            <a:r>
              <a:rPr lang="en-US" altLang="zh-TW" sz="900" i="1" dirty="0"/>
              <a:t> &gt;= TTL_CHECK_INTERVAL &amp;&amp; </a:t>
            </a:r>
          </a:p>
          <a:p>
            <a:r>
              <a:rPr lang="en-US" altLang="zh-TW" sz="900" dirty="0" smtClean="0"/>
              <a:t>        </a:t>
            </a:r>
            <a:r>
              <a:rPr lang="en-US" altLang="zh-TW" sz="900" dirty="0" err="1" smtClean="0"/>
              <a:t>sendingConnections.size</a:t>
            </a:r>
            <a:r>
              <a:rPr lang="en-US" altLang="zh-TW" sz="900" dirty="0"/>
              <a:t>() == 0) {</a:t>
            </a:r>
          </a:p>
          <a:p>
            <a:r>
              <a:rPr lang="en-US" altLang="zh-TW" sz="900" dirty="0" smtClean="0"/>
              <a:t>       </a:t>
            </a:r>
            <a:r>
              <a:rPr lang="en-US" altLang="zh-TW" sz="900" dirty="0" err="1" smtClean="0"/>
              <a:t>dropExpiredMessages</a:t>
            </a:r>
            <a:r>
              <a:rPr lang="en-US" altLang="zh-TW" sz="900" dirty="0"/>
              <a:t>();</a:t>
            </a:r>
          </a:p>
          <a:p>
            <a:r>
              <a:rPr lang="en-US" altLang="zh-TW" sz="900" dirty="0" smtClean="0"/>
              <a:t>       </a:t>
            </a:r>
            <a:r>
              <a:rPr lang="en-US" altLang="zh-TW" sz="900" dirty="0" err="1" smtClean="0"/>
              <a:t>lastTtlCheck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</a:t>
            </a:r>
            <a:r>
              <a:rPr lang="en-US" altLang="zh-TW" sz="900" dirty="0" err="1"/>
              <a:t>SimClock.</a:t>
            </a:r>
            <a:r>
              <a:rPr lang="en-US" altLang="zh-TW" sz="900" i="1" dirty="0" err="1"/>
              <a:t>getTime</a:t>
            </a:r>
            <a:r>
              <a:rPr lang="en-US" altLang="zh-TW" sz="900" i="1" dirty="0"/>
              <a:t>();</a:t>
            </a:r>
          </a:p>
          <a:p>
            <a:r>
              <a:rPr lang="en-US" altLang="zh-TW" sz="900" dirty="0" smtClean="0"/>
              <a:t>    }</a:t>
            </a:r>
            <a:endParaRPr lang="en-US" altLang="zh-TW" sz="900" dirty="0"/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2494125" y="237470"/>
            <a:ext cx="13276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 err="1" smtClean="0"/>
              <a:t>updateHosts</a:t>
            </a:r>
            <a:r>
              <a:rPr lang="en-US" altLang="zh-TW" sz="900" dirty="0" smtClean="0"/>
              <a:t>()</a:t>
            </a:r>
            <a:r>
              <a:rPr lang="en-US" altLang="zh-TW" sz="900" b="1" dirty="0" smtClean="0"/>
              <a:t>;</a:t>
            </a:r>
            <a:endParaRPr lang="zh-TW" altLang="en-US" sz="9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2494125" y="75515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1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2489313" y="668158"/>
            <a:ext cx="16337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/>
              <a:t> this</a:t>
            </a:r>
            <a:r>
              <a:rPr lang="en-US" altLang="zh-TW" sz="900" dirty="0" smtClean="0"/>
              <a:t>..</a:t>
            </a:r>
            <a:r>
              <a:rPr lang="en-US" altLang="zh-TW" sz="900" dirty="0" err="1" smtClean="0"/>
              <a:t>router.update</a:t>
            </a:r>
            <a:r>
              <a:rPr lang="en-US" altLang="zh-TW" sz="900" dirty="0"/>
              <a:t>();</a:t>
            </a:r>
            <a:endParaRPr lang="zh-TW" altLang="en-US" sz="9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2489313" y="506203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</a:t>
            </a:r>
            <a:r>
              <a:rPr lang="en-US" altLang="zh-TW" sz="900" dirty="0">
                <a:solidFill>
                  <a:schemeClr val="accent6"/>
                </a:solidFill>
              </a:rPr>
              <a:t>2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6842298" y="704913"/>
            <a:ext cx="2121093" cy="507831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900" dirty="0" err="1" smtClean="0"/>
              <a:t>boolean</a:t>
            </a:r>
            <a:r>
              <a:rPr lang="en-US" altLang="zh-TW" sz="900" dirty="0" smtClean="0"/>
              <a:t> </a:t>
            </a:r>
            <a:r>
              <a:rPr lang="en-US" altLang="zh-TW" sz="900" dirty="0" err="1"/>
              <a:t>isMessageTransferred</a:t>
            </a:r>
            <a:r>
              <a:rPr lang="en-US" altLang="zh-TW" sz="900" dirty="0"/>
              <a:t>() {</a:t>
            </a:r>
          </a:p>
          <a:p>
            <a:r>
              <a:rPr lang="zh-TW" altLang="en-US" sz="900" dirty="0"/>
              <a:t> </a:t>
            </a:r>
            <a:r>
              <a:rPr lang="zh-TW" altLang="en-US" sz="900" dirty="0" smtClean="0"/>
              <a:t>   </a:t>
            </a:r>
            <a:r>
              <a:rPr lang="en-US" altLang="zh-TW" sz="900" dirty="0" smtClean="0"/>
              <a:t>return </a:t>
            </a:r>
            <a:r>
              <a:rPr lang="en-US" altLang="zh-TW" sz="900" b="1" dirty="0" err="1"/>
              <a:t>getRemainingByteCount</a:t>
            </a:r>
            <a:r>
              <a:rPr lang="en-US" altLang="zh-TW" sz="900" b="1" dirty="0"/>
              <a:t>() </a:t>
            </a:r>
            <a:r>
              <a:rPr lang="en-US" altLang="zh-TW" sz="900" dirty="0"/>
              <a:t>== 0;</a:t>
            </a:r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cxnSp>
        <p:nvCxnSpPr>
          <p:cNvPr id="90" name="肘形接點 89"/>
          <p:cNvCxnSpPr/>
          <p:nvPr/>
        </p:nvCxnSpPr>
        <p:spPr>
          <a:xfrm>
            <a:off x="4211960" y="1834988"/>
            <a:ext cx="822396" cy="802533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左大括弧 91"/>
          <p:cNvSpPr/>
          <p:nvPr/>
        </p:nvSpPr>
        <p:spPr>
          <a:xfrm>
            <a:off x="6546356" y="556753"/>
            <a:ext cx="432048" cy="3725061"/>
          </a:xfrm>
          <a:prstGeom prst="leftBrace">
            <a:avLst>
              <a:gd name="adj1" fmla="val 8333"/>
              <a:gd name="adj2" fmla="val 55899"/>
            </a:avLst>
          </a:prstGeom>
          <a:ln w="254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4" name="文字方塊 93"/>
          <p:cNvSpPr txBox="1"/>
          <p:nvPr/>
        </p:nvSpPr>
        <p:spPr>
          <a:xfrm>
            <a:off x="5802560" y="2887442"/>
            <a:ext cx="3204723" cy="1754326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900" dirty="0" err="1"/>
              <a:t>int</a:t>
            </a:r>
            <a:r>
              <a:rPr lang="en-US" altLang="zh-TW" sz="900" dirty="0"/>
              <a:t> </a:t>
            </a:r>
            <a:r>
              <a:rPr lang="en-US" altLang="zh-TW" sz="900" b="1" dirty="0" err="1"/>
              <a:t>getRemainingByteCount</a:t>
            </a:r>
            <a:r>
              <a:rPr lang="en-US" altLang="zh-TW" sz="900" b="1" dirty="0"/>
              <a:t>() </a:t>
            </a:r>
            <a:r>
              <a:rPr lang="en-US" altLang="zh-TW" sz="900" dirty="0"/>
              <a:t>{</a:t>
            </a:r>
          </a:p>
          <a:p>
            <a:r>
              <a:rPr lang="en-US" altLang="zh-TW" sz="900" dirty="0" err="1"/>
              <a:t>int</a:t>
            </a:r>
            <a:r>
              <a:rPr lang="en-US" altLang="zh-TW" sz="900" dirty="0"/>
              <a:t> remaining;</a:t>
            </a:r>
          </a:p>
          <a:p>
            <a:endParaRPr lang="zh-TW" altLang="en-US" sz="900" dirty="0"/>
          </a:p>
          <a:p>
            <a:r>
              <a:rPr lang="zh-TW" altLang="en-US" sz="900" dirty="0" smtClean="0"/>
              <a:t>  </a:t>
            </a:r>
            <a:r>
              <a:rPr lang="en-US" altLang="zh-TW" sz="900" dirty="0" smtClean="0"/>
              <a:t>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msgOnFly</a:t>
            </a:r>
            <a:r>
              <a:rPr lang="en-US" altLang="zh-TW" sz="900" dirty="0"/>
              <a:t> == null) {</a:t>
            </a:r>
          </a:p>
          <a:p>
            <a:r>
              <a:rPr lang="zh-TW" altLang="en-US" sz="900" dirty="0" smtClean="0"/>
              <a:t>     </a:t>
            </a:r>
            <a:r>
              <a:rPr lang="en-US" altLang="zh-TW" sz="900" dirty="0" smtClean="0"/>
              <a:t>return </a:t>
            </a:r>
            <a:r>
              <a:rPr lang="en-US" altLang="zh-TW" sz="900" dirty="0"/>
              <a:t>0;</a:t>
            </a:r>
          </a:p>
          <a:p>
            <a:r>
              <a:rPr lang="zh-TW" altLang="en-US" sz="900" dirty="0" smtClean="0"/>
              <a:t>  </a:t>
            </a:r>
            <a:r>
              <a:rPr lang="en-US" altLang="zh-TW" sz="900" dirty="0" smtClean="0"/>
              <a:t>}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dirty="0"/>
              <a:t>remaining = (</a:t>
            </a:r>
            <a:r>
              <a:rPr lang="en-US" altLang="zh-TW" sz="900" dirty="0" err="1"/>
              <a:t>int</a:t>
            </a:r>
            <a:r>
              <a:rPr lang="en-US" altLang="zh-TW" sz="900" dirty="0"/>
              <a:t>)((</a:t>
            </a:r>
            <a:r>
              <a:rPr lang="en-US" altLang="zh-TW" sz="900" dirty="0" err="1"/>
              <a:t>this.transferDoneTime</a:t>
            </a:r>
            <a:r>
              <a:rPr lang="en-US" altLang="zh-TW" sz="900" dirty="0"/>
              <a:t> - </a:t>
            </a:r>
            <a:r>
              <a:rPr lang="en-US" altLang="zh-TW" sz="900" dirty="0" err="1"/>
              <a:t>SimClock.</a:t>
            </a:r>
            <a:r>
              <a:rPr lang="en-US" altLang="zh-TW" sz="900" i="1" dirty="0" err="1"/>
              <a:t>getTime</a:t>
            </a:r>
            <a:r>
              <a:rPr lang="en-US" altLang="zh-TW" sz="900" i="1" dirty="0"/>
              <a:t>()) </a:t>
            </a:r>
          </a:p>
          <a:p>
            <a:r>
              <a:rPr lang="en-US" altLang="zh-TW" sz="900" dirty="0"/>
              <a:t>* </a:t>
            </a:r>
            <a:r>
              <a:rPr lang="en-US" altLang="zh-TW" sz="900" dirty="0" err="1"/>
              <a:t>this.speed</a:t>
            </a:r>
            <a:r>
              <a:rPr lang="en-US" altLang="zh-TW" sz="900" dirty="0"/>
              <a:t>);</a:t>
            </a:r>
          </a:p>
          <a:p>
            <a:endParaRPr lang="zh-TW" altLang="en-US" sz="900" dirty="0"/>
          </a:p>
          <a:p>
            <a:r>
              <a:rPr lang="en-US" altLang="zh-TW" sz="900" dirty="0"/>
              <a:t>return (</a:t>
            </a:r>
            <a:r>
              <a:rPr lang="en-US" altLang="zh-TW" sz="900" u="sng" dirty="0"/>
              <a:t>remaining &gt; 0 ? remaining : 0);</a:t>
            </a:r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cxnSp>
        <p:nvCxnSpPr>
          <p:cNvPr id="11" name="直線單箭頭接點 10"/>
          <p:cNvCxnSpPr>
            <a:stCxn id="3" idx="2"/>
          </p:cNvCxnSpPr>
          <p:nvPr/>
        </p:nvCxnSpPr>
        <p:spPr>
          <a:xfrm flipH="1">
            <a:off x="7902844" y="1212744"/>
            <a:ext cx="1" cy="1644495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標題 4"/>
          <p:cNvSpPr txBox="1">
            <a:spLocks/>
          </p:cNvSpPr>
          <p:nvPr/>
        </p:nvSpPr>
        <p:spPr>
          <a:xfrm>
            <a:off x="442678" y="-89854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 smtClean="0"/>
              <a:t>Message relay started in clock 1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9489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285667" y="83273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285667" y="550768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sp>
        <p:nvSpPr>
          <p:cNvPr id="6" name="圓角矩形 5"/>
          <p:cNvSpPr/>
          <p:nvPr/>
        </p:nvSpPr>
        <p:spPr>
          <a:xfrm>
            <a:off x="3155" y="1068744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sp>
        <p:nvSpPr>
          <p:cNvPr id="9" name="圓角矩形 8"/>
          <p:cNvSpPr/>
          <p:nvPr/>
        </p:nvSpPr>
        <p:spPr>
          <a:xfrm>
            <a:off x="75315" y="2857239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1897735" y="371305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圓角矩形 12"/>
          <p:cNvSpPr/>
          <p:nvPr/>
        </p:nvSpPr>
        <p:spPr>
          <a:xfrm>
            <a:off x="10045" y="6144296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17" name="直線接點 16"/>
          <p:cNvCxnSpPr/>
          <p:nvPr/>
        </p:nvCxnSpPr>
        <p:spPr>
          <a:xfrm>
            <a:off x="766045" y="918007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線單箭頭接點 20"/>
          <p:cNvCxnSpPr>
            <a:stCxn id="13" idx="0"/>
            <a:endCxn id="9" idx="2"/>
          </p:cNvCxnSpPr>
          <p:nvPr/>
        </p:nvCxnSpPr>
        <p:spPr>
          <a:xfrm flipH="1" flipV="1">
            <a:off x="756470" y="5406259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9" idx="0"/>
            <a:endCxn id="6" idx="2"/>
          </p:cNvCxnSpPr>
          <p:nvPr/>
        </p:nvCxnSpPr>
        <p:spPr>
          <a:xfrm flipV="1">
            <a:off x="756470" y="1356744"/>
            <a:ext cx="2685" cy="150049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圓角矩形 47"/>
          <p:cNvSpPr/>
          <p:nvPr/>
        </p:nvSpPr>
        <p:spPr>
          <a:xfrm>
            <a:off x="5034356" y="1081197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NetworkInterface</a:t>
            </a:r>
            <a:endParaRPr lang="zh-TW" altLang="en-US" sz="1100" dirty="0"/>
          </a:p>
        </p:txBody>
      </p:sp>
      <p:sp>
        <p:nvSpPr>
          <p:cNvPr id="50" name="圓角矩形 49"/>
          <p:cNvSpPr/>
          <p:nvPr/>
        </p:nvSpPr>
        <p:spPr>
          <a:xfrm>
            <a:off x="5048212" y="2030160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Connections</a:t>
            </a:r>
            <a:endParaRPr lang="zh-TW" altLang="en-US" sz="1100" dirty="0"/>
          </a:p>
        </p:txBody>
      </p:sp>
      <p:sp>
        <p:nvSpPr>
          <p:cNvPr id="52" name="圓角矩形 51"/>
          <p:cNvSpPr/>
          <p:nvPr/>
        </p:nvSpPr>
        <p:spPr>
          <a:xfrm>
            <a:off x="5034356" y="1546989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SimpleBoardcastInterface</a:t>
            </a:r>
            <a:endParaRPr lang="zh-TW" altLang="en-US" sz="800" dirty="0"/>
          </a:p>
        </p:txBody>
      </p:sp>
      <p:sp>
        <p:nvSpPr>
          <p:cNvPr id="53" name="圓角矩形 52"/>
          <p:cNvSpPr/>
          <p:nvPr/>
        </p:nvSpPr>
        <p:spPr>
          <a:xfrm>
            <a:off x="5048212" y="2493521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/>
              <a:t>CBRConnection</a:t>
            </a:r>
            <a:endParaRPr lang="zh-TW" altLang="en-US" sz="1000" dirty="0"/>
          </a:p>
        </p:txBody>
      </p:sp>
      <p:cxnSp>
        <p:nvCxnSpPr>
          <p:cNvPr id="54" name="直線單箭頭接點 53"/>
          <p:cNvCxnSpPr/>
          <p:nvPr/>
        </p:nvCxnSpPr>
        <p:spPr>
          <a:xfrm flipV="1">
            <a:off x="5790356" y="1370903"/>
            <a:ext cx="0" cy="17450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直線接點 55"/>
          <p:cNvCxnSpPr>
            <a:stCxn id="52" idx="2"/>
          </p:cNvCxnSpPr>
          <p:nvPr/>
        </p:nvCxnSpPr>
        <p:spPr>
          <a:xfrm>
            <a:off x="5790356" y="1834989"/>
            <a:ext cx="0" cy="19517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直線單箭頭接點 57"/>
          <p:cNvCxnSpPr>
            <a:endCxn id="50" idx="2"/>
          </p:cNvCxnSpPr>
          <p:nvPr/>
        </p:nvCxnSpPr>
        <p:spPr>
          <a:xfrm flipV="1">
            <a:off x="5804212" y="2318160"/>
            <a:ext cx="0" cy="175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1" name="直線接點 70"/>
          <p:cNvCxnSpPr/>
          <p:nvPr/>
        </p:nvCxnSpPr>
        <p:spPr>
          <a:xfrm>
            <a:off x="5790356" y="907191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直線接點 74"/>
          <p:cNvCxnSpPr>
            <a:stCxn id="5" idx="2"/>
          </p:cNvCxnSpPr>
          <p:nvPr/>
        </p:nvCxnSpPr>
        <p:spPr>
          <a:xfrm>
            <a:off x="1897735" y="838800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直線接點 75"/>
          <p:cNvCxnSpPr/>
          <p:nvPr/>
        </p:nvCxnSpPr>
        <p:spPr>
          <a:xfrm>
            <a:off x="756470" y="916414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9" name="直線接點 78"/>
          <p:cNvCxnSpPr/>
          <p:nvPr/>
        </p:nvCxnSpPr>
        <p:spPr>
          <a:xfrm>
            <a:off x="1711601" y="918008"/>
            <a:ext cx="4084535" cy="1592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2" name="左大括弧 81"/>
          <p:cNvSpPr/>
          <p:nvPr/>
        </p:nvSpPr>
        <p:spPr>
          <a:xfrm>
            <a:off x="1453553" y="919600"/>
            <a:ext cx="1390256" cy="5644622"/>
          </a:xfrm>
          <a:prstGeom prst="leftBrace">
            <a:avLst>
              <a:gd name="adj1" fmla="val 8333"/>
              <a:gd name="adj2" fmla="val 55899"/>
            </a:avLst>
          </a:prstGeom>
          <a:ln w="254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200473" y="3949243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-13118" y="3399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Sender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1515155" y="5998499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6"/>
                </a:solidFill>
              </a:rPr>
              <a:t>Step 3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1515155" y="6133335"/>
            <a:ext cx="227177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update</a:t>
            </a:r>
            <a:r>
              <a:rPr lang="en-US" altLang="zh-TW" sz="1000" dirty="0" smtClean="0"/>
              <a:t>(){</a:t>
            </a:r>
          </a:p>
          <a:p>
            <a:r>
              <a:rPr lang="en-US" altLang="zh-TW" sz="1000" b="1" dirty="0" err="1"/>
              <a:t>super.update</a:t>
            </a:r>
            <a:r>
              <a:rPr lang="en-US" altLang="zh-TW" sz="1000" b="1" dirty="0"/>
              <a:t>();</a:t>
            </a:r>
            <a:endParaRPr lang="en-US" altLang="zh-TW" sz="1000" b="1" dirty="0" smtClean="0"/>
          </a:p>
          <a:p>
            <a:r>
              <a:rPr lang="en-US" altLang="zh-TW" sz="1000" dirty="0" smtClean="0"/>
              <a:t>…</a:t>
            </a:r>
          </a:p>
          <a:p>
            <a:r>
              <a:rPr lang="en-US" altLang="zh-TW" sz="1000" dirty="0" err="1" smtClean="0"/>
              <a:t>this.tryAllMessagesToAllConnections</a:t>
            </a:r>
            <a:r>
              <a:rPr lang="en-US" altLang="zh-TW" sz="1000" dirty="0" smtClean="0"/>
              <a:t>();</a:t>
            </a:r>
          </a:p>
          <a:p>
            <a:r>
              <a:rPr lang="en-US" altLang="zh-TW" sz="1000" dirty="0" smtClean="0"/>
              <a:t>}</a:t>
            </a:r>
            <a:endParaRPr lang="zh-TW" altLang="en-US" sz="10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2651043" y="879200"/>
            <a:ext cx="3555782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void </a:t>
            </a:r>
            <a:r>
              <a:rPr lang="en-US" altLang="zh-TW" sz="900" b="1" dirty="0"/>
              <a:t>update() </a:t>
            </a:r>
            <a:r>
              <a:rPr lang="en-US" altLang="zh-TW" sz="900" dirty="0" smtClean="0"/>
              <a:t>{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smtClean="0"/>
              <a:t>   for </a:t>
            </a:r>
            <a:r>
              <a:rPr lang="en-US" altLang="zh-TW" sz="900" dirty="0"/>
              <a:t>(</a:t>
            </a:r>
            <a:r>
              <a:rPr lang="en-US" altLang="zh-TW" sz="900" dirty="0" err="1"/>
              <a:t>int</a:t>
            </a:r>
            <a:r>
              <a:rPr lang="en-US" altLang="zh-TW" sz="900" dirty="0"/>
              <a:t> </a:t>
            </a:r>
            <a:r>
              <a:rPr lang="en-US" altLang="zh-TW" sz="900" dirty="0" err="1"/>
              <a:t>i</a:t>
            </a:r>
            <a:r>
              <a:rPr lang="en-US" altLang="zh-TW" sz="900" dirty="0"/>
              <a:t>=0; </a:t>
            </a:r>
            <a:r>
              <a:rPr lang="en-US" altLang="zh-TW" sz="900" dirty="0" err="1"/>
              <a:t>i</a:t>
            </a:r>
            <a:r>
              <a:rPr lang="en-US" altLang="zh-TW" sz="900" dirty="0"/>
              <a:t>&lt;</a:t>
            </a:r>
            <a:r>
              <a:rPr lang="en-US" altLang="zh-TW" sz="900" dirty="0" err="1"/>
              <a:t>this.sendingConnections.size</a:t>
            </a:r>
            <a:r>
              <a:rPr lang="en-US" altLang="zh-TW" sz="900" dirty="0"/>
              <a:t>(); ) {</a:t>
            </a:r>
          </a:p>
          <a:p>
            <a:r>
              <a:rPr lang="en-US" altLang="zh-TW" sz="900" dirty="0" smtClean="0"/>
              <a:t>       </a:t>
            </a:r>
            <a:r>
              <a:rPr lang="en-US" altLang="zh-TW" sz="900" dirty="0" err="1" smtClean="0"/>
              <a:t>boolean</a:t>
            </a:r>
            <a:r>
              <a:rPr lang="en-US" altLang="zh-TW" sz="900" dirty="0" smtClean="0"/>
              <a:t> </a:t>
            </a:r>
            <a:r>
              <a:rPr lang="en-US" altLang="zh-TW" sz="900" dirty="0" err="1"/>
              <a:t>removeCurrent</a:t>
            </a:r>
            <a:r>
              <a:rPr lang="en-US" altLang="zh-TW" sz="900" dirty="0"/>
              <a:t> = false;</a:t>
            </a:r>
          </a:p>
          <a:p>
            <a:r>
              <a:rPr lang="en-US" altLang="zh-TW" sz="900" dirty="0" smtClean="0"/>
              <a:t>       Connection </a:t>
            </a:r>
            <a:r>
              <a:rPr lang="en-US" altLang="zh-TW" sz="900" dirty="0"/>
              <a:t>con = </a:t>
            </a:r>
            <a:r>
              <a:rPr lang="en-US" altLang="zh-TW" sz="900" dirty="0" err="1"/>
              <a:t>sendingConnections.get</a:t>
            </a:r>
            <a:r>
              <a:rPr lang="en-US" altLang="zh-TW" sz="900" dirty="0"/>
              <a:t>(</a:t>
            </a:r>
            <a:r>
              <a:rPr lang="en-US" altLang="zh-TW" sz="900" dirty="0" err="1"/>
              <a:t>i</a:t>
            </a:r>
            <a:r>
              <a:rPr lang="en-US" altLang="zh-TW" sz="900" dirty="0" smtClean="0"/>
              <a:t>);</a:t>
            </a:r>
            <a:endParaRPr lang="zh-TW" altLang="en-US" sz="900" dirty="0"/>
          </a:p>
          <a:p>
            <a:r>
              <a:rPr lang="en-US" altLang="zh-TW" sz="900" dirty="0" smtClean="0"/>
              <a:t>       </a:t>
            </a:r>
            <a:r>
              <a:rPr lang="en-US" altLang="zh-TW" sz="900" dirty="0" smtClean="0">
                <a:solidFill>
                  <a:schemeClr val="accent3"/>
                </a:solidFill>
              </a:rPr>
              <a:t>/* </a:t>
            </a:r>
            <a:r>
              <a:rPr lang="en-US" altLang="zh-TW" sz="900" dirty="0">
                <a:solidFill>
                  <a:schemeClr val="accent3"/>
                </a:solidFill>
              </a:rPr>
              <a:t>finalize ready transfers */</a:t>
            </a:r>
          </a:p>
          <a:p>
            <a:r>
              <a:rPr lang="en-US" altLang="zh-TW" sz="900" dirty="0" smtClean="0"/>
              <a:t>       if </a:t>
            </a:r>
            <a:r>
              <a:rPr lang="en-US" altLang="zh-TW" sz="900" dirty="0"/>
              <a:t>(</a:t>
            </a:r>
            <a:r>
              <a:rPr lang="en-US" altLang="zh-TW" sz="900" b="1" dirty="0" err="1"/>
              <a:t>con.isMessageTransferred</a:t>
            </a:r>
            <a:r>
              <a:rPr lang="en-US" altLang="zh-TW" sz="900" b="1" dirty="0"/>
              <a:t>()</a:t>
            </a:r>
            <a:r>
              <a:rPr lang="en-US" altLang="zh-TW" sz="900" dirty="0"/>
              <a:t>) {</a:t>
            </a:r>
          </a:p>
          <a:p>
            <a:r>
              <a:rPr lang="en-US" altLang="zh-TW" sz="900" dirty="0" smtClean="0"/>
              <a:t>   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con.getMessage</a:t>
            </a:r>
            <a:r>
              <a:rPr lang="en-US" altLang="zh-TW" sz="900" dirty="0"/>
              <a:t>() != null) {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transferDone</a:t>
            </a:r>
            <a:r>
              <a:rPr lang="en-US" altLang="zh-TW" sz="900" dirty="0" smtClean="0"/>
              <a:t>(con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con.finalizeTransfer</a:t>
            </a:r>
            <a:r>
              <a:rPr lang="en-US" altLang="zh-TW" sz="900" dirty="0"/>
              <a:t>();</a:t>
            </a:r>
          </a:p>
          <a:p>
            <a:r>
              <a:rPr lang="en-US" altLang="zh-TW" sz="900" dirty="0" smtClean="0"/>
              <a:t>            } </a:t>
            </a:r>
            <a:r>
              <a:rPr lang="en-US" altLang="zh-TW" sz="900" dirty="0">
                <a:solidFill>
                  <a:schemeClr val="accent3"/>
                </a:solidFill>
              </a:rPr>
              <a:t>/* else: some other entity aborted transfer */</a:t>
            </a:r>
          </a:p>
          <a:p>
            <a:r>
              <a:rPr lang="en-US" altLang="zh-TW" sz="900" dirty="0" smtClean="0"/>
              <a:t>           </a:t>
            </a:r>
            <a:r>
              <a:rPr lang="en-US" altLang="zh-TW" sz="900" dirty="0" err="1" smtClean="0"/>
              <a:t>removeCurrent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true;</a:t>
            </a:r>
          </a:p>
          <a:p>
            <a:r>
              <a:rPr lang="en-US" altLang="zh-TW" sz="900" dirty="0" smtClean="0"/>
              <a:t>        }</a:t>
            </a:r>
            <a:endParaRPr lang="en-US" altLang="zh-TW" sz="900" dirty="0"/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      /* </a:t>
            </a:r>
            <a:r>
              <a:rPr lang="en-US" altLang="zh-TW" sz="900" dirty="0">
                <a:solidFill>
                  <a:schemeClr val="accent3"/>
                </a:solidFill>
              </a:rPr>
              <a:t>remove connections that have gone down */</a:t>
            </a:r>
          </a:p>
          <a:p>
            <a:r>
              <a:rPr lang="en-US" altLang="zh-TW" sz="900" dirty="0" smtClean="0"/>
              <a:t>        else </a:t>
            </a:r>
            <a:r>
              <a:rPr lang="en-US" altLang="zh-TW" sz="900" dirty="0"/>
              <a:t>if (!</a:t>
            </a:r>
            <a:r>
              <a:rPr lang="en-US" altLang="zh-TW" sz="900" dirty="0" err="1"/>
              <a:t>con.isUp</a:t>
            </a:r>
            <a:r>
              <a:rPr lang="en-US" altLang="zh-TW" sz="900" dirty="0"/>
              <a:t>()) {</a:t>
            </a:r>
          </a:p>
          <a:p>
            <a:r>
              <a:rPr lang="en-US" altLang="zh-TW" sz="900" dirty="0" smtClean="0"/>
              <a:t>    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con.getMessage</a:t>
            </a:r>
            <a:r>
              <a:rPr lang="en-US" altLang="zh-TW" sz="900" dirty="0"/>
              <a:t>() != null) {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transferAborted</a:t>
            </a:r>
            <a:r>
              <a:rPr lang="en-US" altLang="zh-TW" sz="900" dirty="0" smtClean="0"/>
              <a:t>(con);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con.abortTransfer</a:t>
            </a:r>
            <a:r>
              <a:rPr lang="en-US" altLang="zh-TW" sz="900" dirty="0" smtClean="0"/>
              <a:t>();</a:t>
            </a:r>
          </a:p>
          <a:p>
            <a:r>
              <a:rPr lang="en-US" altLang="zh-TW" sz="900" dirty="0" smtClean="0"/>
              <a:t>            }</a:t>
            </a:r>
            <a:endParaRPr lang="en-US" altLang="zh-TW" sz="900" dirty="0"/>
          </a:p>
          <a:p>
            <a:r>
              <a:rPr lang="en-US" altLang="zh-TW" sz="900" dirty="0" smtClean="0"/>
              <a:t>            </a:t>
            </a:r>
            <a:r>
              <a:rPr lang="en-US" altLang="zh-TW" sz="900" dirty="0" err="1" smtClean="0"/>
              <a:t>removeCurrent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true;</a:t>
            </a:r>
          </a:p>
          <a:p>
            <a:r>
              <a:rPr lang="en-US" altLang="zh-TW" sz="900" dirty="0" smtClean="0"/>
              <a:t>        } 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dirty="0" smtClean="0"/>
              <a:t>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removeCurrent</a:t>
            </a:r>
            <a:r>
              <a:rPr lang="en-US" altLang="zh-TW" sz="900" dirty="0"/>
              <a:t>) </a:t>
            </a:r>
            <a:r>
              <a:rPr lang="en-US" altLang="zh-TW" sz="900" dirty="0" smtClean="0"/>
              <a:t>{</a:t>
            </a:r>
            <a:endParaRPr lang="en-US" altLang="zh-TW" sz="900" dirty="0"/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         // </a:t>
            </a:r>
            <a:r>
              <a:rPr lang="en-US" altLang="zh-TW" sz="900" dirty="0">
                <a:solidFill>
                  <a:schemeClr val="accent3"/>
                </a:solidFill>
              </a:rPr>
              <a:t>if the message being sent was holding excess buffer, free it</a:t>
            </a:r>
          </a:p>
          <a:p>
            <a:r>
              <a:rPr lang="en-US" altLang="zh-TW" sz="900" dirty="0" smtClean="0"/>
              <a:t>    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this.getFreeBufferSize</a:t>
            </a:r>
            <a:r>
              <a:rPr lang="en-US" altLang="zh-TW" sz="900" dirty="0"/>
              <a:t>() &lt; 0) {</a:t>
            </a:r>
          </a:p>
          <a:p>
            <a:r>
              <a:rPr lang="en-US" altLang="zh-TW" sz="900" dirty="0" smtClean="0"/>
              <a:t>                 </a:t>
            </a:r>
            <a:r>
              <a:rPr lang="en-US" altLang="zh-TW" sz="900" dirty="0" err="1" smtClean="0"/>
              <a:t>this.makeRoomForMessage</a:t>
            </a:r>
            <a:r>
              <a:rPr lang="en-US" altLang="zh-TW" sz="900" dirty="0" smtClean="0"/>
              <a:t>(0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        }</a:t>
            </a:r>
            <a:endParaRPr lang="en-US" altLang="zh-TW" sz="900" dirty="0"/>
          </a:p>
          <a:p>
            <a:r>
              <a:rPr lang="en-US" altLang="zh-TW" sz="900" dirty="0" smtClean="0"/>
              <a:t>             </a:t>
            </a:r>
            <a:r>
              <a:rPr lang="en-US" altLang="zh-TW" sz="900" dirty="0" err="1" smtClean="0"/>
              <a:t>sendingConnections.remove</a:t>
            </a:r>
            <a:r>
              <a:rPr lang="en-US" altLang="zh-TW" sz="900" dirty="0" smtClean="0"/>
              <a:t>(</a:t>
            </a:r>
            <a:r>
              <a:rPr lang="en-US" altLang="zh-TW" sz="900" dirty="0" err="1" smtClean="0"/>
              <a:t>i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   }</a:t>
            </a:r>
            <a:endParaRPr lang="en-US" altLang="zh-TW" sz="900" dirty="0"/>
          </a:p>
          <a:p>
            <a:r>
              <a:rPr lang="en-US" altLang="zh-TW" sz="900" dirty="0" smtClean="0"/>
              <a:t>        else </a:t>
            </a:r>
            <a:r>
              <a:rPr lang="en-US" altLang="zh-TW" sz="900" dirty="0"/>
              <a:t>{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      /* </a:t>
            </a:r>
            <a:r>
              <a:rPr lang="en-US" altLang="zh-TW" sz="900" dirty="0">
                <a:solidFill>
                  <a:schemeClr val="accent3"/>
                </a:solidFill>
              </a:rPr>
              <a:t>index increase needed only if nothing was removed */</a:t>
            </a:r>
          </a:p>
          <a:p>
            <a:r>
              <a:rPr lang="en-US" altLang="zh-TW" sz="900" dirty="0" smtClean="0"/>
              <a:t>            </a:t>
            </a:r>
            <a:r>
              <a:rPr lang="en-US" altLang="zh-TW" sz="900" dirty="0" err="1" smtClean="0"/>
              <a:t>i</a:t>
            </a:r>
            <a:r>
              <a:rPr lang="en-US" altLang="zh-TW" sz="900" dirty="0"/>
              <a:t>++;</a:t>
            </a:r>
          </a:p>
          <a:p>
            <a:r>
              <a:rPr lang="en-US" altLang="zh-TW" sz="900" dirty="0" smtClean="0"/>
              <a:t>        }</a:t>
            </a:r>
            <a:endParaRPr lang="en-US" altLang="zh-TW" sz="900" dirty="0"/>
          </a:p>
          <a:p>
            <a:r>
              <a:rPr lang="en-US" altLang="zh-TW" sz="900" dirty="0" smtClean="0"/>
              <a:t>   }</a:t>
            </a:r>
            <a:endParaRPr lang="zh-TW" altLang="en-US" sz="900" dirty="0"/>
          </a:p>
          <a:p>
            <a:r>
              <a:rPr lang="en-US" altLang="zh-TW" sz="900" dirty="0">
                <a:solidFill>
                  <a:schemeClr val="accent3"/>
                </a:solidFill>
              </a:rPr>
              <a:t>/* time to do a TTL check and drop old messages? Only if not sending */</a:t>
            </a:r>
          </a:p>
          <a:p>
            <a:r>
              <a:rPr lang="en-US" altLang="zh-TW" sz="900" dirty="0" smtClean="0"/>
              <a:t>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SimClock.</a:t>
            </a:r>
            <a:r>
              <a:rPr lang="en-US" altLang="zh-TW" sz="900" i="1" dirty="0" err="1"/>
              <a:t>getTime</a:t>
            </a:r>
            <a:r>
              <a:rPr lang="en-US" altLang="zh-TW" sz="900" i="1" dirty="0"/>
              <a:t>() - </a:t>
            </a:r>
            <a:r>
              <a:rPr lang="en-US" altLang="zh-TW" sz="900" i="1" dirty="0" err="1"/>
              <a:t>lastTtlCheck</a:t>
            </a:r>
            <a:r>
              <a:rPr lang="en-US" altLang="zh-TW" sz="900" i="1" dirty="0"/>
              <a:t> &gt;= TTL_CHECK_INTERVAL &amp;&amp; </a:t>
            </a:r>
          </a:p>
          <a:p>
            <a:r>
              <a:rPr lang="en-US" altLang="zh-TW" sz="900" dirty="0" smtClean="0"/>
              <a:t>        </a:t>
            </a:r>
            <a:r>
              <a:rPr lang="en-US" altLang="zh-TW" sz="900" dirty="0" err="1" smtClean="0"/>
              <a:t>sendingConnections.size</a:t>
            </a:r>
            <a:r>
              <a:rPr lang="en-US" altLang="zh-TW" sz="900" dirty="0"/>
              <a:t>() == 0) {</a:t>
            </a:r>
          </a:p>
          <a:p>
            <a:r>
              <a:rPr lang="en-US" altLang="zh-TW" sz="900" dirty="0" smtClean="0"/>
              <a:t>       </a:t>
            </a:r>
            <a:r>
              <a:rPr lang="en-US" altLang="zh-TW" sz="900" dirty="0" err="1" smtClean="0"/>
              <a:t>dropExpiredMessages</a:t>
            </a:r>
            <a:r>
              <a:rPr lang="en-US" altLang="zh-TW" sz="900" dirty="0"/>
              <a:t>();</a:t>
            </a:r>
          </a:p>
          <a:p>
            <a:r>
              <a:rPr lang="en-US" altLang="zh-TW" sz="900" dirty="0" smtClean="0"/>
              <a:t>       </a:t>
            </a:r>
            <a:r>
              <a:rPr lang="en-US" altLang="zh-TW" sz="900" dirty="0" err="1" smtClean="0"/>
              <a:t>lastTtlCheck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</a:t>
            </a:r>
            <a:r>
              <a:rPr lang="en-US" altLang="zh-TW" sz="900" dirty="0" err="1"/>
              <a:t>SimClock.</a:t>
            </a:r>
            <a:r>
              <a:rPr lang="en-US" altLang="zh-TW" sz="900" i="1" dirty="0" err="1"/>
              <a:t>getTime</a:t>
            </a:r>
            <a:r>
              <a:rPr lang="en-US" altLang="zh-TW" sz="900" i="1" dirty="0"/>
              <a:t>();</a:t>
            </a:r>
          </a:p>
          <a:p>
            <a:r>
              <a:rPr lang="en-US" altLang="zh-TW" sz="900" dirty="0" smtClean="0"/>
              <a:t>    }</a:t>
            </a:r>
            <a:endParaRPr lang="en-US" altLang="zh-TW" sz="900" dirty="0"/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2494125" y="237470"/>
            <a:ext cx="13276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 err="1" smtClean="0"/>
              <a:t>updateHosts</a:t>
            </a:r>
            <a:r>
              <a:rPr lang="en-US" altLang="zh-TW" sz="900" dirty="0" smtClean="0"/>
              <a:t>()</a:t>
            </a:r>
            <a:r>
              <a:rPr lang="en-US" altLang="zh-TW" sz="900" b="1" dirty="0" smtClean="0"/>
              <a:t>;</a:t>
            </a:r>
            <a:endParaRPr lang="zh-TW" altLang="en-US" sz="9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2494125" y="75515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1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2489313" y="668158"/>
            <a:ext cx="16337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/>
              <a:t> this</a:t>
            </a:r>
            <a:r>
              <a:rPr lang="en-US" altLang="zh-TW" sz="900" dirty="0" smtClean="0"/>
              <a:t>..</a:t>
            </a:r>
            <a:r>
              <a:rPr lang="en-US" altLang="zh-TW" sz="900" dirty="0" err="1" smtClean="0"/>
              <a:t>router.update</a:t>
            </a:r>
            <a:r>
              <a:rPr lang="en-US" altLang="zh-TW" sz="900" dirty="0"/>
              <a:t>();</a:t>
            </a:r>
            <a:endParaRPr lang="zh-TW" altLang="en-US" sz="9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2489313" y="506203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</a:t>
            </a:r>
            <a:r>
              <a:rPr lang="en-US" altLang="zh-TW" sz="900" dirty="0">
                <a:solidFill>
                  <a:schemeClr val="accent6"/>
                </a:solidFill>
              </a:rPr>
              <a:t>2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6842298" y="704913"/>
            <a:ext cx="2121093" cy="507831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900" dirty="0" err="1" smtClean="0"/>
              <a:t>boolean</a:t>
            </a:r>
            <a:r>
              <a:rPr lang="en-US" altLang="zh-TW" sz="900" dirty="0" smtClean="0"/>
              <a:t> </a:t>
            </a:r>
            <a:r>
              <a:rPr lang="en-US" altLang="zh-TW" sz="900" dirty="0" err="1"/>
              <a:t>isMessageTransferred</a:t>
            </a:r>
            <a:r>
              <a:rPr lang="en-US" altLang="zh-TW" sz="900" dirty="0"/>
              <a:t>() {</a:t>
            </a:r>
          </a:p>
          <a:p>
            <a:r>
              <a:rPr lang="zh-TW" altLang="en-US" sz="900" dirty="0"/>
              <a:t> </a:t>
            </a:r>
            <a:r>
              <a:rPr lang="zh-TW" altLang="en-US" sz="900" dirty="0" smtClean="0"/>
              <a:t>   </a:t>
            </a:r>
            <a:r>
              <a:rPr lang="en-US" altLang="zh-TW" sz="900" dirty="0" smtClean="0"/>
              <a:t>return </a:t>
            </a:r>
            <a:r>
              <a:rPr lang="en-US" altLang="zh-TW" sz="900" b="1" dirty="0" err="1"/>
              <a:t>getRemainingByteCount</a:t>
            </a:r>
            <a:r>
              <a:rPr lang="en-US" altLang="zh-TW" sz="900" b="1" dirty="0"/>
              <a:t>() </a:t>
            </a:r>
            <a:r>
              <a:rPr lang="en-US" altLang="zh-TW" sz="900" dirty="0"/>
              <a:t>== 0;</a:t>
            </a:r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cxnSp>
        <p:nvCxnSpPr>
          <p:cNvPr id="90" name="肘形接點 89"/>
          <p:cNvCxnSpPr/>
          <p:nvPr/>
        </p:nvCxnSpPr>
        <p:spPr>
          <a:xfrm>
            <a:off x="4211960" y="1834988"/>
            <a:ext cx="822396" cy="802533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左大括弧 91"/>
          <p:cNvSpPr/>
          <p:nvPr/>
        </p:nvSpPr>
        <p:spPr>
          <a:xfrm>
            <a:off x="6546356" y="556753"/>
            <a:ext cx="432048" cy="3725061"/>
          </a:xfrm>
          <a:prstGeom prst="leftBrace">
            <a:avLst>
              <a:gd name="adj1" fmla="val 8333"/>
              <a:gd name="adj2" fmla="val 55899"/>
            </a:avLst>
          </a:prstGeom>
          <a:ln w="254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4" name="文字方塊 93"/>
          <p:cNvSpPr txBox="1"/>
          <p:nvPr/>
        </p:nvSpPr>
        <p:spPr>
          <a:xfrm>
            <a:off x="5802560" y="2887442"/>
            <a:ext cx="3204723" cy="1754326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900" dirty="0" err="1"/>
              <a:t>int</a:t>
            </a:r>
            <a:r>
              <a:rPr lang="en-US" altLang="zh-TW" sz="900" dirty="0"/>
              <a:t> </a:t>
            </a:r>
            <a:r>
              <a:rPr lang="en-US" altLang="zh-TW" sz="900" b="1" dirty="0" err="1"/>
              <a:t>getRemainingByteCount</a:t>
            </a:r>
            <a:r>
              <a:rPr lang="en-US" altLang="zh-TW" sz="900" b="1" dirty="0"/>
              <a:t>() </a:t>
            </a:r>
            <a:r>
              <a:rPr lang="en-US" altLang="zh-TW" sz="900" dirty="0"/>
              <a:t>{</a:t>
            </a:r>
          </a:p>
          <a:p>
            <a:r>
              <a:rPr lang="en-US" altLang="zh-TW" sz="900" dirty="0" err="1"/>
              <a:t>int</a:t>
            </a:r>
            <a:r>
              <a:rPr lang="en-US" altLang="zh-TW" sz="900" dirty="0"/>
              <a:t> remaining;</a:t>
            </a:r>
          </a:p>
          <a:p>
            <a:endParaRPr lang="zh-TW" altLang="en-US" sz="900" dirty="0"/>
          </a:p>
          <a:p>
            <a:r>
              <a:rPr lang="zh-TW" altLang="en-US" sz="900" dirty="0" smtClean="0"/>
              <a:t>  </a:t>
            </a:r>
            <a:r>
              <a:rPr lang="en-US" altLang="zh-TW" sz="900" dirty="0" smtClean="0"/>
              <a:t>if </a:t>
            </a:r>
            <a:r>
              <a:rPr lang="en-US" altLang="zh-TW" sz="900" dirty="0"/>
              <a:t>(</a:t>
            </a:r>
            <a:r>
              <a:rPr lang="en-US" altLang="zh-TW" sz="900" b="1" dirty="0" err="1"/>
              <a:t>msgOnFly</a:t>
            </a:r>
            <a:r>
              <a:rPr lang="en-US" altLang="zh-TW" sz="900" b="1" dirty="0"/>
              <a:t> </a:t>
            </a:r>
            <a:r>
              <a:rPr lang="en-US" altLang="zh-TW" sz="900" dirty="0"/>
              <a:t>== null) {</a:t>
            </a:r>
          </a:p>
          <a:p>
            <a:r>
              <a:rPr lang="zh-TW" altLang="en-US" sz="900" dirty="0" smtClean="0"/>
              <a:t>     </a:t>
            </a:r>
            <a:r>
              <a:rPr lang="en-US" altLang="zh-TW" sz="900" dirty="0" smtClean="0"/>
              <a:t>return </a:t>
            </a:r>
            <a:r>
              <a:rPr lang="en-US" altLang="zh-TW" sz="900" dirty="0"/>
              <a:t>0;</a:t>
            </a:r>
          </a:p>
          <a:p>
            <a:r>
              <a:rPr lang="zh-TW" altLang="en-US" sz="900" dirty="0" smtClean="0"/>
              <a:t>  </a:t>
            </a:r>
            <a:r>
              <a:rPr lang="en-US" altLang="zh-TW" sz="900" dirty="0" smtClean="0"/>
              <a:t>}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dirty="0"/>
              <a:t>remaining = (</a:t>
            </a:r>
            <a:r>
              <a:rPr lang="en-US" altLang="zh-TW" sz="900" dirty="0" err="1"/>
              <a:t>int</a:t>
            </a:r>
            <a:r>
              <a:rPr lang="en-US" altLang="zh-TW" sz="900" dirty="0"/>
              <a:t>)((</a:t>
            </a:r>
            <a:r>
              <a:rPr lang="en-US" altLang="zh-TW" sz="900" dirty="0" err="1"/>
              <a:t>this.transferDoneTime</a:t>
            </a:r>
            <a:r>
              <a:rPr lang="en-US" altLang="zh-TW" sz="900" dirty="0"/>
              <a:t> - </a:t>
            </a:r>
            <a:r>
              <a:rPr lang="en-US" altLang="zh-TW" sz="900" dirty="0" err="1"/>
              <a:t>SimClock.</a:t>
            </a:r>
            <a:r>
              <a:rPr lang="en-US" altLang="zh-TW" sz="900" i="1" dirty="0" err="1"/>
              <a:t>getTime</a:t>
            </a:r>
            <a:r>
              <a:rPr lang="en-US" altLang="zh-TW" sz="900" i="1" dirty="0"/>
              <a:t>()) </a:t>
            </a:r>
          </a:p>
          <a:p>
            <a:r>
              <a:rPr lang="en-US" altLang="zh-TW" sz="900" dirty="0"/>
              <a:t>* </a:t>
            </a:r>
            <a:r>
              <a:rPr lang="en-US" altLang="zh-TW" sz="900" dirty="0" err="1"/>
              <a:t>this.speed</a:t>
            </a:r>
            <a:r>
              <a:rPr lang="en-US" altLang="zh-TW" sz="900" dirty="0"/>
              <a:t>);</a:t>
            </a:r>
          </a:p>
          <a:p>
            <a:endParaRPr lang="zh-TW" altLang="en-US" sz="900" dirty="0"/>
          </a:p>
          <a:p>
            <a:r>
              <a:rPr lang="en-US" altLang="zh-TW" sz="900" dirty="0"/>
              <a:t>return (</a:t>
            </a:r>
            <a:r>
              <a:rPr lang="en-US" altLang="zh-TW" sz="900" u="sng" dirty="0"/>
              <a:t>remaining &gt; 0 ? remaining : 0);</a:t>
            </a:r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cxnSp>
        <p:nvCxnSpPr>
          <p:cNvPr id="11" name="直線單箭頭接點 10"/>
          <p:cNvCxnSpPr>
            <a:stCxn id="3" idx="2"/>
          </p:cNvCxnSpPr>
          <p:nvPr/>
        </p:nvCxnSpPr>
        <p:spPr>
          <a:xfrm flipH="1">
            <a:off x="7902844" y="1212744"/>
            <a:ext cx="1" cy="1644495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表格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605417"/>
              </p:ext>
            </p:extLst>
          </p:nvPr>
        </p:nvGraphicFramePr>
        <p:xfrm>
          <a:off x="7187736" y="3068960"/>
          <a:ext cx="1430218" cy="779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5109"/>
                <a:gridCol w="715109"/>
              </a:tblGrid>
              <a:tr h="349747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dirty="0" err="1" smtClean="0"/>
                        <a:t>msgOnFly</a:t>
                      </a:r>
                      <a:endParaRPr lang="en-US" altLang="zh-TW" sz="14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M1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….</a:t>
                      </a:r>
                      <a:endParaRPr lang="zh-TW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2" name="標題 4"/>
          <p:cNvSpPr txBox="1">
            <a:spLocks/>
          </p:cNvSpPr>
          <p:nvPr/>
        </p:nvSpPr>
        <p:spPr>
          <a:xfrm>
            <a:off x="442678" y="-89854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 smtClean="0"/>
              <a:t>Message relay started in clock 1</a:t>
            </a:r>
            <a:endParaRPr lang="zh-TW" altLang="en-US" sz="1800" dirty="0"/>
          </a:p>
        </p:txBody>
      </p:sp>
      <p:sp>
        <p:nvSpPr>
          <p:cNvPr id="43" name="矩形 42"/>
          <p:cNvSpPr/>
          <p:nvPr/>
        </p:nvSpPr>
        <p:spPr>
          <a:xfrm>
            <a:off x="7188271" y="3356992"/>
            <a:ext cx="1429147" cy="509818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6580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285667" y="83273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285667" y="550768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sp>
        <p:nvSpPr>
          <p:cNvPr id="6" name="圓角矩形 5"/>
          <p:cNvSpPr/>
          <p:nvPr/>
        </p:nvSpPr>
        <p:spPr>
          <a:xfrm>
            <a:off x="3155" y="1068744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sp>
        <p:nvSpPr>
          <p:cNvPr id="9" name="圓角矩形 8"/>
          <p:cNvSpPr/>
          <p:nvPr/>
        </p:nvSpPr>
        <p:spPr>
          <a:xfrm>
            <a:off x="75315" y="2857239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1897735" y="371305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圓角矩形 12"/>
          <p:cNvSpPr/>
          <p:nvPr/>
        </p:nvSpPr>
        <p:spPr>
          <a:xfrm>
            <a:off x="10045" y="6144296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17" name="直線接點 16"/>
          <p:cNvCxnSpPr/>
          <p:nvPr/>
        </p:nvCxnSpPr>
        <p:spPr>
          <a:xfrm>
            <a:off x="766045" y="918007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線單箭頭接點 20"/>
          <p:cNvCxnSpPr>
            <a:stCxn id="13" idx="0"/>
            <a:endCxn id="9" idx="2"/>
          </p:cNvCxnSpPr>
          <p:nvPr/>
        </p:nvCxnSpPr>
        <p:spPr>
          <a:xfrm flipH="1" flipV="1">
            <a:off x="756470" y="5406259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9" idx="0"/>
            <a:endCxn id="6" idx="2"/>
          </p:cNvCxnSpPr>
          <p:nvPr/>
        </p:nvCxnSpPr>
        <p:spPr>
          <a:xfrm flipV="1">
            <a:off x="756470" y="1356744"/>
            <a:ext cx="2685" cy="150049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圓角矩形 47"/>
          <p:cNvSpPr/>
          <p:nvPr/>
        </p:nvSpPr>
        <p:spPr>
          <a:xfrm>
            <a:off x="5034356" y="1081197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NetworkInterface</a:t>
            </a:r>
            <a:endParaRPr lang="zh-TW" altLang="en-US" sz="1100" dirty="0"/>
          </a:p>
        </p:txBody>
      </p:sp>
      <p:sp>
        <p:nvSpPr>
          <p:cNvPr id="50" name="圓角矩形 49"/>
          <p:cNvSpPr/>
          <p:nvPr/>
        </p:nvSpPr>
        <p:spPr>
          <a:xfrm>
            <a:off x="5048212" y="2030160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Connections</a:t>
            </a:r>
            <a:endParaRPr lang="zh-TW" altLang="en-US" sz="1100" dirty="0"/>
          </a:p>
        </p:txBody>
      </p:sp>
      <p:sp>
        <p:nvSpPr>
          <p:cNvPr id="52" name="圓角矩形 51"/>
          <p:cNvSpPr/>
          <p:nvPr/>
        </p:nvSpPr>
        <p:spPr>
          <a:xfrm>
            <a:off x="5034356" y="1546989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SimpleBoardcastInterface</a:t>
            </a:r>
            <a:endParaRPr lang="zh-TW" altLang="en-US" sz="800" dirty="0"/>
          </a:p>
        </p:txBody>
      </p:sp>
      <p:sp>
        <p:nvSpPr>
          <p:cNvPr id="53" name="圓角矩形 52"/>
          <p:cNvSpPr/>
          <p:nvPr/>
        </p:nvSpPr>
        <p:spPr>
          <a:xfrm>
            <a:off x="5048212" y="2493521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/>
              <a:t>CBRConnection</a:t>
            </a:r>
            <a:endParaRPr lang="zh-TW" altLang="en-US" sz="1000" dirty="0"/>
          </a:p>
        </p:txBody>
      </p:sp>
      <p:cxnSp>
        <p:nvCxnSpPr>
          <p:cNvPr id="54" name="直線單箭頭接點 53"/>
          <p:cNvCxnSpPr/>
          <p:nvPr/>
        </p:nvCxnSpPr>
        <p:spPr>
          <a:xfrm flipV="1">
            <a:off x="5790356" y="1370903"/>
            <a:ext cx="0" cy="17450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直線接點 55"/>
          <p:cNvCxnSpPr>
            <a:stCxn id="52" idx="2"/>
          </p:cNvCxnSpPr>
          <p:nvPr/>
        </p:nvCxnSpPr>
        <p:spPr>
          <a:xfrm>
            <a:off x="5790356" y="1834989"/>
            <a:ext cx="0" cy="19517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直線單箭頭接點 57"/>
          <p:cNvCxnSpPr>
            <a:endCxn id="50" idx="2"/>
          </p:cNvCxnSpPr>
          <p:nvPr/>
        </p:nvCxnSpPr>
        <p:spPr>
          <a:xfrm flipV="1">
            <a:off x="5804212" y="2318160"/>
            <a:ext cx="0" cy="175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1" name="直線接點 70"/>
          <p:cNvCxnSpPr/>
          <p:nvPr/>
        </p:nvCxnSpPr>
        <p:spPr>
          <a:xfrm>
            <a:off x="5790356" y="907191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直線接點 74"/>
          <p:cNvCxnSpPr>
            <a:stCxn id="5" idx="2"/>
          </p:cNvCxnSpPr>
          <p:nvPr/>
        </p:nvCxnSpPr>
        <p:spPr>
          <a:xfrm>
            <a:off x="1897735" y="838800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直線接點 75"/>
          <p:cNvCxnSpPr/>
          <p:nvPr/>
        </p:nvCxnSpPr>
        <p:spPr>
          <a:xfrm>
            <a:off x="756470" y="916414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9" name="直線接點 78"/>
          <p:cNvCxnSpPr/>
          <p:nvPr/>
        </p:nvCxnSpPr>
        <p:spPr>
          <a:xfrm>
            <a:off x="1711601" y="918008"/>
            <a:ext cx="4084535" cy="1592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2" name="左大括弧 81"/>
          <p:cNvSpPr/>
          <p:nvPr/>
        </p:nvSpPr>
        <p:spPr>
          <a:xfrm>
            <a:off x="1453553" y="919600"/>
            <a:ext cx="1390256" cy="5644622"/>
          </a:xfrm>
          <a:prstGeom prst="leftBrace">
            <a:avLst>
              <a:gd name="adj1" fmla="val 8333"/>
              <a:gd name="adj2" fmla="val 55899"/>
            </a:avLst>
          </a:prstGeom>
          <a:ln w="254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200473" y="3949243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-13118" y="3399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Sender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1515155" y="5998499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6"/>
                </a:solidFill>
              </a:rPr>
              <a:t>Step 3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1515155" y="6133335"/>
            <a:ext cx="227177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update</a:t>
            </a:r>
            <a:r>
              <a:rPr lang="en-US" altLang="zh-TW" sz="1000" dirty="0" smtClean="0"/>
              <a:t>(){</a:t>
            </a:r>
          </a:p>
          <a:p>
            <a:r>
              <a:rPr lang="en-US" altLang="zh-TW" sz="1000" b="1" dirty="0" err="1"/>
              <a:t>super.update</a:t>
            </a:r>
            <a:r>
              <a:rPr lang="en-US" altLang="zh-TW" sz="1000" b="1" dirty="0"/>
              <a:t>();</a:t>
            </a:r>
            <a:endParaRPr lang="en-US" altLang="zh-TW" sz="1000" b="1" dirty="0" smtClean="0"/>
          </a:p>
          <a:p>
            <a:r>
              <a:rPr lang="en-US" altLang="zh-TW" sz="1000" dirty="0" smtClean="0"/>
              <a:t>…</a:t>
            </a:r>
          </a:p>
          <a:p>
            <a:r>
              <a:rPr lang="en-US" altLang="zh-TW" sz="1000" dirty="0" err="1" smtClean="0"/>
              <a:t>this.tryAllMessagesToAllConnections</a:t>
            </a:r>
            <a:r>
              <a:rPr lang="en-US" altLang="zh-TW" sz="1000" dirty="0" smtClean="0"/>
              <a:t>();</a:t>
            </a:r>
          </a:p>
          <a:p>
            <a:r>
              <a:rPr lang="en-US" altLang="zh-TW" sz="1000" dirty="0" smtClean="0"/>
              <a:t>}</a:t>
            </a:r>
            <a:endParaRPr lang="zh-TW" altLang="en-US" sz="10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2651043" y="879200"/>
            <a:ext cx="3555782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void </a:t>
            </a:r>
            <a:r>
              <a:rPr lang="en-US" altLang="zh-TW" sz="900" b="1" dirty="0"/>
              <a:t>update() </a:t>
            </a:r>
            <a:r>
              <a:rPr lang="en-US" altLang="zh-TW" sz="900" dirty="0" smtClean="0"/>
              <a:t>{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smtClean="0"/>
              <a:t>   for </a:t>
            </a:r>
            <a:r>
              <a:rPr lang="en-US" altLang="zh-TW" sz="900" dirty="0"/>
              <a:t>(</a:t>
            </a:r>
            <a:r>
              <a:rPr lang="en-US" altLang="zh-TW" sz="900" dirty="0" err="1"/>
              <a:t>int</a:t>
            </a:r>
            <a:r>
              <a:rPr lang="en-US" altLang="zh-TW" sz="900" dirty="0"/>
              <a:t> </a:t>
            </a:r>
            <a:r>
              <a:rPr lang="en-US" altLang="zh-TW" sz="900" dirty="0" err="1"/>
              <a:t>i</a:t>
            </a:r>
            <a:r>
              <a:rPr lang="en-US" altLang="zh-TW" sz="900" dirty="0"/>
              <a:t>=0; </a:t>
            </a:r>
            <a:r>
              <a:rPr lang="en-US" altLang="zh-TW" sz="900" dirty="0" err="1"/>
              <a:t>i</a:t>
            </a:r>
            <a:r>
              <a:rPr lang="en-US" altLang="zh-TW" sz="900" dirty="0"/>
              <a:t>&lt;</a:t>
            </a:r>
            <a:r>
              <a:rPr lang="en-US" altLang="zh-TW" sz="900" dirty="0" err="1"/>
              <a:t>this.sendingConnections.size</a:t>
            </a:r>
            <a:r>
              <a:rPr lang="en-US" altLang="zh-TW" sz="900" dirty="0"/>
              <a:t>(); ) {</a:t>
            </a:r>
          </a:p>
          <a:p>
            <a:r>
              <a:rPr lang="en-US" altLang="zh-TW" sz="900" dirty="0" smtClean="0"/>
              <a:t>       </a:t>
            </a:r>
            <a:r>
              <a:rPr lang="en-US" altLang="zh-TW" sz="900" dirty="0" err="1" smtClean="0"/>
              <a:t>boolean</a:t>
            </a:r>
            <a:r>
              <a:rPr lang="en-US" altLang="zh-TW" sz="900" dirty="0" smtClean="0"/>
              <a:t> </a:t>
            </a:r>
            <a:r>
              <a:rPr lang="en-US" altLang="zh-TW" sz="900" dirty="0" err="1"/>
              <a:t>removeCurrent</a:t>
            </a:r>
            <a:r>
              <a:rPr lang="en-US" altLang="zh-TW" sz="900" dirty="0"/>
              <a:t> = false;</a:t>
            </a:r>
          </a:p>
          <a:p>
            <a:r>
              <a:rPr lang="en-US" altLang="zh-TW" sz="900" dirty="0" smtClean="0"/>
              <a:t>       Connection </a:t>
            </a:r>
            <a:r>
              <a:rPr lang="en-US" altLang="zh-TW" sz="900" dirty="0"/>
              <a:t>con = </a:t>
            </a:r>
            <a:r>
              <a:rPr lang="en-US" altLang="zh-TW" sz="900" dirty="0" err="1"/>
              <a:t>sendingConnections.get</a:t>
            </a:r>
            <a:r>
              <a:rPr lang="en-US" altLang="zh-TW" sz="900" dirty="0"/>
              <a:t>(</a:t>
            </a:r>
            <a:r>
              <a:rPr lang="en-US" altLang="zh-TW" sz="900" dirty="0" err="1"/>
              <a:t>i</a:t>
            </a:r>
            <a:r>
              <a:rPr lang="en-US" altLang="zh-TW" sz="900" dirty="0" smtClean="0"/>
              <a:t>);</a:t>
            </a:r>
            <a:endParaRPr lang="zh-TW" altLang="en-US" sz="900" dirty="0"/>
          </a:p>
          <a:p>
            <a:r>
              <a:rPr lang="en-US" altLang="zh-TW" sz="900" dirty="0" smtClean="0"/>
              <a:t>       </a:t>
            </a:r>
            <a:r>
              <a:rPr lang="en-US" altLang="zh-TW" sz="900" dirty="0" smtClean="0">
                <a:solidFill>
                  <a:schemeClr val="accent3"/>
                </a:solidFill>
              </a:rPr>
              <a:t>/* </a:t>
            </a:r>
            <a:r>
              <a:rPr lang="en-US" altLang="zh-TW" sz="900" dirty="0">
                <a:solidFill>
                  <a:schemeClr val="accent3"/>
                </a:solidFill>
              </a:rPr>
              <a:t>finalize ready transfers */</a:t>
            </a:r>
          </a:p>
          <a:p>
            <a:r>
              <a:rPr lang="en-US" altLang="zh-TW" sz="900" dirty="0" smtClean="0"/>
              <a:t>       if </a:t>
            </a:r>
            <a:r>
              <a:rPr lang="en-US" altLang="zh-TW" sz="900" dirty="0"/>
              <a:t>(</a:t>
            </a:r>
            <a:r>
              <a:rPr lang="en-US" altLang="zh-TW" sz="900" b="1" dirty="0" err="1"/>
              <a:t>con.isMessageTransferred</a:t>
            </a:r>
            <a:r>
              <a:rPr lang="en-US" altLang="zh-TW" sz="900" b="1" dirty="0"/>
              <a:t>()</a:t>
            </a:r>
            <a:r>
              <a:rPr lang="en-US" altLang="zh-TW" sz="900" dirty="0"/>
              <a:t>) {</a:t>
            </a:r>
          </a:p>
          <a:p>
            <a:r>
              <a:rPr lang="en-US" altLang="zh-TW" sz="900" dirty="0" smtClean="0"/>
              <a:t>   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con.getMessage</a:t>
            </a:r>
            <a:r>
              <a:rPr lang="en-US" altLang="zh-TW" sz="900" dirty="0"/>
              <a:t>() != null) {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transferDone</a:t>
            </a:r>
            <a:r>
              <a:rPr lang="en-US" altLang="zh-TW" sz="900" dirty="0" smtClean="0"/>
              <a:t>(con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con.finalizeTransfer</a:t>
            </a:r>
            <a:r>
              <a:rPr lang="en-US" altLang="zh-TW" sz="900" dirty="0"/>
              <a:t>();</a:t>
            </a:r>
          </a:p>
          <a:p>
            <a:r>
              <a:rPr lang="en-US" altLang="zh-TW" sz="900" dirty="0" smtClean="0"/>
              <a:t>            } </a:t>
            </a:r>
            <a:r>
              <a:rPr lang="en-US" altLang="zh-TW" sz="900" dirty="0">
                <a:solidFill>
                  <a:schemeClr val="accent3"/>
                </a:solidFill>
              </a:rPr>
              <a:t>/* else: some other entity aborted transfer */</a:t>
            </a:r>
          </a:p>
          <a:p>
            <a:r>
              <a:rPr lang="en-US" altLang="zh-TW" sz="900" dirty="0" smtClean="0"/>
              <a:t>           </a:t>
            </a:r>
            <a:r>
              <a:rPr lang="en-US" altLang="zh-TW" sz="900" dirty="0" err="1" smtClean="0"/>
              <a:t>removeCurrent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true;</a:t>
            </a:r>
          </a:p>
          <a:p>
            <a:r>
              <a:rPr lang="en-US" altLang="zh-TW" sz="900" dirty="0" smtClean="0"/>
              <a:t>        }</a:t>
            </a:r>
            <a:endParaRPr lang="en-US" altLang="zh-TW" sz="900" dirty="0"/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      /* </a:t>
            </a:r>
            <a:r>
              <a:rPr lang="en-US" altLang="zh-TW" sz="900" dirty="0">
                <a:solidFill>
                  <a:schemeClr val="accent3"/>
                </a:solidFill>
              </a:rPr>
              <a:t>remove connections that have gone down */</a:t>
            </a:r>
          </a:p>
          <a:p>
            <a:r>
              <a:rPr lang="en-US" altLang="zh-TW" sz="900" dirty="0" smtClean="0"/>
              <a:t>        else </a:t>
            </a:r>
            <a:r>
              <a:rPr lang="en-US" altLang="zh-TW" sz="900" dirty="0"/>
              <a:t>if (!</a:t>
            </a:r>
            <a:r>
              <a:rPr lang="en-US" altLang="zh-TW" sz="900" dirty="0" err="1"/>
              <a:t>con.isUp</a:t>
            </a:r>
            <a:r>
              <a:rPr lang="en-US" altLang="zh-TW" sz="900" dirty="0"/>
              <a:t>()) {</a:t>
            </a:r>
          </a:p>
          <a:p>
            <a:r>
              <a:rPr lang="en-US" altLang="zh-TW" sz="900" dirty="0" smtClean="0"/>
              <a:t>    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con.getMessage</a:t>
            </a:r>
            <a:r>
              <a:rPr lang="en-US" altLang="zh-TW" sz="900" dirty="0"/>
              <a:t>() != null) {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transferAborted</a:t>
            </a:r>
            <a:r>
              <a:rPr lang="en-US" altLang="zh-TW" sz="900" dirty="0" smtClean="0"/>
              <a:t>(con);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con.abortTransfer</a:t>
            </a:r>
            <a:r>
              <a:rPr lang="en-US" altLang="zh-TW" sz="900" dirty="0" smtClean="0"/>
              <a:t>();</a:t>
            </a:r>
          </a:p>
          <a:p>
            <a:r>
              <a:rPr lang="en-US" altLang="zh-TW" sz="900" dirty="0" smtClean="0"/>
              <a:t>            }</a:t>
            </a:r>
            <a:endParaRPr lang="en-US" altLang="zh-TW" sz="900" dirty="0"/>
          </a:p>
          <a:p>
            <a:r>
              <a:rPr lang="en-US" altLang="zh-TW" sz="900" dirty="0" smtClean="0"/>
              <a:t>            </a:t>
            </a:r>
            <a:r>
              <a:rPr lang="en-US" altLang="zh-TW" sz="900" dirty="0" err="1" smtClean="0"/>
              <a:t>removeCurrent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true;</a:t>
            </a:r>
          </a:p>
          <a:p>
            <a:r>
              <a:rPr lang="en-US" altLang="zh-TW" sz="900" dirty="0" smtClean="0"/>
              <a:t>        } 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dirty="0" smtClean="0"/>
              <a:t>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removeCurrent</a:t>
            </a:r>
            <a:r>
              <a:rPr lang="en-US" altLang="zh-TW" sz="900" dirty="0"/>
              <a:t>) </a:t>
            </a:r>
            <a:r>
              <a:rPr lang="en-US" altLang="zh-TW" sz="900" dirty="0" smtClean="0"/>
              <a:t>{</a:t>
            </a:r>
            <a:endParaRPr lang="en-US" altLang="zh-TW" sz="900" dirty="0"/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         // </a:t>
            </a:r>
            <a:r>
              <a:rPr lang="en-US" altLang="zh-TW" sz="900" dirty="0">
                <a:solidFill>
                  <a:schemeClr val="accent3"/>
                </a:solidFill>
              </a:rPr>
              <a:t>if the message being sent was holding excess buffer, free it</a:t>
            </a:r>
          </a:p>
          <a:p>
            <a:r>
              <a:rPr lang="en-US" altLang="zh-TW" sz="900" dirty="0" smtClean="0"/>
              <a:t>    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this.getFreeBufferSize</a:t>
            </a:r>
            <a:r>
              <a:rPr lang="en-US" altLang="zh-TW" sz="900" dirty="0"/>
              <a:t>() &lt; 0) {</a:t>
            </a:r>
          </a:p>
          <a:p>
            <a:r>
              <a:rPr lang="en-US" altLang="zh-TW" sz="900" dirty="0" smtClean="0"/>
              <a:t>                 </a:t>
            </a:r>
            <a:r>
              <a:rPr lang="en-US" altLang="zh-TW" sz="900" dirty="0" err="1" smtClean="0"/>
              <a:t>this.makeRoomForMessage</a:t>
            </a:r>
            <a:r>
              <a:rPr lang="en-US" altLang="zh-TW" sz="900" dirty="0" smtClean="0"/>
              <a:t>(0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        }</a:t>
            </a:r>
            <a:endParaRPr lang="en-US" altLang="zh-TW" sz="900" dirty="0"/>
          </a:p>
          <a:p>
            <a:r>
              <a:rPr lang="en-US" altLang="zh-TW" sz="900" dirty="0" smtClean="0"/>
              <a:t>             </a:t>
            </a:r>
            <a:r>
              <a:rPr lang="en-US" altLang="zh-TW" sz="900" dirty="0" err="1" smtClean="0"/>
              <a:t>sendingConnections.remove</a:t>
            </a:r>
            <a:r>
              <a:rPr lang="en-US" altLang="zh-TW" sz="900" dirty="0" smtClean="0"/>
              <a:t>(</a:t>
            </a:r>
            <a:r>
              <a:rPr lang="en-US" altLang="zh-TW" sz="900" dirty="0" err="1" smtClean="0"/>
              <a:t>i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   }</a:t>
            </a:r>
            <a:endParaRPr lang="en-US" altLang="zh-TW" sz="900" dirty="0"/>
          </a:p>
          <a:p>
            <a:r>
              <a:rPr lang="en-US" altLang="zh-TW" sz="900" dirty="0" smtClean="0"/>
              <a:t>        else </a:t>
            </a:r>
            <a:r>
              <a:rPr lang="en-US" altLang="zh-TW" sz="900" dirty="0"/>
              <a:t>{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      /* </a:t>
            </a:r>
            <a:r>
              <a:rPr lang="en-US" altLang="zh-TW" sz="900" dirty="0">
                <a:solidFill>
                  <a:schemeClr val="accent3"/>
                </a:solidFill>
              </a:rPr>
              <a:t>index increase needed only if nothing was removed */</a:t>
            </a:r>
          </a:p>
          <a:p>
            <a:r>
              <a:rPr lang="en-US" altLang="zh-TW" sz="900" dirty="0" smtClean="0"/>
              <a:t>            </a:t>
            </a:r>
            <a:r>
              <a:rPr lang="en-US" altLang="zh-TW" sz="900" dirty="0" err="1" smtClean="0"/>
              <a:t>i</a:t>
            </a:r>
            <a:r>
              <a:rPr lang="en-US" altLang="zh-TW" sz="900" dirty="0"/>
              <a:t>++;</a:t>
            </a:r>
          </a:p>
          <a:p>
            <a:r>
              <a:rPr lang="en-US" altLang="zh-TW" sz="900" dirty="0" smtClean="0"/>
              <a:t>        }</a:t>
            </a:r>
            <a:endParaRPr lang="en-US" altLang="zh-TW" sz="900" dirty="0"/>
          </a:p>
          <a:p>
            <a:r>
              <a:rPr lang="en-US" altLang="zh-TW" sz="900" dirty="0" smtClean="0"/>
              <a:t>   }</a:t>
            </a:r>
            <a:endParaRPr lang="zh-TW" altLang="en-US" sz="900" dirty="0"/>
          </a:p>
          <a:p>
            <a:r>
              <a:rPr lang="en-US" altLang="zh-TW" sz="900" dirty="0">
                <a:solidFill>
                  <a:schemeClr val="accent3"/>
                </a:solidFill>
              </a:rPr>
              <a:t>/* time to do a TTL check and drop old messages? Only if not sending */</a:t>
            </a:r>
          </a:p>
          <a:p>
            <a:r>
              <a:rPr lang="en-US" altLang="zh-TW" sz="900" dirty="0" smtClean="0"/>
              <a:t>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SimClock.</a:t>
            </a:r>
            <a:r>
              <a:rPr lang="en-US" altLang="zh-TW" sz="900" i="1" dirty="0" err="1"/>
              <a:t>getTime</a:t>
            </a:r>
            <a:r>
              <a:rPr lang="en-US" altLang="zh-TW" sz="900" i="1" dirty="0"/>
              <a:t>() - </a:t>
            </a:r>
            <a:r>
              <a:rPr lang="en-US" altLang="zh-TW" sz="900" i="1" dirty="0" err="1"/>
              <a:t>lastTtlCheck</a:t>
            </a:r>
            <a:r>
              <a:rPr lang="en-US" altLang="zh-TW" sz="900" i="1" dirty="0"/>
              <a:t> &gt;= TTL_CHECK_INTERVAL &amp;&amp; </a:t>
            </a:r>
          </a:p>
          <a:p>
            <a:r>
              <a:rPr lang="en-US" altLang="zh-TW" sz="900" dirty="0" smtClean="0"/>
              <a:t>        </a:t>
            </a:r>
            <a:r>
              <a:rPr lang="en-US" altLang="zh-TW" sz="900" dirty="0" err="1" smtClean="0"/>
              <a:t>sendingConnections.size</a:t>
            </a:r>
            <a:r>
              <a:rPr lang="en-US" altLang="zh-TW" sz="900" dirty="0"/>
              <a:t>() == 0) {</a:t>
            </a:r>
          </a:p>
          <a:p>
            <a:r>
              <a:rPr lang="en-US" altLang="zh-TW" sz="900" dirty="0" smtClean="0"/>
              <a:t>       </a:t>
            </a:r>
            <a:r>
              <a:rPr lang="en-US" altLang="zh-TW" sz="900" dirty="0" err="1" smtClean="0"/>
              <a:t>dropExpiredMessages</a:t>
            </a:r>
            <a:r>
              <a:rPr lang="en-US" altLang="zh-TW" sz="900" dirty="0"/>
              <a:t>();</a:t>
            </a:r>
          </a:p>
          <a:p>
            <a:r>
              <a:rPr lang="en-US" altLang="zh-TW" sz="900" dirty="0" smtClean="0"/>
              <a:t>       </a:t>
            </a:r>
            <a:r>
              <a:rPr lang="en-US" altLang="zh-TW" sz="900" dirty="0" err="1" smtClean="0"/>
              <a:t>lastTtlCheck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</a:t>
            </a:r>
            <a:r>
              <a:rPr lang="en-US" altLang="zh-TW" sz="900" dirty="0" err="1"/>
              <a:t>SimClock.</a:t>
            </a:r>
            <a:r>
              <a:rPr lang="en-US" altLang="zh-TW" sz="900" i="1" dirty="0" err="1"/>
              <a:t>getTime</a:t>
            </a:r>
            <a:r>
              <a:rPr lang="en-US" altLang="zh-TW" sz="900" i="1" dirty="0"/>
              <a:t>();</a:t>
            </a:r>
          </a:p>
          <a:p>
            <a:r>
              <a:rPr lang="en-US" altLang="zh-TW" sz="900" dirty="0" smtClean="0"/>
              <a:t>    }</a:t>
            </a:r>
            <a:endParaRPr lang="en-US" altLang="zh-TW" sz="900" dirty="0"/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2494125" y="237470"/>
            <a:ext cx="13276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 err="1" smtClean="0"/>
              <a:t>updateHosts</a:t>
            </a:r>
            <a:r>
              <a:rPr lang="en-US" altLang="zh-TW" sz="900" dirty="0" smtClean="0"/>
              <a:t>()</a:t>
            </a:r>
            <a:r>
              <a:rPr lang="en-US" altLang="zh-TW" sz="900" b="1" dirty="0" smtClean="0"/>
              <a:t>;</a:t>
            </a:r>
            <a:endParaRPr lang="zh-TW" altLang="en-US" sz="9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2494125" y="75515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1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2489313" y="668158"/>
            <a:ext cx="16337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/>
              <a:t> this</a:t>
            </a:r>
            <a:r>
              <a:rPr lang="en-US" altLang="zh-TW" sz="900" dirty="0" smtClean="0"/>
              <a:t>..</a:t>
            </a:r>
            <a:r>
              <a:rPr lang="en-US" altLang="zh-TW" sz="900" dirty="0" err="1" smtClean="0"/>
              <a:t>router.update</a:t>
            </a:r>
            <a:r>
              <a:rPr lang="en-US" altLang="zh-TW" sz="900" dirty="0"/>
              <a:t>();</a:t>
            </a:r>
            <a:endParaRPr lang="zh-TW" altLang="en-US" sz="9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2489313" y="506203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</a:t>
            </a:r>
            <a:r>
              <a:rPr lang="en-US" altLang="zh-TW" sz="900" dirty="0">
                <a:solidFill>
                  <a:schemeClr val="accent6"/>
                </a:solidFill>
              </a:rPr>
              <a:t>2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6842298" y="704913"/>
            <a:ext cx="2121093" cy="507831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900" dirty="0" err="1" smtClean="0"/>
              <a:t>boolean</a:t>
            </a:r>
            <a:r>
              <a:rPr lang="en-US" altLang="zh-TW" sz="900" dirty="0" smtClean="0"/>
              <a:t> </a:t>
            </a:r>
            <a:r>
              <a:rPr lang="en-US" altLang="zh-TW" sz="900" dirty="0" err="1"/>
              <a:t>isMessageTransferred</a:t>
            </a:r>
            <a:r>
              <a:rPr lang="en-US" altLang="zh-TW" sz="900" dirty="0"/>
              <a:t>() {</a:t>
            </a:r>
          </a:p>
          <a:p>
            <a:r>
              <a:rPr lang="zh-TW" altLang="en-US" sz="900" dirty="0"/>
              <a:t> </a:t>
            </a:r>
            <a:r>
              <a:rPr lang="zh-TW" altLang="en-US" sz="900" dirty="0" smtClean="0"/>
              <a:t>   </a:t>
            </a:r>
            <a:r>
              <a:rPr lang="en-US" altLang="zh-TW" sz="900" dirty="0" smtClean="0"/>
              <a:t>return </a:t>
            </a:r>
            <a:r>
              <a:rPr lang="en-US" altLang="zh-TW" sz="900" b="1" dirty="0" err="1"/>
              <a:t>getRemainingByteCount</a:t>
            </a:r>
            <a:r>
              <a:rPr lang="en-US" altLang="zh-TW" sz="900" b="1" dirty="0"/>
              <a:t>() </a:t>
            </a:r>
            <a:r>
              <a:rPr lang="en-US" altLang="zh-TW" sz="900" dirty="0"/>
              <a:t>== 0;</a:t>
            </a:r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cxnSp>
        <p:nvCxnSpPr>
          <p:cNvPr id="90" name="肘形接點 89"/>
          <p:cNvCxnSpPr/>
          <p:nvPr/>
        </p:nvCxnSpPr>
        <p:spPr>
          <a:xfrm>
            <a:off x="4211960" y="1834988"/>
            <a:ext cx="822396" cy="802533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左大括弧 91"/>
          <p:cNvSpPr/>
          <p:nvPr/>
        </p:nvSpPr>
        <p:spPr>
          <a:xfrm>
            <a:off x="6546356" y="556753"/>
            <a:ext cx="432048" cy="3725061"/>
          </a:xfrm>
          <a:prstGeom prst="leftBrace">
            <a:avLst>
              <a:gd name="adj1" fmla="val 8333"/>
              <a:gd name="adj2" fmla="val 55899"/>
            </a:avLst>
          </a:prstGeom>
          <a:ln w="254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4" name="文字方塊 93"/>
          <p:cNvSpPr txBox="1"/>
          <p:nvPr/>
        </p:nvSpPr>
        <p:spPr>
          <a:xfrm>
            <a:off x="5802560" y="2887442"/>
            <a:ext cx="3204723" cy="1754326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900" dirty="0" err="1"/>
              <a:t>int</a:t>
            </a:r>
            <a:r>
              <a:rPr lang="en-US" altLang="zh-TW" sz="900" dirty="0"/>
              <a:t> </a:t>
            </a:r>
            <a:r>
              <a:rPr lang="en-US" altLang="zh-TW" sz="900" b="1" dirty="0" err="1"/>
              <a:t>getRemainingByteCount</a:t>
            </a:r>
            <a:r>
              <a:rPr lang="en-US" altLang="zh-TW" sz="900" b="1" dirty="0"/>
              <a:t>() </a:t>
            </a:r>
            <a:r>
              <a:rPr lang="en-US" altLang="zh-TW" sz="900" dirty="0"/>
              <a:t>{</a:t>
            </a:r>
          </a:p>
          <a:p>
            <a:r>
              <a:rPr lang="en-US" altLang="zh-TW" sz="900" dirty="0" err="1"/>
              <a:t>int</a:t>
            </a:r>
            <a:r>
              <a:rPr lang="en-US" altLang="zh-TW" sz="900" dirty="0"/>
              <a:t> remaining;</a:t>
            </a:r>
          </a:p>
          <a:p>
            <a:endParaRPr lang="zh-TW" altLang="en-US" sz="900" dirty="0"/>
          </a:p>
          <a:p>
            <a:r>
              <a:rPr lang="zh-TW" altLang="en-US" sz="900" dirty="0" smtClean="0"/>
              <a:t>  </a:t>
            </a:r>
            <a:r>
              <a:rPr lang="en-US" altLang="zh-TW" sz="900" dirty="0" smtClean="0"/>
              <a:t>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msgOnFly</a:t>
            </a:r>
            <a:r>
              <a:rPr lang="en-US" altLang="zh-TW" sz="900" dirty="0"/>
              <a:t> == null) {</a:t>
            </a:r>
          </a:p>
          <a:p>
            <a:r>
              <a:rPr lang="zh-TW" altLang="en-US" sz="900" dirty="0" smtClean="0"/>
              <a:t>     </a:t>
            </a:r>
            <a:r>
              <a:rPr lang="en-US" altLang="zh-TW" sz="900" dirty="0" smtClean="0"/>
              <a:t>return </a:t>
            </a:r>
            <a:r>
              <a:rPr lang="en-US" altLang="zh-TW" sz="900" dirty="0"/>
              <a:t>0;</a:t>
            </a:r>
          </a:p>
          <a:p>
            <a:r>
              <a:rPr lang="zh-TW" altLang="en-US" sz="900" dirty="0" smtClean="0"/>
              <a:t>  </a:t>
            </a:r>
            <a:r>
              <a:rPr lang="en-US" altLang="zh-TW" sz="900" dirty="0" smtClean="0"/>
              <a:t>}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b="1" dirty="0"/>
              <a:t>remaining</a:t>
            </a:r>
            <a:r>
              <a:rPr lang="en-US" altLang="zh-TW" sz="900" dirty="0"/>
              <a:t> = (</a:t>
            </a:r>
            <a:r>
              <a:rPr lang="en-US" altLang="zh-TW" sz="900" dirty="0" err="1"/>
              <a:t>int</a:t>
            </a:r>
            <a:r>
              <a:rPr lang="en-US" altLang="zh-TW" sz="900" dirty="0"/>
              <a:t>)((</a:t>
            </a:r>
            <a:r>
              <a:rPr lang="en-US" altLang="zh-TW" sz="900" dirty="0" err="1"/>
              <a:t>this.transferDoneTime</a:t>
            </a:r>
            <a:r>
              <a:rPr lang="en-US" altLang="zh-TW" sz="900" dirty="0"/>
              <a:t> - </a:t>
            </a:r>
            <a:r>
              <a:rPr lang="en-US" altLang="zh-TW" sz="900" dirty="0" err="1"/>
              <a:t>SimClock.</a:t>
            </a:r>
            <a:r>
              <a:rPr lang="en-US" altLang="zh-TW" sz="900" i="1" dirty="0" err="1"/>
              <a:t>getTime</a:t>
            </a:r>
            <a:r>
              <a:rPr lang="en-US" altLang="zh-TW" sz="900" i="1" dirty="0"/>
              <a:t>()) </a:t>
            </a:r>
          </a:p>
          <a:p>
            <a:r>
              <a:rPr lang="en-US" altLang="zh-TW" sz="900" dirty="0"/>
              <a:t>* </a:t>
            </a:r>
            <a:r>
              <a:rPr lang="en-US" altLang="zh-TW" sz="900" dirty="0" err="1"/>
              <a:t>this.speed</a:t>
            </a:r>
            <a:r>
              <a:rPr lang="en-US" altLang="zh-TW" sz="900" dirty="0"/>
              <a:t>);</a:t>
            </a:r>
          </a:p>
          <a:p>
            <a:endParaRPr lang="zh-TW" altLang="en-US" sz="900" dirty="0"/>
          </a:p>
          <a:p>
            <a:r>
              <a:rPr lang="en-US" altLang="zh-TW" sz="900" dirty="0"/>
              <a:t>return (</a:t>
            </a:r>
            <a:r>
              <a:rPr lang="en-US" altLang="zh-TW" sz="900" u="sng" dirty="0"/>
              <a:t>remaining &gt; 0 ? remaining : 0);</a:t>
            </a:r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cxnSp>
        <p:nvCxnSpPr>
          <p:cNvPr id="11" name="直線單箭頭接點 10"/>
          <p:cNvCxnSpPr>
            <a:stCxn id="3" idx="2"/>
          </p:cNvCxnSpPr>
          <p:nvPr/>
        </p:nvCxnSpPr>
        <p:spPr>
          <a:xfrm flipH="1">
            <a:off x="7902844" y="1212744"/>
            <a:ext cx="1" cy="1644495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V="1">
            <a:off x="7404921" y="3741911"/>
            <a:ext cx="0" cy="207332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7194007" y="347372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(6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41" name="標題 4"/>
          <p:cNvSpPr txBox="1">
            <a:spLocks/>
          </p:cNvSpPr>
          <p:nvPr/>
        </p:nvSpPr>
        <p:spPr>
          <a:xfrm>
            <a:off x="442678" y="-89854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 smtClean="0"/>
              <a:t>Message relay started in clock 1</a:t>
            </a:r>
            <a:endParaRPr lang="zh-TW" altLang="en-US" sz="1800" dirty="0"/>
          </a:p>
        </p:txBody>
      </p:sp>
      <p:cxnSp>
        <p:nvCxnSpPr>
          <p:cNvPr id="42" name="直線單箭頭接點 41"/>
          <p:cNvCxnSpPr/>
          <p:nvPr/>
        </p:nvCxnSpPr>
        <p:spPr>
          <a:xfrm flipV="1">
            <a:off x="8251235" y="3739388"/>
            <a:ext cx="0" cy="207332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字方塊 42"/>
          <p:cNvSpPr txBox="1"/>
          <p:nvPr/>
        </p:nvSpPr>
        <p:spPr>
          <a:xfrm>
            <a:off x="8100392" y="3473722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1) *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44" name="直線單箭頭接點 43"/>
          <p:cNvCxnSpPr/>
          <p:nvPr/>
        </p:nvCxnSpPr>
        <p:spPr>
          <a:xfrm>
            <a:off x="6374563" y="4131749"/>
            <a:ext cx="0" cy="688357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/>
          <p:cNvSpPr txBox="1"/>
          <p:nvPr/>
        </p:nvSpPr>
        <p:spPr>
          <a:xfrm>
            <a:off x="6003885" y="4777472"/>
            <a:ext cx="741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1kBps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7740352" y="3476245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-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7466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285667" y="83273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285667" y="550768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sp>
        <p:nvSpPr>
          <p:cNvPr id="6" name="圓角矩形 5"/>
          <p:cNvSpPr/>
          <p:nvPr/>
        </p:nvSpPr>
        <p:spPr>
          <a:xfrm>
            <a:off x="3155" y="1068744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sp>
        <p:nvSpPr>
          <p:cNvPr id="9" name="圓角矩形 8"/>
          <p:cNvSpPr/>
          <p:nvPr/>
        </p:nvSpPr>
        <p:spPr>
          <a:xfrm>
            <a:off x="75315" y="2857239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1897735" y="371305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圓角矩形 12"/>
          <p:cNvSpPr/>
          <p:nvPr/>
        </p:nvSpPr>
        <p:spPr>
          <a:xfrm>
            <a:off x="10045" y="6144296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17" name="直線接點 16"/>
          <p:cNvCxnSpPr/>
          <p:nvPr/>
        </p:nvCxnSpPr>
        <p:spPr>
          <a:xfrm>
            <a:off x="766045" y="918007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線單箭頭接點 20"/>
          <p:cNvCxnSpPr>
            <a:stCxn id="13" idx="0"/>
            <a:endCxn id="9" idx="2"/>
          </p:cNvCxnSpPr>
          <p:nvPr/>
        </p:nvCxnSpPr>
        <p:spPr>
          <a:xfrm flipH="1" flipV="1">
            <a:off x="756470" y="5406259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9" idx="0"/>
            <a:endCxn id="6" idx="2"/>
          </p:cNvCxnSpPr>
          <p:nvPr/>
        </p:nvCxnSpPr>
        <p:spPr>
          <a:xfrm flipV="1">
            <a:off x="756470" y="1356744"/>
            <a:ext cx="2685" cy="150049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圓角矩形 47"/>
          <p:cNvSpPr/>
          <p:nvPr/>
        </p:nvSpPr>
        <p:spPr>
          <a:xfrm>
            <a:off x="5034356" y="1081197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NetworkInterface</a:t>
            </a:r>
            <a:endParaRPr lang="zh-TW" altLang="en-US" sz="1100" dirty="0"/>
          </a:p>
        </p:txBody>
      </p:sp>
      <p:sp>
        <p:nvSpPr>
          <p:cNvPr id="50" name="圓角矩形 49"/>
          <p:cNvSpPr/>
          <p:nvPr/>
        </p:nvSpPr>
        <p:spPr>
          <a:xfrm>
            <a:off x="5048212" y="2030160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Connections</a:t>
            </a:r>
            <a:endParaRPr lang="zh-TW" altLang="en-US" sz="1100" dirty="0"/>
          </a:p>
        </p:txBody>
      </p:sp>
      <p:sp>
        <p:nvSpPr>
          <p:cNvPr id="52" name="圓角矩形 51"/>
          <p:cNvSpPr/>
          <p:nvPr/>
        </p:nvSpPr>
        <p:spPr>
          <a:xfrm>
            <a:off x="5034356" y="1546989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SimpleBoardcastInterface</a:t>
            </a:r>
            <a:endParaRPr lang="zh-TW" altLang="en-US" sz="800" dirty="0"/>
          </a:p>
        </p:txBody>
      </p:sp>
      <p:sp>
        <p:nvSpPr>
          <p:cNvPr id="53" name="圓角矩形 52"/>
          <p:cNvSpPr/>
          <p:nvPr/>
        </p:nvSpPr>
        <p:spPr>
          <a:xfrm>
            <a:off x="5048212" y="2493521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/>
              <a:t>CBRConnection</a:t>
            </a:r>
            <a:endParaRPr lang="zh-TW" altLang="en-US" sz="1000" dirty="0"/>
          </a:p>
        </p:txBody>
      </p:sp>
      <p:cxnSp>
        <p:nvCxnSpPr>
          <p:cNvPr id="54" name="直線單箭頭接點 53"/>
          <p:cNvCxnSpPr/>
          <p:nvPr/>
        </p:nvCxnSpPr>
        <p:spPr>
          <a:xfrm flipV="1">
            <a:off x="5790356" y="1370903"/>
            <a:ext cx="0" cy="17450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直線接點 55"/>
          <p:cNvCxnSpPr>
            <a:stCxn id="52" idx="2"/>
          </p:cNvCxnSpPr>
          <p:nvPr/>
        </p:nvCxnSpPr>
        <p:spPr>
          <a:xfrm>
            <a:off x="5790356" y="1834989"/>
            <a:ext cx="0" cy="19517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直線單箭頭接點 57"/>
          <p:cNvCxnSpPr>
            <a:endCxn id="50" idx="2"/>
          </p:cNvCxnSpPr>
          <p:nvPr/>
        </p:nvCxnSpPr>
        <p:spPr>
          <a:xfrm flipV="1">
            <a:off x="5804212" y="2318160"/>
            <a:ext cx="0" cy="175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1" name="直線接點 70"/>
          <p:cNvCxnSpPr/>
          <p:nvPr/>
        </p:nvCxnSpPr>
        <p:spPr>
          <a:xfrm>
            <a:off x="5790356" y="907191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直線接點 74"/>
          <p:cNvCxnSpPr>
            <a:stCxn id="5" idx="2"/>
          </p:cNvCxnSpPr>
          <p:nvPr/>
        </p:nvCxnSpPr>
        <p:spPr>
          <a:xfrm>
            <a:off x="1897735" y="838800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直線接點 75"/>
          <p:cNvCxnSpPr/>
          <p:nvPr/>
        </p:nvCxnSpPr>
        <p:spPr>
          <a:xfrm>
            <a:off x="756470" y="916414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9" name="直線接點 78"/>
          <p:cNvCxnSpPr/>
          <p:nvPr/>
        </p:nvCxnSpPr>
        <p:spPr>
          <a:xfrm>
            <a:off x="1711601" y="918008"/>
            <a:ext cx="4084535" cy="1592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2" name="左大括弧 81"/>
          <p:cNvSpPr/>
          <p:nvPr/>
        </p:nvSpPr>
        <p:spPr>
          <a:xfrm>
            <a:off x="1453553" y="919600"/>
            <a:ext cx="1390256" cy="5644622"/>
          </a:xfrm>
          <a:prstGeom prst="leftBrace">
            <a:avLst>
              <a:gd name="adj1" fmla="val 8333"/>
              <a:gd name="adj2" fmla="val 55899"/>
            </a:avLst>
          </a:prstGeom>
          <a:ln w="254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200473" y="3949243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-13118" y="3399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Sender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1515155" y="5998499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6"/>
                </a:solidFill>
              </a:rPr>
              <a:t>Step 3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1515155" y="6133335"/>
            <a:ext cx="227177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update</a:t>
            </a:r>
            <a:r>
              <a:rPr lang="en-US" altLang="zh-TW" sz="1000" dirty="0" smtClean="0"/>
              <a:t>(){</a:t>
            </a:r>
          </a:p>
          <a:p>
            <a:r>
              <a:rPr lang="en-US" altLang="zh-TW" sz="1000" b="1" dirty="0" err="1"/>
              <a:t>super.update</a:t>
            </a:r>
            <a:r>
              <a:rPr lang="en-US" altLang="zh-TW" sz="1000" b="1" dirty="0"/>
              <a:t>();</a:t>
            </a:r>
            <a:endParaRPr lang="en-US" altLang="zh-TW" sz="1000" b="1" dirty="0" smtClean="0"/>
          </a:p>
          <a:p>
            <a:r>
              <a:rPr lang="en-US" altLang="zh-TW" sz="1000" dirty="0" smtClean="0"/>
              <a:t>…</a:t>
            </a:r>
          </a:p>
          <a:p>
            <a:r>
              <a:rPr lang="en-US" altLang="zh-TW" sz="1000" dirty="0" err="1" smtClean="0"/>
              <a:t>this.tryAllMessagesToAllConnections</a:t>
            </a:r>
            <a:r>
              <a:rPr lang="en-US" altLang="zh-TW" sz="1000" dirty="0" smtClean="0"/>
              <a:t>();</a:t>
            </a:r>
          </a:p>
          <a:p>
            <a:r>
              <a:rPr lang="en-US" altLang="zh-TW" sz="1000" dirty="0" smtClean="0"/>
              <a:t>}</a:t>
            </a:r>
            <a:endParaRPr lang="zh-TW" altLang="en-US" sz="10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2651043" y="879200"/>
            <a:ext cx="3555782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void </a:t>
            </a:r>
            <a:r>
              <a:rPr lang="en-US" altLang="zh-TW" sz="900" b="1" dirty="0"/>
              <a:t>update() </a:t>
            </a:r>
            <a:r>
              <a:rPr lang="en-US" altLang="zh-TW" sz="900" dirty="0" smtClean="0"/>
              <a:t>{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smtClean="0"/>
              <a:t>   for </a:t>
            </a:r>
            <a:r>
              <a:rPr lang="en-US" altLang="zh-TW" sz="900" dirty="0"/>
              <a:t>(</a:t>
            </a:r>
            <a:r>
              <a:rPr lang="en-US" altLang="zh-TW" sz="900" dirty="0" err="1"/>
              <a:t>int</a:t>
            </a:r>
            <a:r>
              <a:rPr lang="en-US" altLang="zh-TW" sz="900" dirty="0"/>
              <a:t> </a:t>
            </a:r>
            <a:r>
              <a:rPr lang="en-US" altLang="zh-TW" sz="900" dirty="0" err="1"/>
              <a:t>i</a:t>
            </a:r>
            <a:r>
              <a:rPr lang="en-US" altLang="zh-TW" sz="900" dirty="0"/>
              <a:t>=0; </a:t>
            </a:r>
            <a:r>
              <a:rPr lang="en-US" altLang="zh-TW" sz="900" dirty="0" err="1"/>
              <a:t>i</a:t>
            </a:r>
            <a:r>
              <a:rPr lang="en-US" altLang="zh-TW" sz="900" dirty="0"/>
              <a:t>&lt;</a:t>
            </a:r>
            <a:r>
              <a:rPr lang="en-US" altLang="zh-TW" sz="900" dirty="0" err="1"/>
              <a:t>this.sendingConnections.size</a:t>
            </a:r>
            <a:r>
              <a:rPr lang="en-US" altLang="zh-TW" sz="900" dirty="0"/>
              <a:t>(); ) {</a:t>
            </a:r>
          </a:p>
          <a:p>
            <a:r>
              <a:rPr lang="en-US" altLang="zh-TW" sz="900" dirty="0" smtClean="0"/>
              <a:t>       </a:t>
            </a:r>
            <a:r>
              <a:rPr lang="en-US" altLang="zh-TW" sz="900" dirty="0" err="1" smtClean="0"/>
              <a:t>boolean</a:t>
            </a:r>
            <a:r>
              <a:rPr lang="en-US" altLang="zh-TW" sz="900" dirty="0" smtClean="0"/>
              <a:t> </a:t>
            </a:r>
            <a:r>
              <a:rPr lang="en-US" altLang="zh-TW" sz="900" dirty="0" err="1"/>
              <a:t>removeCurrent</a:t>
            </a:r>
            <a:r>
              <a:rPr lang="en-US" altLang="zh-TW" sz="900" dirty="0"/>
              <a:t> = false;</a:t>
            </a:r>
          </a:p>
          <a:p>
            <a:r>
              <a:rPr lang="en-US" altLang="zh-TW" sz="900" dirty="0" smtClean="0"/>
              <a:t>       Connection </a:t>
            </a:r>
            <a:r>
              <a:rPr lang="en-US" altLang="zh-TW" sz="900" dirty="0"/>
              <a:t>con = </a:t>
            </a:r>
            <a:r>
              <a:rPr lang="en-US" altLang="zh-TW" sz="900" dirty="0" err="1"/>
              <a:t>sendingConnections.get</a:t>
            </a:r>
            <a:r>
              <a:rPr lang="en-US" altLang="zh-TW" sz="900" dirty="0"/>
              <a:t>(</a:t>
            </a:r>
            <a:r>
              <a:rPr lang="en-US" altLang="zh-TW" sz="900" dirty="0" err="1"/>
              <a:t>i</a:t>
            </a:r>
            <a:r>
              <a:rPr lang="en-US" altLang="zh-TW" sz="900" dirty="0" smtClean="0"/>
              <a:t>);</a:t>
            </a:r>
            <a:endParaRPr lang="zh-TW" altLang="en-US" sz="900" dirty="0"/>
          </a:p>
          <a:p>
            <a:r>
              <a:rPr lang="en-US" altLang="zh-TW" sz="900" dirty="0" smtClean="0"/>
              <a:t>       </a:t>
            </a:r>
            <a:r>
              <a:rPr lang="en-US" altLang="zh-TW" sz="900" dirty="0" smtClean="0">
                <a:solidFill>
                  <a:schemeClr val="accent3"/>
                </a:solidFill>
              </a:rPr>
              <a:t>/* </a:t>
            </a:r>
            <a:r>
              <a:rPr lang="en-US" altLang="zh-TW" sz="900" dirty="0">
                <a:solidFill>
                  <a:schemeClr val="accent3"/>
                </a:solidFill>
              </a:rPr>
              <a:t>finalize ready transfers */</a:t>
            </a:r>
          </a:p>
          <a:p>
            <a:r>
              <a:rPr lang="en-US" altLang="zh-TW" sz="900" dirty="0" smtClean="0"/>
              <a:t>       if </a:t>
            </a:r>
            <a:r>
              <a:rPr lang="en-US" altLang="zh-TW" sz="900" dirty="0"/>
              <a:t>(</a:t>
            </a:r>
            <a:r>
              <a:rPr lang="en-US" altLang="zh-TW" sz="900" b="1" dirty="0" err="1"/>
              <a:t>con.isMessageTransferred</a:t>
            </a:r>
            <a:r>
              <a:rPr lang="en-US" altLang="zh-TW" sz="900" b="1" dirty="0"/>
              <a:t>()</a:t>
            </a:r>
            <a:r>
              <a:rPr lang="en-US" altLang="zh-TW" sz="900" dirty="0"/>
              <a:t>) {</a:t>
            </a:r>
          </a:p>
          <a:p>
            <a:r>
              <a:rPr lang="en-US" altLang="zh-TW" sz="900" dirty="0" smtClean="0"/>
              <a:t>   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con.getMessage</a:t>
            </a:r>
            <a:r>
              <a:rPr lang="en-US" altLang="zh-TW" sz="900" dirty="0"/>
              <a:t>() != null) {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transferDone</a:t>
            </a:r>
            <a:r>
              <a:rPr lang="en-US" altLang="zh-TW" sz="900" dirty="0" smtClean="0"/>
              <a:t>(con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con.finalizeTransfer</a:t>
            </a:r>
            <a:r>
              <a:rPr lang="en-US" altLang="zh-TW" sz="900" dirty="0"/>
              <a:t>();</a:t>
            </a:r>
          </a:p>
          <a:p>
            <a:r>
              <a:rPr lang="en-US" altLang="zh-TW" sz="900" dirty="0" smtClean="0"/>
              <a:t>            } </a:t>
            </a:r>
            <a:r>
              <a:rPr lang="en-US" altLang="zh-TW" sz="900" dirty="0">
                <a:solidFill>
                  <a:schemeClr val="accent3"/>
                </a:solidFill>
              </a:rPr>
              <a:t>/* else: some other entity aborted transfer */</a:t>
            </a:r>
          </a:p>
          <a:p>
            <a:r>
              <a:rPr lang="en-US" altLang="zh-TW" sz="900" dirty="0" smtClean="0"/>
              <a:t>           </a:t>
            </a:r>
            <a:r>
              <a:rPr lang="en-US" altLang="zh-TW" sz="900" dirty="0" err="1" smtClean="0"/>
              <a:t>removeCurrent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true;</a:t>
            </a:r>
          </a:p>
          <a:p>
            <a:r>
              <a:rPr lang="en-US" altLang="zh-TW" sz="900" dirty="0" smtClean="0"/>
              <a:t>        }</a:t>
            </a:r>
            <a:endParaRPr lang="en-US" altLang="zh-TW" sz="900" dirty="0"/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      /* </a:t>
            </a:r>
            <a:r>
              <a:rPr lang="en-US" altLang="zh-TW" sz="900" dirty="0">
                <a:solidFill>
                  <a:schemeClr val="accent3"/>
                </a:solidFill>
              </a:rPr>
              <a:t>remove connections that have gone down */</a:t>
            </a:r>
          </a:p>
          <a:p>
            <a:r>
              <a:rPr lang="en-US" altLang="zh-TW" sz="900" dirty="0" smtClean="0"/>
              <a:t>        else </a:t>
            </a:r>
            <a:r>
              <a:rPr lang="en-US" altLang="zh-TW" sz="900" dirty="0"/>
              <a:t>if (!</a:t>
            </a:r>
            <a:r>
              <a:rPr lang="en-US" altLang="zh-TW" sz="900" dirty="0" err="1"/>
              <a:t>con.isUp</a:t>
            </a:r>
            <a:r>
              <a:rPr lang="en-US" altLang="zh-TW" sz="900" dirty="0"/>
              <a:t>()) {</a:t>
            </a:r>
          </a:p>
          <a:p>
            <a:r>
              <a:rPr lang="en-US" altLang="zh-TW" sz="900" dirty="0" smtClean="0"/>
              <a:t>    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con.getMessage</a:t>
            </a:r>
            <a:r>
              <a:rPr lang="en-US" altLang="zh-TW" sz="900" dirty="0"/>
              <a:t>() != null) {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transferAborted</a:t>
            </a:r>
            <a:r>
              <a:rPr lang="en-US" altLang="zh-TW" sz="900" dirty="0" smtClean="0"/>
              <a:t>(con);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con.abortTransfer</a:t>
            </a:r>
            <a:r>
              <a:rPr lang="en-US" altLang="zh-TW" sz="900" dirty="0" smtClean="0"/>
              <a:t>();</a:t>
            </a:r>
          </a:p>
          <a:p>
            <a:r>
              <a:rPr lang="en-US" altLang="zh-TW" sz="900" dirty="0" smtClean="0"/>
              <a:t>            }</a:t>
            </a:r>
            <a:endParaRPr lang="en-US" altLang="zh-TW" sz="900" dirty="0"/>
          </a:p>
          <a:p>
            <a:r>
              <a:rPr lang="en-US" altLang="zh-TW" sz="900" dirty="0" smtClean="0"/>
              <a:t>            </a:t>
            </a:r>
            <a:r>
              <a:rPr lang="en-US" altLang="zh-TW" sz="900" dirty="0" err="1" smtClean="0"/>
              <a:t>removeCurrent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true;</a:t>
            </a:r>
          </a:p>
          <a:p>
            <a:r>
              <a:rPr lang="en-US" altLang="zh-TW" sz="900" dirty="0" smtClean="0"/>
              <a:t>        } 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dirty="0" smtClean="0"/>
              <a:t>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removeCurrent</a:t>
            </a:r>
            <a:r>
              <a:rPr lang="en-US" altLang="zh-TW" sz="900" dirty="0"/>
              <a:t>) </a:t>
            </a:r>
            <a:r>
              <a:rPr lang="en-US" altLang="zh-TW" sz="900" dirty="0" smtClean="0"/>
              <a:t>{</a:t>
            </a:r>
            <a:endParaRPr lang="en-US" altLang="zh-TW" sz="900" dirty="0"/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         // </a:t>
            </a:r>
            <a:r>
              <a:rPr lang="en-US" altLang="zh-TW" sz="900" dirty="0">
                <a:solidFill>
                  <a:schemeClr val="accent3"/>
                </a:solidFill>
              </a:rPr>
              <a:t>if the message being sent was holding excess buffer, free it</a:t>
            </a:r>
          </a:p>
          <a:p>
            <a:r>
              <a:rPr lang="en-US" altLang="zh-TW" sz="900" dirty="0" smtClean="0"/>
              <a:t>    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this.getFreeBufferSize</a:t>
            </a:r>
            <a:r>
              <a:rPr lang="en-US" altLang="zh-TW" sz="900" dirty="0"/>
              <a:t>() &lt; 0) {</a:t>
            </a:r>
          </a:p>
          <a:p>
            <a:r>
              <a:rPr lang="en-US" altLang="zh-TW" sz="900" dirty="0" smtClean="0"/>
              <a:t>                 </a:t>
            </a:r>
            <a:r>
              <a:rPr lang="en-US" altLang="zh-TW" sz="900" dirty="0" err="1" smtClean="0"/>
              <a:t>this.makeRoomForMessage</a:t>
            </a:r>
            <a:r>
              <a:rPr lang="en-US" altLang="zh-TW" sz="900" dirty="0" smtClean="0"/>
              <a:t>(0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        }</a:t>
            </a:r>
            <a:endParaRPr lang="en-US" altLang="zh-TW" sz="900" dirty="0"/>
          </a:p>
          <a:p>
            <a:r>
              <a:rPr lang="en-US" altLang="zh-TW" sz="900" dirty="0" smtClean="0"/>
              <a:t>             </a:t>
            </a:r>
            <a:r>
              <a:rPr lang="en-US" altLang="zh-TW" sz="900" dirty="0" err="1" smtClean="0"/>
              <a:t>sendingConnections.remove</a:t>
            </a:r>
            <a:r>
              <a:rPr lang="en-US" altLang="zh-TW" sz="900" dirty="0" smtClean="0"/>
              <a:t>(</a:t>
            </a:r>
            <a:r>
              <a:rPr lang="en-US" altLang="zh-TW" sz="900" dirty="0" err="1" smtClean="0"/>
              <a:t>i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   }</a:t>
            </a:r>
            <a:endParaRPr lang="en-US" altLang="zh-TW" sz="900" dirty="0"/>
          </a:p>
          <a:p>
            <a:r>
              <a:rPr lang="en-US" altLang="zh-TW" sz="900" dirty="0" smtClean="0"/>
              <a:t>        else </a:t>
            </a:r>
            <a:r>
              <a:rPr lang="en-US" altLang="zh-TW" sz="900" dirty="0"/>
              <a:t>{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      /* </a:t>
            </a:r>
            <a:r>
              <a:rPr lang="en-US" altLang="zh-TW" sz="900" dirty="0">
                <a:solidFill>
                  <a:schemeClr val="accent3"/>
                </a:solidFill>
              </a:rPr>
              <a:t>index increase needed only if nothing was removed */</a:t>
            </a:r>
          </a:p>
          <a:p>
            <a:r>
              <a:rPr lang="en-US" altLang="zh-TW" sz="900" dirty="0" smtClean="0"/>
              <a:t>            </a:t>
            </a:r>
            <a:r>
              <a:rPr lang="en-US" altLang="zh-TW" sz="900" dirty="0" err="1" smtClean="0"/>
              <a:t>i</a:t>
            </a:r>
            <a:r>
              <a:rPr lang="en-US" altLang="zh-TW" sz="900" dirty="0"/>
              <a:t>++;</a:t>
            </a:r>
          </a:p>
          <a:p>
            <a:r>
              <a:rPr lang="en-US" altLang="zh-TW" sz="900" dirty="0" smtClean="0"/>
              <a:t>        }</a:t>
            </a:r>
            <a:endParaRPr lang="en-US" altLang="zh-TW" sz="900" dirty="0"/>
          </a:p>
          <a:p>
            <a:r>
              <a:rPr lang="en-US" altLang="zh-TW" sz="900" dirty="0" smtClean="0"/>
              <a:t>   }</a:t>
            </a:r>
            <a:endParaRPr lang="zh-TW" altLang="en-US" sz="900" dirty="0"/>
          </a:p>
          <a:p>
            <a:r>
              <a:rPr lang="en-US" altLang="zh-TW" sz="900" dirty="0">
                <a:solidFill>
                  <a:schemeClr val="accent3"/>
                </a:solidFill>
              </a:rPr>
              <a:t>/* time to do a TTL check and drop old messages? Only if not sending */</a:t>
            </a:r>
          </a:p>
          <a:p>
            <a:r>
              <a:rPr lang="en-US" altLang="zh-TW" sz="900" dirty="0" smtClean="0"/>
              <a:t>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SimClock.</a:t>
            </a:r>
            <a:r>
              <a:rPr lang="en-US" altLang="zh-TW" sz="900" i="1" dirty="0" err="1"/>
              <a:t>getTime</a:t>
            </a:r>
            <a:r>
              <a:rPr lang="en-US" altLang="zh-TW" sz="900" i="1" dirty="0"/>
              <a:t>() - </a:t>
            </a:r>
            <a:r>
              <a:rPr lang="en-US" altLang="zh-TW" sz="900" i="1" dirty="0" err="1"/>
              <a:t>lastTtlCheck</a:t>
            </a:r>
            <a:r>
              <a:rPr lang="en-US" altLang="zh-TW" sz="900" i="1" dirty="0"/>
              <a:t> &gt;= TTL_CHECK_INTERVAL &amp;&amp; </a:t>
            </a:r>
          </a:p>
          <a:p>
            <a:r>
              <a:rPr lang="en-US" altLang="zh-TW" sz="900" dirty="0" smtClean="0"/>
              <a:t>        </a:t>
            </a:r>
            <a:r>
              <a:rPr lang="en-US" altLang="zh-TW" sz="900" dirty="0" err="1" smtClean="0"/>
              <a:t>sendingConnections.size</a:t>
            </a:r>
            <a:r>
              <a:rPr lang="en-US" altLang="zh-TW" sz="900" dirty="0"/>
              <a:t>() == 0) {</a:t>
            </a:r>
          </a:p>
          <a:p>
            <a:r>
              <a:rPr lang="en-US" altLang="zh-TW" sz="900" dirty="0" smtClean="0"/>
              <a:t>       </a:t>
            </a:r>
            <a:r>
              <a:rPr lang="en-US" altLang="zh-TW" sz="900" dirty="0" err="1" smtClean="0"/>
              <a:t>dropExpiredMessages</a:t>
            </a:r>
            <a:r>
              <a:rPr lang="en-US" altLang="zh-TW" sz="900" dirty="0"/>
              <a:t>();</a:t>
            </a:r>
          </a:p>
          <a:p>
            <a:r>
              <a:rPr lang="en-US" altLang="zh-TW" sz="900" dirty="0" smtClean="0"/>
              <a:t>       </a:t>
            </a:r>
            <a:r>
              <a:rPr lang="en-US" altLang="zh-TW" sz="900" dirty="0" err="1" smtClean="0"/>
              <a:t>lastTtlCheck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</a:t>
            </a:r>
            <a:r>
              <a:rPr lang="en-US" altLang="zh-TW" sz="900" dirty="0" err="1"/>
              <a:t>SimClock.</a:t>
            </a:r>
            <a:r>
              <a:rPr lang="en-US" altLang="zh-TW" sz="900" i="1" dirty="0" err="1"/>
              <a:t>getTime</a:t>
            </a:r>
            <a:r>
              <a:rPr lang="en-US" altLang="zh-TW" sz="900" i="1" dirty="0"/>
              <a:t>();</a:t>
            </a:r>
          </a:p>
          <a:p>
            <a:r>
              <a:rPr lang="en-US" altLang="zh-TW" sz="900" dirty="0" smtClean="0"/>
              <a:t>    }</a:t>
            </a:r>
            <a:endParaRPr lang="en-US" altLang="zh-TW" sz="900" dirty="0"/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2494125" y="237470"/>
            <a:ext cx="13276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 err="1" smtClean="0"/>
              <a:t>updateHosts</a:t>
            </a:r>
            <a:r>
              <a:rPr lang="en-US" altLang="zh-TW" sz="900" dirty="0" smtClean="0"/>
              <a:t>()</a:t>
            </a:r>
            <a:r>
              <a:rPr lang="en-US" altLang="zh-TW" sz="900" b="1" dirty="0" smtClean="0"/>
              <a:t>;</a:t>
            </a:r>
            <a:endParaRPr lang="zh-TW" altLang="en-US" sz="9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2494125" y="75515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1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2489313" y="668158"/>
            <a:ext cx="16337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/>
              <a:t> this</a:t>
            </a:r>
            <a:r>
              <a:rPr lang="en-US" altLang="zh-TW" sz="900" dirty="0" smtClean="0"/>
              <a:t>..</a:t>
            </a:r>
            <a:r>
              <a:rPr lang="en-US" altLang="zh-TW" sz="900" dirty="0" err="1" smtClean="0"/>
              <a:t>router.update</a:t>
            </a:r>
            <a:r>
              <a:rPr lang="en-US" altLang="zh-TW" sz="900" dirty="0"/>
              <a:t>();</a:t>
            </a:r>
            <a:endParaRPr lang="zh-TW" altLang="en-US" sz="9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2489313" y="506203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</a:t>
            </a:r>
            <a:r>
              <a:rPr lang="en-US" altLang="zh-TW" sz="900" dirty="0">
                <a:solidFill>
                  <a:schemeClr val="accent6"/>
                </a:solidFill>
              </a:rPr>
              <a:t>2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6842298" y="704913"/>
            <a:ext cx="2121093" cy="507831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900" dirty="0" err="1" smtClean="0"/>
              <a:t>boolean</a:t>
            </a:r>
            <a:r>
              <a:rPr lang="en-US" altLang="zh-TW" sz="900" dirty="0" smtClean="0"/>
              <a:t> </a:t>
            </a:r>
            <a:r>
              <a:rPr lang="en-US" altLang="zh-TW" sz="900" dirty="0" err="1"/>
              <a:t>isMessageTransferred</a:t>
            </a:r>
            <a:r>
              <a:rPr lang="en-US" altLang="zh-TW" sz="900" dirty="0"/>
              <a:t>() {</a:t>
            </a:r>
          </a:p>
          <a:p>
            <a:r>
              <a:rPr lang="zh-TW" altLang="en-US" sz="900" dirty="0"/>
              <a:t> </a:t>
            </a:r>
            <a:r>
              <a:rPr lang="zh-TW" altLang="en-US" sz="900" dirty="0" smtClean="0"/>
              <a:t>   </a:t>
            </a:r>
            <a:r>
              <a:rPr lang="en-US" altLang="zh-TW" sz="900" dirty="0" smtClean="0"/>
              <a:t>return </a:t>
            </a:r>
            <a:r>
              <a:rPr lang="en-US" altLang="zh-TW" sz="900" b="1" dirty="0" err="1"/>
              <a:t>getRemainingByteCount</a:t>
            </a:r>
            <a:r>
              <a:rPr lang="en-US" altLang="zh-TW" sz="900" b="1" dirty="0"/>
              <a:t>() </a:t>
            </a:r>
            <a:r>
              <a:rPr lang="en-US" altLang="zh-TW" sz="900" dirty="0"/>
              <a:t>== 0;</a:t>
            </a:r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cxnSp>
        <p:nvCxnSpPr>
          <p:cNvPr id="90" name="肘形接點 89"/>
          <p:cNvCxnSpPr/>
          <p:nvPr/>
        </p:nvCxnSpPr>
        <p:spPr>
          <a:xfrm>
            <a:off x="4211960" y="1834988"/>
            <a:ext cx="822396" cy="802533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左大括弧 91"/>
          <p:cNvSpPr/>
          <p:nvPr/>
        </p:nvSpPr>
        <p:spPr>
          <a:xfrm>
            <a:off x="6546356" y="556753"/>
            <a:ext cx="432048" cy="3725061"/>
          </a:xfrm>
          <a:prstGeom prst="leftBrace">
            <a:avLst>
              <a:gd name="adj1" fmla="val 8333"/>
              <a:gd name="adj2" fmla="val 55899"/>
            </a:avLst>
          </a:prstGeom>
          <a:ln w="254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4" name="文字方塊 93"/>
          <p:cNvSpPr txBox="1"/>
          <p:nvPr/>
        </p:nvSpPr>
        <p:spPr>
          <a:xfrm>
            <a:off x="5802560" y="2887442"/>
            <a:ext cx="3204723" cy="1754326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900" dirty="0" err="1"/>
              <a:t>int</a:t>
            </a:r>
            <a:r>
              <a:rPr lang="en-US" altLang="zh-TW" sz="900" dirty="0"/>
              <a:t> </a:t>
            </a:r>
            <a:r>
              <a:rPr lang="en-US" altLang="zh-TW" sz="900" b="1" dirty="0" err="1"/>
              <a:t>getRemainingByteCount</a:t>
            </a:r>
            <a:r>
              <a:rPr lang="en-US" altLang="zh-TW" sz="900" b="1" dirty="0"/>
              <a:t>() </a:t>
            </a:r>
            <a:r>
              <a:rPr lang="en-US" altLang="zh-TW" sz="900" dirty="0"/>
              <a:t>{</a:t>
            </a:r>
          </a:p>
          <a:p>
            <a:r>
              <a:rPr lang="en-US" altLang="zh-TW" sz="900" dirty="0" err="1"/>
              <a:t>int</a:t>
            </a:r>
            <a:r>
              <a:rPr lang="en-US" altLang="zh-TW" sz="900" dirty="0"/>
              <a:t> remaining;</a:t>
            </a:r>
          </a:p>
          <a:p>
            <a:endParaRPr lang="zh-TW" altLang="en-US" sz="900" dirty="0"/>
          </a:p>
          <a:p>
            <a:r>
              <a:rPr lang="zh-TW" altLang="en-US" sz="900" dirty="0" smtClean="0"/>
              <a:t>  </a:t>
            </a:r>
            <a:r>
              <a:rPr lang="en-US" altLang="zh-TW" sz="900" dirty="0" smtClean="0"/>
              <a:t>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msgOnFly</a:t>
            </a:r>
            <a:r>
              <a:rPr lang="en-US" altLang="zh-TW" sz="900" dirty="0"/>
              <a:t> == null) {</a:t>
            </a:r>
          </a:p>
          <a:p>
            <a:r>
              <a:rPr lang="zh-TW" altLang="en-US" sz="900" dirty="0" smtClean="0"/>
              <a:t>     </a:t>
            </a:r>
            <a:r>
              <a:rPr lang="en-US" altLang="zh-TW" sz="900" dirty="0" smtClean="0"/>
              <a:t>return </a:t>
            </a:r>
            <a:r>
              <a:rPr lang="en-US" altLang="zh-TW" sz="900" dirty="0"/>
              <a:t>0;</a:t>
            </a:r>
          </a:p>
          <a:p>
            <a:r>
              <a:rPr lang="zh-TW" altLang="en-US" sz="900" dirty="0" smtClean="0"/>
              <a:t>  </a:t>
            </a:r>
            <a:r>
              <a:rPr lang="en-US" altLang="zh-TW" sz="900" dirty="0" smtClean="0"/>
              <a:t>}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b="1" dirty="0"/>
              <a:t>remaining</a:t>
            </a:r>
            <a:r>
              <a:rPr lang="en-US" altLang="zh-TW" sz="900" dirty="0"/>
              <a:t> = (</a:t>
            </a:r>
            <a:r>
              <a:rPr lang="en-US" altLang="zh-TW" sz="900" dirty="0" err="1"/>
              <a:t>int</a:t>
            </a:r>
            <a:r>
              <a:rPr lang="en-US" altLang="zh-TW" sz="900" dirty="0"/>
              <a:t>)((</a:t>
            </a:r>
            <a:r>
              <a:rPr lang="en-US" altLang="zh-TW" sz="900" dirty="0" err="1"/>
              <a:t>this.transferDoneTime</a:t>
            </a:r>
            <a:r>
              <a:rPr lang="en-US" altLang="zh-TW" sz="900" dirty="0"/>
              <a:t> - </a:t>
            </a:r>
            <a:r>
              <a:rPr lang="en-US" altLang="zh-TW" sz="900" dirty="0" err="1"/>
              <a:t>SimClock.</a:t>
            </a:r>
            <a:r>
              <a:rPr lang="en-US" altLang="zh-TW" sz="900" i="1" dirty="0" err="1"/>
              <a:t>getTime</a:t>
            </a:r>
            <a:r>
              <a:rPr lang="en-US" altLang="zh-TW" sz="900" i="1" dirty="0"/>
              <a:t>()) </a:t>
            </a:r>
          </a:p>
          <a:p>
            <a:r>
              <a:rPr lang="en-US" altLang="zh-TW" sz="900" dirty="0"/>
              <a:t>* </a:t>
            </a:r>
            <a:r>
              <a:rPr lang="en-US" altLang="zh-TW" sz="900" dirty="0" err="1"/>
              <a:t>this.speed</a:t>
            </a:r>
            <a:r>
              <a:rPr lang="en-US" altLang="zh-TW" sz="900" dirty="0"/>
              <a:t>);</a:t>
            </a:r>
          </a:p>
          <a:p>
            <a:endParaRPr lang="zh-TW" altLang="en-US" sz="900" dirty="0"/>
          </a:p>
          <a:p>
            <a:r>
              <a:rPr lang="en-US" altLang="zh-TW" sz="900" dirty="0"/>
              <a:t>return (</a:t>
            </a:r>
            <a:r>
              <a:rPr lang="en-US" altLang="zh-TW" sz="900" u="sng" dirty="0"/>
              <a:t>remaining &gt; 0 ? remaining : 0);</a:t>
            </a:r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cxnSp>
        <p:nvCxnSpPr>
          <p:cNvPr id="11" name="直線單箭頭接點 10"/>
          <p:cNvCxnSpPr>
            <a:stCxn id="3" idx="2"/>
          </p:cNvCxnSpPr>
          <p:nvPr/>
        </p:nvCxnSpPr>
        <p:spPr>
          <a:xfrm flipH="1">
            <a:off x="7902844" y="1212744"/>
            <a:ext cx="1" cy="1644495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標題 4"/>
          <p:cNvSpPr txBox="1">
            <a:spLocks/>
          </p:cNvSpPr>
          <p:nvPr/>
        </p:nvSpPr>
        <p:spPr>
          <a:xfrm>
            <a:off x="442678" y="-89854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 smtClean="0"/>
              <a:t>Message relay started in clock 1</a:t>
            </a:r>
            <a:endParaRPr lang="zh-TW" altLang="en-US" sz="1800" dirty="0"/>
          </a:p>
        </p:txBody>
      </p:sp>
      <p:cxnSp>
        <p:nvCxnSpPr>
          <p:cNvPr id="44" name="直線單箭頭接點 43"/>
          <p:cNvCxnSpPr/>
          <p:nvPr/>
        </p:nvCxnSpPr>
        <p:spPr>
          <a:xfrm>
            <a:off x="6164776" y="3949243"/>
            <a:ext cx="0" cy="828229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/>
          <p:cNvSpPr txBox="1"/>
          <p:nvPr/>
        </p:nvSpPr>
        <p:spPr>
          <a:xfrm>
            <a:off x="5908446" y="477747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5000</a:t>
            </a:r>
            <a:endParaRPr lang="zh-TW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66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285667" y="83273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285667" y="550768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sp>
        <p:nvSpPr>
          <p:cNvPr id="6" name="圓角矩形 5"/>
          <p:cNvSpPr/>
          <p:nvPr/>
        </p:nvSpPr>
        <p:spPr>
          <a:xfrm>
            <a:off x="3155" y="1068744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sp>
        <p:nvSpPr>
          <p:cNvPr id="9" name="圓角矩形 8"/>
          <p:cNvSpPr/>
          <p:nvPr/>
        </p:nvSpPr>
        <p:spPr>
          <a:xfrm>
            <a:off x="75315" y="2857239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1897735" y="371305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圓角矩形 12"/>
          <p:cNvSpPr/>
          <p:nvPr/>
        </p:nvSpPr>
        <p:spPr>
          <a:xfrm>
            <a:off x="10045" y="6144296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17" name="直線接點 16"/>
          <p:cNvCxnSpPr/>
          <p:nvPr/>
        </p:nvCxnSpPr>
        <p:spPr>
          <a:xfrm>
            <a:off x="766045" y="918007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線單箭頭接點 20"/>
          <p:cNvCxnSpPr>
            <a:stCxn id="13" idx="0"/>
            <a:endCxn id="9" idx="2"/>
          </p:cNvCxnSpPr>
          <p:nvPr/>
        </p:nvCxnSpPr>
        <p:spPr>
          <a:xfrm flipH="1" flipV="1">
            <a:off x="756470" y="5406259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9" idx="0"/>
            <a:endCxn id="6" idx="2"/>
          </p:cNvCxnSpPr>
          <p:nvPr/>
        </p:nvCxnSpPr>
        <p:spPr>
          <a:xfrm flipV="1">
            <a:off x="756470" y="1356744"/>
            <a:ext cx="2685" cy="150049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圓角矩形 47"/>
          <p:cNvSpPr/>
          <p:nvPr/>
        </p:nvSpPr>
        <p:spPr>
          <a:xfrm>
            <a:off x="5034356" y="1081197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NetworkInterface</a:t>
            </a:r>
            <a:endParaRPr lang="zh-TW" altLang="en-US" sz="1100" dirty="0"/>
          </a:p>
        </p:txBody>
      </p:sp>
      <p:sp>
        <p:nvSpPr>
          <p:cNvPr id="50" name="圓角矩形 49"/>
          <p:cNvSpPr/>
          <p:nvPr/>
        </p:nvSpPr>
        <p:spPr>
          <a:xfrm>
            <a:off x="5048212" y="2030160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Connections</a:t>
            </a:r>
            <a:endParaRPr lang="zh-TW" altLang="en-US" sz="1100" dirty="0"/>
          </a:p>
        </p:txBody>
      </p:sp>
      <p:sp>
        <p:nvSpPr>
          <p:cNvPr id="52" name="圓角矩形 51"/>
          <p:cNvSpPr/>
          <p:nvPr/>
        </p:nvSpPr>
        <p:spPr>
          <a:xfrm>
            <a:off x="5034356" y="1546989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SimpleBoardcastInterface</a:t>
            </a:r>
            <a:endParaRPr lang="zh-TW" altLang="en-US" sz="800" dirty="0"/>
          </a:p>
        </p:txBody>
      </p:sp>
      <p:sp>
        <p:nvSpPr>
          <p:cNvPr id="53" name="圓角矩形 52"/>
          <p:cNvSpPr/>
          <p:nvPr/>
        </p:nvSpPr>
        <p:spPr>
          <a:xfrm>
            <a:off x="5048212" y="2493521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/>
              <a:t>CBRConnection</a:t>
            </a:r>
            <a:endParaRPr lang="zh-TW" altLang="en-US" sz="1000" dirty="0"/>
          </a:p>
        </p:txBody>
      </p:sp>
      <p:cxnSp>
        <p:nvCxnSpPr>
          <p:cNvPr id="54" name="直線單箭頭接點 53"/>
          <p:cNvCxnSpPr/>
          <p:nvPr/>
        </p:nvCxnSpPr>
        <p:spPr>
          <a:xfrm flipV="1">
            <a:off x="5790356" y="1370903"/>
            <a:ext cx="0" cy="17450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直線接點 55"/>
          <p:cNvCxnSpPr>
            <a:stCxn id="52" idx="2"/>
          </p:cNvCxnSpPr>
          <p:nvPr/>
        </p:nvCxnSpPr>
        <p:spPr>
          <a:xfrm>
            <a:off x="5790356" y="1834989"/>
            <a:ext cx="0" cy="19517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直線單箭頭接點 57"/>
          <p:cNvCxnSpPr>
            <a:endCxn id="50" idx="2"/>
          </p:cNvCxnSpPr>
          <p:nvPr/>
        </p:nvCxnSpPr>
        <p:spPr>
          <a:xfrm flipV="1">
            <a:off x="5804212" y="2318160"/>
            <a:ext cx="0" cy="175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1" name="直線接點 70"/>
          <p:cNvCxnSpPr/>
          <p:nvPr/>
        </p:nvCxnSpPr>
        <p:spPr>
          <a:xfrm>
            <a:off x="5790356" y="907191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直線接點 74"/>
          <p:cNvCxnSpPr>
            <a:stCxn id="5" idx="2"/>
          </p:cNvCxnSpPr>
          <p:nvPr/>
        </p:nvCxnSpPr>
        <p:spPr>
          <a:xfrm>
            <a:off x="1897735" y="838800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直線接點 75"/>
          <p:cNvCxnSpPr/>
          <p:nvPr/>
        </p:nvCxnSpPr>
        <p:spPr>
          <a:xfrm>
            <a:off x="756470" y="916414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9" name="直線接點 78"/>
          <p:cNvCxnSpPr/>
          <p:nvPr/>
        </p:nvCxnSpPr>
        <p:spPr>
          <a:xfrm>
            <a:off x="1711601" y="918008"/>
            <a:ext cx="4084535" cy="1592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2" name="左大括弧 81"/>
          <p:cNvSpPr/>
          <p:nvPr/>
        </p:nvSpPr>
        <p:spPr>
          <a:xfrm>
            <a:off x="1453553" y="919600"/>
            <a:ext cx="1390256" cy="5644622"/>
          </a:xfrm>
          <a:prstGeom prst="leftBrace">
            <a:avLst>
              <a:gd name="adj1" fmla="val 8333"/>
              <a:gd name="adj2" fmla="val 55899"/>
            </a:avLst>
          </a:prstGeom>
          <a:ln w="254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200473" y="3949243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-13118" y="3399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Sender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1515155" y="5998499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6"/>
                </a:solidFill>
              </a:rPr>
              <a:t>Step 3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1515155" y="6133335"/>
            <a:ext cx="227177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update</a:t>
            </a:r>
            <a:r>
              <a:rPr lang="en-US" altLang="zh-TW" sz="1000" dirty="0" smtClean="0"/>
              <a:t>(){</a:t>
            </a:r>
          </a:p>
          <a:p>
            <a:r>
              <a:rPr lang="en-US" altLang="zh-TW" sz="1000" b="1" dirty="0" err="1"/>
              <a:t>super.update</a:t>
            </a:r>
            <a:r>
              <a:rPr lang="en-US" altLang="zh-TW" sz="1000" b="1" dirty="0"/>
              <a:t>();</a:t>
            </a:r>
            <a:endParaRPr lang="en-US" altLang="zh-TW" sz="1000" b="1" dirty="0" smtClean="0"/>
          </a:p>
          <a:p>
            <a:r>
              <a:rPr lang="en-US" altLang="zh-TW" sz="1000" dirty="0" smtClean="0"/>
              <a:t>…</a:t>
            </a:r>
          </a:p>
          <a:p>
            <a:r>
              <a:rPr lang="en-US" altLang="zh-TW" sz="1000" dirty="0" err="1" smtClean="0"/>
              <a:t>this.tryAllMessagesToAllConnections</a:t>
            </a:r>
            <a:r>
              <a:rPr lang="en-US" altLang="zh-TW" sz="1000" dirty="0" smtClean="0"/>
              <a:t>();</a:t>
            </a:r>
          </a:p>
          <a:p>
            <a:r>
              <a:rPr lang="en-US" altLang="zh-TW" sz="1000" dirty="0" smtClean="0"/>
              <a:t>}</a:t>
            </a:r>
            <a:endParaRPr lang="zh-TW" altLang="en-US" sz="10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2651043" y="879200"/>
            <a:ext cx="3555782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void </a:t>
            </a:r>
            <a:r>
              <a:rPr lang="en-US" altLang="zh-TW" sz="900" b="1" dirty="0"/>
              <a:t>update() </a:t>
            </a:r>
            <a:r>
              <a:rPr lang="en-US" altLang="zh-TW" sz="900" dirty="0" smtClean="0"/>
              <a:t>{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smtClean="0"/>
              <a:t>   for </a:t>
            </a:r>
            <a:r>
              <a:rPr lang="en-US" altLang="zh-TW" sz="900" dirty="0"/>
              <a:t>(</a:t>
            </a:r>
            <a:r>
              <a:rPr lang="en-US" altLang="zh-TW" sz="900" dirty="0" err="1"/>
              <a:t>int</a:t>
            </a:r>
            <a:r>
              <a:rPr lang="en-US" altLang="zh-TW" sz="900" dirty="0"/>
              <a:t> </a:t>
            </a:r>
            <a:r>
              <a:rPr lang="en-US" altLang="zh-TW" sz="900" dirty="0" err="1"/>
              <a:t>i</a:t>
            </a:r>
            <a:r>
              <a:rPr lang="en-US" altLang="zh-TW" sz="900" dirty="0"/>
              <a:t>=0; </a:t>
            </a:r>
            <a:r>
              <a:rPr lang="en-US" altLang="zh-TW" sz="900" dirty="0" err="1"/>
              <a:t>i</a:t>
            </a:r>
            <a:r>
              <a:rPr lang="en-US" altLang="zh-TW" sz="900" dirty="0"/>
              <a:t>&lt;</a:t>
            </a:r>
            <a:r>
              <a:rPr lang="en-US" altLang="zh-TW" sz="900" dirty="0" err="1"/>
              <a:t>this.sendingConnections.size</a:t>
            </a:r>
            <a:r>
              <a:rPr lang="en-US" altLang="zh-TW" sz="900" dirty="0"/>
              <a:t>(); ) {</a:t>
            </a:r>
          </a:p>
          <a:p>
            <a:r>
              <a:rPr lang="en-US" altLang="zh-TW" sz="900" dirty="0" smtClean="0"/>
              <a:t>       </a:t>
            </a:r>
            <a:r>
              <a:rPr lang="en-US" altLang="zh-TW" sz="900" dirty="0" err="1" smtClean="0"/>
              <a:t>boolean</a:t>
            </a:r>
            <a:r>
              <a:rPr lang="en-US" altLang="zh-TW" sz="900" dirty="0" smtClean="0"/>
              <a:t> </a:t>
            </a:r>
            <a:r>
              <a:rPr lang="en-US" altLang="zh-TW" sz="900" dirty="0" err="1"/>
              <a:t>removeCurrent</a:t>
            </a:r>
            <a:r>
              <a:rPr lang="en-US" altLang="zh-TW" sz="900" dirty="0"/>
              <a:t> = false;</a:t>
            </a:r>
          </a:p>
          <a:p>
            <a:r>
              <a:rPr lang="en-US" altLang="zh-TW" sz="900" dirty="0" smtClean="0"/>
              <a:t>       Connection </a:t>
            </a:r>
            <a:r>
              <a:rPr lang="en-US" altLang="zh-TW" sz="900" dirty="0"/>
              <a:t>con = </a:t>
            </a:r>
            <a:r>
              <a:rPr lang="en-US" altLang="zh-TW" sz="900" dirty="0" err="1"/>
              <a:t>sendingConnections.get</a:t>
            </a:r>
            <a:r>
              <a:rPr lang="en-US" altLang="zh-TW" sz="900" dirty="0"/>
              <a:t>(</a:t>
            </a:r>
            <a:r>
              <a:rPr lang="en-US" altLang="zh-TW" sz="900" dirty="0" err="1"/>
              <a:t>i</a:t>
            </a:r>
            <a:r>
              <a:rPr lang="en-US" altLang="zh-TW" sz="900" dirty="0" smtClean="0"/>
              <a:t>);</a:t>
            </a:r>
            <a:endParaRPr lang="zh-TW" altLang="en-US" sz="900" dirty="0"/>
          </a:p>
          <a:p>
            <a:r>
              <a:rPr lang="en-US" altLang="zh-TW" sz="900" dirty="0" smtClean="0"/>
              <a:t>       </a:t>
            </a:r>
            <a:r>
              <a:rPr lang="en-US" altLang="zh-TW" sz="900" dirty="0" smtClean="0">
                <a:solidFill>
                  <a:schemeClr val="accent3"/>
                </a:solidFill>
              </a:rPr>
              <a:t>/* </a:t>
            </a:r>
            <a:r>
              <a:rPr lang="en-US" altLang="zh-TW" sz="900" dirty="0">
                <a:solidFill>
                  <a:schemeClr val="accent3"/>
                </a:solidFill>
              </a:rPr>
              <a:t>finalize ready transfers */</a:t>
            </a:r>
          </a:p>
          <a:p>
            <a:r>
              <a:rPr lang="en-US" altLang="zh-TW" sz="900" dirty="0" smtClean="0"/>
              <a:t>       if </a:t>
            </a:r>
            <a:r>
              <a:rPr lang="en-US" altLang="zh-TW" sz="900" dirty="0"/>
              <a:t>(</a:t>
            </a:r>
            <a:r>
              <a:rPr lang="en-US" altLang="zh-TW" sz="900" b="1" dirty="0" err="1"/>
              <a:t>con.isMessageTransferred</a:t>
            </a:r>
            <a:r>
              <a:rPr lang="en-US" altLang="zh-TW" sz="900" b="1" dirty="0"/>
              <a:t>()</a:t>
            </a:r>
            <a:r>
              <a:rPr lang="en-US" altLang="zh-TW" sz="900" dirty="0"/>
              <a:t>) {</a:t>
            </a:r>
          </a:p>
          <a:p>
            <a:r>
              <a:rPr lang="en-US" altLang="zh-TW" sz="900" dirty="0" smtClean="0"/>
              <a:t>   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con.getMessage</a:t>
            </a:r>
            <a:r>
              <a:rPr lang="en-US" altLang="zh-TW" sz="900" dirty="0"/>
              <a:t>() != null) {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transferDone</a:t>
            </a:r>
            <a:r>
              <a:rPr lang="en-US" altLang="zh-TW" sz="900" dirty="0" smtClean="0"/>
              <a:t>(con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con.finalizeTransfer</a:t>
            </a:r>
            <a:r>
              <a:rPr lang="en-US" altLang="zh-TW" sz="900" dirty="0"/>
              <a:t>();</a:t>
            </a:r>
          </a:p>
          <a:p>
            <a:r>
              <a:rPr lang="en-US" altLang="zh-TW" sz="900" dirty="0" smtClean="0"/>
              <a:t>            } </a:t>
            </a:r>
            <a:r>
              <a:rPr lang="en-US" altLang="zh-TW" sz="900" dirty="0">
                <a:solidFill>
                  <a:schemeClr val="accent3"/>
                </a:solidFill>
              </a:rPr>
              <a:t>/* else: some other entity aborted transfer */</a:t>
            </a:r>
          </a:p>
          <a:p>
            <a:r>
              <a:rPr lang="en-US" altLang="zh-TW" sz="900" dirty="0" smtClean="0"/>
              <a:t>           </a:t>
            </a:r>
            <a:r>
              <a:rPr lang="en-US" altLang="zh-TW" sz="900" dirty="0" err="1" smtClean="0"/>
              <a:t>removeCurrent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true;</a:t>
            </a:r>
          </a:p>
          <a:p>
            <a:r>
              <a:rPr lang="en-US" altLang="zh-TW" sz="900" dirty="0" smtClean="0"/>
              <a:t>        }</a:t>
            </a:r>
            <a:endParaRPr lang="en-US" altLang="zh-TW" sz="900" dirty="0"/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      /* </a:t>
            </a:r>
            <a:r>
              <a:rPr lang="en-US" altLang="zh-TW" sz="900" dirty="0">
                <a:solidFill>
                  <a:schemeClr val="accent3"/>
                </a:solidFill>
              </a:rPr>
              <a:t>remove connections that have gone down */</a:t>
            </a:r>
          </a:p>
          <a:p>
            <a:r>
              <a:rPr lang="en-US" altLang="zh-TW" sz="900" dirty="0" smtClean="0"/>
              <a:t>        else </a:t>
            </a:r>
            <a:r>
              <a:rPr lang="en-US" altLang="zh-TW" sz="900" dirty="0"/>
              <a:t>if (!</a:t>
            </a:r>
            <a:r>
              <a:rPr lang="en-US" altLang="zh-TW" sz="900" dirty="0" err="1"/>
              <a:t>con.isUp</a:t>
            </a:r>
            <a:r>
              <a:rPr lang="en-US" altLang="zh-TW" sz="900" dirty="0"/>
              <a:t>()) {</a:t>
            </a:r>
          </a:p>
          <a:p>
            <a:r>
              <a:rPr lang="en-US" altLang="zh-TW" sz="900" dirty="0" smtClean="0"/>
              <a:t>    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con.getMessage</a:t>
            </a:r>
            <a:r>
              <a:rPr lang="en-US" altLang="zh-TW" sz="900" dirty="0"/>
              <a:t>() != null) {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transferAborted</a:t>
            </a:r>
            <a:r>
              <a:rPr lang="en-US" altLang="zh-TW" sz="900" dirty="0" smtClean="0"/>
              <a:t>(con);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con.abortTransfer</a:t>
            </a:r>
            <a:r>
              <a:rPr lang="en-US" altLang="zh-TW" sz="900" dirty="0" smtClean="0"/>
              <a:t>();</a:t>
            </a:r>
          </a:p>
          <a:p>
            <a:r>
              <a:rPr lang="en-US" altLang="zh-TW" sz="900" dirty="0" smtClean="0"/>
              <a:t>            }</a:t>
            </a:r>
            <a:endParaRPr lang="en-US" altLang="zh-TW" sz="900" dirty="0"/>
          </a:p>
          <a:p>
            <a:r>
              <a:rPr lang="en-US" altLang="zh-TW" sz="900" dirty="0" smtClean="0"/>
              <a:t>            </a:t>
            </a:r>
            <a:r>
              <a:rPr lang="en-US" altLang="zh-TW" sz="900" dirty="0" err="1" smtClean="0"/>
              <a:t>removeCurrent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true;</a:t>
            </a:r>
          </a:p>
          <a:p>
            <a:r>
              <a:rPr lang="en-US" altLang="zh-TW" sz="900" dirty="0" smtClean="0"/>
              <a:t>        } 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dirty="0" smtClean="0"/>
              <a:t>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removeCurrent</a:t>
            </a:r>
            <a:r>
              <a:rPr lang="en-US" altLang="zh-TW" sz="900" dirty="0"/>
              <a:t>) </a:t>
            </a:r>
            <a:r>
              <a:rPr lang="en-US" altLang="zh-TW" sz="900" dirty="0" smtClean="0"/>
              <a:t>{</a:t>
            </a:r>
            <a:endParaRPr lang="en-US" altLang="zh-TW" sz="900" dirty="0"/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         // </a:t>
            </a:r>
            <a:r>
              <a:rPr lang="en-US" altLang="zh-TW" sz="900" dirty="0">
                <a:solidFill>
                  <a:schemeClr val="accent3"/>
                </a:solidFill>
              </a:rPr>
              <a:t>if the message being sent was holding excess buffer, free it</a:t>
            </a:r>
          </a:p>
          <a:p>
            <a:r>
              <a:rPr lang="en-US" altLang="zh-TW" sz="900" dirty="0" smtClean="0"/>
              <a:t>    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this.getFreeBufferSize</a:t>
            </a:r>
            <a:r>
              <a:rPr lang="en-US" altLang="zh-TW" sz="900" dirty="0"/>
              <a:t>() &lt; 0) {</a:t>
            </a:r>
          </a:p>
          <a:p>
            <a:r>
              <a:rPr lang="en-US" altLang="zh-TW" sz="900" dirty="0" smtClean="0"/>
              <a:t>                 </a:t>
            </a:r>
            <a:r>
              <a:rPr lang="en-US" altLang="zh-TW" sz="900" dirty="0" err="1" smtClean="0"/>
              <a:t>this.makeRoomForMessage</a:t>
            </a:r>
            <a:r>
              <a:rPr lang="en-US" altLang="zh-TW" sz="900" dirty="0" smtClean="0"/>
              <a:t>(0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        }</a:t>
            </a:r>
            <a:endParaRPr lang="en-US" altLang="zh-TW" sz="900" dirty="0"/>
          </a:p>
          <a:p>
            <a:r>
              <a:rPr lang="en-US" altLang="zh-TW" sz="900" dirty="0" smtClean="0"/>
              <a:t>             </a:t>
            </a:r>
            <a:r>
              <a:rPr lang="en-US" altLang="zh-TW" sz="900" dirty="0" err="1" smtClean="0"/>
              <a:t>sendingConnections.remove</a:t>
            </a:r>
            <a:r>
              <a:rPr lang="en-US" altLang="zh-TW" sz="900" dirty="0" smtClean="0"/>
              <a:t>(</a:t>
            </a:r>
            <a:r>
              <a:rPr lang="en-US" altLang="zh-TW" sz="900" dirty="0" err="1" smtClean="0"/>
              <a:t>i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   }</a:t>
            </a:r>
            <a:endParaRPr lang="en-US" altLang="zh-TW" sz="900" dirty="0"/>
          </a:p>
          <a:p>
            <a:r>
              <a:rPr lang="en-US" altLang="zh-TW" sz="900" dirty="0" smtClean="0"/>
              <a:t>        else </a:t>
            </a:r>
            <a:r>
              <a:rPr lang="en-US" altLang="zh-TW" sz="900" dirty="0"/>
              <a:t>{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      /* </a:t>
            </a:r>
            <a:r>
              <a:rPr lang="en-US" altLang="zh-TW" sz="900" dirty="0">
                <a:solidFill>
                  <a:schemeClr val="accent3"/>
                </a:solidFill>
              </a:rPr>
              <a:t>index increase needed only if nothing was removed */</a:t>
            </a:r>
          </a:p>
          <a:p>
            <a:r>
              <a:rPr lang="en-US" altLang="zh-TW" sz="900" dirty="0" smtClean="0"/>
              <a:t>            </a:t>
            </a:r>
            <a:r>
              <a:rPr lang="en-US" altLang="zh-TW" sz="900" dirty="0" err="1" smtClean="0"/>
              <a:t>i</a:t>
            </a:r>
            <a:r>
              <a:rPr lang="en-US" altLang="zh-TW" sz="900" dirty="0"/>
              <a:t>++;</a:t>
            </a:r>
          </a:p>
          <a:p>
            <a:r>
              <a:rPr lang="en-US" altLang="zh-TW" sz="900" dirty="0" smtClean="0"/>
              <a:t>        }</a:t>
            </a:r>
            <a:endParaRPr lang="en-US" altLang="zh-TW" sz="900" dirty="0"/>
          </a:p>
          <a:p>
            <a:r>
              <a:rPr lang="en-US" altLang="zh-TW" sz="900" dirty="0" smtClean="0"/>
              <a:t>   }</a:t>
            </a:r>
            <a:endParaRPr lang="zh-TW" altLang="en-US" sz="900" dirty="0"/>
          </a:p>
          <a:p>
            <a:r>
              <a:rPr lang="en-US" altLang="zh-TW" sz="900" dirty="0">
                <a:solidFill>
                  <a:schemeClr val="accent3"/>
                </a:solidFill>
              </a:rPr>
              <a:t>/* time to do a TTL check and drop old messages? Only if not sending */</a:t>
            </a:r>
          </a:p>
          <a:p>
            <a:r>
              <a:rPr lang="en-US" altLang="zh-TW" sz="900" dirty="0" smtClean="0"/>
              <a:t>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SimClock.</a:t>
            </a:r>
            <a:r>
              <a:rPr lang="en-US" altLang="zh-TW" sz="900" i="1" dirty="0" err="1"/>
              <a:t>getTime</a:t>
            </a:r>
            <a:r>
              <a:rPr lang="en-US" altLang="zh-TW" sz="900" i="1" dirty="0"/>
              <a:t>() - </a:t>
            </a:r>
            <a:r>
              <a:rPr lang="en-US" altLang="zh-TW" sz="900" i="1" dirty="0" err="1"/>
              <a:t>lastTtlCheck</a:t>
            </a:r>
            <a:r>
              <a:rPr lang="en-US" altLang="zh-TW" sz="900" i="1" dirty="0"/>
              <a:t> &gt;= TTL_CHECK_INTERVAL &amp;&amp; </a:t>
            </a:r>
          </a:p>
          <a:p>
            <a:r>
              <a:rPr lang="en-US" altLang="zh-TW" sz="900" dirty="0" smtClean="0"/>
              <a:t>        </a:t>
            </a:r>
            <a:r>
              <a:rPr lang="en-US" altLang="zh-TW" sz="900" dirty="0" err="1" smtClean="0"/>
              <a:t>sendingConnections.size</a:t>
            </a:r>
            <a:r>
              <a:rPr lang="en-US" altLang="zh-TW" sz="900" dirty="0"/>
              <a:t>() == 0) {</a:t>
            </a:r>
          </a:p>
          <a:p>
            <a:r>
              <a:rPr lang="en-US" altLang="zh-TW" sz="900" dirty="0" smtClean="0"/>
              <a:t>       </a:t>
            </a:r>
            <a:r>
              <a:rPr lang="en-US" altLang="zh-TW" sz="900" dirty="0" err="1" smtClean="0"/>
              <a:t>dropExpiredMessages</a:t>
            </a:r>
            <a:r>
              <a:rPr lang="en-US" altLang="zh-TW" sz="900" dirty="0"/>
              <a:t>();</a:t>
            </a:r>
          </a:p>
          <a:p>
            <a:r>
              <a:rPr lang="en-US" altLang="zh-TW" sz="900" dirty="0" smtClean="0"/>
              <a:t>       </a:t>
            </a:r>
            <a:r>
              <a:rPr lang="en-US" altLang="zh-TW" sz="900" dirty="0" err="1" smtClean="0"/>
              <a:t>lastTtlCheck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</a:t>
            </a:r>
            <a:r>
              <a:rPr lang="en-US" altLang="zh-TW" sz="900" dirty="0" err="1"/>
              <a:t>SimClock.</a:t>
            </a:r>
            <a:r>
              <a:rPr lang="en-US" altLang="zh-TW" sz="900" i="1" dirty="0" err="1"/>
              <a:t>getTime</a:t>
            </a:r>
            <a:r>
              <a:rPr lang="en-US" altLang="zh-TW" sz="900" i="1" dirty="0"/>
              <a:t>();</a:t>
            </a:r>
          </a:p>
          <a:p>
            <a:r>
              <a:rPr lang="en-US" altLang="zh-TW" sz="900" dirty="0" smtClean="0"/>
              <a:t>    }</a:t>
            </a:r>
            <a:endParaRPr lang="en-US" altLang="zh-TW" sz="900" dirty="0"/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2494125" y="237470"/>
            <a:ext cx="13276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 err="1" smtClean="0"/>
              <a:t>updateHosts</a:t>
            </a:r>
            <a:r>
              <a:rPr lang="en-US" altLang="zh-TW" sz="900" dirty="0" smtClean="0"/>
              <a:t>()</a:t>
            </a:r>
            <a:r>
              <a:rPr lang="en-US" altLang="zh-TW" sz="900" b="1" dirty="0" smtClean="0"/>
              <a:t>;</a:t>
            </a:r>
            <a:endParaRPr lang="zh-TW" altLang="en-US" sz="9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2494125" y="75515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1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2489313" y="668158"/>
            <a:ext cx="16337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/>
              <a:t> this</a:t>
            </a:r>
            <a:r>
              <a:rPr lang="en-US" altLang="zh-TW" sz="900" dirty="0" smtClean="0"/>
              <a:t>..</a:t>
            </a:r>
            <a:r>
              <a:rPr lang="en-US" altLang="zh-TW" sz="900" dirty="0" err="1" smtClean="0"/>
              <a:t>router.update</a:t>
            </a:r>
            <a:r>
              <a:rPr lang="en-US" altLang="zh-TW" sz="900" dirty="0"/>
              <a:t>();</a:t>
            </a:r>
            <a:endParaRPr lang="zh-TW" altLang="en-US" sz="9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2489313" y="506203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</a:t>
            </a:r>
            <a:r>
              <a:rPr lang="en-US" altLang="zh-TW" sz="900" dirty="0">
                <a:solidFill>
                  <a:schemeClr val="accent6"/>
                </a:solidFill>
              </a:rPr>
              <a:t>2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6842298" y="704913"/>
            <a:ext cx="2121093" cy="507831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900" dirty="0" err="1" smtClean="0"/>
              <a:t>boolean</a:t>
            </a:r>
            <a:r>
              <a:rPr lang="en-US" altLang="zh-TW" sz="900" dirty="0" smtClean="0"/>
              <a:t> </a:t>
            </a:r>
            <a:r>
              <a:rPr lang="en-US" altLang="zh-TW" sz="900" dirty="0" err="1"/>
              <a:t>isMessageTransferred</a:t>
            </a:r>
            <a:r>
              <a:rPr lang="en-US" altLang="zh-TW" sz="900" dirty="0"/>
              <a:t>() {</a:t>
            </a:r>
          </a:p>
          <a:p>
            <a:r>
              <a:rPr lang="zh-TW" altLang="en-US" sz="900" dirty="0"/>
              <a:t> </a:t>
            </a:r>
            <a:r>
              <a:rPr lang="zh-TW" altLang="en-US" sz="900" dirty="0" smtClean="0"/>
              <a:t>   </a:t>
            </a:r>
            <a:r>
              <a:rPr lang="en-US" altLang="zh-TW" sz="900" dirty="0" smtClean="0"/>
              <a:t>return </a:t>
            </a:r>
            <a:r>
              <a:rPr lang="en-US" altLang="zh-TW" sz="900" b="1" dirty="0" err="1"/>
              <a:t>getRemainingByteCount</a:t>
            </a:r>
            <a:r>
              <a:rPr lang="en-US" altLang="zh-TW" sz="900" b="1" dirty="0"/>
              <a:t>() </a:t>
            </a:r>
            <a:r>
              <a:rPr lang="en-US" altLang="zh-TW" sz="900" dirty="0"/>
              <a:t>== 0;</a:t>
            </a:r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cxnSp>
        <p:nvCxnSpPr>
          <p:cNvPr id="90" name="肘形接點 89"/>
          <p:cNvCxnSpPr/>
          <p:nvPr/>
        </p:nvCxnSpPr>
        <p:spPr>
          <a:xfrm>
            <a:off x="4211960" y="1834988"/>
            <a:ext cx="822396" cy="802533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左大括弧 91"/>
          <p:cNvSpPr/>
          <p:nvPr/>
        </p:nvSpPr>
        <p:spPr>
          <a:xfrm>
            <a:off x="6546356" y="556753"/>
            <a:ext cx="432048" cy="3725061"/>
          </a:xfrm>
          <a:prstGeom prst="leftBrace">
            <a:avLst>
              <a:gd name="adj1" fmla="val 8333"/>
              <a:gd name="adj2" fmla="val 55899"/>
            </a:avLst>
          </a:prstGeom>
          <a:ln w="254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4" name="文字方塊 93"/>
          <p:cNvSpPr txBox="1"/>
          <p:nvPr/>
        </p:nvSpPr>
        <p:spPr>
          <a:xfrm>
            <a:off x="5802560" y="2887442"/>
            <a:ext cx="3204723" cy="1754326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900" dirty="0" err="1"/>
              <a:t>int</a:t>
            </a:r>
            <a:r>
              <a:rPr lang="en-US" altLang="zh-TW" sz="900" dirty="0"/>
              <a:t> </a:t>
            </a:r>
            <a:r>
              <a:rPr lang="en-US" altLang="zh-TW" sz="900" b="1" dirty="0" err="1"/>
              <a:t>getRemainingByteCount</a:t>
            </a:r>
            <a:r>
              <a:rPr lang="en-US" altLang="zh-TW" sz="900" b="1" dirty="0"/>
              <a:t>() </a:t>
            </a:r>
            <a:r>
              <a:rPr lang="en-US" altLang="zh-TW" sz="900" dirty="0"/>
              <a:t>{</a:t>
            </a:r>
          </a:p>
          <a:p>
            <a:r>
              <a:rPr lang="en-US" altLang="zh-TW" sz="900" dirty="0" err="1"/>
              <a:t>int</a:t>
            </a:r>
            <a:r>
              <a:rPr lang="en-US" altLang="zh-TW" sz="900" dirty="0"/>
              <a:t> remaining;</a:t>
            </a:r>
          </a:p>
          <a:p>
            <a:endParaRPr lang="zh-TW" altLang="en-US" sz="900" dirty="0"/>
          </a:p>
          <a:p>
            <a:r>
              <a:rPr lang="zh-TW" altLang="en-US" sz="900" dirty="0" smtClean="0"/>
              <a:t>  </a:t>
            </a:r>
            <a:r>
              <a:rPr lang="en-US" altLang="zh-TW" sz="900" dirty="0" smtClean="0"/>
              <a:t>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msgOnFly</a:t>
            </a:r>
            <a:r>
              <a:rPr lang="en-US" altLang="zh-TW" sz="900" dirty="0"/>
              <a:t> == null) {</a:t>
            </a:r>
          </a:p>
          <a:p>
            <a:r>
              <a:rPr lang="zh-TW" altLang="en-US" sz="900" dirty="0" smtClean="0"/>
              <a:t>     </a:t>
            </a:r>
            <a:r>
              <a:rPr lang="en-US" altLang="zh-TW" sz="900" dirty="0" smtClean="0"/>
              <a:t>return </a:t>
            </a:r>
            <a:r>
              <a:rPr lang="en-US" altLang="zh-TW" sz="900" dirty="0"/>
              <a:t>0;</a:t>
            </a:r>
          </a:p>
          <a:p>
            <a:r>
              <a:rPr lang="zh-TW" altLang="en-US" sz="900" dirty="0" smtClean="0"/>
              <a:t>  </a:t>
            </a:r>
            <a:r>
              <a:rPr lang="en-US" altLang="zh-TW" sz="900" dirty="0" smtClean="0"/>
              <a:t>}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b="1" dirty="0"/>
              <a:t>remaining</a:t>
            </a:r>
            <a:r>
              <a:rPr lang="en-US" altLang="zh-TW" sz="900" dirty="0"/>
              <a:t> = (</a:t>
            </a:r>
            <a:r>
              <a:rPr lang="en-US" altLang="zh-TW" sz="900" dirty="0" err="1"/>
              <a:t>int</a:t>
            </a:r>
            <a:r>
              <a:rPr lang="en-US" altLang="zh-TW" sz="900" dirty="0"/>
              <a:t>)((</a:t>
            </a:r>
            <a:r>
              <a:rPr lang="en-US" altLang="zh-TW" sz="900" dirty="0" err="1"/>
              <a:t>this.transferDoneTime</a:t>
            </a:r>
            <a:r>
              <a:rPr lang="en-US" altLang="zh-TW" sz="900" dirty="0"/>
              <a:t> - </a:t>
            </a:r>
            <a:r>
              <a:rPr lang="en-US" altLang="zh-TW" sz="900" dirty="0" err="1"/>
              <a:t>SimClock.</a:t>
            </a:r>
            <a:r>
              <a:rPr lang="en-US" altLang="zh-TW" sz="900" i="1" dirty="0" err="1"/>
              <a:t>getTime</a:t>
            </a:r>
            <a:r>
              <a:rPr lang="en-US" altLang="zh-TW" sz="900" i="1" dirty="0"/>
              <a:t>()) </a:t>
            </a:r>
          </a:p>
          <a:p>
            <a:r>
              <a:rPr lang="en-US" altLang="zh-TW" sz="900" dirty="0"/>
              <a:t>* </a:t>
            </a:r>
            <a:r>
              <a:rPr lang="en-US" altLang="zh-TW" sz="900" dirty="0" err="1"/>
              <a:t>this.speed</a:t>
            </a:r>
            <a:r>
              <a:rPr lang="en-US" altLang="zh-TW" sz="900" dirty="0"/>
              <a:t>);</a:t>
            </a:r>
          </a:p>
          <a:p>
            <a:endParaRPr lang="zh-TW" altLang="en-US" sz="900" dirty="0"/>
          </a:p>
          <a:p>
            <a:r>
              <a:rPr lang="en-US" altLang="zh-TW" sz="900" b="1" dirty="0">
                <a:solidFill>
                  <a:schemeClr val="accent2"/>
                </a:solidFill>
              </a:rPr>
              <a:t>return</a:t>
            </a:r>
            <a:r>
              <a:rPr lang="en-US" altLang="zh-TW" sz="900" dirty="0"/>
              <a:t> (</a:t>
            </a:r>
            <a:r>
              <a:rPr lang="en-US" altLang="zh-TW" sz="900" u="sng" dirty="0"/>
              <a:t>remaining &gt; 0 ? </a:t>
            </a:r>
            <a:r>
              <a:rPr lang="en-US" altLang="zh-TW" sz="900" b="1" u="sng" dirty="0">
                <a:solidFill>
                  <a:schemeClr val="accent2"/>
                </a:solidFill>
              </a:rPr>
              <a:t>remaining</a:t>
            </a:r>
            <a:r>
              <a:rPr lang="en-US" altLang="zh-TW" sz="900" u="sng" dirty="0"/>
              <a:t> : 0);</a:t>
            </a:r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cxnSp>
        <p:nvCxnSpPr>
          <p:cNvPr id="11" name="直線單箭頭接點 10"/>
          <p:cNvCxnSpPr>
            <a:stCxn id="3" idx="2"/>
          </p:cNvCxnSpPr>
          <p:nvPr/>
        </p:nvCxnSpPr>
        <p:spPr>
          <a:xfrm flipH="1">
            <a:off x="7902844" y="1212744"/>
            <a:ext cx="1" cy="1644495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標題 4"/>
          <p:cNvSpPr txBox="1">
            <a:spLocks/>
          </p:cNvSpPr>
          <p:nvPr/>
        </p:nvSpPr>
        <p:spPr>
          <a:xfrm>
            <a:off x="442678" y="-89854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 smtClean="0"/>
              <a:t>Message relay started in clock 1</a:t>
            </a:r>
            <a:endParaRPr lang="zh-TW" altLang="en-US" sz="1800" dirty="0"/>
          </a:p>
        </p:txBody>
      </p:sp>
      <p:cxnSp>
        <p:nvCxnSpPr>
          <p:cNvPr id="44" name="直線單箭頭接點 43"/>
          <p:cNvCxnSpPr/>
          <p:nvPr/>
        </p:nvCxnSpPr>
        <p:spPr>
          <a:xfrm>
            <a:off x="7164288" y="4434710"/>
            <a:ext cx="0" cy="414115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/>
          <p:cNvSpPr txBox="1"/>
          <p:nvPr/>
        </p:nvSpPr>
        <p:spPr>
          <a:xfrm>
            <a:off x="6837916" y="483775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5000</a:t>
            </a:r>
            <a:endParaRPr lang="zh-TW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842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285667" y="83273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285667" y="550768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sp>
        <p:nvSpPr>
          <p:cNvPr id="6" name="圓角矩形 5"/>
          <p:cNvSpPr/>
          <p:nvPr/>
        </p:nvSpPr>
        <p:spPr>
          <a:xfrm>
            <a:off x="3155" y="1068744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sp>
        <p:nvSpPr>
          <p:cNvPr id="9" name="圓角矩形 8"/>
          <p:cNvSpPr/>
          <p:nvPr/>
        </p:nvSpPr>
        <p:spPr>
          <a:xfrm>
            <a:off x="75315" y="2857239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1897735" y="371305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圓角矩形 12"/>
          <p:cNvSpPr/>
          <p:nvPr/>
        </p:nvSpPr>
        <p:spPr>
          <a:xfrm>
            <a:off x="10045" y="6144296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17" name="直線接點 16"/>
          <p:cNvCxnSpPr/>
          <p:nvPr/>
        </p:nvCxnSpPr>
        <p:spPr>
          <a:xfrm>
            <a:off x="766045" y="918007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線單箭頭接點 20"/>
          <p:cNvCxnSpPr>
            <a:stCxn id="13" idx="0"/>
            <a:endCxn id="9" idx="2"/>
          </p:cNvCxnSpPr>
          <p:nvPr/>
        </p:nvCxnSpPr>
        <p:spPr>
          <a:xfrm flipH="1" flipV="1">
            <a:off x="756470" y="5406259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9" idx="0"/>
            <a:endCxn id="6" idx="2"/>
          </p:cNvCxnSpPr>
          <p:nvPr/>
        </p:nvCxnSpPr>
        <p:spPr>
          <a:xfrm flipV="1">
            <a:off x="756470" y="1356744"/>
            <a:ext cx="2685" cy="150049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圓角矩形 47"/>
          <p:cNvSpPr/>
          <p:nvPr/>
        </p:nvSpPr>
        <p:spPr>
          <a:xfrm>
            <a:off x="5034356" y="1081197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NetworkInterface</a:t>
            </a:r>
            <a:endParaRPr lang="zh-TW" altLang="en-US" sz="1100" dirty="0"/>
          </a:p>
        </p:txBody>
      </p:sp>
      <p:sp>
        <p:nvSpPr>
          <p:cNvPr id="50" name="圓角矩形 49"/>
          <p:cNvSpPr/>
          <p:nvPr/>
        </p:nvSpPr>
        <p:spPr>
          <a:xfrm>
            <a:off x="5048212" y="2030160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Connections</a:t>
            </a:r>
            <a:endParaRPr lang="zh-TW" altLang="en-US" sz="1100" dirty="0"/>
          </a:p>
        </p:txBody>
      </p:sp>
      <p:sp>
        <p:nvSpPr>
          <p:cNvPr id="52" name="圓角矩形 51"/>
          <p:cNvSpPr/>
          <p:nvPr/>
        </p:nvSpPr>
        <p:spPr>
          <a:xfrm>
            <a:off x="5034356" y="1546989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SimpleBoardcastInterface</a:t>
            </a:r>
            <a:endParaRPr lang="zh-TW" altLang="en-US" sz="800" dirty="0"/>
          </a:p>
        </p:txBody>
      </p:sp>
      <p:sp>
        <p:nvSpPr>
          <p:cNvPr id="53" name="圓角矩形 52"/>
          <p:cNvSpPr/>
          <p:nvPr/>
        </p:nvSpPr>
        <p:spPr>
          <a:xfrm>
            <a:off x="5048212" y="2493521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/>
              <a:t>CBRConnection</a:t>
            </a:r>
            <a:endParaRPr lang="zh-TW" altLang="en-US" sz="1000" dirty="0"/>
          </a:p>
        </p:txBody>
      </p:sp>
      <p:cxnSp>
        <p:nvCxnSpPr>
          <p:cNvPr id="54" name="直線單箭頭接點 53"/>
          <p:cNvCxnSpPr/>
          <p:nvPr/>
        </p:nvCxnSpPr>
        <p:spPr>
          <a:xfrm flipV="1">
            <a:off x="5790356" y="1370903"/>
            <a:ext cx="0" cy="17450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直線接點 55"/>
          <p:cNvCxnSpPr>
            <a:stCxn id="52" idx="2"/>
          </p:cNvCxnSpPr>
          <p:nvPr/>
        </p:nvCxnSpPr>
        <p:spPr>
          <a:xfrm>
            <a:off x="5790356" y="1834989"/>
            <a:ext cx="0" cy="19517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直線單箭頭接點 57"/>
          <p:cNvCxnSpPr>
            <a:endCxn id="50" idx="2"/>
          </p:cNvCxnSpPr>
          <p:nvPr/>
        </p:nvCxnSpPr>
        <p:spPr>
          <a:xfrm flipV="1">
            <a:off x="5804212" y="2318160"/>
            <a:ext cx="0" cy="175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1" name="直線接點 70"/>
          <p:cNvCxnSpPr/>
          <p:nvPr/>
        </p:nvCxnSpPr>
        <p:spPr>
          <a:xfrm>
            <a:off x="5790356" y="907191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直線接點 74"/>
          <p:cNvCxnSpPr>
            <a:stCxn id="5" idx="2"/>
          </p:cNvCxnSpPr>
          <p:nvPr/>
        </p:nvCxnSpPr>
        <p:spPr>
          <a:xfrm>
            <a:off x="1897735" y="838800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直線接點 75"/>
          <p:cNvCxnSpPr/>
          <p:nvPr/>
        </p:nvCxnSpPr>
        <p:spPr>
          <a:xfrm>
            <a:off x="756470" y="916414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9" name="直線接點 78"/>
          <p:cNvCxnSpPr/>
          <p:nvPr/>
        </p:nvCxnSpPr>
        <p:spPr>
          <a:xfrm>
            <a:off x="1711601" y="918008"/>
            <a:ext cx="4084535" cy="1592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2" name="左大括弧 81"/>
          <p:cNvSpPr/>
          <p:nvPr/>
        </p:nvSpPr>
        <p:spPr>
          <a:xfrm>
            <a:off x="1453553" y="919600"/>
            <a:ext cx="1390256" cy="5644622"/>
          </a:xfrm>
          <a:prstGeom prst="leftBrace">
            <a:avLst>
              <a:gd name="adj1" fmla="val 8333"/>
              <a:gd name="adj2" fmla="val 55899"/>
            </a:avLst>
          </a:prstGeom>
          <a:ln w="254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200473" y="3949243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-13118" y="3399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Sender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1515155" y="5998499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6"/>
                </a:solidFill>
              </a:rPr>
              <a:t>Step 3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1515155" y="6133335"/>
            <a:ext cx="227177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update</a:t>
            </a:r>
            <a:r>
              <a:rPr lang="en-US" altLang="zh-TW" sz="1000" dirty="0" smtClean="0"/>
              <a:t>(){</a:t>
            </a:r>
          </a:p>
          <a:p>
            <a:r>
              <a:rPr lang="en-US" altLang="zh-TW" sz="1000" b="1" dirty="0" err="1"/>
              <a:t>super.update</a:t>
            </a:r>
            <a:r>
              <a:rPr lang="en-US" altLang="zh-TW" sz="1000" b="1" dirty="0"/>
              <a:t>();</a:t>
            </a:r>
            <a:endParaRPr lang="en-US" altLang="zh-TW" sz="1000" b="1" dirty="0" smtClean="0"/>
          </a:p>
          <a:p>
            <a:r>
              <a:rPr lang="en-US" altLang="zh-TW" sz="1000" dirty="0" smtClean="0"/>
              <a:t>…</a:t>
            </a:r>
          </a:p>
          <a:p>
            <a:r>
              <a:rPr lang="en-US" altLang="zh-TW" sz="1000" dirty="0" err="1" smtClean="0"/>
              <a:t>this.tryAllMessagesToAllConnections</a:t>
            </a:r>
            <a:r>
              <a:rPr lang="en-US" altLang="zh-TW" sz="1000" dirty="0" smtClean="0"/>
              <a:t>();</a:t>
            </a:r>
          </a:p>
          <a:p>
            <a:r>
              <a:rPr lang="en-US" altLang="zh-TW" sz="1000" dirty="0" smtClean="0"/>
              <a:t>}</a:t>
            </a:r>
            <a:endParaRPr lang="zh-TW" altLang="en-US" sz="10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2651043" y="879200"/>
            <a:ext cx="3555782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void </a:t>
            </a:r>
            <a:r>
              <a:rPr lang="en-US" altLang="zh-TW" sz="900" b="1" dirty="0"/>
              <a:t>update() </a:t>
            </a:r>
            <a:r>
              <a:rPr lang="en-US" altLang="zh-TW" sz="900" dirty="0" smtClean="0"/>
              <a:t>{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smtClean="0"/>
              <a:t>   for </a:t>
            </a:r>
            <a:r>
              <a:rPr lang="en-US" altLang="zh-TW" sz="900" dirty="0"/>
              <a:t>(</a:t>
            </a:r>
            <a:r>
              <a:rPr lang="en-US" altLang="zh-TW" sz="900" dirty="0" err="1"/>
              <a:t>int</a:t>
            </a:r>
            <a:r>
              <a:rPr lang="en-US" altLang="zh-TW" sz="900" dirty="0"/>
              <a:t> </a:t>
            </a:r>
            <a:r>
              <a:rPr lang="en-US" altLang="zh-TW" sz="900" dirty="0" err="1"/>
              <a:t>i</a:t>
            </a:r>
            <a:r>
              <a:rPr lang="en-US" altLang="zh-TW" sz="900" dirty="0"/>
              <a:t>=0; </a:t>
            </a:r>
            <a:r>
              <a:rPr lang="en-US" altLang="zh-TW" sz="900" dirty="0" err="1"/>
              <a:t>i</a:t>
            </a:r>
            <a:r>
              <a:rPr lang="en-US" altLang="zh-TW" sz="900" dirty="0"/>
              <a:t>&lt;</a:t>
            </a:r>
            <a:r>
              <a:rPr lang="en-US" altLang="zh-TW" sz="900" dirty="0" err="1"/>
              <a:t>this.sendingConnections.size</a:t>
            </a:r>
            <a:r>
              <a:rPr lang="en-US" altLang="zh-TW" sz="900" dirty="0"/>
              <a:t>(); ) {</a:t>
            </a:r>
          </a:p>
          <a:p>
            <a:r>
              <a:rPr lang="en-US" altLang="zh-TW" sz="900" dirty="0" smtClean="0"/>
              <a:t>       </a:t>
            </a:r>
            <a:r>
              <a:rPr lang="en-US" altLang="zh-TW" sz="900" dirty="0" err="1" smtClean="0"/>
              <a:t>boolean</a:t>
            </a:r>
            <a:r>
              <a:rPr lang="en-US" altLang="zh-TW" sz="900" dirty="0" smtClean="0"/>
              <a:t> </a:t>
            </a:r>
            <a:r>
              <a:rPr lang="en-US" altLang="zh-TW" sz="900" dirty="0" err="1"/>
              <a:t>removeCurrent</a:t>
            </a:r>
            <a:r>
              <a:rPr lang="en-US" altLang="zh-TW" sz="900" dirty="0"/>
              <a:t> = false;</a:t>
            </a:r>
          </a:p>
          <a:p>
            <a:r>
              <a:rPr lang="en-US" altLang="zh-TW" sz="900" dirty="0" smtClean="0"/>
              <a:t>       Connection </a:t>
            </a:r>
            <a:r>
              <a:rPr lang="en-US" altLang="zh-TW" sz="900" dirty="0"/>
              <a:t>con = </a:t>
            </a:r>
            <a:r>
              <a:rPr lang="en-US" altLang="zh-TW" sz="900" dirty="0" err="1"/>
              <a:t>sendingConnections.get</a:t>
            </a:r>
            <a:r>
              <a:rPr lang="en-US" altLang="zh-TW" sz="900" dirty="0"/>
              <a:t>(</a:t>
            </a:r>
            <a:r>
              <a:rPr lang="en-US" altLang="zh-TW" sz="900" dirty="0" err="1"/>
              <a:t>i</a:t>
            </a:r>
            <a:r>
              <a:rPr lang="en-US" altLang="zh-TW" sz="900" dirty="0" smtClean="0"/>
              <a:t>);</a:t>
            </a:r>
            <a:endParaRPr lang="zh-TW" altLang="en-US" sz="900" dirty="0"/>
          </a:p>
          <a:p>
            <a:r>
              <a:rPr lang="en-US" altLang="zh-TW" sz="900" dirty="0" smtClean="0"/>
              <a:t>       </a:t>
            </a:r>
            <a:r>
              <a:rPr lang="en-US" altLang="zh-TW" sz="900" dirty="0" smtClean="0">
                <a:solidFill>
                  <a:schemeClr val="accent3"/>
                </a:solidFill>
              </a:rPr>
              <a:t>/* </a:t>
            </a:r>
            <a:r>
              <a:rPr lang="en-US" altLang="zh-TW" sz="900" dirty="0">
                <a:solidFill>
                  <a:schemeClr val="accent3"/>
                </a:solidFill>
              </a:rPr>
              <a:t>finalize ready transfers */</a:t>
            </a:r>
          </a:p>
          <a:p>
            <a:r>
              <a:rPr lang="en-US" altLang="zh-TW" sz="900" dirty="0" smtClean="0"/>
              <a:t>       if </a:t>
            </a:r>
            <a:r>
              <a:rPr lang="en-US" altLang="zh-TW" sz="900" dirty="0"/>
              <a:t>(</a:t>
            </a:r>
            <a:r>
              <a:rPr lang="en-US" altLang="zh-TW" sz="900" b="1" dirty="0" err="1"/>
              <a:t>con.isMessageTransferred</a:t>
            </a:r>
            <a:r>
              <a:rPr lang="en-US" altLang="zh-TW" sz="900" b="1" dirty="0"/>
              <a:t>()</a:t>
            </a:r>
            <a:r>
              <a:rPr lang="en-US" altLang="zh-TW" sz="900" dirty="0"/>
              <a:t>) {</a:t>
            </a:r>
          </a:p>
          <a:p>
            <a:r>
              <a:rPr lang="en-US" altLang="zh-TW" sz="900" dirty="0" smtClean="0"/>
              <a:t>   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con.getMessage</a:t>
            </a:r>
            <a:r>
              <a:rPr lang="en-US" altLang="zh-TW" sz="900" dirty="0"/>
              <a:t>() != null) {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transferDone</a:t>
            </a:r>
            <a:r>
              <a:rPr lang="en-US" altLang="zh-TW" sz="900" dirty="0" smtClean="0"/>
              <a:t>(con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con.finalizeTransfer</a:t>
            </a:r>
            <a:r>
              <a:rPr lang="en-US" altLang="zh-TW" sz="900" dirty="0"/>
              <a:t>();</a:t>
            </a:r>
          </a:p>
          <a:p>
            <a:r>
              <a:rPr lang="en-US" altLang="zh-TW" sz="900" dirty="0" smtClean="0"/>
              <a:t>            } </a:t>
            </a:r>
            <a:r>
              <a:rPr lang="en-US" altLang="zh-TW" sz="900" dirty="0">
                <a:solidFill>
                  <a:schemeClr val="accent3"/>
                </a:solidFill>
              </a:rPr>
              <a:t>/* else: some other entity aborted transfer */</a:t>
            </a:r>
          </a:p>
          <a:p>
            <a:r>
              <a:rPr lang="en-US" altLang="zh-TW" sz="900" dirty="0" smtClean="0"/>
              <a:t>           </a:t>
            </a:r>
            <a:r>
              <a:rPr lang="en-US" altLang="zh-TW" sz="900" dirty="0" err="1" smtClean="0"/>
              <a:t>removeCurrent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true;</a:t>
            </a:r>
          </a:p>
          <a:p>
            <a:r>
              <a:rPr lang="en-US" altLang="zh-TW" sz="900" dirty="0" smtClean="0"/>
              <a:t>        }</a:t>
            </a:r>
            <a:endParaRPr lang="en-US" altLang="zh-TW" sz="900" dirty="0"/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      /* </a:t>
            </a:r>
            <a:r>
              <a:rPr lang="en-US" altLang="zh-TW" sz="900" dirty="0">
                <a:solidFill>
                  <a:schemeClr val="accent3"/>
                </a:solidFill>
              </a:rPr>
              <a:t>remove connections that have gone down */</a:t>
            </a:r>
          </a:p>
          <a:p>
            <a:r>
              <a:rPr lang="en-US" altLang="zh-TW" sz="900" dirty="0" smtClean="0"/>
              <a:t>        else </a:t>
            </a:r>
            <a:r>
              <a:rPr lang="en-US" altLang="zh-TW" sz="900" dirty="0"/>
              <a:t>if (!</a:t>
            </a:r>
            <a:r>
              <a:rPr lang="en-US" altLang="zh-TW" sz="900" dirty="0" err="1"/>
              <a:t>con.isUp</a:t>
            </a:r>
            <a:r>
              <a:rPr lang="en-US" altLang="zh-TW" sz="900" dirty="0"/>
              <a:t>()) {</a:t>
            </a:r>
          </a:p>
          <a:p>
            <a:r>
              <a:rPr lang="en-US" altLang="zh-TW" sz="900" dirty="0" smtClean="0"/>
              <a:t>    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con.getMessage</a:t>
            </a:r>
            <a:r>
              <a:rPr lang="en-US" altLang="zh-TW" sz="900" dirty="0"/>
              <a:t>() != null) {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transferAborted</a:t>
            </a:r>
            <a:r>
              <a:rPr lang="en-US" altLang="zh-TW" sz="900" dirty="0" smtClean="0"/>
              <a:t>(con);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con.abortTransfer</a:t>
            </a:r>
            <a:r>
              <a:rPr lang="en-US" altLang="zh-TW" sz="900" dirty="0" smtClean="0"/>
              <a:t>();</a:t>
            </a:r>
          </a:p>
          <a:p>
            <a:r>
              <a:rPr lang="en-US" altLang="zh-TW" sz="900" dirty="0" smtClean="0"/>
              <a:t>            }</a:t>
            </a:r>
            <a:endParaRPr lang="en-US" altLang="zh-TW" sz="900" dirty="0"/>
          </a:p>
          <a:p>
            <a:r>
              <a:rPr lang="en-US" altLang="zh-TW" sz="900" dirty="0" smtClean="0"/>
              <a:t>            </a:t>
            </a:r>
            <a:r>
              <a:rPr lang="en-US" altLang="zh-TW" sz="900" dirty="0" err="1" smtClean="0"/>
              <a:t>removeCurrent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true;</a:t>
            </a:r>
          </a:p>
          <a:p>
            <a:r>
              <a:rPr lang="en-US" altLang="zh-TW" sz="900" dirty="0" smtClean="0"/>
              <a:t>        } 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dirty="0" smtClean="0"/>
              <a:t>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removeCurrent</a:t>
            </a:r>
            <a:r>
              <a:rPr lang="en-US" altLang="zh-TW" sz="900" dirty="0"/>
              <a:t>) </a:t>
            </a:r>
            <a:r>
              <a:rPr lang="en-US" altLang="zh-TW" sz="900" dirty="0" smtClean="0"/>
              <a:t>{</a:t>
            </a:r>
            <a:endParaRPr lang="en-US" altLang="zh-TW" sz="900" dirty="0"/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         // </a:t>
            </a:r>
            <a:r>
              <a:rPr lang="en-US" altLang="zh-TW" sz="900" dirty="0">
                <a:solidFill>
                  <a:schemeClr val="accent3"/>
                </a:solidFill>
              </a:rPr>
              <a:t>if the message being sent was holding excess buffer, free it</a:t>
            </a:r>
          </a:p>
          <a:p>
            <a:r>
              <a:rPr lang="en-US" altLang="zh-TW" sz="900" dirty="0" smtClean="0"/>
              <a:t>    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this.getFreeBufferSize</a:t>
            </a:r>
            <a:r>
              <a:rPr lang="en-US" altLang="zh-TW" sz="900" dirty="0"/>
              <a:t>() &lt; 0) {</a:t>
            </a:r>
          </a:p>
          <a:p>
            <a:r>
              <a:rPr lang="en-US" altLang="zh-TW" sz="900" dirty="0" smtClean="0"/>
              <a:t>                 </a:t>
            </a:r>
            <a:r>
              <a:rPr lang="en-US" altLang="zh-TW" sz="900" dirty="0" err="1" smtClean="0"/>
              <a:t>this.makeRoomForMessage</a:t>
            </a:r>
            <a:r>
              <a:rPr lang="en-US" altLang="zh-TW" sz="900" dirty="0" smtClean="0"/>
              <a:t>(0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        }</a:t>
            </a:r>
            <a:endParaRPr lang="en-US" altLang="zh-TW" sz="900" dirty="0"/>
          </a:p>
          <a:p>
            <a:r>
              <a:rPr lang="en-US" altLang="zh-TW" sz="900" dirty="0" smtClean="0"/>
              <a:t>             </a:t>
            </a:r>
            <a:r>
              <a:rPr lang="en-US" altLang="zh-TW" sz="900" dirty="0" err="1" smtClean="0"/>
              <a:t>sendingConnections.remove</a:t>
            </a:r>
            <a:r>
              <a:rPr lang="en-US" altLang="zh-TW" sz="900" dirty="0" smtClean="0"/>
              <a:t>(</a:t>
            </a:r>
            <a:r>
              <a:rPr lang="en-US" altLang="zh-TW" sz="900" dirty="0" err="1" smtClean="0"/>
              <a:t>i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   }</a:t>
            </a:r>
            <a:endParaRPr lang="en-US" altLang="zh-TW" sz="900" dirty="0"/>
          </a:p>
          <a:p>
            <a:r>
              <a:rPr lang="en-US" altLang="zh-TW" sz="900" dirty="0" smtClean="0"/>
              <a:t>        else </a:t>
            </a:r>
            <a:r>
              <a:rPr lang="en-US" altLang="zh-TW" sz="900" dirty="0"/>
              <a:t>{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      /* </a:t>
            </a:r>
            <a:r>
              <a:rPr lang="en-US" altLang="zh-TW" sz="900" dirty="0">
                <a:solidFill>
                  <a:schemeClr val="accent3"/>
                </a:solidFill>
              </a:rPr>
              <a:t>index increase needed only if nothing was removed */</a:t>
            </a:r>
          </a:p>
          <a:p>
            <a:r>
              <a:rPr lang="en-US" altLang="zh-TW" sz="900" dirty="0" smtClean="0"/>
              <a:t>            </a:t>
            </a:r>
            <a:r>
              <a:rPr lang="en-US" altLang="zh-TW" sz="900" dirty="0" err="1" smtClean="0"/>
              <a:t>i</a:t>
            </a:r>
            <a:r>
              <a:rPr lang="en-US" altLang="zh-TW" sz="900" dirty="0"/>
              <a:t>++;</a:t>
            </a:r>
          </a:p>
          <a:p>
            <a:r>
              <a:rPr lang="en-US" altLang="zh-TW" sz="900" dirty="0" smtClean="0"/>
              <a:t>        }</a:t>
            </a:r>
            <a:endParaRPr lang="en-US" altLang="zh-TW" sz="900" dirty="0"/>
          </a:p>
          <a:p>
            <a:r>
              <a:rPr lang="en-US" altLang="zh-TW" sz="900" dirty="0" smtClean="0"/>
              <a:t>   }</a:t>
            </a:r>
            <a:endParaRPr lang="zh-TW" altLang="en-US" sz="900" dirty="0"/>
          </a:p>
          <a:p>
            <a:r>
              <a:rPr lang="en-US" altLang="zh-TW" sz="900" dirty="0">
                <a:solidFill>
                  <a:schemeClr val="accent3"/>
                </a:solidFill>
              </a:rPr>
              <a:t>/* time to do a TTL check and drop old messages? Only if not sending */</a:t>
            </a:r>
          </a:p>
          <a:p>
            <a:r>
              <a:rPr lang="en-US" altLang="zh-TW" sz="900" dirty="0" smtClean="0"/>
              <a:t>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SimClock.</a:t>
            </a:r>
            <a:r>
              <a:rPr lang="en-US" altLang="zh-TW" sz="900" i="1" dirty="0" err="1"/>
              <a:t>getTime</a:t>
            </a:r>
            <a:r>
              <a:rPr lang="en-US" altLang="zh-TW" sz="900" i="1" dirty="0"/>
              <a:t>() - </a:t>
            </a:r>
            <a:r>
              <a:rPr lang="en-US" altLang="zh-TW" sz="900" i="1" dirty="0" err="1"/>
              <a:t>lastTtlCheck</a:t>
            </a:r>
            <a:r>
              <a:rPr lang="en-US" altLang="zh-TW" sz="900" i="1" dirty="0"/>
              <a:t> &gt;= TTL_CHECK_INTERVAL &amp;&amp; </a:t>
            </a:r>
          </a:p>
          <a:p>
            <a:r>
              <a:rPr lang="en-US" altLang="zh-TW" sz="900" dirty="0" smtClean="0"/>
              <a:t>        </a:t>
            </a:r>
            <a:r>
              <a:rPr lang="en-US" altLang="zh-TW" sz="900" dirty="0" err="1" smtClean="0"/>
              <a:t>sendingConnections.size</a:t>
            </a:r>
            <a:r>
              <a:rPr lang="en-US" altLang="zh-TW" sz="900" dirty="0"/>
              <a:t>() == 0) {</a:t>
            </a:r>
          </a:p>
          <a:p>
            <a:r>
              <a:rPr lang="en-US" altLang="zh-TW" sz="900" dirty="0" smtClean="0"/>
              <a:t>       </a:t>
            </a:r>
            <a:r>
              <a:rPr lang="en-US" altLang="zh-TW" sz="900" dirty="0" err="1" smtClean="0"/>
              <a:t>dropExpiredMessages</a:t>
            </a:r>
            <a:r>
              <a:rPr lang="en-US" altLang="zh-TW" sz="900" dirty="0"/>
              <a:t>();</a:t>
            </a:r>
          </a:p>
          <a:p>
            <a:r>
              <a:rPr lang="en-US" altLang="zh-TW" sz="900" dirty="0" smtClean="0"/>
              <a:t>       </a:t>
            </a:r>
            <a:r>
              <a:rPr lang="en-US" altLang="zh-TW" sz="900" dirty="0" err="1" smtClean="0"/>
              <a:t>lastTtlCheck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</a:t>
            </a:r>
            <a:r>
              <a:rPr lang="en-US" altLang="zh-TW" sz="900" dirty="0" err="1"/>
              <a:t>SimClock.</a:t>
            </a:r>
            <a:r>
              <a:rPr lang="en-US" altLang="zh-TW" sz="900" i="1" dirty="0" err="1"/>
              <a:t>getTime</a:t>
            </a:r>
            <a:r>
              <a:rPr lang="en-US" altLang="zh-TW" sz="900" i="1" dirty="0"/>
              <a:t>();</a:t>
            </a:r>
          </a:p>
          <a:p>
            <a:r>
              <a:rPr lang="en-US" altLang="zh-TW" sz="900" dirty="0" smtClean="0"/>
              <a:t>    }</a:t>
            </a:r>
            <a:endParaRPr lang="en-US" altLang="zh-TW" sz="900" dirty="0"/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2494125" y="237470"/>
            <a:ext cx="13276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 err="1" smtClean="0"/>
              <a:t>updateHosts</a:t>
            </a:r>
            <a:r>
              <a:rPr lang="en-US" altLang="zh-TW" sz="900" dirty="0" smtClean="0"/>
              <a:t>()</a:t>
            </a:r>
            <a:r>
              <a:rPr lang="en-US" altLang="zh-TW" sz="900" b="1" dirty="0" smtClean="0"/>
              <a:t>;</a:t>
            </a:r>
            <a:endParaRPr lang="zh-TW" altLang="en-US" sz="9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2494125" y="75515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1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2489313" y="668158"/>
            <a:ext cx="16337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/>
              <a:t> this</a:t>
            </a:r>
            <a:r>
              <a:rPr lang="en-US" altLang="zh-TW" sz="900" dirty="0" smtClean="0"/>
              <a:t>..</a:t>
            </a:r>
            <a:r>
              <a:rPr lang="en-US" altLang="zh-TW" sz="900" dirty="0" err="1" smtClean="0"/>
              <a:t>router.update</a:t>
            </a:r>
            <a:r>
              <a:rPr lang="en-US" altLang="zh-TW" sz="900" dirty="0"/>
              <a:t>();</a:t>
            </a:r>
            <a:endParaRPr lang="zh-TW" altLang="en-US" sz="9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2489313" y="506203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</a:t>
            </a:r>
            <a:r>
              <a:rPr lang="en-US" altLang="zh-TW" sz="900" dirty="0">
                <a:solidFill>
                  <a:schemeClr val="accent6"/>
                </a:solidFill>
              </a:rPr>
              <a:t>2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6842298" y="704913"/>
            <a:ext cx="2121093" cy="507831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900" dirty="0" err="1" smtClean="0"/>
              <a:t>boolean</a:t>
            </a:r>
            <a:r>
              <a:rPr lang="en-US" altLang="zh-TW" sz="900" dirty="0" smtClean="0"/>
              <a:t> </a:t>
            </a:r>
            <a:r>
              <a:rPr lang="en-US" altLang="zh-TW" sz="900" dirty="0" err="1"/>
              <a:t>isMessageTransferred</a:t>
            </a:r>
            <a:r>
              <a:rPr lang="en-US" altLang="zh-TW" sz="900" dirty="0"/>
              <a:t>() {</a:t>
            </a:r>
          </a:p>
          <a:p>
            <a:r>
              <a:rPr lang="zh-TW" altLang="en-US" sz="900" dirty="0"/>
              <a:t> </a:t>
            </a:r>
            <a:r>
              <a:rPr lang="zh-TW" altLang="en-US" sz="900" dirty="0" smtClean="0"/>
              <a:t>   </a:t>
            </a:r>
            <a:r>
              <a:rPr lang="en-US" altLang="zh-TW" sz="900" b="1" dirty="0" smtClean="0">
                <a:solidFill>
                  <a:schemeClr val="accent2"/>
                </a:solidFill>
              </a:rPr>
              <a:t>return </a:t>
            </a:r>
            <a:r>
              <a:rPr lang="en-US" altLang="zh-TW" sz="900" b="1" dirty="0" err="1">
                <a:solidFill>
                  <a:schemeClr val="accent2"/>
                </a:solidFill>
              </a:rPr>
              <a:t>getRemainingByteCount</a:t>
            </a:r>
            <a:r>
              <a:rPr lang="en-US" altLang="zh-TW" sz="900" b="1" dirty="0">
                <a:solidFill>
                  <a:schemeClr val="accent2"/>
                </a:solidFill>
              </a:rPr>
              <a:t>() == 0</a:t>
            </a:r>
            <a:r>
              <a:rPr lang="en-US" altLang="zh-TW" sz="900" dirty="0"/>
              <a:t>;</a:t>
            </a:r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cxnSp>
        <p:nvCxnSpPr>
          <p:cNvPr id="90" name="肘形接點 89"/>
          <p:cNvCxnSpPr/>
          <p:nvPr/>
        </p:nvCxnSpPr>
        <p:spPr>
          <a:xfrm>
            <a:off x="4211960" y="1834988"/>
            <a:ext cx="822396" cy="802533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左大括弧 91"/>
          <p:cNvSpPr/>
          <p:nvPr/>
        </p:nvSpPr>
        <p:spPr>
          <a:xfrm>
            <a:off x="6546356" y="556753"/>
            <a:ext cx="432048" cy="3725061"/>
          </a:xfrm>
          <a:prstGeom prst="leftBrace">
            <a:avLst>
              <a:gd name="adj1" fmla="val 8333"/>
              <a:gd name="adj2" fmla="val 55899"/>
            </a:avLst>
          </a:prstGeom>
          <a:ln w="254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4" name="文字方塊 93"/>
          <p:cNvSpPr txBox="1"/>
          <p:nvPr/>
        </p:nvSpPr>
        <p:spPr>
          <a:xfrm>
            <a:off x="5802560" y="2887442"/>
            <a:ext cx="3204723" cy="1754326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900" dirty="0" err="1"/>
              <a:t>int</a:t>
            </a:r>
            <a:r>
              <a:rPr lang="en-US" altLang="zh-TW" sz="900" dirty="0"/>
              <a:t> </a:t>
            </a:r>
            <a:r>
              <a:rPr lang="en-US" altLang="zh-TW" sz="900" b="1" dirty="0" err="1"/>
              <a:t>getRemainingByteCount</a:t>
            </a:r>
            <a:r>
              <a:rPr lang="en-US" altLang="zh-TW" sz="900" b="1" dirty="0"/>
              <a:t>() </a:t>
            </a:r>
            <a:r>
              <a:rPr lang="en-US" altLang="zh-TW" sz="900" dirty="0"/>
              <a:t>{</a:t>
            </a:r>
          </a:p>
          <a:p>
            <a:r>
              <a:rPr lang="en-US" altLang="zh-TW" sz="900" dirty="0" err="1"/>
              <a:t>int</a:t>
            </a:r>
            <a:r>
              <a:rPr lang="en-US" altLang="zh-TW" sz="900" dirty="0"/>
              <a:t> remaining;</a:t>
            </a:r>
          </a:p>
          <a:p>
            <a:endParaRPr lang="zh-TW" altLang="en-US" sz="900" dirty="0"/>
          </a:p>
          <a:p>
            <a:r>
              <a:rPr lang="zh-TW" altLang="en-US" sz="900" dirty="0" smtClean="0"/>
              <a:t>  </a:t>
            </a:r>
            <a:r>
              <a:rPr lang="en-US" altLang="zh-TW" sz="900" dirty="0" smtClean="0"/>
              <a:t>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msgOnFly</a:t>
            </a:r>
            <a:r>
              <a:rPr lang="en-US" altLang="zh-TW" sz="900" dirty="0"/>
              <a:t> == null) {</a:t>
            </a:r>
          </a:p>
          <a:p>
            <a:r>
              <a:rPr lang="zh-TW" altLang="en-US" sz="900" dirty="0" smtClean="0"/>
              <a:t>     </a:t>
            </a:r>
            <a:r>
              <a:rPr lang="en-US" altLang="zh-TW" sz="900" dirty="0" smtClean="0"/>
              <a:t>return </a:t>
            </a:r>
            <a:r>
              <a:rPr lang="en-US" altLang="zh-TW" sz="900" dirty="0"/>
              <a:t>0;</a:t>
            </a:r>
          </a:p>
          <a:p>
            <a:r>
              <a:rPr lang="zh-TW" altLang="en-US" sz="900" dirty="0" smtClean="0"/>
              <a:t>  </a:t>
            </a:r>
            <a:r>
              <a:rPr lang="en-US" altLang="zh-TW" sz="900" dirty="0" smtClean="0"/>
              <a:t>}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b="1" dirty="0"/>
              <a:t>remaining</a:t>
            </a:r>
            <a:r>
              <a:rPr lang="en-US" altLang="zh-TW" sz="900" dirty="0"/>
              <a:t> = (</a:t>
            </a:r>
            <a:r>
              <a:rPr lang="en-US" altLang="zh-TW" sz="900" dirty="0" err="1"/>
              <a:t>int</a:t>
            </a:r>
            <a:r>
              <a:rPr lang="en-US" altLang="zh-TW" sz="900" dirty="0"/>
              <a:t>)((</a:t>
            </a:r>
            <a:r>
              <a:rPr lang="en-US" altLang="zh-TW" sz="900" dirty="0" err="1"/>
              <a:t>this.transferDoneTime</a:t>
            </a:r>
            <a:r>
              <a:rPr lang="en-US" altLang="zh-TW" sz="900" dirty="0"/>
              <a:t> - </a:t>
            </a:r>
            <a:r>
              <a:rPr lang="en-US" altLang="zh-TW" sz="900" dirty="0" err="1"/>
              <a:t>SimClock.</a:t>
            </a:r>
            <a:r>
              <a:rPr lang="en-US" altLang="zh-TW" sz="900" i="1" dirty="0" err="1"/>
              <a:t>getTime</a:t>
            </a:r>
            <a:r>
              <a:rPr lang="en-US" altLang="zh-TW" sz="900" i="1" dirty="0"/>
              <a:t>()) </a:t>
            </a:r>
          </a:p>
          <a:p>
            <a:r>
              <a:rPr lang="en-US" altLang="zh-TW" sz="900" dirty="0"/>
              <a:t>* </a:t>
            </a:r>
            <a:r>
              <a:rPr lang="en-US" altLang="zh-TW" sz="900" dirty="0" err="1"/>
              <a:t>this.speed</a:t>
            </a:r>
            <a:r>
              <a:rPr lang="en-US" altLang="zh-TW" sz="900" dirty="0"/>
              <a:t>);</a:t>
            </a:r>
          </a:p>
          <a:p>
            <a:endParaRPr lang="zh-TW" altLang="en-US" sz="900" dirty="0"/>
          </a:p>
          <a:p>
            <a:r>
              <a:rPr lang="en-US" altLang="zh-TW" sz="900" b="1" dirty="0">
                <a:solidFill>
                  <a:schemeClr val="accent2"/>
                </a:solidFill>
              </a:rPr>
              <a:t>return</a:t>
            </a:r>
            <a:r>
              <a:rPr lang="en-US" altLang="zh-TW" sz="900" dirty="0"/>
              <a:t> (</a:t>
            </a:r>
            <a:r>
              <a:rPr lang="en-US" altLang="zh-TW" sz="900" u="sng" dirty="0"/>
              <a:t>remaining &gt; 0 ? </a:t>
            </a:r>
            <a:r>
              <a:rPr lang="en-US" altLang="zh-TW" sz="900" b="1" u="sng" dirty="0">
                <a:solidFill>
                  <a:schemeClr val="accent2"/>
                </a:solidFill>
              </a:rPr>
              <a:t>remaining</a:t>
            </a:r>
            <a:r>
              <a:rPr lang="en-US" altLang="zh-TW" sz="900" u="sng" dirty="0"/>
              <a:t> : 0);</a:t>
            </a:r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cxnSp>
        <p:nvCxnSpPr>
          <p:cNvPr id="11" name="直線單箭頭接點 10"/>
          <p:cNvCxnSpPr>
            <a:stCxn id="3" idx="2"/>
          </p:cNvCxnSpPr>
          <p:nvPr/>
        </p:nvCxnSpPr>
        <p:spPr>
          <a:xfrm flipH="1">
            <a:off x="7902844" y="1212744"/>
            <a:ext cx="1" cy="1644495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標題 4"/>
          <p:cNvSpPr txBox="1">
            <a:spLocks/>
          </p:cNvSpPr>
          <p:nvPr/>
        </p:nvSpPr>
        <p:spPr>
          <a:xfrm>
            <a:off x="442678" y="-89854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 smtClean="0"/>
              <a:t>Message relay started in clock 1</a:t>
            </a:r>
            <a:endParaRPr lang="zh-TW" altLang="en-US" sz="1800" dirty="0"/>
          </a:p>
        </p:txBody>
      </p:sp>
      <p:cxnSp>
        <p:nvCxnSpPr>
          <p:cNvPr id="44" name="直線單箭頭接點 43"/>
          <p:cNvCxnSpPr/>
          <p:nvPr/>
        </p:nvCxnSpPr>
        <p:spPr>
          <a:xfrm>
            <a:off x="7164288" y="4434710"/>
            <a:ext cx="0" cy="414115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/>
          <p:cNvSpPr txBox="1"/>
          <p:nvPr/>
        </p:nvSpPr>
        <p:spPr>
          <a:xfrm>
            <a:off x="6837916" y="483775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5000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42" name="直線單箭頭接點 41"/>
          <p:cNvCxnSpPr/>
          <p:nvPr/>
        </p:nvCxnSpPr>
        <p:spPr>
          <a:xfrm>
            <a:off x="7236296" y="999602"/>
            <a:ext cx="1190468" cy="708039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字方塊 42"/>
          <p:cNvSpPr txBox="1"/>
          <p:nvPr/>
        </p:nvSpPr>
        <p:spPr>
          <a:xfrm>
            <a:off x="8303030" y="1696573"/>
            <a:ext cx="6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false</a:t>
            </a:r>
            <a:endParaRPr lang="zh-TW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584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285667" y="83273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285667" y="550768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sp>
        <p:nvSpPr>
          <p:cNvPr id="6" name="圓角矩形 5"/>
          <p:cNvSpPr/>
          <p:nvPr/>
        </p:nvSpPr>
        <p:spPr>
          <a:xfrm>
            <a:off x="3155" y="1068744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sp>
        <p:nvSpPr>
          <p:cNvPr id="9" name="圓角矩形 8"/>
          <p:cNvSpPr/>
          <p:nvPr/>
        </p:nvSpPr>
        <p:spPr>
          <a:xfrm>
            <a:off x="75315" y="2857239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1897735" y="371305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圓角矩形 12"/>
          <p:cNvSpPr/>
          <p:nvPr/>
        </p:nvSpPr>
        <p:spPr>
          <a:xfrm>
            <a:off x="10045" y="6144296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17" name="直線接點 16"/>
          <p:cNvCxnSpPr/>
          <p:nvPr/>
        </p:nvCxnSpPr>
        <p:spPr>
          <a:xfrm>
            <a:off x="766045" y="918007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線單箭頭接點 20"/>
          <p:cNvCxnSpPr>
            <a:stCxn id="13" idx="0"/>
            <a:endCxn id="9" idx="2"/>
          </p:cNvCxnSpPr>
          <p:nvPr/>
        </p:nvCxnSpPr>
        <p:spPr>
          <a:xfrm flipH="1" flipV="1">
            <a:off x="756470" y="5406259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9" idx="0"/>
            <a:endCxn id="6" idx="2"/>
          </p:cNvCxnSpPr>
          <p:nvPr/>
        </p:nvCxnSpPr>
        <p:spPr>
          <a:xfrm flipV="1">
            <a:off x="756470" y="1356744"/>
            <a:ext cx="2685" cy="150049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圓角矩形 47"/>
          <p:cNvSpPr/>
          <p:nvPr/>
        </p:nvSpPr>
        <p:spPr>
          <a:xfrm>
            <a:off x="5034356" y="1081197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NetworkInterface</a:t>
            </a:r>
            <a:endParaRPr lang="zh-TW" altLang="en-US" sz="1100" dirty="0"/>
          </a:p>
        </p:txBody>
      </p:sp>
      <p:sp>
        <p:nvSpPr>
          <p:cNvPr id="50" name="圓角矩形 49"/>
          <p:cNvSpPr/>
          <p:nvPr/>
        </p:nvSpPr>
        <p:spPr>
          <a:xfrm>
            <a:off x="5048212" y="2030160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Connections</a:t>
            </a:r>
            <a:endParaRPr lang="zh-TW" altLang="en-US" sz="1100" dirty="0"/>
          </a:p>
        </p:txBody>
      </p:sp>
      <p:sp>
        <p:nvSpPr>
          <p:cNvPr id="52" name="圓角矩形 51"/>
          <p:cNvSpPr/>
          <p:nvPr/>
        </p:nvSpPr>
        <p:spPr>
          <a:xfrm>
            <a:off x="5034356" y="1546989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SimpleBoardcastInterface</a:t>
            </a:r>
            <a:endParaRPr lang="zh-TW" altLang="en-US" sz="800" dirty="0"/>
          </a:p>
        </p:txBody>
      </p:sp>
      <p:sp>
        <p:nvSpPr>
          <p:cNvPr id="53" name="圓角矩形 52"/>
          <p:cNvSpPr/>
          <p:nvPr/>
        </p:nvSpPr>
        <p:spPr>
          <a:xfrm>
            <a:off x="5048212" y="2493521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/>
              <a:t>CBRConnection</a:t>
            </a:r>
            <a:endParaRPr lang="zh-TW" altLang="en-US" sz="1000" dirty="0"/>
          </a:p>
        </p:txBody>
      </p:sp>
      <p:cxnSp>
        <p:nvCxnSpPr>
          <p:cNvPr id="54" name="直線單箭頭接點 53"/>
          <p:cNvCxnSpPr/>
          <p:nvPr/>
        </p:nvCxnSpPr>
        <p:spPr>
          <a:xfrm flipV="1">
            <a:off x="5790356" y="1370903"/>
            <a:ext cx="0" cy="17450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直線接點 55"/>
          <p:cNvCxnSpPr>
            <a:stCxn id="52" idx="2"/>
          </p:cNvCxnSpPr>
          <p:nvPr/>
        </p:nvCxnSpPr>
        <p:spPr>
          <a:xfrm>
            <a:off x="5790356" y="1834989"/>
            <a:ext cx="0" cy="19517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直線單箭頭接點 57"/>
          <p:cNvCxnSpPr>
            <a:endCxn id="50" idx="2"/>
          </p:cNvCxnSpPr>
          <p:nvPr/>
        </p:nvCxnSpPr>
        <p:spPr>
          <a:xfrm flipV="1">
            <a:off x="5804212" y="2318160"/>
            <a:ext cx="0" cy="175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1" name="直線接點 70"/>
          <p:cNvCxnSpPr/>
          <p:nvPr/>
        </p:nvCxnSpPr>
        <p:spPr>
          <a:xfrm>
            <a:off x="5790356" y="907191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直線接點 74"/>
          <p:cNvCxnSpPr>
            <a:stCxn id="5" idx="2"/>
          </p:cNvCxnSpPr>
          <p:nvPr/>
        </p:nvCxnSpPr>
        <p:spPr>
          <a:xfrm>
            <a:off x="1897735" y="838800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直線接點 75"/>
          <p:cNvCxnSpPr/>
          <p:nvPr/>
        </p:nvCxnSpPr>
        <p:spPr>
          <a:xfrm>
            <a:off x="756470" y="916414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9" name="直線接點 78"/>
          <p:cNvCxnSpPr/>
          <p:nvPr/>
        </p:nvCxnSpPr>
        <p:spPr>
          <a:xfrm>
            <a:off x="1711601" y="918008"/>
            <a:ext cx="4084535" cy="1592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2" name="左大括弧 81"/>
          <p:cNvSpPr/>
          <p:nvPr/>
        </p:nvSpPr>
        <p:spPr>
          <a:xfrm>
            <a:off x="1453553" y="919600"/>
            <a:ext cx="1390256" cy="5644622"/>
          </a:xfrm>
          <a:prstGeom prst="leftBrace">
            <a:avLst>
              <a:gd name="adj1" fmla="val 8333"/>
              <a:gd name="adj2" fmla="val 55899"/>
            </a:avLst>
          </a:prstGeom>
          <a:ln w="254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200473" y="3949243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-13118" y="3399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Sender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1515155" y="5998499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6"/>
                </a:solidFill>
              </a:rPr>
              <a:t>Step 3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1515155" y="6133335"/>
            <a:ext cx="227177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update</a:t>
            </a:r>
            <a:r>
              <a:rPr lang="en-US" altLang="zh-TW" sz="1000" dirty="0" smtClean="0"/>
              <a:t>(){</a:t>
            </a:r>
          </a:p>
          <a:p>
            <a:r>
              <a:rPr lang="en-US" altLang="zh-TW" sz="1000" b="1" dirty="0" err="1"/>
              <a:t>super.update</a:t>
            </a:r>
            <a:r>
              <a:rPr lang="en-US" altLang="zh-TW" sz="1000" b="1" dirty="0"/>
              <a:t>();</a:t>
            </a:r>
            <a:endParaRPr lang="en-US" altLang="zh-TW" sz="1000" b="1" dirty="0" smtClean="0"/>
          </a:p>
          <a:p>
            <a:r>
              <a:rPr lang="en-US" altLang="zh-TW" sz="1000" dirty="0" smtClean="0"/>
              <a:t>…</a:t>
            </a:r>
          </a:p>
          <a:p>
            <a:r>
              <a:rPr lang="en-US" altLang="zh-TW" sz="1000" dirty="0" err="1" smtClean="0"/>
              <a:t>this.tryAllMessagesToAllConnections</a:t>
            </a:r>
            <a:r>
              <a:rPr lang="en-US" altLang="zh-TW" sz="1000" dirty="0" smtClean="0"/>
              <a:t>();</a:t>
            </a:r>
          </a:p>
          <a:p>
            <a:r>
              <a:rPr lang="en-US" altLang="zh-TW" sz="1000" dirty="0" smtClean="0"/>
              <a:t>}</a:t>
            </a:r>
            <a:endParaRPr lang="zh-TW" altLang="en-US" sz="10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2651043" y="879200"/>
            <a:ext cx="3555782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void </a:t>
            </a:r>
            <a:r>
              <a:rPr lang="en-US" altLang="zh-TW" sz="900" b="1" dirty="0"/>
              <a:t>update() </a:t>
            </a:r>
            <a:r>
              <a:rPr lang="en-US" altLang="zh-TW" sz="900" dirty="0" smtClean="0"/>
              <a:t>{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smtClean="0"/>
              <a:t>   for </a:t>
            </a:r>
            <a:r>
              <a:rPr lang="en-US" altLang="zh-TW" sz="900" dirty="0"/>
              <a:t>(</a:t>
            </a:r>
            <a:r>
              <a:rPr lang="en-US" altLang="zh-TW" sz="900" dirty="0" err="1"/>
              <a:t>int</a:t>
            </a:r>
            <a:r>
              <a:rPr lang="en-US" altLang="zh-TW" sz="900" dirty="0"/>
              <a:t> </a:t>
            </a:r>
            <a:r>
              <a:rPr lang="en-US" altLang="zh-TW" sz="900" dirty="0" err="1"/>
              <a:t>i</a:t>
            </a:r>
            <a:r>
              <a:rPr lang="en-US" altLang="zh-TW" sz="900" dirty="0"/>
              <a:t>=0; </a:t>
            </a:r>
            <a:r>
              <a:rPr lang="en-US" altLang="zh-TW" sz="900" dirty="0" err="1"/>
              <a:t>i</a:t>
            </a:r>
            <a:r>
              <a:rPr lang="en-US" altLang="zh-TW" sz="900" dirty="0"/>
              <a:t>&lt;</a:t>
            </a:r>
            <a:r>
              <a:rPr lang="en-US" altLang="zh-TW" sz="900" dirty="0" err="1"/>
              <a:t>this.sendingConnections.size</a:t>
            </a:r>
            <a:r>
              <a:rPr lang="en-US" altLang="zh-TW" sz="900" dirty="0"/>
              <a:t>(); ) {</a:t>
            </a:r>
          </a:p>
          <a:p>
            <a:r>
              <a:rPr lang="en-US" altLang="zh-TW" sz="900" dirty="0" smtClean="0"/>
              <a:t>       </a:t>
            </a:r>
            <a:r>
              <a:rPr lang="en-US" altLang="zh-TW" sz="900" dirty="0" err="1" smtClean="0"/>
              <a:t>boolean</a:t>
            </a:r>
            <a:r>
              <a:rPr lang="en-US" altLang="zh-TW" sz="900" dirty="0" smtClean="0"/>
              <a:t> </a:t>
            </a:r>
            <a:r>
              <a:rPr lang="en-US" altLang="zh-TW" sz="900" dirty="0" err="1"/>
              <a:t>removeCurrent</a:t>
            </a:r>
            <a:r>
              <a:rPr lang="en-US" altLang="zh-TW" sz="900" dirty="0"/>
              <a:t> = false;</a:t>
            </a:r>
          </a:p>
          <a:p>
            <a:r>
              <a:rPr lang="en-US" altLang="zh-TW" sz="900" dirty="0" smtClean="0"/>
              <a:t>       Connection </a:t>
            </a:r>
            <a:r>
              <a:rPr lang="en-US" altLang="zh-TW" sz="900" dirty="0"/>
              <a:t>con = </a:t>
            </a:r>
            <a:r>
              <a:rPr lang="en-US" altLang="zh-TW" sz="900" dirty="0" err="1"/>
              <a:t>sendingConnections.get</a:t>
            </a:r>
            <a:r>
              <a:rPr lang="en-US" altLang="zh-TW" sz="900" dirty="0"/>
              <a:t>(</a:t>
            </a:r>
            <a:r>
              <a:rPr lang="en-US" altLang="zh-TW" sz="900" dirty="0" err="1"/>
              <a:t>i</a:t>
            </a:r>
            <a:r>
              <a:rPr lang="en-US" altLang="zh-TW" sz="900" dirty="0" smtClean="0"/>
              <a:t>);</a:t>
            </a:r>
            <a:endParaRPr lang="zh-TW" altLang="en-US" sz="900" dirty="0"/>
          </a:p>
          <a:p>
            <a:r>
              <a:rPr lang="en-US" altLang="zh-TW" sz="900" dirty="0" smtClean="0"/>
              <a:t>       </a:t>
            </a:r>
            <a:r>
              <a:rPr lang="en-US" altLang="zh-TW" sz="900" dirty="0" smtClean="0">
                <a:solidFill>
                  <a:schemeClr val="accent3"/>
                </a:solidFill>
              </a:rPr>
              <a:t>/* </a:t>
            </a:r>
            <a:r>
              <a:rPr lang="en-US" altLang="zh-TW" sz="900" dirty="0">
                <a:solidFill>
                  <a:schemeClr val="accent3"/>
                </a:solidFill>
              </a:rPr>
              <a:t>finalize ready transfers */</a:t>
            </a:r>
          </a:p>
          <a:p>
            <a:r>
              <a:rPr lang="en-US" altLang="zh-TW" sz="900" dirty="0" smtClean="0"/>
              <a:t>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con.isMessageTransferred</a:t>
            </a:r>
            <a:r>
              <a:rPr lang="en-US" altLang="zh-TW" sz="900" dirty="0"/>
              <a:t>()) {</a:t>
            </a:r>
          </a:p>
          <a:p>
            <a:r>
              <a:rPr lang="en-US" altLang="zh-TW" sz="900" dirty="0" smtClean="0"/>
              <a:t>   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con.getMessage</a:t>
            </a:r>
            <a:r>
              <a:rPr lang="en-US" altLang="zh-TW" sz="900" dirty="0"/>
              <a:t>() != null) {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transferDone</a:t>
            </a:r>
            <a:r>
              <a:rPr lang="en-US" altLang="zh-TW" sz="900" dirty="0" smtClean="0"/>
              <a:t>(con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con.finalizeTransfer</a:t>
            </a:r>
            <a:r>
              <a:rPr lang="en-US" altLang="zh-TW" sz="900" dirty="0"/>
              <a:t>();</a:t>
            </a:r>
          </a:p>
          <a:p>
            <a:r>
              <a:rPr lang="en-US" altLang="zh-TW" sz="900" dirty="0" smtClean="0"/>
              <a:t>            } </a:t>
            </a:r>
            <a:r>
              <a:rPr lang="en-US" altLang="zh-TW" sz="900" dirty="0">
                <a:solidFill>
                  <a:schemeClr val="accent3"/>
                </a:solidFill>
              </a:rPr>
              <a:t>/* else: some other entity aborted transfer */</a:t>
            </a:r>
          </a:p>
          <a:p>
            <a:r>
              <a:rPr lang="en-US" altLang="zh-TW" sz="900" dirty="0" smtClean="0"/>
              <a:t>           </a:t>
            </a:r>
            <a:r>
              <a:rPr lang="en-US" altLang="zh-TW" sz="900" dirty="0" err="1" smtClean="0"/>
              <a:t>removeCurrent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true;</a:t>
            </a:r>
          </a:p>
          <a:p>
            <a:r>
              <a:rPr lang="en-US" altLang="zh-TW" sz="900" dirty="0" smtClean="0"/>
              <a:t>        }</a:t>
            </a:r>
            <a:endParaRPr lang="en-US" altLang="zh-TW" sz="900" dirty="0"/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      /* </a:t>
            </a:r>
            <a:r>
              <a:rPr lang="en-US" altLang="zh-TW" sz="900" dirty="0">
                <a:solidFill>
                  <a:schemeClr val="accent3"/>
                </a:solidFill>
              </a:rPr>
              <a:t>remove connections that have gone down */</a:t>
            </a:r>
          </a:p>
          <a:p>
            <a:r>
              <a:rPr lang="en-US" altLang="zh-TW" sz="900" dirty="0" smtClean="0"/>
              <a:t>        else </a:t>
            </a:r>
            <a:r>
              <a:rPr lang="en-US" altLang="zh-TW" sz="900" dirty="0"/>
              <a:t>if </a:t>
            </a:r>
            <a:r>
              <a:rPr lang="en-US" altLang="zh-TW" sz="900" b="1" dirty="0"/>
              <a:t>(!</a:t>
            </a:r>
            <a:r>
              <a:rPr lang="en-US" altLang="zh-TW" sz="900" b="1" dirty="0" err="1"/>
              <a:t>con.isUp</a:t>
            </a:r>
            <a:r>
              <a:rPr lang="en-US" altLang="zh-TW" sz="900" b="1" dirty="0"/>
              <a:t>()) </a:t>
            </a:r>
            <a:r>
              <a:rPr lang="en-US" altLang="zh-TW" sz="900" dirty="0"/>
              <a:t>{</a:t>
            </a:r>
          </a:p>
          <a:p>
            <a:r>
              <a:rPr lang="en-US" altLang="zh-TW" sz="900" dirty="0" smtClean="0"/>
              <a:t>    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con.getMessage</a:t>
            </a:r>
            <a:r>
              <a:rPr lang="en-US" altLang="zh-TW" sz="900" dirty="0"/>
              <a:t>() != null) {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transferAborted</a:t>
            </a:r>
            <a:r>
              <a:rPr lang="en-US" altLang="zh-TW" sz="900" dirty="0" smtClean="0"/>
              <a:t>(con);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con.abortTransfer</a:t>
            </a:r>
            <a:r>
              <a:rPr lang="en-US" altLang="zh-TW" sz="900" dirty="0" smtClean="0"/>
              <a:t>();</a:t>
            </a:r>
          </a:p>
          <a:p>
            <a:r>
              <a:rPr lang="en-US" altLang="zh-TW" sz="900" dirty="0" smtClean="0"/>
              <a:t>            }</a:t>
            </a:r>
            <a:endParaRPr lang="en-US" altLang="zh-TW" sz="900" dirty="0"/>
          </a:p>
          <a:p>
            <a:r>
              <a:rPr lang="en-US" altLang="zh-TW" sz="900" dirty="0" smtClean="0"/>
              <a:t>            </a:t>
            </a:r>
            <a:r>
              <a:rPr lang="en-US" altLang="zh-TW" sz="900" dirty="0" err="1" smtClean="0"/>
              <a:t>removeCurrent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true;</a:t>
            </a:r>
          </a:p>
          <a:p>
            <a:r>
              <a:rPr lang="en-US" altLang="zh-TW" sz="900" dirty="0" smtClean="0"/>
              <a:t>        } 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dirty="0" smtClean="0"/>
              <a:t>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removeCurrent</a:t>
            </a:r>
            <a:r>
              <a:rPr lang="en-US" altLang="zh-TW" sz="900" dirty="0"/>
              <a:t>) </a:t>
            </a:r>
            <a:r>
              <a:rPr lang="en-US" altLang="zh-TW" sz="900" dirty="0" smtClean="0"/>
              <a:t>{</a:t>
            </a:r>
            <a:endParaRPr lang="en-US" altLang="zh-TW" sz="900" dirty="0"/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         // </a:t>
            </a:r>
            <a:r>
              <a:rPr lang="en-US" altLang="zh-TW" sz="900" dirty="0">
                <a:solidFill>
                  <a:schemeClr val="accent3"/>
                </a:solidFill>
              </a:rPr>
              <a:t>if the message being sent was holding excess buffer, free it</a:t>
            </a:r>
          </a:p>
          <a:p>
            <a:r>
              <a:rPr lang="en-US" altLang="zh-TW" sz="900" dirty="0" smtClean="0"/>
              <a:t>    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this.getFreeBufferSize</a:t>
            </a:r>
            <a:r>
              <a:rPr lang="en-US" altLang="zh-TW" sz="900" dirty="0"/>
              <a:t>() &lt; 0) {</a:t>
            </a:r>
          </a:p>
          <a:p>
            <a:r>
              <a:rPr lang="en-US" altLang="zh-TW" sz="900" dirty="0" smtClean="0"/>
              <a:t>                 </a:t>
            </a:r>
            <a:r>
              <a:rPr lang="en-US" altLang="zh-TW" sz="900" dirty="0" err="1" smtClean="0"/>
              <a:t>this.makeRoomForMessage</a:t>
            </a:r>
            <a:r>
              <a:rPr lang="en-US" altLang="zh-TW" sz="900" dirty="0" smtClean="0"/>
              <a:t>(0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        }</a:t>
            </a:r>
            <a:endParaRPr lang="en-US" altLang="zh-TW" sz="900" dirty="0"/>
          </a:p>
          <a:p>
            <a:r>
              <a:rPr lang="en-US" altLang="zh-TW" sz="900" dirty="0" smtClean="0"/>
              <a:t>             </a:t>
            </a:r>
            <a:r>
              <a:rPr lang="en-US" altLang="zh-TW" sz="900" dirty="0" err="1" smtClean="0"/>
              <a:t>sendingConnections.remove</a:t>
            </a:r>
            <a:r>
              <a:rPr lang="en-US" altLang="zh-TW" sz="900" dirty="0" smtClean="0"/>
              <a:t>(</a:t>
            </a:r>
            <a:r>
              <a:rPr lang="en-US" altLang="zh-TW" sz="900" dirty="0" err="1" smtClean="0"/>
              <a:t>i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   }</a:t>
            </a:r>
            <a:endParaRPr lang="en-US" altLang="zh-TW" sz="900" dirty="0"/>
          </a:p>
          <a:p>
            <a:r>
              <a:rPr lang="en-US" altLang="zh-TW" sz="900" dirty="0" smtClean="0"/>
              <a:t>        else </a:t>
            </a:r>
            <a:r>
              <a:rPr lang="en-US" altLang="zh-TW" sz="900" dirty="0"/>
              <a:t>{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      /* </a:t>
            </a:r>
            <a:r>
              <a:rPr lang="en-US" altLang="zh-TW" sz="900" dirty="0">
                <a:solidFill>
                  <a:schemeClr val="accent3"/>
                </a:solidFill>
              </a:rPr>
              <a:t>index increase needed only if nothing was removed */</a:t>
            </a:r>
          </a:p>
          <a:p>
            <a:r>
              <a:rPr lang="en-US" altLang="zh-TW" sz="900" dirty="0" smtClean="0"/>
              <a:t>            </a:t>
            </a:r>
            <a:r>
              <a:rPr lang="en-US" altLang="zh-TW" sz="900" dirty="0" err="1" smtClean="0"/>
              <a:t>i</a:t>
            </a:r>
            <a:r>
              <a:rPr lang="en-US" altLang="zh-TW" sz="900" dirty="0"/>
              <a:t>++;</a:t>
            </a:r>
          </a:p>
          <a:p>
            <a:r>
              <a:rPr lang="en-US" altLang="zh-TW" sz="900" dirty="0" smtClean="0"/>
              <a:t>        }</a:t>
            </a:r>
            <a:endParaRPr lang="en-US" altLang="zh-TW" sz="900" dirty="0"/>
          </a:p>
          <a:p>
            <a:r>
              <a:rPr lang="en-US" altLang="zh-TW" sz="900" dirty="0" smtClean="0"/>
              <a:t>   }</a:t>
            </a:r>
            <a:endParaRPr lang="zh-TW" altLang="en-US" sz="900" dirty="0"/>
          </a:p>
          <a:p>
            <a:r>
              <a:rPr lang="en-US" altLang="zh-TW" sz="900" dirty="0">
                <a:solidFill>
                  <a:schemeClr val="accent3"/>
                </a:solidFill>
              </a:rPr>
              <a:t>/* time to do a TTL check and drop old messages? Only if not sending */</a:t>
            </a:r>
          </a:p>
          <a:p>
            <a:r>
              <a:rPr lang="en-US" altLang="zh-TW" sz="900" dirty="0" smtClean="0"/>
              <a:t>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SimClock.</a:t>
            </a:r>
            <a:r>
              <a:rPr lang="en-US" altLang="zh-TW" sz="900" i="1" dirty="0" err="1"/>
              <a:t>getTime</a:t>
            </a:r>
            <a:r>
              <a:rPr lang="en-US" altLang="zh-TW" sz="900" i="1" dirty="0"/>
              <a:t>() - </a:t>
            </a:r>
            <a:r>
              <a:rPr lang="en-US" altLang="zh-TW" sz="900" i="1" dirty="0" err="1"/>
              <a:t>lastTtlCheck</a:t>
            </a:r>
            <a:r>
              <a:rPr lang="en-US" altLang="zh-TW" sz="900" i="1" dirty="0"/>
              <a:t> &gt;= TTL_CHECK_INTERVAL &amp;&amp; </a:t>
            </a:r>
          </a:p>
          <a:p>
            <a:r>
              <a:rPr lang="en-US" altLang="zh-TW" sz="900" dirty="0" smtClean="0"/>
              <a:t>        </a:t>
            </a:r>
            <a:r>
              <a:rPr lang="en-US" altLang="zh-TW" sz="900" dirty="0" err="1" smtClean="0"/>
              <a:t>sendingConnections.size</a:t>
            </a:r>
            <a:r>
              <a:rPr lang="en-US" altLang="zh-TW" sz="900" dirty="0"/>
              <a:t>() == 0) {</a:t>
            </a:r>
          </a:p>
          <a:p>
            <a:r>
              <a:rPr lang="en-US" altLang="zh-TW" sz="900" dirty="0" smtClean="0"/>
              <a:t>       </a:t>
            </a:r>
            <a:r>
              <a:rPr lang="en-US" altLang="zh-TW" sz="900" dirty="0" err="1" smtClean="0"/>
              <a:t>dropExpiredMessages</a:t>
            </a:r>
            <a:r>
              <a:rPr lang="en-US" altLang="zh-TW" sz="900" dirty="0"/>
              <a:t>();</a:t>
            </a:r>
          </a:p>
          <a:p>
            <a:r>
              <a:rPr lang="en-US" altLang="zh-TW" sz="900" dirty="0" smtClean="0"/>
              <a:t>       </a:t>
            </a:r>
            <a:r>
              <a:rPr lang="en-US" altLang="zh-TW" sz="900" dirty="0" err="1" smtClean="0"/>
              <a:t>lastTtlCheck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</a:t>
            </a:r>
            <a:r>
              <a:rPr lang="en-US" altLang="zh-TW" sz="900" dirty="0" err="1"/>
              <a:t>SimClock.</a:t>
            </a:r>
            <a:r>
              <a:rPr lang="en-US" altLang="zh-TW" sz="900" i="1" dirty="0" err="1"/>
              <a:t>getTime</a:t>
            </a:r>
            <a:r>
              <a:rPr lang="en-US" altLang="zh-TW" sz="900" i="1" dirty="0"/>
              <a:t>();</a:t>
            </a:r>
          </a:p>
          <a:p>
            <a:r>
              <a:rPr lang="en-US" altLang="zh-TW" sz="900" dirty="0" smtClean="0"/>
              <a:t>    }</a:t>
            </a:r>
            <a:endParaRPr lang="en-US" altLang="zh-TW" sz="900" dirty="0"/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2494125" y="237470"/>
            <a:ext cx="13276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 err="1" smtClean="0"/>
              <a:t>updateHosts</a:t>
            </a:r>
            <a:r>
              <a:rPr lang="en-US" altLang="zh-TW" sz="900" dirty="0" smtClean="0"/>
              <a:t>()</a:t>
            </a:r>
            <a:r>
              <a:rPr lang="en-US" altLang="zh-TW" sz="900" b="1" dirty="0" smtClean="0"/>
              <a:t>;</a:t>
            </a:r>
            <a:endParaRPr lang="zh-TW" altLang="en-US" sz="9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2494125" y="75515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1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2489313" y="668158"/>
            <a:ext cx="16337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/>
              <a:t> this</a:t>
            </a:r>
            <a:r>
              <a:rPr lang="en-US" altLang="zh-TW" sz="900" dirty="0" smtClean="0"/>
              <a:t>..</a:t>
            </a:r>
            <a:r>
              <a:rPr lang="en-US" altLang="zh-TW" sz="900" dirty="0" err="1" smtClean="0"/>
              <a:t>router.update</a:t>
            </a:r>
            <a:r>
              <a:rPr lang="en-US" altLang="zh-TW" sz="900" dirty="0"/>
              <a:t>();</a:t>
            </a:r>
            <a:endParaRPr lang="zh-TW" altLang="en-US" sz="9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2489313" y="506203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</a:t>
            </a:r>
            <a:r>
              <a:rPr lang="en-US" altLang="zh-TW" sz="900" dirty="0">
                <a:solidFill>
                  <a:schemeClr val="accent6"/>
                </a:solidFill>
              </a:rPr>
              <a:t>2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41" name="標題 4"/>
          <p:cNvSpPr txBox="1">
            <a:spLocks/>
          </p:cNvSpPr>
          <p:nvPr/>
        </p:nvSpPr>
        <p:spPr>
          <a:xfrm>
            <a:off x="442678" y="-89854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 smtClean="0"/>
              <a:t>Message relay started in clock 1</a:t>
            </a:r>
            <a:endParaRPr lang="zh-TW" altLang="en-US" sz="1800" dirty="0"/>
          </a:p>
        </p:txBody>
      </p:sp>
      <p:cxnSp>
        <p:nvCxnSpPr>
          <p:cNvPr id="46" name="直線單箭頭接點 45"/>
          <p:cNvCxnSpPr/>
          <p:nvPr/>
        </p:nvCxnSpPr>
        <p:spPr>
          <a:xfrm flipH="1">
            <a:off x="2733135" y="1818752"/>
            <a:ext cx="573068" cy="1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/>
          <p:cNvSpPr txBox="1"/>
          <p:nvPr/>
        </p:nvSpPr>
        <p:spPr>
          <a:xfrm>
            <a:off x="2179613" y="1634086"/>
            <a:ext cx="6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false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51" name="肘形接點 50"/>
          <p:cNvCxnSpPr/>
          <p:nvPr/>
        </p:nvCxnSpPr>
        <p:spPr>
          <a:xfrm flipV="1">
            <a:off x="3821733" y="2174160"/>
            <a:ext cx="1226479" cy="750785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>
            <a:stCxn id="50" idx="3"/>
          </p:cNvCxnSpPr>
          <p:nvPr/>
        </p:nvCxnSpPr>
        <p:spPr>
          <a:xfrm flipV="1">
            <a:off x="6560212" y="1634086"/>
            <a:ext cx="820100" cy="540074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7380311" y="1442909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chemeClr val="accent2"/>
                </a:solidFill>
              </a:rPr>
              <a:t>isUp</a:t>
            </a:r>
            <a:r>
              <a:rPr lang="en-US" altLang="zh-TW" dirty="0" smtClean="0">
                <a:solidFill>
                  <a:schemeClr val="accent2"/>
                </a:solidFill>
              </a:rPr>
              <a:t>==true</a:t>
            </a:r>
            <a:endParaRPr lang="zh-TW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49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3454</TotalTime>
  <Words>22399</Words>
  <Application>Microsoft Office PowerPoint</Application>
  <PresentationFormat>如螢幕大小 (4:3)</PresentationFormat>
  <Paragraphs>6121</Paragraphs>
  <Slides>143</Slides>
  <Notes>54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143</vt:i4>
      </vt:variant>
    </vt:vector>
  </HeadingPairs>
  <TitlesOfParts>
    <vt:vector size="144" baseType="lpstr">
      <vt:lpstr>Office 佈景主題</vt:lpstr>
      <vt:lpstr>EpidemicRouter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Ready to send the message</vt:lpstr>
      <vt:lpstr>PowerPoint 簡報</vt:lpstr>
      <vt:lpstr>PowerPoint 簡報</vt:lpstr>
      <vt:lpstr>Start to receive the message</vt:lpstr>
      <vt:lpstr>PowerPoint 簡報</vt:lpstr>
      <vt:lpstr>PowerPoint 簡報</vt:lpstr>
      <vt:lpstr>PowerPoint 簡報</vt:lpstr>
      <vt:lpstr>MessageSending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Connection UP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Connection UP in clock 0</vt:lpstr>
      <vt:lpstr>PowerPoint 簡報</vt:lpstr>
      <vt:lpstr>Create a Message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Ready to send the message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Checks if router by receiver "wants" to start receiving message (there is only do "checks" in this phase)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EpidemicRouter</dc:title>
  <dc:creator>Ellison</dc:creator>
  <cp:lastModifiedBy>Ellison</cp:lastModifiedBy>
  <cp:revision>232</cp:revision>
  <dcterms:created xsi:type="dcterms:W3CDTF">2013-09-15T10:21:42Z</dcterms:created>
  <dcterms:modified xsi:type="dcterms:W3CDTF">2013-10-18T08:29:48Z</dcterms:modified>
</cp:coreProperties>
</file>