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3"/>
  </p:notesMasterIdLst>
  <p:sldIdLst>
    <p:sldId id="256" r:id="rId2"/>
    <p:sldId id="257" r:id="rId3"/>
    <p:sldId id="294" r:id="rId4"/>
    <p:sldId id="258" r:id="rId5"/>
    <p:sldId id="293" r:id="rId6"/>
    <p:sldId id="259" r:id="rId7"/>
    <p:sldId id="260" r:id="rId8"/>
    <p:sldId id="261" r:id="rId9"/>
    <p:sldId id="262" r:id="rId10"/>
    <p:sldId id="291" r:id="rId11"/>
    <p:sldId id="292" r:id="rId12"/>
    <p:sldId id="269" r:id="rId13"/>
    <p:sldId id="270" r:id="rId14"/>
    <p:sldId id="271" r:id="rId15"/>
    <p:sldId id="272" r:id="rId16"/>
    <p:sldId id="273" r:id="rId17"/>
    <p:sldId id="274" r:id="rId18"/>
    <p:sldId id="282" r:id="rId19"/>
    <p:sldId id="275" r:id="rId20"/>
    <p:sldId id="276" r:id="rId21"/>
    <p:sldId id="277" r:id="rId22"/>
    <p:sldId id="278" r:id="rId23"/>
    <p:sldId id="279" r:id="rId24"/>
    <p:sldId id="280" r:id="rId25"/>
    <p:sldId id="302" r:id="rId26"/>
    <p:sldId id="303" r:id="rId27"/>
    <p:sldId id="289" r:id="rId28"/>
    <p:sldId id="285" r:id="rId29"/>
    <p:sldId id="287" r:id="rId30"/>
    <p:sldId id="297" r:id="rId31"/>
    <p:sldId id="308" r:id="rId32"/>
    <p:sldId id="298" r:id="rId33"/>
    <p:sldId id="309" r:id="rId34"/>
    <p:sldId id="299" r:id="rId35"/>
    <p:sldId id="306" r:id="rId36"/>
    <p:sldId id="310" r:id="rId37"/>
    <p:sldId id="307" r:id="rId38"/>
    <p:sldId id="284" r:id="rId39"/>
    <p:sldId id="286" r:id="rId40"/>
    <p:sldId id="326" r:id="rId41"/>
    <p:sldId id="311" r:id="rId42"/>
    <p:sldId id="313" r:id="rId43"/>
    <p:sldId id="315" r:id="rId44"/>
    <p:sldId id="325" r:id="rId45"/>
    <p:sldId id="318" r:id="rId46"/>
    <p:sldId id="321" r:id="rId47"/>
    <p:sldId id="323" r:id="rId48"/>
    <p:sldId id="322" r:id="rId49"/>
    <p:sldId id="324" r:id="rId50"/>
    <p:sldId id="327" r:id="rId51"/>
    <p:sldId id="328" r:id="rId52"/>
    <p:sldId id="329" r:id="rId53"/>
    <p:sldId id="331" r:id="rId54"/>
    <p:sldId id="333" r:id="rId55"/>
    <p:sldId id="332" r:id="rId56"/>
    <p:sldId id="334" r:id="rId57"/>
    <p:sldId id="330" r:id="rId58"/>
    <p:sldId id="335" r:id="rId59"/>
    <p:sldId id="336" r:id="rId60"/>
    <p:sldId id="340" r:id="rId61"/>
    <p:sldId id="371" r:id="rId62"/>
    <p:sldId id="372" r:id="rId63"/>
    <p:sldId id="373" r:id="rId64"/>
    <p:sldId id="374" r:id="rId65"/>
    <p:sldId id="375" r:id="rId66"/>
    <p:sldId id="376" r:id="rId67"/>
    <p:sldId id="377" r:id="rId68"/>
    <p:sldId id="378" r:id="rId69"/>
    <p:sldId id="379" r:id="rId70"/>
    <p:sldId id="380" r:id="rId71"/>
    <p:sldId id="381" r:id="rId72"/>
    <p:sldId id="406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70" r:id="rId81"/>
    <p:sldId id="360" r:id="rId82"/>
    <p:sldId id="361" r:id="rId83"/>
    <p:sldId id="338" r:id="rId84"/>
    <p:sldId id="362" r:id="rId85"/>
    <p:sldId id="364" r:id="rId86"/>
    <p:sldId id="365" r:id="rId87"/>
    <p:sldId id="366" r:id="rId88"/>
    <p:sldId id="386" r:id="rId89"/>
    <p:sldId id="383" r:id="rId90"/>
    <p:sldId id="391" r:id="rId91"/>
    <p:sldId id="384" r:id="rId92"/>
    <p:sldId id="387" r:id="rId93"/>
    <p:sldId id="394" r:id="rId94"/>
    <p:sldId id="395" r:id="rId95"/>
    <p:sldId id="396" r:id="rId96"/>
    <p:sldId id="397" r:id="rId97"/>
    <p:sldId id="398" r:id="rId98"/>
    <p:sldId id="400" r:id="rId99"/>
    <p:sldId id="401" r:id="rId100"/>
    <p:sldId id="402" r:id="rId101"/>
    <p:sldId id="403" r:id="rId102"/>
    <p:sldId id="404" r:id="rId103"/>
    <p:sldId id="414" r:id="rId104"/>
    <p:sldId id="409" r:id="rId105"/>
    <p:sldId id="407" r:id="rId106"/>
    <p:sldId id="410" r:id="rId107"/>
    <p:sldId id="411" r:id="rId108"/>
    <p:sldId id="412" r:id="rId109"/>
    <p:sldId id="413" r:id="rId110"/>
    <p:sldId id="415" r:id="rId111"/>
    <p:sldId id="416" r:id="rId112"/>
    <p:sldId id="417" r:id="rId113"/>
    <p:sldId id="418" r:id="rId114"/>
    <p:sldId id="419" r:id="rId115"/>
    <p:sldId id="420" r:id="rId116"/>
    <p:sldId id="421" r:id="rId117"/>
    <p:sldId id="422" r:id="rId118"/>
    <p:sldId id="423" r:id="rId119"/>
    <p:sldId id="432" r:id="rId120"/>
    <p:sldId id="428" r:id="rId121"/>
    <p:sldId id="425" r:id="rId122"/>
    <p:sldId id="426" r:id="rId123"/>
    <p:sldId id="433" r:id="rId124"/>
    <p:sldId id="450" r:id="rId125"/>
    <p:sldId id="431" r:id="rId126"/>
    <p:sldId id="435" r:id="rId127"/>
    <p:sldId id="436" r:id="rId128"/>
    <p:sldId id="437" r:id="rId129"/>
    <p:sldId id="438" r:id="rId130"/>
    <p:sldId id="439" r:id="rId131"/>
    <p:sldId id="440" r:id="rId132"/>
    <p:sldId id="441" r:id="rId133"/>
    <p:sldId id="442" r:id="rId134"/>
    <p:sldId id="444" r:id="rId135"/>
    <p:sldId id="443" r:id="rId136"/>
    <p:sldId id="445" r:id="rId137"/>
    <p:sldId id="446" r:id="rId138"/>
    <p:sldId id="451" r:id="rId139"/>
    <p:sldId id="368" r:id="rId140"/>
    <p:sldId id="453" r:id="rId141"/>
    <p:sldId id="454" r:id="rId142"/>
    <p:sldId id="455" r:id="rId143"/>
    <p:sldId id="382" r:id="rId144"/>
    <p:sldId id="456" r:id="rId145"/>
    <p:sldId id="458" r:id="rId146"/>
    <p:sldId id="459" r:id="rId147"/>
    <p:sldId id="460" r:id="rId148"/>
    <p:sldId id="461" r:id="rId149"/>
    <p:sldId id="462" r:id="rId150"/>
    <p:sldId id="463" r:id="rId151"/>
    <p:sldId id="464" r:id="rId1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55" autoAdjust="0"/>
  </p:normalViewPr>
  <p:slideViewPr>
    <p:cSldViewPr>
      <p:cViewPr>
        <p:scale>
          <a:sx n="120" d="100"/>
          <a:sy n="120" d="100"/>
        </p:scale>
        <p:origin x="-135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7FEA-F3F9-40B4-9C57-DF8764F8C58A}" type="datetimeFigureOut">
              <a:rPr lang="zh-TW" altLang="en-US" smtClean="0"/>
              <a:t>2013/10/21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257E-2B9F-4BC8-9ED7-6FAD88B19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6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EpidemicRouter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233183" y="1518744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74441" y="2362361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57361" y="1931474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233183" y="2362361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233183" y="1931474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737260" y="4041783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81260" y="4573303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737260" y="4845551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81260" y="537707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7123395" y="4153137"/>
            <a:ext cx="18212" cy="18621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545551" y="1390456"/>
            <a:ext cx="3130905" cy="27586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0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</a:t>
            </a:r>
            <a:r>
              <a:rPr lang="en-US" altLang="zh-TW" sz="900" b="1" dirty="0"/>
              <a:t>(</a:t>
            </a:r>
            <a:r>
              <a:rPr lang="en-US" altLang="zh-TW" sz="900" b="1" dirty="0">
                <a:solidFill>
                  <a:srgbClr val="FF0000"/>
                </a:solidFill>
              </a:rPr>
              <a:t>!</a:t>
            </a:r>
            <a:r>
              <a:rPr lang="en-US" altLang="zh-TW" sz="900" b="1" dirty="0" err="1"/>
              <a:t>con.isUp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77585" y="291730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224063" y="273263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b="1" dirty="0" err="1" smtClean="0"/>
              <a:t>i</a:t>
            </a:r>
            <a:r>
              <a:rPr lang="en-US" altLang="zh-TW" sz="900" b="1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SimClock.</a:t>
            </a:r>
            <a:r>
              <a:rPr lang="en-US" altLang="zh-TW" sz="900" b="1" i="1" dirty="0" err="1"/>
              <a:t>getTime</a:t>
            </a:r>
            <a:r>
              <a:rPr lang="en-US" altLang="zh-TW" sz="900" b="1" i="1" dirty="0"/>
              <a:t>() - </a:t>
            </a:r>
            <a:r>
              <a:rPr lang="en-US" altLang="zh-TW" sz="900" b="1" i="1" dirty="0" err="1"/>
              <a:t>lastTtlCheck</a:t>
            </a:r>
            <a:r>
              <a:rPr lang="en-US" altLang="zh-TW" sz="900" b="1" i="1" dirty="0"/>
              <a:t> &gt;= TTL_CHECK_INTERVAL &amp;&amp; </a:t>
            </a:r>
          </a:p>
          <a:p>
            <a:r>
              <a:rPr lang="en-US" altLang="zh-TW" sz="900" b="1" dirty="0" smtClean="0"/>
              <a:t>        </a:t>
            </a:r>
            <a:r>
              <a:rPr lang="en-US" altLang="zh-TW" sz="900" b="1" dirty="0" err="1" smtClean="0"/>
              <a:t>sendingConnections.size</a:t>
            </a:r>
            <a:r>
              <a:rPr lang="en-US" altLang="zh-TW" sz="900" b="1" dirty="0"/>
              <a:t>() == 0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77585" y="291730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224063" y="273263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2796635" y="40158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243113" y="38311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3340002" y="5517232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3189159" y="5249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4235093" y="5524042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4084250" y="524607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0     </a:t>
            </a:r>
            <a:r>
              <a:rPr lang="en-US" altLang="zh-TW" dirty="0" smtClean="0"/>
              <a:t>&gt;=</a:t>
            </a:r>
            <a:endParaRPr lang="zh-TW" altLang="en-US" dirty="0"/>
          </a:p>
        </p:txBody>
      </p:sp>
      <p:cxnSp>
        <p:nvCxnSpPr>
          <p:cNvPr id="59" name="直線單箭頭接點 58"/>
          <p:cNvCxnSpPr/>
          <p:nvPr/>
        </p:nvCxnSpPr>
        <p:spPr>
          <a:xfrm flipV="1">
            <a:off x="5298907" y="5514264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5089555" y="52460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60s  </a:t>
            </a:r>
            <a:r>
              <a:rPr lang="en-US" altLang="zh-TW" dirty="0" smtClean="0"/>
              <a:t>&amp;&amp;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659332" y="525837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3914530" y="5938630"/>
            <a:ext cx="719558" cy="411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4632433" y="622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1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b="1" dirty="0" err="1" smtClean="0"/>
              <a:t>i</a:t>
            </a:r>
            <a:r>
              <a:rPr lang="en-US" altLang="zh-TW" sz="900" b="1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SimClock.</a:t>
            </a:r>
            <a:r>
              <a:rPr lang="en-US" altLang="zh-TW" sz="900" b="1" i="1" dirty="0" err="1"/>
              <a:t>getTime</a:t>
            </a:r>
            <a:r>
              <a:rPr lang="en-US" altLang="zh-TW" sz="900" b="1" i="1" dirty="0"/>
              <a:t>() - </a:t>
            </a:r>
            <a:r>
              <a:rPr lang="en-US" altLang="zh-TW" sz="900" b="1" i="1" dirty="0" err="1"/>
              <a:t>lastTtlCheck</a:t>
            </a:r>
            <a:r>
              <a:rPr lang="en-US" altLang="zh-TW" sz="900" b="1" i="1" dirty="0"/>
              <a:t> &gt;= TTL_CHECK_INTERVAL &amp;&amp; </a:t>
            </a:r>
          </a:p>
          <a:p>
            <a:r>
              <a:rPr lang="en-US" altLang="zh-TW" sz="900" b="1" dirty="0" smtClean="0"/>
              <a:t>        </a:t>
            </a:r>
            <a:r>
              <a:rPr lang="en-US" altLang="zh-TW" sz="900" b="1" dirty="0" err="1" smtClean="0"/>
              <a:t>sendingConnections.size</a:t>
            </a:r>
            <a:r>
              <a:rPr lang="en-US" altLang="zh-TW" sz="900" b="1" dirty="0"/>
              <a:t>() == 0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77585" y="291730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224063" y="273263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2796635" y="40158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243113" y="38311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 flipH="1">
            <a:off x="2714085" y="580020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2160563" y="561553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166701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180557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166701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180557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2922701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2922701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2936557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922701" y="90555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7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42477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535212" y="6144296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>
                <a:solidFill>
                  <a:srgbClr val="FF0000"/>
                </a:solidFill>
              </a:rPr>
              <a:t>super.update</a:t>
            </a:r>
            <a:r>
              <a:rPr lang="en-US" altLang="zh-TW" sz="1000" b="1" dirty="0">
                <a:solidFill>
                  <a:srgbClr val="FF0000"/>
                </a:solidFill>
              </a:rPr>
              <a:t>();</a:t>
            </a:r>
            <a:endParaRPr lang="en-US" altLang="zh-TW" sz="1000" b="1" dirty="0" smtClean="0">
              <a:solidFill>
                <a:srgbClr val="FF0000"/>
              </a:solidFill>
            </a:endParaRP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43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629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27784" y="3073315"/>
            <a:ext cx="4020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message is transferring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73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2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chemeClr val="accent2"/>
                </a:solidFill>
              </a:rPr>
              <a:t>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0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3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>
                <a:solidFill>
                  <a:schemeClr val="accent2"/>
                </a:solidFill>
              </a:rPr>
              <a:t>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4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>
                <a:solidFill>
                  <a:schemeClr val="accent2"/>
                </a:solidFill>
              </a:rPr>
              <a:t>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5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en-US" altLang="zh-TW" dirty="0" smtClean="0">
                <a:solidFill>
                  <a:schemeClr val="accent2"/>
                </a:solidFill>
              </a:rPr>
              <a:t>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en-US" altLang="zh-TW" dirty="0" smtClean="0">
                <a:solidFill>
                  <a:schemeClr val="accent2"/>
                </a:solidFill>
              </a:rPr>
              <a:t>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  <p:sp>
        <p:nvSpPr>
          <p:cNvPr id="46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>
                <a:solidFill>
                  <a:srgbClr val="FF0000"/>
                </a:solidFill>
              </a:rPr>
              <a:t>Message delivered in </a:t>
            </a:r>
            <a:r>
              <a:rPr lang="en-US" altLang="zh-TW" sz="1800" dirty="0" smtClean="0">
                <a:solidFill>
                  <a:srgbClr val="FF0000"/>
                </a:solidFill>
              </a:rPr>
              <a:t>clock 6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953364" y="34867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" name="圓角矩形 4"/>
          <p:cNvSpPr/>
          <p:nvPr/>
        </p:nvSpPr>
        <p:spPr>
          <a:xfrm>
            <a:off x="953364" y="395011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8" name="直線單箭頭接點 7"/>
          <p:cNvCxnSpPr>
            <a:endCxn id="3" idx="2"/>
          </p:cNvCxnSpPr>
          <p:nvPr/>
        </p:nvCxnSpPr>
        <p:spPr>
          <a:xfrm flipV="1">
            <a:off x="1709364" y="3774757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圓角矩形 8"/>
          <p:cNvSpPr/>
          <p:nvPr/>
        </p:nvSpPr>
        <p:spPr>
          <a:xfrm>
            <a:off x="179512" y="1680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5935" y="99981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3690" y="42953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74677" y="99981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9512" y="42953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1680210" y="1687980"/>
            <a:ext cx="4835" cy="294238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215935" y="1976556"/>
            <a:ext cx="3011066" cy="119844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SimpleBoardcastInterface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38031" y="2574837"/>
            <a:ext cx="23006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update()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215935" y="256218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15935" y="2389285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4716015" y="36448"/>
            <a:ext cx="3674826" cy="3392551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/>
              <a:t>Connections</a:t>
            </a:r>
            <a:endParaRPr lang="zh-TW" altLang="en-US" sz="12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40194" y="449179"/>
            <a:ext cx="26988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toNode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toInterface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fromNode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fromInterface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msgFromNode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isUp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msgOnFly</a:t>
            </a:r>
            <a:r>
              <a:rPr lang="en-US" altLang="zh-TW" sz="1100" dirty="0">
                <a:solidFill>
                  <a:schemeClr val="bg1"/>
                </a:solidFill>
              </a:rPr>
              <a:t> : Message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4713598" y="1690756"/>
            <a:ext cx="3677243" cy="19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4716016" y="449179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709364" y="3175001"/>
            <a:ext cx="0" cy="31400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532917" y="3356209"/>
            <a:ext cx="2304256" cy="13793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741749" y="1726452"/>
            <a:ext cx="2494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startTransfer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, Message)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abortTransfer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getRemainingByteCount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isMessageTransferred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isReadyForTransfer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getMessage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getOtherNode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getOtherInterface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6469149" y="3429000"/>
            <a:ext cx="0" cy="3457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圓角矩形 51"/>
          <p:cNvSpPr/>
          <p:nvPr/>
        </p:nvSpPr>
        <p:spPr>
          <a:xfrm>
            <a:off x="4741749" y="3774757"/>
            <a:ext cx="3358643" cy="1920837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CBRConnection</a:t>
            </a:r>
            <a:endParaRPr lang="zh-TW" altLang="en-US" sz="1200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765928" y="4187488"/>
            <a:ext cx="2698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speed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transferDoneTime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4739332" y="4608554"/>
            <a:ext cx="3361060" cy="9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4741750" y="4187488"/>
            <a:ext cx="3358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780614" y="4679931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startTransfer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, Message)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abortTransfer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getTransferDoneTime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isMessageTransferred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getSpeed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左大括弧 1"/>
          <p:cNvSpPr/>
          <p:nvPr/>
        </p:nvSpPr>
        <p:spPr>
          <a:xfrm>
            <a:off x="2902546" y="188641"/>
            <a:ext cx="1309414" cy="5616624"/>
          </a:xfrm>
          <a:prstGeom prst="leftBrace">
            <a:avLst>
              <a:gd name="adj1" fmla="val 8333"/>
              <a:gd name="adj2" fmla="val 67346"/>
            </a:avLst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7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FF0000"/>
                </a:solidFill>
              </a:rPr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6164776" y="3949243"/>
            <a:ext cx="0" cy="8282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13933" y="4777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77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chemeClr val="accent2"/>
                </a:solidFill>
              </a:rPr>
              <a:t>return</a:t>
            </a:r>
            <a:r>
              <a:rPr lang="en-US" altLang="zh-TW" sz="900" dirty="0"/>
              <a:t> (</a:t>
            </a:r>
            <a:r>
              <a:rPr lang="en-US" altLang="zh-TW" sz="900" u="sng" dirty="0"/>
              <a:t>remaining &gt; 0 ? remaining </a:t>
            </a:r>
            <a:r>
              <a:rPr lang="en-US" altLang="zh-TW" sz="900" b="1" u="sng" dirty="0">
                <a:solidFill>
                  <a:srgbClr val="FF0000"/>
                </a:solidFill>
              </a:rPr>
              <a:t>: 0</a:t>
            </a:r>
            <a:r>
              <a:rPr lang="en-US" altLang="zh-TW" sz="900" u="sng" dirty="0"/>
              <a:t>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061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900" b="1" dirty="0" err="1">
                <a:solidFill>
                  <a:schemeClr val="accent2"/>
                </a:solidFill>
              </a:rPr>
              <a:t>getRemainingByteCount</a:t>
            </a:r>
            <a:r>
              <a:rPr lang="en-US" altLang="zh-TW" sz="900" b="1" dirty="0">
                <a:solidFill>
                  <a:schemeClr val="accent2"/>
                </a:solidFill>
              </a:rPr>
              <a:t>() == 0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7236296" y="999602"/>
            <a:ext cx="1190468" cy="70803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303030" y="169657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chemeClr val="accent2"/>
                </a:solidFill>
              </a:rPr>
              <a:t>return</a:t>
            </a:r>
            <a:r>
              <a:rPr lang="en-US" altLang="zh-TW" sz="900" dirty="0"/>
              <a:t> (</a:t>
            </a:r>
            <a:r>
              <a:rPr lang="en-US" altLang="zh-TW" sz="900" u="sng" dirty="0"/>
              <a:t>remaining &gt; 0 ? remaining </a:t>
            </a:r>
            <a:r>
              <a:rPr lang="en-US" altLang="zh-TW" sz="900" b="1" u="sng" dirty="0">
                <a:solidFill>
                  <a:srgbClr val="FF0000"/>
                </a:solidFill>
              </a:rPr>
              <a:t>: 0</a:t>
            </a:r>
            <a:r>
              <a:rPr lang="en-US" altLang="zh-TW" sz="900" u="sng" dirty="0"/>
              <a:t>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7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71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con.getMessage</a:t>
            </a:r>
            <a:r>
              <a:rPr lang="en-US" altLang="zh-TW" sz="900" b="1" dirty="0"/>
              <a:t>() != null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3" name="肘形接點 42"/>
          <p:cNvCxnSpPr/>
          <p:nvPr/>
        </p:nvCxnSpPr>
        <p:spPr>
          <a:xfrm>
            <a:off x="3991555" y="1956021"/>
            <a:ext cx="1049572" cy="25444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082026"/>
              </p:ext>
            </p:extLst>
          </p:nvPr>
        </p:nvGraphicFramePr>
        <p:xfrm>
          <a:off x="7242060" y="3375478"/>
          <a:ext cx="1430218" cy="77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msgOnFly</a:t>
                      </a:r>
                      <a:endParaRPr lang="en-US" altLang="zh-TW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7242595" y="3663510"/>
            <a:ext cx="1429147" cy="5098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084071" y="1920244"/>
            <a:ext cx="1342034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Message </a:t>
            </a:r>
            <a:r>
              <a:rPr lang="en-US" altLang="zh-TW" sz="900" dirty="0" err="1"/>
              <a:t>getMessage</a:t>
            </a:r>
            <a:r>
              <a:rPr lang="en-US" altLang="zh-TW" sz="900" dirty="0"/>
              <a:t>() {</a:t>
            </a:r>
          </a:p>
          <a:p>
            <a:r>
              <a:rPr lang="en-US" altLang="zh-TW" sz="900" dirty="0" smtClean="0"/>
              <a:t>   return </a:t>
            </a:r>
            <a:r>
              <a:rPr lang="en-US" altLang="zh-TW" sz="900" b="1" dirty="0" err="1"/>
              <a:t>this.msgOnFly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49" name="直線單箭頭接點 48"/>
          <p:cNvCxnSpPr>
            <a:stCxn id="50" idx="3"/>
            <a:endCxn id="15" idx="1"/>
          </p:cNvCxnSpPr>
          <p:nvPr/>
        </p:nvCxnSpPr>
        <p:spPr>
          <a:xfrm>
            <a:off x="6560212" y="2174160"/>
            <a:ext cx="523859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7956376" y="2210463"/>
            <a:ext cx="0" cy="11465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447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>
                <a:solidFill>
                  <a:srgbClr val="FF0000"/>
                </a:solidFill>
              </a:rPr>
              <a:t>transferDone</a:t>
            </a:r>
            <a:r>
              <a:rPr lang="en-US" altLang="zh-TW" sz="900" dirty="0" smtClean="0">
                <a:solidFill>
                  <a:srgbClr val="FF0000"/>
                </a:solidFill>
              </a:rPr>
              <a:t>(con</a:t>
            </a:r>
            <a:r>
              <a:rPr lang="en-US" altLang="zh-TW" sz="900" dirty="0">
                <a:solidFill>
                  <a:srgbClr val="FF0000"/>
                </a:solidFill>
              </a:rPr>
              <a:t>)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43221" y="1956021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89699" y="17713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3861164" y="2106991"/>
            <a:ext cx="2150996" cy="139401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47858" y="3511079"/>
            <a:ext cx="30572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dirty="0" err="1">
                <a:solidFill>
                  <a:srgbClr val="FF0000"/>
                </a:solidFill>
              </a:rPr>
              <a:t>transferDone</a:t>
            </a:r>
            <a:r>
              <a:rPr lang="en-US" altLang="zh-TW" sz="900" dirty="0"/>
              <a:t>(Connection con) { </a:t>
            </a:r>
            <a:r>
              <a:rPr lang="en-US" altLang="zh-TW" sz="900" dirty="0" smtClean="0"/>
              <a:t> </a:t>
            </a:r>
            <a:r>
              <a:rPr lang="en-US" altLang="zh-TW" sz="900" b="1" dirty="0" smtClean="0">
                <a:solidFill>
                  <a:srgbClr val="FF0000"/>
                </a:solidFill>
              </a:rPr>
              <a:t>there is nothing to do. </a:t>
            </a:r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7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27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/>
              <a:t>con.finalizeTransfer</a:t>
            </a:r>
            <a:r>
              <a:rPr lang="en-US" altLang="zh-TW" sz="900" b="1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43221" y="1956021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89699" y="17713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28906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/>
              <a:t>this.bytesTransferred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+= </a:t>
            </a:r>
            <a:r>
              <a:rPr lang="en-US" altLang="zh-TW" sz="900" b="1" dirty="0" err="1"/>
              <a:t>msgOnFly.getSize</a:t>
            </a:r>
            <a:r>
              <a:rPr lang="en-US" altLang="zh-TW" sz="900" b="1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getOtherNode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msgFromNode</a:t>
            </a:r>
            <a:r>
              <a:rPr lang="en-US" altLang="zh-TW" sz="900" dirty="0"/>
              <a:t>).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this.msgOnFly.getId</a:t>
            </a:r>
            <a:r>
              <a:rPr lang="en-US" altLang="zh-TW" sz="900" dirty="0"/>
              <a:t>(),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126727" y="2208214"/>
            <a:ext cx="921485" cy="3405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endCxn id="3" idx="0"/>
          </p:cNvCxnSpPr>
          <p:nvPr/>
        </p:nvCxnSpPr>
        <p:spPr>
          <a:xfrm rot="16200000" flipH="1">
            <a:off x="6362418" y="2389591"/>
            <a:ext cx="733717" cy="349939"/>
          </a:xfrm>
          <a:prstGeom prst="bentConnector3">
            <a:avLst>
              <a:gd name="adj1" fmla="val -201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253046" y="4776058"/>
            <a:ext cx="25074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chemeClr val="accent3"/>
                </a:solidFill>
              </a:rPr>
              <a:t>how many bytes this connection has transferred</a:t>
            </a:r>
            <a:endParaRPr lang="zh-TW" altLang="en-US" sz="900" b="1" dirty="0">
              <a:solidFill>
                <a:schemeClr val="accent3"/>
              </a:solidFill>
            </a:endParaRPr>
          </a:p>
        </p:txBody>
      </p:sp>
      <p:cxnSp>
        <p:nvCxnSpPr>
          <p:cNvPr id="57" name="直線單箭頭接點 56"/>
          <p:cNvCxnSpPr>
            <a:endCxn id="20" idx="0"/>
          </p:cNvCxnSpPr>
          <p:nvPr/>
        </p:nvCxnSpPr>
        <p:spPr>
          <a:xfrm>
            <a:off x="5940152" y="3356992"/>
            <a:ext cx="1566603" cy="1419066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5580112" y="3375978"/>
            <a:ext cx="0" cy="11465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429269" y="4503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 flipV="1">
            <a:off x="6904245" y="2805131"/>
            <a:ext cx="685263" cy="43900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7589509" y="25645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5000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197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/>
              <a:t>con.finalizeTransfer</a:t>
            </a:r>
            <a:r>
              <a:rPr lang="en-US" altLang="zh-TW" sz="900" b="1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43221" y="1956021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89699" y="17713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28906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getOtherNode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msgFromNode</a:t>
            </a:r>
            <a:r>
              <a:rPr lang="en-US" altLang="zh-TW" sz="900" dirty="0"/>
              <a:t>).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this.msgOnFly.getId</a:t>
            </a:r>
            <a:r>
              <a:rPr lang="en-US" altLang="zh-TW" sz="900" dirty="0"/>
              <a:t>(),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126727" y="2208214"/>
            <a:ext cx="921485" cy="3405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253046" y="4776058"/>
            <a:ext cx="25074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chemeClr val="accent3"/>
                </a:solidFill>
              </a:rPr>
              <a:t>how many bytes this connection has transferred</a:t>
            </a:r>
            <a:endParaRPr lang="zh-TW" altLang="en-US" sz="900" b="1" dirty="0">
              <a:solidFill>
                <a:schemeClr val="accent3"/>
              </a:solidFill>
            </a:endParaRPr>
          </a:p>
        </p:txBody>
      </p:sp>
      <p:cxnSp>
        <p:nvCxnSpPr>
          <p:cNvPr id="57" name="直線單箭頭接點 56"/>
          <p:cNvCxnSpPr>
            <a:endCxn id="20" idx="0"/>
          </p:cNvCxnSpPr>
          <p:nvPr/>
        </p:nvCxnSpPr>
        <p:spPr>
          <a:xfrm>
            <a:off x="5940152" y="3356992"/>
            <a:ext cx="1566603" cy="1419066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H="1">
            <a:off x="4755305" y="3328271"/>
            <a:ext cx="673732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118342" y="31436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5000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肘形接點 54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63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/>
              <a:t>con.finalizeTransfer</a:t>
            </a:r>
            <a:r>
              <a:rPr lang="en-US" altLang="zh-TW" sz="900" b="1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43221" y="1956021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89699" y="17713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this.msgOnFly.getId</a:t>
            </a:r>
            <a:r>
              <a:rPr lang="en-US" altLang="zh-TW" sz="900" dirty="0"/>
              <a:t>(),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126727" y="2208214"/>
            <a:ext cx="921485" cy="3405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endCxn id="3" idx="0"/>
          </p:cNvCxnSpPr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5804212" y="3582665"/>
            <a:ext cx="402614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13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n1(</a:t>
            </a:r>
            <a:r>
              <a:rPr lang="en-US" altLang="zh-TW" dirty="0" smtClean="0">
                <a:solidFill>
                  <a:srgbClr val="FF0000"/>
                </a:solidFill>
              </a:rPr>
              <a:t>receiver</a:t>
            </a:r>
            <a:r>
              <a:rPr lang="en-US" altLang="zh-TW" dirty="0" smtClean="0">
                <a:solidFill>
                  <a:schemeClr val="accent2"/>
                </a:solidFill>
              </a:rPr>
              <a:t>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5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917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/>
              <a:t>con.finalizeTransfer</a:t>
            </a:r>
            <a:r>
              <a:rPr lang="en-US" altLang="zh-TW" sz="900" b="1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43221" y="1956021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89699" y="17713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126727" y="2208214"/>
            <a:ext cx="921485" cy="3405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7" name="肘形接點 56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997581" y="4239810"/>
            <a:ext cx="13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n1(</a:t>
            </a:r>
            <a:r>
              <a:rPr lang="en-US" altLang="zh-TW" dirty="0" smtClean="0">
                <a:solidFill>
                  <a:srgbClr val="FF0000"/>
                </a:solidFill>
              </a:rPr>
              <a:t>receiver</a:t>
            </a:r>
            <a:r>
              <a:rPr lang="en-US" altLang="zh-TW" dirty="0" smtClean="0">
                <a:solidFill>
                  <a:schemeClr val="accent2"/>
                </a:solidFill>
              </a:rPr>
              <a:t>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5804212" y="3582665"/>
            <a:ext cx="402614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9699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Ready to send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sender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03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Receiver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>
                <a:solidFill>
                  <a:srgbClr val="FF0000"/>
                </a:solidFill>
              </a:rPr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7" name="肘形接點 56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delivered in clock 6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751713" y="1482419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m = </a:t>
            </a:r>
            <a:r>
              <a:rPr lang="en-US" altLang="zh-TW" sz="900" dirty="0" err="1"/>
              <a:t>super.messageTransferred</a:t>
            </a:r>
            <a:r>
              <a:rPr lang="en-US" altLang="zh-TW" sz="900" dirty="0"/>
              <a:t>(id, from);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// </a:t>
            </a:r>
            <a:r>
              <a:rPr lang="en-US" altLang="zh-TW" sz="900" dirty="0">
                <a:solidFill>
                  <a:schemeClr val="accent3"/>
                </a:solidFill>
              </a:rPr>
              <a:t>check if </a:t>
            </a:r>
            <a:r>
              <a:rPr lang="en-US" altLang="zh-TW" sz="9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9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 &amp;&amp; </a:t>
            </a:r>
            <a:r>
              <a:rPr lang="en-US" altLang="zh-TW" sz="900" dirty="0" err="1"/>
              <a:t>m.getResponseSize</a:t>
            </a:r>
            <a:r>
              <a:rPr lang="en-US" altLang="zh-TW" sz="900" dirty="0"/>
              <a:t>() &gt; 0)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res = new Message(</a:t>
            </a:r>
            <a:r>
              <a:rPr lang="en-US" altLang="zh-TW" sz="900" dirty="0" err="1"/>
              <a:t>this.getHost</a:t>
            </a:r>
            <a:r>
              <a:rPr lang="en-US" altLang="zh-TW" sz="900" dirty="0"/>
              <a:t>(),</a:t>
            </a:r>
            <a:r>
              <a:rPr lang="en-US" altLang="zh-TW" sz="900" dirty="0" err="1"/>
              <a:t>m.getFrom</a:t>
            </a:r>
            <a:r>
              <a:rPr lang="en-US" altLang="zh-TW" sz="900" dirty="0"/>
              <a:t>(), </a:t>
            </a:r>
          </a:p>
          <a:p>
            <a:r>
              <a:rPr lang="zh-TW" altLang="en-US" sz="900" i="1" dirty="0" smtClean="0"/>
              <a:t>      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(), </a:t>
            </a:r>
            <a:r>
              <a:rPr lang="en-US" altLang="zh-TW" sz="900" i="1" dirty="0" err="1"/>
              <a:t>m.getResponseSize</a:t>
            </a:r>
            <a:r>
              <a:rPr lang="en-US" altLang="zh-TW" sz="900" i="1" dirty="0"/>
              <a:t>());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this.createNewMessage</a:t>
            </a:r>
            <a:r>
              <a:rPr lang="en-US" altLang="zh-TW" sz="900" dirty="0" smtClean="0"/>
              <a:t>(res</a:t>
            </a:r>
            <a:r>
              <a:rPr lang="en-US" altLang="zh-TW" sz="900" dirty="0"/>
              <a:t>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this.getMessage</a:t>
            </a:r>
            <a:r>
              <a:rPr lang="en-US" altLang="zh-TW" sz="900" dirty="0" smtClean="0"/>
              <a:t>(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()).</a:t>
            </a:r>
            <a:r>
              <a:rPr lang="en-US" altLang="zh-TW" sz="900" i="1" dirty="0" err="1"/>
              <a:t>setRequest</a:t>
            </a:r>
            <a:r>
              <a:rPr lang="en-US" altLang="zh-TW" sz="900" i="1" dirty="0"/>
              <a:t>(m);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m;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65" name="左大括弧 64"/>
          <p:cNvSpPr/>
          <p:nvPr/>
        </p:nvSpPr>
        <p:spPr>
          <a:xfrm>
            <a:off x="1390290" y="1458157"/>
            <a:ext cx="639790" cy="2055587"/>
          </a:xfrm>
          <a:prstGeom prst="leftBrace">
            <a:avLst>
              <a:gd name="adj1" fmla="val 8333"/>
              <a:gd name="adj2" fmla="val 8602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6" name="肘形接點 65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751713" y="1482419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m = </a:t>
            </a:r>
            <a:r>
              <a:rPr lang="en-US" altLang="zh-TW" sz="9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900" b="1" dirty="0">
                <a:solidFill>
                  <a:srgbClr val="FF0000"/>
                </a:solidFill>
              </a:rPr>
              <a:t>(id, from);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// </a:t>
            </a:r>
            <a:r>
              <a:rPr lang="en-US" altLang="zh-TW" sz="900" dirty="0">
                <a:solidFill>
                  <a:schemeClr val="accent3"/>
                </a:solidFill>
              </a:rPr>
              <a:t>check if </a:t>
            </a:r>
            <a:r>
              <a:rPr lang="en-US" altLang="zh-TW" sz="9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9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 &amp;&amp; </a:t>
            </a:r>
            <a:r>
              <a:rPr lang="en-US" altLang="zh-TW" sz="900" dirty="0" err="1"/>
              <a:t>m.getResponseSize</a:t>
            </a:r>
            <a:r>
              <a:rPr lang="en-US" altLang="zh-TW" sz="900" dirty="0"/>
              <a:t>() &gt; 0)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res = new Message(</a:t>
            </a:r>
            <a:r>
              <a:rPr lang="en-US" altLang="zh-TW" sz="900" dirty="0" err="1"/>
              <a:t>this.getHost</a:t>
            </a:r>
            <a:r>
              <a:rPr lang="en-US" altLang="zh-TW" sz="900" dirty="0"/>
              <a:t>(),</a:t>
            </a:r>
            <a:r>
              <a:rPr lang="en-US" altLang="zh-TW" sz="900" dirty="0" err="1"/>
              <a:t>m.getFrom</a:t>
            </a:r>
            <a:r>
              <a:rPr lang="en-US" altLang="zh-TW" sz="900" dirty="0"/>
              <a:t>(), </a:t>
            </a:r>
          </a:p>
          <a:p>
            <a:r>
              <a:rPr lang="zh-TW" altLang="en-US" sz="900" i="1" dirty="0" smtClean="0"/>
              <a:t>      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(), </a:t>
            </a:r>
            <a:r>
              <a:rPr lang="en-US" altLang="zh-TW" sz="900" i="1" dirty="0" err="1"/>
              <a:t>m.getResponseSize</a:t>
            </a:r>
            <a:r>
              <a:rPr lang="en-US" altLang="zh-TW" sz="900" i="1" dirty="0"/>
              <a:t>());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this.createNewMessage</a:t>
            </a:r>
            <a:r>
              <a:rPr lang="en-US" altLang="zh-TW" sz="900" dirty="0" smtClean="0"/>
              <a:t>(res</a:t>
            </a:r>
            <a:r>
              <a:rPr lang="en-US" altLang="zh-TW" sz="900" dirty="0"/>
              <a:t>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this.getMessage</a:t>
            </a:r>
            <a:r>
              <a:rPr lang="en-US" altLang="zh-TW" sz="900" dirty="0" smtClean="0"/>
              <a:t>(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()).</a:t>
            </a:r>
            <a:r>
              <a:rPr lang="en-US" altLang="zh-TW" sz="900" i="1" dirty="0" err="1"/>
              <a:t>setRequest</a:t>
            </a:r>
            <a:r>
              <a:rPr lang="en-US" altLang="zh-TW" sz="900" i="1" dirty="0"/>
              <a:t>(m);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m;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65" name="左大括弧 64"/>
          <p:cNvSpPr/>
          <p:nvPr/>
        </p:nvSpPr>
        <p:spPr>
          <a:xfrm>
            <a:off x="1390290" y="1458157"/>
            <a:ext cx="639790" cy="2055587"/>
          </a:xfrm>
          <a:prstGeom prst="leftBrace">
            <a:avLst>
              <a:gd name="adj1" fmla="val 8333"/>
              <a:gd name="adj2" fmla="val 8602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/>
          <p:cNvCxnSpPr>
            <a:endCxn id="6" idx="3"/>
          </p:cNvCxnSpPr>
          <p:nvPr/>
        </p:nvCxnSpPr>
        <p:spPr>
          <a:xfrm rot="10800000">
            <a:off x="1515155" y="1212744"/>
            <a:ext cx="1642774" cy="560072"/>
          </a:xfrm>
          <a:prstGeom prst="bentConnector3">
            <a:avLst>
              <a:gd name="adj1" fmla="val -33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7" name="肘形接點 66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913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751713" y="1482419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m = </a:t>
            </a:r>
            <a:r>
              <a:rPr lang="en-US" altLang="zh-TW" sz="9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900" b="1" dirty="0">
                <a:solidFill>
                  <a:srgbClr val="FF0000"/>
                </a:solidFill>
              </a:rPr>
              <a:t>(id, from);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// </a:t>
            </a:r>
            <a:r>
              <a:rPr lang="en-US" altLang="zh-TW" sz="900" dirty="0">
                <a:solidFill>
                  <a:schemeClr val="accent3"/>
                </a:solidFill>
              </a:rPr>
              <a:t>check if </a:t>
            </a:r>
            <a:r>
              <a:rPr lang="en-US" altLang="zh-TW" sz="9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9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 &amp;&amp; </a:t>
            </a:r>
            <a:r>
              <a:rPr lang="en-US" altLang="zh-TW" sz="900" dirty="0" err="1"/>
              <a:t>m.getResponseSize</a:t>
            </a:r>
            <a:r>
              <a:rPr lang="en-US" altLang="zh-TW" sz="900" dirty="0"/>
              <a:t>() &gt; 0)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res = new Message(</a:t>
            </a:r>
            <a:r>
              <a:rPr lang="en-US" altLang="zh-TW" sz="900" dirty="0" err="1"/>
              <a:t>this.getHost</a:t>
            </a:r>
            <a:r>
              <a:rPr lang="en-US" altLang="zh-TW" sz="900" dirty="0"/>
              <a:t>(),</a:t>
            </a:r>
            <a:r>
              <a:rPr lang="en-US" altLang="zh-TW" sz="900" dirty="0" err="1"/>
              <a:t>m.getFrom</a:t>
            </a:r>
            <a:r>
              <a:rPr lang="en-US" altLang="zh-TW" sz="900" dirty="0"/>
              <a:t>(), </a:t>
            </a:r>
          </a:p>
          <a:p>
            <a:r>
              <a:rPr lang="zh-TW" altLang="en-US" sz="900" i="1" dirty="0" smtClean="0"/>
              <a:t>      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(), </a:t>
            </a:r>
            <a:r>
              <a:rPr lang="en-US" altLang="zh-TW" sz="900" i="1" dirty="0" err="1"/>
              <a:t>m.getResponseSize</a:t>
            </a:r>
            <a:r>
              <a:rPr lang="en-US" altLang="zh-TW" sz="900" i="1" dirty="0"/>
              <a:t>());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this.createNewMessage</a:t>
            </a:r>
            <a:r>
              <a:rPr lang="en-US" altLang="zh-TW" sz="900" dirty="0" smtClean="0"/>
              <a:t>(res</a:t>
            </a:r>
            <a:r>
              <a:rPr lang="en-US" altLang="zh-TW" sz="900" dirty="0"/>
              <a:t>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this.getMessage</a:t>
            </a:r>
            <a:r>
              <a:rPr lang="en-US" altLang="zh-TW" sz="900" dirty="0" smtClean="0"/>
              <a:t>(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()).</a:t>
            </a:r>
            <a:r>
              <a:rPr lang="en-US" altLang="zh-TW" sz="900" i="1" dirty="0" err="1"/>
              <a:t>setRequest</a:t>
            </a:r>
            <a:r>
              <a:rPr lang="en-US" altLang="zh-TW" sz="900" i="1" dirty="0"/>
              <a:t>(m);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m;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65" name="左大括弧 64"/>
          <p:cNvSpPr/>
          <p:nvPr/>
        </p:nvSpPr>
        <p:spPr>
          <a:xfrm>
            <a:off x="1390290" y="1458157"/>
            <a:ext cx="639790" cy="2055587"/>
          </a:xfrm>
          <a:prstGeom prst="leftBrace">
            <a:avLst>
              <a:gd name="adj1" fmla="val 8333"/>
              <a:gd name="adj2" fmla="val 8602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/>
          <p:cNvCxnSpPr>
            <a:endCxn id="6" idx="3"/>
          </p:cNvCxnSpPr>
          <p:nvPr/>
        </p:nvCxnSpPr>
        <p:spPr>
          <a:xfrm rot="10800000">
            <a:off x="1515155" y="1212744"/>
            <a:ext cx="1642774" cy="560072"/>
          </a:xfrm>
          <a:prstGeom prst="bentConnector3">
            <a:avLst>
              <a:gd name="adj1" fmla="val -33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7" name="肘形接點 66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7" name="矩形 6"/>
          <p:cNvSpPr/>
          <p:nvPr/>
        </p:nvSpPr>
        <p:spPr>
          <a:xfrm>
            <a:off x="10045" y="838800"/>
            <a:ext cx="4921995" cy="29502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4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>
                <a:solidFill>
                  <a:srgbClr val="FF0000"/>
                </a:solidFill>
              </a:rPr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>
                <a:solidFill>
                  <a:srgbClr val="FF0000"/>
                </a:solidFill>
              </a:rPr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b="1" dirty="0" err="1"/>
              <a:t>removeFromIncomingBuffer</a:t>
            </a:r>
            <a:r>
              <a:rPr lang="en-US" altLang="zh-TW" sz="900" b="1" dirty="0"/>
              <a:t>(id, from)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48282"/>
              </p:ext>
            </p:extLst>
          </p:nvPr>
        </p:nvGraphicFramePr>
        <p:xfrm>
          <a:off x="7236296" y="162453"/>
          <a:ext cx="1480978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89"/>
                <a:gridCol w="740489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/>
                        <a:t>incomingMessages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M1_n0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7164288" y="366059"/>
            <a:ext cx="1584176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>
                <a:solidFill>
                  <a:srgbClr val="FF0000"/>
                </a:solidFill>
              </a:rPr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b="1" dirty="0"/>
              <a:t>incoming</a:t>
            </a:r>
            <a:r>
              <a:rPr lang="en-US" altLang="zh-TW" sz="900" dirty="0"/>
              <a:t>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0219"/>
              </p:ext>
            </p:extLst>
          </p:nvPr>
        </p:nvGraphicFramePr>
        <p:xfrm>
          <a:off x="7236296" y="162453"/>
          <a:ext cx="1480978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89"/>
                <a:gridCol w="740489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/>
                        <a:t>incomingMessages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82486"/>
              </p:ext>
            </p:extLst>
          </p:nvPr>
        </p:nvGraphicFramePr>
        <p:xfrm>
          <a:off x="7236296" y="1093605"/>
          <a:ext cx="1480978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89"/>
                <a:gridCol w="740489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7164288" y="1297211"/>
            <a:ext cx="1584176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4139952" y="286588"/>
            <a:ext cx="3024336" cy="8381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7452320" y="1556792"/>
            <a:ext cx="288032" cy="12241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99861"/>
              </p:ext>
            </p:extLst>
          </p:nvPr>
        </p:nvGraphicFramePr>
        <p:xfrm>
          <a:off x="4103436" y="278092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1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>
                <a:solidFill>
                  <a:srgbClr val="FF0000"/>
                </a:solidFill>
              </a:rPr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b="1" dirty="0" err="1" smtClean="0"/>
              <a:t>incoming.setReceiveTime</a:t>
            </a:r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SimClock.</a:t>
            </a:r>
            <a:r>
              <a:rPr lang="en-US" altLang="zh-TW" sz="900" b="1" i="1" dirty="0" err="1" smtClean="0"/>
              <a:t>getTime</a:t>
            </a:r>
            <a:r>
              <a:rPr lang="en-US" altLang="zh-TW" sz="900" b="1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5436096" y="1340768"/>
            <a:ext cx="864096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228184" y="1156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6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b="1" dirty="0">
                <a:solidFill>
                  <a:srgbClr val="FF0000"/>
                </a:solidFill>
              </a:rPr>
              <a:t>outgoing = incoming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b="1" dirty="0" err="1"/>
              <a:t>getApplications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incoming.getAppID</a:t>
            </a:r>
            <a:r>
              <a:rPr lang="en-US" altLang="zh-TW" sz="900" b="1" dirty="0"/>
              <a:t>())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5940797" y="1904846"/>
            <a:ext cx="864096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32885" y="172018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null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2707" y="6106814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update().</a:t>
            </a:r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US" altLang="zh-TW" sz="1200" b="1" dirty="0" err="1" smtClean="0"/>
              <a:t>.tryAllMessagesToAllConnections</a:t>
            </a:r>
            <a:r>
              <a:rPr lang="en-US" altLang="zh-TW" sz="1200" b="1" dirty="0"/>
              <a:t>();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35817" y="4931227"/>
            <a:ext cx="23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tryAllMessagesToAllConnections</a:t>
            </a:r>
            <a:r>
              <a:rPr lang="en-US" altLang="zh-TW" sz="1200" b="1" dirty="0"/>
              <a:t>()</a:t>
            </a:r>
            <a:endParaRPr lang="zh-TW" altLang="en-US" sz="1200" b="1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H="1" flipV="1">
            <a:off x="3315083" y="5208226"/>
            <a:ext cx="6890" cy="936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4522" y="5826493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5816" y="4222180"/>
            <a:ext cx="347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tryMessagesToConnections</a:t>
            </a:r>
            <a:r>
              <a:rPr lang="en-US" altLang="zh-TW" sz="1200" b="1" dirty="0"/>
              <a:t>(messages, connections)</a:t>
            </a:r>
            <a:endParaRPr lang="zh-TW" altLang="en-US" sz="1200" b="1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398906" y="4486291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78988" y="4580458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35817" y="3532587"/>
            <a:ext cx="216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tryAllMessages</a:t>
            </a:r>
            <a:r>
              <a:rPr lang="en-US" altLang="zh-TW" sz="1200" b="1" dirty="0" smtClean="0"/>
              <a:t>(con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messages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2393443" y="379518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69803" y="3880408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2398906" y="313892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64304" y="3224148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755246" y="584520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0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7035" y="454913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2"/>
                </a:solidFill>
              </a:rPr>
              <a:t>Step </a:t>
            </a:r>
            <a:r>
              <a:rPr lang="en-US" altLang="zh-TW" sz="1050" dirty="0" smtClean="0">
                <a:solidFill>
                  <a:schemeClr val="tx2"/>
                </a:solidFill>
              </a:rPr>
              <a:t>1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77949" y="388040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2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96119" y="32241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3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71911" y="372731"/>
            <a:ext cx="3632537" cy="123110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Data Type</a:t>
            </a:r>
          </a:p>
          <a:p>
            <a:r>
              <a:rPr lang="en-US" altLang="zh-TW" sz="1400" b="1" dirty="0" smtClean="0"/>
              <a:t>messages : List&lt;</a:t>
            </a:r>
            <a:r>
              <a:rPr lang="en-US" altLang="zh-TW" sz="1400" b="1" dirty="0"/>
              <a:t> </a:t>
            </a:r>
            <a:r>
              <a:rPr lang="en-US" altLang="zh-TW" sz="1400" b="1" dirty="0" smtClean="0"/>
              <a:t>Messages&gt;</a:t>
            </a:r>
          </a:p>
          <a:p>
            <a:r>
              <a:rPr lang="en-US" altLang="zh-TW" sz="1400" b="1" dirty="0" smtClean="0"/>
              <a:t>connections </a:t>
            </a:r>
            <a:r>
              <a:rPr lang="en-US" altLang="zh-TW" sz="1400" b="1" dirty="0"/>
              <a:t>: List&lt; Connections </a:t>
            </a:r>
            <a:r>
              <a:rPr lang="en-US" altLang="zh-TW" sz="1400" b="1" dirty="0" smtClean="0"/>
              <a:t>&gt;</a:t>
            </a:r>
          </a:p>
          <a:p>
            <a:r>
              <a:rPr lang="en-US" altLang="zh-TW" sz="1400" b="1" dirty="0"/>
              <a:t>m </a:t>
            </a:r>
            <a:r>
              <a:rPr lang="en-US" altLang="zh-TW" sz="1400" b="1" dirty="0" smtClean="0"/>
              <a:t>: Message</a:t>
            </a:r>
            <a:endParaRPr lang="en-US" altLang="zh-TW" sz="1400" b="1" dirty="0"/>
          </a:p>
          <a:p>
            <a:r>
              <a:rPr lang="en-US" altLang="zh-TW" sz="1400" b="1" dirty="0" smtClean="0"/>
              <a:t>con : Connection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b="1" dirty="0">
                <a:solidFill>
                  <a:srgbClr val="FF0000"/>
                </a:solidFill>
              </a:rPr>
              <a:t>outgoing = incoming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b="1" dirty="0" err="1">
                <a:solidFill>
                  <a:srgbClr val="FF0000"/>
                </a:solidFill>
              </a:rPr>
              <a:t>aMessage</a:t>
            </a:r>
            <a:r>
              <a:rPr lang="en-US" altLang="zh-TW" sz="900" dirty="0"/>
              <a:t> </a:t>
            </a:r>
            <a:r>
              <a:rPr lang="en-US" altLang="zh-TW" sz="900" dirty="0">
                <a:solidFill>
                  <a:srgbClr val="FF0000"/>
                </a:solidFill>
              </a:rPr>
              <a:t>=</a:t>
            </a:r>
            <a:r>
              <a:rPr lang="en-US" altLang="zh-TW" sz="900" dirty="0"/>
              <a:t> (</a:t>
            </a:r>
            <a:r>
              <a:rPr lang="en-US" altLang="zh-TW" sz="900" b="1" dirty="0"/>
              <a:t>outgoing==null</a:t>
            </a:r>
            <a:r>
              <a:rPr lang="en-US" altLang="zh-TW" sz="900" dirty="0"/>
              <a:t>)?(incoming):</a:t>
            </a:r>
            <a:r>
              <a:rPr lang="en-US" altLang="zh-TW" sz="900" dirty="0">
                <a:solidFill>
                  <a:srgbClr val="FF0000"/>
                </a:solidFill>
              </a:rPr>
              <a:t>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88024" y="2636912"/>
            <a:ext cx="277071" cy="21602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004048" y="245224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78301"/>
              </p:ext>
            </p:extLst>
          </p:nvPr>
        </p:nvGraphicFramePr>
        <p:xfrm>
          <a:off x="7164288" y="2819594"/>
          <a:ext cx="165618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incoming/outgoing/</a:t>
                      </a:r>
                      <a:r>
                        <a:rPr lang="en-US" altLang="zh-TW" sz="900" b="1" dirty="0" err="1" smtClean="0"/>
                        <a:t>aMessage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7092280" y="3023200"/>
            <a:ext cx="1728192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6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b="1" dirty="0" err="1"/>
              <a:t>aMessage.getTo</a:t>
            </a:r>
            <a:r>
              <a:rPr lang="en-US" altLang="zh-TW" sz="900" b="1" dirty="0"/>
              <a:t>() == </a:t>
            </a:r>
            <a:r>
              <a:rPr lang="en-US" altLang="zh-TW" sz="900" b="1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62843"/>
              </p:ext>
            </p:extLst>
          </p:nvPr>
        </p:nvGraphicFramePr>
        <p:xfrm>
          <a:off x="7164288" y="2819594"/>
          <a:ext cx="165618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incoming/outgoing/</a:t>
                      </a:r>
                      <a:r>
                        <a:rPr lang="en-US" altLang="zh-TW" sz="900" b="1" dirty="0" err="1" smtClean="0"/>
                        <a:t>aMessage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7092280" y="3023200"/>
            <a:ext cx="1728192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452320" y="3350485"/>
            <a:ext cx="288032" cy="12241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58354"/>
              </p:ext>
            </p:extLst>
          </p:nvPr>
        </p:nvGraphicFramePr>
        <p:xfrm>
          <a:off x="4103436" y="457462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4881700" y="2807880"/>
            <a:ext cx="0" cy="4320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669943" y="24836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5466490" y="2820670"/>
            <a:ext cx="0" cy="4320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254733" y="249639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</a:t>
            </a:r>
            <a:r>
              <a:rPr lang="en-US" altLang="zh-TW" sz="900" b="1" dirty="0" smtClean="0"/>
              <a:t> </a:t>
            </a:r>
            <a:r>
              <a:rPr lang="en-US" altLang="zh-TW" sz="900" b="1" dirty="0" err="1" smtClean="0"/>
              <a:t>isFinalRecipient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36933"/>
              </p:ext>
            </p:extLst>
          </p:nvPr>
        </p:nvGraphicFramePr>
        <p:xfrm>
          <a:off x="7164288" y="2819594"/>
          <a:ext cx="165618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incoming/outgoing/</a:t>
                      </a:r>
                      <a:r>
                        <a:rPr lang="en-US" altLang="zh-TW" sz="900" b="1" dirty="0" err="1" smtClean="0"/>
                        <a:t>aMessage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7092280" y="3023200"/>
            <a:ext cx="1728192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452320" y="3350485"/>
            <a:ext cx="288032" cy="12241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91154"/>
              </p:ext>
            </p:extLst>
          </p:nvPr>
        </p:nvGraphicFramePr>
        <p:xfrm>
          <a:off x="4103436" y="457462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868978" y="3252718"/>
            <a:ext cx="478886" cy="8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b="1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b="1" dirty="0" smtClean="0"/>
              <a:t>  </a:t>
            </a:r>
            <a:r>
              <a:rPr lang="en-US" altLang="zh-TW" sz="900" dirty="0" smtClean="0"/>
              <a:t>!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aMessage</a:t>
            </a:r>
            <a:r>
              <a:rPr lang="en-US" altLang="zh-TW" sz="900" b="1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211960" y="3573016"/>
            <a:ext cx="97906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4" idx="3"/>
          </p:cNvCxnSpPr>
          <p:nvPr/>
        </p:nvCxnSpPr>
        <p:spPr>
          <a:xfrm flipH="1" flipV="1">
            <a:off x="2908735" y="3240375"/>
            <a:ext cx="1396901" cy="1846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47159"/>
              </p:ext>
            </p:extLst>
          </p:nvPr>
        </p:nvGraphicFramePr>
        <p:xfrm>
          <a:off x="7020272" y="3349722"/>
          <a:ext cx="165618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5189587" y="340849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b="1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b="1" dirty="0" smtClean="0"/>
              <a:t>  </a:t>
            </a:r>
            <a:r>
              <a:rPr lang="en-US" altLang="zh-TW" sz="900" b="1" dirty="0" smtClean="0">
                <a:solidFill>
                  <a:srgbClr val="FF0000"/>
                </a:solidFill>
              </a:rPr>
              <a:t>!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aMessage</a:t>
            </a:r>
            <a:r>
              <a:rPr lang="en-US" altLang="zh-TW" sz="900" b="1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211960" y="3573016"/>
            <a:ext cx="97906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4" idx="3"/>
          </p:cNvCxnSpPr>
          <p:nvPr/>
        </p:nvCxnSpPr>
        <p:spPr>
          <a:xfrm flipH="1" flipV="1">
            <a:off x="2908735" y="3240375"/>
            <a:ext cx="1396901" cy="1846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49589"/>
              </p:ext>
            </p:extLst>
          </p:nvPr>
        </p:nvGraphicFramePr>
        <p:xfrm>
          <a:off x="7020272" y="3349722"/>
          <a:ext cx="165618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5189587" y="340849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b="1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</a:t>
            </a:r>
            <a:r>
              <a:rPr lang="en-US" altLang="zh-TW" sz="900" b="1" dirty="0" smtClean="0"/>
              <a:t> </a:t>
            </a:r>
            <a:r>
              <a:rPr lang="en-US" altLang="zh-TW" sz="900" b="1" dirty="0" err="1" smtClean="0"/>
              <a:t>isFirstDelivery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45105" y="321616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2868978" y="3252718"/>
            <a:ext cx="478886" cy="8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2884353" y="3413175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b="1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</a:t>
            </a:r>
            <a:r>
              <a:rPr lang="en-US" altLang="zh-TW" sz="900" b="1" dirty="0" smtClean="0"/>
              <a:t> </a:t>
            </a:r>
            <a:r>
              <a:rPr lang="en-US" altLang="zh-TW" sz="900" b="1" dirty="0" err="1" smtClean="0"/>
              <a:t>isFirstDelivery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b="1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45105" y="321616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2868978" y="3252718"/>
            <a:ext cx="478886" cy="8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2884353" y="3413175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410041" y="4298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2949289" y="4495877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b="1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</a:t>
            </a:r>
            <a:r>
              <a:rPr lang="en-US" altLang="zh-TW" sz="900" b="1" dirty="0" smtClean="0"/>
              <a:t> </a:t>
            </a:r>
            <a:r>
              <a:rPr lang="en-US" altLang="zh-TW" sz="900" b="1" dirty="0" err="1" smtClean="0"/>
              <a:t>isFirstDelivery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b="1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b="1" dirty="0" err="1" smtClean="0"/>
              <a:t>this.deliveredMessages.put</a:t>
            </a:r>
            <a:r>
              <a:rPr lang="en-US" altLang="zh-TW" sz="900" b="1" dirty="0" smtClean="0"/>
              <a:t>(id</a:t>
            </a:r>
            <a:r>
              <a:rPr lang="en-US" altLang="zh-TW" sz="900" b="1" dirty="0"/>
              <a:t>, </a:t>
            </a:r>
            <a:r>
              <a:rPr lang="en-US" altLang="zh-TW" sz="900" b="1" dirty="0" err="1"/>
              <a:t>aMessage</a:t>
            </a:r>
            <a:r>
              <a:rPr lang="en-US" altLang="zh-TW" sz="900" b="1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45105" y="321616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92939"/>
              </p:ext>
            </p:extLst>
          </p:nvPr>
        </p:nvGraphicFramePr>
        <p:xfrm>
          <a:off x="7020272" y="4293096"/>
          <a:ext cx="165618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6984780" y="4553730"/>
            <a:ext cx="1728192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344820" y="4881015"/>
            <a:ext cx="288032" cy="12241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64672"/>
              </p:ext>
            </p:extLst>
          </p:nvPr>
        </p:nvGraphicFramePr>
        <p:xfrm>
          <a:off x="3995936" y="610515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82555"/>
              </p:ext>
            </p:extLst>
          </p:nvPr>
        </p:nvGraphicFramePr>
        <p:xfrm>
          <a:off x="7020784" y="3112579"/>
          <a:ext cx="165618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incoming/outgoing/</a:t>
                      </a:r>
                      <a:r>
                        <a:rPr lang="en-US" altLang="zh-TW" sz="900" b="1" dirty="0" err="1" smtClean="0"/>
                        <a:t>aMessage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H="1" flipV="1">
            <a:off x="2868978" y="3252718"/>
            <a:ext cx="478886" cy="8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2884353" y="3413175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410041" y="4298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949289" y="4495877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96" y="16175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84" y="24113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654437" y="52212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5" name="右大括弧 4"/>
          <p:cNvSpPr/>
          <p:nvPr/>
        </p:nvSpPr>
        <p:spPr>
          <a:xfrm>
            <a:off x="2640886" y="-75887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54088"/>
              </p:ext>
            </p:extLst>
          </p:nvPr>
        </p:nvGraphicFramePr>
        <p:xfrm>
          <a:off x="1309391" y="54540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2919302" y="98530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409335" y="81515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圓角矩形 8"/>
          <p:cNvSpPr/>
          <p:nvPr/>
        </p:nvSpPr>
        <p:spPr>
          <a:xfrm>
            <a:off x="3955231" y="978346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4477259" y="81515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941605" y="74840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409335" y="82761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755471" y="82761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右大括弧 13"/>
          <p:cNvSpPr/>
          <p:nvPr/>
        </p:nvSpPr>
        <p:spPr>
          <a:xfrm rot="10800000">
            <a:off x="5056526" y="273520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33414"/>
              </p:ext>
            </p:extLst>
          </p:nvPr>
        </p:nvGraphicFramePr>
        <p:xfrm>
          <a:off x="5238694" y="424814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72" y="455662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60" y="463600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853913" y="491699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19" name="右大括弧 18"/>
          <p:cNvSpPr/>
          <p:nvPr/>
        </p:nvSpPr>
        <p:spPr>
          <a:xfrm>
            <a:off x="2840362" y="4318983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86712"/>
              </p:ext>
            </p:extLst>
          </p:nvPr>
        </p:nvGraphicFramePr>
        <p:xfrm>
          <a:off x="1508867" y="4449410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err="1" smtClean="0"/>
                        <a:t>Delivered</a:t>
                      </a:r>
                      <a:r>
                        <a:rPr lang="en-US" altLang="zh-TW" sz="1200" dirty="0" err="1" smtClean="0"/>
                        <a:t>Messages</a:t>
                      </a:r>
                      <a:endParaRPr lang="en-US" altLang="zh-TW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圓角矩形 20"/>
          <p:cNvSpPr/>
          <p:nvPr/>
        </p:nvSpPr>
        <p:spPr>
          <a:xfrm>
            <a:off x="3118778" y="538017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3608811" y="521002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4154707" y="5373216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676735" y="521002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141081" y="514327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608811" y="522248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3954947" y="522248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右大括弧 27"/>
          <p:cNvSpPr/>
          <p:nvPr/>
        </p:nvSpPr>
        <p:spPr>
          <a:xfrm rot="10800000">
            <a:off x="5256002" y="4668390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43477"/>
              </p:ext>
            </p:extLst>
          </p:nvPr>
        </p:nvGraphicFramePr>
        <p:xfrm>
          <a:off x="5438170" y="4819684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線單箭頭接點 30"/>
          <p:cNvCxnSpPr>
            <a:stCxn id="9" idx="2"/>
            <a:endCxn id="23" idx="0"/>
          </p:cNvCxnSpPr>
          <p:nvPr/>
        </p:nvCxnSpPr>
        <p:spPr>
          <a:xfrm>
            <a:off x="4505879" y="1186936"/>
            <a:ext cx="199476" cy="418628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356189" y="2584758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6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96" y="16175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84" y="24113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654437" y="52212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5" name="右大括弧 4"/>
          <p:cNvSpPr/>
          <p:nvPr/>
        </p:nvSpPr>
        <p:spPr>
          <a:xfrm>
            <a:off x="2640886" y="-75887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8358"/>
              </p:ext>
            </p:extLst>
          </p:nvPr>
        </p:nvGraphicFramePr>
        <p:xfrm>
          <a:off x="1309391" y="54540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2919302" y="98530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409335" y="81515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圓角矩形 8"/>
          <p:cNvSpPr/>
          <p:nvPr/>
        </p:nvSpPr>
        <p:spPr>
          <a:xfrm>
            <a:off x="3955231" y="978346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4477259" y="81515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941605" y="74840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409335" y="82761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755471" y="82761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右大括弧 13"/>
          <p:cNvSpPr/>
          <p:nvPr/>
        </p:nvSpPr>
        <p:spPr>
          <a:xfrm rot="10800000">
            <a:off x="5056526" y="273520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99812"/>
              </p:ext>
            </p:extLst>
          </p:nvPr>
        </p:nvGraphicFramePr>
        <p:xfrm>
          <a:off x="5238694" y="424814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72" y="455662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60" y="463600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853913" y="491699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19" name="右大括弧 18"/>
          <p:cNvSpPr/>
          <p:nvPr/>
        </p:nvSpPr>
        <p:spPr>
          <a:xfrm>
            <a:off x="2840362" y="4318983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09774"/>
              </p:ext>
            </p:extLst>
          </p:nvPr>
        </p:nvGraphicFramePr>
        <p:xfrm>
          <a:off x="1508867" y="4449410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err="1" smtClean="0"/>
                        <a:t>Delivered</a:t>
                      </a:r>
                      <a:r>
                        <a:rPr lang="en-US" altLang="zh-TW" sz="1200" dirty="0" err="1" smtClean="0"/>
                        <a:t>Messages</a:t>
                      </a:r>
                      <a:endParaRPr lang="en-US" altLang="zh-TW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圓角矩形 20"/>
          <p:cNvSpPr/>
          <p:nvPr/>
        </p:nvSpPr>
        <p:spPr>
          <a:xfrm>
            <a:off x="3118778" y="538017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3608811" y="521002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4154707" y="5373216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676735" y="521002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141081" y="514327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608811" y="522248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3954947" y="522248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右大括弧 27"/>
          <p:cNvSpPr/>
          <p:nvPr/>
        </p:nvSpPr>
        <p:spPr>
          <a:xfrm rot="10800000">
            <a:off x="5256002" y="4668390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39076"/>
              </p:ext>
            </p:extLst>
          </p:nvPr>
        </p:nvGraphicFramePr>
        <p:xfrm>
          <a:off x="5438170" y="4819684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線單箭頭接點 30"/>
          <p:cNvCxnSpPr>
            <a:stCxn id="9" idx="2"/>
            <a:endCxn id="23" idx="0"/>
          </p:cNvCxnSpPr>
          <p:nvPr/>
        </p:nvCxnSpPr>
        <p:spPr>
          <a:xfrm>
            <a:off x="4505879" y="1186936"/>
            <a:ext cx="199476" cy="418628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65788"/>
              </p:ext>
            </p:extLst>
          </p:nvPr>
        </p:nvGraphicFramePr>
        <p:xfrm>
          <a:off x="15963" y="6185815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1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940481" y="307837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7" name="直線單箭頭接點 46"/>
          <p:cNvCxnSpPr>
            <a:endCxn id="53" idx="1"/>
          </p:cNvCxnSpPr>
          <p:nvPr/>
        </p:nvCxnSpPr>
        <p:spPr>
          <a:xfrm>
            <a:off x="1940481" y="3332289"/>
            <a:ext cx="63245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b="1" dirty="0" smtClean="0"/>
              <a:t>..</a:t>
            </a:r>
            <a:endParaRPr lang="en-US" altLang="zh-TW" sz="1200" b="1" dirty="0"/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20" name="圓角矩形 19"/>
          <p:cNvSpPr/>
          <p:nvPr/>
        </p:nvSpPr>
        <p:spPr>
          <a:xfrm>
            <a:off x="4788024" y="3205331"/>
            <a:ext cx="3744416" cy="29567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0" idx="2"/>
          </p:cNvCxnSpPr>
          <p:nvPr/>
        </p:nvCxnSpPr>
        <p:spPr>
          <a:xfrm>
            <a:off x="6660232" y="3501008"/>
            <a:ext cx="0" cy="1862269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971911" y="372731"/>
            <a:ext cx="3632537" cy="58477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Data Type</a:t>
            </a:r>
          </a:p>
          <a:p>
            <a:r>
              <a:rPr lang="en-US" altLang="zh-TW" sz="1400" b="1" dirty="0"/>
              <a:t>f</a:t>
            </a:r>
            <a:r>
              <a:rPr lang="en-US" altLang="zh-TW" sz="1400" b="1" dirty="0" smtClean="0"/>
              <a:t>rom : </a:t>
            </a:r>
            <a:r>
              <a:rPr lang="en-US" altLang="zh-TW" sz="1400" b="1" dirty="0" err="1" smtClean="0"/>
              <a:t>DTNHost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5091099" y="3375313"/>
            <a:ext cx="320169" cy="902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210840" y="4214038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 : </a:t>
            </a:r>
            <a:r>
              <a:rPr lang="en-US" altLang="zh-TW" dirty="0" err="1" smtClean="0">
                <a:solidFill>
                  <a:schemeClr val="accent2"/>
                </a:solidFill>
              </a:rPr>
              <a:t>DTNHost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598752" y="5363277"/>
            <a:ext cx="412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Asking to Receiver to receive </a:t>
            </a:r>
            <a:r>
              <a:rPr lang="en-US" altLang="zh-TW" dirty="0" smtClean="0">
                <a:solidFill>
                  <a:schemeClr val="accent3"/>
                </a:solidFill>
              </a:rPr>
              <a:t>the Message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b="1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</a:t>
            </a:r>
            <a:r>
              <a:rPr lang="en-US" altLang="zh-TW" sz="900" b="1" dirty="0" smtClean="0"/>
              <a:t> </a:t>
            </a:r>
            <a:r>
              <a:rPr lang="en-US" altLang="zh-TW" sz="900" b="1" dirty="0" err="1" smtClean="0"/>
              <a:t>isFirstDelivery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FF0000"/>
                </a:solidFill>
              </a:rPr>
              <a:t>return </a:t>
            </a:r>
            <a:r>
              <a:rPr lang="en-US" altLang="zh-TW" sz="900" b="1" dirty="0" err="1">
                <a:solidFill>
                  <a:srgbClr val="FF0000"/>
                </a:solidFill>
              </a:rPr>
              <a:t>aMessage</a:t>
            </a:r>
            <a:r>
              <a:rPr lang="en-US" altLang="zh-TW" sz="9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2868978" y="3252718"/>
            <a:ext cx="478886" cy="8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884353" y="3413175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345105" y="321616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7" name="直線單箭頭接點 16"/>
          <p:cNvCxnSpPr>
            <a:stCxn id="16" idx="2"/>
          </p:cNvCxnSpPr>
          <p:nvPr/>
        </p:nvCxnSpPr>
        <p:spPr>
          <a:xfrm flipH="1">
            <a:off x="7344820" y="3585498"/>
            <a:ext cx="467540" cy="251965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3161"/>
              </p:ext>
            </p:extLst>
          </p:nvPr>
        </p:nvGraphicFramePr>
        <p:xfrm>
          <a:off x="3995936" y="610515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32064"/>
              </p:ext>
            </p:extLst>
          </p:nvPr>
        </p:nvGraphicFramePr>
        <p:xfrm>
          <a:off x="7020784" y="3112579"/>
          <a:ext cx="165618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incoming/outgoing/</a:t>
                      </a:r>
                      <a:r>
                        <a:rPr lang="en-US" altLang="zh-TW" sz="900" b="1" dirty="0" err="1" smtClean="0">
                          <a:solidFill>
                            <a:srgbClr val="FF0000"/>
                          </a:solidFill>
                        </a:rPr>
                        <a:t>aMessage</a:t>
                      </a:r>
                      <a:endParaRPr lang="zh-TW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6948264" y="3267657"/>
            <a:ext cx="1728192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7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751713" y="1482419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Message </a:t>
            </a:r>
            <a:r>
              <a:rPr lang="en-US" altLang="zh-TW" sz="900" b="1" dirty="0">
                <a:solidFill>
                  <a:srgbClr val="FF0000"/>
                </a:solidFill>
              </a:rPr>
              <a:t>m =</a:t>
            </a:r>
            <a:r>
              <a:rPr lang="en-US" altLang="zh-TW" sz="900" dirty="0"/>
              <a:t> </a:t>
            </a:r>
            <a:r>
              <a:rPr lang="en-US" altLang="zh-TW" sz="9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900" b="1" dirty="0">
                <a:solidFill>
                  <a:srgbClr val="FF0000"/>
                </a:solidFill>
              </a:rPr>
              <a:t>(id, from);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// </a:t>
            </a:r>
            <a:r>
              <a:rPr lang="en-US" altLang="zh-TW" sz="900" dirty="0">
                <a:solidFill>
                  <a:schemeClr val="accent3"/>
                </a:solidFill>
              </a:rPr>
              <a:t>check if </a:t>
            </a:r>
            <a:r>
              <a:rPr lang="en-US" altLang="zh-TW" sz="9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9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 &amp;&amp; </a:t>
            </a:r>
            <a:r>
              <a:rPr lang="en-US" altLang="zh-TW" sz="900" dirty="0" err="1"/>
              <a:t>m.getResponseSize</a:t>
            </a:r>
            <a:r>
              <a:rPr lang="en-US" altLang="zh-TW" sz="900" dirty="0"/>
              <a:t>() &gt; 0)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res = new Message(</a:t>
            </a:r>
            <a:r>
              <a:rPr lang="en-US" altLang="zh-TW" sz="900" dirty="0" err="1"/>
              <a:t>this.getHost</a:t>
            </a:r>
            <a:r>
              <a:rPr lang="en-US" altLang="zh-TW" sz="900" dirty="0"/>
              <a:t>(),</a:t>
            </a:r>
            <a:r>
              <a:rPr lang="en-US" altLang="zh-TW" sz="900" dirty="0" err="1"/>
              <a:t>m.getFrom</a:t>
            </a:r>
            <a:r>
              <a:rPr lang="en-US" altLang="zh-TW" sz="900" dirty="0"/>
              <a:t>(), </a:t>
            </a:r>
          </a:p>
          <a:p>
            <a:r>
              <a:rPr lang="zh-TW" altLang="en-US" sz="900" i="1" dirty="0" smtClean="0"/>
              <a:t>      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(), </a:t>
            </a:r>
            <a:r>
              <a:rPr lang="en-US" altLang="zh-TW" sz="900" i="1" dirty="0" err="1"/>
              <a:t>m.getResponseSize</a:t>
            </a:r>
            <a:r>
              <a:rPr lang="en-US" altLang="zh-TW" sz="900" i="1" dirty="0"/>
              <a:t>());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this.createNewMessage</a:t>
            </a:r>
            <a:r>
              <a:rPr lang="en-US" altLang="zh-TW" sz="900" dirty="0" smtClean="0"/>
              <a:t>(res</a:t>
            </a:r>
            <a:r>
              <a:rPr lang="en-US" altLang="zh-TW" sz="900" dirty="0"/>
              <a:t>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this.getMessage</a:t>
            </a:r>
            <a:r>
              <a:rPr lang="en-US" altLang="zh-TW" sz="900" dirty="0" smtClean="0"/>
              <a:t>(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()).</a:t>
            </a:r>
            <a:r>
              <a:rPr lang="en-US" altLang="zh-TW" sz="900" i="1" dirty="0" err="1"/>
              <a:t>setRequest</a:t>
            </a:r>
            <a:r>
              <a:rPr lang="en-US" altLang="zh-TW" sz="900" i="1" dirty="0"/>
              <a:t>(m);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m;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65" name="左大括弧 64"/>
          <p:cNvSpPr/>
          <p:nvPr/>
        </p:nvSpPr>
        <p:spPr>
          <a:xfrm>
            <a:off x="1390290" y="1458157"/>
            <a:ext cx="639790" cy="2055587"/>
          </a:xfrm>
          <a:prstGeom prst="leftBrace">
            <a:avLst>
              <a:gd name="adj1" fmla="val 8333"/>
              <a:gd name="adj2" fmla="val 8602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/>
          <p:cNvCxnSpPr>
            <a:endCxn id="6" idx="3"/>
          </p:cNvCxnSpPr>
          <p:nvPr/>
        </p:nvCxnSpPr>
        <p:spPr>
          <a:xfrm rot="10800000">
            <a:off x="1515155" y="1212744"/>
            <a:ext cx="1642774" cy="560072"/>
          </a:xfrm>
          <a:prstGeom prst="bentConnector3">
            <a:avLst>
              <a:gd name="adj1" fmla="val -33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7" name="肘形接點 66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7" name="矩形 6"/>
          <p:cNvSpPr/>
          <p:nvPr/>
        </p:nvSpPr>
        <p:spPr>
          <a:xfrm>
            <a:off x="10045" y="838800"/>
            <a:ext cx="4921995" cy="29502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2405850" y="1772817"/>
            <a:ext cx="4938970" cy="4332334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60387"/>
              </p:ext>
            </p:extLst>
          </p:nvPr>
        </p:nvGraphicFramePr>
        <p:xfrm>
          <a:off x="3995936" y="610515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6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751713" y="1482419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m = </a:t>
            </a:r>
            <a:r>
              <a:rPr lang="en-US" altLang="zh-TW" sz="900" dirty="0" err="1"/>
              <a:t>super.messageTransferred</a:t>
            </a:r>
            <a:r>
              <a:rPr lang="en-US" altLang="zh-TW" sz="900" dirty="0"/>
              <a:t>(id, from);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// </a:t>
            </a:r>
            <a:r>
              <a:rPr lang="en-US" altLang="zh-TW" sz="900" dirty="0">
                <a:solidFill>
                  <a:schemeClr val="accent3"/>
                </a:solidFill>
              </a:rPr>
              <a:t>check if </a:t>
            </a:r>
            <a:r>
              <a:rPr lang="en-US" altLang="zh-TW" sz="9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9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==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 &amp;&amp; </a:t>
            </a:r>
            <a:r>
              <a:rPr lang="en-US" altLang="zh-TW" sz="900" b="1" dirty="0" err="1"/>
              <a:t>m.getResponseSize</a:t>
            </a:r>
            <a:r>
              <a:rPr lang="en-US" altLang="zh-TW" sz="900" b="1" dirty="0"/>
              <a:t>() &gt; 0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res = new Message(</a:t>
            </a:r>
            <a:r>
              <a:rPr lang="en-US" altLang="zh-TW" sz="900" dirty="0" err="1"/>
              <a:t>this.getHost</a:t>
            </a:r>
            <a:r>
              <a:rPr lang="en-US" altLang="zh-TW" sz="900" dirty="0"/>
              <a:t>(),</a:t>
            </a:r>
            <a:r>
              <a:rPr lang="en-US" altLang="zh-TW" sz="900" dirty="0" err="1"/>
              <a:t>m.getFrom</a:t>
            </a:r>
            <a:r>
              <a:rPr lang="en-US" altLang="zh-TW" sz="900" dirty="0"/>
              <a:t>(), </a:t>
            </a:r>
          </a:p>
          <a:p>
            <a:r>
              <a:rPr lang="zh-TW" altLang="en-US" sz="900" i="1" dirty="0" smtClean="0"/>
              <a:t>      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(), </a:t>
            </a:r>
            <a:r>
              <a:rPr lang="en-US" altLang="zh-TW" sz="900" i="1" dirty="0" err="1"/>
              <a:t>m.getResponseSize</a:t>
            </a:r>
            <a:r>
              <a:rPr lang="en-US" altLang="zh-TW" sz="900" i="1" dirty="0"/>
              <a:t>());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this.createNewMessage</a:t>
            </a:r>
            <a:r>
              <a:rPr lang="en-US" altLang="zh-TW" sz="900" dirty="0" smtClean="0"/>
              <a:t>(res</a:t>
            </a:r>
            <a:r>
              <a:rPr lang="en-US" altLang="zh-TW" sz="900" dirty="0"/>
              <a:t>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this.getMessage</a:t>
            </a:r>
            <a:r>
              <a:rPr lang="en-US" altLang="zh-TW" sz="900" dirty="0" smtClean="0"/>
              <a:t>(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()).</a:t>
            </a:r>
            <a:r>
              <a:rPr lang="en-US" altLang="zh-TW" sz="900" i="1" dirty="0" err="1"/>
              <a:t>setRequest</a:t>
            </a:r>
            <a:r>
              <a:rPr lang="en-US" altLang="zh-TW" sz="900" i="1" dirty="0"/>
              <a:t>(m);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m;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65" name="左大括弧 64"/>
          <p:cNvSpPr/>
          <p:nvPr/>
        </p:nvSpPr>
        <p:spPr>
          <a:xfrm>
            <a:off x="1390290" y="1458157"/>
            <a:ext cx="639790" cy="2055587"/>
          </a:xfrm>
          <a:prstGeom prst="leftBrace">
            <a:avLst>
              <a:gd name="adj1" fmla="val 8333"/>
              <a:gd name="adj2" fmla="val 8602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/>
          <p:cNvCxnSpPr>
            <a:endCxn id="6" idx="3"/>
          </p:cNvCxnSpPr>
          <p:nvPr/>
        </p:nvCxnSpPr>
        <p:spPr>
          <a:xfrm rot="10800000">
            <a:off x="1515155" y="1212744"/>
            <a:ext cx="1642774" cy="560072"/>
          </a:xfrm>
          <a:prstGeom prst="bentConnector3">
            <a:avLst>
              <a:gd name="adj1" fmla="val -33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7" name="肘形接點 66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25292"/>
              </p:ext>
            </p:extLst>
          </p:nvPr>
        </p:nvGraphicFramePr>
        <p:xfrm>
          <a:off x="3995936" y="610515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7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2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10/21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264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710063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45649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01449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1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46217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29111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82064" y="6656911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7913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96747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>
            <a:stCxn id="5" idx="2"/>
            <a:endCxn id="79" idx="3"/>
          </p:cNvCxnSpPr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07699"/>
              </p:ext>
            </p:extLst>
          </p:nvPr>
        </p:nvGraphicFramePr>
        <p:xfrm>
          <a:off x="3520241" y="514440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23115"/>
              </p:ext>
            </p:extLst>
          </p:nvPr>
        </p:nvGraphicFramePr>
        <p:xfrm>
          <a:off x="7476" y="4760586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文字方塊 108"/>
          <p:cNvSpPr txBox="1"/>
          <p:nvPr/>
        </p:nvSpPr>
        <p:spPr>
          <a:xfrm>
            <a:off x="6022169" y="674470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8107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83309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93054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2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685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88516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82064" y="6656911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56456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55465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>
            <a:stCxn id="5" idx="2"/>
            <a:endCxn id="79" idx="3"/>
          </p:cNvCxnSpPr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3031"/>
              </p:ext>
            </p:extLst>
          </p:nvPr>
        </p:nvGraphicFramePr>
        <p:xfrm>
          <a:off x="3520241" y="514440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25436"/>
              </p:ext>
            </p:extLst>
          </p:nvPr>
        </p:nvGraphicFramePr>
        <p:xfrm>
          <a:off x="7476" y="4760586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文字方塊 108"/>
          <p:cNvSpPr txBox="1"/>
          <p:nvPr/>
        </p:nvSpPr>
        <p:spPr>
          <a:xfrm>
            <a:off x="5523314" y="1261133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92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95244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35876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24714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3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77257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55130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82064" y="6656911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54456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41354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>
            <a:stCxn id="5" idx="2"/>
            <a:endCxn id="79" idx="3"/>
          </p:cNvCxnSpPr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62531"/>
              </p:ext>
            </p:extLst>
          </p:nvPr>
        </p:nvGraphicFramePr>
        <p:xfrm>
          <a:off x="3520241" y="514440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37099"/>
              </p:ext>
            </p:extLst>
          </p:nvPr>
        </p:nvGraphicFramePr>
        <p:xfrm>
          <a:off x="7476" y="4760586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文字方塊 108"/>
          <p:cNvSpPr txBox="1"/>
          <p:nvPr/>
        </p:nvSpPr>
        <p:spPr>
          <a:xfrm>
            <a:off x="5024459" y="1891069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6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09744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37032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41992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>
                <a:solidFill>
                  <a:srgbClr val="FF0000"/>
                </a:solidFill>
              </a:rPr>
              <a:t>4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58741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05749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82064" y="6656911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52080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59404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>
            <a:stCxn id="5" idx="2"/>
            <a:endCxn id="79" idx="3"/>
          </p:cNvCxnSpPr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109279"/>
              </p:ext>
            </p:extLst>
          </p:nvPr>
        </p:nvGraphicFramePr>
        <p:xfrm>
          <a:off x="3520241" y="514440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06481"/>
              </p:ext>
            </p:extLst>
          </p:nvPr>
        </p:nvGraphicFramePr>
        <p:xfrm>
          <a:off x="7476" y="4760586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文字方塊 108"/>
          <p:cNvSpPr txBox="1"/>
          <p:nvPr/>
        </p:nvSpPr>
        <p:spPr>
          <a:xfrm>
            <a:off x="4364428" y="2602887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8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18193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83156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54325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5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35840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37066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82064" y="6656911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699432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13596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>
            <a:stCxn id="5" idx="2"/>
            <a:endCxn id="79" idx="3"/>
          </p:cNvCxnSpPr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03515"/>
              </p:ext>
            </p:extLst>
          </p:nvPr>
        </p:nvGraphicFramePr>
        <p:xfrm>
          <a:off x="3520241" y="514440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95137"/>
              </p:ext>
            </p:extLst>
          </p:nvPr>
        </p:nvGraphicFramePr>
        <p:xfrm>
          <a:off x="7476" y="4760586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文字方塊 108"/>
          <p:cNvSpPr txBox="1"/>
          <p:nvPr/>
        </p:nvSpPr>
        <p:spPr>
          <a:xfrm>
            <a:off x="3853407" y="3212976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3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Start to receive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receiver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5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61942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10811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3469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>
                <a:solidFill>
                  <a:srgbClr val="FF0000"/>
                </a:solidFill>
              </a:rPr>
              <a:t>6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38742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09314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82064" y="6656911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03226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35390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>
            <a:stCxn id="5" idx="2"/>
            <a:endCxn id="79" idx="3"/>
          </p:cNvCxnSpPr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38709"/>
              </p:ext>
            </p:extLst>
          </p:nvPr>
        </p:nvGraphicFramePr>
        <p:xfrm>
          <a:off x="3520241" y="514440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07316"/>
              </p:ext>
            </p:extLst>
          </p:nvPr>
        </p:nvGraphicFramePr>
        <p:xfrm>
          <a:off x="7476" y="4760586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文字方塊 108"/>
          <p:cNvSpPr txBox="1"/>
          <p:nvPr/>
        </p:nvSpPr>
        <p:spPr>
          <a:xfrm>
            <a:off x="2954942" y="4140769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8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87853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73895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62614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>
                <a:solidFill>
                  <a:srgbClr val="FF0000"/>
                </a:solidFill>
              </a:rPr>
              <a:t>6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65214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48311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82064" y="6656911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246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52221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>
            <a:stCxn id="5" idx="2"/>
            <a:endCxn id="79" idx="3"/>
          </p:cNvCxnSpPr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41825"/>
              </p:ext>
            </p:extLst>
          </p:nvPr>
        </p:nvGraphicFramePr>
        <p:xfrm>
          <a:off x="3520241" y="514440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745860"/>
              </p:ext>
            </p:extLst>
          </p:nvPr>
        </p:nvGraphicFramePr>
        <p:xfrm>
          <a:off x="7476" y="4760586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/>
                        <a:t>M1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/>
                        <a:t>…</a:t>
                      </a:r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7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32240" y="44049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32240" y="511544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5449728" y="1029519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5521888" y="2818015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44308" y="33208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5456618" y="610507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6212618" y="87878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6203043" y="5367035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</p:cNvCxnSpPr>
          <p:nvPr/>
        </p:nvCxnSpPr>
        <p:spPr>
          <a:xfrm flipV="1">
            <a:off x="6203043" y="2541768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7613274" y="1041973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7627130" y="199093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7613274" y="1507765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7627130" y="2454298"/>
            <a:ext cx="1512000" cy="33038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8369274" y="1331679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8369274" y="1795765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8383130" y="2278936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369274" y="866330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7344308" y="799576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6203043" y="877190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7158174" y="878783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647046" y="3910019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32678" y="495271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499992" y="517175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0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96144" y="2818015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156835" y="282955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1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8" name="右大括弧 7"/>
          <p:cNvSpPr/>
          <p:nvPr/>
        </p:nvSpPr>
        <p:spPr>
          <a:xfrm>
            <a:off x="5320286" y="2784686"/>
            <a:ext cx="201602" cy="258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endCxn id="25" idx="1"/>
          </p:cNvCxnSpPr>
          <p:nvPr/>
        </p:nvCxnSpPr>
        <p:spPr>
          <a:xfrm flipV="1">
            <a:off x="3374053" y="644133"/>
            <a:ext cx="1125939" cy="11427"/>
          </a:xfrm>
          <a:prstGeom prst="line">
            <a:avLst/>
          </a:prstGeom>
          <a:ln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374053" y="655560"/>
            <a:ext cx="0" cy="2221251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566900" y="3247414"/>
            <a:ext cx="1376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checkReceiving</a:t>
            </a:r>
            <a:r>
              <a:rPr lang="en-US" altLang="zh-TW" sz="1200" b="1" dirty="0" smtClean="0"/>
              <a:t>(m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63697" y="3270497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34" name="右大括弧 33"/>
          <p:cNvSpPr/>
          <p:nvPr/>
        </p:nvSpPr>
        <p:spPr>
          <a:xfrm>
            <a:off x="2979403" y="1997086"/>
            <a:ext cx="216024" cy="2831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568" y="2147116"/>
            <a:ext cx="30973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only one connection at a time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 </a:t>
            </a:r>
            <a:r>
              <a:rPr lang="en-US" altLang="zh-TW" sz="900" b="1" dirty="0" err="1"/>
              <a:t>hasMessage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()) || 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(m) ){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m.getTtl</a:t>
            </a:r>
            <a:r>
              <a:rPr lang="en-US" altLang="zh-TW" sz="900" b="1" dirty="0"/>
              <a:t>() &lt;= 0 &amp;&amp; 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!=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b="1" i="1" dirty="0"/>
              <a:t>; 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(!</a:t>
            </a:r>
            <a:r>
              <a:rPr lang="en-US" altLang="zh-TW" sz="900" b="1" dirty="0" err="1"/>
              <a:t>makeRoomForMessage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())) 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r>
              <a:rPr lang="en-US" altLang="zh-TW" sz="900" dirty="0" smtClean="0"/>
              <a:t>}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RCV_OK</a:t>
            </a:r>
            <a:r>
              <a:rPr lang="en-US" altLang="zh-TW" sz="900" b="1" i="1" dirty="0"/>
              <a:t>;</a:t>
            </a:r>
            <a:endParaRPr lang="zh-TW" altLang="en-US" sz="9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483768" y="282871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258" y="1737434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421491" y="3771517"/>
            <a:ext cx="215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altLang="zh-TW" sz="1200" b="1" dirty="0" err="1" smtClean="0">
                <a:solidFill>
                  <a:schemeClr val="accent2">
                    <a:lumMod val="75000"/>
                  </a:schemeClr>
                </a:solidFill>
              </a:rPr>
              <a:t>uper.</a:t>
            </a:r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018288" y="3794600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3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>
            <a:off x="3374053" y="3524413"/>
            <a:ext cx="0" cy="270187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3795738" y="1035020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331488" y="1759484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4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543848" y="1497876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3" name="左大括弧 72"/>
          <p:cNvSpPr/>
          <p:nvPr/>
        </p:nvSpPr>
        <p:spPr>
          <a:xfrm>
            <a:off x="3771591" y="1297067"/>
            <a:ext cx="137924" cy="1157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3771591" y="1418932"/>
            <a:ext cx="2444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Message </a:t>
            </a:r>
            <a:r>
              <a:rPr lang="en-US" altLang="zh-TW" sz="900" dirty="0" err="1"/>
              <a:t>newMessage</a:t>
            </a:r>
            <a:r>
              <a:rPr lang="en-US" altLang="zh-TW" sz="900" dirty="0"/>
              <a:t> = </a:t>
            </a:r>
            <a:r>
              <a:rPr lang="en-US" altLang="zh-TW" sz="900" dirty="0" err="1"/>
              <a:t>m.replicate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b="1" dirty="0" err="1">
                <a:solidFill>
                  <a:schemeClr val="accent6"/>
                </a:solidFill>
              </a:rPr>
              <a:t>this.putToIncomingBuffer</a:t>
            </a:r>
            <a:r>
              <a:rPr lang="en-US" altLang="zh-TW" sz="900" b="1" dirty="0">
                <a:solidFill>
                  <a:schemeClr val="accent6"/>
                </a:solidFill>
              </a:rPr>
              <a:t>(</a:t>
            </a:r>
            <a:r>
              <a:rPr lang="en-US" altLang="zh-TW" sz="900" b="1" dirty="0" err="1">
                <a:solidFill>
                  <a:schemeClr val="accent6"/>
                </a:solidFill>
              </a:rPr>
              <a:t>newMessage</a:t>
            </a:r>
            <a:r>
              <a:rPr lang="en-US" altLang="zh-TW" sz="900" b="1" dirty="0">
                <a:solidFill>
                  <a:schemeClr val="accent6"/>
                </a:solidFill>
              </a:rPr>
              <a:t>, from);</a:t>
            </a:r>
          </a:p>
          <a:p>
            <a:r>
              <a:rPr lang="en-US" altLang="zh-TW" sz="900" dirty="0" err="1"/>
              <a:t>newMessage.addNodeOnPath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 smtClean="0"/>
              <a:t>);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return </a:t>
            </a:r>
            <a:r>
              <a:rPr lang="en-US" altLang="zh-TW" sz="900" b="1" i="1" dirty="0">
                <a:solidFill>
                  <a:schemeClr val="accent2"/>
                </a:solidFill>
              </a:rPr>
              <a:t>RCV_OK</a:t>
            </a:r>
            <a:r>
              <a:rPr lang="en-US" altLang="zh-TW" sz="900" b="1" i="1" u="sng" dirty="0"/>
              <a:t>;</a:t>
            </a:r>
            <a:endParaRPr lang="zh-TW" altLang="en-US" sz="900" dirty="0"/>
          </a:p>
        </p:txBody>
      </p:sp>
      <p:cxnSp>
        <p:nvCxnSpPr>
          <p:cNvPr id="86" name="直線單箭頭接點 85"/>
          <p:cNvCxnSpPr/>
          <p:nvPr/>
        </p:nvCxnSpPr>
        <p:spPr>
          <a:xfrm>
            <a:off x="3374053" y="3095014"/>
            <a:ext cx="0" cy="270187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3596144" y="2056060"/>
            <a:ext cx="0" cy="17812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72" idx="0"/>
            <a:endCxn id="70" idx="1"/>
          </p:cNvCxnSpPr>
          <p:nvPr/>
        </p:nvCxnSpPr>
        <p:spPr>
          <a:xfrm rot="5400000" flipH="1" flipV="1">
            <a:off x="3402959" y="1366705"/>
            <a:ext cx="585964" cy="199594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1731" y="2015489"/>
            <a:ext cx="2937672" cy="279498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331640" y="4828880"/>
            <a:ext cx="0" cy="1420192"/>
          </a:xfrm>
          <a:prstGeom prst="straightConnector1">
            <a:avLst/>
          </a:prstGeom>
          <a:ln w="2540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1421714" y="536538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807380" y="5367035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2707" y="6106814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update().</a:t>
            </a:r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US" altLang="zh-TW" sz="1200" b="1" dirty="0" err="1" smtClean="0"/>
              <a:t>.tryAllMessagesToAllConnections</a:t>
            </a:r>
            <a:r>
              <a:rPr lang="en-US" altLang="zh-TW" sz="1200" b="1" dirty="0"/>
              <a:t>();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35817" y="4931227"/>
            <a:ext cx="23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tryAllMessagesToAllConnections</a:t>
            </a:r>
            <a:r>
              <a:rPr lang="en-US" altLang="zh-TW" sz="1200" b="1" dirty="0"/>
              <a:t>()</a:t>
            </a:r>
            <a:endParaRPr lang="zh-TW" altLang="en-US" sz="1200" b="1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H="1" flipV="1">
            <a:off x="3315083" y="5208226"/>
            <a:ext cx="6890" cy="936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4522" y="5826493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5816" y="4222180"/>
            <a:ext cx="347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tryMessagesToConnections</a:t>
            </a:r>
            <a:r>
              <a:rPr lang="en-US" altLang="zh-TW" sz="1200" b="1" dirty="0"/>
              <a:t>(messages, connections)</a:t>
            </a:r>
            <a:endParaRPr lang="zh-TW" altLang="en-US" sz="1200" b="1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398906" y="4486291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78988" y="4580458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35817" y="3532587"/>
            <a:ext cx="216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tryAllMessages</a:t>
            </a:r>
            <a:r>
              <a:rPr lang="en-US" altLang="zh-TW" sz="1200" b="1" dirty="0" smtClean="0"/>
              <a:t>(con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messages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2393443" y="379518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69803" y="3880408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2398906" y="313892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64304" y="3224148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58258" y="3068173"/>
            <a:ext cx="2207233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865491" y="3068173"/>
            <a:ext cx="1" cy="60291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34" idx="3"/>
          </p:cNvCxnSpPr>
          <p:nvPr/>
        </p:nvCxnSpPr>
        <p:spPr>
          <a:xfrm flipH="1">
            <a:off x="4299999" y="3671086"/>
            <a:ext cx="1565493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5938565" y="3112498"/>
            <a:ext cx="1172822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40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59" name="左大括弧 58"/>
          <p:cNvSpPr/>
          <p:nvPr/>
        </p:nvSpPr>
        <p:spPr>
          <a:xfrm>
            <a:off x="7111387" y="2348470"/>
            <a:ext cx="288032" cy="1878767"/>
          </a:xfrm>
          <a:prstGeom prst="leftBrac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2755246" y="584520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0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7035" y="454913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2"/>
                </a:solidFill>
              </a:rPr>
              <a:t>Step </a:t>
            </a:r>
            <a:r>
              <a:rPr lang="en-US" altLang="zh-TW" sz="1050" dirty="0" smtClean="0">
                <a:solidFill>
                  <a:schemeClr val="tx2"/>
                </a:solidFill>
              </a:rPr>
              <a:t>1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77949" y="388040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2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96119" y="32241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3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399419" y="2257467"/>
            <a:ext cx="1763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i="1" dirty="0" smtClean="0">
                <a:solidFill>
                  <a:schemeClr val="accent2"/>
                </a:solidFill>
              </a:rPr>
              <a:t>RCV_OK </a:t>
            </a:r>
            <a:r>
              <a:rPr lang="en-US" altLang="zh-TW" sz="1000" b="1" i="1" dirty="0">
                <a:solidFill>
                  <a:schemeClr val="accent2"/>
                </a:solidFill>
              </a:rPr>
              <a:t>= </a:t>
            </a:r>
            <a:r>
              <a:rPr lang="en-US" altLang="zh-TW" sz="1000" b="1" i="1" dirty="0" smtClean="0">
                <a:solidFill>
                  <a:schemeClr val="accent2"/>
                </a:solidFill>
              </a:rPr>
              <a:t>0</a:t>
            </a:r>
          </a:p>
          <a:p>
            <a:endParaRPr lang="en-US" altLang="zh-TW" sz="1000" i="1" dirty="0" smtClean="0"/>
          </a:p>
          <a:p>
            <a:r>
              <a:rPr lang="en-US" altLang="zh-TW" sz="1000" i="1" dirty="0"/>
              <a:t>TRY_LATER_BUSY = </a:t>
            </a:r>
            <a:r>
              <a:rPr lang="en-US" altLang="zh-TW" sz="1000" i="1" dirty="0" smtClean="0"/>
              <a:t>1</a:t>
            </a:r>
          </a:p>
          <a:p>
            <a:endParaRPr lang="en-US" altLang="zh-TW" sz="1000" i="1" dirty="0" smtClean="0"/>
          </a:p>
          <a:p>
            <a:r>
              <a:rPr lang="en-US" altLang="zh-TW" sz="1000" i="1" dirty="0"/>
              <a:t>DENIED_OLD = -</a:t>
            </a:r>
            <a:r>
              <a:rPr lang="en-US" altLang="zh-TW" sz="1000" i="1" dirty="0" smtClean="0"/>
              <a:t>1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DENIED_NO_SPACE = -</a:t>
            </a:r>
            <a:r>
              <a:rPr lang="en-US" altLang="zh-TW" sz="1000" i="1" dirty="0" smtClean="0"/>
              <a:t>2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DENIED_TTL = -</a:t>
            </a:r>
            <a:r>
              <a:rPr lang="en-US" altLang="zh-TW" sz="1000" i="1" dirty="0" smtClean="0"/>
              <a:t>3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DENIED_UNSPECIFIED = -999</a:t>
            </a:r>
            <a:endParaRPr lang="en-US" altLang="zh-TW" sz="1000" i="1" dirty="0" smtClean="0"/>
          </a:p>
          <a:p>
            <a:endParaRPr lang="en-US" altLang="zh-TW" sz="1000" i="1" dirty="0" smtClean="0"/>
          </a:p>
          <a:p>
            <a:r>
              <a:rPr lang="en-US" altLang="zh-TW" sz="1000" i="1" dirty="0"/>
              <a:t>DENIED_DELIVERED = -4</a:t>
            </a:r>
          </a:p>
          <a:p>
            <a:endParaRPr lang="en-US" altLang="zh-TW" sz="1000" i="1" dirty="0" smtClean="0"/>
          </a:p>
          <a:p>
            <a:endParaRPr lang="en-US" altLang="zh-TW" sz="1000" i="1" dirty="0"/>
          </a:p>
          <a:p>
            <a:endParaRPr lang="en-US" altLang="zh-TW" sz="1000" i="1" dirty="0" smtClean="0"/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直線單箭頭接點 6"/>
          <p:cNvCxnSpPr>
            <a:stCxn id="119" idx="3"/>
          </p:cNvCxnSpPr>
          <p:nvPr/>
        </p:nvCxnSpPr>
        <p:spPr>
          <a:xfrm flipV="1">
            <a:off x="5668545" y="1038215"/>
            <a:ext cx="775663" cy="178019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7" idx="0"/>
          </p:cNvCxnSpPr>
          <p:nvPr/>
        </p:nvCxnSpPr>
        <p:spPr>
          <a:xfrm flipV="1">
            <a:off x="6524976" y="1038215"/>
            <a:ext cx="0" cy="20742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577222" y="611152"/>
            <a:ext cx="4276908" cy="369332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Tell sender that message is </a:t>
            </a:r>
            <a:r>
              <a:rPr lang="en-US" altLang="zh-TW" dirty="0" smtClean="0"/>
              <a:t>delivered or not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7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stCxn id="38" idx="2"/>
          </p:cNvCxnSpPr>
          <p:nvPr/>
        </p:nvCxnSpPr>
        <p:spPr>
          <a:xfrm>
            <a:off x="2898275" y="3146059"/>
            <a:ext cx="3909" cy="4269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103982" y="3578019"/>
            <a:ext cx="220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addToSendingConnections</a:t>
            </a:r>
            <a:r>
              <a:rPr lang="en-US" altLang="zh-TW" sz="1200" b="1" dirty="0"/>
              <a:t>(con)</a:t>
            </a:r>
            <a:endParaRPr lang="zh-TW" altLang="en-US" sz="1200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5212453" y="4028847"/>
            <a:ext cx="3050080" cy="1398946"/>
            <a:chOff x="2555777" y="1772816"/>
            <a:chExt cx="3983167" cy="1793544"/>
          </a:xfrm>
        </p:grpSpPr>
        <p:cxnSp>
          <p:nvCxnSpPr>
            <p:cNvPr id="90" name="直線接點 89"/>
            <p:cNvCxnSpPr/>
            <p:nvPr/>
          </p:nvCxnSpPr>
          <p:spPr>
            <a:xfrm>
              <a:off x="2566830" y="2908598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5220917" y="4535739"/>
            <a:ext cx="845103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Sender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245638" y="4535739"/>
            <a:ext cx="984693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16622" y="4594707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Transferring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3658259" y="3912170"/>
            <a:ext cx="1072209" cy="80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MessageSending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Sender </a:t>
            </a:r>
            <a:r>
              <a:rPr lang="en-US" altLang="zh-TW" dirty="0" smtClean="0"/>
              <a:t>Receiver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5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337473" y="243308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EventQueue</a:t>
            </a:r>
            <a:endParaRPr lang="zh-TW" altLang="en-US" sz="1200" dirty="0"/>
          </a:p>
        </p:txBody>
      </p:sp>
      <p:sp>
        <p:nvSpPr>
          <p:cNvPr id="3" name="圓角矩形 2"/>
          <p:cNvSpPr/>
          <p:nvPr/>
        </p:nvSpPr>
        <p:spPr>
          <a:xfrm>
            <a:off x="3709689" y="16656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67377" y="246244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5" name="圓角矩形 4"/>
          <p:cNvSpPr/>
          <p:nvPr/>
        </p:nvSpPr>
        <p:spPr>
          <a:xfrm>
            <a:off x="727969" y="2441665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SimClock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379513" y="319063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035445" y="3198359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718165" y="31983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smtClean="0"/>
              <a:t>MovementModel</a:t>
            </a:r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4035445" y="44758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4035445" y="366415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11" name="肘形接點 37"/>
          <p:cNvCxnSpPr>
            <a:stCxn id="5" idx="0"/>
          </p:cNvCxnSpPr>
          <p:nvPr/>
        </p:nvCxnSpPr>
        <p:spPr>
          <a:xfrm rot="5400000" flipH="1" flipV="1">
            <a:off x="2223302" y="1391824"/>
            <a:ext cx="166577" cy="193310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>
          <a:xfrm flipV="1">
            <a:off x="3135513" y="2750474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肘形接點 57"/>
          <p:cNvCxnSpPr>
            <a:stCxn id="8" idx="0"/>
          </p:cNvCxnSpPr>
          <p:nvPr/>
        </p:nvCxnSpPr>
        <p:spPr>
          <a:xfrm rot="5400000" flipH="1" flipV="1">
            <a:off x="2462424" y="2066794"/>
            <a:ext cx="143305" cy="2119823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肘形接點 60"/>
          <p:cNvCxnSpPr/>
          <p:nvPr/>
        </p:nvCxnSpPr>
        <p:spPr>
          <a:xfrm rot="10800000">
            <a:off x="3070537" y="3055050"/>
            <a:ext cx="1720908" cy="180273"/>
          </a:xfrm>
          <a:prstGeom prst="bentConnector3">
            <a:avLst>
              <a:gd name="adj1" fmla="val 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035445" y="49391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694311" y="366227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MapBasedMovement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endCxn id="6" idx="2"/>
          </p:cNvCxnSpPr>
          <p:nvPr/>
        </p:nvCxnSpPr>
        <p:spPr>
          <a:xfrm flipV="1">
            <a:off x="3129212" y="347863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7093473" y="2721085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圓角矩形 18"/>
          <p:cNvSpPr/>
          <p:nvPr/>
        </p:nvSpPr>
        <p:spPr>
          <a:xfrm>
            <a:off x="2379513" y="365484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129212" y="2280078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48063" y="2275088"/>
            <a:ext cx="110969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4321757" y="1953698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6347922" y="298956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/>
              <a:t>ExternalEvent</a:t>
            </a:r>
            <a:endParaRPr lang="zh-TW" altLang="en-US" sz="12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321757" y="1953698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91445" y="3488065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>
            <a:off x="4791445" y="3952151"/>
            <a:ext cx="0" cy="52365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4791445" y="476380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450311" y="3465834"/>
            <a:ext cx="0" cy="1912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357761" y="2275088"/>
            <a:ext cx="2735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>
            <a:stCxn id="2" idx="0"/>
          </p:cNvCxnSpPr>
          <p:nvPr/>
        </p:nvCxnSpPr>
        <p:spPr>
          <a:xfrm flipV="1">
            <a:off x="7093473" y="2280078"/>
            <a:ext cx="6434" cy="1530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153938" y="3514879"/>
            <a:ext cx="1" cy="2181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5725616" y="3739544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335406" y="3733040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6025150" y="3525029"/>
            <a:ext cx="0" cy="22466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33007" y="3514879"/>
            <a:ext cx="2120932" cy="844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103922" y="3277567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圓角矩形 36"/>
          <p:cNvSpPr/>
          <p:nvPr/>
        </p:nvSpPr>
        <p:spPr>
          <a:xfrm>
            <a:off x="3529669" y="476672"/>
            <a:ext cx="1584176" cy="88876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DTNSimUI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3715070" y="44624"/>
            <a:ext cx="122413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DTNSim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3709689" y="769330"/>
            <a:ext cx="1224136" cy="21371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smtClean="0"/>
              <a:t>DTNSimGUI</a:t>
            </a:r>
            <a:endParaRPr lang="zh-TW" altLang="en-US" sz="1100"/>
          </a:p>
        </p:txBody>
      </p:sp>
      <p:sp>
        <p:nvSpPr>
          <p:cNvPr id="40" name="圓角矩形 39"/>
          <p:cNvSpPr/>
          <p:nvPr/>
        </p:nvSpPr>
        <p:spPr>
          <a:xfrm>
            <a:off x="3715915" y="1050563"/>
            <a:ext cx="1217910" cy="194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cxnSp>
        <p:nvCxnSpPr>
          <p:cNvPr id="41" name="直線單箭頭接點 40"/>
          <p:cNvCxnSpPr>
            <a:stCxn id="37" idx="0"/>
            <a:endCxn id="38" idx="2"/>
          </p:cNvCxnSpPr>
          <p:nvPr/>
        </p:nvCxnSpPr>
        <p:spPr>
          <a:xfrm flipV="1">
            <a:off x="4321757" y="332656"/>
            <a:ext cx="538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0"/>
            <a:endCxn id="37" idx="2"/>
          </p:cNvCxnSpPr>
          <p:nvPr/>
        </p:nvCxnSpPr>
        <p:spPr>
          <a:xfrm flipV="1">
            <a:off x="4321757" y="1365437"/>
            <a:ext cx="0" cy="300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圓角矩形 43"/>
          <p:cNvSpPr/>
          <p:nvPr/>
        </p:nvSpPr>
        <p:spPr>
          <a:xfrm>
            <a:off x="2379513" y="411390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35513" y="393854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36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20037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37643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206000" y="3722126"/>
            <a:ext cx="981624" cy="28584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Connection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1187624" y="3861048"/>
            <a:ext cx="893108" cy="11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矩形 33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46784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29463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88807" y="2879066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821" y="6165304"/>
            <a:ext cx="4106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6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94653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59168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左大括弧 21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74405"/>
              </p:ext>
            </p:extLst>
          </p:nvPr>
        </p:nvGraphicFramePr>
        <p:xfrm>
          <a:off x="2872820" y="3888686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直線接點 25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3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3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00674"/>
              </p:ext>
            </p:extLst>
          </p:nvPr>
        </p:nvGraphicFramePr>
        <p:xfrm>
          <a:off x="2872820" y="3888686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74141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solid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solid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42504" y="2290205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12629" y="2996952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M5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左大括弧 26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22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左大括弧 28"/>
          <p:cNvSpPr/>
          <p:nvPr/>
        </p:nvSpPr>
        <p:spPr>
          <a:xfrm>
            <a:off x="4829459" y="3807949"/>
            <a:ext cx="449410" cy="2448272"/>
          </a:xfrm>
          <a:prstGeom prst="leftBrace">
            <a:avLst>
              <a:gd name="adj1" fmla="val 8333"/>
              <a:gd name="adj2" fmla="val 21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88635"/>
              </p:ext>
            </p:extLst>
          </p:nvPr>
        </p:nvGraphicFramePr>
        <p:xfrm>
          <a:off x="5282384" y="3807949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左大括弧 30"/>
          <p:cNvSpPr/>
          <p:nvPr/>
        </p:nvSpPr>
        <p:spPr>
          <a:xfrm>
            <a:off x="6586471" y="1794181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48716"/>
              </p:ext>
            </p:extLst>
          </p:nvPr>
        </p:nvGraphicFramePr>
        <p:xfrm>
          <a:off x="7039396" y="1794181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3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矩形 51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矩形 54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7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78102"/>
              </p:ext>
            </p:extLst>
          </p:nvPr>
        </p:nvGraphicFramePr>
        <p:xfrm>
          <a:off x="2872820" y="3888686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23670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左大括弧 26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42843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左大括弧 28"/>
          <p:cNvSpPr/>
          <p:nvPr/>
        </p:nvSpPr>
        <p:spPr>
          <a:xfrm>
            <a:off x="4829459" y="3807949"/>
            <a:ext cx="449410" cy="2448272"/>
          </a:xfrm>
          <a:prstGeom prst="leftBrace">
            <a:avLst>
              <a:gd name="adj1" fmla="val 8333"/>
              <a:gd name="adj2" fmla="val 21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62662"/>
              </p:ext>
            </p:extLst>
          </p:nvPr>
        </p:nvGraphicFramePr>
        <p:xfrm>
          <a:off x="5282384" y="3807949"/>
          <a:ext cx="1103784" cy="2689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M5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左大括弧 30"/>
          <p:cNvSpPr/>
          <p:nvPr/>
        </p:nvSpPr>
        <p:spPr>
          <a:xfrm>
            <a:off x="6586471" y="1794181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48542"/>
              </p:ext>
            </p:extLst>
          </p:nvPr>
        </p:nvGraphicFramePr>
        <p:xfrm>
          <a:off x="7039396" y="1794181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714117" y="3096845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829459" y="2286136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矩形 50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矩形 53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矩形 56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8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9/27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794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67544" y="692696"/>
            <a:ext cx="2257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Connection Event</a:t>
            </a:r>
          </a:p>
          <a:p>
            <a:r>
              <a:rPr lang="en-US" altLang="zh-TW" dirty="0" smtClean="0"/>
              <a:t>0.00 </a:t>
            </a:r>
            <a:r>
              <a:rPr lang="en-US" altLang="zh-TW" dirty="0"/>
              <a:t>CONN 0 1 up</a:t>
            </a:r>
          </a:p>
          <a:p>
            <a:r>
              <a:rPr lang="en-US" altLang="zh-TW" dirty="0"/>
              <a:t>11.00 CONN 0 1 down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59832" y="967325"/>
            <a:ext cx="277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0</a:t>
            </a:r>
            <a:r>
              <a:rPr lang="zh-TW" altLang="en-US" sz="1200" dirty="0" smtClean="0"/>
              <a:t>秒的時候</a:t>
            </a:r>
            <a:r>
              <a:rPr lang="en-US" altLang="zh-TW" sz="1200" dirty="0" smtClean="0"/>
              <a:t>,n0</a:t>
            </a:r>
            <a:r>
              <a:rPr lang="zh-TW" altLang="en-US" sz="1200" dirty="0" smtClean="0"/>
              <a:t>跟</a:t>
            </a:r>
            <a:r>
              <a:rPr lang="en-US" altLang="zh-TW" sz="1200" dirty="0" smtClean="0"/>
              <a:t>n1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Connection Up</a:t>
            </a:r>
          </a:p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11</a:t>
            </a:r>
            <a:r>
              <a:rPr lang="zh-TW" altLang="en-US" sz="1200" dirty="0" smtClean="0"/>
              <a:t>秒</a:t>
            </a:r>
            <a:r>
              <a:rPr lang="zh-TW" altLang="en-US" sz="1200" dirty="0"/>
              <a:t>的時候</a:t>
            </a:r>
            <a:r>
              <a:rPr lang="en-US" altLang="zh-TW" sz="1200" dirty="0"/>
              <a:t>,n0</a:t>
            </a:r>
            <a:r>
              <a:rPr lang="zh-TW" altLang="en-US" sz="1200" dirty="0"/>
              <a:t>跟</a:t>
            </a:r>
            <a:r>
              <a:rPr lang="en-US" altLang="zh-TW" sz="1200" dirty="0"/>
              <a:t>n1</a:t>
            </a:r>
            <a:r>
              <a:rPr lang="zh-TW" altLang="en-US" sz="1200" dirty="0"/>
              <a:t> </a:t>
            </a:r>
            <a:r>
              <a:rPr lang="en-US" altLang="zh-TW" sz="1200" dirty="0"/>
              <a:t>Connection </a:t>
            </a:r>
            <a:r>
              <a:rPr lang="en-US" altLang="zh-TW" sz="1200" dirty="0" smtClean="0"/>
              <a:t>Down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36344" y="106731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External Event Settings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7544" y="3429000"/>
            <a:ext cx="2525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Message Event</a:t>
            </a:r>
          </a:p>
          <a:p>
            <a:r>
              <a:rPr lang="en-US" altLang="zh-TW" dirty="0"/>
              <a:t>#message size units is bit</a:t>
            </a:r>
          </a:p>
          <a:p>
            <a:r>
              <a:rPr lang="en-US" altLang="zh-TW" dirty="0" smtClean="0"/>
              <a:t>1.0C  M1  0  1  5000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59832" y="3924479"/>
            <a:ext cx="520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1</a:t>
            </a:r>
            <a:r>
              <a:rPr lang="zh-TW" altLang="en-US" sz="1200" dirty="0" smtClean="0"/>
              <a:t>秒的時候</a:t>
            </a:r>
            <a:r>
              <a:rPr lang="en-US" altLang="zh-TW" sz="1200" dirty="0" smtClean="0"/>
              <a:t>,n0(</a:t>
            </a:r>
            <a:r>
              <a:rPr lang="en-US" altLang="zh-TW" sz="1200" dirty="0" err="1" smtClean="0"/>
              <a:t>DTNHost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產生一個</a:t>
            </a:r>
            <a:r>
              <a:rPr lang="en-US" altLang="zh-TW" sz="1200" dirty="0" smtClean="0"/>
              <a:t>5000bit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M1,</a:t>
            </a:r>
            <a:r>
              <a:rPr lang="zh-TW" altLang="en-US" sz="1200" dirty="0"/>
              <a:t>將</a:t>
            </a:r>
            <a:r>
              <a:rPr lang="zh-TW" altLang="en-US" sz="1200" dirty="0" smtClean="0"/>
              <a:t>來會被送到</a:t>
            </a:r>
            <a:r>
              <a:rPr lang="en-US" altLang="zh-TW" sz="1200" dirty="0" smtClean="0"/>
              <a:t>n1.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60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4300"/>
            <a:ext cx="8570913" cy="662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7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337473" y="243308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EventQueue</a:t>
            </a:r>
            <a:endParaRPr lang="zh-TW" altLang="en-US" sz="1200" dirty="0"/>
          </a:p>
        </p:txBody>
      </p:sp>
      <p:sp>
        <p:nvSpPr>
          <p:cNvPr id="3" name="圓角矩形 2"/>
          <p:cNvSpPr/>
          <p:nvPr/>
        </p:nvSpPr>
        <p:spPr>
          <a:xfrm>
            <a:off x="3709689" y="16656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67377" y="246244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5" name="圓角矩形 4"/>
          <p:cNvSpPr/>
          <p:nvPr/>
        </p:nvSpPr>
        <p:spPr>
          <a:xfrm>
            <a:off x="727969" y="2441665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SimClock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379513" y="319063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035445" y="3198359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718165" y="31983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smtClean="0"/>
              <a:t>MovementModel</a:t>
            </a:r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4035445" y="44758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4035445" y="366415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11" name="肘形接點 37"/>
          <p:cNvCxnSpPr>
            <a:stCxn id="5" idx="0"/>
          </p:cNvCxnSpPr>
          <p:nvPr/>
        </p:nvCxnSpPr>
        <p:spPr>
          <a:xfrm rot="5400000" flipH="1" flipV="1">
            <a:off x="2223302" y="1391824"/>
            <a:ext cx="166577" cy="193310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>
          <a:xfrm flipV="1">
            <a:off x="3135513" y="2750474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肘形接點 57"/>
          <p:cNvCxnSpPr>
            <a:stCxn id="8" idx="0"/>
          </p:cNvCxnSpPr>
          <p:nvPr/>
        </p:nvCxnSpPr>
        <p:spPr>
          <a:xfrm rot="5400000" flipH="1" flipV="1">
            <a:off x="2462424" y="2066794"/>
            <a:ext cx="143305" cy="2119823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肘形接點 60"/>
          <p:cNvCxnSpPr/>
          <p:nvPr/>
        </p:nvCxnSpPr>
        <p:spPr>
          <a:xfrm rot="10800000">
            <a:off x="3070537" y="3055050"/>
            <a:ext cx="1720908" cy="180273"/>
          </a:xfrm>
          <a:prstGeom prst="bentConnector3">
            <a:avLst>
              <a:gd name="adj1" fmla="val 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035445" y="49391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694311" y="366227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MapBasedMovement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endCxn id="6" idx="2"/>
          </p:cNvCxnSpPr>
          <p:nvPr/>
        </p:nvCxnSpPr>
        <p:spPr>
          <a:xfrm flipV="1">
            <a:off x="3129212" y="347863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7093473" y="2721085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圓角矩形 18"/>
          <p:cNvSpPr/>
          <p:nvPr/>
        </p:nvSpPr>
        <p:spPr>
          <a:xfrm>
            <a:off x="2379513" y="365484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129212" y="2280078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48063" y="2275088"/>
            <a:ext cx="110969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4321757" y="1953698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6347922" y="298956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/>
              <a:t>ExternalEvent</a:t>
            </a:r>
            <a:endParaRPr lang="zh-TW" altLang="en-US" sz="12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321757" y="1953698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91445" y="3488065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>
            <a:off x="4791445" y="3952151"/>
            <a:ext cx="0" cy="52365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4791445" y="476380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450311" y="3465834"/>
            <a:ext cx="0" cy="1912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357761" y="2275088"/>
            <a:ext cx="2735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>
            <a:stCxn id="2" idx="0"/>
          </p:cNvCxnSpPr>
          <p:nvPr/>
        </p:nvCxnSpPr>
        <p:spPr>
          <a:xfrm flipV="1">
            <a:off x="7093473" y="2280078"/>
            <a:ext cx="6434" cy="1530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153938" y="3514879"/>
            <a:ext cx="1" cy="2181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5725616" y="3739544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335406" y="3733040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6025150" y="3525029"/>
            <a:ext cx="0" cy="22466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33007" y="3514879"/>
            <a:ext cx="2120932" cy="844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103922" y="3277567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圓角矩形 36"/>
          <p:cNvSpPr/>
          <p:nvPr/>
        </p:nvSpPr>
        <p:spPr>
          <a:xfrm>
            <a:off x="3529669" y="476672"/>
            <a:ext cx="1584176" cy="88876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DTNSimUI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3715070" y="44624"/>
            <a:ext cx="122413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DTNSim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3709689" y="769330"/>
            <a:ext cx="1224136" cy="21371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smtClean="0"/>
              <a:t>DTNSimGUI</a:t>
            </a:r>
            <a:endParaRPr lang="zh-TW" altLang="en-US" sz="1100"/>
          </a:p>
        </p:txBody>
      </p:sp>
      <p:sp>
        <p:nvSpPr>
          <p:cNvPr id="40" name="圓角矩形 39"/>
          <p:cNvSpPr/>
          <p:nvPr/>
        </p:nvSpPr>
        <p:spPr>
          <a:xfrm>
            <a:off x="3715915" y="1050563"/>
            <a:ext cx="1217910" cy="194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cxnSp>
        <p:nvCxnSpPr>
          <p:cNvPr id="41" name="直線單箭頭接點 40"/>
          <p:cNvCxnSpPr>
            <a:stCxn id="37" idx="0"/>
            <a:endCxn id="38" idx="2"/>
          </p:cNvCxnSpPr>
          <p:nvPr/>
        </p:nvCxnSpPr>
        <p:spPr>
          <a:xfrm flipV="1">
            <a:off x="4321757" y="332656"/>
            <a:ext cx="538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0"/>
            <a:endCxn id="37" idx="2"/>
          </p:cNvCxnSpPr>
          <p:nvPr/>
        </p:nvCxnSpPr>
        <p:spPr>
          <a:xfrm flipV="1">
            <a:off x="4321757" y="1365437"/>
            <a:ext cx="0" cy="300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圓角矩形 43"/>
          <p:cNvSpPr/>
          <p:nvPr/>
        </p:nvSpPr>
        <p:spPr>
          <a:xfrm>
            <a:off x="2379513" y="411390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35513" y="393854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7879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Connection 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4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300192" y="398475"/>
            <a:ext cx="2664296" cy="3750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7214517" y="29143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World</a:t>
            </a:r>
            <a:endParaRPr lang="zh-TW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4036"/>
              </p:ext>
            </p:extLst>
          </p:nvPr>
        </p:nvGraphicFramePr>
        <p:xfrm>
          <a:off x="1979712" y="3933501"/>
          <a:ext cx="4104456" cy="23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</a:tblGrid>
              <a:tr h="33432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EventQueues</a:t>
                      </a:r>
                      <a:endParaRPr lang="zh-TW" altLang="en-US" dirty="0"/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up @0.0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 @1.0 M1 [0-&gt;1] size:5000 CREATE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down @11.0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  <a:tr h="488159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>
          <a:xfrm>
            <a:off x="1480946" y="4509120"/>
            <a:ext cx="5158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8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60112" y="218572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endCxn id="5" idx="2"/>
          </p:cNvCxnSpPr>
          <p:nvPr/>
        </p:nvCxnSpPr>
        <p:spPr>
          <a:xfrm flipV="1">
            <a:off x="6360098" y="2555061"/>
            <a:ext cx="0" cy="2315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326358" y="219495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9" name="直線單箭頭接點 38"/>
          <p:cNvCxnSpPr>
            <a:endCxn id="38" idx="2"/>
          </p:cNvCxnSpPr>
          <p:nvPr/>
        </p:nvCxnSpPr>
        <p:spPr>
          <a:xfrm flipV="1">
            <a:off x="5538115" y="2564289"/>
            <a:ext cx="0" cy="2315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567112" y="2924944"/>
            <a:ext cx="239008" cy="2716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698313" y="31966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5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矩形 61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8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8" idx="0"/>
          </p:cNvCxnSpPr>
          <p:nvPr/>
        </p:nvCxnSpPr>
        <p:spPr>
          <a:xfrm>
            <a:off x="1638015" y="1916832"/>
            <a:ext cx="125640" cy="74439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288204" y="2661222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Interface of 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2642782" y="1905925"/>
            <a:ext cx="62820" cy="107957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240107" y="3012779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Interface of 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4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9/30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93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</a:t>
            </a:r>
            <a:r>
              <a:rPr lang="en-US" altLang="zh-TW" sz="900" b="1" dirty="0"/>
              <a:t>con </a:t>
            </a:r>
            <a:r>
              <a:rPr lang="en-US" altLang="zh-TW" sz="900" dirty="0"/>
              <a:t>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645453" y="3842577"/>
            <a:ext cx="0" cy="25590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486595" y="3589744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995936" y="3749664"/>
            <a:ext cx="0" cy="34881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771126" y="3488634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chemeClr val="accent2"/>
                </a:solidFill>
              </a:rPr>
              <a:t>SimpleBroadcastInterface</a:t>
            </a:r>
            <a:r>
              <a:rPr lang="en-US" altLang="zh-TW" sz="1000" dirty="0">
                <a:solidFill>
                  <a:schemeClr val="accent2"/>
                </a:solidFill>
              </a:rPr>
              <a:t> net interface 1 of 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890760" y="4209518"/>
            <a:ext cx="0" cy="3672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4760819" y="4573919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870206" y="4267238"/>
            <a:ext cx="0" cy="1352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347233" y="5620218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chemeClr val="accent2"/>
                </a:solidFill>
              </a:rPr>
              <a:t>SimpleBroadcastInterface</a:t>
            </a:r>
            <a:r>
              <a:rPr lang="en-US" altLang="zh-TW" sz="1000" dirty="0">
                <a:solidFill>
                  <a:schemeClr val="accent2"/>
                </a:solidFill>
              </a:rPr>
              <a:t> net interface </a:t>
            </a:r>
            <a:r>
              <a:rPr lang="en-US" altLang="zh-TW" sz="1000" dirty="0" smtClean="0">
                <a:solidFill>
                  <a:schemeClr val="accent2"/>
                </a:solidFill>
              </a:rPr>
              <a:t>2 </a:t>
            </a:r>
            <a:r>
              <a:rPr lang="en-US" altLang="zh-TW" sz="1000" dirty="0">
                <a:solidFill>
                  <a:schemeClr val="accent2"/>
                </a:solidFill>
              </a:rPr>
              <a:t>of </a:t>
            </a:r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>
            <a:off x="6732240" y="4235365"/>
            <a:ext cx="416681" cy="39627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018980" y="4628783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1000 bit/s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90190"/>
              </p:ext>
            </p:extLst>
          </p:nvPr>
        </p:nvGraphicFramePr>
        <p:xfrm>
          <a:off x="1762794" y="4648841"/>
          <a:ext cx="299163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63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con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線單箭頭接點 50"/>
          <p:cNvCxnSpPr/>
          <p:nvPr/>
        </p:nvCxnSpPr>
        <p:spPr>
          <a:xfrm>
            <a:off x="2267744" y="4209518"/>
            <a:ext cx="288032" cy="42212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矩形 66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4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04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b="1" dirty="0" err="1"/>
              <a:t>this.connections.add</a:t>
            </a:r>
            <a:r>
              <a:rPr lang="en-US" altLang="zh-TW" sz="900" b="1" dirty="0"/>
              <a:t>(con);</a:t>
            </a:r>
            <a:endParaRPr lang="en-US" altLang="zh-TW" sz="900" dirty="0" smtClean="0"/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 err="1"/>
              <a:t>anotherInterface.getConnections</a:t>
            </a:r>
            <a:r>
              <a:rPr lang="en-US" altLang="zh-TW" sz="900" b="1" dirty="0"/>
              <a:t>().add(con</a:t>
            </a:r>
            <a:r>
              <a:rPr lang="en-US" altLang="zh-TW" sz="900" b="1" dirty="0" smtClean="0"/>
              <a:t>);</a:t>
            </a:r>
            <a:endParaRPr lang="zh-TW" altLang="en-US" sz="900" b="1" dirty="0"/>
          </a:p>
          <a:p>
            <a:r>
              <a:rPr lang="en-US" altLang="zh-TW" sz="900" dirty="0" err="1" smtClean="0"/>
              <a:t>this.host.connectionUp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anotherInterface.getHost</a:t>
            </a:r>
            <a:r>
              <a:rPr lang="en-US" altLang="zh-TW" sz="900" dirty="0"/>
              <a:t>().</a:t>
            </a:r>
            <a:r>
              <a:rPr lang="en-US" altLang="zh-TW" sz="900" dirty="0" err="1"/>
              <a:t>connectionUp</a:t>
            </a:r>
            <a:r>
              <a:rPr lang="en-US" altLang="zh-TW" sz="900" dirty="0"/>
              <a:t>(con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0" name="右大括弧 49"/>
          <p:cNvSpPr/>
          <p:nvPr/>
        </p:nvSpPr>
        <p:spPr>
          <a:xfrm>
            <a:off x="6662956" y="326241"/>
            <a:ext cx="294337" cy="1853769"/>
          </a:xfrm>
          <a:prstGeom prst="rightBrace">
            <a:avLst>
              <a:gd name="adj1" fmla="val 8333"/>
              <a:gd name="adj2" fmla="val 85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45114"/>
              </p:ext>
            </p:extLst>
          </p:nvPr>
        </p:nvGraphicFramePr>
        <p:xfrm>
          <a:off x="5292080" y="483570"/>
          <a:ext cx="1479009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8248"/>
              </p:ext>
            </p:extLst>
          </p:nvPr>
        </p:nvGraphicFramePr>
        <p:xfrm>
          <a:off x="7636366" y="2918659"/>
          <a:ext cx="1479009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2816104" y="984361"/>
            <a:ext cx="2475976" cy="1704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3707904" y="3020953"/>
            <a:ext cx="3896011" cy="2091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6957996" y="1796035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66" name="直線接點 65"/>
          <p:cNvCxnSpPr/>
          <p:nvPr/>
        </p:nvCxnSpPr>
        <p:spPr>
          <a:xfrm>
            <a:off x="7458230" y="1559444"/>
            <a:ext cx="11354" cy="23659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圓角矩形 67"/>
          <p:cNvSpPr/>
          <p:nvPr/>
        </p:nvSpPr>
        <p:spPr>
          <a:xfrm>
            <a:off x="6388610" y="3958821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69" name="直線接點 68"/>
          <p:cNvCxnSpPr>
            <a:stCxn id="81" idx="2"/>
            <a:endCxn id="68" idx="0"/>
          </p:cNvCxnSpPr>
          <p:nvPr/>
        </p:nvCxnSpPr>
        <p:spPr>
          <a:xfrm flipH="1">
            <a:off x="6909568" y="3720214"/>
            <a:ext cx="195547" cy="2386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右大括弧 72"/>
          <p:cNvSpPr/>
          <p:nvPr/>
        </p:nvSpPr>
        <p:spPr>
          <a:xfrm rot="10800000">
            <a:off x="7456747" y="2531204"/>
            <a:ext cx="294337" cy="1853769"/>
          </a:xfrm>
          <a:prstGeom prst="rightBrace">
            <a:avLst>
              <a:gd name="adj1" fmla="val 8333"/>
              <a:gd name="adj2" fmla="val 145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6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88105" y="1347836"/>
            <a:ext cx="1959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connectionUp</a:t>
            </a:r>
            <a:r>
              <a:rPr lang="en-US" altLang="zh-TW" sz="900" dirty="0" smtClean="0"/>
              <a:t>(…) </a:t>
            </a:r>
            <a:r>
              <a:rPr lang="en-US" altLang="zh-TW" sz="900" dirty="0"/>
              <a:t>{</a:t>
            </a:r>
          </a:p>
          <a:p>
            <a:r>
              <a:rPr lang="en-US" altLang="zh-TW" sz="900" b="1" dirty="0" err="1">
                <a:solidFill>
                  <a:srgbClr val="FF0000"/>
                </a:solidFill>
              </a:rPr>
              <a:t>this.router.changedConnection</a:t>
            </a:r>
            <a:r>
              <a:rPr lang="en-US" altLang="zh-TW" sz="900" b="1" dirty="0">
                <a:solidFill>
                  <a:srgbClr val="FF0000"/>
                </a:solidFill>
              </a:rPr>
              <a:t>(con);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rgbClr val="FF0000"/>
                </a:solidFill>
              </a:rPr>
              <a:t>Step 6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err="1"/>
              <a:t>this.connections.add</a:t>
            </a:r>
            <a:r>
              <a:rPr lang="en-US" altLang="zh-TW" sz="900" dirty="0"/>
              <a:t>(con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/>
              <a:t>anotherInterface.getConnections</a:t>
            </a:r>
            <a:r>
              <a:rPr lang="en-US" altLang="zh-TW" sz="900" dirty="0"/>
              <a:t>().add(con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this.host.connectionUp</a:t>
            </a:r>
            <a:r>
              <a:rPr lang="en-US" altLang="zh-TW" sz="900" b="1" dirty="0" smtClean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b="1" dirty="0" err="1"/>
              <a:t>anotherInterface.getHost</a:t>
            </a:r>
            <a:r>
              <a:rPr lang="en-US" altLang="zh-TW" sz="900" b="1" dirty="0"/>
              <a:t>().</a:t>
            </a:r>
            <a:r>
              <a:rPr lang="en-US" altLang="zh-TW" sz="900" b="1" dirty="0" err="1"/>
              <a:t>connectionUp</a:t>
            </a:r>
            <a:r>
              <a:rPr lang="en-US" altLang="zh-TW" sz="900" b="1" dirty="0"/>
              <a:t>(con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7" name="直線單箭頭接點 66"/>
          <p:cNvCxnSpPr>
            <a:endCxn id="57" idx="2"/>
          </p:cNvCxnSpPr>
          <p:nvPr/>
        </p:nvCxnSpPr>
        <p:spPr>
          <a:xfrm flipH="1" flipV="1">
            <a:off x="2367701" y="1855667"/>
            <a:ext cx="358571" cy="11822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67412" y="3057476"/>
            <a:ext cx="2405571" cy="34943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>
            <a:off x="4948104" y="454970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63" name="圓角矩形 62"/>
          <p:cNvSpPr/>
          <p:nvPr/>
        </p:nvSpPr>
        <p:spPr>
          <a:xfrm>
            <a:off x="4821551" y="95760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5560172" y="743002"/>
            <a:ext cx="0" cy="21574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單箭頭接點 67"/>
          <p:cNvCxnSpPr>
            <a:endCxn id="63" idx="2"/>
          </p:cNvCxnSpPr>
          <p:nvPr/>
        </p:nvCxnSpPr>
        <p:spPr>
          <a:xfrm flipV="1">
            <a:off x="5571250" y="1245607"/>
            <a:ext cx="6301" cy="3358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圓角矩形 68"/>
          <p:cNvSpPr/>
          <p:nvPr/>
        </p:nvSpPr>
        <p:spPr>
          <a:xfrm>
            <a:off x="4821551" y="1601751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70" name="圓角矩形 69"/>
          <p:cNvSpPr/>
          <p:nvPr/>
        </p:nvSpPr>
        <p:spPr>
          <a:xfrm>
            <a:off x="4831076" y="255611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71" name="直線單箭頭接點 70"/>
          <p:cNvCxnSpPr>
            <a:endCxn id="69" idx="2"/>
          </p:cNvCxnSpPr>
          <p:nvPr/>
        </p:nvCxnSpPr>
        <p:spPr>
          <a:xfrm flipH="1" flipV="1">
            <a:off x="5577551" y="1889751"/>
            <a:ext cx="9525" cy="666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333551" y="978496"/>
            <a:ext cx="2900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abstract</a:t>
            </a:r>
            <a:r>
              <a:rPr lang="en-US" altLang="zh-TW" sz="1000" b="1" dirty="0"/>
              <a:t> void </a:t>
            </a:r>
            <a:r>
              <a:rPr lang="en-US" altLang="zh-TW" sz="1000" b="1" dirty="0" err="1"/>
              <a:t>changedConnection</a:t>
            </a:r>
            <a:r>
              <a:rPr lang="en-US" altLang="zh-TW" sz="1000" b="1" dirty="0"/>
              <a:t>(Connection con);</a:t>
            </a:r>
            <a:endParaRPr lang="zh-TW" altLang="en-US" sz="1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5229" y="1581481"/>
            <a:ext cx="2858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@Override</a:t>
            </a:r>
          </a:p>
          <a:p>
            <a:r>
              <a:rPr lang="en-US" altLang="zh-TW" sz="1000" b="1" dirty="0"/>
              <a:t>public void </a:t>
            </a:r>
            <a:r>
              <a:rPr lang="en-US" altLang="zh-TW" sz="1000" b="1" dirty="0" err="1"/>
              <a:t>changedConnection</a:t>
            </a:r>
            <a:r>
              <a:rPr lang="en-US" altLang="zh-TW" sz="1000" b="1" dirty="0"/>
              <a:t>(Connection con) { 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</a:rPr>
              <a:t>//Nothing to do</a:t>
            </a:r>
            <a:endParaRPr lang="zh-TW" altLang="en-US" sz="1000" dirty="0">
              <a:solidFill>
                <a:srgbClr val="FF0000"/>
              </a:solidFill>
            </a:endParaRP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380956" y="2576286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This version doesn't do 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anything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16016" y="368154"/>
            <a:ext cx="4399408" cy="255679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/>
          <p:cNvCxnSpPr>
            <a:endCxn id="39" idx="1"/>
          </p:cNvCxnSpPr>
          <p:nvPr/>
        </p:nvCxnSpPr>
        <p:spPr>
          <a:xfrm>
            <a:off x="3240004" y="1601751"/>
            <a:ext cx="1476012" cy="44798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29" y="298550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17" y="306487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7117170" y="334586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err="1"/>
              <a:t>this.connections.add</a:t>
            </a:r>
            <a:r>
              <a:rPr lang="en-US" altLang="zh-TW" sz="900" dirty="0"/>
              <a:t>(con);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/>
              <a:t>anotherInterface.getConnections</a:t>
            </a:r>
            <a:r>
              <a:rPr lang="en-US" altLang="zh-TW" sz="900" dirty="0"/>
              <a:t>().add(con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this.host.connectionUp</a:t>
            </a:r>
            <a:r>
              <a:rPr lang="en-US" altLang="zh-TW" sz="900" b="1" dirty="0" smtClean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b="1" dirty="0" err="1"/>
              <a:t>anotherInterface.getHost</a:t>
            </a:r>
            <a:r>
              <a:rPr lang="en-US" altLang="zh-TW" sz="900" b="1" dirty="0"/>
              <a:t>().</a:t>
            </a:r>
            <a:r>
              <a:rPr lang="en-US" altLang="zh-TW" sz="900" b="1" dirty="0" err="1"/>
              <a:t>connectionUp</a:t>
            </a:r>
            <a:r>
              <a:rPr lang="en-US" altLang="zh-TW" sz="900" b="1" dirty="0"/>
              <a:t>(con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 flipV="1">
            <a:off x="3779912" y="2309359"/>
            <a:ext cx="3528392" cy="75551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 noChangeAspect="1"/>
            <a:stCxn id="80" idx="0"/>
          </p:cNvCxnSpPr>
          <p:nvPr/>
        </p:nvCxnSpPr>
        <p:spPr>
          <a:xfrm flipH="1" flipV="1">
            <a:off x="7440111" y="1553842"/>
            <a:ext cx="3800" cy="1511035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7578333" y="1992478"/>
            <a:ext cx="612068" cy="542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7884368" y="1704478"/>
            <a:ext cx="1152128" cy="28584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Connection UP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388105" y="1347836"/>
            <a:ext cx="1959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connectionUp</a:t>
            </a:r>
            <a:r>
              <a:rPr lang="en-US" altLang="zh-TW" sz="900" dirty="0" smtClean="0"/>
              <a:t>(…)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this.router.changedConnection</a:t>
            </a:r>
            <a:r>
              <a:rPr lang="en-US" altLang="zh-TW" sz="900" dirty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" y="756901"/>
            <a:ext cx="564748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5888994" y="1388057"/>
            <a:ext cx="3050080" cy="1565088"/>
            <a:chOff x="2555777" y="1772816"/>
            <a:chExt cx="3983167" cy="1793544"/>
          </a:xfrm>
        </p:grpSpPr>
        <p:cxnSp>
          <p:nvCxnSpPr>
            <p:cNvPr id="8" name="直線接點 7"/>
            <p:cNvCxnSpPr/>
            <p:nvPr/>
          </p:nvCxnSpPr>
          <p:spPr>
            <a:xfrm>
              <a:off x="2566830" y="3249923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164416" y="1600420"/>
            <a:ext cx="423514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n0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16344" y="1600420"/>
            <a:ext cx="423514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4242" y="2444128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/>
              <a:t>Connection Up</a:t>
            </a:r>
            <a:endParaRPr lang="zh-TW" altLang="en-US" sz="11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18578" y="2204864"/>
            <a:ext cx="1021946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Network</a:t>
            </a:r>
          </a:p>
          <a:p>
            <a:r>
              <a:rPr lang="en-US" altLang="zh-TW" dirty="0" smtClean="0">
                <a:solidFill>
                  <a:schemeClr val="tx2"/>
                </a:solidFill>
              </a:rPr>
              <a:t>Interface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917128" y="2170601"/>
            <a:ext cx="1021946" cy="646331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Network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Interface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8" name="直線接點 17"/>
          <p:cNvCxnSpPr>
            <a:stCxn id="10" idx="2"/>
          </p:cNvCxnSpPr>
          <p:nvPr/>
        </p:nvCxnSpPr>
        <p:spPr>
          <a:xfrm>
            <a:off x="6376173" y="1969752"/>
            <a:ext cx="0" cy="20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2"/>
            <a:endCxn id="17" idx="0"/>
          </p:cNvCxnSpPr>
          <p:nvPr/>
        </p:nvCxnSpPr>
        <p:spPr>
          <a:xfrm>
            <a:off x="8428101" y="1969752"/>
            <a:ext cx="0" cy="20084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18839031">
            <a:off x="682002" y="2516820"/>
            <a:ext cx="2019356" cy="60022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2195736" y="2072343"/>
            <a:ext cx="3693258" cy="744589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71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7" y="956534"/>
            <a:ext cx="2621990" cy="196381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" y="1336168"/>
            <a:ext cx="2555926" cy="152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0101" y="956534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World</a:t>
            </a:r>
            <a:endParaRPr lang="zh-TW" altLang="en-US" u="sng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30061" y="1938439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36344" y="983472"/>
            <a:ext cx="2529571" cy="102221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802408" y="983472"/>
            <a:ext cx="178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ConnectionEvent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06117" y="911910"/>
            <a:ext cx="3456384" cy="230425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372181" y="911910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DTNHost</a:t>
            </a:r>
            <a:endParaRPr lang="zh-TW" altLang="en-US" u="sn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10" y="1352804"/>
            <a:ext cx="2436205" cy="65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>
            <a:off x="2829710" y="1847568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365" y="1273159"/>
            <a:ext cx="3381958" cy="193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55477" y="3620830"/>
            <a:ext cx="3274647" cy="17435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21541" y="3620830"/>
            <a:ext cx="258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SimpleBroadcastInterface</a:t>
            </a:r>
            <a:endParaRPr lang="zh-TW" altLang="en-US" u="sn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2" y="4056102"/>
            <a:ext cx="3174296" cy="123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17" y="3958600"/>
            <a:ext cx="3600399" cy="12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矩形 30"/>
          <p:cNvSpPr/>
          <p:nvPr/>
        </p:nvSpPr>
        <p:spPr>
          <a:xfrm>
            <a:off x="3439853" y="3620830"/>
            <a:ext cx="3666463" cy="17435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505917" y="3620830"/>
            <a:ext cx="18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NetworkInterface</a:t>
            </a:r>
            <a:endParaRPr lang="zh-TW" altLang="en-US" u="sng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292926" y="5030453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531809" y="4908554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7" y="6206950"/>
            <a:ext cx="1942331" cy="30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4037" y="5853078"/>
            <a:ext cx="2817195" cy="70807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0101" y="5853078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DTNHost</a:t>
            </a:r>
            <a:endParaRPr lang="zh-TW" altLang="en-US" u="sng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140502" y="6358091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78125" y="2828742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8538" y="0"/>
            <a:ext cx="8229600" cy="796950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  <p:sp>
        <p:nvSpPr>
          <p:cNvPr id="28" name="圓角矩形 27"/>
          <p:cNvSpPr/>
          <p:nvPr/>
        </p:nvSpPr>
        <p:spPr>
          <a:xfrm>
            <a:off x="7218299" y="357411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6175987" y="437088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30" name="圓角矩形 29"/>
          <p:cNvSpPr/>
          <p:nvPr/>
        </p:nvSpPr>
        <p:spPr>
          <a:xfrm>
            <a:off x="5888123" y="50990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34" name="圓角矩形 33"/>
          <p:cNvSpPr/>
          <p:nvPr/>
        </p:nvSpPr>
        <p:spPr>
          <a:xfrm>
            <a:off x="7544055" y="510680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36" name="圓角矩形 35"/>
          <p:cNvSpPr/>
          <p:nvPr/>
        </p:nvSpPr>
        <p:spPr>
          <a:xfrm>
            <a:off x="7544056" y="602235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40" name="圓角矩形 39"/>
          <p:cNvSpPr/>
          <p:nvPr/>
        </p:nvSpPr>
        <p:spPr>
          <a:xfrm>
            <a:off x="7544055" y="557259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41" name="直線單箭頭接點 40"/>
          <p:cNvCxnSpPr>
            <a:stCxn id="30" idx="0"/>
          </p:cNvCxnSpPr>
          <p:nvPr/>
        </p:nvCxnSpPr>
        <p:spPr>
          <a:xfrm flipV="1">
            <a:off x="6644123" y="4658920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肘形接點 60"/>
          <p:cNvCxnSpPr/>
          <p:nvPr/>
        </p:nvCxnSpPr>
        <p:spPr>
          <a:xfrm rot="10800000">
            <a:off x="6640973" y="4963496"/>
            <a:ext cx="1659083" cy="180274"/>
          </a:xfrm>
          <a:prstGeom prst="bentConnector3">
            <a:avLst>
              <a:gd name="adj1" fmla="val -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圓角矩形 42"/>
          <p:cNvSpPr/>
          <p:nvPr/>
        </p:nvSpPr>
        <p:spPr>
          <a:xfrm>
            <a:off x="7544056" y="648571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45" name="直線單箭頭接點 44"/>
          <p:cNvCxnSpPr>
            <a:endCxn id="30" idx="2"/>
          </p:cNvCxnSpPr>
          <p:nvPr/>
        </p:nvCxnSpPr>
        <p:spPr>
          <a:xfrm flipV="1">
            <a:off x="6637822" y="5387080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圓角矩形 45"/>
          <p:cNvSpPr/>
          <p:nvPr/>
        </p:nvSpPr>
        <p:spPr>
          <a:xfrm>
            <a:off x="5888123" y="556329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6637822" y="4188524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6637822" y="4183534"/>
            <a:ext cx="1192545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線接點 48"/>
          <p:cNvCxnSpPr>
            <a:stCxn id="28" idx="2"/>
          </p:cNvCxnSpPr>
          <p:nvPr/>
        </p:nvCxnSpPr>
        <p:spPr>
          <a:xfrm>
            <a:off x="7830367" y="3862144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7830367" y="3862144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8300055" y="539651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線接點 51"/>
          <p:cNvCxnSpPr>
            <a:stCxn id="40" idx="2"/>
          </p:cNvCxnSpPr>
          <p:nvPr/>
        </p:nvCxnSpPr>
        <p:spPr>
          <a:xfrm>
            <a:off x="8300055" y="5860597"/>
            <a:ext cx="1" cy="16175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線單箭頭接點 52"/>
          <p:cNvCxnSpPr>
            <a:endCxn id="36" idx="2"/>
          </p:cNvCxnSpPr>
          <p:nvPr/>
        </p:nvCxnSpPr>
        <p:spPr>
          <a:xfrm flipV="1">
            <a:off x="8300056" y="6310352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圓角矩形 53"/>
          <p:cNvSpPr/>
          <p:nvPr/>
        </p:nvSpPr>
        <p:spPr>
          <a:xfrm>
            <a:off x="5888123" y="602235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6644123" y="584699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031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629953" y="4832107"/>
            <a:ext cx="2035112" cy="13380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2"/>
          </p:cNvCxnSpPr>
          <p:nvPr/>
        </p:nvCxnSpPr>
        <p:spPr>
          <a:xfrm>
            <a:off x="4647509" y="6170165"/>
            <a:ext cx="0" cy="5712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10/04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407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Create a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3592596" y="2005892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58555" y="3097599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Message m = new Message(from, to, this.id, </a:t>
            </a:r>
            <a:r>
              <a:rPr lang="en-US" altLang="zh-TW" sz="900" b="1" dirty="0" err="1"/>
              <a:t>this.size</a:t>
            </a:r>
            <a:r>
              <a:rPr lang="en-US" altLang="zh-TW" sz="900" b="1" dirty="0" smtClean="0"/>
              <a:t>);</a:t>
            </a:r>
            <a:endParaRPr lang="zh-TW" altLang="en-US" sz="900" b="1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58555" y="293564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37500"/>
              </p:ext>
            </p:extLst>
          </p:nvPr>
        </p:nvGraphicFramePr>
        <p:xfrm>
          <a:off x="4932040" y="421548"/>
          <a:ext cx="4104456" cy="23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</a:tblGrid>
              <a:tr h="33432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EventQueues</a:t>
                      </a:r>
                      <a:endParaRPr lang="zh-TW" altLang="en-US" dirty="0"/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up @0.0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 @1.0 M1 [0-&gt;1] size:5000 CREATE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down @11.0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  <a:tr h="488159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>
          <a:xfrm>
            <a:off x="4417047" y="1321369"/>
            <a:ext cx="5158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2967225" y="2271894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2846722" y="2874444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3592596" y="2652760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endCxn id="50" idx="2"/>
          </p:cNvCxnSpPr>
          <p:nvPr/>
        </p:nvCxnSpPr>
        <p:spPr>
          <a:xfrm flipV="1">
            <a:off x="749699" y="253120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0" y="270741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0" y="316647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756000" y="299111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4499992" y="3528010"/>
            <a:ext cx="409594" cy="83709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5868144" y="3158060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700035" y="2945571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6100961" y="31396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5942103" y="2945570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6412219" y="31451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244952" y="293656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M1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V="1">
            <a:off x="6763204" y="31451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6604346" y="29202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5000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37005"/>
              </p:ext>
            </p:extLst>
          </p:nvPr>
        </p:nvGraphicFramePr>
        <p:xfrm>
          <a:off x="1181083" y="4419975"/>
          <a:ext cx="5225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3707904" y="5877272"/>
            <a:ext cx="370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List of nodes this message has passed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H="1">
            <a:off x="5746917" y="5085184"/>
            <a:ext cx="121227" cy="7920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115616" y="4036422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Message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3592596" y="2005892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58555" y="3097599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m.setResponseSize</a:t>
            </a:r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this.responseSize</a:t>
            </a:r>
            <a:r>
              <a:rPr lang="en-US" altLang="zh-TW" sz="900" b="1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58555" y="293564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2967225" y="2271894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2846722" y="2874444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3592596" y="2652760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endCxn id="50" idx="2"/>
          </p:cNvCxnSpPr>
          <p:nvPr/>
        </p:nvCxnSpPr>
        <p:spPr>
          <a:xfrm flipV="1">
            <a:off x="749699" y="253120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0" y="270741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0" y="316647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756000" y="299111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16"/>
              </p:ext>
            </p:extLst>
          </p:nvPr>
        </p:nvGraphicFramePr>
        <p:xfrm>
          <a:off x="1181083" y="4419975"/>
          <a:ext cx="61272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>
            <a:off x="6012160" y="3645024"/>
            <a:ext cx="576064" cy="7200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647283" y="5805264"/>
            <a:ext cx="6015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if a response to this message is required, this is the size of the 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response </a:t>
            </a:r>
            <a:r>
              <a:rPr lang="en-US" altLang="zh-TW" dirty="0">
                <a:solidFill>
                  <a:schemeClr val="accent6"/>
                </a:solidFill>
              </a:rPr>
              <a:t>message (or 0 if no response is requested)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5746918" y="5085184"/>
            <a:ext cx="1057330" cy="7920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115616" y="4036422"/>
            <a:ext cx="12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Message 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b="1" dirty="0" err="1"/>
              <a:t>from.createNewMessage</a:t>
            </a:r>
            <a:r>
              <a:rPr lang="en-US" altLang="zh-TW" sz="900" b="1" dirty="0"/>
              <a:t>(m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this.router.createNewMessage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5386021" y="4022615"/>
            <a:ext cx="100150" cy="1573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80291" y="4129305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n0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b="1" dirty="0" err="1"/>
              <a:t>from.createNewMessage</a:t>
            </a:r>
            <a:r>
              <a:rPr lang="en-US" altLang="zh-TW" sz="900" b="1" dirty="0"/>
              <a:t>(m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this.router.createNewMessage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5386021" y="4022615"/>
            <a:ext cx="100150" cy="1573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80291" y="4129305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n0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makeRoomForNewMessage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());</a:t>
            </a:r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super.createNewMessage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56044" y="4798877"/>
            <a:ext cx="5150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Removes messages from the </a:t>
            </a:r>
            <a:r>
              <a:rPr lang="en-US" altLang="zh-TW" dirty="0">
                <a:solidFill>
                  <a:schemeClr val="accent2"/>
                </a:solidFill>
              </a:rPr>
              <a:t>buffer</a:t>
            </a:r>
            <a:r>
              <a:rPr lang="en-US" altLang="zh-TW" dirty="0">
                <a:solidFill>
                  <a:schemeClr val="accent6"/>
                </a:solidFill>
              </a:rPr>
              <a:t> (oldest first) until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there's </a:t>
            </a:r>
            <a:r>
              <a:rPr lang="en-US" altLang="zh-TW" dirty="0">
                <a:solidFill>
                  <a:schemeClr val="accent6"/>
                </a:solidFill>
              </a:rPr>
              <a:t>enough space for the new message.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491880" y="4230084"/>
            <a:ext cx="849142" cy="56879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56211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單箭頭接點 61"/>
          <p:cNvCxnSpPr>
            <a:stCxn id="51" idx="0"/>
          </p:cNvCxnSpPr>
          <p:nvPr/>
        </p:nvCxnSpPr>
        <p:spPr>
          <a:xfrm flipH="1" flipV="1">
            <a:off x="8013430" y="2608852"/>
            <a:ext cx="298015" cy="47794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5013309" y="2180263"/>
            <a:ext cx="423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This buffer is a </a:t>
            </a:r>
            <a:r>
              <a:rPr lang="en-US" altLang="zh-TW" dirty="0" err="1" smtClean="0">
                <a:solidFill>
                  <a:schemeClr val="accent6"/>
                </a:solidFill>
              </a:rPr>
              <a:t>HashMap</a:t>
            </a:r>
            <a:r>
              <a:rPr lang="en-US" altLang="zh-TW" dirty="0" smtClean="0">
                <a:solidFill>
                  <a:schemeClr val="accent6"/>
                </a:solidFill>
              </a:rPr>
              <a:t> in </a:t>
            </a:r>
            <a:r>
              <a:rPr lang="en-US" altLang="zh-TW" dirty="0" err="1" smtClean="0">
                <a:solidFill>
                  <a:schemeClr val="accent6"/>
                </a:solidFill>
              </a:rPr>
              <a:t>MessageRouter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5796136" y="4390915"/>
            <a:ext cx="1523827" cy="47824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440710" y="2420765"/>
            <a:ext cx="177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smtClean="0"/>
              <a:t>…</a:t>
            </a:r>
            <a:endParaRPr lang="en-US" altLang="zh-TW" sz="900" dirty="0"/>
          </a:p>
          <a:p>
            <a:r>
              <a:rPr lang="en-US" altLang="zh-TW" sz="900" b="1" dirty="0" err="1"/>
              <a:t>addToMessages</a:t>
            </a:r>
            <a:r>
              <a:rPr lang="en-US" altLang="zh-TW" sz="900" b="1" dirty="0"/>
              <a:t>(m, true</a:t>
            </a:r>
            <a:r>
              <a:rPr lang="en-US" altLang="zh-TW" sz="900" b="1" dirty="0" smtClean="0"/>
              <a:t>);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51" name="直線單箭頭接點 50"/>
          <p:cNvCxnSpPr>
            <a:endCxn id="45" idx="2"/>
          </p:cNvCxnSpPr>
          <p:nvPr/>
        </p:nvCxnSpPr>
        <p:spPr>
          <a:xfrm flipV="1">
            <a:off x="2195736" y="3067096"/>
            <a:ext cx="131595" cy="116618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80982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6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66192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4780606" y="6196662"/>
            <a:ext cx="353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The messages this router is carrying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440710" y="2420765"/>
            <a:ext cx="17443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addToMessages</a:t>
            </a:r>
            <a:r>
              <a:rPr lang="en-US" altLang="zh-TW" sz="900" dirty="0" smtClean="0"/>
              <a:t>(….) {</a:t>
            </a:r>
            <a:endParaRPr lang="en-US" altLang="zh-TW" sz="900" dirty="0"/>
          </a:p>
          <a:p>
            <a:r>
              <a:rPr lang="en-US" altLang="zh-TW" sz="900" b="1" dirty="0" err="1"/>
              <a:t>this.messages.put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>
            <a:off x="2316793" y="2700271"/>
            <a:ext cx="5207535" cy="12066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6546025" y="5301208"/>
            <a:ext cx="1467405" cy="8954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823457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4780606" y="6196662"/>
            <a:ext cx="353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The messages this router is carrying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8" name="直線單箭頭接點 37"/>
          <p:cNvCxnSpPr>
            <a:endCxn id="37" idx="0"/>
          </p:cNvCxnSpPr>
          <p:nvPr/>
        </p:nvCxnSpPr>
        <p:spPr>
          <a:xfrm flipH="1">
            <a:off x="6546025" y="5301208"/>
            <a:ext cx="1467405" cy="8954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440710" y="2420765"/>
            <a:ext cx="17443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addToMessages</a:t>
            </a:r>
            <a:r>
              <a:rPr lang="en-US" altLang="zh-TW" sz="900" dirty="0" smtClean="0"/>
              <a:t>(….) {</a:t>
            </a:r>
            <a:endParaRPr lang="en-US" altLang="zh-TW" sz="900" dirty="0"/>
          </a:p>
          <a:p>
            <a:r>
              <a:rPr lang="en-US" altLang="zh-TW" sz="900" b="1" dirty="0" err="1"/>
              <a:t>this.messages.put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09260"/>
              </p:ext>
            </p:extLst>
          </p:nvPr>
        </p:nvGraphicFramePr>
        <p:xfrm>
          <a:off x="899592" y="4509120"/>
          <a:ext cx="612721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單箭頭接點 61"/>
          <p:cNvCxnSpPr/>
          <p:nvPr/>
        </p:nvCxnSpPr>
        <p:spPr>
          <a:xfrm flipH="1">
            <a:off x="7020273" y="4105523"/>
            <a:ext cx="576063" cy="447727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07349" y="3746677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2316793" y="2700271"/>
            <a:ext cx="5207535" cy="12066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6662956" y="326241"/>
            <a:ext cx="294337" cy="1853769"/>
          </a:xfrm>
          <a:prstGeom prst="rightBrace">
            <a:avLst>
              <a:gd name="adj1" fmla="val 8333"/>
              <a:gd name="adj2" fmla="val 88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957996" y="1796035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/>
              <a:t>MessageRouter</a:t>
            </a:r>
            <a:endParaRPr lang="zh-TW" altLang="en-US" sz="9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7458230" y="1559444"/>
            <a:ext cx="11354" cy="23659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22238"/>
              </p:ext>
            </p:extLst>
          </p:nvPr>
        </p:nvGraphicFramePr>
        <p:xfrm>
          <a:off x="5148064" y="375393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72679"/>
              </p:ext>
            </p:extLst>
          </p:nvPr>
        </p:nvGraphicFramePr>
        <p:xfrm>
          <a:off x="107504" y="4077072"/>
          <a:ext cx="612721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H="1">
            <a:off x="3131840" y="1394118"/>
            <a:ext cx="2016225" cy="246693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59077" y="1035272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55960" y="1490968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7218" y="2334585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80138" y="190369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155960" y="2334585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55960" y="190369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660037" y="4014007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04037" y="4545527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660037" y="4817775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04037" y="5349295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76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10/07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243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Ready to send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sender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133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934858" y="6117472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3821662" y="740592"/>
            <a:ext cx="1" cy="602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028616" y="1311243"/>
            <a:ext cx="16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EpidemicRouter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7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760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4703289" y="2064009"/>
            <a:ext cx="3253087" cy="24194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85"/>
          <p:cNvSpPr>
            <a:spLocks noChangeAspect="1"/>
          </p:cNvSpPr>
          <p:nvPr/>
        </p:nvSpPr>
        <p:spPr>
          <a:xfrm>
            <a:off x="5971330" y="265467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30" y="546764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18" y="626139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27971" y="907126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14420" y="309119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23978"/>
              </p:ext>
            </p:extLst>
          </p:nvPr>
        </p:nvGraphicFramePr>
        <p:xfrm>
          <a:off x="3682925" y="439546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292836" y="1370313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82869" y="120016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28765" y="1363352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50793" y="1200162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15139" y="113340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82869" y="1212616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29005" y="1212616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30060" y="658526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069745"/>
              </p:ext>
            </p:extLst>
          </p:nvPr>
        </p:nvGraphicFramePr>
        <p:xfrm>
          <a:off x="7612228" y="809820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>
            <a:endCxn id="94" idx="2"/>
          </p:cNvCxnSpPr>
          <p:nvPr/>
        </p:nvCxnSpPr>
        <p:spPr>
          <a:xfrm flipV="1">
            <a:off x="3882487" y="2079200"/>
            <a:ext cx="515547" cy="244092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2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934858" y="6117472"/>
            <a:ext cx="22669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307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63465" y="240348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65" y="52164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453" y="60102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20106" y="88200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06555" y="284000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6326"/>
              </p:ext>
            </p:extLst>
          </p:nvPr>
        </p:nvGraphicFramePr>
        <p:xfrm>
          <a:off x="3675060" y="414427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284971" y="1345194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75004" y="117504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20900" y="1338233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42928" y="1175043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07274" y="1108289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75004" y="1187497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21140" y="1187497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22195" y="633407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91751"/>
              </p:ext>
            </p:extLst>
          </p:nvPr>
        </p:nvGraphicFramePr>
        <p:xfrm>
          <a:off x="7604363" y="784701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6" name="直線接點 10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3601644" y="1293465"/>
            <a:ext cx="4498748" cy="267304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597739" y="992330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3264995" y="2018657"/>
            <a:ext cx="1148698" cy="18876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2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934858" y="6117472"/>
            <a:ext cx="22669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11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con)</a:t>
            </a:r>
            <a:endParaRPr lang="en-US" altLang="zh-TW" sz="1100" b="1" dirty="0" smtClean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86989" y="20492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89" y="48622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977" y="56559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43630" y="84658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30079" y="248575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92519"/>
              </p:ext>
            </p:extLst>
          </p:nvPr>
        </p:nvGraphicFramePr>
        <p:xfrm>
          <a:off x="3698584" y="379002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308495" y="1309769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98528" y="1139618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44424" y="1302808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66452" y="1139618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30798" y="1072864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98528" y="1152072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44664" y="1152072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45719" y="597982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98981"/>
              </p:ext>
            </p:extLst>
          </p:nvPr>
        </p:nvGraphicFramePr>
        <p:xfrm>
          <a:off x="7627887" y="749276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/>
          <p:nvPr/>
        </p:nvCxnSpPr>
        <p:spPr>
          <a:xfrm flipH="1" flipV="1">
            <a:off x="2303051" y="2814257"/>
            <a:ext cx="510340" cy="60482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40336"/>
              </p:ext>
            </p:extLst>
          </p:nvPr>
        </p:nvGraphicFramePr>
        <p:xfrm>
          <a:off x="1693832" y="2291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接點 61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2290116" y="1074419"/>
            <a:ext cx="1430923" cy="116817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732051" y="715573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 flipV="1">
            <a:off x="3120702" y="1293465"/>
            <a:ext cx="4979690" cy="212562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621263" y="956905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7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934858" y="6117472"/>
            <a:ext cx="22669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2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865253" y="3284984"/>
            <a:ext cx="248657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con)</a:t>
            </a:r>
            <a:r>
              <a:rPr lang="en-US" altLang="zh-TW" sz="1100" b="1" dirty="0" smtClean="0"/>
              <a:t>{</a:t>
            </a:r>
          </a:p>
          <a:p>
            <a:r>
              <a:rPr lang="en-US" altLang="zh-TW" sz="1100" b="1" dirty="0" smtClean="0"/>
              <a:t>…</a:t>
            </a:r>
          </a:p>
          <a:p>
            <a:r>
              <a:rPr lang="en-US" altLang="zh-TW" sz="1100" dirty="0" err="1"/>
              <a:t>retVal</a:t>
            </a:r>
            <a:r>
              <a:rPr lang="en-US" altLang="zh-TW" sz="1100" dirty="0"/>
              <a:t> = </a:t>
            </a:r>
            <a:r>
              <a:rPr lang="en-US" altLang="zh-TW" sz="1100" u="sng" dirty="0" err="1"/>
              <a:t>con.startTransfer</a:t>
            </a:r>
            <a:r>
              <a:rPr lang="en-US" altLang="zh-TW" sz="1100" u="sng" dirty="0"/>
              <a:t>(</a:t>
            </a:r>
            <a:r>
              <a:rPr lang="en-US" altLang="zh-TW" sz="1100" u="sng" dirty="0" err="1"/>
              <a:t>getHost</a:t>
            </a:r>
            <a:r>
              <a:rPr lang="en-US" altLang="zh-TW" sz="1100" u="sng" dirty="0"/>
              <a:t>(), m);</a:t>
            </a:r>
            <a:endParaRPr lang="en-US" altLang="zh-TW" sz="1100" b="1" dirty="0"/>
          </a:p>
          <a:p>
            <a:r>
              <a:rPr lang="en-US" altLang="zh-TW" sz="1100" b="1" dirty="0" smtClean="0"/>
              <a:t>…</a:t>
            </a:r>
            <a:endParaRPr lang="en-US" altLang="zh-TW" sz="1100" b="1" dirty="0"/>
          </a:p>
          <a:p>
            <a:r>
              <a:rPr lang="en-US" altLang="zh-TW" sz="1100" b="1" dirty="0" smtClean="0"/>
              <a:t>}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86989" y="20492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89" y="48622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977" y="56559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43630" y="84658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30079" y="248575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86616"/>
              </p:ext>
            </p:extLst>
          </p:nvPr>
        </p:nvGraphicFramePr>
        <p:xfrm>
          <a:off x="3698584" y="379002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308495" y="1309769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98528" y="1139618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44424" y="1302808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66452" y="1139618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30798" y="1072864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98528" y="1152072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44664" y="1152072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45719" y="597982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05789"/>
              </p:ext>
            </p:extLst>
          </p:nvPr>
        </p:nvGraphicFramePr>
        <p:xfrm>
          <a:off x="7627887" y="749276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/>
          <p:nvPr/>
        </p:nvCxnSpPr>
        <p:spPr>
          <a:xfrm flipH="1" flipV="1">
            <a:off x="2303051" y="2814257"/>
            <a:ext cx="510340" cy="60482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82291"/>
              </p:ext>
            </p:extLst>
          </p:nvPr>
        </p:nvGraphicFramePr>
        <p:xfrm>
          <a:off x="1693832" y="2291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接點 61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2290116" y="1074419"/>
            <a:ext cx="1430923" cy="116817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732051" y="715573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 flipV="1">
            <a:off x="3120702" y="1293465"/>
            <a:ext cx="4979690" cy="212562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621263" y="956905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3550310" y="3754343"/>
            <a:ext cx="33798" cy="68276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3059783" y="443711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n0(Sender)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0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934858" y="6117472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53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7" name="直線單箭頭接點 46"/>
          <p:cNvCxnSpPr>
            <a:endCxn id="53" idx="1"/>
          </p:cNvCxnSpPr>
          <p:nvPr/>
        </p:nvCxnSpPr>
        <p:spPr>
          <a:xfrm>
            <a:off x="1940481" y="3332289"/>
            <a:ext cx="632457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b="1" dirty="0" smtClean="0"/>
              <a:t>..</a:t>
            </a:r>
            <a:endParaRPr lang="en-US" altLang="zh-TW" sz="1200" b="1" dirty="0"/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20" name="圓角矩形 19"/>
          <p:cNvSpPr/>
          <p:nvPr/>
        </p:nvSpPr>
        <p:spPr>
          <a:xfrm>
            <a:off x="4788024" y="3205331"/>
            <a:ext cx="3744416" cy="29567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0" idx="2"/>
          </p:cNvCxnSpPr>
          <p:nvPr/>
        </p:nvCxnSpPr>
        <p:spPr>
          <a:xfrm>
            <a:off x="6660232" y="3501008"/>
            <a:ext cx="0" cy="1862269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091099" y="3386432"/>
            <a:ext cx="303076" cy="82760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395171" y="4214038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n1(Receiver)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598752" y="5363277"/>
            <a:ext cx="450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Asking </a:t>
            </a:r>
            <a:r>
              <a:rPr lang="en-US" altLang="zh-TW" dirty="0" smtClean="0">
                <a:solidFill>
                  <a:schemeClr val="accent3"/>
                </a:solidFill>
              </a:rPr>
              <a:t>to n1(Receiver) to receive the Message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630129" y="103821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n0(Sender)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77354"/>
              </p:ext>
            </p:extLst>
          </p:nvPr>
        </p:nvGraphicFramePr>
        <p:xfrm>
          <a:off x="4084938" y="1758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直線單箭頭接點 42"/>
          <p:cNvCxnSpPr/>
          <p:nvPr/>
        </p:nvCxnSpPr>
        <p:spPr>
          <a:xfrm flipH="1" flipV="1">
            <a:off x="6587083" y="2353333"/>
            <a:ext cx="1204950" cy="99452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5652120" y="2362858"/>
            <a:ext cx="648072" cy="33617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4026024" y="1748006"/>
            <a:ext cx="5117976" cy="527172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>
            <a:endCxn id="41" idx="2"/>
          </p:cNvCxnSpPr>
          <p:nvPr/>
        </p:nvCxnSpPr>
        <p:spPr>
          <a:xfrm flipH="1" flipV="1">
            <a:off x="5242637" y="1407547"/>
            <a:ext cx="163718" cy="138785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934858" y="6117472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47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10/11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412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Checks if </a:t>
            </a:r>
            <a:r>
              <a:rPr lang="en-US" altLang="zh-TW" dirty="0" smtClean="0">
                <a:solidFill>
                  <a:schemeClr val="accent3"/>
                </a:solidFill>
              </a:rPr>
              <a:t>router by </a:t>
            </a:r>
            <a:r>
              <a:rPr lang="en-US" altLang="zh-TW" dirty="0" smtClean="0">
                <a:solidFill>
                  <a:srgbClr val="FF0000"/>
                </a:solidFill>
              </a:rPr>
              <a:t>receiver</a:t>
            </a:r>
            <a:r>
              <a:rPr lang="en-US" altLang="zh-TW" dirty="0" smtClean="0">
                <a:solidFill>
                  <a:schemeClr val="accent3"/>
                </a:solidFill>
              </a:rPr>
              <a:t> </a:t>
            </a:r>
            <a:r>
              <a:rPr lang="en-US" altLang="zh-TW" dirty="0">
                <a:solidFill>
                  <a:schemeClr val="accent3"/>
                </a:solidFill>
              </a:rPr>
              <a:t>"wants" to start receiving message</a:t>
            </a:r>
            <a:br>
              <a:rPr lang="en-US" altLang="zh-TW" dirty="0">
                <a:solidFill>
                  <a:schemeClr val="accent3"/>
                </a:solidFill>
              </a:rPr>
            </a:br>
            <a:r>
              <a:rPr lang="en-US" altLang="zh-TW" dirty="0">
                <a:solidFill>
                  <a:schemeClr val="accent3"/>
                </a:solidFill>
              </a:rPr>
              <a:t>(there is only do "</a:t>
            </a:r>
            <a:r>
              <a:rPr lang="en-US" altLang="zh-TW" dirty="0" smtClean="0">
                <a:solidFill>
                  <a:schemeClr val="accent3"/>
                </a:solidFill>
              </a:rPr>
              <a:t>checks" </a:t>
            </a:r>
            <a:r>
              <a:rPr lang="en-US" altLang="zh-TW" dirty="0">
                <a:solidFill>
                  <a:schemeClr val="accent3"/>
                </a:solidFill>
              </a:rPr>
              <a:t>in this phase)</a:t>
            </a:r>
            <a:r>
              <a:rPr lang="zh-TW" altLang="en-US" dirty="0">
                <a:solidFill>
                  <a:schemeClr val="accent3"/>
                </a:solidFill>
              </a:rPr>
              <a:t/>
            </a:r>
            <a:br>
              <a:rPr lang="zh-TW" altLang="en-US" dirty="0">
                <a:solidFill>
                  <a:schemeClr val="accent3"/>
                </a:solidFill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receiver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966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55960" y="1490968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7218" y="2334585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80138" y="190369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155960" y="2334585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55960" y="190369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660037" y="4014007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04037" y="4545527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660037" y="4817775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04037" y="5349295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4572128" y="4978643"/>
            <a:ext cx="18212" cy="18621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104606" y="1412776"/>
            <a:ext cx="3400146" cy="35283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31" name="肘形接點 30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3" name="肘形接點 2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0" y="357229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b="1" dirty="0" err="1"/>
              <a:t>this.sendingConnections.size</a:t>
            </a:r>
            <a:r>
              <a:rPr lang="en-US" altLang="zh-TW" sz="1000" b="1" dirty="0"/>
              <a:t>() </a:t>
            </a:r>
            <a:r>
              <a:rPr lang="en-US" altLang="zh-TW" sz="1000" dirty="0"/>
              <a:t>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57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0" y="357229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b="1" dirty="0" err="1"/>
              <a:t>this.sendingConnections.size</a:t>
            </a:r>
            <a:r>
              <a:rPr lang="en-US" altLang="zh-TW" sz="1000" b="1" dirty="0"/>
              <a:t>() </a:t>
            </a:r>
            <a:r>
              <a:rPr lang="en-US" altLang="zh-TW" sz="1000" dirty="0"/>
              <a:t>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611560" y="3233683"/>
            <a:ext cx="0" cy="67721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42239"/>
              </p:ext>
            </p:extLst>
          </p:nvPr>
        </p:nvGraphicFramePr>
        <p:xfrm>
          <a:off x="74461" y="1948784"/>
          <a:ext cx="1479009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err="1" smtClean="0"/>
                        <a:t>sendingConnections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-102716" y="1620352"/>
            <a:ext cx="27286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connection(s) that are currently used for sending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1586511" y="3470143"/>
            <a:ext cx="0" cy="34804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435668" y="3109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3" name="肘形接點 32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0" y="357229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b="1" dirty="0" err="1"/>
              <a:t>this.getHost</a:t>
            </a:r>
            <a:r>
              <a:rPr lang="en-US" altLang="zh-TW" sz="1000" b="1" dirty="0"/>
              <a:t>().</a:t>
            </a:r>
            <a:r>
              <a:rPr lang="en-US" altLang="zh-TW" sz="1000" b="1" dirty="0" err="1"/>
              <a:t>getConnections</a:t>
            </a:r>
            <a:r>
              <a:rPr lang="en-US" altLang="zh-TW" sz="1000" b="1" dirty="0"/>
              <a:t>().size() </a:t>
            </a:r>
            <a:r>
              <a:rPr lang="en-US" altLang="zh-TW" sz="1000" dirty="0"/>
              <a:t>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187624" y="3353573"/>
            <a:ext cx="0" cy="10797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1907704" y="4190272"/>
            <a:ext cx="161679" cy="2430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2381"/>
              </p:ext>
            </p:extLst>
          </p:nvPr>
        </p:nvGraphicFramePr>
        <p:xfrm>
          <a:off x="479228" y="2104735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033741" y="392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9" name="肘形接點 38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0" y="357229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</a:t>
            </a:r>
            <a:r>
              <a:rPr lang="en-US" altLang="zh-TW" sz="1000" b="1" dirty="0"/>
              <a:t>con = </a:t>
            </a:r>
            <a:r>
              <a:rPr lang="en-US" altLang="zh-TW" sz="1000" b="1" dirty="0" err="1"/>
              <a:t>connections.get</a:t>
            </a:r>
            <a:r>
              <a:rPr lang="en-US" altLang="zh-TW" sz="1000" b="1" dirty="0"/>
              <a:t>(</a:t>
            </a:r>
            <a:r>
              <a:rPr lang="en-US" altLang="zh-TW" sz="1000" b="1" dirty="0" err="1"/>
              <a:t>i</a:t>
            </a:r>
            <a:r>
              <a:rPr lang="en-US" altLang="zh-TW" sz="1000" b="1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827584" y="3353574"/>
            <a:ext cx="360040" cy="198564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5451"/>
              </p:ext>
            </p:extLst>
          </p:nvPr>
        </p:nvGraphicFramePr>
        <p:xfrm>
          <a:off x="479228" y="2104735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479228" y="2330852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肘形接點 35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3670042" y="391857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71732" y="350888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10205" y="378694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04971" y="349924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b="1" dirty="0" err="1"/>
              <a:t>con.isReadyForTransfer</a:t>
            </a:r>
            <a:r>
              <a:rPr lang="en-US" altLang="zh-TW" sz="1000" b="1" dirty="0"/>
              <a:t>()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850" y="2297274"/>
            <a:ext cx="2517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/>
              <a:t>boolean</a:t>
            </a:r>
            <a:r>
              <a:rPr lang="en-US" altLang="zh-TW" sz="1000" dirty="0" smtClean="0"/>
              <a:t> </a:t>
            </a:r>
            <a:r>
              <a:rPr lang="en-US" altLang="zh-TW" sz="1000" b="1" dirty="0" err="1"/>
              <a:t>isReadyForTransfer</a:t>
            </a:r>
            <a:r>
              <a:rPr lang="en-US" altLang="zh-TW" sz="1000" b="1" dirty="0"/>
              <a:t>() </a:t>
            </a:r>
            <a:r>
              <a:rPr lang="en-US" altLang="zh-TW" sz="1000" dirty="0"/>
              <a:t>{</a:t>
            </a:r>
          </a:p>
          <a:p>
            <a:r>
              <a:rPr lang="zh-TW" altLang="en-US" sz="1000" dirty="0" smtClean="0"/>
              <a:t>    </a:t>
            </a:r>
            <a:r>
              <a:rPr lang="en-US" altLang="zh-TW" sz="1000" dirty="0" smtClean="0"/>
              <a:t>return </a:t>
            </a:r>
            <a:r>
              <a:rPr lang="en-US" altLang="zh-TW" sz="1000" u="sng" dirty="0" err="1"/>
              <a:t>this.isUp</a:t>
            </a:r>
            <a:r>
              <a:rPr lang="en-US" altLang="zh-TW" sz="1000" dirty="0"/>
              <a:t> &amp;&amp; </a:t>
            </a:r>
            <a:r>
              <a:rPr lang="en-US" altLang="zh-TW" sz="1000" u="sng" dirty="0" err="1"/>
              <a:t>this.msgOnFly</a:t>
            </a:r>
            <a:r>
              <a:rPr lang="en-US" altLang="zh-TW" sz="1000" u="sng" dirty="0"/>
              <a:t> == null</a:t>
            </a:r>
            <a:r>
              <a:rPr lang="en-US" altLang="zh-TW" sz="1000" dirty="0"/>
              <a:t>; 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779426" y="2682310"/>
            <a:ext cx="0" cy="44816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03078" y="308980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676005" y="2682310"/>
            <a:ext cx="0" cy="44816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399657" y="308980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1743576" y="266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40" name="圓角矩形 39"/>
          <p:cNvSpPr/>
          <p:nvPr/>
        </p:nvSpPr>
        <p:spPr>
          <a:xfrm>
            <a:off x="1599644" y="51946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1613500" y="146842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</a:t>
            </a:r>
            <a:endParaRPr lang="zh-TW" altLang="en-US" sz="1100" dirty="0"/>
          </a:p>
        </p:txBody>
      </p:sp>
      <p:sp>
        <p:nvSpPr>
          <p:cNvPr id="42" name="圓角矩形 41"/>
          <p:cNvSpPr/>
          <p:nvPr/>
        </p:nvSpPr>
        <p:spPr>
          <a:xfrm>
            <a:off x="1599644" y="98525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43" name="圓角矩形 42"/>
          <p:cNvSpPr/>
          <p:nvPr/>
        </p:nvSpPr>
        <p:spPr>
          <a:xfrm>
            <a:off x="1613500" y="19317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2355644" y="80917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接點 44"/>
          <p:cNvCxnSpPr>
            <a:stCxn id="42" idx="2"/>
          </p:cNvCxnSpPr>
          <p:nvPr/>
        </p:nvCxnSpPr>
        <p:spPr>
          <a:xfrm>
            <a:off x="2355644" y="127325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線單箭頭接點 45"/>
          <p:cNvCxnSpPr>
            <a:endCxn id="41" idx="2"/>
          </p:cNvCxnSpPr>
          <p:nvPr/>
        </p:nvCxnSpPr>
        <p:spPr>
          <a:xfrm flipV="1">
            <a:off x="2369500" y="175642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接點 46"/>
          <p:cNvCxnSpPr>
            <a:stCxn id="39" idx="2"/>
          </p:cNvCxnSpPr>
          <p:nvPr/>
        </p:nvCxnSpPr>
        <p:spPr>
          <a:xfrm>
            <a:off x="2355644" y="314685"/>
            <a:ext cx="0" cy="1923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2060229" y="1643490"/>
            <a:ext cx="1903853" cy="379057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125500" y="1620257"/>
            <a:ext cx="838582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1255476" y="1608978"/>
            <a:ext cx="345386" cy="345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1255476" y="1612428"/>
            <a:ext cx="0" cy="60736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3670042" y="391857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71732" y="350888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10205" y="378694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04971" y="349924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>
                <a:solidFill>
                  <a:srgbClr val="FF0000"/>
                </a:solidFill>
              </a:rPr>
              <a:t>!</a:t>
            </a:r>
            <a:r>
              <a:rPr lang="en-US" altLang="zh-TW" sz="1000" b="1" dirty="0" err="1"/>
              <a:t>con.isReadyForTransfer</a:t>
            </a:r>
            <a:r>
              <a:rPr lang="en-US" altLang="zh-TW" sz="1000" b="1" dirty="0"/>
              <a:t>()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795667" y="5450839"/>
            <a:ext cx="366011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32978" y="526617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3670042" y="391857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71732" y="350888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10205" y="378694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04971" y="349924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>
                <a:solidFill>
                  <a:srgbClr val="FF0000"/>
                </a:solidFill>
              </a:rPr>
              <a:t>!</a:t>
            </a:r>
            <a:r>
              <a:rPr lang="en-US" altLang="zh-TW" sz="1000" b="1" dirty="0" err="1"/>
              <a:t>con.isReadyForTransfer</a:t>
            </a:r>
            <a:r>
              <a:rPr lang="en-US" altLang="zh-TW" sz="1000" b="1" dirty="0"/>
              <a:t>()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>
                <a:solidFill>
                  <a:srgbClr val="FF0000"/>
                </a:solidFill>
              </a:rPr>
              <a:t>return false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5204121" y="4185126"/>
            <a:ext cx="440533" cy="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652991" y="400046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3670042" y="391857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b="1" dirty="0" err="1"/>
              <a:t>hasMessage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()) || 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(m)</a:t>
            </a:r>
            <a:r>
              <a:rPr lang="en-US" altLang="zh-TW" sz="900" dirty="0"/>
              <a:t>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71732" y="350888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10205" y="378694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5437513" y="2492896"/>
            <a:ext cx="2430014" cy="21859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9766" y="1979906"/>
            <a:ext cx="2302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boolean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hasMessage</a:t>
            </a:r>
            <a:r>
              <a:rPr lang="en-US" altLang="zh-TW" sz="1000" b="1" dirty="0"/>
              <a:t>(String id)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    return </a:t>
            </a:r>
            <a:r>
              <a:rPr lang="en-US" altLang="zh-TW" sz="1000" dirty="0" err="1"/>
              <a:t>this.messages.containsKey</a:t>
            </a:r>
            <a:r>
              <a:rPr lang="en-US" altLang="zh-TW" sz="1000" dirty="0"/>
              <a:t>(id);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2192018" y="2264394"/>
            <a:ext cx="61388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805907" y="20797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9766" y="1833507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return True if the router has message with this id, false if not</a:t>
            </a:r>
            <a:endParaRPr lang="zh-TW" altLang="en-US" sz="1000" u="sng" dirty="0">
              <a:solidFill>
                <a:schemeClr val="accent3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33184"/>
              </p:ext>
            </p:extLst>
          </p:nvPr>
        </p:nvGraphicFramePr>
        <p:xfrm>
          <a:off x="112223" y="641990"/>
          <a:ext cx="780391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91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Messages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-13118" y="5746505"/>
            <a:ext cx="3204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boolean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isDeliveredMessage</a:t>
            </a:r>
            <a:r>
              <a:rPr lang="en-US" altLang="zh-TW" sz="1000" b="1" dirty="0"/>
              <a:t>(Message m)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    return </a:t>
            </a:r>
            <a:r>
              <a:rPr lang="en-US" altLang="zh-TW" sz="1000" dirty="0"/>
              <a:t>(</a:t>
            </a:r>
            <a:r>
              <a:rPr lang="en-US" altLang="zh-TW" sz="1000" u="sng" dirty="0" err="1"/>
              <a:t>this.deliveredMessages.containsKey</a:t>
            </a:r>
            <a:r>
              <a:rPr lang="en-US" altLang="zh-TW" sz="1000" u="sng" dirty="0"/>
              <a:t>(</a:t>
            </a:r>
            <a:r>
              <a:rPr lang="en-US" altLang="zh-TW" sz="1000" u="sng" dirty="0" err="1"/>
              <a:t>m.getId</a:t>
            </a:r>
            <a:r>
              <a:rPr lang="en-US" altLang="zh-TW" sz="1000" u="sng" dirty="0"/>
              <a:t>())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72294" y="6204646"/>
            <a:ext cx="349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return true if a message with the same ID has been received by </a:t>
            </a:r>
          </a:p>
          <a:p>
            <a:r>
              <a:rPr lang="en-US" altLang="zh-TW" sz="1000" dirty="0" smtClean="0">
                <a:solidFill>
                  <a:schemeClr val="accent3"/>
                </a:solidFill>
              </a:rPr>
              <a:t>this </a:t>
            </a:r>
            <a:r>
              <a:rPr lang="en-US" altLang="zh-TW" sz="1000" dirty="0">
                <a:solidFill>
                  <a:schemeClr val="accent3"/>
                </a:solidFill>
              </a:rPr>
              <a:t>host as the </a:t>
            </a:r>
            <a:r>
              <a:rPr lang="en-US" altLang="zh-TW" sz="1000" b="1" u="sng" dirty="0">
                <a:solidFill>
                  <a:schemeClr val="accent2"/>
                </a:solidFill>
              </a:rPr>
              <a:t>final recipient</a:t>
            </a:r>
            <a:r>
              <a:rPr lang="en-US" altLang="zh-TW" sz="1000" u="sng" dirty="0">
                <a:solidFill>
                  <a:schemeClr val="accent3"/>
                </a:solidFill>
              </a:rPr>
              <a:t>.</a:t>
            </a:r>
            <a:endParaRPr lang="zh-TW" altLang="en-US" sz="1000" u="sng" dirty="0">
              <a:solidFill>
                <a:schemeClr val="accent3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022007" y="6023504"/>
            <a:ext cx="61388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635896" y="583883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34312"/>
              </p:ext>
            </p:extLst>
          </p:nvPr>
        </p:nvGraphicFramePr>
        <p:xfrm>
          <a:off x="52482" y="4356423"/>
          <a:ext cx="780391" cy="1361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91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Delivered</a:t>
                      </a:r>
                    </a:p>
                    <a:p>
                      <a:r>
                        <a:rPr lang="en-US" altLang="zh-TW" sz="900" b="1" dirty="0" smtClean="0"/>
                        <a:t>Message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H="1">
            <a:off x="1907704" y="1774146"/>
            <a:ext cx="5769397" cy="30558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2332000" y="2100943"/>
            <a:ext cx="5338209" cy="37378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75013" y="3920668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dirty="0" smtClean="0">
                <a:solidFill>
                  <a:srgbClr val="7030A0"/>
                </a:solidFill>
              </a:rPr>
              <a:t>if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m.getTtl</a:t>
            </a:r>
            <a:r>
              <a:rPr lang="en-US" altLang="zh-TW" sz="900" b="1" dirty="0"/>
              <a:t>() &lt;= 0 &amp;&amp; 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!=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676703" y="3510986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15176" y="3789040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單箭頭接點 60"/>
          <p:cNvCxnSpPr/>
          <p:nvPr/>
        </p:nvCxnSpPr>
        <p:spPr>
          <a:xfrm flipH="1">
            <a:off x="4562180" y="5268270"/>
            <a:ext cx="1" cy="47567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294319" y="56727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300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H="1">
            <a:off x="5537976" y="5268270"/>
            <a:ext cx="1" cy="40443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832107" y="504323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72" name="直線單箭頭接點 71"/>
          <p:cNvCxnSpPr>
            <a:endCxn id="71" idx="3"/>
          </p:cNvCxnSpPr>
          <p:nvPr/>
        </p:nvCxnSpPr>
        <p:spPr>
          <a:xfrm flipH="1" flipV="1">
            <a:off x="3451507" y="5227899"/>
            <a:ext cx="750633" cy="4037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326218" y="56338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6110150" y="5291750"/>
            <a:ext cx="1" cy="40443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5898392" y="56573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697366" y="50419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738624" y="894036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21544" y="463149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697366" y="894036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7366" y="463149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4201443" y="2573458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2041007" y="3131046"/>
            <a:ext cx="4320872" cy="252303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ActiveRouter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82266" y="3974663"/>
            <a:ext cx="42722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changedConnection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(Connection </a:t>
            </a:r>
            <a:r>
              <a:rPr lang="en-US" altLang="zh-TW" sz="1100" dirty="0">
                <a:solidFill>
                  <a:schemeClr val="bg1"/>
                </a:solidFill>
              </a:rPr>
              <a:t>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canStartTransfer</a:t>
            </a:r>
            <a:r>
              <a:rPr lang="en-US" altLang="zh-TW" sz="11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startTransfer</a:t>
            </a:r>
            <a:r>
              <a:rPr lang="en-US" altLang="zh-TW" sz="1100" dirty="0" smtClean="0">
                <a:solidFill>
                  <a:schemeClr val="bg1"/>
                </a:solidFill>
              </a:rPr>
              <a:t>(Message</a:t>
            </a:r>
            <a:r>
              <a:rPr lang="en-US" altLang="zh-TW" sz="1100" dirty="0">
                <a:solidFill>
                  <a:schemeClr val="bg1"/>
                </a:solidFill>
              </a:rPr>
              <a:t>, Connection)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tryMessagesForConnected</a:t>
            </a:r>
            <a:r>
              <a:rPr lang="en-US" altLang="zh-TW" sz="1100" dirty="0" smtClean="0">
                <a:solidFill>
                  <a:schemeClr val="bg1"/>
                </a:solidFill>
              </a:rPr>
              <a:t>(List&lt;Tuple&lt;Message</a:t>
            </a:r>
            <a:r>
              <a:rPr lang="en-US" altLang="zh-TW" sz="1100" dirty="0">
                <a:solidFill>
                  <a:schemeClr val="bg1"/>
                </a:solidFill>
              </a:rPr>
              <a:t>, Connection&gt;&gt;)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tryAllMessages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(Connection, List&lt;Message&gt;)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tryMessagesToConnections</a:t>
            </a:r>
            <a:r>
              <a:rPr lang="en-US" altLang="zh-TW" sz="1100" dirty="0">
                <a:solidFill>
                  <a:schemeClr val="bg1"/>
                </a:solidFill>
              </a:rPr>
              <a:t>(List&lt;Message&gt;, List&lt;Connection&gt;)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tryAllMessagesToAllConnections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addToSendingConnections</a:t>
            </a:r>
            <a:r>
              <a:rPr lang="en-US" altLang="zh-TW" sz="1100" dirty="0">
                <a:solidFill>
                  <a:schemeClr val="bg1"/>
                </a:solidFill>
              </a:rPr>
              <a:t>(Connection)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065184" y="3543776"/>
            <a:ext cx="428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sendingConnections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ArrayList</a:t>
            </a:r>
            <a:r>
              <a:rPr lang="en-US" altLang="zh-TW" sz="1100" dirty="0">
                <a:solidFill>
                  <a:schemeClr val="bg1"/>
                </a:solidFill>
              </a:rPr>
              <a:t>&lt;Connection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zh-TW" sz="1100" dirty="0" smtClean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041007" y="3974663"/>
            <a:ext cx="432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041007" y="3543776"/>
            <a:ext cx="432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239476" y="5633785"/>
            <a:ext cx="1" cy="45951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3191159" y="6093296"/>
            <a:ext cx="2096635" cy="6926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54743" y="6093296"/>
            <a:ext cx="1202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bg1"/>
                </a:solidFill>
              </a:rPr>
              <a:t>EpidemicRouter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" name="直線接點 17"/>
          <p:cNvCxnSpPr>
            <a:stCxn id="15" idx="1"/>
            <a:endCxn id="15" idx="3"/>
          </p:cNvCxnSpPr>
          <p:nvPr/>
        </p:nvCxnSpPr>
        <p:spPr>
          <a:xfrm>
            <a:off x="3191159" y="6439644"/>
            <a:ext cx="209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191159" y="6352533"/>
            <a:ext cx="209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225222" y="6439644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update()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75013" y="3920668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dirty="0" smtClean="0">
                <a:solidFill>
                  <a:srgbClr val="7030A0"/>
                </a:solidFill>
              </a:rPr>
              <a:t>if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</a:t>
            </a:r>
            <a:r>
              <a:rPr lang="en-US" altLang="zh-TW" sz="900" b="1" dirty="0"/>
              <a:t>(!</a:t>
            </a:r>
            <a:r>
              <a:rPr lang="en-US" altLang="zh-TW" sz="900" b="1" dirty="0" err="1"/>
              <a:t>makeRoomForMessage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676703" y="3510986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15176" y="3789040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495087" y="585843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3125500" y="6093296"/>
            <a:ext cx="1108792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52017"/>
              </p:ext>
            </p:extLst>
          </p:nvPr>
        </p:nvGraphicFramePr>
        <p:xfrm>
          <a:off x="1331640" y="5351829"/>
          <a:ext cx="780391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91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Messages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46454" y="4430000"/>
            <a:ext cx="4221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3"/>
                </a:solidFill>
              </a:rPr>
              <a:t>The Messages(Buffer) is empty so there's </a:t>
            </a:r>
            <a:r>
              <a:rPr lang="en-US" altLang="zh-TW" sz="1000" dirty="0">
                <a:solidFill>
                  <a:schemeClr val="accent3"/>
                </a:solidFill>
              </a:rPr>
              <a:t>enough space for the new message.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1642751" y="4676221"/>
            <a:ext cx="0" cy="675608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b="1" dirty="0" err="1"/>
              <a:t>super.receiveMessage</a:t>
            </a:r>
            <a:r>
              <a:rPr lang="en-US" altLang="zh-TW" sz="1050" b="1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75013" y="3920668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dirty="0" smtClean="0">
                <a:solidFill>
                  <a:srgbClr val="7030A0"/>
                </a:solidFill>
              </a:rPr>
              <a:t>if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FF0000"/>
                </a:solidFill>
              </a:rPr>
              <a:t>return </a:t>
            </a:r>
            <a:r>
              <a:rPr lang="en-US" altLang="zh-TW" sz="900" i="1" dirty="0">
                <a:solidFill>
                  <a:srgbClr val="FF0000"/>
                </a:solidFill>
              </a:rPr>
              <a:t>RCV_OK</a:t>
            </a:r>
            <a:r>
              <a:rPr lang="en-US" altLang="zh-TW" sz="900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676703" y="3510986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15176" y="3789040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804616" y="1294349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5277438" y="1663681"/>
            <a:ext cx="0" cy="44350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267744" y="3179454"/>
            <a:ext cx="4919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Message transfer begin here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78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b="1" dirty="0" smtClean="0"/>
              <a:t>Message </a:t>
            </a:r>
            <a:r>
              <a:rPr lang="en-US" altLang="zh-TW" sz="1050" b="1" dirty="0" err="1"/>
              <a:t>newMessage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m.replicate</a:t>
            </a:r>
            <a:r>
              <a:rPr lang="en-US" altLang="zh-TW" sz="1050" b="1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this.putToIncomingBuffer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newMessage.addNodeOnPath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this.host</a:t>
            </a:r>
            <a:r>
              <a:rPr lang="en-US" altLang="zh-TW" sz="1050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return </a:t>
            </a:r>
            <a:r>
              <a:rPr lang="en-US" altLang="zh-TW" sz="1050" i="1" dirty="0"/>
              <a:t>RCV_OK;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73688"/>
              </p:ext>
            </p:extLst>
          </p:nvPr>
        </p:nvGraphicFramePr>
        <p:xfrm>
          <a:off x="416410" y="4584832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H="1">
            <a:off x="2915816" y="2298973"/>
            <a:ext cx="1116317" cy="210213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Message </a:t>
            </a:r>
            <a:r>
              <a:rPr lang="en-US" altLang="zh-TW" sz="1050" dirty="0" err="1"/>
              <a:t>newMessage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m.replicate</a:t>
            </a:r>
            <a:r>
              <a:rPr lang="en-US" altLang="zh-TW" sz="1050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b="1" dirty="0" err="1" smtClean="0"/>
              <a:t>this.putToIncomingBuffer</a:t>
            </a:r>
            <a:r>
              <a:rPr lang="en-US" altLang="zh-TW" sz="1050" b="1" dirty="0" smtClean="0"/>
              <a:t>(</a:t>
            </a:r>
            <a:r>
              <a:rPr lang="en-US" altLang="zh-TW" sz="1050" b="1" dirty="0" err="1" smtClean="0"/>
              <a:t>newMessage</a:t>
            </a:r>
            <a:r>
              <a:rPr lang="en-US" altLang="zh-TW" sz="1050" b="1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newMessage.addNodeOnPath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this.host</a:t>
            </a:r>
            <a:r>
              <a:rPr lang="en-US" altLang="zh-TW" sz="1050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return </a:t>
            </a:r>
            <a:r>
              <a:rPr lang="en-US" altLang="zh-TW" sz="1050" i="1" dirty="0"/>
              <a:t>RCV_OK;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1043608" y="2932495"/>
            <a:ext cx="0" cy="7125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64037"/>
              </p:ext>
            </p:extLst>
          </p:nvPr>
        </p:nvGraphicFramePr>
        <p:xfrm>
          <a:off x="414128" y="3729545"/>
          <a:ext cx="1480978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89"/>
                <a:gridCol w="740489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/>
                        <a:t>incomingMessages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M1_n0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newMessage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-33259" y="2582753"/>
            <a:ext cx="32928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dirty="0" err="1" smtClean="0"/>
              <a:t>putToIncomingBuffer</a:t>
            </a:r>
            <a:r>
              <a:rPr lang="en-US" altLang="zh-TW" sz="900" dirty="0" smtClean="0"/>
              <a:t>(m</a:t>
            </a:r>
            <a:r>
              <a:rPr lang="en-US" altLang="zh-TW" sz="900" dirty="0"/>
              <a:t>, </a:t>
            </a:r>
            <a:r>
              <a:rPr lang="en-US" altLang="zh-TW" sz="900" dirty="0" smtClean="0"/>
              <a:t>from</a:t>
            </a:r>
            <a:r>
              <a:rPr lang="en-US" altLang="zh-TW" sz="900" dirty="0"/>
              <a:t>) {</a:t>
            </a:r>
          </a:p>
          <a:p>
            <a:r>
              <a:rPr lang="en-US" altLang="zh-TW" sz="900" b="1" dirty="0" err="1"/>
              <a:t>this.incomingMessages.put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 + "_" + </a:t>
            </a:r>
            <a:r>
              <a:rPr lang="en-US" altLang="zh-TW" sz="900" b="1" dirty="0" err="1"/>
              <a:t>from.toString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4" name="右大括弧 33"/>
          <p:cNvSpPr/>
          <p:nvPr/>
        </p:nvSpPr>
        <p:spPr>
          <a:xfrm>
            <a:off x="2915816" y="2346723"/>
            <a:ext cx="252761" cy="864395"/>
          </a:xfrm>
          <a:prstGeom prst="rightBrace">
            <a:avLst>
              <a:gd name="adj1" fmla="val 8333"/>
              <a:gd name="adj2" fmla="val 29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627784" y="4035681"/>
            <a:ext cx="3424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3"/>
                </a:solidFill>
              </a:rPr>
              <a:t>This is a buffer means that </a:t>
            </a:r>
            <a:r>
              <a:rPr lang="en-US" altLang="zh-TW" sz="1000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sz="1000" dirty="0" smtClean="0">
                <a:solidFill>
                  <a:schemeClr val="accent3"/>
                </a:solidFill>
              </a:rPr>
              <a:t> </a:t>
            </a:r>
            <a:r>
              <a:rPr lang="en-US" altLang="zh-TW" sz="1000" dirty="0" smtClean="0">
                <a:solidFill>
                  <a:schemeClr val="accent2"/>
                </a:solidFill>
              </a:rPr>
              <a:t>will be transferred but not yet</a:t>
            </a:r>
            <a:r>
              <a:rPr lang="en-US" altLang="zh-TW" sz="1000" dirty="0" smtClean="0">
                <a:solidFill>
                  <a:schemeClr val="accent3"/>
                </a:solidFill>
              </a:rPr>
              <a:t>.</a:t>
            </a: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73627"/>
              </p:ext>
            </p:extLst>
          </p:nvPr>
        </p:nvGraphicFramePr>
        <p:xfrm>
          <a:off x="1511851" y="535590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直線單箭頭接點 39"/>
          <p:cNvCxnSpPr/>
          <p:nvPr/>
        </p:nvCxnSpPr>
        <p:spPr>
          <a:xfrm>
            <a:off x="1847850" y="4114800"/>
            <a:ext cx="2163408" cy="105738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15" idx="1"/>
          </p:cNvCxnSpPr>
          <p:nvPr/>
        </p:nvCxnSpPr>
        <p:spPr>
          <a:xfrm>
            <a:off x="1907704" y="3825098"/>
            <a:ext cx="720080" cy="333694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Message </a:t>
            </a:r>
            <a:r>
              <a:rPr lang="en-US" altLang="zh-TW" sz="1050" dirty="0" err="1"/>
              <a:t>newMessage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m.replicate</a:t>
            </a:r>
            <a:r>
              <a:rPr lang="en-US" altLang="zh-TW" sz="1050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this.putToIncomingBuffer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b="1" dirty="0" err="1" smtClean="0"/>
              <a:t>newMessage.addNodeOnPath</a:t>
            </a:r>
            <a:r>
              <a:rPr lang="en-US" altLang="zh-TW" sz="1050" b="1" dirty="0" smtClean="0"/>
              <a:t>(</a:t>
            </a:r>
            <a:r>
              <a:rPr lang="en-US" altLang="zh-TW" sz="1050" b="1" dirty="0" err="1" smtClean="0"/>
              <a:t>this.host</a:t>
            </a:r>
            <a:r>
              <a:rPr lang="en-US" altLang="zh-TW" sz="1050" b="1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return </a:t>
            </a:r>
            <a:r>
              <a:rPr lang="en-US" altLang="zh-TW" sz="1050" i="1" dirty="0"/>
              <a:t>RCV_OK;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55264"/>
              </p:ext>
            </p:extLst>
          </p:nvPr>
        </p:nvGraphicFramePr>
        <p:xfrm>
          <a:off x="126041" y="4846316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[n1]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>
            <a:off x="4539683" y="2852936"/>
            <a:ext cx="81613" cy="19934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07504" y="4468470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newMessage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1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Message </a:t>
            </a:r>
            <a:r>
              <a:rPr lang="en-US" altLang="zh-TW" sz="1050" dirty="0" err="1"/>
              <a:t>newMessage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m.replicate</a:t>
            </a:r>
            <a:r>
              <a:rPr lang="en-US" altLang="zh-TW" sz="1050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this.putToIncomingBuffer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newMessage.addNodeOnPath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this.host</a:t>
            </a:r>
            <a:r>
              <a:rPr lang="en-US" altLang="zh-TW" sz="1050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>
                <a:solidFill>
                  <a:schemeClr val="accent2"/>
                </a:solidFill>
              </a:rPr>
              <a:t>return </a:t>
            </a:r>
            <a:r>
              <a:rPr lang="en-US" altLang="zh-TW" sz="1050" i="1" dirty="0">
                <a:solidFill>
                  <a:schemeClr val="accent2"/>
                </a:solidFill>
              </a:rPr>
              <a:t>RCV_OK</a:t>
            </a:r>
            <a:r>
              <a:rPr lang="en-US" altLang="zh-TW" sz="1050" i="1" dirty="0"/>
              <a:t>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9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920474" y="3767225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b="1" dirty="0"/>
              <a:t>return </a:t>
            </a:r>
            <a:r>
              <a:rPr lang="en-US" altLang="zh-TW" sz="1050" b="1" dirty="0" err="1"/>
              <a:t>super.receiveMessage</a:t>
            </a:r>
            <a:r>
              <a:rPr lang="en-US" altLang="zh-TW" sz="1050" b="1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920473" y="3620473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zh-TW" altLang="en-US" sz="1050" b="1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 smtClean="0"/>
              <a:t>){</a:t>
            </a:r>
            <a:endParaRPr lang="en-US" altLang="zh-TW" sz="1050" dirty="0"/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m.addNodeOnPath</a:t>
            </a:r>
            <a:r>
              <a:rPr lang="en-US" altLang="zh-TW" sz="1050" dirty="0" smtClean="0"/>
              <a:t>(this</a:t>
            </a:r>
            <a:r>
              <a:rPr lang="en-US" altLang="zh-TW" sz="1050" dirty="0"/>
              <a:t>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 smtClean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 smtClean="0"/>
              <a:t>;</a:t>
            </a:r>
          </a:p>
          <a:p>
            <a:r>
              <a:rPr lang="en-US" altLang="zh-TW" sz="1050" dirty="0" smtClean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89542" y="3203684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562364" y="3573016"/>
            <a:ext cx="0" cy="44350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527091" y="4726375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4564516" y="4881103"/>
            <a:ext cx="0" cy="4478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101349" y="5328978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34" name="直線單箭頭接點 33"/>
          <p:cNvCxnSpPr>
            <a:endCxn id="35" idx="3"/>
          </p:cNvCxnSpPr>
          <p:nvPr/>
        </p:nvCxnSpPr>
        <p:spPr>
          <a:xfrm flipH="1">
            <a:off x="1557203" y="800375"/>
            <a:ext cx="1467187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11560" y="615709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5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240263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this.router.receiveMessage</a:t>
            </a:r>
            <a:r>
              <a:rPr lang="en-US" altLang="zh-TW" sz="1050" dirty="0"/>
              <a:t>(m, from); </a:t>
            </a:r>
            <a:endParaRPr lang="zh-TW" altLang="en-US" sz="1050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dirty="0"/>
              <a:t>) {</a:t>
            </a:r>
          </a:p>
          <a:p>
            <a:pPr lvl="1"/>
            <a:r>
              <a:rPr lang="en-US" altLang="zh-TW" sz="1050" b="1" dirty="0"/>
              <a:t>   </a:t>
            </a:r>
            <a:r>
              <a:rPr lang="en-US" altLang="zh-TW" sz="1050" b="1" dirty="0" err="1"/>
              <a:t>m.addNodeOnPath</a:t>
            </a:r>
            <a:r>
              <a:rPr lang="en-US" altLang="zh-TW" sz="1050" b="1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75946"/>
              </p:ext>
            </p:extLst>
          </p:nvPr>
        </p:nvGraphicFramePr>
        <p:xfrm>
          <a:off x="251520" y="266263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[n1]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>
            <a:off x="3809171" y="1100417"/>
            <a:ext cx="834837" cy="15364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37" idx="3"/>
          </p:cNvCxnSpPr>
          <p:nvPr/>
        </p:nvCxnSpPr>
        <p:spPr>
          <a:xfrm flipH="1">
            <a:off x="1527806" y="1422070"/>
            <a:ext cx="1467187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82163" y="1237404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151" y="23390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endCxn id="39" idx="3"/>
          </p:cNvCxnSpPr>
          <p:nvPr/>
        </p:nvCxnSpPr>
        <p:spPr>
          <a:xfrm flipH="1">
            <a:off x="1557203" y="800375"/>
            <a:ext cx="1467187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11560" y="615709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9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b="1" dirty="0"/>
              <a:t> </a:t>
            </a:r>
            <a:r>
              <a:rPr lang="en-US" altLang="zh-TW" sz="1200" b="1" dirty="0" smtClean="0"/>
              <a:t>= </a:t>
            </a:r>
            <a:r>
              <a:rPr lang="en-US" altLang="zh-TW" sz="1200" b="1" dirty="0" err="1" smtClean="0"/>
              <a:t>getOtherNode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).</a:t>
            </a:r>
            <a:r>
              <a:rPr lang="en-US" altLang="zh-TW" sz="1200" b="1" dirty="0" err="1"/>
              <a:t>receiveMessage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newMessage</a:t>
            </a:r>
            <a:r>
              <a:rPr lang="en-US" altLang="zh-TW" sz="1200" b="1" dirty="0"/>
              <a:t>, from</a:t>
            </a:r>
            <a:r>
              <a:rPr lang="en-US" altLang="zh-TW" sz="1200" b="1" dirty="0" smtClean="0"/>
              <a:t>);</a:t>
            </a:r>
          </a:p>
          <a:p>
            <a:r>
              <a:rPr lang="en-US" altLang="zh-TW" sz="1200" dirty="0"/>
              <a:t>if (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 == </a:t>
            </a:r>
            <a:r>
              <a:rPr lang="en-US" altLang="zh-TW" sz="1200" dirty="0" err="1"/>
              <a:t>MessageRouter.</a:t>
            </a:r>
            <a:r>
              <a:rPr lang="en-US" altLang="zh-TW" sz="1200" i="1" dirty="0" err="1"/>
              <a:t>RCV_OK</a:t>
            </a:r>
            <a:r>
              <a:rPr lang="en-US" altLang="zh-TW" sz="1200" dirty="0"/>
              <a:t>) {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b="1" dirty="0" err="1" smtClean="0"/>
              <a:t>this.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msgOnFly</a:t>
            </a:r>
            <a:r>
              <a:rPr lang="en-US" altLang="zh-TW" sz="1200" b="1" dirty="0" smtClean="0"/>
              <a:t> </a:t>
            </a:r>
            <a:r>
              <a:rPr lang="en-US" altLang="zh-TW" sz="1200" b="1" dirty="0"/>
              <a:t>= </a:t>
            </a:r>
            <a:r>
              <a:rPr lang="en-US" altLang="zh-TW" sz="1200" b="1" dirty="0" err="1"/>
              <a:t>newMessage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this.transferDoneTime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SimClock.</a:t>
            </a:r>
            <a:r>
              <a:rPr lang="en-US" altLang="zh-TW" sz="1200" i="1" dirty="0" err="1"/>
              <a:t>getTime</a:t>
            </a:r>
            <a:r>
              <a:rPr lang="en-US" altLang="zh-TW" sz="1200" i="1" dirty="0"/>
              <a:t>() + </a:t>
            </a:r>
          </a:p>
          <a:p>
            <a:r>
              <a:rPr lang="en-US" altLang="zh-TW" sz="1200" dirty="0" smtClean="0"/>
              <a:t>      (</a:t>
            </a:r>
            <a:r>
              <a:rPr lang="en-US" altLang="zh-TW" sz="1200" dirty="0"/>
              <a:t>1.0*</a:t>
            </a:r>
            <a:r>
              <a:rPr lang="en-US" altLang="zh-TW" sz="1200" dirty="0" err="1"/>
              <a:t>m.getSize</a:t>
            </a:r>
            <a:r>
              <a:rPr lang="en-US" altLang="zh-TW" sz="1200" dirty="0"/>
              <a:t>()) / </a:t>
            </a:r>
            <a:r>
              <a:rPr lang="en-US" altLang="zh-TW" sz="1200" dirty="0" err="1"/>
              <a:t>this.speed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}</a:t>
            </a:r>
          </a:p>
          <a:p>
            <a:r>
              <a:rPr lang="en-US" altLang="zh-TW" sz="1200" dirty="0"/>
              <a:t>return 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;</a:t>
            </a:r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4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4" name="直線單箭頭接點 43"/>
          <p:cNvCxnSpPr>
            <a:endCxn id="45" idx="2"/>
          </p:cNvCxnSpPr>
          <p:nvPr/>
        </p:nvCxnSpPr>
        <p:spPr>
          <a:xfrm flipV="1">
            <a:off x="4644008" y="2281386"/>
            <a:ext cx="112781" cy="105090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283967" y="1912054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6124941" y="3717032"/>
            <a:ext cx="0" cy="122413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3591"/>
              </p:ext>
            </p:extLst>
          </p:nvPr>
        </p:nvGraphicFramePr>
        <p:xfrm>
          <a:off x="3419872" y="494116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[n1]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3353157" y="4564981"/>
            <a:ext cx="277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This message </a:t>
            </a:r>
            <a:r>
              <a:rPr lang="en-US" altLang="zh-TW" dirty="0">
                <a:solidFill>
                  <a:srgbClr val="FF0000"/>
                </a:solidFill>
              </a:rPr>
              <a:t>is transferring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610824" y="4825673"/>
            <a:ext cx="2035112" cy="13380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2"/>
          </p:cNvCxnSpPr>
          <p:nvPr/>
        </p:nvCxnSpPr>
        <p:spPr>
          <a:xfrm>
            <a:off x="6628380" y="6163731"/>
            <a:ext cx="0" cy="5712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10/14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196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3622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/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/>
              <a:t>if (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 == </a:t>
            </a:r>
            <a:r>
              <a:rPr lang="en-US" altLang="zh-TW" sz="1200" dirty="0" err="1"/>
              <a:t>MessageRouter.</a:t>
            </a:r>
            <a:r>
              <a:rPr lang="en-US" altLang="zh-TW" sz="1200" i="1" dirty="0" err="1"/>
              <a:t>RCV_OK</a:t>
            </a:r>
            <a:r>
              <a:rPr lang="en-US" altLang="zh-TW" sz="1200" dirty="0"/>
              <a:t>) {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this.msgOnFly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newMessage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b="1" dirty="0" err="1" smtClean="0"/>
              <a:t>this.transferDoneTime</a:t>
            </a:r>
            <a:r>
              <a:rPr lang="en-US" altLang="zh-TW" sz="1200" b="1" dirty="0" smtClean="0"/>
              <a:t> </a:t>
            </a:r>
            <a:r>
              <a:rPr lang="en-US" altLang="zh-TW" sz="1200" b="1" dirty="0"/>
              <a:t>= </a:t>
            </a:r>
            <a:r>
              <a:rPr lang="en-US" altLang="zh-TW" sz="1200" b="1" dirty="0" err="1"/>
              <a:t>SimClock.</a:t>
            </a:r>
            <a:r>
              <a:rPr lang="en-US" altLang="zh-TW" sz="1200" b="1" i="1" dirty="0" err="1"/>
              <a:t>getTime</a:t>
            </a:r>
            <a:r>
              <a:rPr lang="en-US" altLang="zh-TW" sz="1200" b="1" i="1" dirty="0"/>
              <a:t>() + </a:t>
            </a:r>
          </a:p>
          <a:p>
            <a:r>
              <a:rPr lang="en-US" altLang="zh-TW" sz="1200" b="1" dirty="0" smtClean="0"/>
              <a:t>      (</a:t>
            </a:r>
            <a:r>
              <a:rPr lang="en-US" altLang="zh-TW" sz="1200" b="1" dirty="0"/>
              <a:t>1.0*</a:t>
            </a:r>
            <a:r>
              <a:rPr lang="en-US" altLang="zh-TW" sz="1200" b="1" dirty="0" err="1"/>
              <a:t>m.getSize</a:t>
            </a:r>
            <a:r>
              <a:rPr lang="en-US" altLang="zh-TW" sz="1200" b="1" dirty="0"/>
              <a:t>()) / </a:t>
            </a:r>
            <a:r>
              <a:rPr lang="en-US" altLang="zh-TW" sz="1200" b="1" dirty="0" err="1"/>
              <a:t>this.speed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}</a:t>
            </a:r>
          </a:p>
          <a:p>
            <a:r>
              <a:rPr lang="en-US" altLang="zh-TW" sz="1200" dirty="0"/>
              <a:t>return 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;</a:t>
            </a:r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4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21311"/>
              </p:ext>
            </p:extLst>
          </p:nvPr>
        </p:nvGraphicFramePr>
        <p:xfrm>
          <a:off x="3419872" y="494116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5000</a:t>
                      </a:r>
                      <a:endParaRPr lang="zh-TW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[n1]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742034" y="3582707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speed = 1k Bps</a:t>
            </a:r>
          </a:p>
          <a:p>
            <a:r>
              <a:rPr lang="en-US" altLang="zh-TW" sz="1000" dirty="0" err="1" smtClean="0">
                <a:solidFill>
                  <a:srgbClr val="FF0000"/>
                </a:solidFill>
              </a:rPr>
              <a:t>transferDonTime</a:t>
            </a:r>
            <a:r>
              <a:rPr lang="en-US" altLang="zh-TW" sz="1000" dirty="0" smtClean="0">
                <a:solidFill>
                  <a:srgbClr val="FF0000"/>
                </a:solidFill>
              </a:rPr>
              <a:t> = ?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5364088" y="4088767"/>
            <a:ext cx="380426" cy="4622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652120" y="455096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5000</a:t>
            </a:r>
            <a:endParaRPr lang="zh-TW" altLang="en-US" sz="1200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6732240" y="3943910"/>
            <a:ext cx="380426" cy="4622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020272" y="44061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3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3622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/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/>
              <a:t>if (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 == </a:t>
            </a:r>
            <a:r>
              <a:rPr lang="en-US" altLang="zh-TW" sz="1200" dirty="0" err="1"/>
              <a:t>MessageRouter.</a:t>
            </a:r>
            <a:r>
              <a:rPr lang="en-US" altLang="zh-TW" sz="1200" i="1" dirty="0" err="1"/>
              <a:t>RCV_OK</a:t>
            </a:r>
            <a:r>
              <a:rPr lang="en-US" altLang="zh-TW" sz="1200" dirty="0"/>
              <a:t>) {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this.msgOnFly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newMessage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b="1" dirty="0" err="1" smtClean="0"/>
              <a:t>this.transferDoneTime</a:t>
            </a:r>
            <a:r>
              <a:rPr lang="en-US" altLang="zh-TW" sz="1200" b="1" dirty="0" smtClean="0"/>
              <a:t> </a:t>
            </a:r>
            <a:r>
              <a:rPr lang="en-US" altLang="zh-TW" sz="1200" b="1" dirty="0"/>
              <a:t>= </a:t>
            </a:r>
            <a:r>
              <a:rPr lang="en-US" altLang="zh-TW" sz="1200" b="1" dirty="0" err="1"/>
              <a:t>SimClock.</a:t>
            </a:r>
            <a:r>
              <a:rPr lang="en-US" altLang="zh-TW" sz="1200" b="1" i="1" dirty="0" err="1"/>
              <a:t>getTime</a:t>
            </a:r>
            <a:r>
              <a:rPr lang="en-US" altLang="zh-TW" sz="1200" b="1" i="1" dirty="0"/>
              <a:t>() + </a:t>
            </a:r>
          </a:p>
          <a:p>
            <a:r>
              <a:rPr lang="en-US" altLang="zh-TW" sz="1200" b="1" dirty="0" smtClean="0"/>
              <a:t>      (</a:t>
            </a:r>
            <a:r>
              <a:rPr lang="en-US" altLang="zh-TW" sz="1200" b="1" dirty="0"/>
              <a:t>1.0*</a:t>
            </a:r>
            <a:r>
              <a:rPr lang="en-US" altLang="zh-TW" sz="1200" b="1" dirty="0" err="1"/>
              <a:t>m.getSize</a:t>
            </a:r>
            <a:r>
              <a:rPr lang="en-US" altLang="zh-TW" sz="1200" b="1" dirty="0"/>
              <a:t>()) / </a:t>
            </a:r>
            <a:r>
              <a:rPr lang="en-US" altLang="zh-TW" sz="1200" b="1" dirty="0" err="1"/>
              <a:t>this.speed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}</a:t>
            </a:r>
          </a:p>
          <a:p>
            <a:r>
              <a:rPr lang="en-US" altLang="zh-TW" sz="1200" b="1" dirty="0"/>
              <a:t>return </a:t>
            </a:r>
            <a:r>
              <a:rPr lang="en-US" altLang="zh-TW" sz="12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b="1" dirty="0">
                <a:solidFill>
                  <a:schemeClr val="accent2"/>
                </a:solidFill>
              </a:rPr>
              <a:t>;</a:t>
            </a:r>
            <a:endParaRPr lang="en-US" altLang="zh-TW" sz="1200" dirty="0">
              <a:solidFill>
                <a:schemeClr val="accent2"/>
              </a:solidFill>
            </a:endParaRPr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4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864867" y="3940274"/>
            <a:ext cx="0" cy="9288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188491" y="4869170"/>
            <a:ext cx="434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This message will be transfer done at clock 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5292080" y="4424051"/>
            <a:ext cx="1245037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537117" y="4199440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742034" y="3582707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speed = 1k Bps</a:t>
            </a:r>
          </a:p>
          <a:p>
            <a:r>
              <a:rPr lang="en-US" altLang="zh-TW" sz="1000" dirty="0" err="1" smtClean="0"/>
              <a:t>transferDonTime</a:t>
            </a:r>
            <a:r>
              <a:rPr lang="en-US" altLang="zh-TW" sz="1000" dirty="0" smtClean="0"/>
              <a:t> = </a:t>
            </a:r>
            <a:r>
              <a:rPr lang="en-US" altLang="zh-TW" sz="1000" dirty="0" smtClean="0">
                <a:solidFill>
                  <a:srgbClr val="FF0000"/>
                </a:solidFill>
              </a:rPr>
              <a:t>6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3201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startTransfer</a:t>
            </a:r>
            <a:r>
              <a:rPr lang="en-US" altLang="zh-TW" sz="1000" b="1" dirty="0"/>
              <a:t>(Message m, Connection con)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…</a:t>
            </a:r>
            <a:endParaRPr lang="zh-TW" altLang="en-US" sz="1000" dirty="0"/>
          </a:p>
          <a:p>
            <a:r>
              <a:rPr lang="en-US" altLang="zh-TW" sz="10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000" b="1" dirty="0"/>
              <a:t> = </a:t>
            </a:r>
            <a:r>
              <a:rPr lang="en-US" altLang="zh-TW" sz="1000" b="1" dirty="0" err="1"/>
              <a:t>con.startTransfer</a:t>
            </a:r>
            <a:r>
              <a:rPr lang="en-US" altLang="zh-TW" sz="1000" b="1" dirty="0"/>
              <a:t>(</a:t>
            </a:r>
            <a:r>
              <a:rPr lang="en-US" altLang="zh-TW" sz="1000" b="1" dirty="0" err="1"/>
              <a:t>getHost</a:t>
            </a:r>
            <a:r>
              <a:rPr lang="en-US" altLang="zh-TW" sz="1000" b="1" dirty="0"/>
              <a:t>(), m);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RCV_OK) { </a:t>
            </a:r>
            <a:r>
              <a:rPr lang="en-US" altLang="zh-TW" sz="1000" i="1" dirty="0">
                <a:solidFill>
                  <a:schemeClr val="accent3"/>
                </a:solidFill>
              </a:rPr>
              <a:t>// started transfer</a:t>
            </a:r>
          </a:p>
          <a:p>
            <a:r>
              <a:rPr lang="en-US" altLang="zh-TW" sz="1000" b="1" dirty="0" err="1">
                <a:solidFill>
                  <a:srgbClr val="FF0000"/>
                </a:solidFill>
              </a:rPr>
              <a:t>addToSendingConnections</a:t>
            </a:r>
            <a:r>
              <a:rPr lang="en-US" altLang="zh-TW" sz="1000" b="1" dirty="0">
                <a:solidFill>
                  <a:srgbClr val="FF0000"/>
                </a:solidFill>
              </a:rPr>
              <a:t>(con)</a:t>
            </a:r>
            <a:r>
              <a:rPr lang="en-US" altLang="zh-TW" sz="1000" b="1" dirty="0"/>
              <a:t>;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else if (</a:t>
            </a:r>
            <a:r>
              <a:rPr lang="en-US" altLang="zh-TW" sz="1000" dirty="0" err="1"/>
              <a:t>deleteDelivered</a:t>
            </a:r>
            <a:r>
              <a:rPr lang="en-US" altLang="zh-TW" sz="1000" dirty="0"/>
              <a:t> &amp;&amp; 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DENIED_OLD &amp;&amp; </a:t>
            </a:r>
          </a:p>
          <a:p>
            <a:r>
              <a:rPr lang="en-US" altLang="zh-TW" sz="1000" dirty="0" err="1"/>
              <a:t>m.getTo</a:t>
            </a:r>
            <a:r>
              <a:rPr lang="en-US" altLang="zh-TW" sz="1000" dirty="0"/>
              <a:t>() == </a:t>
            </a:r>
            <a:r>
              <a:rPr lang="en-US" altLang="zh-TW" sz="1000" dirty="0" err="1"/>
              <a:t>con.getOtherNode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())) {</a:t>
            </a:r>
          </a:p>
          <a:p>
            <a:r>
              <a:rPr lang="en-US" altLang="zh-TW" sz="1000" dirty="0">
                <a:solidFill>
                  <a:schemeClr val="accent3"/>
                </a:solidFill>
              </a:rPr>
              <a:t>/* final recipient has already received the </a:t>
            </a:r>
            <a:r>
              <a:rPr lang="en-US" altLang="zh-TW" sz="10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1000" u="sng" dirty="0">
                <a:solidFill>
                  <a:schemeClr val="accent3"/>
                </a:solidFill>
              </a:rPr>
              <a:t> -&gt; delete it */</a:t>
            </a:r>
          </a:p>
          <a:p>
            <a:r>
              <a:rPr lang="en-US" altLang="zh-TW" sz="1000" dirty="0" err="1"/>
              <a:t>this.deleteMessage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m.getId</a:t>
            </a:r>
            <a:r>
              <a:rPr lang="en-US" altLang="zh-TW" sz="1000" dirty="0"/>
              <a:t>(), false);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endCxn id="64" idx="2"/>
          </p:cNvCxnSpPr>
          <p:nvPr/>
        </p:nvCxnSpPr>
        <p:spPr>
          <a:xfrm flipH="1" flipV="1">
            <a:off x="2086109" y="2547524"/>
            <a:ext cx="251556" cy="66850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1613287" y="2178192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788024" y="3140968"/>
            <a:ext cx="2781531" cy="55399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void </a:t>
            </a:r>
            <a:r>
              <a:rPr lang="en-US" altLang="zh-TW" sz="1000" dirty="0" err="1"/>
              <a:t>addToSendingConnections</a:t>
            </a:r>
            <a:r>
              <a:rPr lang="en-US" altLang="zh-TW" sz="1000" dirty="0"/>
              <a:t>(Connection con) {</a:t>
            </a:r>
          </a:p>
          <a:p>
            <a:r>
              <a:rPr lang="en-US" altLang="zh-TW" sz="1000" b="1" dirty="0" err="1"/>
              <a:t>this.sendingConnections.add</a:t>
            </a:r>
            <a:r>
              <a:rPr lang="en-US" altLang="zh-TW" sz="1000" b="1" dirty="0"/>
              <a:t>(con);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80" name="直線單箭頭接點 79"/>
          <p:cNvCxnSpPr/>
          <p:nvPr/>
        </p:nvCxnSpPr>
        <p:spPr>
          <a:xfrm flipV="1">
            <a:off x="3851920" y="3284984"/>
            <a:ext cx="936104" cy="25938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5868144" y="3417967"/>
            <a:ext cx="936104" cy="9745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940152" y="5732295"/>
            <a:ext cx="28552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connection(s) that are currently used for sending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46927"/>
              </p:ext>
            </p:extLst>
          </p:nvPr>
        </p:nvGraphicFramePr>
        <p:xfrm>
          <a:off x="5956382" y="4490377"/>
          <a:ext cx="2592288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sendingConnections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63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3201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startTransfer</a:t>
            </a:r>
            <a:r>
              <a:rPr lang="en-US" altLang="zh-TW" sz="1000" b="1" dirty="0"/>
              <a:t>(Message m, Connection con)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…</a:t>
            </a:r>
            <a:endParaRPr lang="zh-TW" altLang="en-US" sz="1000" dirty="0"/>
          </a:p>
          <a:p>
            <a:r>
              <a:rPr lang="en-US" altLang="zh-TW" sz="1000" dirty="0" err="1"/>
              <a:t>retVal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con.startTransfer</a:t>
            </a:r>
            <a:r>
              <a:rPr lang="en-US" altLang="zh-TW" sz="1000" dirty="0"/>
              <a:t>(</a:t>
            </a:r>
            <a:r>
              <a:rPr lang="en-US" altLang="zh-TW" sz="1000" dirty="0" err="1"/>
              <a:t>getHost</a:t>
            </a:r>
            <a:r>
              <a:rPr lang="en-US" altLang="zh-TW" sz="1000" dirty="0"/>
              <a:t>(), m);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RCV_OK) { </a:t>
            </a:r>
            <a:r>
              <a:rPr lang="en-US" altLang="zh-TW" sz="1000" i="1" dirty="0">
                <a:solidFill>
                  <a:schemeClr val="accent3"/>
                </a:solidFill>
              </a:rPr>
              <a:t>// started transfer</a:t>
            </a:r>
          </a:p>
          <a:p>
            <a:r>
              <a:rPr lang="en-US" altLang="zh-TW" sz="1000" dirty="0" err="1"/>
              <a:t>addToSendingConnections</a:t>
            </a:r>
            <a:r>
              <a:rPr lang="en-US" altLang="zh-TW" sz="1000" dirty="0"/>
              <a:t>(con);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else if (</a:t>
            </a:r>
            <a:r>
              <a:rPr lang="en-US" altLang="zh-TW" sz="1000" dirty="0" err="1"/>
              <a:t>deleteDelivered</a:t>
            </a:r>
            <a:r>
              <a:rPr lang="en-US" altLang="zh-TW" sz="1000" dirty="0"/>
              <a:t> &amp;&amp; 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DENIED_OLD &amp;&amp; </a:t>
            </a:r>
          </a:p>
          <a:p>
            <a:r>
              <a:rPr lang="en-US" altLang="zh-TW" sz="1000" dirty="0" err="1"/>
              <a:t>m.getTo</a:t>
            </a:r>
            <a:r>
              <a:rPr lang="en-US" altLang="zh-TW" sz="1000" dirty="0"/>
              <a:t>() == </a:t>
            </a:r>
            <a:r>
              <a:rPr lang="en-US" altLang="zh-TW" sz="1000" dirty="0" err="1"/>
              <a:t>con.getOtherNode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())) {</a:t>
            </a:r>
          </a:p>
          <a:p>
            <a:r>
              <a:rPr lang="en-US" altLang="zh-TW" sz="1000" dirty="0">
                <a:solidFill>
                  <a:schemeClr val="accent3"/>
                </a:solidFill>
              </a:rPr>
              <a:t>/* final recipient has already received the </a:t>
            </a:r>
            <a:r>
              <a:rPr lang="en-US" altLang="zh-TW" sz="10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1000" u="sng" dirty="0">
                <a:solidFill>
                  <a:schemeClr val="accent3"/>
                </a:solidFill>
              </a:rPr>
              <a:t> -&gt; delete it */</a:t>
            </a:r>
          </a:p>
          <a:p>
            <a:r>
              <a:rPr lang="en-US" altLang="zh-TW" sz="1000" dirty="0" err="1"/>
              <a:t>this.deleteMessage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m.getId</a:t>
            </a:r>
            <a:r>
              <a:rPr lang="en-US" altLang="zh-TW" sz="1000" dirty="0"/>
              <a:t>(), false);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</a:t>
            </a:r>
            <a:r>
              <a:rPr lang="en-US" altLang="zh-TW" sz="10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000" b="1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2883134" y="4759052"/>
            <a:ext cx="866183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851920" y="4574386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2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923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8475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TW" sz="1000" dirty="0"/>
              <a:t>Message </a:t>
            </a:r>
            <a:r>
              <a:rPr lang="fr-FR" altLang="zh-TW" sz="1000" b="1" dirty="0"/>
              <a:t>tryAllMessages(Connection con, List&lt;Message&gt; messages) </a:t>
            </a:r>
            <a:r>
              <a:rPr lang="fr-FR" altLang="zh-TW" sz="1000" dirty="0"/>
              <a:t>{</a:t>
            </a:r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 for </a:t>
            </a:r>
            <a:r>
              <a:rPr lang="en-US" altLang="zh-TW" sz="1000" dirty="0"/>
              <a:t>(Message m : messages) {</a:t>
            </a:r>
          </a:p>
          <a:p>
            <a:r>
              <a:rPr lang="en-US" altLang="zh-TW" sz="1000" dirty="0" smtClean="0"/>
              <a:t>       </a:t>
            </a:r>
            <a:r>
              <a:rPr lang="en-US" altLang="zh-TW" sz="1000" dirty="0" err="1" smtClean="0"/>
              <a:t>int</a:t>
            </a:r>
            <a:r>
              <a:rPr lang="en-US" altLang="zh-TW" sz="1000" dirty="0" smtClean="0"/>
              <a:t> </a:t>
            </a:r>
            <a:r>
              <a:rPr lang="en-US" altLang="zh-TW" sz="1000" dirty="0" err="1">
                <a:solidFill>
                  <a:schemeClr val="accent2"/>
                </a:solidFill>
              </a:rPr>
              <a:t>retVal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startTransfer</a:t>
            </a:r>
            <a:r>
              <a:rPr lang="en-US" altLang="zh-TW" sz="1000" dirty="0"/>
              <a:t>(m, con); </a:t>
            </a:r>
          </a:p>
          <a:p>
            <a:r>
              <a:rPr lang="en-US" altLang="zh-TW" sz="1000" dirty="0" smtClean="0"/>
              <a:t>       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RCV_OK) {</a:t>
            </a:r>
          </a:p>
          <a:p>
            <a:r>
              <a:rPr lang="en-US" altLang="zh-TW" sz="1000" b="1" dirty="0" smtClean="0"/>
              <a:t>           return </a:t>
            </a:r>
            <a:r>
              <a:rPr lang="en-US" altLang="zh-TW" sz="1000" b="1" dirty="0"/>
              <a:t>m</a:t>
            </a:r>
            <a:r>
              <a:rPr lang="en-US" altLang="zh-TW" sz="1000" dirty="0"/>
              <a:t>;</a:t>
            </a:r>
            <a:r>
              <a:rPr lang="en-US" altLang="zh-TW" sz="1000" dirty="0">
                <a:solidFill>
                  <a:schemeClr val="accent3"/>
                </a:solidFill>
              </a:rPr>
              <a:t>// accepted a message, don't try others</a:t>
            </a:r>
          </a:p>
          <a:p>
            <a:r>
              <a:rPr lang="en-US" altLang="zh-TW" sz="1000" dirty="0" smtClean="0"/>
              <a:t>       }</a:t>
            </a:r>
            <a:endParaRPr lang="en-US" altLang="zh-TW" sz="1000" dirty="0"/>
          </a:p>
          <a:p>
            <a:r>
              <a:rPr lang="en-US" altLang="zh-TW" sz="1000" dirty="0" smtClean="0"/>
              <a:t>       else </a:t>
            </a:r>
            <a:r>
              <a:rPr lang="en-US" altLang="zh-TW" sz="1000" dirty="0"/>
              <a:t>if 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&gt; 0) { </a:t>
            </a:r>
          </a:p>
          <a:p>
            <a:r>
              <a:rPr lang="en-US" altLang="zh-TW" sz="1000" dirty="0" smtClean="0"/>
              <a:t>          return </a:t>
            </a:r>
            <a:r>
              <a:rPr lang="en-US" altLang="zh-TW" sz="1000" dirty="0"/>
              <a:t>null; </a:t>
            </a:r>
            <a:r>
              <a:rPr lang="en-US" altLang="zh-TW" sz="1000" dirty="0">
                <a:solidFill>
                  <a:schemeClr val="accent3"/>
                </a:solidFill>
              </a:rPr>
              <a:t>// should try later -&gt; don't bother trying others</a:t>
            </a:r>
          </a:p>
          <a:p>
            <a:r>
              <a:rPr lang="en-US" altLang="zh-TW" sz="1000" dirty="0" smtClean="0"/>
              <a:t>       }</a:t>
            </a:r>
            <a:endParaRPr lang="en-US" altLang="zh-TW" sz="1000" dirty="0"/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null; </a:t>
            </a:r>
            <a:r>
              <a:rPr lang="en-US" altLang="zh-TW" sz="1000" dirty="0">
                <a:solidFill>
                  <a:schemeClr val="accent3"/>
                </a:solidFill>
              </a:rPr>
              <a:t>// no message was accepted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8" name="直線單箭頭接點 27"/>
          <p:cNvCxnSpPr>
            <a:endCxn id="29" idx="2"/>
          </p:cNvCxnSpPr>
          <p:nvPr/>
        </p:nvCxnSpPr>
        <p:spPr>
          <a:xfrm flipH="1" flipV="1">
            <a:off x="2086109" y="2547524"/>
            <a:ext cx="626868" cy="66850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613287" y="2178192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35877"/>
              </p:ext>
            </p:extLst>
          </p:nvPr>
        </p:nvGraphicFramePr>
        <p:xfrm>
          <a:off x="3779912" y="4932290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>
            <a:off x="2987824" y="3573016"/>
            <a:ext cx="1872208" cy="122413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51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535595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Connection </a:t>
            </a:r>
            <a:r>
              <a:rPr lang="en-US" altLang="zh-TW" sz="1000" b="1" dirty="0" err="1"/>
              <a:t>tryMessagesToConnections</a:t>
            </a:r>
            <a:r>
              <a:rPr lang="en-US" altLang="zh-TW" sz="1000" b="1" dirty="0"/>
              <a:t>(List&lt;Message&gt; </a:t>
            </a:r>
            <a:r>
              <a:rPr lang="en-US" altLang="zh-TW" sz="1000" b="1" dirty="0" err="1"/>
              <a:t>messages,List</a:t>
            </a:r>
            <a:r>
              <a:rPr lang="en-US" altLang="zh-TW" sz="1000" b="1" dirty="0"/>
              <a:t>&lt;Connection&gt; connections)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    for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 smtClean="0"/>
              <a:t>       Connection </a:t>
            </a:r>
            <a:r>
              <a:rPr lang="en-US" altLang="zh-TW" sz="1000" dirty="0"/>
              <a:t>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 smtClean="0"/>
              <a:t>       Message </a:t>
            </a:r>
            <a:r>
              <a:rPr lang="en-US" altLang="zh-TW" sz="1000" dirty="0">
                <a:solidFill>
                  <a:schemeClr val="accent2"/>
                </a:solidFill>
              </a:rPr>
              <a:t>started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tryAllMessages</a:t>
            </a:r>
            <a:r>
              <a:rPr lang="en-US" altLang="zh-TW" sz="1000" dirty="0"/>
              <a:t>(con, messages); </a:t>
            </a:r>
          </a:p>
          <a:p>
            <a:r>
              <a:rPr lang="en-US" altLang="zh-TW" sz="1000" dirty="0" smtClean="0"/>
              <a:t>       if </a:t>
            </a:r>
            <a:r>
              <a:rPr lang="en-US" altLang="zh-TW" sz="1000" dirty="0"/>
              <a:t>(started != null) { </a:t>
            </a:r>
          </a:p>
          <a:p>
            <a:r>
              <a:rPr lang="en-US" altLang="zh-TW" sz="1000" dirty="0" smtClean="0"/>
              <a:t>          </a:t>
            </a:r>
            <a:r>
              <a:rPr lang="en-US" altLang="zh-TW" sz="1000" b="1" dirty="0" smtClean="0"/>
              <a:t>return </a:t>
            </a:r>
            <a:r>
              <a:rPr lang="en-US" altLang="zh-TW" sz="1000" b="1" dirty="0"/>
              <a:t>con;</a:t>
            </a:r>
          </a:p>
          <a:p>
            <a:r>
              <a:rPr lang="en-US" altLang="zh-TW" sz="1000" dirty="0" smtClean="0"/>
              <a:t>        }</a:t>
            </a:r>
            <a:endParaRPr lang="en-US" altLang="zh-TW" sz="1000" dirty="0"/>
          </a:p>
          <a:p>
            <a:r>
              <a:rPr lang="en-US" altLang="zh-TW" sz="1000" dirty="0" smtClean="0"/>
              <a:t>    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return null;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00788"/>
              </p:ext>
            </p:extLst>
          </p:nvPr>
        </p:nvGraphicFramePr>
        <p:xfrm>
          <a:off x="3779912" y="4932290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>
            <a:off x="3059832" y="3429000"/>
            <a:ext cx="1800200" cy="136815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06661" y="5598532"/>
            <a:ext cx="16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n0&lt;-&gt;n1 (1000Bps) is </a:t>
            </a:r>
            <a:r>
              <a:rPr lang="en-US" altLang="zh-TW" sz="1200" dirty="0" smtClean="0">
                <a:solidFill>
                  <a:schemeClr val="accent2"/>
                </a:solidFill>
              </a:rPr>
              <a:t>up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3" name="直線單箭頭接點 32"/>
          <p:cNvCxnSpPr>
            <a:endCxn id="8" idx="0"/>
          </p:cNvCxnSpPr>
          <p:nvPr/>
        </p:nvCxnSpPr>
        <p:spPr>
          <a:xfrm>
            <a:off x="2928157" y="3706809"/>
            <a:ext cx="26269" cy="189172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526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332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Connection </a:t>
            </a:r>
            <a:r>
              <a:rPr lang="en-US" altLang="zh-TW" sz="1000" b="1" dirty="0" err="1"/>
              <a:t>tryAllMessagesToAllConnections</a:t>
            </a:r>
            <a:r>
              <a:rPr lang="en-US" altLang="zh-TW" sz="1000" b="1" dirty="0"/>
              <a:t>()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…</a:t>
            </a:r>
            <a:endParaRPr lang="zh-TW" altLang="en-US" sz="1000" dirty="0"/>
          </a:p>
          <a:p>
            <a:r>
              <a:rPr lang="en-US" altLang="zh-TW" sz="1000" dirty="0"/>
              <a:t>return </a:t>
            </a:r>
            <a:r>
              <a:rPr lang="en-US" altLang="zh-TW" sz="1000" b="1" dirty="0" err="1"/>
              <a:t>tryMessagesToConnections</a:t>
            </a:r>
            <a:r>
              <a:rPr lang="en-US" altLang="zh-TW" sz="1000" b="1" dirty="0"/>
              <a:t>(messages, connections)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50850" y="4271909"/>
            <a:ext cx="16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n0&lt;-&gt;n1 (1000Bps) is </a:t>
            </a:r>
            <a:r>
              <a:rPr lang="en-US" altLang="zh-TW" sz="1200" dirty="0" smtClean="0">
                <a:solidFill>
                  <a:schemeClr val="accent2"/>
                </a:solidFill>
              </a:rPr>
              <a:t>up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3131840" y="3326047"/>
            <a:ext cx="0" cy="94586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934858" y="6117472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10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>
            <a:spLocks noChangeAspect="1"/>
          </p:cNvSpPr>
          <p:nvPr/>
        </p:nvSpPr>
        <p:spPr>
          <a:xfrm>
            <a:off x="5971330" y="265467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30" y="546764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18" y="626139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027971" y="907126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014420" y="309119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31969"/>
              </p:ext>
            </p:extLst>
          </p:nvPr>
        </p:nvGraphicFramePr>
        <p:xfrm>
          <a:off x="3682925" y="439546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292836" y="1370313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782869" y="120016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328765" y="1363352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850793" y="1200162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315139" y="113340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782869" y="1212616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129005" y="1212616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30060" y="658526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27660"/>
              </p:ext>
            </p:extLst>
          </p:nvPr>
        </p:nvGraphicFramePr>
        <p:xfrm>
          <a:off x="7612228" y="809820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785554" y="1573009"/>
            <a:ext cx="0" cy="73013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292835" y="231805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013458" y="2303140"/>
            <a:ext cx="360795" cy="1542991"/>
          </a:xfrm>
          <a:prstGeom prst="rightBrace">
            <a:avLst>
              <a:gd name="adj1" fmla="val 8333"/>
              <a:gd name="adj2" fmla="val 9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156550" y="310172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26" name="圓角矩形 25"/>
          <p:cNvSpPr/>
          <p:nvPr/>
        </p:nvSpPr>
        <p:spPr>
          <a:xfrm>
            <a:off x="6142694" y="261855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156550" y="3565088"/>
            <a:ext cx="1512000" cy="63838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28" name="直線單箭頭接點 27"/>
          <p:cNvCxnSpPr>
            <a:stCxn id="26" idx="0"/>
            <a:endCxn id="10" idx="2"/>
          </p:cNvCxnSpPr>
          <p:nvPr/>
        </p:nvCxnSpPr>
        <p:spPr>
          <a:xfrm flipH="1" flipV="1">
            <a:off x="6879413" y="1571942"/>
            <a:ext cx="19281" cy="10466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>
            <a:stCxn id="26" idx="2"/>
          </p:cNvCxnSpPr>
          <p:nvPr/>
        </p:nvCxnSpPr>
        <p:spPr>
          <a:xfrm>
            <a:off x="6898694" y="2906554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6912550" y="338972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336018" y="3974868"/>
            <a:ext cx="1257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/>
              <a:t>transferDonTime</a:t>
            </a:r>
            <a:r>
              <a:rPr lang="en-US" altLang="zh-TW" sz="1000" dirty="0" smtClean="0"/>
              <a:t> = </a:t>
            </a:r>
            <a:r>
              <a:rPr lang="en-US" altLang="zh-TW" sz="1000" dirty="0" smtClean="0">
                <a:solidFill>
                  <a:srgbClr val="FF0000"/>
                </a:solidFill>
              </a:rPr>
              <a:t>6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01150"/>
              </p:ext>
            </p:extLst>
          </p:nvPr>
        </p:nvGraphicFramePr>
        <p:xfrm>
          <a:off x="2569300" y="2428578"/>
          <a:ext cx="2592288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sendingConnections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10/18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237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697366" y="50419"/>
            <a:ext cx="3312368" cy="991771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EventQueue</a:t>
            </a:r>
            <a:endParaRPr lang="zh-TW" altLang="en-US" sz="1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38624" y="611303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nextEventsTime</a:t>
            </a:r>
            <a:r>
              <a:rPr lang="en-US" altLang="zh-TW" sz="11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nextEvent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2693437" y="611303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7366" y="463149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2697366" y="1359634"/>
            <a:ext cx="3312368" cy="822494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ExternalEvent</a:t>
            </a:r>
            <a:endParaRPr lang="zh-TW" altLang="en-US" sz="1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738624" y="192051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2693879" y="1929902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697366" y="1772363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349621" y="1065943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009734" y="2396357"/>
            <a:ext cx="0" cy="23360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圓角矩形 16"/>
          <p:cNvSpPr/>
          <p:nvPr/>
        </p:nvSpPr>
        <p:spPr>
          <a:xfrm>
            <a:off x="6504" y="2636912"/>
            <a:ext cx="2934821" cy="151216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>
                <a:solidFill>
                  <a:schemeClr val="bg1"/>
                </a:solidFill>
              </a:rPr>
              <a:t>ConnectionEvent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1363582" y="2403308"/>
            <a:ext cx="0" cy="23360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363582" y="2403308"/>
            <a:ext cx="464615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4360512" y="217842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179" y="3649865"/>
            <a:ext cx="291414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504" y="3068960"/>
            <a:ext cx="2934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7179" y="3049701"/>
            <a:ext cx="1002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fromAddr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isUp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7179" y="3651975"/>
            <a:ext cx="3015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>
                <a:solidFill>
                  <a:schemeClr val="bg1"/>
                </a:solidFill>
              </a:rPr>
              <a:t>, double)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542323" y="2636912"/>
            <a:ext cx="2934821" cy="12766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MessageEvent</a:t>
            </a:r>
            <a:endParaRPr lang="zh-TW" altLang="en-US" sz="1200" b="1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562998" y="3649865"/>
            <a:ext cx="291414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4542323" y="3068960"/>
            <a:ext cx="2934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562998" y="3049701"/>
            <a:ext cx="1002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fromAddr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id : String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62998" y="3651975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MessageEvent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String, double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2567173" y="5257251"/>
            <a:ext cx="1728217" cy="114592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MessageCreateEvent</a:t>
            </a:r>
            <a:endParaRPr lang="zh-TW" altLang="en-US" sz="1200" b="1" dirty="0"/>
          </a:p>
        </p:txBody>
      </p:sp>
      <p:cxnSp>
        <p:nvCxnSpPr>
          <p:cNvPr id="53" name="直線接點 52"/>
          <p:cNvCxnSpPr/>
          <p:nvPr/>
        </p:nvCxnSpPr>
        <p:spPr>
          <a:xfrm flipV="1">
            <a:off x="2578136" y="6099871"/>
            <a:ext cx="1707542" cy="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2567173" y="5688162"/>
            <a:ext cx="1728217" cy="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587848" y="5670039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size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responseSize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596557" y="6141560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4542323" y="5322086"/>
            <a:ext cx="1881286" cy="10162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MessageDeleteEvent</a:t>
            </a:r>
            <a:endParaRPr lang="zh-TW" altLang="en-US" sz="1200" b="1" dirty="0"/>
          </a:p>
        </p:txBody>
      </p:sp>
      <p:cxnSp>
        <p:nvCxnSpPr>
          <p:cNvPr id="58" name="直線接點 57"/>
          <p:cNvCxnSpPr/>
          <p:nvPr/>
        </p:nvCxnSpPr>
        <p:spPr>
          <a:xfrm flipV="1">
            <a:off x="4542322" y="6042135"/>
            <a:ext cx="188128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4542322" y="5754134"/>
            <a:ext cx="1881286" cy="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562997" y="573487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drop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562997" y="607672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sp>
        <p:nvSpPr>
          <p:cNvPr id="71" name="圓角矩形 70"/>
          <p:cNvSpPr/>
          <p:nvPr/>
        </p:nvSpPr>
        <p:spPr>
          <a:xfrm>
            <a:off x="6680995" y="4983956"/>
            <a:ext cx="2340889" cy="14877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MessageRelayEvent</a:t>
            </a:r>
            <a:endParaRPr lang="zh-TW" altLang="en-US" sz="1200" b="1" dirty="0"/>
          </a:p>
        </p:txBody>
      </p:sp>
      <p:cxnSp>
        <p:nvCxnSpPr>
          <p:cNvPr id="72" name="直線接點 71"/>
          <p:cNvCxnSpPr/>
          <p:nvPr/>
        </p:nvCxnSpPr>
        <p:spPr>
          <a:xfrm>
            <a:off x="6680995" y="6140461"/>
            <a:ext cx="2340889" cy="1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6680995" y="5416004"/>
            <a:ext cx="2340889" cy="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6701670" y="5396745"/>
            <a:ext cx="1602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stage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SENDING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TRANSFERRED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ABORTED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680482" y="6152486"/>
            <a:ext cx="1876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cxnSp>
        <p:nvCxnSpPr>
          <p:cNvPr id="80" name="直線接點 79"/>
          <p:cNvCxnSpPr/>
          <p:nvPr/>
        </p:nvCxnSpPr>
        <p:spPr>
          <a:xfrm flipV="1">
            <a:off x="7740352" y="4149080"/>
            <a:ext cx="0" cy="8348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線接點 80"/>
          <p:cNvCxnSpPr>
            <a:stCxn id="52" idx="0"/>
          </p:cNvCxnSpPr>
          <p:nvPr/>
        </p:nvCxnSpPr>
        <p:spPr>
          <a:xfrm flipV="1">
            <a:off x="3431282" y="4149080"/>
            <a:ext cx="625" cy="1108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3431281" y="4149080"/>
            <a:ext cx="4309071" cy="1243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線單箭頭接點 82"/>
          <p:cNvCxnSpPr/>
          <p:nvPr/>
        </p:nvCxnSpPr>
        <p:spPr>
          <a:xfrm flipH="1" flipV="1">
            <a:off x="5486141" y="3924199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5482966" y="4155295"/>
            <a:ext cx="0" cy="116057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794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166701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180557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166701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180557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2922701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2922701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2936557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922701" y="90555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7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42477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535212" y="6144296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>
                <a:solidFill>
                  <a:srgbClr val="FF0000"/>
                </a:solidFill>
              </a:rPr>
              <a:t>super.update</a:t>
            </a:r>
            <a:r>
              <a:rPr lang="en-US" altLang="zh-TW" sz="1000" b="1" dirty="0">
                <a:solidFill>
                  <a:srgbClr val="FF0000"/>
                </a:solidFill>
              </a:rPr>
              <a:t>();</a:t>
            </a:r>
            <a:endParaRPr lang="en-US" altLang="zh-TW" sz="1000" b="1" dirty="0" smtClean="0">
              <a:solidFill>
                <a:srgbClr val="FF0000"/>
              </a:solidFill>
            </a:endParaRP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43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7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166701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180557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166701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180557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2922701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2922701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2936557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922701" y="90555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7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1" y="83273"/>
            <a:ext cx="3518156" cy="6205023"/>
          </a:xfrm>
          <a:prstGeom prst="leftBrace">
            <a:avLst>
              <a:gd name="adj1" fmla="val 8333"/>
              <a:gd name="adj2" fmla="val 6428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42477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71194" y="6088216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16113" y="225064"/>
            <a:ext cx="3555782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b="1" dirty="0" err="1"/>
              <a:t>removeCurrent</a:t>
            </a:r>
            <a:r>
              <a:rPr lang="en-US" altLang="zh-TW" sz="900" b="1" dirty="0"/>
              <a:t> = </a:t>
            </a:r>
            <a:r>
              <a:rPr lang="en-US" altLang="zh-TW" sz="900" b="1" dirty="0">
                <a:solidFill>
                  <a:srgbClr val="FF0000"/>
                </a:solidFill>
              </a:rPr>
              <a:t>false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b="1" dirty="0"/>
              <a:t>con = </a:t>
            </a:r>
            <a:r>
              <a:rPr lang="en-US" altLang="zh-TW" sz="900" b="1" dirty="0" err="1"/>
              <a:t>sendingConnections.get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</a:t>
            </a:r>
            <a:r>
              <a:rPr lang="en-US" altLang="zh-TW" sz="900" b="1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27301"/>
              </p:ext>
            </p:extLst>
          </p:nvPr>
        </p:nvGraphicFramePr>
        <p:xfrm>
          <a:off x="6979488" y="526847"/>
          <a:ext cx="1479009" cy="159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sendingConnections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800" dirty="0" smtClean="0"/>
                    </a:p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flipV="1">
            <a:off x="6182036" y="286240"/>
            <a:ext cx="0" cy="3290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050429" y="865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2"/>
                </a:solidFill>
              </a:rPr>
              <a:t>1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6542076" y="887827"/>
            <a:ext cx="288032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74124" y="772939"/>
            <a:ext cx="1429147" cy="5098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354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47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remaining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8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msgOnFly</a:t>
            </a:r>
            <a:r>
              <a:rPr lang="en-US" altLang="zh-TW" sz="900" b="1" dirty="0"/>
              <a:t> </a:t>
            </a:r>
            <a:r>
              <a:rPr lang="en-US" altLang="zh-TW" sz="900" dirty="0"/>
              <a:t>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remaining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05417"/>
              </p:ext>
            </p:extLst>
          </p:nvPr>
        </p:nvGraphicFramePr>
        <p:xfrm>
          <a:off x="7187736" y="3068960"/>
          <a:ext cx="1430218" cy="77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msgOnFly</a:t>
                      </a:r>
                      <a:endParaRPr lang="en-US" altLang="zh-TW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43" name="矩形 42"/>
          <p:cNvSpPr/>
          <p:nvPr/>
        </p:nvSpPr>
        <p:spPr>
          <a:xfrm>
            <a:off x="7188271" y="3356992"/>
            <a:ext cx="1429147" cy="5098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5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164776" y="3949243"/>
            <a:ext cx="0" cy="8282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908446" y="47774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5000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chemeClr val="accent2"/>
                </a:solidFill>
              </a:rPr>
              <a:t>return</a:t>
            </a:r>
            <a:r>
              <a:rPr lang="en-US" altLang="zh-TW" sz="900" dirty="0"/>
              <a:t> (</a:t>
            </a:r>
            <a:r>
              <a:rPr lang="en-US" altLang="zh-TW" sz="900" u="sng" dirty="0"/>
              <a:t>remaining &gt; 0 ? </a:t>
            </a:r>
            <a:r>
              <a:rPr lang="en-US" altLang="zh-TW" sz="900" b="1" u="sng" dirty="0">
                <a:solidFill>
                  <a:schemeClr val="accent2"/>
                </a:solidFill>
              </a:rPr>
              <a:t>remaining</a:t>
            </a:r>
            <a:r>
              <a:rPr lang="en-US" altLang="zh-TW" sz="900" u="sng" dirty="0"/>
              <a:t>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7164288" y="4434710"/>
            <a:ext cx="0" cy="41411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837916" y="48377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5000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900" b="1" dirty="0" err="1">
                <a:solidFill>
                  <a:schemeClr val="accent2"/>
                </a:solidFill>
              </a:rPr>
              <a:t>getRemainingByteCount</a:t>
            </a:r>
            <a:r>
              <a:rPr lang="en-US" altLang="zh-TW" sz="900" b="1" dirty="0">
                <a:solidFill>
                  <a:schemeClr val="accent2"/>
                </a:solidFill>
              </a:rPr>
              <a:t>() == 0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chemeClr val="accent2"/>
                </a:solidFill>
              </a:rPr>
              <a:t>return</a:t>
            </a:r>
            <a:r>
              <a:rPr lang="en-US" altLang="zh-TW" sz="900" dirty="0"/>
              <a:t> (</a:t>
            </a:r>
            <a:r>
              <a:rPr lang="en-US" altLang="zh-TW" sz="900" u="sng" dirty="0"/>
              <a:t>remaining &gt; 0 ? </a:t>
            </a:r>
            <a:r>
              <a:rPr lang="en-US" altLang="zh-TW" sz="900" b="1" u="sng" dirty="0">
                <a:solidFill>
                  <a:schemeClr val="accent2"/>
                </a:solidFill>
              </a:rPr>
              <a:t>remaining</a:t>
            </a:r>
            <a:r>
              <a:rPr lang="en-US" altLang="zh-TW" sz="900" u="sng" dirty="0"/>
              <a:t>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7164288" y="4434710"/>
            <a:ext cx="0" cy="41411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837916" y="48377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5000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7236296" y="999602"/>
            <a:ext cx="1190468" cy="70803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303030" y="169657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</a:t>
            </a:r>
            <a:r>
              <a:rPr lang="en-US" altLang="zh-TW" sz="900" b="1" dirty="0"/>
              <a:t>(!</a:t>
            </a:r>
            <a:r>
              <a:rPr lang="en-US" altLang="zh-TW" sz="900" b="1" dirty="0" err="1"/>
              <a:t>con.isUp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1" name="肘形接點 50"/>
          <p:cNvCxnSpPr/>
          <p:nvPr/>
        </p:nvCxnSpPr>
        <p:spPr>
          <a:xfrm flipV="1">
            <a:off x="3821733" y="2174160"/>
            <a:ext cx="1226479" cy="7507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50" idx="3"/>
          </p:cNvCxnSpPr>
          <p:nvPr/>
        </p:nvCxnSpPr>
        <p:spPr>
          <a:xfrm flipV="1">
            <a:off x="6560212" y="1634086"/>
            <a:ext cx="820100" cy="54007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380311" y="144290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isUp</a:t>
            </a:r>
            <a:r>
              <a:rPr lang="en-US" altLang="zh-TW" dirty="0" smtClean="0">
                <a:solidFill>
                  <a:schemeClr val="accent2"/>
                </a:solidFill>
              </a:rPr>
              <a:t>==true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23059</Words>
  <Application>Microsoft Office PowerPoint</Application>
  <PresentationFormat>如螢幕大小 (4:3)</PresentationFormat>
  <Paragraphs>6438</Paragraphs>
  <Slides>151</Slides>
  <Notes>54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151</vt:i4>
      </vt:variant>
    </vt:vector>
  </HeadingPairs>
  <TitlesOfParts>
    <vt:vector size="152" baseType="lpstr">
      <vt:lpstr>Office 佈景主題</vt:lpstr>
      <vt:lpstr>EpidemicRouter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Ready to send the message</vt:lpstr>
      <vt:lpstr>PowerPoint 簡報</vt:lpstr>
      <vt:lpstr>PowerPoint 簡報</vt:lpstr>
      <vt:lpstr>Start to receive the message</vt:lpstr>
      <vt:lpstr>PowerPoint 簡報</vt:lpstr>
      <vt:lpstr>PowerPoint 簡報</vt:lpstr>
      <vt:lpstr>PowerPoint 簡報</vt:lpstr>
      <vt:lpstr>MessageSending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Connection UP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Connection UP in clock 0</vt:lpstr>
      <vt:lpstr>PowerPoint 簡報</vt:lpstr>
      <vt:lpstr>Create a Message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Ready to send the message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Checks if router by receiver "wants" to start receiving message (there is only do "checks" in this phase)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EpidemicRouter</dc:title>
  <dc:creator>Ellison</dc:creator>
  <cp:lastModifiedBy>Ellison</cp:lastModifiedBy>
  <cp:revision>233</cp:revision>
  <dcterms:created xsi:type="dcterms:W3CDTF">2013-09-15T10:21:42Z</dcterms:created>
  <dcterms:modified xsi:type="dcterms:W3CDTF">2013-10-21T07:40:19Z</dcterms:modified>
</cp:coreProperties>
</file>