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7"/>
  </p:notesMasterIdLst>
  <p:sldIdLst>
    <p:sldId id="256" r:id="rId2"/>
    <p:sldId id="257" r:id="rId3"/>
    <p:sldId id="294" r:id="rId4"/>
    <p:sldId id="258" r:id="rId5"/>
    <p:sldId id="293" r:id="rId6"/>
    <p:sldId id="259" r:id="rId7"/>
    <p:sldId id="260" r:id="rId8"/>
    <p:sldId id="261" r:id="rId9"/>
    <p:sldId id="262" r:id="rId10"/>
    <p:sldId id="291" r:id="rId11"/>
    <p:sldId id="292" r:id="rId12"/>
    <p:sldId id="269" r:id="rId13"/>
    <p:sldId id="270" r:id="rId14"/>
    <p:sldId id="271" r:id="rId15"/>
    <p:sldId id="272" r:id="rId16"/>
    <p:sldId id="273" r:id="rId17"/>
    <p:sldId id="274" r:id="rId18"/>
    <p:sldId id="282" r:id="rId19"/>
    <p:sldId id="275" r:id="rId20"/>
    <p:sldId id="276" r:id="rId21"/>
    <p:sldId id="277" r:id="rId22"/>
    <p:sldId id="278" r:id="rId23"/>
    <p:sldId id="279" r:id="rId24"/>
    <p:sldId id="280" r:id="rId25"/>
    <p:sldId id="302" r:id="rId26"/>
    <p:sldId id="303" r:id="rId27"/>
    <p:sldId id="289" r:id="rId28"/>
    <p:sldId id="285" r:id="rId29"/>
    <p:sldId id="287" r:id="rId30"/>
    <p:sldId id="297" r:id="rId31"/>
    <p:sldId id="308" r:id="rId32"/>
    <p:sldId id="298" r:id="rId33"/>
    <p:sldId id="309" r:id="rId34"/>
    <p:sldId id="299" r:id="rId35"/>
    <p:sldId id="306" r:id="rId36"/>
    <p:sldId id="310" r:id="rId37"/>
    <p:sldId id="307" r:id="rId38"/>
    <p:sldId id="284" r:id="rId39"/>
    <p:sldId id="286" r:id="rId40"/>
    <p:sldId id="326" r:id="rId41"/>
    <p:sldId id="311" r:id="rId42"/>
    <p:sldId id="313" r:id="rId43"/>
    <p:sldId id="315" r:id="rId44"/>
    <p:sldId id="325" r:id="rId45"/>
    <p:sldId id="318" r:id="rId46"/>
    <p:sldId id="321" r:id="rId47"/>
    <p:sldId id="323" r:id="rId48"/>
    <p:sldId id="322" r:id="rId49"/>
    <p:sldId id="324" r:id="rId50"/>
    <p:sldId id="327" r:id="rId51"/>
    <p:sldId id="328" r:id="rId52"/>
    <p:sldId id="329" r:id="rId53"/>
    <p:sldId id="331" r:id="rId54"/>
    <p:sldId id="333" r:id="rId55"/>
    <p:sldId id="332" r:id="rId56"/>
    <p:sldId id="334" r:id="rId57"/>
    <p:sldId id="330" r:id="rId58"/>
    <p:sldId id="335" r:id="rId59"/>
    <p:sldId id="336" r:id="rId60"/>
    <p:sldId id="340" r:id="rId61"/>
    <p:sldId id="371" r:id="rId62"/>
    <p:sldId id="372" r:id="rId63"/>
    <p:sldId id="373" r:id="rId64"/>
    <p:sldId id="374" r:id="rId65"/>
    <p:sldId id="375" r:id="rId66"/>
    <p:sldId id="376" r:id="rId67"/>
    <p:sldId id="377" r:id="rId68"/>
    <p:sldId id="378" r:id="rId69"/>
    <p:sldId id="379" r:id="rId70"/>
    <p:sldId id="380" r:id="rId71"/>
    <p:sldId id="381" r:id="rId72"/>
    <p:sldId id="406" r:id="rId73"/>
    <p:sldId id="353" r:id="rId74"/>
    <p:sldId id="354" r:id="rId75"/>
    <p:sldId id="355" r:id="rId76"/>
    <p:sldId id="356" r:id="rId77"/>
    <p:sldId id="357" r:id="rId78"/>
    <p:sldId id="358" r:id="rId79"/>
    <p:sldId id="359" r:id="rId80"/>
    <p:sldId id="370" r:id="rId81"/>
    <p:sldId id="360" r:id="rId82"/>
    <p:sldId id="361" r:id="rId83"/>
    <p:sldId id="338" r:id="rId84"/>
    <p:sldId id="362" r:id="rId85"/>
    <p:sldId id="364" r:id="rId86"/>
    <p:sldId id="365" r:id="rId87"/>
    <p:sldId id="366" r:id="rId88"/>
    <p:sldId id="386" r:id="rId89"/>
    <p:sldId id="383" r:id="rId90"/>
    <p:sldId id="391" r:id="rId91"/>
    <p:sldId id="384" r:id="rId92"/>
    <p:sldId id="387" r:id="rId93"/>
    <p:sldId id="394" r:id="rId94"/>
    <p:sldId id="395" r:id="rId95"/>
    <p:sldId id="396" r:id="rId96"/>
    <p:sldId id="397" r:id="rId97"/>
    <p:sldId id="398" r:id="rId98"/>
    <p:sldId id="400" r:id="rId99"/>
    <p:sldId id="401" r:id="rId100"/>
    <p:sldId id="402" r:id="rId101"/>
    <p:sldId id="403" r:id="rId102"/>
    <p:sldId id="404" r:id="rId103"/>
    <p:sldId id="414" r:id="rId104"/>
    <p:sldId id="409" r:id="rId105"/>
    <p:sldId id="407" r:id="rId106"/>
    <p:sldId id="410" r:id="rId107"/>
    <p:sldId id="411" r:id="rId108"/>
    <p:sldId id="412" r:id="rId109"/>
    <p:sldId id="413" r:id="rId110"/>
    <p:sldId id="415" r:id="rId111"/>
    <p:sldId id="416" r:id="rId112"/>
    <p:sldId id="417" r:id="rId113"/>
    <p:sldId id="418" r:id="rId114"/>
    <p:sldId id="419" r:id="rId115"/>
    <p:sldId id="420" r:id="rId116"/>
    <p:sldId id="421" r:id="rId117"/>
    <p:sldId id="422" r:id="rId118"/>
    <p:sldId id="423" r:id="rId119"/>
    <p:sldId id="432" r:id="rId120"/>
    <p:sldId id="428" r:id="rId121"/>
    <p:sldId id="425" r:id="rId122"/>
    <p:sldId id="426" r:id="rId123"/>
    <p:sldId id="433" r:id="rId124"/>
    <p:sldId id="450" r:id="rId125"/>
    <p:sldId id="431" r:id="rId126"/>
    <p:sldId id="435" r:id="rId127"/>
    <p:sldId id="436" r:id="rId128"/>
    <p:sldId id="437" r:id="rId129"/>
    <p:sldId id="438" r:id="rId130"/>
    <p:sldId id="439" r:id="rId131"/>
    <p:sldId id="440" r:id="rId132"/>
    <p:sldId id="441" r:id="rId133"/>
    <p:sldId id="442" r:id="rId134"/>
    <p:sldId id="444" r:id="rId135"/>
    <p:sldId id="443" r:id="rId136"/>
    <p:sldId id="445" r:id="rId137"/>
    <p:sldId id="446" r:id="rId138"/>
    <p:sldId id="451" r:id="rId139"/>
    <p:sldId id="368" r:id="rId140"/>
    <p:sldId id="453" r:id="rId141"/>
    <p:sldId id="454" r:id="rId142"/>
    <p:sldId id="455" r:id="rId143"/>
    <p:sldId id="382" r:id="rId144"/>
    <p:sldId id="456" r:id="rId145"/>
    <p:sldId id="458" r:id="rId146"/>
    <p:sldId id="459" r:id="rId147"/>
    <p:sldId id="460" r:id="rId148"/>
    <p:sldId id="461" r:id="rId149"/>
    <p:sldId id="462" r:id="rId150"/>
    <p:sldId id="463" r:id="rId151"/>
    <p:sldId id="464" r:id="rId152"/>
    <p:sldId id="465" r:id="rId153"/>
    <p:sldId id="468" r:id="rId154"/>
    <p:sldId id="467" r:id="rId155"/>
    <p:sldId id="469" r:id="rId156"/>
    <p:sldId id="470" r:id="rId157"/>
    <p:sldId id="471" r:id="rId158"/>
    <p:sldId id="472" r:id="rId159"/>
    <p:sldId id="473" r:id="rId160"/>
    <p:sldId id="474" r:id="rId161"/>
    <p:sldId id="475" r:id="rId162"/>
    <p:sldId id="476" r:id="rId163"/>
    <p:sldId id="477" r:id="rId164"/>
    <p:sldId id="478" r:id="rId165"/>
    <p:sldId id="479" r:id="rId16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55" autoAdjust="0"/>
  </p:normalViewPr>
  <p:slideViewPr>
    <p:cSldViewPr>
      <p:cViewPr>
        <p:scale>
          <a:sx n="120" d="100"/>
          <a:sy n="120" d="100"/>
        </p:scale>
        <p:origin x="-1350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37FEA-F3F9-40B4-9C57-DF8764F8C58A}" type="datetimeFigureOut">
              <a:rPr lang="zh-TW" altLang="en-US" smtClean="0"/>
              <a:t>2013/10/25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9257E-2B9F-4BC8-9ED7-6FAD88B19E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36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314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314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314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314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87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90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91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92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93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94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95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96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97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98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99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100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101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102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103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105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106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107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108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109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142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2013/10/25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EpidemicRouter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5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116632"/>
            <a:ext cx="8064896" cy="48965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889368" y="41135"/>
            <a:ext cx="121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chemeClr val="bg1"/>
                </a:solidFill>
              </a:rPr>
              <a:t>DTNHost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539809" y="410467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539809" y="1168845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2233183" y="1518744"/>
            <a:ext cx="3312368" cy="2523039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MessageRouter</a:t>
            </a:r>
            <a:endParaRPr lang="zh-TW" altLang="en-US" sz="1200" b="1" dirty="0"/>
          </a:p>
        </p:txBody>
      </p:sp>
      <p:sp>
        <p:nvSpPr>
          <p:cNvPr id="10" name="圓角矩形 9"/>
          <p:cNvSpPr/>
          <p:nvPr/>
        </p:nvSpPr>
        <p:spPr>
          <a:xfrm>
            <a:off x="564006" y="1975470"/>
            <a:ext cx="1536034" cy="307181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 smtClean="0"/>
              <a:t>MovementModel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39809" y="1162033"/>
            <a:ext cx="3677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v</a:t>
            </a:r>
            <a:r>
              <a:rPr lang="en-US" altLang="zh-TW" sz="1100" dirty="0" smtClean="0">
                <a:solidFill>
                  <a:schemeClr val="bg1"/>
                </a:solidFill>
              </a:rPr>
              <a:t>oid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forceConnection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String,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connect(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update(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void </a:t>
            </a:r>
            <a:r>
              <a:rPr lang="en-US" altLang="zh-TW" sz="1100" dirty="0" smtClean="0">
                <a:solidFill>
                  <a:schemeClr val="bg1"/>
                </a:solidFill>
              </a:rPr>
              <a:t>move(double)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36704" y="392592"/>
            <a:ext cx="1807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address  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MessageRouter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router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Path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path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Double speed 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274441" y="2362361"/>
            <a:ext cx="313419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abstract void </a:t>
            </a:r>
            <a:r>
              <a:rPr lang="en-US" altLang="zh-TW" sz="1100" dirty="0" err="1">
                <a:solidFill>
                  <a:schemeClr val="bg1"/>
                </a:solidFill>
              </a:rPr>
              <a:t>changedConnection</a:t>
            </a:r>
            <a:r>
              <a:rPr lang="en-US" altLang="zh-TW" sz="1100" dirty="0">
                <a:solidFill>
                  <a:schemeClr val="bg1"/>
                </a:solidFill>
              </a:rPr>
              <a:t>(Connection con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createNewMessage</a:t>
            </a:r>
            <a:r>
              <a:rPr lang="en-US" altLang="zh-TW" sz="1100" dirty="0">
                <a:solidFill>
                  <a:schemeClr val="bg1"/>
                </a:solidFill>
              </a:rPr>
              <a:t>(Message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addToMessages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sendMessage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requestDeliverableMessages</a:t>
            </a:r>
            <a:r>
              <a:rPr lang="en-US" altLang="zh-TW" sz="1100" dirty="0">
                <a:solidFill>
                  <a:schemeClr val="bg1"/>
                </a:solidFill>
              </a:rPr>
              <a:t>(Connection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messageTransferred</a:t>
            </a:r>
            <a:r>
              <a:rPr lang="en-US" altLang="zh-TW" sz="1100" dirty="0">
                <a:solidFill>
                  <a:schemeClr val="bg1"/>
                </a:solidFill>
              </a:rPr>
              <a:t>(String,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receiveMessage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deleteMessage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messageAborted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257361" y="1931474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bufferSize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msgTtl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2233183" y="2362361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233183" y="1931474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592606" y="2858691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MapBasedMovement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20" idx="0"/>
          </p:cNvCxnSpPr>
          <p:nvPr/>
        </p:nvCxnSpPr>
        <p:spPr>
          <a:xfrm flipV="1">
            <a:off x="1348606" y="2279100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3737260" y="4041783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5593382" y="1490968"/>
            <a:ext cx="3011066" cy="165153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NetworkInterface</a:t>
            </a:r>
            <a:endParaRPr lang="zh-TW" altLang="en-US" sz="1200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629805" y="2473970"/>
            <a:ext cx="2369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connect(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destroyConnection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617560" y="1903697"/>
            <a:ext cx="26988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transmitRange</a:t>
            </a:r>
            <a:r>
              <a:rPr lang="en-US" altLang="zh-TW" sz="1100" dirty="0">
                <a:solidFill>
                  <a:schemeClr val="bg1"/>
                </a:solidFill>
              </a:rPr>
              <a:t> : double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transmitSpeed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endParaRPr lang="en-US" altLang="zh-TW" sz="1100" dirty="0" smtClean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connections : List&lt;Connection&gt;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4" name="直線接點 33"/>
          <p:cNvCxnSpPr/>
          <p:nvPr/>
        </p:nvCxnSpPr>
        <p:spPr>
          <a:xfrm>
            <a:off x="5588547" y="2473970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5593382" y="1903697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 35"/>
          <p:cNvSpPr/>
          <p:nvPr/>
        </p:nvSpPr>
        <p:spPr>
          <a:xfrm>
            <a:off x="2981260" y="4573303"/>
            <a:ext cx="1512000" cy="2880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37" name="圓角矩形 36"/>
          <p:cNvSpPr/>
          <p:nvPr/>
        </p:nvSpPr>
        <p:spPr>
          <a:xfrm>
            <a:off x="6338080" y="3726007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38" name="直線單箭頭接點 37"/>
          <p:cNvCxnSpPr>
            <a:stCxn id="37" idx="0"/>
          </p:cNvCxnSpPr>
          <p:nvPr/>
        </p:nvCxnSpPr>
        <p:spPr>
          <a:xfrm flipV="1">
            <a:off x="7094080" y="3167621"/>
            <a:ext cx="0" cy="558386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3737260" y="4845551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2981260" y="5377071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EpidemicRouter</a:t>
            </a:r>
            <a:endParaRPr lang="zh-TW" altLang="en-US" sz="1100" dirty="0"/>
          </a:p>
        </p:txBody>
      </p:sp>
      <p:cxnSp>
        <p:nvCxnSpPr>
          <p:cNvPr id="27" name="直線單箭頭接點 26"/>
          <p:cNvCxnSpPr/>
          <p:nvPr/>
        </p:nvCxnSpPr>
        <p:spPr>
          <a:xfrm>
            <a:off x="7123395" y="4153137"/>
            <a:ext cx="18212" cy="186210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545551" y="1390456"/>
            <a:ext cx="3130905" cy="275862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02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</a:t>
            </a:r>
            <a:r>
              <a:rPr lang="en-US" altLang="zh-TW" sz="900" b="1" dirty="0"/>
              <a:t>(</a:t>
            </a:r>
            <a:r>
              <a:rPr lang="en-US" altLang="zh-TW" sz="900" b="1" dirty="0">
                <a:solidFill>
                  <a:srgbClr val="FF0000"/>
                </a:solidFill>
              </a:rPr>
              <a:t>!</a:t>
            </a:r>
            <a:r>
              <a:rPr lang="en-US" altLang="zh-TW" sz="900" b="1" dirty="0" err="1"/>
              <a:t>con.isUp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733135" y="181875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79613" y="1634086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2777585" y="291730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2224063" y="2732636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68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b="1" dirty="0" err="1" smtClean="0"/>
              <a:t>i</a:t>
            </a:r>
            <a:r>
              <a:rPr lang="en-US" altLang="zh-TW" sz="900" b="1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SimClock.</a:t>
            </a:r>
            <a:r>
              <a:rPr lang="en-US" altLang="zh-TW" sz="900" b="1" i="1" dirty="0" err="1"/>
              <a:t>getTime</a:t>
            </a:r>
            <a:r>
              <a:rPr lang="en-US" altLang="zh-TW" sz="900" b="1" i="1" dirty="0"/>
              <a:t>() - </a:t>
            </a:r>
            <a:r>
              <a:rPr lang="en-US" altLang="zh-TW" sz="900" b="1" i="1" dirty="0" err="1"/>
              <a:t>lastTtlCheck</a:t>
            </a:r>
            <a:r>
              <a:rPr lang="en-US" altLang="zh-TW" sz="900" b="1" i="1" dirty="0"/>
              <a:t> &gt;= TTL_CHECK_INTERVAL &amp;&amp; </a:t>
            </a:r>
          </a:p>
          <a:p>
            <a:r>
              <a:rPr lang="en-US" altLang="zh-TW" sz="900" b="1" dirty="0" smtClean="0"/>
              <a:t>        </a:t>
            </a:r>
            <a:r>
              <a:rPr lang="en-US" altLang="zh-TW" sz="900" b="1" dirty="0" err="1" smtClean="0"/>
              <a:t>sendingConnections.size</a:t>
            </a:r>
            <a:r>
              <a:rPr lang="en-US" altLang="zh-TW" sz="900" b="1" dirty="0"/>
              <a:t>() == 0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733135" y="181875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79613" y="1634086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2777585" y="291730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2224063" y="2732636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 flipH="1">
            <a:off x="2796635" y="401585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2243113" y="3831186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 flipV="1">
            <a:off x="3340002" y="5517232"/>
            <a:ext cx="0" cy="207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3189159" y="52490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 flipV="1">
            <a:off x="4235093" y="5524042"/>
            <a:ext cx="0" cy="207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4084250" y="524607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0     </a:t>
            </a:r>
            <a:r>
              <a:rPr lang="en-US" altLang="zh-TW" dirty="0" smtClean="0"/>
              <a:t>&gt;=</a:t>
            </a:r>
            <a:endParaRPr lang="zh-TW" altLang="en-US" dirty="0"/>
          </a:p>
        </p:txBody>
      </p:sp>
      <p:cxnSp>
        <p:nvCxnSpPr>
          <p:cNvPr id="59" name="直線單箭頭接點 58"/>
          <p:cNvCxnSpPr/>
          <p:nvPr/>
        </p:nvCxnSpPr>
        <p:spPr>
          <a:xfrm flipV="1">
            <a:off x="5298907" y="5514264"/>
            <a:ext cx="0" cy="207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5089555" y="524607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60s  </a:t>
            </a:r>
            <a:r>
              <a:rPr lang="en-US" altLang="zh-TW" dirty="0" smtClean="0"/>
              <a:t>&amp;&amp;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3659332" y="525837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</a:t>
            </a:r>
            <a:endParaRPr lang="zh-TW" altLang="en-US" dirty="0"/>
          </a:p>
        </p:txBody>
      </p:sp>
      <p:cxnSp>
        <p:nvCxnSpPr>
          <p:cNvPr id="62" name="直線單箭頭接點 61"/>
          <p:cNvCxnSpPr/>
          <p:nvPr/>
        </p:nvCxnSpPr>
        <p:spPr>
          <a:xfrm>
            <a:off x="3914530" y="5938630"/>
            <a:ext cx="719558" cy="411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4632433" y="6222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1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16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b="1" dirty="0" err="1" smtClean="0"/>
              <a:t>i</a:t>
            </a:r>
            <a:r>
              <a:rPr lang="en-US" altLang="zh-TW" sz="900" b="1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SimClock.</a:t>
            </a:r>
            <a:r>
              <a:rPr lang="en-US" altLang="zh-TW" sz="900" b="1" i="1" dirty="0" err="1"/>
              <a:t>getTime</a:t>
            </a:r>
            <a:r>
              <a:rPr lang="en-US" altLang="zh-TW" sz="900" b="1" i="1" dirty="0"/>
              <a:t>() - </a:t>
            </a:r>
            <a:r>
              <a:rPr lang="en-US" altLang="zh-TW" sz="900" b="1" i="1" dirty="0" err="1"/>
              <a:t>lastTtlCheck</a:t>
            </a:r>
            <a:r>
              <a:rPr lang="en-US" altLang="zh-TW" sz="900" b="1" i="1" dirty="0"/>
              <a:t> &gt;= TTL_CHECK_INTERVAL &amp;&amp; </a:t>
            </a:r>
          </a:p>
          <a:p>
            <a:r>
              <a:rPr lang="en-US" altLang="zh-TW" sz="900" b="1" dirty="0" smtClean="0"/>
              <a:t>        </a:t>
            </a:r>
            <a:r>
              <a:rPr lang="en-US" altLang="zh-TW" sz="900" b="1" dirty="0" err="1" smtClean="0"/>
              <a:t>sendingConnections.size</a:t>
            </a:r>
            <a:r>
              <a:rPr lang="en-US" altLang="zh-TW" sz="900" b="1" dirty="0"/>
              <a:t>() == 0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733135" y="181875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79613" y="1634086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2777585" y="291730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2224063" y="2732636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 flipH="1">
            <a:off x="2796635" y="401585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2243113" y="3831186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64" name="直線單箭頭接點 63"/>
          <p:cNvCxnSpPr/>
          <p:nvPr/>
        </p:nvCxnSpPr>
        <p:spPr>
          <a:xfrm flipH="1">
            <a:off x="2714085" y="580020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2160563" y="5615536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19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166701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180557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166701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180557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2922701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2922701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2936557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2922701" y="90555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7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42477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535212" y="6144296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>
                <a:solidFill>
                  <a:srgbClr val="FF0000"/>
                </a:solidFill>
              </a:rPr>
              <a:t>super.update</a:t>
            </a:r>
            <a:r>
              <a:rPr lang="en-US" altLang="zh-TW" sz="1000" b="1" dirty="0">
                <a:solidFill>
                  <a:srgbClr val="FF0000"/>
                </a:solidFill>
              </a:rPr>
              <a:t>();</a:t>
            </a:r>
            <a:endParaRPr lang="en-US" altLang="zh-TW" sz="1000" b="1" dirty="0" smtClean="0">
              <a:solidFill>
                <a:srgbClr val="FF0000"/>
              </a:solidFill>
            </a:endParaRPr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43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6295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627784" y="3073315"/>
            <a:ext cx="4020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message is transferring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7732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con.isMessageTransferred</a:t>
            </a:r>
            <a:r>
              <a:rPr lang="en-US" altLang="zh-TW" sz="900" b="1" dirty="0"/>
              <a:t>()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42298" y="704913"/>
            <a:ext cx="2121093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isMessageTransferred</a:t>
            </a:r>
            <a:r>
              <a:rPr lang="en-US" altLang="zh-TW" sz="900" dirty="0"/>
              <a:t>() {</a:t>
            </a:r>
          </a:p>
          <a:p>
            <a:r>
              <a:rPr lang="zh-TW" altLang="en-US" sz="900" dirty="0"/>
              <a:t> </a:t>
            </a:r>
            <a:r>
              <a:rPr lang="zh-TW" altLang="en-US" sz="900" dirty="0" smtClean="0"/>
              <a:t>   </a:t>
            </a:r>
            <a:r>
              <a:rPr lang="en-US" altLang="zh-TW" sz="900" dirty="0" smtClean="0"/>
              <a:t>return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== 0;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90" name="肘形接點 89"/>
          <p:cNvCxnSpPr/>
          <p:nvPr/>
        </p:nvCxnSpPr>
        <p:spPr>
          <a:xfrm>
            <a:off x="4211960" y="1834988"/>
            <a:ext cx="822396" cy="80253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左大括弧 91"/>
          <p:cNvSpPr/>
          <p:nvPr/>
        </p:nvSpPr>
        <p:spPr>
          <a:xfrm>
            <a:off x="6546356" y="556753"/>
            <a:ext cx="432048" cy="3725061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5802560" y="2887442"/>
            <a:ext cx="3204723" cy="17543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int</a:t>
            </a:r>
            <a:r>
              <a:rPr lang="en-US" altLang="zh-TW" sz="900" dirty="0"/>
              <a:t> remaining;</a:t>
            </a:r>
          </a:p>
          <a:p>
            <a:endParaRPr lang="zh-TW" altLang="en-US" sz="900" dirty="0"/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msgOnFly</a:t>
            </a:r>
            <a:r>
              <a:rPr lang="en-US" altLang="zh-TW" sz="900" dirty="0"/>
              <a:t> == null) {</a:t>
            </a:r>
          </a:p>
          <a:p>
            <a:r>
              <a:rPr lang="zh-TW" altLang="en-US" sz="900" dirty="0" smtClean="0"/>
              <a:t>     </a:t>
            </a:r>
            <a:r>
              <a:rPr lang="en-US" altLang="zh-TW" sz="900" dirty="0" smtClean="0"/>
              <a:t>return </a:t>
            </a:r>
            <a:r>
              <a:rPr lang="en-US" altLang="zh-TW" sz="900" dirty="0"/>
              <a:t>0;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b="1" dirty="0"/>
              <a:t>remaining</a:t>
            </a:r>
            <a:r>
              <a:rPr lang="en-US" altLang="zh-TW" sz="900" dirty="0"/>
              <a:t> = 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)((</a:t>
            </a:r>
            <a:r>
              <a:rPr lang="en-US" altLang="zh-TW" sz="900" dirty="0" err="1"/>
              <a:t>this.transferDoneTime</a:t>
            </a:r>
            <a:r>
              <a:rPr lang="en-US" altLang="zh-TW" sz="900" dirty="0"/>
              <a:t> -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()) </a:t>
            </a:r>
          </a:p>
          <a:p>
            <a:r>
              <a:rPr lang="en-US" altLang="zh-TW" sz="900" dirty="0"/>
              <a:t>* </a:t>
            </a:r>
            <a:r>
              <a:rPr lang="en-US" altLang="zh-TW" sz="900" dirty="0" err="1"/>
              <a:t>this.speed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/>
              <a:t>return (</a:t>
            </a:r>
            <a:r>
              <a:rPr lang="en-US" altLang="zh-TW" sz="900" u="sng" dirty="0"/>
              <a:t>remaining &gt; 0 ? remaining : 0);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11" name="直線單箭頭接點 10"/>
          <p:cNvCxnSpPr>
            <a:stCxn id="3" idx="2"/>
          </p:cNvCxnSpPr>
          <p:nvPr/>
        </p:nvCxnSpPr>
        <p:spPr>
          <a:xfrm flipH="1">
            <a:off x="7902844" y="1212744"/>
            <a:ext cx="1" cy="164449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7404921" y="3741911"/>
            <a:ext cx="0" cy="207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194007" y="347372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(6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</a:t>
            </a:r>
            <a:r>
              <a:rPr lang="en-US" altLang="zh-TW" sz="1800" dirty="0" smtClean="0">
                <a:solidFill>
                  <a:srgbClr val="FF0000"/>
                </a:solidFill>
              </a:rPr>
              <a:t>2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8251235" y="3739388"/>
            <a:ext cx="0" cy="207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8100392" y="347372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chemeClr val="accent2"/>
                </a:solidFill>
              </a:rPr>
              <a:t>) *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>
            <a:off x="6374563" y="4131749"/>
            <a:ext cx="0" cy="6883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003885" y="4777472"/>
            <a:ext cx="7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1kBps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740352" y="347624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103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con.isMessageTransferred</a:t>
            </a:r>
            <a:r>
              <a:rPr lang="en-US" altLang="zh-TW" sz="900" b="1" dirty="0"/>
              <a:t>()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42298" y="704913"/>
            <a:ext cx="2121093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isMessageTransferred</a:t>
            </a:r>
            <a:r>
              <a:rPr lang="en-US" altLang="zh-TW" sz="900" dirty="0"/>
              <a:t>() {</a:t>
            </a:r>
          </a:p>
          <a:p>
            <a:r>
              <a:rPr lang="zh-TW" altLang="en-US" sz="900" dirty="0"/>
              <a:t> </a:t>
            </a:r>
            <a:r>
              <a:rPr lang="zh-TW" altLang="en-US" sz="900" dirty="0" smtClean="0"/>
              <a:t>   </a:t>
            </a:r>
            <a:r>
              <a:rPr lang="en-US" altLang="zh-TW" sz="900" dirty="0" smtClean="0"/>
              <a:t>return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== 0;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90" name="肘形接點 89"/>
          <p:cNvCxnSpPr/>
          <p:nvPr/>
        </p:nvCxnSpPr>
        <p:spPr>
          <a:xfrm>
            <a:off x="4211960" y="1834988"/>
            <a:ext cx="822396" cy="80253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左大括弧 91"/>
          <p:cNvSpPr/>
          <p:nvPr/>
        </p:nvSpPr>
        <p:spPr>
          <a:xfrm>
            <a:off x="6546356" y="556753"/>
            <a:ext cx="432048" cy="3725061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5802560" y="2887442"/>
            <a:ext cx="3204723" cy="17543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int</a:t>
            </a:r>
            <a:r>
              <a:rPr lang="en-US" altLang="zh-TW" sz="900" dirty="0"/>
              <a:t> remaining;</a:t>
            </a:r>
          </a:p>
          <a:p>
            <a:endParaRPr lang="zh-TW" altLang="en-US" sz="900" dirty="0"/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msgOnFly</a:t>
            </a:r>
            <a:r>
              <a:rPr lang="en-US" altLang="zh-TW" sz="900" dirty="0"/>
              <a:t> == null) {</a:t>
            </a:r>
          </a:p>
          <a:p>
            <a:r>
              <a:rPr lang="zh-TW" altLang="en-US" sz="900" dirty="0" smtClean="0"/>
              <a:t>     </a:t>
            </a:r>
            <a:r>
              <a:rPr lang="en-US" altLang="zh-TW" sz="900" dirty="0" smtClean="0"/>
              <a:t>return </a:t>
            </a:r>
            <a:r>
              <a:rPr lang="en-US" altLang="zh-TW" sz="900" dirty="0"/>
              <a:t>0;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b="1" dirty="0"/>
              <a:t>remaining</a:t>
            </a:r>
            <a:r>
              <a:rPr lang="en-US" altLang="zh-TW" sz="900" dirty="0"/>
              <a:t> = 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)((</a:t>
            </a:r>
            <a:r>
              <a:rPr lang="en-US" altLang="zh-TW" sz="900" dirty="0" err="1"/>
              <a:t>this.transferDoneTime</a:t>
            </a:r>
            <a:r>
              <a:rPr lang="en-US" altLang="zh-TW" sz="900" dirty="0"/>
              <a:t> -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()) </a:t>
            </a:r>
          </a:p>
          <a:p>
            <a:r>
              <a:rPr lang="en-US" altLang="zh-TW" sz="900" dirty="0"/>
              <a:t>* </a:t>
            </a:r>
            <a:r>
              <a:rPr lang="en-US" altLang="zh-TW" sz="900" dirty="0" err="1"/>
              <a:t>this.speed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/>
              <a:t>return (</a:t>
            </a:r>
            <a:r>
              <a:rPr lang="en-US" altLang="zh-TW" sz="900" u="sng" dirty="0"/>
              <a:t>remaining &gt; 0 ? remaining : 0);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11" name="直線單箭頭接點 10"/>
          <p:cNvCxnSpPr>
            <a:stCxn id="3" idx="2"/>
          </p:cNvCxnSpPr>
          <p:nvPr/>
        </p:nvCxnSpPr>
        <p:spPr>
          <a:xfrm flipH="1">
            <a:off x="7902844" y="1212744"/>
            <a:ext cx="1" cy="164449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7404921" y="3741911"/>
            <a:ext cx="0" cy="207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194007" y="347372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(6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</a:t>
            </a:r>
            <a:r>
              <a:rPr lang="en-US" altLang="zh-TW" sz="1800" dirty="0" smtClean="0">
                <a:solidFill>
                  <a:srgbClr val="FF0000"/>
                </a:solidFill>
              </a:rPr>
              <a:t>3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8251235" y="3739388"/>
            <a:ext cx="0" cy="207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8100392" y="347372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r>
              <a:rPr lang="en-US" altLang="zh-TW" dirty="0" smtClean="0">
                <a:solidFill>
                  <a:schemeClr val="accent2"/>
                </a:solidFill>
              </a:rPr>
              <a:t>) *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>
            <a:off x="6374563" y="4131749"/>
            <a:ext cx="0" cy="6883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003885" y="4777472"/>
            <a:ext cx="7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1kBps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740352" y="347624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78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con.isMessageTransferred</a:t>
            </a:r>
            <a:r>
              <a:rPr lang="en-US" altLang="zh-TW" sz="900" b="1" dirty="0"/>
              <a:t>()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42298" y="704913"/>
            <a:ext cx="2121093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isMessageTransferred</a:t>
            </a:r>
            <a:r>
              <a:rPr lang="en-US" altLang="zh-TW" sz="900" dirty="0"/>
              <a:t>() {</a:t>
            </a:r>
          </a:p>
          <a:p>
            <a:r>
              <a:rPr lang="zh-TW" altLang="en-US" sz="900" dirty="0"/>
              <a:t> </a:t>
            </a:r>
            <a:r>
              <a:rPr lang="zh-TW" altLang="en-US" sz="900" dirty="0" smtClean="0"/>
              <a:t>   </a:t>
            </a:r>
            <a:r>
              <a:rPr lang="en-US" altLang="zh-TW" sz="900" dirty="0" smtClean="0"/>
              <a:t>return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== 0;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90" name="肘形接點 89"/>
          <p:cNvCxnSpPr/>
          <p:nvPr/>
        </p:nvCxnSpPr>
        <p:spPr>
          <a:xfrm>
            <a:off x="4211960" y="1834988"/>
            <a:ext cx="822396" cy="80253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左大括弧 91"/>
          <p:cNvSpPr/>
          <p:nvPr/>
        </p:nvSpPr>
        <p:spPr>
          <a:xfrm>
            <a:off x="6546356" y="556753"/>
            <a:ext cx="432048" cy="3725061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5802560" y="2887442"/>
            <a:ext cx="3204723" cy="17543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int</a:t>
            </a:r>
            <a:r>
              <a:rPr lang="en-US" altLang="zh-TW" sz="900" dirty="0"/>
              <a:t> remaining;</a:t>
            </a:r>
          </a:p>
          <a:p>
            <a:endParaRPr lang="zh-TW" altLang="en-US" sz="900" dirty="0"/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msgOnFly</a:t>
            </a:r>
            <a:r>
              <a:rPr lang="en-US" altLang="zh-TW" sz="900" dirty="0"/>
              <a:t> == null) {</a:t>
            </a:r>
          </a:p>
          <a:p>
            <a:r>
              <a:rPr lang="zh-TW" altLang="en-US" sz="900" dirty="0" smtClean="0"/>
              <a:t>     </a:t>
            </a:r>
            <a:r>
              <a:rPr lang="en-US" altLang="zh-TW" sz="900" dirty="0" smtClean="0"/>
              <a:t>return </a:t>
            </a:r>
            <a:r>
              <a:rPr lang="en-US" altLang="zh-TW" sz="900" dirty="0"/>
              <a:t>0;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b="1" dirty="0"/>
              <a:t>remaining</a:t>
            </a:r>
            <a:r>
              <a:rPr lang="en-US" altLang="zh-TW" sz="900" dirty="0"/>
              <a:t> = 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)((</a:t>
            </a:r>
            <a:r>
              <a:rPr lang="en-US" altLang="zh-TW" sz="900" dirty="0" err="1"/>
              <a:t>this.transferDoneTime</a:t>
            </a:r>
            <a:r>
              <a:rPr lang="en-US" altLang="zh-TW" sz="900" dirty="0"/>
              <a:t> -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()) </a:t>
            </a:r>
          </a:p>
          <a:p>
            <a:r>
              <a:rPr lang="en-US" altLang="zh-TW" sz="900" dirty="0"/>
              <a:t>* </a:t>
            </a:r>
            <a:r>
              <a:rPr lang="en-US" altLang="zh-TW" sz="900" dirty="0" err="1"/>
              <a:t>this.speed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/>
              <a:t>return (</a:t>
            </a:r>
            <a:r>
              <a:rPr lang="en-US" altLang="zh-TW" sz="900" u="sng" dirty="0"/>
              <a:t>remaining &gt; 0 ? remaining : 0);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11" name="直線單箭頭接點 10"/>
          <p:cNvCxnSpPr>
            <a:stCxn id="3" idx="2"/>
          </p:cNvCxnSpPr>
          <p:nvPr/>
        </p:nvCxnSpPr>
        <p:spPr>
          <a:xfrm flipH="1">
            <a:off x="7902844" y="1212744"/>
            <a:ext cx="1" cy="164449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7404921" y="3741911"/>
            <a:ext cx="0" cy="207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194007" y="347372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(6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</a:t>
            </a:r>
            <a:r>
              <a:rPr lang="en-US" altLang="zh-TW" sz="1800" dirty="0" smtClean="0">
                <a:solidFill>
                  <a:srgbClr val="FF0000"/>
                </a:solidFill>
              </a:rPr>
              <a:t>4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8251235" y="3739388"/>
            <a:ext cx="0" cy="207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8100392" y="347372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r>
              <a:rPr lang="en-US" altLang="zh-TW" dirty="0" smtClean="0">
                <a:solidFill>
                  <a:schemeClr val="accent2"/>
                </a:solidFill>
              </a:rPr>
              <a:t>) *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>
            <a:off x="6374563" y="4131749"/>
            <a:ext cx="0" cy="6883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003885" y="4777472"/>
            <a:ext cx="7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1kBps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740352" y="347624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78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con.isMessageTransferred</a:t>
            </a:r>
            <a:r>
              <a:rPr lang="en-US" altLang="zh-TW" sz="900" b="1" dirty="0"/>
              <a:t>()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42298" y="704913"/>
            <a:ext cx="2121093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isMessageTransferred</a:t>
            </a:r>
            <a:r>
              <a:rPr lang="en-US" altLang="zh-TW" sz="900" dirty="0"/>
              <a:t>() {</a:t>
            </a:r>
          </a:p>
          <a:p>
            <a:r>
              <a:rPr lang="zh-TW" altLang="en-US" sz="900" dirty="0"/>
              <a:t> </a:t>
            </a:r>
            <a:r>
              <a:rPr lang="zh-TW" altLang="en-US" sz="900" dirty="0" smtClean="0"/>
              <a:t>   </a:t>
            </a:r>
            <a:r>
              <a:rPr lang="en-US" altLang="zh-TW" sz="900" dirty="0" smtClean="0"/>
              <a:t>return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== 0;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90" name="肘形接點 89"/>
          <p:cNvCxnSpPr/>
          <p:nvPr/>
        </p:nvCxnSpPr>
        <p:spPr>
          <a:xfrm>
            <a:off x="4211960" y="1834988"/>
            <a:ext cx="822396" cy="80253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左大括弧 91"/>
          <p:cNvSpPr/>
          <p:nvPr/>
        </p:nvSpPr>
        <p:spPr>
          <a:xfrm>
            <a:off x="6546356" y="556753"/>
            <a:ext cx="432048" cy="3725061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5802560" y="2887442"/>
            <a:ext cx="3204723" cy="17543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int</a:t>
            </a:r>
            <a:r>
              <a:rPr lang="en-US" altLang="zh-TW" sz="900" dirty="0"/>
              <a:t> remaining;</a:t>
            </a:r>
          </a:p>
          <a:p>
            <a:endParaRPr lang="zh-TW" altLang="en-US" sz="900" dirty="0"/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msgOnFly</a:t>
            </a:r>
            <a:r>
              <a:rPr lang="en-US" altLang="zh-TW" sz="900" dirty="0"/>
              <a:t> == null) {</a:t>
            </a:r>
          </a:p>
          <a:p>
            <a:r>
              <a:rPr lang="zh-TW" altLang="en-US" sz="900" dirty="0" smtClean="0"/>
              <a:t>     </a:t>
            </a:r>
            <a:r>
              <a:rPr lang="en-US" altLang="zh-TW" sz="900" dirty="0" smtClean="0"/>
              <a:t>return </a:t>
            </a:r>
            <a:r>
              <a:rPr lang="en-US" altLang="zh-TW" sz="900" dirty="0"/>
              <a:t>0;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b="1" dirty="0"/>
              <a:t>remaining</a:t>
            </a:r>
            <a:r>
              <a:rPr lang="en-US" altLang="zh-TW" sz="900" dirty="0"/>
              <a:t> = 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)((</a:t>
            </a:r>
            <a:r>
              <a:rPr lang="en-US" altLang="zh-TW" sz="900" dirty="0" err="1"/>
              <a:t>this.transferDoneTime</a:t>
            </a:r>
            <a:r>
              <a:rPr lang="en-US" altLang="zh-TW" sz="900" dirty="0"/>
              <a:t> -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()) </a:t>
            </a:r>
          </a:p>
          <a:p>
            <a:r>
              <a:rPr lang="en-US" altLang="zh-TW" sz="900" dirty="0"/>
              <a:t>* </a:t>
            </a:r>
            <a:r>
              <a:rPr lang="en-US" altLang="zh-TW" sz="900" dirty="0" err="1"/>
              <a:t>this.speed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/>
              <a:t>return (</a:t>
            </a:r>
            <a:r>
              <a:rPr lang="en-US" altLang="zh-TW" sz="900" u="sng" dirty="0"/>
              <a:t>remaining &gt; 0 ? remaining : 0);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11" name="直線單箭頭接點 10"/>
          <p:cNvCxnSpPr>
            <a:stCxn id="3" idx="2"/>
          </p:cNvCxnSpPr>
          <p:nvPr/>
        </p:nvCxnSpPr>
        <p:spPr>
          <a:xfrm flipH="1">
            <a:off x="7902844" y="1212744"/>
            <a:ext cx="1" cy="164449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7404921" y="3741911"/>
            <a:ext cx="0" cy="207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194007" y="347372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(6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</a:t>
            </a:r>
            <a:r>
              <a:rPr lang="en-US" altLang="zh-TW" sz="1800" dirty="0" smtClean="0">
                <a:solidFill>
                  <a:srgbClr val="FF0000"/>
                </a:solidFill>
              </a:rPr>
              <a:t>5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8251235" y="3739388"/>
            <a:ext cx="0" cy="207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8100392" y="347372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r>
              <a:rPr lang="en-US" altLang="zh-TW" dirty="0" smtClean="0">
                <a:solidFill>
                  <a:schemeClr val="accent2"/>
                </a:solidFill>
              </a:rPr>
              <a:t>) *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>
            <a:off x="6374563" y="4131749"/>
            <a:ext cx="0" cy="6883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003885" y="4777472"/>
            <a:ext cx="7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1kBps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740352" y="347624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78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con.isMessageTransferred</a:t>
            </a:r>
            <a:r>
              <a:rPr lang="en-US" altLang="zh-TW" sz="900" b="1" dirty="0"/>
              <a:t>()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42298" y="704913"/>
            <a:ext cx="2121093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isMessageTransferred</a:t>
            </a:r>
            <a:r>
              <a:rPr lang="en-US" altLang="zh-TW" sz="900" dirty="0"/>
              <a:t>() {</a:t>
            </a:r>
          </a:p>
          <a:p>
            <a:r>
              <a:rPr lang="zh-TW" altLang="en-US" sz="900" dirty="0"/>
              <a:t> </a:t>
            </a:r>
            <a:r>
              <a:rPr lang="zh-TW" altLang="en-US" sz="900" dirty="0" smtClean="0"/>
              <a:t>   </a:t>
            </a:r>
            <a:r>
              <a:rPr lang="en-US" altLang="zh-TW" sz="900" dirty="0" smtClean="0"/>
              <a:t>return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== 0;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90" name="肘形接點 89"/>
          <p:cNvCxnSpPr/>
          <p:nvPr/>
        </p:nvCxnSpPr>
        <p:spPr>
          <a:xfrm>
            <a:off x="4211960" y="1834988"/>
            <a:ext cx="822396" cy="80253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左大括弧 91"/>
          <p:cNvSpPr/>
          <p:nvPr/>
        </p:nvSpPr>
        <p:spPr>
          <a:xfrm>
            <a:off x="6546356" y="556753"/>
            <a:ext cx="432048" cy="3725061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5802560" y="2887442"/>
            <a:ext cx="3204723" cy="17543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int</a:t>
            </a:r>
            <a:r>
              <a:rPr lang="en-US" altLang="zh-TW" sz="900" dirty="0"/>
              <a:t> remaining;</a:t>
            </a:r>
          </a:p>
          <a:p>
            <a:endParaRPr lang="zh-TW" altLang="en-US" sz="900" dirty="0"/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msgOnFly</a:t>
            </a:r>
            <a:r>
              <a:rPr lang="en-US" altLang="zh-TW" sz="900" dirty="0"/>
              <a:t> == null) {</a:t>
            </a:r>
          </a:p>
          <a:p>
            <a:r>
              <a:rPr lang="zh-TW" altLang="en-US" sz="900" dirty="0" smtClean="0"/>
              <a:t>     </a:t>
            </a:r>
            <a:r>
              <a:rPr lang="en-US" altLang="zh-TW" sz="900" dirty="0" smtClean="0"/>
              <a:t>return </a:t>
            </a:r>
            <a:r>
              <a:rPr lang="en-US" altLang="zh-TW" sz="900" dirty="0"/>
              <a:t>0;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b="1" dirty="0"/>
              <a:t>remaining</a:t>
            </a:r>
            <a:r>
              <a:rPr lang="en-US" altLang="zh-TW" sz="900" dirty="0"/>
              <a:t> = 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)((</a:t>
            </a:r>
            <a:r>
              <a:rPr lang="en-US" altLang="zh-TW" sz="900" dirty="0" err="1"/>
              <a:t>this.transferDoneTime</a:t>
            </a:r>
            <a:r>
              <a:rPr lang="en-US" altLang="zh-TW" sz="900" dirty="0"/>
              <a:t> -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()) </a:t>
            </a:r>
          </a:p>
          <a:p>
            <a:r>
              <a:rPr lang="en-US" altLang="zh-TW" sz="900" dirty="0"/>
              <a:t>* </a:t>
            </a:r>
            <a:r>
              <a:rPr lang="en-US" altLang="zh-TW" sz="900" dirty="0" err="1"/>
              <a:t>this.speed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/>
              <a:t>return (</a:t>
            </a:r>
            <a:r>
              <a:rPr lang="en-US" altLang="zh-TW" sz="900" u="sng" dirty="0"/>
              <a:t>remaining &gt; 0 ? remaining : 0);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11" name="直線單箭頭接點 10"/>
          <p:cNvCxnSpPr>
            <a:stCxn id="3" idx="2"/>
          </p:cNvCxnSpPr>
          <p:nvPr/>
        </p:nvCxnSpPr>
        <p:spPr>
          <a:xfrm flipH="1">
            <a:off x="7902844" y="1212744"/>
            <a:ext cx="1" cy="164449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7404921" y="3741911"/>
            <a:ext cx="0" cy="207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194007" y="347372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(6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8251235" y="3739388"/>
            <a:ext cx="0" cy="207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8100392" y="347372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r>
              <a:rPr lang="en-US" altLang="zh-TW" dirty="0" smtClean="0">
                <a:solidFill>
                  <a:schemeClr val="accent2"/>
                </a:solidFill>
              </a:rPr>
              <a:t>) *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>
            <a:off x="6374563" y="4131749"/>
            <a:ext cx="0" cy="6883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003885" y="4777472"/>
            <a:ext cx="7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1kBps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740352" y="347624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</a:t>
            </a:r>
            <a:endParaRPr lang="zh-TW" altLang="en-US" dirty="0"/>
          </a:p>
        </p:txBody>
      </p:sp>
      <p:sp>
        <p:nvSpPr>
          <p:cNvPr id="46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>
                <a:solidFill>
                  <a:srgbClr val="FF0000"/>
                </a:solidFill>
              </a:rPr>
              <a:t>Message delivered in </a:t>
            </a:r>
            <a:r>
              <a:rPr lang="en-US" altLang="zh-TW" sz="1800" dirty="0" smtClean="0">
                <a:solidFill>
                  <a:srgbClr val="FF0000"/>
                </a:solidFill>
              </a:rPr>
              <a:t>clock 6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8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>
          <a:xfrm>
            <a:off x="953364" y="3486757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" name="圓角矩形 4"/>
          <p:cNvSpPr/>
          <p:nvPr/>
        </p:nvSpPr>
        <p:spPr>
          <a:xfrm>
            <a:off x="953364" y="3950118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8" name="直線單箭頭接點 7"/>
          <p:cNvCxnSpPr>
            <a:endCxn id="3" idx="2"/>
          </p:cNvCxnSpPr>
          <p:nvPr/>
        </p:nvCxnSpPr>
        <p:spPr>
          <a:xfrm flipV="1">
            <a:off x="1709364" y="3774757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圓角矩形 8"/>
          <p:cNvSpPr/>
          <p:nvPr/>
        </p:nvSpPr>
        <p:spPr>
          <a:xfrm>
            <a:off x="179512" y="16808"/>
            <a:ext cx="3011066" cy="165153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NetworkInterface</a:t>
            </a:r>
            <a:endParaRPr lang="zh-TW" altLang="en-US" sz="12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5935" y="999810"/>
            <a:ext cx="2369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connect(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destroyConnection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03690" y="429537"/>
            <a:ext cx="26988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transmitRange</a:t>
            </a:r>
            <a:r>
              <a:rPr lang="en-US" altLang="zh-TW" sz="1100" dirty="0">
                <a:solidFill>
                  <a:schemeClr val="bg1"/>
                </a:solidFill>
              </a:rPr>
              <a:t> : double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transmitSpeed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endParaRPr lang="en-US" altLang="zh-TW" sz="1100" dirty="0" smtClean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connections : List&lt;Connection&gt;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174677" y="999810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79512" y="429537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1680210" y="1687980"/>
            <a:ext cx="4835" cy="294238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215935" y="1976556"/>
            <a:ext cx="3011066" cy="1198445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SimpleBoardcastInterface</a:t>
            </a:r>
            <a:endParaRPr lang="zh-TW" altLang="en-US" sz="12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38031" y="2574837"/>
            <a:ext cx="230063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connect(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update()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215935" y="2562187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215935" y="2389285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4716015" y="36448"/>
            <a:ext cx="3674826" cy="3392551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/>
              <a:t>Connections</a:t>
            </a:r>
            <a:endParaRPr lang="zh-TW" altLang="en-US" sz="1200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740194" y="449179"/>
            <a:ext cx="269885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toNode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toInterface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fromNode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fromInterface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msgFromNode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isUp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msgOnFly</a:t>
            </a:r>
            <a:r>
              <a:rPr lang="en-US" altLang="zh-TW" sz="1100" dirty="0">
                <a:solidFill>
                  <a:schemeClr val="bg1"/>
                </a:solidFill>
              </a:rPr>
              <a:t> : Message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27" name="直線接點 26"/>
          <p:cNvCxnSpPr/>
          <p:nvPr/>
        </p:nvCxnSpPr>
        <p:spPr>
          <a:xfrm flipV="1">
            <a:off x="4713598" y="1690756"/>
            <a:ext cx="3677243" cy="19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4716016" y="449179"/>
            <a:ext cx="3672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709364" y="3175001"/>
            <a:ext cx="0" cy="31400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矩形 34"/>
          <p:cNvSpPr/>
          <p:nvPr/>
        </p:nvSpPr>
        <p:spPr>
          <a:xfrm>
            <a:off x="532917" y="3356209"/>
            <a:ext cx="2304256" cy="13793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4741749" y="1726452"/>
            <a:ext cx="24940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chemeClr val="bg1"/>
                </a:solidFill>
              </a:rPr>
              <a:t>startTransfer</a:t>
            </a:r>
            <a:r>
              <a:rPr lang="en-US" altLang="zh-TW" sz="1200" dirty="0">
                <a:solidFill>
                  <a:schemeClr val="bg1"/>
                </a:solidFill>
              </a:rPr>
              <a:t>(</a:t>
            </a:r>
            <a:r>
              <a:rPr lang="en-US" altLang="zh-TW" sz="1200" dirty="0" err="1">
                <a:solidFill>
                  <a:schemeClr val="bg1"/>
                </a:solidFill>
              </a:rPr>
              <a:t>DTNHost</a:t>
            </a:r>
            <a:r>
              <a:rPr lang="en-US" altLang="zh-TW" sz="1200" dirty="0">
                <a:solidFill>
                  <a:schemeClr val="bg1"/>
                </a:solidFill>
              </a:rPr>
              <a:t>, Message)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abortTransfer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getRemainingByteCount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isMessageTransferred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isReadyForTransfer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getMessage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getOtherNode</a:t>
            </a:r>
            <a:r>
              <a:rPr lang="en-US" altLang="zh-TW" sz="1200" dirty="0">
                <a:solidFill>
                  <a:schemeClr val="bg1"/>
                </a:solidFill>
              </a:rPr>
              <a:t>(</a:t>
            </a:r>
            <a:r>
              <a:rPr lang="en-US" altLang="zh-TW" sz="1200" dirty="0" err="1">
                <a:solidFill>
                  <a:schemeClr val="bg1"/>
                </a:solidFill>
              </a:rPr>
              <a:t>DTNHost</a:t>
            </a:r>
            <a:r>
              <a:rPr lang="en-US" altLang="zh-TW" sz="12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getOtherInterface</a:t>
            </a:r>
            <a:r>
              <a:rPr lang="en-US" altLang="zh-TW" sz="1200" dirty="0">
                <a:solidFill>
                  <a:schemeClr val="bg1"/>
                </a:solidFill>
              </a:rPr>
              <a:t>(</a:t>
            </a:r>
            <a:r>
              <a:rPr lang="en-US" altLang="zh-TW" sz="12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200" dirty="0">
                <a:solidFill>
                  <a:schemeClr val="bg1"/>
                </a:solidFill>
              </a:rPr>
              <a:t>)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V="1">
            <a:off x="6469149" y="3429000"/>
            <a:ext cx="0" cy="34575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圓角矩形 51"/>
          <p:cNvSpPr/>
          <p:nvPr/>
        </p:nvSpPr>
        <p:spPr>
          <a:xfrm>
            <a:off x="4741749" y="3774757"/>
            <a:ext cx="3358643" cy="1920837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CBRConnection</a:t>
            </a:r>
            <a:endParaRPr lang="zh-TW" altLang="en-US" sz="1200" b="1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4765928" y="4187488"/>
            <a:ext cx="26988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speed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transferDoneTime</a:t>
            </a:r>
            <a:r>
              <a:rPr lang="en-US" altLang="zh-TW" sz="1100" dirty="0">
                <a:solidFill>
                  <a:schemeClr val="bg1"/>
                </a:solidFill>
              </a:rPr>
              <a:t> : double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54" name="直線接點 53"/>
          <p:cNvCxnSpPr/>
          <p:nvPr/>
        </p:nvCxnSpPr>
        <p:spPr>
          <a:xfrm flipV="1">
            <a:off x="4739332" y="4608554"/>
            <a:ext cx="3361060" cy="9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4741750" y="4187488"/>
            <a:ext cx="3358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4780614" y="4679931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chemeClr val="bg1"/>
                </a:solidFill>
              </a:rPr>
              <a:t>startTransfer</a:t>
            </a:r>
            <a:r>
              <a:rPr lang="en-US" altLang="zh-TW" sz="1200" dirty="0">
                <a:solidFill>
                  <a:schemeClr val="bg1"/>
                </a:solidFill>
              </a:rPr>
              <a:t>(</a:t>
            </a:r>
            <a:r>
              <a:rPr lang="en-US" altLang="zh-TW" sz="1200" dirty="0" err="1">
                <a:solidFill>
                  <a:schemeClr val="bg1"/>
                </a:solidFill>
              </a:rPr>
              <a:t>DTNHost</a:t>
            </a:r>
            <a:r>
              <a:rPr lang="en-US" altLang="zh-TW" sz="1200" dirty="0">
                <a:solidFill>
                  <a:schemeClr val="bg1"/>
                </a:solidFill>
              </a:rPr>
              <a:t>, Message)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abortTransfer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getTransferDoneTime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isMessageTransferred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getSpeed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左大括弧 1"/>
          <p:cNvSpPr/>
          <p:nvPr/>
        </p:nvSpPr>
        <p:spPr>
          <a:xfrm>
            <a:off x="2902546" y="188641"/>
            <a:ext cx="1309414" cy="5616624"/>
          </a:xfrm>
          <a:prstGeom prst="leftBrace">
            <a:avLst>
              <a:gd name="adj1" fmla="val 8333"/>
              <a:gd name="adj2" fmla="val 67346"/>
            </a:avLst>
          </a:prstGeom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78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con.isMessageTransferred</a:t>
            </a:r>
            <a:r>
              <a:rPr lang="en-US" altLang="zh-TW" sz="900" b="1" dirty="0"/>
              <a:t>()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42298" y="704913"/>
            <a:ext cx="2121093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isMessageTransferred</a:t>
            </a:r>
            <a:r>
              <a:rPr lang="en-US" altLang="zh-TW" sz="900" dirty="0"/>
              <a:t>() {</a:t>
            </a:r>
          </a:p>
          <a:p>
            <a:r>
              <a:rPr lang="zh-TW" altLang="en-US" sz="900" dirty="0"/>
              <a:t> </a:t>
            </a:r>
            <a:r>
              <a:rPr lang="zh-TW" altLang="en-US" sz="900" dirty="0" smtClean="0"/>
              <a:t>   </a:t>
            </a:r>
            <a:r>
              <a:rPr lang="en-US" altLang="zh-TW" sz="900" dirty="0" smtClean="0"/>
              <a:t>return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== 0;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90" name="肘形接點 89"/>
          <p:cNvCxnSpPr/>
          <p:nvPr/>
        </p:nvCxnSpPr>
        <p:spPr>
          <a:xfrm>
            <a:off x="4211960" y="1834988"/>
            <a:ext cx="822396" cy="80253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左大括弧 91"/>
          <p:cNvSpPr/>
          <p:nvPr/>
        </p:nvSpPr>
        <p:spPr>
          <a:xfrm>
            <a:off x="6546356" y="556753"/>
            <a:ext cx="432048" cy="3725061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5802560" y="2887442"/>
            <a:ext cx="3204723" cy="17543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int</a:t>
            </a:r>
            <a:r>
              <a:rPr lang="en-US" altLang="zh-TW" sz="900" dirty="0"/>
              <a:t> remaining;</a:t>
            </a:r>
          </a:p>
          <a:p>
            <a:endParaRPr lang="zh-TW" altLang="en-US" sz="900" dirty="0"/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msgOnFly</a:t>
            </a:r>
            <a:r>
              <a:rPr lang="en-US" altLang="zh-TW" sz="900" dirty="0"/>
              <a:t> == null) {</a:t>
            </a:r>
          </a:p>
          <a:p>
            <a:r>
              <a:rPr lang="zh-TW" altLang="en-US" sz="900" dirty="0" smtClean="0"/>
              <a:t>     </a:t>
            </a:r>
            <a:r>
              <a:rPr lang="en-US" altLang="zh-TW" sz="900" dirty="0" smtClean="0"/>
              <a:t>return </a:t>
            </a:r>
            <a:r>
              <a:rPr lang="en-US" altLang="zh-TW" sz="900" dirty="0"/>
              <a:t>0;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b="1" dirty="0">
                <a:solidFill>
                  <a:srgbClr val="FF0000"/>
                </a:solidFill>
              </a:rPr>
              <a:t>remaining</a:t>
            </a:r>
            <a:r>
              <a:rPr lang="en-US" altLang="zh-TW" sz="900" dirty="0"/>
              <a:t> = 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)((</a:t>
            </a:r>
            <a:r>
              <a:rPr lang="en-US" altLang="zh-TW" sz="900" dirty="0" err="1"/>
              <a:t>this.transferDoneTime</a:t>
            </a:r>
            <a:r>
              <a:rPr lang="en-US" altLang="zh-TW" sz="900" dirty="0"/>
              <a:t> -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()) </a:t>
            </a:r>
          </a:p>
          <a:p>
            <a:r>
              <a:rPr lang="en-US" altLang="zh-TW" sz="900" dirty="0"/>
              <a:t>* </a:t>
            </a:r>
            <a:r>
              <a:rPr lang="en-US" altLang="zh-TW" sz="900" dirty="0" err="1"/>
              <a:t>this.speed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/>
              <a:t>return (</a:t>
            </a:r>
            <a:r>
              <a:rPr lang="en-US" altLang="zh-TW" sz="900" u="sng" dirty="0"/>
              <a:t>remaining &gt; 0 ? remaining : 0);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11" name="直線單箭頭接點 10"/>
          <p:cNvCxnSpPr>
            <a:stCxn id="3" idx="2"/>
          </p:cNvCxnSpPr>
          <p:nvPr/>
        </p:nvCxnSpPr>
        <p:spPr>
          <a:xfrm flipH="1">
            <a:off x="7902844" y="1212744"/>
            <a:ext cx="1" cy="164449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6164776" y="3949243"/>
            <a:ext cx="0" cy="82822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013933" y="47774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2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delivered in </a:t>
            </a:r>
            <a:r>
              <a:rPr lang="en-US" altLang="zh-TW" sz="1800" dirty="0" smtClean="0"/>
              <a:t>clock 6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5776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con.isMessageTransferred</a:t>
            </a:r>
            <a:r>
              <a:rPr lang="en-US" altLang="zh-TW" sz="900" b="1" dirty="0"/>
              <a:t>()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42298" y="704913"/>
            <a:ext cx="2121093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isMessageTransferred</a:t>
            </a:r>
            <a:r>
              <a:rPr lang="en-US" altLang="zh-TW" sz="900" dirty="0"/>
              <a:t>() {</a:t>
            </a:r>
          </a:p>
          <a:p>
            <a:r>
              <a:rPr lang="zh-TW" altLang="en-US" sz="900" dirty="0"/>
              <a:t> </a:t>
            </a:r>
            <a:r>
              <a:rPr lang="zh-TW" altLang="en-US" sz="900" dirty="0" smtClean="0"/>
              <a:t>   </a:t>
            </a:r>
            <a:r>
              <a:rPr lang="en-US" altLang="zh-TW" sz="900" dirty="0" smtClean="0"/>
              <a:t>return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== 0;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90" name="肘形接點 89"/>
          <p:cNvCxnSpPr/>
          <p:nvPr/>
        </p:nvCxnSpPr>
        <p:spPr>
          <a:xfrm>
            <a:off x="4211960" y="1834988"/>
            <a:ext cx="822396" cy="80253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左大括弧 91"/>
          <p:cNvSpPr/>
          <p:nvPr/>
        </p:nvSpPr>
        <p:spPr>
          <a:xfrm>
            <a:off x="6546356" y="556753"/>
            <a:ext cx="432048" cy="3725061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5802560" y="2887442"/>
            <a:ext cx="3204723" cy="17543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int</a:t>
            </a:r>
            <a:r>
              <a:rPr lang="en-US" altLang="zh-TW" sz="900" dirty="0"/>
              <a:t> remaining;</a:t>
            </a:r>
          </a:p>
          <a:p>
            <a:endParaRPr lang="zh-TW" altLang="en-US" sz="900" dirty="0"/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msgOnFly</a:t>
            </a:r>
            <a:r>
              <a:rPr lang="en-US" altLang="zh-TW" sz="900" dirty="0"/>
              <a:t> == null) {</a:t>
            </a:r>
          </a:p>
          <a:p>
            <a:r>
              <a:rPr lang="zh-TW" altLang="en-US" sz="900" dirty="0" smtClean="0"/>
              <a:t>     </a:t>
            </a:r>
            <a:r>
              <a:rPr lang="en-US" altLang="zh-TW" sz="900" dirty="0" smtClean="0"/>
              <a:t>return </a:t>
            </a:r>
            <a:r>
              <a:rPr lang="en-US" altLang="zh-TW" sz="900" dirty="0"/>
              <a:t>0;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b="1" dirty="0"/>
              <a:t>remaining</a:t>
            </a:r>
            <a:r>
              <a:rPr lang="en-US" altLang="zh-TW" sz="900" dirty="0"/>
              <a:t> = 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)((</a:t>
            </a:r>
            <a:r>
              <a:rPr lang="en-US" altLang="zh-TW" sz="900" dirty="0" err="1"/>
              <a:t>this.transferDoneTime</a:t>
            </a:r>
            <a:r>
              <a:rPr lang="en-US" altLang="zh-TW" sz="900" dirty="0"/>
              <a:t> -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()) </a:t>
            </a:r>
          </a:p>
          <a:p>
            <a:r>
              <a:rPr lang="en-US" altLang="zh-TW" sz="900" dirty="0"/>
              <a:t>* </a:t>
            </a:r>
            <a:r>
              <a:rPr lang="en-US" altLang="zh-TW" sz="900" dirty="0" err="1"/>
              <a:t>this.speed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b="1" dirty="0">
                <a:solidFill>
                  <a:schemeClr val="accent2"/>
                </a:solidFill>
              </a:rPr>
              <a:t>return</a:t>
            </a:r>
            <a:r>
              <a:rPr lang="en-US" altLang="zh-TW" sz="900" dirty="0"/>
              <a:t> (</a:t>
            </a:r>
            <a:r>
              <a:rPr lang="en-US" altLang="zh-TW" sz="900" u="sng" dirty="0"/>
              <a:t>remaining &gt; 0 ? remaining </a:t>
            </a:r>
            <a:r>
              <a:rPr lang="en-US" altLang="zh-TW" sz="900" b="1" u="sng" dirty="0">
                <a:solidFill>
                  <a:srgbClr val="FF0000"/>
                </a:solidFill>
              </a:rPr>
              <a:t>: 0</a:t>
            </a:r>
            <a:r>
              <a:rPr lang="en-US" altLang="zh-TW" sz="900" u="sng" dirty="0"/>
              <a:t>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11" name="直線單箭頭接點 10"/>
          <p:cNvCxnSpPr>
            <a:stCxn id="3" idx="2"/>
          </p:cNvCxnSpPr>
          <p:nvPr/>
        </p:nvCxnSpPr>
        <p:spPr>
          <a:xfrm flipH="1">
            <a:off x="7902844" y="1212744"/>
            <a:ext cx="1" cy="164449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delivered in </a:t>
            </a:r>
            <a:r>
              <a:rPr lang="en-US" altLang="zh-TW" sz="1800" dirty="0" smtClean="0"/>
              <a:t>clock 6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0612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con.isMessageTransferred</a:t>
            </a:r>
            <a:r>
              <a:rPr lang="en-US" altLang="zh-TW" sz="900" b="1" dirty="0"/>
              <a:t>()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42298" y="704913"/>
            <a:ext cx="2121093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isMessageTransferred</a:t>
            </a:r>
            <a:r>
              <a:rPr lang="en-US" altLang="zh-TW" sz="900" dirty="0"/>
              <a:t>() {</a:t>
            </a:r>
          </a:p>
          <a:p>
            <a:r>
              <a:rPr lang="zh-TW" altLang="en-US" sz="900" dirty="0"/>
              <a:t> </a:t>
            </a:r>
            <a:r>
              <a:rPr lang="zh-TW" altLang="en-US" sz="900" dirty="0" smtClean="0"/>
              <a:t>   </a:t>
            </a:r>
            <a:r>
              <a:rPr lang="en-US" altLang="zh-TW" sz="900" b="1" dirty="0" smtClean="0">
                <a:solidFill>
                  <a:schemeClr val="accent2"/>
                </a:solidFill>
              </a:rPr>
              <a:t>return </a:t>
            </a:r>
            <a:r>
              <a:rPr lang="en-US" altLang="zh-TW" sz="900" b="1" dirty="0" err="1">
                <a:solidFill>
                  <a:schemeClr val="accent2"/>
                </a:solidFill>
              </a:rPr>
              <a:t>getRemainingByteCount</a:t>
            </a:r>
            <a:r>
              <a:rPr lang="en-US" altLang="zh-TW" sz="900" b="1" dirty="0">
                <a:solidFill>
                  <a:schemeClr val="accent2"/>
                </a:solidFill>
              </a:rPr>
              <a:t>() == 0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90" name="肘形接點 89"/>
          <p:cNvCxnSpPr/>
          <p:nvPr/>
        </p:nvCxnSpPr>
        <p:spPr>
          <a:xfrm>
            <a:off x="4211960" y="1834988"/>
            <a:ext cx="822396" cy="80253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左大括弧 91"/>
          <p:cNvSpPr/>
          <p:nvPr/>
        </p:nvSpPr>
        <p:spPr>
          <a:xfrm>
            <a:off x="6546356" y="556753"/>
            <a:ext cx="432048" cy="3725061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3" idx="2"/>
          </p:cNvCxnSpPr>
          <p:nvPr/>
        </p:nvCxnSpPr>
        <p:spPr>
          <a:xfrm flipH="1">
            <a:off x="7902844" y="1212744"/>
            <a:ext cx="1" cy="164449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7236296" y="999602"/>
            <a:ext cx="1190468" cy="70803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8303030" y="1696573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5802560" y="2887442"/>
            <a:ext cx="3204723" cy="17543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int</a:t>
            </a:r>
            <a:r>
              <a:rPr lang="en-US" altLang="zh-TW" sz="900" dirty="0"/>
              <a:t> remaining;</a:t>
            </a:r>
          </a:p>
          <a:p>
            <a:endParaRPr lang="zh-TW" altLang="en-US" sz="900" dirty="0"/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msgOnFly</a:t>
            </a:r>
            <a:r>
              <a:rPr lang="en-US" altLang="zh-TW" sz="900" dirty="0"/>
              <a:t> == null) {</a:t>
            </a:r>
          </a:p>
          <a:p>
            <a:r>
              <a:rPr lang="zh-TW" altLang="en-US" sz="900" dirty="0" smtClean="0"/>
              <a:t>     </a:t>
            </a:r>
            <a:r>
              <a:rPr lang="en-US" altLang="zh-TW" sz="900" dirty="0" smtClean="0"/>
              <a:t>return </a:t>
            </a:r>
            <a:r>
              <a:rPr lang="en-US" altLang="zh-TW" sz="900" dirty="0"/>
              <a:t>0;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b="1" dirty="0"/>
              <a:t>remaining</a:t>
            </a:r>
            <a:r>
              <a:rPr lang="en-US" altLang="zh-TW" sz="900" dirty="0"/>
              <a:t> = 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)((</a:t>
            </a:r>
            <a:r>
              <a:rPr lang="en-US" altLang="zh-TW" sz="900" dirty="0" err="1"/>
              <a:t>this.transferDoneTime</a:t>
            </a:r>
            <a:r>
              <a:rPr lang="en-US" altLang="zh-TW" sz="900" dirty="0"/>
              <a:t> -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()) </a:t>
            </a:r>
          </a:p>
          <a:p>
            <a:r>
              <a:rPr lang="en-US" altLang="zh-TW" sz="900" dirty="0"/>
              <a:t>* </a:t>
            </a:r>
            <a:r>
              <a:rPr lang="en-US" altLang="zh-TW" sz="900" dirty="0" err="1"/>
              <a:t>this.speed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b="1" dirty="0">
                <a:solidFill>
                  <a:schemeClr val="accent2"/>
                </a:solidFill>
              </a:rPr>
              <a:t>return</a:t>
            </a:r>
            <a:r>
              <a:rPr lang="en-US" altLang="zh-TW" sz="900" dirty="0"/>
              <a:t> (</a:t>
            </a:r>
            <a:r>
              <a:rPr lang="en-US" altLang="zh-TW" sz="900" u="sng" dirty="0"/>
              <a:t>remaining &gt; 0 ? remaining </a:t>
            </a:r>
            <a:r>
              <a:rPr lang="en-US" altLang="zh-TW" sz="900" b="1" u="sng" dirty="0">
                <a:solidFill>
                  <a:srgbClr val="FF0000"/>
                </a:solidFill>
              </a:rPr>
              <a:t>: 0</a:t>
            </a:r>
            <a:r>
              <a:rPr lang="en-US" altLang="zh-TW" sz="900" u="sng" dirty="0"/>
              <a:t>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47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delivered in </a:t>
            </a:r>
            <a:r>
              <a:rPr lang="en-US" altLang="zh-TW" sz="1800" dirty="0" smtClean="0"/>
              <a:t>clock 6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6715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con.getMessage</a:t>
            </a:r>
            <a:r>
              <a:rPr lang="en-US" altLang="zh-TW" sz="900" b="1" dirty="0"/>
              <a:t>() != null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733135" y="181875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79613" y="163408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3" name="肘形接點 42"/>
          <p:cNvCxnSpPr/>
          <p:nvPr/>
        </p:nvCxnSpPr>
        <p:spPr>
          <a:xfrm>
            <a:off x="3991555" y="1956021"/>
            <a:ext cx="1049572" cy="254442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082026"/>
              </p:ext>
            </p:extLst>
          </p:nvPr>
        </p:nvGraphicFramePr>
        <p:xfrm>
          <a:off x="7242060" y="3375478"/>
          <a:ext cx="1430218" cy="779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 smtClean="0"/>
                        <a:t>msgOnFly</a:t>
                      </a:r>
                      <a:endParaRPr lang="en-US" altLang="zh-TW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….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7242595" y="3663510"/>
            <a:ext cx="1429147" cy="50981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7084071" y="1920244"/>
            <a:ext cx="1342034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Message </a:t>
            </a:r>
            <a:r>
              <a:rPr lang="en-US" altLang="zh-TW" sz="900" dirty="0" err="1"/>
              <a:t>getMessage</a:t>
            </a:r>
            <a:r>
              <a:rPr lang="en-US" altLang="zh-TW" sz="900" dirty="0"/>
              <a:t>() {</a:t>
            </a:r>
          </a:p>
          <a:p>
            <a:r>
              <a:rPr lang="en-US" altLang="zh-TW" sz="900" dirty="0" smtClean="0"/>
              <a:t>   return </a:t>
            </a:r>
            <a:r>
              <a:rPr lang="en-US" altLang="zh-TW" sz="900" b="1" dirty="0" err="1"/>
              <a:t>this.msgOnFly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49" name="直線單箭頭接點 48"/>
          <p:cNvCxnSpPr>
            <a:stCxn id="50" idx="3"/>
            <a:endCxn id="15" idx="1"/>
          </p:cNvCxnSpPr>
          <p:nvPr/>
        </p:nvCxnSpPr>
        <p:spPr>
          <a:xfrm>
            <a:off x="6560212" y="2174160"/>
            <a:ext cx="523859" cy="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7956376" y="2210463"/>
            <a:ext cx="0" cy="114652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delivered in </a:t>
            </a:r>
            <a:r>
              <a:rPr lang="en-US" altLang="zh-TW" sz="1800" dirty="0" smtClean="0"/>
              <a:t>clock 6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4474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b="1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>
                <a:solidFill>
                  <a:srgbClr val="FF0000"/>
                </a:solidFill>
              </a:rPr>
              <a:t>transferDone</a:t>
            </a:r>
            <a:r>
              <a:rPr lang="en-US" altLang="zh-TW" sz="900" dirty="0" smtClean="0">
                <a:solidFill>
                  <a:srgbClr val="FF0000"/>
                </a:solidFill>
              </a:rPr>
              <a:t>(con</a:t>
            </a:r>
            <a:r>
              <a:rPr lang="en-US" altLang="zh-TW" sz="900" dirty="0">
                <a:solidFill>
                  <a:srgbClr val="FF0000"/>
                </a:solidFill>
              </a:rPr>
              <a:t>)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733135" y="181875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79613" y="163408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2743221" y="1956021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2189699" y="177135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>
            <a:off x="3861164" y="2106991"/>
            <a:ext cx="2150996" cy="139401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247858" y="3511079"/>
            <a:ext cx="30572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void </a:t>
            </a:r>
            <a:r>
              <a:rPr lang="en-US" altLang="zh-TW" sz="900" dirty="0" err="1">
                <a:solidFill>
                  <a:srgbClr val="FF0000"/>
                </a:solidFill>
              </a:rPr>
              <a:t>transferDone</a:t>
            </a:r>
            <a:r>
              <a:rPr lang="en-US" altLang="zh-TW" sz="900" dirty="0"/>
              <a:t>(Connection con) { </a:t>
            </a:r>
            <a:r>
              <a:rPr lang="en-US" altLang="zh-TW" sz="900" dirty="0" smtClean="0"/>
              <a:t> </a:t>
            </a:r>
            <a:r>
              <a:rPr lang="en-US" altLang="zh-TW" sz="900" b="1" dirty="0" smtClean="0">
                <a:solidFill>
                  <a:srgbClr val="FF0000"/>
                </a:solidFill>
              </a:rPr>
              <a:t>there is nothing to do. </a:t>
            </a:r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7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delivered in </a:t>
            </a:r>
            <a:r>
              <a:rPr lang="en-US" altLang="zh-TW" sz="1800" dirty="0" smtClean="0"/>
              <a:t>clock 6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4272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b="1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b="1" dirty="0" err="1" smtClean="0"/>
              <a:t>con.finalizeTransfer</a:t>
            </a:r>
            <a:r>
              <a:rPr lang="en-US" altLang="zh-TW" sz="900" b="1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733135" y="181875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79613" y="163408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2743221" y="1956021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2189699" y="177135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039793" y="2931420"/>
            <a:ext cx="3728906" cy="120032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void </a:t>
            </a:r>
            <a:r>
              <a:rPr lang="en-US" altLang="zh-TW" sz="900" b="1" dirty="0" err="1"/>
              <a:t>finalizeTransfer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b="1" dirty="0" err="1" smtClean="0"/>
              <a:t>this.bytesTransferred</a:t>
            </a:r>
            <a:r>
              <a:rPr lang="en-US" altLang="zh-TW" sz="900" b="1" dirty="0" smtClean="0"/>
              <a:t> </a:t>
            </a:r>
            <a:r>
              <a:rPr lang="en-US" altLang="zh-TW" sz="900" b="1" dirty="0"/>
              <a:t>+= </a:t>
            </a:r>
            <a:r>
              <a:rPr lang="en-US" altLang="zh-TW" sz="900" b="1" dirty="0" err="1"/>
              <a:t>msgOnFly.getSize</a:t>
            </a:r>
            <a:r>
              <a:rPr lang="en-US" altLang="zh-TW" sz="900" b="1" dirty="0"/>
              <a:t>();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getOtherNode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msgFromNode</a:t>
            </a:r>
            <a:r>
              <a:rPr lang="en-US" altLang="zh-TW" sz="900" dirty="0"/>
              <a:t>).</a:t>
            </a:r>
            <a:r>
              <a:rPr lang="en-US" altLang="zh-TW" sz="900" dirty="0" err="1"/>
              <a:t>messageTransferred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this.msgOnFly.getId</a:t>
            </a:r>
            <a:r>
              <a:rPr lang="en-US" altLang="zh-TW" sz="900" dirty="0"/>
              <a:t>(),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msgFromNode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clearMsgOnFly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4126727" y="2208214"/>
            <a:ext cx="921485" cy="3405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endCxn id="3" idx="0"/>
          </p:cNvCxnSpPr>
          <p:nvPr/>
        </p:nvCxnSpPr>
        <p:spPr>
          <a:xfrm rot="16200000" flipH="1">
            <a:off x="6362418" y="2389591"/>
            <a:ext cx="733717" cy="349939"/>
          </a:xfrm>
          <a:prstGeom prst="bentConnector3">
            <a:avLst>
              <a:gd name="adj1" fmla="val -201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253046" y="4776058"/>
            <a:ext cx="25074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>
                <a:solidFill>
                  <a:schemeClr val="accent3"/>
                </a:solidFill>
              </a:rPr>
              <a:t>how many bytes this connection has transferred</a:t>
            </a:r>
            <a:endParaRPr lang="zh-TW" altLang="en-US" sz="900" b="1" dirty="0">
              <a:solidFill>
                <a:schemeClr val="accent3"/>
              </a:solidFill>
            </a:endParaRPr>
          </a:p>
        </p:txBody>
      </p:sp>
      <p:cxnSp>
        <p:nvCxnSpPr>
          <p:cNvPr id="57" name="直線單箭頭接點 56"/>
          <p:cNvCxnSpPr>
            <a:endCxn id="20" idx="0"/>
          </p:cNvCxnSpPr>
          <p:nvPr/>
        </p:nvCxnSpPr>
        <p:spPr>
          <a:xfrm>
            <a:off x="5940152" y="3356992"/>
            <a:ext cx="1566603" cy="1419066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5580112" y="3375978"/>
            <a:ext cx="0" cy="114652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5429269" y="4503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60" name="直線單箭頭接點 59"/>
          <p:cNvCxnSpPr/>
          <p:nvPr/>
        </p:nvCxnSpPr>
        <p:spPr>
          <a:xfrm flipV="1">
            <a:off x="6904245" y="2805131"/>
            <a:ext cx="685263" cy="43900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7589509" y="256456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5000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delivered in </a:t>
            </a:r>
            <a:r>
              <a:rPr lang="en-US" altLang="zh-TW" sz="1800" dirty="0" smtClean="0"/>
              <a:t>clock 6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1971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b="1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b="1" dirty="0" err="1" smtClean="0"/>
              <a:t>con.finalizeTransfer</a:t>
            </a:r>
            <a:r>
              <a:rPr lang="en-US" altLang="zh-TW" sz="900" b="1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733135" y="181875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79613" y="163408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2743221" y="1956021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2189699" y="177135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039793" y="2931420"/>
            <a:ext cx="3728906" cy="120032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void </a:t>
            </a:r>
            <a:r>
              <a:rPr lang="en-US" altLang="zh-TW" sz="900" b="1" dirty="0" err="1"/>
              <a:t>finalizeTransfer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b="1" dirty="0" err="1" smtClean="0"/>
              <a:t>this.bytesTransferred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+= </a:t>
            </a:r>
            <a:r>
              <a:rPr lang="en-US" altLang="zh-TW" sz="900" dirty="0" err="1"/>
              <a:t>msgOnFly.getSize</a:t>
            </a:r>
            <a:r>
              <a:rPr lang="en-US" altLang="zh-TW" sz="900" dirty="0"/>
              <a:t>();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getOtherNode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msgFromNode</a:t>
            </a:r>
            <a:r>
              <a:rPr lang="en-US" altLang="zh-TW" sz="900" dirty="0"/>
              <a:t>).</a:t>
            </a:r>
            <a:r>
              <a:rPr lang="en-US" altLang="zh-TW" sz="900" dirty="0" err="1"/>
              <a:t>messageTransferred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this.msgOnFly.getId</a:t>
            </a:r>
            <a:r>
              <a:rPr lang="en-US" altLang="zh-TW" sz="900" dirty="0"/>
              <a:t>(),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msgFromNode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clearMsgOnFly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4126727" y="2208214"/>
            <a:ext cx="921485" cy="3405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253046" y="4776058"/>
            <a:ext cx="25074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>
                <a:solidFill>
                  <a:schemeClr val="accent3"/>
                </a:solidFill>
              </a:rPr>
              <a:t>how many bytes this connection has transferred</a:t>
            </a:r>
            <a:endParaRPr lang="zh-TW" altLang="en-US" sz="900" b="1" dirty="0">
              <a:solidFill>
                <a:schemeClr val="accent3"/>
              </a:solidFill>
            </a:endParaRPr>
          </a:p>
        </p:txBody>
      </p:sp>
      <p:cxnSp>
        <p:nvCxnSpPr>
          <p:cNvPr id="57" name="直線單箭頭接點 56"/>
          <p:cNvCxnSpPr>
            <a:endCxn id="20" idx="0"/>
          </p:cNvCxnSpPr>
          <p:nvPr/>
        </p:nvCxnSpPr>
        <p:spPr>
          <a:xfrm>
            <a:off x="5940152" y="3356992"/>
            <a:ext cx="1566603" cy="1419066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H="1">
            <a:off x="4755305" y="3328271"/>
            <a:ext cx="673732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4118342" y="314360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5000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5" name="肘形接點 54"/>
          <p:cNvCxnSpPr/>
          <p:nvPr/>
        </p:nvCxnSpPr>
        <p:spPr>
          <a:xfrm rot="16200000" flipH="1">
            <a:off x="6375241" y="2376767"/>
            <a:ext cx="733718" cy="375587"/>
          </a:xfrm>
          <a:prstGeom prst="bentConnector3">
            <a:avLst>
              <a:gd name="adj1" fmla="val 15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delivered in </a:t>
            </a:r>
            <a:r>
              <a:rPr lang="en-US" altLang="zh-TW" sz="1800" dirty="0" smtClean="0"/>
              <a:t>clock 6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0639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b="1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b="1" dirty="0" err="1" smtClean="0"/>
              <a:t>con.finalizeTransfer</a:t>
            </a:r>
            <a:r>
              <a:rPr lang="en-US" altLang="zh-TW" sz="900" b="1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733135" y="181875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79613" y="163408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2743221" y="1956021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2189699" y="177135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039793" y="2931420"/>
            <a:ext cx="3780202" cy="120032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void </a:t>
            </a:r>
            <a:r>
              <a:rPr lang="en-US" altLang="zh-TW" sz="900" b="1" dirty="0" err="1"/>
              <a:t>finalizeTransfer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this.bytesTransferred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+= </a:t>
            </a:r>
            <a:r>
              <a:rPr lang="en-US" altLang="zh-TW" sz="900" dirty="0" err="1"/>
              <a:t>msgOnFly.getSize</a:t>
            </a:r>
            <a:r>
              <a:rPr lang="en-US" altLang="zh-TW" sz="900" dirty="0"/>
              <a:t>();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 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getOtherNode</a:t>
            </a:r>
            <a:r>
              <a:rPr lang="en-US" altLang="zh-TW" sz="900" b="1" dirty="0" smtClean="0">
                <a:solidFill>
                  <a:schemeClr val="accent2"/>
                </a:solidFill>
              </a:rPr>
              <a:t>(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b="1" dirty="0">
                <a:solidFill>
                  <a:schemeClr val="accent2"/>
                </a:solidFill>
              </a:rPr>
              <a:t>)</a:t>
            </a:r>
            <a:r>
              <a:rPr lang="en-US" altLang="zh-TW" sz="900" dirty="0"/>
              <a:t>.</a:t>
            </a:r>
            <a:r>
              <a:rPr lang="en-US" altLang="zh-TW" sz="900" dirty="0" err="1"/>
              <a:t>messageTransferred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this.msgOnFly.getId</a:t>
            </a:r>
            <a:r>
              <a:rPr lang="en-US" altLang="zh-TW" sz="900" dirty="0"/>
              <a:t>(),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msgFromNode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clearMsgOnFly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4126727" y="2208214"/>
            <a:ext cx="921485" cy="3405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endCxn id="3" idx="0"/>
          </p:cNvCxnSpPr>
          <p:nvPr/>
        </p:nvCxnSpPr>
        <p:spPr>
          <a:xfrm rot="16200000" flipH="1">
            <a:off x="6375241" y="2376767"/>
            <a:ext cx="733718" cy="375587"/>
          </a:xfrm>
          <a:prstGeom prst="bentConnector3">
            <a:avLst>
              <a:gd name="adj1" fmla="val 15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5804212" y="3582665"/>
            <a:ext cx="402614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5997581" y="4239810"/>
            <a:ext cx="132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n1(</a:t>
            </a:r>
            <a:r>
              <a:rPr lang="en-US" altLang="zh-TW" dirty="0" smtClean="0">
                <a:solidFill>
                  <a:srgbClr val="FF0000"/>
                </a:solidFill>
              </a:rPr>
              <a:t>receiver</a:t>
            </a:r>
            <a:r>
              <a:rPr lang="en-US" altLang="zh-TW" dirty="0" smtClean="0">
                <a:solidFill>
                  <a:schemeClr val="accent2"/>
                </a:solidFill>
              </a:rPr>
              <a:t>)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5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delivered in </a:t>
            </a:r>
            <a:r>
              <a:rPr lang="en-US" altLang="zh-TW" sz="1800" dirty="0" smtClean="0"/>
              <a:t>clock 6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9172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b="1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b="1" dirty="0" err="1" smtClean="0"/>
              <a:t>con.finalizeTransfer</a:t>
            </a:r>
            <a:r>
              <a:rPr lang="en-US" altLang="zh-TW" sz="900" b="1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733135" y="181875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79613" y="163408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2743221" y="1956021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2189699" y="177135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039793" y="2931420"/>
            <a:ext cx="3780202" cy="120032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void </a:t>
            </a:r>
            <a:r>
              <a:rPr lang="en-US" altLang="zh-TW" sz="900" b="1" dirty="0" err="1"/>
              <a:t>finalizeTransfer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this.bytesTransferred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+= </a:t>
            </a:r>
            <a:r>
              <a:rPr lang="en-US" altLang="zh-TW" sz="900" dirty="0" err="1"/>
              <a:t>msgOnFly.getSize</a:t>
            </a:r>
            <a:r>
              <a:rPr lang="en-US" altLang="zh-TW" sz="900" dirty="0"/>
              <a:t>();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 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getOtherNode</a:t>
            </a:r>
            <a:r>
              <a:rPr lang="en-US" altLang="zh-TW" sz="900" b="1" dirty="0" smtClean="0">
                <a:solidFill>
                  <a:schemeClr val="accent2"/>
                </a:solidFill>
              </a:rPr>
              <a:t>(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b="1" dirty="0">
                <a:solidFill>
                  <a:schemeClr val="accent2"/>
                </a:solidFill>
              </a:rPr>
              <a:t>)</a:t>
            </a:r>
            <a:r>
              <a:rPr lang="en-US" altLang="zh-TW" sz="900" dirty="0"/>
              <a:t>.</a:t>
            </a:r>
            <a:r>
              <a:rPr lang="en-US" altLang="zh-TW" sz="900" dirty="0" err="1"/>
              <a:t>messageTransferred</a:t>
            </a:r>
            <a:r>
              <a:rPr lang="en-US" altLang="zh-TW" sz="900" dirty="0"/>
              <a:t>(</a:t>
            </a:r>
            <a:r>
              <a:rPr lang="en-US" altLang="zh-TW" sz="900" dirty="0" err="1">
                <a:solidFill>
                  <a:schemeClr val="accent2"/>
                </a:solidFill>
              </a:rPr>
              <a:t>this.msgOnFly.getId</a:t>
            </a:r>
            <a:r>
              <a:rPr lang="en-US" altLang="zh-TW" sz="900" dirty="0">
                <a:solidFill>
                  <a:schemeClr val="accent2"/>
                </a:solidFill>
              </a:rPr>
              <a:t>()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clearMsgOnFly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4126727" y="2208214"/>
            <a:ext cx="921485" cy="3405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5997581" y="423981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 flipH="1">
            <a:off x="8100392" y="359485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7891148" y="42520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M1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63" name="直線單箭頭接點 62"/>
          <p:cNvCxnSpPr/>
          <p:nvPr/>
        </p:nvCxnSpPr>
        <p:spPr>
          <a:xfrm flipH="1">
            <a:off x="5538551" y="375227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5329307" y="44094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7" name="肘形接點 56"/>
          <p:cNvCxnSpPr/>
          <p:nvPr/>
        </p:nvCxnSpPr>
        <p:spPr>
          <a:xfrm rot="16200000" flipH="1">
            <a:off x="6375241" y="2376767"/>
            <a:ext cx="733718" cy="375587"/>
          </a:xfrm>
          <a:prstGeom prst="bentConnector3">
            <a:avLst>
              <a:gd name="adj1" fmla="val 15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delivered in </a:t>
            </a:r>
            <a:r>
              <a:rPr lang="en-US" altLang="zh-TW" sz="1800" dirty="0" smtClean="0"/>
              <a:t>clock 6</a:t>
            </a:r>
            <a:endParaRPr lang="zh-TW" altLang="en-US" sz="18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5997581" y="4239810"/>
            <a:ext cx="132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n1(</a:t>
            </a:r>
            <a:r>
              <a:rPr lang="en-US" altLang="zh-TW" dirty="0" smtClean="0">
                <a:solidFill>
                  <a:srgbClr val="FF0000"/>
                </a:solidFill>
              </a:rPr>
              <a:t>receiver</a:t>
            </a:r>
            <a:r>
              <a:rPr lang="en-US" altLang="zh-TW" dirty="0" smtClean="0">
                <a:solidFill>
                  <a:schemeClr val="accent2"/>
                </a:solidFill>
              </a:rPr>
              <a:t>)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>
            <a:off x="5804212" y="3582665"/>
            <a:ext cx="402614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77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4226646"/>
            <a:ext cx="1279580" cy="2169825"/>
          </a:xfrm>
          <a:prstGeom prst="leftBrace">
            <a:avLst>
              <a:gd name="adj1" fmla="val 8333"/>
              <a:gd name="adj2" fmla="val 27666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669870" y="5166198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16348" y="498153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2679956" y="5303467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2126434" y="511880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039793" y="2931420"/>
            <a:ext cx="3780202" cy="120032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void </a:t>
            </a:r>
            <a:r>
              <a:rPr lang="en-US" altLang="zh-TW" sz="900" b="1" dirty="0" err="1"/>
              <a:t>finalizeTransfer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this.bytesTransferred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+= </a:t>
            </a:r>
            <a:r>
              <a:rPr lang="en-US" altLang="zh-TW" sz="900" dirty="0" err="1"/>
              <a:t>msgOnFly.getSize</a:t>
            </a:r>
            <a:r>
              <a:rPr lang="en-US" altLang="zh-TW" sz="900" dirty="0"/>
              <a:t>();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 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getOtherNode</a:t>
            </a:r>
            <a:r>
              <a:rPr lang="en-US" altLang="zh-TW" sz="900" b="1" dirty="0" smtClean="0">
                <a:solidFill>
                  <a:schemeClr val="accent2"/>
                </a:solidFill>
              </a:rPr>
              <a:t>(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b="1" dirty="0">
                <a:solidFill>
                  <a:schemeClr val="accent2"/>
                </a:solidFill>
              </a:rPr>
              <a:t>)</a:t>
            </a:r>
            <a:r>
              <a:rPr lang="en-US" altLang="zh-TW" sz="900" dirty="0"/>
              <a:t>.</a:t>
            </a:r>
            <a:r>
              <a:rPr lang="en-US" altLang="zh-TW" sz="900" dirty="0" err="1"/>
              <a:t>messageTransferred</a:t>
            </a:r>
            <a:r>
              <a:rPr lang="en-US" altLang="zh-TW" sz="900" dirty="0"/>
              <a:t>(</a:t>
            </a:r>
            <a:r>
              <a:rPr lang="en-US" altLang="zh-TW" sz="900" dirty="0" err="1">
                <a:solidFill>
                  <a:schemeClr val="accent2"/>
                </a:solidFill>
              </a:rPr>
              <a:t>this.msgOnFly.getId</a:t>
            </a:r>
            <a:r>
              <a:rPr lang="en-US" altLang="zh-TW" sz="900" dirty="0">
                <a:solidFill>
                  <a:schemeClr val="accent2"/>
                </a:solidFill>
              </a:rPr>
              <a:t>()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clearMsgOnFly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60" name="直線單箭頭接點 59"/>
          <p:cNvCxnSpPr/>
          <p:nvPr/>
        </p:nvCxnSpPr>
        <p:spPr>
          <a:xfrm flipH="1">
            <a:off x="6206825" y="358266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5997581" y="423981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 flipH="1">
            <a:off x="8100392" y="359485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7891148" y="42520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M1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63" name="直線單箭頭接點 62"/>
          <p:cNvCxnSpPr/>
          <p:nvPr/>
        </p:nvCxnSpPr>
        <p:spPr>
          <a:xfrm flipH="1">
            <a:off x="5538551" y="375227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5329307" y="44094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9" name="肘形接點 58"/>
          <p:cNvCxnSpPr/>
          <p:nvPr/>
        </p:nvCxnSpPr>
        <p:spPr>
          <a:xfrm rot="16200000" flipH="1">
            <a:off x="6375241" y="2376767"/>
            <a:ext cx="733718" cy="375587"/>
          </a:xfrm>
          <a:prstGeom prst="bentConnector3">
            <a:avLst>
              <a:gd name="adj1" fmla="val 15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delivered in </a:t>
            </a:r>
            <a:r>
              <a:rPr lang="en-US" altLang="zh-TW" sz="1800" dirty="0" smtClean="0"/>
              <a:t>clock 6</a:t>
            </a:r>
            <a:endParaRPr lang="zh-TW" altLang="en-US" sz="18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7544900" y="256208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805940" y="388266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2587778" y="4226646"/>
            <a:ext cx="2693366" cy="2169825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b="1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b="1" dirty="0" err="1" smtClean="0">
                <a:solidFill>
                  <a:schemeClr val="accent6"/>
                </a:solidFill>
              </a:rPr>
              <a:t>con.finalizeTransfer</a:t>
            </a:r>
            <a:r>
              <a:rPr lang="en-US" altLang="zh-TW" sz="900" b="1" dirty="0">
                <a:solidFill>
                  <a:schemeClr val="accent6"/>
                </a:solidFill>
              </a:rPr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b="1" dirty="0" smtClean="0"/>
              <a:t>…</a:t>
            </a:r>
            <a:endParaRPr lang="en-US" altLang="zh-TW" sz="900" b="1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96990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Ready to send the message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sender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032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4226646"/>
            <a:ext cx="1279580" cy="2169825"/>
          </a:xfrm>
          <a:prstGeom prst="leftBrace">
            <a:avLst>
              <a:gd name="adj1" fmla="val 8333"/>
              <a:gd name="adj2" fmla="val 27666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Receiver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669870" y="5166198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16348" y="498153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2679956" y="5303467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2126434" y="511880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039793" y="2931420"/>
            <a:ext cx="3780202" cy="120032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void </a:t>
            </a:r>
            <a:r>
              <a:rPr lang="en-US" altLang="zh-TW" sz="900" b="1" dirty="0" err="1"/>
              <a:t>finalizeTransfer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this.bytesTransferred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+= </a:t>
            </a:r>
            <a:r>
              <a:rPr lang="en-US" altLang="zh-TW" sz="900" dirty="0" err="1"/>
              <a:t>msgOnFly.getSize</a:t>
            </a:r>
            <a:r>
              <a:rPr lang="en-US" altLang="zh-TW" sz="900" dirty="0"/>
              <a:t>();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 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getOtherNode</a:t>
            </a:r>
            <a:r>
              <a:rPr lang="en-US" altLang="zh-TW" sz="900" b="1" dirty="0" smtClean="0">
                <a:solidFill>
                  <a:schemeClr val="accent2"/>
                </a:solidFill>
              </a:rPr>
              <a:t>(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b="1" dirty="0">
                <a:solidFill>
                  <a:schemeClr val="accent2"/>
                </a:solidFill>
              </a:rPr>
              <a:t>)</a:t>
            </a:r>
            <a:r>
              <a:rPr lang="en-US" altLang="zh-TW" sz="900" dirty="0"/>
              <a:t>.</a:t>
            </a:r>
            <a:r>
              <a:rPr lang="en-US" altLang="zh-TW" sz="900" dirty="0" err="1">
                <a:solidFill>
                  <a:srgbClr val="FF0000"/>
                </a:solidFill>
              </a:rPr>
              <a:t>messageTransferred</a:t>
            </a:r>
            <a:r>
              <a:rPr lang="en-US" altLang="zh-TW" sz="900" dirty="0"/>
              <a:t>(</a:t>
            </a:r>
            <a:r>
              <a:rPr lang="en-US" altLang="zh-TW" sz="900" dirty="0" err="1">
                <a:solidFill>
                  <a:schemeClr val="accent2"/>
                </a:solidFill>
              </a:rPr>
              <a:t>this.msgOnFly.getId</a:t>
            </a:r>
            <a:r>
              <a:rPr lang="en-US" altLang="zh-TW" sz="900" dirty="0">
                <a:solidFill>
                  <a:schemeClr val="accent2"/>
                </a:solidFill>
              </a:rPr>
              <a:t>()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clearMsgOnFly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60" name="直線單箭頭接點 59"/>
          <p:cNvCxnSpPr/>
          <p:nvPr/>
        </p:nvCxnSpPr>
        <p:spPr>
          <a:xfrm flipH="1">
            <a:off x="6206825" y="358266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5997581" y="423981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 flipH="1">
            <a:off x="8100392" y="359485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7891148" y="42520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M1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63" name="直線單箭頭接點 62"/>
          <p:cNvCxnSpPr/>
          <p:nvPr/>
        </p:nvCxnSpPr>
        <p:spPr>
          <a:xfrm flipH="1">
            <a:off x="5538551" y="375227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5329307" y="44094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7" name="肘形接點 56"/>
          <p:cNvCxnSpPr/>
          <p:nvPr/>
        </p:nvCxnSpPr>
        <p:spPr>
          <a:xfrm rot="10800000" flipV="1">
            <a:off x="1453553" y="3594854"/>
            <a:ext cx="5763332" cy="948714"/>
          </a:xfrm>
          <a:prstGeom prst="bentConnector3">
            <a:avLst>
              <a:gd name="adj1" fmla="val -219"/>
            </a:avLst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接點 58"/>
          <p:cNvCxnSpPr/>
          <p:nvPr/>
        </p:nvCxnSpPr>
        <p:spPr>
          <a:xfrm rot="16200000" flipH="1">
            <a:off x="6375241" y="2376767"/>
            <a:ext cx="733718" cy="375587"/>
          </a:xfrm>
          <a:prstGeom prst="bentConnector3">
            <a:avLst>
              <a:gd name="adj1" fmla="val 15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delivered in </a:t>
            </a:r>
            <a:r>
              <a:rPr lang="en-US" altLang="zh-TW" sz="1800" dirty="0" smtClean="0"/>
              <a:t>clock 6</a:t>
            </a:r>
            <a:endParaRPr lang="zh-TW" altLang="en-US" sz="18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7544900" y="256208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805940" y="388266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2587778" y="4226646"/>
            <a:ext cx="2693366" cy="2169825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b="1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b="1" dirty="0" err="1" smtClean="0">
                <a:solidFill>
                  <a:schemeClr val="accent6"/>
                </a:solidFill>
              </a:rPr>
              <a:t>con.finalizeTransfer</a:t>
            </a:r>
            <a:r>
              <a:rPr lang="en-US" altLang="zh-TW" sz="900" b="1" dirty="0">
                <a:solidFill>
                  <a:schemeClr val="accent6"/>
                </a:solidFill>
              </a:rPr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b="1" dirty="0" smtClean="0"/>
              <a:t>…</a:t>
            </a:r>
            <a:endParaRPr lang="en-US" altLang="zh-TW" sz="900" b="1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635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4226646"/>
            <a:ext cx="1279580" cy="2169825"/>
          </a:xfrm>
          <a:prstGeom prst="leftBrace">
            <a:avLst>
              <a:gd name="adj1" fmla="val 8333"/>
              <a:gd name="adj2" fmla="val 27666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587778" y="4226646"/>
            <a:ext cx="2693366" cy="2169825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b="1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b="1" dirty="0" err="1" smtClean="0">
                <a:solidFill>
                  <a:schemeClr val="accent6"/>
                </a:solidFill>
              </a:rPr>
              <a:t>con.finalizeTransfer</a:t>
            </a:r>
            <a:r>
              <a:rPr lang="en-US" altLang="zh-TW" sz="900" b="1" dirty="0">
                <a:solidFill>
                  <a:schemeClr val="accent6"/>
                </a:solidFill>
              </a:rPr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b="1" dirty="0" smtClean="0"/>
              <a:t>…</a:t>
            </a:r>
            <a:endParaRPr lang="en-US" altLang="zh-TW" sz="900" b="1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delivered in clock 6</a:t>
            </a:r>
            <a:endParaRPr lang="zh-TW" altLang="en-US" sz="1800" dirty="0"/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669870" y="5166198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16348" y="498153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2679956" y="5303467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2126434" y="511880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039793" y="2931420"/>
            <a:ext cx="3780202" cy="120032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void </a:t>
            </a:r>
            <a:r>
              <a:rPr lang="en-US" altLang="zh-TW" sz="900" b="1" dirty="0" err="1"/>
              <a:t>finalizeTransfer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this.bytesTransferred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+= </a:t>
            </a:r>
            <a:r>
              <a:rPr lang="en-US" altLang="zh-TW" sz="900" dirty="0" err="1"/>
              <a:t>msgOnFly.getSize</a:t>
            </a:r>
            <a:r>
              <a:rPr lang="en-US" altLang="zh-TW" sz="900" dirty="0"/>
              <a:t>();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 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getOtherNode</a:t>
            </a:r>
            <a:r>
              <a:rPr lang="en-US" altLang="zh-TW" sz="900" b="1" dirty="0" smtClean="0">
                <a:solidFill>
                  <a:schemeClr val="accent2"/>
                </a:solidFill>
              </a:rPr>
              <a:t>(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b="1" dirty="0">
                <a:solidFill>
                  <a:schemeClr val="accent2"/>
                </a:solidFill>
              </a:rPr>
              <a:t>)</a:t>
            </a:r>
            <a:r>
              <a:rPr lang="en-US" altLang="zh-TW" sz="900" dirty="0"/>
              <a:t>.</a:t>
            </a:r>
            <a:r>
              <a:rPr lang="en-US" altLang="zh-TW" sz="900" dirty="0" err="1"/>
              <a:t>messageTransferred</a:t>
            </a:r>
            <a:r>
              <a:rPr lang="en-US" altLang="zh-TW" sz="900" dirty="0"/>
              <a:t>(</a:t>
            </a:r>
            <a:r>
              <a:rPr lang="en-US" altLang="zh-TW" sz="900" dirty="0" err="1">
                <a:solidFill>
                  <a:schemeClr val="accent2"/>
                </a:solidFill>
              </a:rPr>
              <a:t>this.msgOnFly.getId</a:t>
            </a:r>
            <a:r>
              <a:rPr lang="en-US" altLang="zh-TW" sz="900" dirty="0">
                <a:solidFill>
                  <a:schemeClr val="accent2"/>
                </a:solidFill>
              </a:rPr>
              <a:t>()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clearMsgOnFly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60" name="直線單箭頭接點 59"/>
          <p:cNvCxnSpPr/>
          <p:nvPr/>
        </p:nvCxnSpPr>
        <p:spPr>
          <a:xfrm flipH="1">
            <a:off x="6206825" y="358266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5997581" y="423981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 flipH="1">
            <a:off x="8100392" y="359485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7891148" y="42520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M1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63" name="直線單箭頭接點 62"/>
          <p:cNvCxnSpPr/>
          <p:nvPr/>
        </p:nvCxnSpPr>
        <p:spPr>
          <a:xfrm flipH="1">
            <a:off x="5538551" y="375227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5329307" y="44094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9" name="肘形接點 58"/>
          <p:cNvCxnSpPr/>
          <p:nvPr/>
        </p:nvCxnSpPr>
        <p:spPr>
          <a:xfrm rot="16200000" flipH="1">
            <a:off x="6375241" y="2376767"/>
            <a:ext cx="733718" cy="375587"/>
          </a:xfrm>
          <a:prstGeom prst="bentConnector3">
            <a:avLst>
              <a:gd name="adj1" fmla="val 15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751713" y="1482419"/>
            <a:ext cx="33313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/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m = </a:t>
            </a:r>
            <a:r>
              <a:rPr lang="en-US" altLang="zh-TW" sz="900" dirty="0" err="1"/>
              <a:t>super.messageTransferred</a:t>
            </a:r>
            <a:r>
              <a:rPr lang="en-US" altLang="zh-TW" sz="900" dirty="0"/>
              <a:t>(id, from);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// </a:t>
            </a:r>
            <a:r>
              <a:rPr lang="en-US" altLang="zh-TW" sz="900" dirty="0">
                <a:solidFill>
                  <a:schemeClr val="accent3"/>
                </a:solidFill>
              </a:rPr>
              <a:t>check if </a:t>
            </a:r>
            <a:r>
              <a:rPr lang="en-US" altLang="zh-TW" sz="9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9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900" dirty="0" smtClean="0"/>
              <a:t> 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 &amp;&amp; </a:t>
            </a:r>
            <a:r>
              <a:rPr lang="en-US" altLang="zh-TW" sz="900" dirty="0" err="1"/>
              <a:t>m.getResponseSize</a:t>
            </a:r>
            <a:r>
              <a:rPr lang="en-US" altLang="zh-TW" sz="900" dirty="0"/>
              <a:t>() &gt; 0) {</a:t>
            </a:r>
          </a:p>
          <a:p>
            <a:r>
              <a:rPr lang="en-US" altLang="zh-TW" sz="9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900" dirty="0" smtClean="0"/>
              <a:t>    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res = new Message(</a:t>
            </a:r>
            <a:r>
              <a:rPr lang="en-US" altLang="zh-TW" sz="900" dirty="0" err="1"/>
              <a:t>this.getHost</a:t>
            </a:r>
            <a:r>
              <a:rPr lang="en-US" altLang="zh-TW" sz="900" dirty="0"/>
              <a:t>(),</a:t>
            </a:r>
            <a:r>
              <a:rPr lang="en-US" altLang="zh-TW" sz="900" dirty="0" err="1"/>
              <a:t>m.getFrom</a:t>
            </a:r>
            <a:r>
              <a:rPr lang="en-US" altLang="zh-TW" sz="900" dirty="0"/>
              <a:t>(), </a:t>
            </a:r>
          </a:p>
          <a:p>
            <a:r>
              <a:rPr lang="zh-TW" altLang="en-US" sz="900" i="1" dirty="0" smtClean="0"/>
              <a:t>      </a:t>
            </a:r>
            <a:r>
              <a:rPr lang="en-US" altLang="zh-TW" sz="900" i="1" dirty="0" err="1" smtClean="0"/>
              <a:t>RESPONSE_PREFIX+m.getId</a:t>
            </a:r>
            <a:r>
              <a:rPr lang="en-US" altLang="zh-TW" sz="900" i="1" dirty="0"/>
              <a:t>(), </a:t>
            </a:r>
            <a:r>
              <a:rPr lang="en-US" altLang="zh-TW" sz="900" i="1" dirty="0" err="1"/>
              <a:t>m.getResponseSize</a:t>
            </a:r>
            <a:r>
              <a:rPr lang="en-US" altLang="zh-TW" sz="900" i="1" dirty="0"/>
              <a:t>());</a:t>
            </a:r>
          </a:p>
          <a:p>
            <a:r>
              <a:rPr lang="zh-TW" altLang="en-US" sz="900" dirty="0" smtClean="0"/>
              <a:t>      </a:t>
            </a:r>
            <a:r>
              <a:rPr lang="en-US" altLang="zh-TW" sz="900" dirty="0" err="1" smtClean="0"/>
              <a:t>this.createNewMessage</a:t>
            </a:r>
            <a:r>
              <a:rPr lang="en-US" altLang="zh-TW" sz="900" dirty="0" smtClean="0"/>
              <a:t>(res</a:t>
            </a:r>
            <a:r>
              <a:rPr lang="en-US" altLang="zh-TW" sz="900" dirty="0"/>
              <a:t>);</a:t>
            </a:r>
          </a:p>
          <a:p>
            <a:r>
              <a:rPr lang="zh-TW" altLang="en-US" sz="900" dirty="0" smtClean="0"/>
              <a:t>      </a:t>
            </a:r>
            <a:r>
              <a:rPr lang="en-US" altLang="zh-TW" sz="900" dirty="0" err="1" smtClean="0"/>
              <a:t>this.getMessage</a:t>
            </a:r>
            <a:r>
              <a:rPr lang="en-US" altLang="zh-TW" sz="900" dirty="0" smtClean="0"/>
              <a:t>(</a:t>
            </a:r>
            <a:r>
              <a:rPr lang="en-US" altLang="zh-TW" sz="900" i="1" dirty="0" err="1" smtClean="0"/>
              <a:t>RESPONSE_PREFIX+m.getId</a:t>
            </a:r>
            <a:r>
              <a:rPr lang="en-US" altLang="zh-TW" sz="900" i="1" dirty="0"/>
              <a:t>()).</a:t>
            </a:r>
            <a:r>
              <a:rPr lang="en-US" altLang="zh-TW" sz="900" i="1" dirty="0" err="1"/>
              <a:t>setRequest</a:t>
            </a:r>
            <a:r>
              <a:rPr lang="en-US" altLang="zh-TW" sz="900" i="1" dirty="0"/>
              <a:t>(m);</a:t>
            </a:r>
          </a:p>
          <a:p>
            <a:r>
              <a:rPr lang="zh-TW" altLang="en-US" sz="900" dirty="0" smtClean="0"/>
              <a:t> 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m;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65" name="左大括弧 64"/>
          <p:cNvSpPr/>
          <p:nvPr/>
        </p:nvSpPr>
        <p:spPr>
          <a:xfrm>
            <a:off x="1390290" y="1458157"/>
            <a:ext cx="639790" cy="2055587"/>
          </a:xfrm>
          <a:prstGeom prst="leftBrace">
            <a:avLst>
              <a:gd name="adj1" fmla="val 8333"/>
              <a:gd name="adj2" fmla="val 8602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66" name="肘形接點 65"/>
          <p:cNvCxnSpPr/>
          <p:nvPr/>
        </p:nvCxnSpPr>
        <p:spPr>
          <a:xfrm rot="10800000" flipV="1">
            <a:off x="1453553" y="3594854"/>
            <a:ext cx="5763332" cy="948714"/>
          </a:xfrm>
          <a:prstGeom prst="bentConnector3">
            <a:avLst>
              <a:gd name="adj1" fmla="val -219"/>
            </a:avLst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7544900" y="256208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805940" y="388266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0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4226646"/>
            <a:ext cx="1279580" cy="2169825"/>
          </a:xfrm>
          <a:prstGeom prst="leftBrace">
            <a:avLst>
              <a:gd name="adj1" fmla="val 8333"/>
              <a:gd name="adj2" fmla="val 27666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delivered in </a:t>
            </a:r>
            <a:r>
              <a:rPr lang="en-US" altLang="zh-TW" sz="1800" dirty="0" smtClean="0"/>
              <a:t>clock 6</a:t>
            </a:r>
            <a:endParaRPr lang="zh-TW" altLang="en-US" sz="1800" dirty="0"/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669870" y="5166198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16348" y="498153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2679956" y="5303467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2126434" y="511880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039793" y="2931420"/>
            <a:ext cx="3780202" cy="120032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void </a:t>
            </a:r>
            <a:r>
              <a:rPr lang="en-US" altLang="zh-TW" sz="900" b="1" dirty="0" err="1"/>
              <a:t>finalizeTransfer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this.bytesTransferred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+= </a:t>
            </a:r>
            <a:r>
              <a:rPr lang="en-US" altLang="zh-TW" sz="900" dirty="0" err="1"/>
              <a:t>msgOnFly.getSize</a:t>
            </a:r>
            <a:r>
              <a:rPr lang="en-US" altLang="zh-TW" sz="900" dirty="0"/>
              <a:t>();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 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getOtherNode</a:t>
            </a:r>
            <a:r>
              <a:rPr lang="en-US" altLang="zh-TW" sz="900" b="1" dirty="0" smtClean="0">
                <a:solidFill>
                  <a:schemeClr val="accent2"/>
                </a:solidFill>
              </a:rPr>
              <a:t>(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b="1" dirty="0">
                <a:solidFill>
                  <a:schemeClr val="accent2"/>
                </a:solidFill>
              </a:rPr>
              <a:t>)</a:t>
            </a:r>
            <a:r>
              <a:rPr lang="en-US" altLang="zh-TW" sz="900" dirty="0"/>
              <a:t>.</a:t>
            </a:r>
            <a:r>
              <a:rPr lang="en-US" altLang="zh-TW" sz="900" dirty="0" err="1"/>
              <a:t>messageTransferred</a:t>
            </a:r>
            <a:r>
              <a:rPr lang="en-US" altLang="zh-TW" sz="900" dirty="0"/>
              <a:t>(</a:t>
            </a:r>
            <a:r>
              <a:rPr lang="en-US" altLang="zh-TW" sz="900" dirty="0" err="1">
                <a:solidFill>
                  <a:schemeClr val="accent2"/>
                </a:solidFill>
              </a:rPr>
              <a:t>this.msgOnFly.getId</a:t>
            </a:r>
            <a:r>
              <a:rPr lang="en-US" altLang="zh-TW" sz="900" dirty="0">
                <a:solidFill>
                  <a:schemeClr val="accent2"/>
                </a:solidFill>
              </a:rPr>
              <a:t>()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clearMsgOnFly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60" name="直線單箭頭接點 59"/>
          <p:cNvCxnSpPr/>
          <p:nvPr/>
        </p:nvCxnSpPr>
        <p:spPr>
          <a:xfrm flipH="1">
            <a:off x="6206825" y="358266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5997581" y="423981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 flipH="1">
            <a:off x="8100392" y="359485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7891148" y="42520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M1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63" name="直線單箭頭接點 62"/>
          <p:cNvCxnSpPr/>
          <p:nvPr/>
        </p:nvCxnSpPr>
        <p:spPr>
          <a:xfrm flipH="1">
            <a:off x="5538551" y="375227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5329307" y="44094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9" name="肘形接點 58"/>
          <p:cNvCxnSpPr/>
          <p:nvPr/>
        </p:nvCxnSpPr>
        <p:spPr>
          <a:xfrm rot="16200000" flipH="1">
            <a:off x="6375241" y="2376767"/>
            <a:ext cx="733718" cy="375587"/>
          </a:xfrm>
          <a:prstGeom prst="bentConnector3">
            <a:avLst>
              <a:gd name="adj1" fmla="val 15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751713" y="1482419"/>
            <a:ext cx="33313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/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m = </a:t>
            </a:r>
            <a:r>
              <a:rPr lang="en-US" altLang="zh-TW" sz="9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900" b="1" dirty="0">
                <a:solidFill>
                  <a:srgbClr val="FF0000"/>
                </a:solidFill>
              </a:rPr>
              <a:t>(id, from);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// </a:t>
            </a:r>
            <a:r>
              <a:rPr lang="en-US" altLang="zh-TW" sz="900" dirty="0">
                <a:solidFill>
                  <a:schemeClr val="accent3"/>
                </a:solidFill>
              </a:rPr>
              <a:t>check if </a:t>
            </a:r>
            <a:r>
              <a:rPr lang="en-US" altLang="zh-TW" sz="9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9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900" dirty="0" smtClean="0"/>
              <a:t> 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 &amp;&amp; </a:t>
            </a:r>
            <a:r>
              <a:rPr lang="en-US" altLang="zh-TW" sz="900" dirty="0" err="1"/>
              <a:t>m.getResponseSize</a:t>
            </a:r>
            <a:r>
              <a:rPr lang="en-US" altLang="zh-TW" sz="900" dirty="0"/>
              <a:t>() &gt; 0) {</a:t>
            </a:r>
          </a:p>
          <a:p>
            <a:r>
              <a:rPr lang="en-US" altLang="zh-TW" sz="9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900" dirty="0" smtClean="0"/>
              <a:t>    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res = new Message(</a:t>
            </a:r>
            <a:r>
              <a:rPr lang="en-US" altLang="zh-TW" sz="900" dirty="0" err="1"/>
              <a:t>this.getHost</a:t>
            </a:r>
            <a:r>
              <a:rPr lang="en-US" altLang="zh-TW" sz="900" dirty="0"/>
              <a:t>(),</a:t>
            </a:r>
            <a:r>
              <a:rPr lang="en-US" altLang="zh-TW" sz="900" dirty="0" err="1"/>
              <a:t>m.getFrom</a:t>
            </a:r>
            <a:r>
              <a:rPr lang="en-US" altLang="zh-TW" sz="900" dirty="0"/>
              <a:t>(), </a:t>
            </a:r>
          </a:p>
          <a:p>
            <a:r>
              <a:rPr lang="zh-TW" altLang="en-US" sz="900" i="1" dirty="0" smtClean="0"/>
              <a:t>      </a:t>
            </a:r>
            <a:r>
              <a:rPr lang="en-US" altLang="zh-TW" sz="900" i="1" dirty="0" err="1" smtClean="0"/>
              <a:t>RESPONSE_PREFIX+m.getId</a:t>
            </a:r>
            <a:r>
              <a:rPr lang="en-US" altLang="zh-TW" sz="900" i="1" dirty="0"/>
              <a:t>(), </a:t>
            </a:r>
            <a:r>
              <a:rPr lang="en-US" altLang="zh-TW" sz="900" i="1" dirty="0" err="1"/>
              <a:t>m.getResponseSize</a:t>
            </a:r>
            <a:r>
              <a:rPr lang="en-US" altLang="zh-TW" sz="900" i="1" dirty="0"/>
              <a:t>());</a:t>
            </a:r>
          </a:p>
          <a:p>
            <a:r>
              <a:rPr lang="zh-TW" altLang="en-US" sz="900" dirty="0" smtClean="0"/>
              <a:t>      </a:t>
            </a:r>
            <a:r>
              <a:rPr lang="en-US" altLang="zh-TW" sz="900" dirty="0" err="1" smtClean="0"/>
              <a:t>this.createNewMessage</a:t>
            </a:r>
            <a:r>
              <a:rPr lang="en-US" altLang="zh-TW" sz="900" dirty="0" smtClean="0"/>
              <a:t>(res</a:t>
            </a:r>
            <a:r>
              <a:rPr lang="en-US" altLang="zh-TW" sz="900" dirty="0"/>
              <a:t>);</a:t>
            </a:r>
          </a:p>
          <a:p>
            <a:r>
              <a:rPr lang="zh-TW" altLang="en-US" sz="900" dirty="0" smtClean="0"/>
              <a:t>      </a:t>
            </a:r>
            <a:r>
              <a:rPr lang="en-US" altLang="zh-TW" sz="900" dirty="0" err="1" smtClean="0"/>
              <a:t>this.getMessage</a:t>
            </a:r>
            <a:r>
              <a:rPr lang="en-US" altLang="zh-TW" sz="900" dirty="0" smtClean="0"/>
              <a:t>(</a:t>
            </a:r>
            <a:r>
              <a:rPr lang="en-US" altLang="zh-TW" sz="900" i="1" dirty="0" err="1" smtClean="0"/>
              <a:t>RESPONSE_PREFIX+m.getId</a:t>
            </a:r>
            <a:r>
              <a:rPr lang="en-US" altLang="zh-TW" sz="900" i="1" dirty="0"/>
              <a:t>()).</a:t>
            </a:r>
            <a:r>
              <a:rPr lang="en-US" altLang="zh-TW" sz="900" i="1" dirty="0" err="1"/>
              <a:t>setRequest</a:t>
            </a:r>
            <a:r>
              <a:rPr lang="en-US" altLang="zh-TW" sz="900" i="1" dirty="0"/>
              <a:t>(m);</a:t>
            </a:r>
          </a:p>
          <a:p>
            <a:r>
              <a:rPr lang="zh-TW" altLang="en-US" sz="900" dirty="0" smtClean="0"/>
              <a:t> 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m;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65" name="左大括弧 64"/>
          <p:cNvSpPr/>
          <p:nvPr/>
        </p:nvSpPr>
        <p:spPr>
          <a:xfrm>
            <a:off x="1390290" y="1458157"/>
            <a:ext cx="639790" cy="2055587"/>
          </a:xfrm>
          <a:prstGeom prst="leftBrace">
            <a:avLst>
              <a:gd name="adj1" fmla="val 8333"/>
              <a:gd name="adj2" fmla="val 8602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肘形接點 48"/>
          <p:cNvCxnSpPr>
            <a:endCxn id="6" idx="3"/>
          </p:cNvCxnSpPr>
          <p:nvPr/>
        </p:nvCxnSpPr>
        <p:spPr>
          <a:xfrm rot="10800000">
            <a:off x="1515155" y="1212744"/>
            <a:ext cx="1642774" cy="560072"/>
          </a:xfrm>
          <a:prstGeom prst="bentConnector3">
            <a:avLst>
              <a:gd name="adj1" fmla="val -33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67" name="肘形接點 66"/>
          <p:cNvCxnSpPr/>
          <p:nvPr/>
        </p:nvCxnSpPr>
        <p:spPr>
          <a:xfrm rot="10800000" flipV="1">
            <a:off x="1453553" y="3594854"/>
            <a:ext cx="5763332" cy="948714"/>
          </a:xfrm>
          <a:prstGeom prst="bentConnector3">
            <a:avLst>
              <a:gd name="adj1" fmla="val -219"/>
            </a:avLst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544900" y="256208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1805940" y="388266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2587778" y="4226646"/>
            <a:ext cx="2693366" cy="2169825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b="1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b="1" dirty="0" err="1" smtClean="0">
                <a:solidFill>
                  <a:schemeClr val="accent6"/>
                </a:solidFill>
              </a:rPr>
              <a:t>con.finalizeTransfer</a:t>
            </a:r>
            <a:r>
              <a:rPr lang="en-US" altLang="zh-TW" sz="900" b="1" dirty="0">
                <a:solidFill>
                  <a:schemeClr val="accent6"/>
                </a:solidFill>
              </a:rPr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b="1" dirty="0" smtClean="0"/>
              <a:t>…</a:t>
            </a:r>
            <a:endParaRPr lang="en-US" altLang="zh-TW" sz="900" b="1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9133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4226646"/>
            <a:ext cx="1279580" cy="2169825"/>
          </a:xfrm>
          <a:prstGeom prst="leftBrace">
            <a:avLst>
              <a:gd name="adj1" fmla="val 8333"/>
              <a:gd name="adj2" fmla="val 27666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delivered in </a:t>
            </a:r>
            <a:r>
              <a:rPr lang="en-US" altLang="zh-TW" sz="1800" dirty="0" smtClean="0"/>
              <a:t>clock 6</a:t>
            </a:r>
            <a:endParaRPr lang="zh-TW" altLang="en-US" sz="1800" dirty="0"/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669870" y="5166198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16348" y="498153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2679956" y="5303467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2126434" y="511880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039793" y="2931420"/>
            <a:ext cx="3780202" cy="120032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void </a:t>
            </a:r>
            <a:r>
              <a:rPr lang="en-US" altLang="zh-TW" sz="900" b="1" dirty="0" err="1"/>
              <a:t>finalizeTransfer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this.bytesTransferred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+= </a:t>
            </a:r>
            <a:r>
              <a:rPr lang="en-US" altLang="zh-TW" sz="900" dirty="0" err="1"/>
              <a:t>msgOnFly.getSize</a:t>
            </a:r>
            <a:r>
              <a:rPr lang="en-US" altLang="zh-TW" sz="900" dirty="0"/>
              <a:t>();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 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getOtherNode</a:t>
            </a:r>
            <a:r>
              <a:rPr lang="en-US" altLang="zh-TW" sz="900" b="1" dirty="0" smtClean="0">
                <a:solidFill>
                  <a:schemeClr val="accent2"/>
                </a:solidFill>
              </a:rPr>
              <a:t>(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b="1" dirty="0">
                <a:solidFill>
                  <a:schemeClr val="accent2"/>
                </a:solidFill>
              </a:rPr>
              <a:t>)</a:t>
            </a:r>
            <a:r>
              <a:rPr lang="en-US" altLang="zh-TW" sz="900" dirty="0"/>
              <a:t>.</a:t>
            </a:r>
            <a:r>
              <a:rPr lang="en-US" altLang="zh-TW" sz="900" dirty="0" err="1"/>
              <a:t>messageTransferred</a:t>
            </a:r>
            <a:r>
              <a:rPr lang="en-US" altLang="zh-TW" sz="900" dirty="0"/>
              <a:t>(</a:t>
            </a:r>
            <a:r>
              <a:rPr lang="en-US" altLang="zh-TW" sz="900" dirty="0" err="1">
                <a:solidFill>
                  <a:schemeClr val="accent2"/>
                </a:solidFill>
              </a:rPr>
              <a:t>this.msgOnFly.getId</a:t>
            </a:r>
            <a:r>
              <a:rPr lang="en-US" altLang="zh-TW" sz="900" dirty="0">
                <a:solidFill>
                  <a:schemeClr val="accent2"/>
                </a:solidFill>
              </a:rPr>
              <a:t>()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clearMsgOnFly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60" name="直線單箭頭接點 59"/>
          <p:cNvCxnSpPr/>
          <p:nvPr/>
        </p:nvCxnSpPr>
        <p:spPr>
          <a:xfrm flipH="1">
            <a:off x="6206825" y="358266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5997581" y="423981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 flipH="1">
            <a:off x="8100392" y="359485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7891148" y="42520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M1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63" name="直線單箭頭接點 62"/>
          <p:cNvCxnSpPr/>
          <p:nvPr/>
        </p:nvCxnSpPr>
        <p:spPr>
          <a:xfrm flipH="1">
            <a:off x="5538551" y="375227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5329307" y="44094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9" name="肘形接點 58"/>
          <p:cNvCxnSpPr/>
          <p:nvPr/>
        </p:nvCxnSpPr>
        <p:spPr>
          <a:xfrm rot="16200000" flipH="1">
            <a:off x="6375241" y="2376767"/>
            <a:ext cx="733718" cy="375587"/>
          </a:xfrm>
          <a:prstGeom prst="bentConnector3">
            <a:avLst>
              <a:gd name="adj1" fmla="val 15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751713" y="1482419"/>
            <a:ext cx="33313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/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m = </a:t>
            </a:r>
            <a:r>
              <a:rPr lang="en-US" altLang="zh-TW" sz="9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900" b="1" dirty="0">
                <a:solidFill>
                  <a:srgbClr val="FF0000"/>
                </a:solidFill>
              </a:rPr>
              <a:t>(id, from);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// </a:t>
            </a:r>
            <a:r>
              <a:rPr lang="en-US" altLang="zh-TW" sz="900" dirty="0">
                <a:solidFill>
                  <a:schemeClr val="accent3"/>
                </a:solidFill>
              </a:rPr>
              <a:t>check if </a:t>
            </a:r>
            <a:r>
              <a:rPr lang="en-US" altLang="zh-TW" sz="9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9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900" dirty="0" smtClean="0"/>
              <a:t> 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 &amp;&amp; </a:t>
            </a:r>
            <a:r>
              <a:rPr lang="en-US" altLang="zh-TW" sz="900" dirty="0" err="1"/>
              <a:t>m.getResponseSize</a:t>
            </a:r>
            <a:r>
              <a:rPr lang="en-US" altLang="zh-TW" sz="900" dirty="0"/>
              <a:t>() &gt; 0) {</a:t>
            </a:r>
          </a:p>
          <a:p>
            <a:r>
              <a:rPr lang="en-US" altLang="zh-TW" sz="9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900" dirty="0" smtClean="0"/>
              <a:t>    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res = new Message(</a:t>
            </a:r>
            <a:r>
              <a:rPr lang="en-US" altLang="zh-TW" sz="900" dirty="0" err="1"/>
              <a:t>this.getHost</a:t>
            </a:r>
            <a:r>
              <a:rPr lang="en-US" altLang="zh-TW" sz="900" dirty="0"/>
              <a:t>(),</a:t>
            </a:r>
            <a:r>
              <a:rPr lang="en-US" altLang="zh-TW" sz="900" dirty="0" err="1"/>
              <a:t>m.getFrom</a:t>
            </a:r>
            <a:r>
              <a:rPr lang="en-US" altLang="zh-TW" sz="900" dirty="0"/>
              <a:t>(), </a:t>
            </a:r>
          </a:p>
          <a:p>
            <a:r>
              <a:rPr lang="zh-TW" altLang="en-US" sz="900" i="1" dirty="0" smtClean="0"/>
              <a:t>      </a:t>
            </a:r>
            <a:r>
              <a:rPr lang="en-US" altLang="zh-TW" sz="900" i="1" dirty="0" err="1" smtClean="0"/>
              <a:t>RESPONSE_PREFIX+m.getId</a:t>
            </a:r>
            <a:r>
              <a:rPr lang="en-US" altLang="zh-TW" sz="900" i="1" dirty="0"/>
              <a:t>(), </a:t>
            </a:r>
            <a:r>
              <a:rPr lang="en-US" altLang="zh-TW" sz="900" i="1" dirty="0" err="1"/>
              <a:t>m.getResponseSize</a:t>
            </a:r>
            <a:r>
              <a:rPr lang="en-US" altLang="zh-TW" sz="900" i="1" dirty="0"/>
              <a:t>());</a:t>
            </a:r>
          </a:p>
          <a:p>
            <a:r>
              <a:rPr lang="zh-TW" altLang="en-US" sz="900" dirty="0" smtClean="0"/>
              <a:t>      </a:t>
            </a:r>
            <a:r>
              <a:rPr lang="en-US" altLang="zh-TW" sz="900" dirty="0" err="1" smtClean="0"/>
              <a:t>this.createNewMessage</a:t>
            </a:r>
            <a:r>
              <a:rPr lang="en-US" altLang="zh-TW" sz="900" dirty="0" smtClean="0"/>
              <a:t>(res</a:t>
            </a:r>
            <a:r>
              <a:rPr lang="en-US" altLang="zh-TW" sz="900" dirty="0"/>
              <a:t>);</a:t>
            </a:r>
          </a:p>
          <a:p>
            <a:r>
              <a:rPr lang="zh-TW" altLang="en-US" sz="900" dirty="0" smtClean="0"/>
              <a:t>      </a:t>
            </a:r>
            <a:r>
              <a:rPr lang="en-US" altLang="zh-TW" sz="900" dirty="0" err="1" smtClean="0"/>
              <a:t>this.getMessage</a:t>
            </a:r>
            <a:r>
              <a:rPr lang="en-US" altLang="zh-TW" sz="900" dirty="0" smtClean="0"/>
              <a:t>(</a:t>
            </a:r>
            <a:r>
              <a:rPr lang="en-US" altLang="zh-TW" sz="900" i="1" dirty="0" err="1" smtClean="0"/>
              <a:t>RESPONSE_PREFIX+m.getId</a:t>
            </a:r>
            <a:r>
              <a:rPr lang="en-US" altLang="zh-TW" sz="900" i="1" dirty="0"/>
              <a:t>()).</a:t>
            </a:r>
            <a:r>
              <a:rPr lang="en-US" altLang="zh-TW" sz="900" i="1" dirty="0" err="1"/>
              <a:t>setRequest</a:t>
            </a:r>
            <a:r>
              <a:rPr lang="en-US" altLang="zh-TW" sz="900" i="1" dirty="0"/>
              <a:t>(m);</a:t>
            </a:r>
          </a:p>
          <a:p>
            <a:r>
              <a:rPr lang="zh-TW" altLang="en-US" sz="900" dirty="0" smtClean="0"/>
              <a:t> 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m;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65" name="左大括弧 64"/>
          <p:cNvSpPr/>
          <p:nvPr/>
        </p:nvSpPr>
        <p:spPr>
          <a:xfrm>
            <a:off x="1390290" y="1458157"/>
            <a:ext cx="639790" cy="2055587"/>
          </a:xfrm>
          <a:prstGeom prst="leftBrace">
            <a:avLst>
              <a:gd name="adj1" fmla="val 8333"/>
              <a:gd name="adj2" fmla="val 8602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肘形接點 48"/>
          <p:cNvCxnSpPr>
            <a:endCxn id="6" idx="3"/>
          </p:cNvCxnSpPr>
          <p:nvPr/>
        </p:nvCxnSpPr>
        <p:spPr>
          <a:xfrm rot="10800000">
            <a:off x="1515155" y="1212744"/>
            <a:ext cx="1642774" cy="560072"/>
          </a:xfrm>
          <a:prstGeom prst="bentConnector3">
            <a:avLst>
              <a:gd name="adj1" fmla="val -33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67" name="肘形接點 66"/>
          <p:cNvCxnSpPr/>
          <p:nvPr/>
        </p:nvCxnSpPr>
        <p:spPr>
          <a:xfrm rot="10800000" flipV="1">
            <a:off x="1453553" y="3594854"/>
            <a:ext cx="5763332" cy="948714"/>
          </a:xfrm>
          <a:prstGeom prst="bentConnector3">
            <a:avLst>
              <a:gd name="adj1" fmla="val -219"/>
            </a:avLst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544900" y="256208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1805940" y="388266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2587778" y="4226646"/>
            <a:ext cx="2693366" cy="2169825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b="1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b="1" dirty="0" err="1" smtClean="0">
                <a:solidFill>
                  <a:schemeClr val="accent6"/>
                </a:solidFill>
              </a:rPr>
              <a:t>con.finalizeTransfer</a:t>
            </a:r>
            <a:r>
              <a:rPr lang="en-US" altLang="zh-TW" sz="900" b="1" dirty="0">
                <a:solidFill>
                  <a:schemeClr val="accent6"/>
                </a:solidFill>
              </a:rPr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b="1" dirty="0" smtClean="0"/>
              <a:t>…</a:t>
            </a:r>
            <a:endParaRPr lang="en-US" altLang="zh-TW" sz="900" b="1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7" name="矩形 6"/>
          <p:cNvSpPr/>
          <p:nvPr/>
        </p:nvSpPr>
        <p:spPr>
          <a:xfrm>
            <a:off x="10045" y="838800"/>
            <a:ext cx="4921995" cy="295024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49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>
          <a:xfrm>
            <a:off x="7273" y="286588"/>
            <a:ext cx="824429" cy="20001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MessageRouter</a:t>
            </a:r>
            <a:endParaRPr lang="zh-TW" altLang="en-US" sz="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20325" y="578205"/>
            <a:ext cx="2249334" cy="138499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600" dirty="0"/>
              <a:t>Message </a:t>
            </a:r>
            <a:r>
              <a:rPr lang="en-US" altLang="zh-TW" sz="600" b="1" dirty="0" err="1"/>
              <a:t>messageTransferred</a:t>
            </a:r>
            <a:r>
              <a:rPr lang="en-US" altLang="zh-TW" sz="600" dirty="0"/>
              <a:t>(String id, </a:t>
            </a:r>
            <a:r>
              <a:rPr lang="en-US" altLang="zh-TW" sz="600" dirty="0" err="1"/>
              <a:t>DTNHost</a:t>
            </a:r>
            <a:r>
              <a:rPr lang="en-US" altLang="zh-TW" sz="600" dirty="0"/>
              <a:t> from) {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m = </a:t>
            </a:r>
            <a:r>
              <a:rPr lang="en-US" altLang="zh-TW" sz="6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600" b="1" dirty="0">
                <a:solidFill>
                  <a:srgbClr val="FF0000"/>
                </a:solidFill>
              </a:rPr>
              <a:t>(id, from)</a:t>
            </a:r>
            <a:r>
              <a:rPr lang="en-US" altLang="zh-TW" sz="600" b="1" dirty="0"/>
              <a:t>;</a:t>
            </a:r>
          </a:p>
          <a:p>
            <a:endParaRPr lang="zh-TW" altLang="en-US" sz="600" dirty="0"/>
          </a:p>
          <a:p>
            <a:r>
              <a:rPr lang="en-US" altLang="zh-TW" sz="600" dirty="0" smtClean="0">
                <a:solidFill>
                  <a:schemeClr val="accent3"/>
                </a:solidFill>
              </a:rPr>
              <a:t>// </a:t>
            </a:r>
            <a:r>
              <a:rPr lang="en-US" altLang="zh-TW" sz="600" dirty="0">
                <a:solidFill>
                  <a:schemeClr val="accent3"/>
                </a:solidFill>
              </a:rPr>
              <a:t>check if </a:t>
            </a:r>
            <a:r>
              <a:rPr lang="en-US" altLang="zh-TW" sz="6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6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if </a:t>
            </a:r>
            <a:r>
              <a:rPr lang="en-US" altLang="zh-TW" sz="600" dirty="0"/>
              <a:t>(</a:t>
            </a:r>
            <a:r>
              <a:rPr lang="en-US" altLang="zh-TW" sz="600" dirty="0" err="1"/>
              <a:t>m.getTo</a:t>
            </a:r>
            <a:r>
              <a:rPr lang="en-US" altLang="zh-TW" sz="600" dirty="0"/>
              <a:t>() == </a:t>
            </a:r>
            <a:r>
              <a:rPr lang="en-US" altLang="zh-TW" sz="600" dirty="0" err="1"/>
              <a:t>getHost</a:t>
            </a:r>
            <a:r>
              <a:rPr lang="en-US" altLang="zh-TW" sz="600" dirty="0"/>
              <a:t>() &amp;&amp; </a:t>
            </a:r>
            <a:r>
              <a:rPr lang="en-US" altLang="zh-TW" sz="600" dirty="0" err="1"/>
              <a:t>m.getResponseSize</a:t>
            </a:r>
            <a:r>
              <a:rPr lang="en-US" altLang="zh-TW" sz="600" dirty="0"/>
              <a:t>() &gt; 0) {</a:t>
            </a:r>
          </a:p>
          <a:p>
            <a:r>
              <a:rPr lang="en-US" altLang="zh-TW" sz="6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res = new Message(</a:t>
            </a:r>
            <a:r>
              <a:rPr lang="en-US" altLang="zh-TW" sz="600" dirty="0" err="1"/>
              <a:t>this.getHost</a:t>
            </a:r>
            <a:r>
              <a:rPr lang="en-US" altLang="zh-TW" sz="600" dirty="0"/>
              <a:t>(),</a:t>
            </a:r>
            <a:r>
              <a:rPr lang="en-US" altLang="zh-TW" sz="600" dirty="0" err="1"/>
              <a:t>m.getFrom</a:t>
            </a:r>
            <a:r>
              <a:rPr lang="en-US" altLang="zh-TW" sz="600" dirty="0"/>
              <a:t>(), </a:t>
            </a:r>
          </a:p>
          <a:p>
            <a:r>
              <a:rPr lang="zh-TW" altLang="en-US" sz="600" i="1" dirty="0" smtClean="0"/>
              <a:t>      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(), </a:t>
            </a:r>
            <a:r>
              <a:rPr lang="en-US" altLang="zh-TW" sz="600" i="1" dirty="0" err="1"/>
              <a:t>m.getResponseSize</a:t>
            </a:r>
            <a:r>
              <a:rPr lang="en-US" altLang="zh-TW" sz="600" i="1" dirty="0"/>
              <a:t>());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this.createNewMessage</a:t>
            </a:r>
            <a:r>
              <a:rPr lang="en-US" altLang="zh-TW" sz="600" dirty="0" smtClean="0"/>
              <a:t>(res</a:t>
            </a:r>
            <a:r>
              <a:rPr lang="en-US" altLang="zh-TW" sz="600" dirty="0"/>
              <a:t>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this.getMessage</a:t>
            </a:r>
            <a:r>
              <a:rPr lang="en-US" altLang="zh-TW" sz="600" dirty="0" smtClean="0"/>
              <a:t>(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()).</a:t>
            </a:r>
            <a:r>
              <a:rPr lang="en-US" altLang="zh-TW" sz="600" i="1" dirty="0" err="1"/>
              <a:t>setRequest</a:t>
            </a:r>
            <a:r>
              <a:rPr lang="en-US" altLang="zh-TW" sz="600" i="1" dirty="0"/>
              <a:t>(m);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}</a:t>
            </a:r>
            <a:endParaRPr lang="en-US" altLang="zh-TW" sz="600" dirty="0"/>
          </a:p>
          <a:p>
            <a:endParaRPr lang="zh-TW" altLang="en-US" sz="600" dirty="0"/>
          </a:p>
          <a:p>
            <a:r>
              <a:rPr lang="en-US" altLang="zh-TW" sz="600" dirty="0"/>
              <a:t>return m;</a:t>
            </a:r>
          </a:p>
          <a:p>
            <a:r>
              <a:rPr lang="en-US" altLang="zh-TW" sz="600" dirty="0"/>
              <a:t>}</a:t>
            </a:r>
            <a:endParaRPr lang="zh-TW" altLang="en-US" sz="600" dirty="0"/>
          </a:p>
        </p:txBody>
      </p:sp>
      <p:cxnSp>
        <p:nvCxnSpPr>
          <p:cNvPr id="5" name="肘形接點 4"/>
          <p:cNvCxnSpPr>
            <a:endCxn id="3" idx="3"/>
          </p:cNvCxnSpPr>
          <p:nvPr/>
        </p:nvCxnSpPr>
        <p:spPr>
          <a:xfrm rot="10800000">
            <a:off x="831702" y="386596"/>
            <a:ext cx="1152128" cy="388040"/>
          </a:xfrm>
          <a:prstGeom prst="bentConnector3">
            <a:avLst>
              <a:gd name="adj1" fmla="val 149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弧 6"/>
          <p:cNvSpPr/>
          <p:nvPr/>
        </p:nvSpPr>
        <p:spPr>
          <a:xfrm>
            <a:off x="831702" y="486604"/>
            <a:ext cx="320542" cy="1568199"/>
          </a:xfrm>
          <a:prstGeom prst="leftBrace">
            <a:avLst>
              <a:gd name="adj1" fmla="val 8333"/>
              <a:gd name="adj2" fmla="val 3050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13957" y="486604"/>
            <a:ext cx="2685" cy="33424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273" y="826334"/>
            <a:ext cx="824429" cy="225839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ActiveRouter</a:t>
            </a:r>
            <a:endParaRPr lang="zh-TW" altLang="en-US" sz="6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23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8" y="0"/>
            <a:ext cx="3722494" cy="604780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>
                <a:solidFill>
                  <a:srgbClr val="FF0000"/>
                </a:solidFill>
              </a:rPr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incoming = </a:t>
            </a:r>
            <a:r>
              <a:rPr lang="en-US" altLang="zh-TW" sz="900" dirty="0" err="1"/>
              <a:t>removeFromIncomingBuffer</a:t>
            </a:r>
            <a:r>
              <a:rPr lang="en-US" altLang="zh-TW" sz="900" dirty="0"/>
              <a:t>(id, from);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; </a:t>
            </a:r>
            <a:r>
              <a:rPr lang="en-US" altLang="zh-TW" sz="900" dirty="0">
                <a:solidFill>
                  <a:schemeClr val="accent3"/>
                </a:solidFill>
              </a:rPr>
              <a:t>// is this first delivered instance of the </a:t>
            </a:r>
            <a:r>
              <a:rPr lang="en-US" altLang="zh-TW" sz="900" u="sng" dirty="0" err="1" smtClean="0">
                <a:solidFill>
                  <a:schemeClr val="accent3"/>
                </a:solidFill>
              </a:rPr>
              <a:t>msg</a:t>
            </a:r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(incoming == null) {</a:t>
            </a:r>
          </a:p>
          <a:p>
            <a:r>
              <a:rPr lang="en-US" altLang="zh-TW" sz="900" dirty="0" smtClean="0"/>
              <a:t>   throw new </a:t>
            </a:r>
            <a:r>
              <a:rPr lang="en-US" altLang="zh-TW" sz="900" dirty="0" err="1"/>
              <a:t>SimError</a:t>
            </a:r>
            <a:r>
              <a:rPr lang="en-US" altLang="zh-TW" sz="900" dirty="0"/>
              <a:t>("No message with ID " + id + " in the incoming "+</a:t>
            </a:r>
          </a:p>
          <a:p>
            <a:r>
              <a:rPr lang="en-US" altLang="zh-TW" sz="900" dirty="0" smtClean="0"/>
              <a:t>   "</a:t>
            </a:r>
            <a:r>
              <a:rPr lang="en-US" altLang="zh-TW" sz="900" dirty="0"/>
              <a:t>buffer of " +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incoming.setReceiveTime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SimClock.</a:t>
            </a:r>
            <a:r>
              <a:rPr lang="en-US" altLang="zh-TW" sz="900" i="1" dirty="0" err="1" smtClean="0"/>
              <a:t>getTime</a:t>
            </a:r>
            <a:r>
              <a:rPr lang="en-US" altLang="zh-TW" sz="900" i="1" dirty="0"/>
              <a:t>());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Pass the message to the application (if any) and get outgoing message</a:t>
            </a:r>
          </a:p>
          <a:p>
            <a:r>
              <a:rPr lang="en-US" altLang="zh-TW" sz="900" dirty="0" smtClean="0"/>
              <a:t>  Message </a:t>
            </a:r>
            <a:r>
              <a:rPr lang="en-US" altLang="zh-TW" sz="900" dirty="0"/>
              <a:t>outgoing = incoming;</a:t>
            </a:r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(Application app : </a:t>
            </a:r>
            <a:r>
              <a:rPr lang="en-US" altLang="zh-TW" sz="900" dirty="0" err="1"/>
              <a:t>getApplications</a:t>
            </a:r>
            <a:r>
              <a:rPr lang="en-US" altLang="zh-TW" sz="900" dirty="0"/>
              <a:t>(</a:t>
            </a:r>
            <a:r>
              <a:rPr lang="en-US" altLang="zh-TW" sz="900" dirty="0" err="1"/>
              <a:t>incoming.getAppID</a:t>
            </a:r>
            <a:r>
              <a:rPr lang="en-US" altLang="zh-TW" sz="900" dirty="0"/>
              <a:t>()))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Note that the order of applications is significant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since the next one gets the output of the previous.</a:t>
            </a:r>
          </a:p>
          <a:p>
            <a:r>
              <a:rPr lang="en-US" altLang="zh-TW" sz="900" dirty="0" smtClean="0"/>
              <a:t>    outgoing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app.handle</a:t>
            </a:r>
            <a:r>
              <a:rPr lang="en-US" altLang="zh-TW" sz="900" dirty="0"/>
              <a:t>(outgoing,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if </a:t>
            </a:r>
            <a:r>
              <a:rPr lang="en-US" altLang="zh-TW" sz="900" dirty="0"/>
              <a:t>(outgoing == null) break; </a:t>
            </a:r>
            <a:r>
              <a:rPr lang="en-US" altLang="zh-TW" sz="900" dirty="0">
                <a:solidFill>
                  <a:schemeClr val="accent3"/>
                </a:solidFill>
              </a:rPr>
              <a:t>// Some </a:t>
            </a:r>
            <a:r>
              <a:rPr lang="en-US" altLang="zh-TW" sz="900" u="sng" dirty="0">
                <a:solidFill>
                  <a:schemeClr val="accent3"/>
                </a:solidFill>
              </a:rPr>
              <a:t>app wanted to drop the message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Message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 = (outgoing==null)?(incoming):(outgoing);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If the application re-targets the message (changes 'to')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then the message is not considered as 'delivered' to this host.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isFinalRecipient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aMessage.getTo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</a:t>
            </a:r>
          </a:p>
          <a:p>
            <a:r>
              <a:rPr lang="en-US" altLang="zh-TW" sz="900" dirty="0" smtClean="0"/>
              <a:t>  !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(!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 outgoing!=null)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 the final recipient and </a:t>
            </a:r>
            <a:r>
              <a:rPr lang="en-US" altLang="zh-TW" sz="900" u="sng" dirty="0">
                <a:solidFill>
                  <a:schemeClr val="accent3"/>
                </a:solidFill>
              </a:rPr>
              <a:t>app doesn't want to drop the message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-&gt; put to buffer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addToMessages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false);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r>
              <a:rPr lang="en-US" altLang="zh-TW" sz="900" dirty="0" smtClean="0"/>
              <a:t>  else </a:t>
            </a:r>
            <a:r>
              <a:rPr lang="en-US" altLang="zh-TW" sz="900" dirty="0"/>
              <a:t>if (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this.deliveredMessages.put</a:t>
            </a:r>
            <a:r>
              <a:rPr lang="en-US" altLang="zh-TW" sz="900" dirty="0" smtClean="0"/>
              <a:t>(id</a:t>
            </a:r>
            <a:r>
              <a:rPr lang="en-US" altLang="zh-TW" sz="900" dirty="0"/>
              <a:t>,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MessageListener</a:t>
            </a:r>
            <a:r>
              <a:rPr lang="en-US" altLang="zh-TW" sz="900" dirty="0"/>
              <a:t> ml : </a:t>
            </a:r>
            <a:r>
              <a:rPr lang="en-US" altLang="zh-TW" sz="900" dirty="0" err="1"/>
              <a:t>this.mListeners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ml.messageTransferred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from,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" name="圓角矩形 2"/>
          <p:cNvSpPr/>
          <p:nvPr/>
        </p:nvSpPr>
        <p:spPr>
          <a:xfrm>
            <a:off x="7273" y="286588"/>
            <a:ext cx="824429" cy="20001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MessageRouter</a:t>
            </a:r>
            <a:endParaRPr lang="zh-TW" altLang="en-US" sz="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20325" y="578205"/>
            <a:ext cx="2249334" cy="138499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600" dirty="0"/>
              <a:t>Message </a:t>
            </a:r>
            <a:r>
              <a:rPr lang="en-US" altLang="zh-TW" sz="600" b="1" dirty="0" err="1"/>
              <a:t>messageTransferred</a:t>
            </a:r>
            <a:r>
              <a:rPr lang="en-US" altLang="zh-TW" sz="600" dirty="0"/>
              <a:t>(String id, </a:t>
            </a:r>
            <a:r>
              <a:rPr lang="en-US" altLang="zh-TW" sz="600" dirty="0" err="1"/>
              <a:t>DTNHost</a:t>
            </a:r>
            <a:r>
              <a:rPr lang="en-US" altLang="zh-TW" sz="600" dirty="0"/>
              <a:t> from) {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m = </a:t>
            </a:r>
            <a:r>
              <a:rPr lang="en-US" altLang="zh-TW" sz="6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600" b="1" dirty="0">
                <a:solidFill>
                  <a:srgbClr val="FF0000"/>
                </a:solidFill>
              </a:rPr>
              <a:t>(id, from)</a:t>
            </a:r>
            <a:r>
              <a:rPr lang="en-US" altLang="zh-TW" sz="600" b="1" dirty="0"/>
              <a:t>;</a:t>
            </a:r>
          </a:p>
          <a:p>
            <a:endParaRPr lang="zh-TW" altLang="en-US" sz="600" dirty="0"/>
          </a:p>
          <a:p>
            <a:r>
              <a:rPr lang="en-US" altLang="zh-TW" sz="600" dirty="0" smtClean="0">
                <a:solidFill>
                  <a:schemeClr val="accent3"/>
                </a:solidFill>
              </a:rPr>
              <a:t>// </a:t>
            </a:r>
            <a:r>
              <a:rPr lang="en-US" altLang="zh-TW" sz="600" dirty="0">
                <a:solidFill>
                  <a:schemeClr val="accent3"/>
                </a:solidFill>
              </a:rPr>
              <a:t>check if </a:t>
            </a:r>
            <a:r>
              <a:rPr lang="en-US" altLang="zh-TW" sz="6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6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if </a:t>
            </a:r>
            <a:r>
              <a:rPr lang="en-US" altLang="zh-TW" sz="600" dirty="0"/>
              <a:t>(</a:t>
            </a:r>
            <a:r>
              <a:rPr lang="en-US" altLang="zh-TW" sz="600" dirty="0" err="1"/>
              <a:t>m.getTo</a:t>
            </a:r>
            <a:r>
              <a:rPr lang="en-US" altLang="zh-TW" sz="600" dirty="0"/>
              <a:t>() == </a:t>
            </a:r>
            <a:r>
              <a:rPr lang="en-US" altLang="zh-TW" sz="600" dirty="0" err="1"/>
              <a:t>getHost</a:t>
            </a:r>
            <a:r>
              <a:rPr lang="en-US" altLang="zh-TW" sz="600" dirty="0"/>
              <a:t>() &amp;&amp; </a:t>
            </a:r>
            <a:r>
              <a:rPr lang="en-US" altLang="zh-TW" sz="600" dirty="0" err="1"/>
              <a:t>m.getResponseSize</a:t>
            </a:r>
            <a:r>
              <a:rPr lang="en-US" altLang="zh-TW" sz="600" dirty="0"/>
              <a:t>() &gt; 0) {</a:t>
            </a:r>
          </a:p>
          <a:p>
            <a:r>
              <a:rPr lang="en-US" altLang="zh-TW" sz="6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res = new Message(</a:t>
            </a:r>
            <a:r>
              <a:rPr lang="en-US" altLang="zh-TW" sz="600" dirty="0" err="1"/>
              <a:t>this.getHost</a:t>
            </a:r>
            <a:r>
              <a:rPr lang="en-US" altLang="zh-TW" sz="600" dirty="0"/>
              <a:t>(),</a:t>
            </a:r>
            <a:r>
              <a:rPr lang="en-US" altLang="zh-TW" sz="600" dirty="0" err="1"/>
              <a:t>m.getFrom</a:t>
            </a:r>
            <a:r>
              <a:rPr lang="en-US" altLang="zh-TW" sz="600" dirty="0"/>
              <a:t>(), </a:t>
            </a:r>
          </a:p>
          <a:p>
            <a:r>
              <a:rPr lang="zh-TW" altLang="en-US" sz="600" i="1" dirty="0" smtClean="0"/>
              <a:t>      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(), </a:t>
            </a:r>
            <a:r>
              <a:rPr lang="en-US" altLang="zh-TW" sz="600" i="1" dirty="0" err="1"/>
              <a:t>m.getResponseSize</a:t>
            </a:r>
            <a:r>
              <a:rPr lang="en-US" altLang="zh-TW" sz="600" i="1" dirty="0"/>
              <a:t>());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this.createNewMessage</a:t>
            </a:r>
            <a:r>
              <a:rPr lang="en-US" altLang="zh-TW" sz="600" dirty="0" smtClean="0"/>
              <a:t>(res</a:t>
            </a:r>
            <a:r>
              <a:rPr lang="en-US" altLang="zh-TW" sz="600" dirty="0"/>
              <a:t>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this.getMessage</a:t>
            </a:r>
            <a:r>
              <a:rPr lang="en-US" altLang="zh-TW" sz="600" dirty="0" smtClean="0"/>
              <a:t>(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()).</a:t>
            </a:r>
            <a:r>
              <a:rPr lang="en-US" altLang="zh-TW" sz="600" i="1" dirty="0" err="1"/>
              <a:t>setRequest</a:t>
            </a:r>
            <a:r>
              <a:rPr lang="en-US" altLang="zh-TW" sz="600" i="1" dirty="0"/>
              <a:t>(m);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}</a:t>
            </a:r>
            <a:endParaRPr lang="en-US" altLang="zh-TW" sz="600" dirty="0"/>
          </a:p>
          <a:p>
            <a:endParaRPr lang="zh-TW" altLang="en-US" sz="600" dirty="0"/>
          </a:p>
          <a:p>
            <a:r>
              <a:rPr lang="en-US" altLang="zh-TW" sz="600" dirty="0"/>
              <a:t>return m;</a:t>
            </a:r>
          </a:p>
          <a:p>
            <a:r>
              <a:rPr lang="en-US" altLang="zh-TW" sz="600" dirty="0"/>
              <a:t>}</a:t>
            </a:r>
            <a:endParaRPr lang="zh-TW" altLang="en-US" sz="600" dirty="0"/>
          </a:p>
        </p:txBody>
      </p:sp>
      <p:cxnSp>
        <p:nvCxnSpPr>
          <p:cNvPr id="5" name="肘形接點 4"/>
          <p:cNvCxnSpPr>
            <a:endCxn id="3" idx="3"/>
          </p:cNvCxnSpPr>
          <p:nvPr/>
        </p:nvCxnSpPr>
        <p:spPr>
          <a:xfrm rot="10800000">
            <a:off x="831702" y="386596"/>
            <a:ext cx="1152128" cy="388040"/>
          </a:xfrm>
          <a:prstGeom prst="bentConnector3">
            <a:avLst>
              <a:gd name="adj1" fmla="val 149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弧 6"/>
          <p:cNvSpPr/>
          <p:nvPr/>
        </p:nvSpPr>
        <p:spPr>
          <a:xfrm>
            <a:off x="831702" y="486604"/>
            <a:ext cx="320542" cy="1568199"/>
          </a:xfrm>
          <a:prstGeom prst="leftBrace">
            <a:avLst>
              <a:gd name="adj1" fmla="val 8333"/>
              <a:gd name="adj2" fmla="val 3050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13957" y="486604"/>
            <a:ext cx="2685" cy="33424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273" y="826334"/>
            <a:ext cx="824429" cy="225839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ActiveRouter</a:t>
            </a:r>
            <a:endParaRPr lang="zh-TW" altLang="en-US" sz="600" dirty="0"/>
          </a:p>
        </p:txBody>
      </p:sp>
      <p:cxnSp>
        <p:nvCxnSpPr>
          <p:cNvPr id="23" name="肘形接點 22"/>
          <p:cNvCxnSpPr/>
          <p:nvPr/>
        </p:nvCxnSpPr>
        <p:spPr>
          <a:xfrm>
            <a:off x="831985" y="286588"/>
            <a:ext cx="2371863" cy="2000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93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8" y="0"/>
            <a:ext cx="3722494" cy="604780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>
                <a:solidFill>
                  <a:srgbClr val="FF0000"/>
                </a:solidFill>
              </a:rPr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incoming = </a:t>
            </a:r>
            <a:r>
              <a:rPr lang="en-US" altLang="zh-TW" sz="900" b="1" dirty="0" err="1"/>
              <a:t>removeFromIncomingBuffer</a:t>
            </a:r>
            <a:r>
              <a:rPr lang="en-US" altLang="zh-TW" sz="900" b="1" dirty="0"/>
              <a:t>(id, from)</a:t>
            </a:r>
            <a:r>
              <a:rPr lang="en-US" altLang="zh-TW" sz="900" dirty="0"/>
              <a:t>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; </a:t>
            </a:r>
            <a:r>
              <a:rPr lang="en-US" altLang="zh-TW" sz="900" dirty="0">
                <a:solidFill>
                  <a:schemeClr val="accent3"/>
                </a:solidFill>
              </a:rPr>
              <a:t>// is this first delivered instance of the </a:t>
            </a:r>
            <a:r>
              <a:rPr lang="en-US" altLang="zh-TW" sz="900" u="sng" dirty="0" err="1" smtClean="0">
                <a:solidFill>
                  <a:schemeClr val="accent3"/>
                </a:solidFill>
              </a:rPr>
              <a:t>msg</a:t>
            </a:r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(incoming == null) {</a:t>
            </a:r>
          </a:p>
          <a:p>
            <a:r>
              <a:rPr lang="en-US" altLang="zh-TW" sz="900" dirty="0" smtClean="0"/>
              <a:t>   throw new </a:t>
            </a:r>
            <a:r>
              <a:rPr lang="en-US" altLang="zh-TW" sz="900" dirty="0" err="1"/>
              <a:t>SimError</a:t>
            </a:r>
            <a:r>
              <a:rPr lang="en-US" altLang="zh-TW" sz="900" dirty="0"/>
              <a:t>("No message with ID " + id + " in the incoming "+</a:t>
            </a:r>
          </a:p>
          <a:p>
            <a:r>
              <a:rPr lang="en-US" altLang="zh-TW" sz="900" dirty="0" smtClean="0"/>
              <a:t>   "</a:t>
            </a:r>
            <a:r>
              <a:rPr lang="en-US" altLang="zh-TW" sz="900" dirty="0"/>
              <a:t>buffer of " +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incoming.setReceiveTime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SimClock.</a:t>
            </a:r>
            <a:r>
              <a:rPr lang="en-US" altLang="zh-TW" sz="900" i="1" dirty="0" err="1" smtClean="0"/>
              <a:t>getTime</a:t>
            </a:r>
            <a:r>
              <a:rPr lang="en-US" altLang="zh-TW" sz="900" i="1" dirty="0"/>
              <a:t>());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Pass the message to the application (if any) and get outgoing message</a:t>
            </a:r>
          </a:p>
          <a:p>
            <a:r>
              <a:rPr lang="en-US" altLang="zh-TW" sz="900" dirty="0" smtClean="0"/>
              <a:t>  Message </a:t>
            </a:r>
            <a:r>
              <a:rPr lang="en-US" altLang="zh-TW" sz="900" dirty="0"/>
              <a:t>outgoing = incoming;</a:t>
            </a:r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(Application app : </a:t>
            </a:r>
            <a:r>
              <a:rPr lang="en-US" altLang="zh-TW" sz="900" dirty="0" err="1"/>
              <a:t>getApplications</a:t>
            </a:r>
            <a:r>
              <a:rPr lang="en-US" altLang="zh-TW" sz="900" dirty="0"/>
              <a:t>(</a:t>
            </a:r>
            <a:r>
              <a:rPr lang="en-US" altLang="zh-TW" sz="900" dirty="0" err="1"/>
              <a:t>incoming.getAppID</a:t>
            </a:r>
            <a:r>
              <a:rPr lang="en-US" altLang="zh-TW" sz="900" dirty="0"/>
              <a:t>()))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Note that the order of applications is significant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since the next one gets the output of the previous.</a:t>
            </a:r>
          </a:p>
          <a:p>
            <a:r>
              <a:rPr lang="en-US" altLang="zh-TW" sz="900" dirty="0" smtClean="0"/>
              <a:t>    outgoing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app.handle</a:t>
            </a:r>
            <a:r>
              <a:rPr lang="en-US" altLang="zh-TW" sz="900" dirty="0"/>
              <a:t>(outgoing,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if </a:t>
            </a:r>
            <a:r>
              <a:rPr lang="en-US" altLang="zh-TW" sz="900" dirty="0"/>
              <a:t>(outgoing == null) break; </a:t>
            </a:r>
            <a:r>
              <a:rPr lang="en-US" altLang="zh-TW" sz="900" dirty="0">
                <a:solidFill>
                  <a:schemeClr val="accent3"/>
                </a:solidFill>
              </a:rPr>
              <a:t>// Some </a:t>
            </a:r>
            <a:r>
              <a:rPr lang="en-US" altLang="zh-TW" sz="900" u="sng" dirty="0">
                <a:solidFill>
                  <a:schemeClr val="accent3"/>
                </a:solidFill>
              </a:rPr>
              <a:t>app wanted to drop the message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Message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 = (outgoing==null)?(incoming):(outgoing);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If the application re-targets the message (changes 'to')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then the message is not considered as 'delivered' to this host.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isFinalRecipient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aMessage.getTo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</a:t>
            </a:r>
          </a:p>
          <a:p>
            <a:r>
              <a:rPr lang="en-US" altLang="zh-TW" sz="900" dirty="0" smtClean="0"/>
              <a:t>  !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(!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 outgoing!=null)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 the final recipient and </a:t>
            </a:r>
            <a:r>
              <a:rPr lang="en-US" altLang="zh-TW" sz="900" u="sng" dirty="0">
                <a:solidFill>
                  <a:schemeClr val="accent3"/>
                </a:solidFill>
              </a:rPr>
              <a:t>app doesn't want to drop the message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-&gt; put to buffer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addToMessages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false);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r>
              <a:rPr lang="en-US" altLang="zh-TW" sz="900" dirty="0" smtClean="0"/>
              <a:t>  else </a:t>
            </a:r>
            <a:r>
              <a:rPr lang="en-US" altLang="zh-TW" sz="900" dirty="0"/>
              <a:t>if (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this.deliveredMessages.put</a:t>
            </a:r>
            <a:r>
              <a:rPr lang="en-US" altLang="zh-TW" sz="900" dirty="0" smtClean="0"/>
              <a:t>(id</a:t>
            </a:r>
            <a:r>
              <a:rPr lang="en-US" altLang="zh-TW" sz="900" dirty="0"/>
              <a:t>,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MessageListener</a:t>
            </a:r>
            <a:r>
              <a:rPr lang="en-US" altLang="zh-TW" sz="900" dirty="0"/>
              <a:t> ml : </a:t>
            </a:r>
            <a:r>
              <a:rPr lang="en-US" altLang="zh-TW" sz="900" dirty="0" err="1"/>
              <a:t>this.mListeners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ml.messageTransferred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from,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" name="圓角矩形 2"/>
          <p:cNvSpPr/>
          <p:nvPr/>
        </p:nvSpPr>
        <p:spPr>
          <a:xfrm>
            <a:off x="7273" y="286588"/>
            <a:ext cx="824429" cy="20001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MessageRouter</a:t>
            </a:r>
            <a:endParaRPr lang="zh-TW" altLang="en-US" sz="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20325" y="578205"/>
            <a:ext cx="2249334" cy="138499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600" dirty="0"/>
              <a:t>Message </a:t>
            </a:r>
            <a:r>
              <a:rPr lang="en-US" altLang="zh-TW" sz="600" b="1" dirty="0" err="1"/>
              <a:t>messageTransferred</a:t>
            </a:r>
            <a:r>
              <a:rPr lang="en-US" altLang="zh-TW" sz="600" dirty="0"/>
              <a:t>(String id, </a:t>
            </a:r>
            <a:r>
              <a:rPr lang="en-US" altLang="zh-TW" sz="600" dirty="0" err="1"/>
              <a:t>DTNHost</a:t>
            </a:r>
            <a:r>
              <a:rPr lang="en-US" altLang="zh-TW" sz="600" dirty="0"/>
              <a:t> from) {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m = </a:t>
            </a:r>
            <a:r>
              <a:rPr lang="en-US" altLang="zh-TW" sz="6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600" b="1" dirty="0">
                <a:solidFill>
                  <a:srgbClr val="FF0000"/>
                </a:solidFill>
              </a:rPr>
              <a:t>(id, from)</a:t>
            </a:r>
            <a:r>
              <a:rPr lang="en-US" altLang="zh-TW" sz="600" b="1" dirty="0"/>
              <a:t>;</a:t>
            </a:r>
          </a:p>
          <a:p>
            <a:endParaRPr lang="zh-TW" altLang="en-US" sz="600" dirty="0"/>
          </a:p>
          <a:p>
            <a:r>
              <a:rPr lang="en-US" altLang="zh-TW" sz="600" dirty="0" smtClean="0">
                <a:solidFill>
                  <a:schemeClr val="accent3"/>
                </a:solidFill>
              </a:rPr>
              <a:t>// </a:t>
            </a:r>
            <a:r>
              <a:rPr lang="en-US" altLang="zh-TW" sz="600" dirty="0">
                <a:solidFill>
                  <a:schemeClr val="accent3"/>
                </a:solidFill>
              </a:rPr>
              <a:t>check if </a:t>
            </a:r>
            <a:r>
              <a:rPr lang="en-US" altLang="zh-TW" sz="6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6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if </a:t>
            </a:r>
            <a:r>
              <a:rPr lang="en-US" altLang="zh-TW" sz="600" dirty="0"/>
              <a:t>(</a:t>
            </a:r>
            <a:r>
              <a:rPr lang="en-US" altLang="zh-TW" sz="600" dirty="0" err="1"/>
              <a:t>m.getTo</a:t>
            </a:r>
            <a:r>
              <a:rPr lang="en-US" altLang="zh-TW" sz="600" dirty="0"/>
              <a:t>() == </a:t>
            </a:r>
            <a:r>
              <a:rPr lang="en-US" altLang="zh-TW" sz="600" dirty="0" err="1"/>
              <a:t>getHost</a:t>
            </a:r>
            <a:r>
              <a:rPr lang="en-US" altLang="zh-TW" sz="600" dirty="0"/>
              <a:t>() &amp;&amp; </a:t>
            </a:r>
            <a:r>
              <a:rPr lang="en-US" altLang="zh-TW" sz="600" dirty="0" err="1"/>
              <a:t>m.getResponseSize</a:t>
            </a:r>
            <a:r>
              <a:rPr lang="en-US" altLang="zh-TW" sz="600" dirty="0"/>
              <a:t>() &gt; 0) {</a:t>
            </a:r>
          </a:p>
          <a:p>
            <a:r>
              <a:rPr lang="en-US" altLang="zh-TW" sz="6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res = new Message(</a:t>
            </a:r>
            <a:r>
              <a:rPr lang="en-US" altLang="zh-TW" sz="600" dirty="0" err="1"/>
              <a:t>this.getHost</a:t>
            </a:r>
            <a:r>
              <a:rPr lang="en-US" altLang="zh-TW" sz="600" dirty="0"/>
              <a:t>(),</a:t>
            </a:r>
            <a:r>
              <a:rPr lang="en-US" altLang="zh-TW" sz="600" dirty="0" err="1"/>
              <a:t>m.getFrom</a:t>
            </a:r>
            <a:r>
              <a:rPr lang="en-US" altLang="zh-TW" sz="600" dirty="0"/>
              <a:t>(), </a:t>
            </a:r>
          </a:p>
          <a:p>
            <a:r>
              <a:rPr lang="zh-TW" altLang="en-US" sz="600" i="1" dirty="0" smtClean="0"/>
              <a:t>      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(), </a:t>
            </a:r>
            <a:r>
              <a:rPr lang="en-US" altLang="zh-TW" sz="600" i="1" dirty="0" err="1"/>
              <a:t>m.getResponseSize</a:t>
            </a:r>
            <a:r>
              <a:rPr lang="en-US" altLang="zh-TW" sz="600" i="1" dirty="0"/>
              <a:t>());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this.createNewMessage</a:t>
            </a:r>
            <a:r>
              <a:rPr lang="en-US" altLang="zh-TW" sz="600" dirty="0" smtClean="0"/>
              <a:t>(res</a:t>
            </a:r>
            <a:r>
              <a:rPr lang="en-US" altLang="zh-TW" sz="600" dirty="0"/>
              <a:t>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this.getMessage</a:t>
            </a:r>
            <a:r>
              <a:rPr lang="en-US" altLang="zh-TW" sz="600" dirty="0" smtClean="0"/>
              <a:t>(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()).</a:t>
            </a:r>
            <a:r>
              <a:rPr lang="en-US" altLang="zh-TW" sz="600" i="1" dirty="0" err="1"/>
              <a:t>setRequest</a:t>
            </a:r>
            <a:r>
              <a:rPr lang="en-US" altLang="zh-TW" sz="600" i="1" dirty="0"/>
              <a:t>(m);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}</a:t>
            </a:r>
            <a:endParaRPr lang="en-US" altLang="zh-TW" sz="600" dirty="0"/>
          </a:p>
          <a:p>
            <a:endParaRPr lang="zh-TW" altLang="en-US" sz="600" dirty="0"/>
          </a:p>
          <a:p>
            <a:r>
              <a:rPr lang="en-US" altLang="zh-TW" sz="600" dirty="0"/>
              <a:t>return m;</a:t>
            </a:r>
          </a:p>
          <a:p>
            <a:r>
              <a:rPr lang="en-US" altLang="zh-TW" sz="600" dirty="0"/>
              <a:t>}</a:t>
            </a:r>
            <a:endParaRPr lang="zh-TW" altLang="en-US" sz="600" dirty="0"/>
          </a:p>
        </p:txBody>
      </p:sp>
      <p:cxnSp>
        <p:nvCxnSpPr>
          <p:cNvPr id="5" name="肘形接點 4"/>
          <p:cNvCxnSpPr>
            <a:endCxn id="3" idx="3"/>
          </p:cNvCxnSpPr>
          <p:nvPr/>
        </p:nvCxnSpPr>
        <p:spPr>
          <a:xfrm rot="10800000">
            <a:off x="831702" y="386596"/>
            <a:ext cx="1152128" cy="388040"/>
          </a:xfrm>
          <a:prstGeom prst="bentConnector3">
            <a:avLst>
              <a:gd name="adj1" fmla="val 149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弧 6"/>
          <p:cNvSpPr/>
          <p:nvPr/>
        </p:nvSpPr>
        <p:spPr>
          <a:xfrm>
            <a:off x="831702" y="486604"/>
            <a:ext cx="320542" cy="1568199"/>
          </a:xfrm>
          <a:prstGeom prst="leftBrace">
            <a:avLst>
              <a:gd name="adj1" fmla="val 8333"/>
              <a:gd name="adj2" fmla="val 3050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13957" y="486604"/>
            <a:ext cx="2685" cy="33424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273" y="826334"/>
            <a:ext cx="824429" cy="225839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ActiveRouter</a:t>
            </a:r>
            <a:endParaRPr lang="zh-TW" altLang="en-US" sz="600" dirty="0"/>
          </a:p>
        </p:txBody>
      </p:sp>
      <p:cxnSp>
        <p:nvCxnSpPr>
          <p:cNvPr id="23" name="肘形接點 22"/>
          <p:cNvCxnSpPr/>
          <p:nvPr/>
        </p:nvCxnSpPr>
        <p:spPr>
          <a:xfrm>
            <a:off x="831985" y="286588"/>
            <a:ext cx="2371863" cy="2000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748282"/>
              </p:ext>
            </p:extLst>
          </p:nvPr>
        </p:nvGraphicFramePr>
        <p:xfrm>
          <a:off x="7236296" y="162453"/>
          <a:ext cx="1480978" cy="44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489"/>
                <a:gridCol w="740489"/>
              </a:tblGrid>
              <a:tr h="1724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b="1" dirty="0" err="1" smtClean="0"/>
                        <a:t>incomingMessages</a:t>
                      </a:r>
                      <a:endParaRPr lang="zh-TW" altLang="en-US" sz="9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M1_n0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M1…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7164288" y="366059"/>
            <a:ext cx="1584176" cy="31784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31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8" y="0"/>
            <a:ext cx="3722494" cy="604780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>
                <a:solidFill>
                  <a:srgbClr val="FF0000"/>
                </a:solidFill>
              </a:rPr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Message </a:t>
            </a:r>
            <a:r>
              <a:rPr lang="en-US" altLang="zh-TW" sz="900" b="1" dirty="0"/>
              <a:t>incoming</a:t>
            </a:r>
            <a:r>
              <a:rPr lang="en-US" altLang="zh-TW" sz="900" dirty="0"/>
              <a:t> = </a:t>
            </a:r>
            <a:r>
              <a:rPr lang="en-US" altLang="zh-TW" sz="900" dirty="0" err="1"/>
              <a:t>removeFromIncomingBuffer</a:t>
            </a:r>
            <a:r>
              <a:rPr lang="en-US" altLang="zh-TW" sz="900" dirty="0"/>
              <a:t>(id, from);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; </a:t>
            </a:r>
            <a:r>
              <a:rPr lang="en-US" altLang="zh-TW" sz="900" dirty="0">
                <a:solidFill>
                  <a:schemeClr val="accent3"/>
                </a:solidFill>
              </a:rPr>
              <a:t>// is this first delivered instance of the </a:t>
            </a:r>
            <a:r>
              <a:rPr lang="en-US" altLang="zh-TW" sz="900" u="sng" dirty="0" err="1" smtClean="0">
                <a:solidFill>
                  <a:schemeClr val="accent3"/>
                </a:solidFill>
              </a:rPr>
              <a:t>msg</a:t>
            </a:r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(incoming == null) {</a:t>
            </a:r>
          </a:p>
          <a:p>
            <a:r>
              <a:rPr lang="en-US" altLang="zh-TW" sz="900" dirty="0" smtClean="0"/>
              <a:t>   throw new </a:t>
            </a:r>
            <a:r>
              <a:rPr lang="en-US" altLang="zh-TW" sz="900" dirty="0" err="1"/>
              <a:t>SimError</a:t>
            </a:r>
            <a:r>
              <a:rPr lang="en-US" altLang="zh-TW" sz="900" dirty="0"/>
              <a:t>("No message with ID " + id + " in the incoming "+</a:t>
            </a:r>
          </a:p>
          <a:p>
            <a:r>
              <a:rPr lang="en-US" altLang="zh-TW" sz="900" dirty="0" smtClean="0"/>
              <a:t>   "</a:t>
            </a:r>
            <a:r>
              <a:rPr lang="en-US" altLang="zh-TW" sz="900" dirty="0"/>
              <a:t>buffer of " +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incoming.setReceiveTime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SimClock.</a:t>
            </a:r>
            <a:r>
              <a:rPr lang="en-US" altLang="zh-TW" sz="900" i="1" dirty="0" err="1" smtClean="0"/>
              <a:t>getTime</a:t>
            </a:r>
            <a:r>
              <a:rPr lang="en-US" altLang="zh-TW" sz="900" i="1" dirty="0"/>
              <a:t>());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Pass the message to the application (if any) and get outgoing message</a:t>
            </a:r>
          </a:p>
          <a:p>
            <a:r>
              <a:rPr lang="en-US" altLang="zh-TW" sz="900" dirty="0" smtClean="0"/>
              <a:t>  Message </a:t>
            </a:r>
            <a:r>
              <a:rPr lang="en-US" altLang="zh-TW" sz="900" dirty="0"/>
              <a:t>outgoing = incoming;</a:t>
            </a:r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(Application app : </a:t>
            </a:r>
            <a:r>
              <a:rPr lang="en-US" altLang="zh-TW" sz="900" dirty="0" err="1"/>
              <a:t>getApplications</a:t>
            </a:r>
            <a:r>
              <a:rPr lang="en-US" altLang="zh-TW" sz="900" dirty="0"/>
              <a:t>(</a:t>
            </a:r>
            <a:r>
              <a:rPr lang="en-US" altLang="zh-TW" sz="900" dirty="0" err="1"/>
              <a:t>incoming.getAppID</a:t>
            </a:r>
            <a:r>
              <a:rPr lang="en-US" altLang="zh-TW" sz="900" dirty="0"/>
              <a:t>()))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Note that the order of applications is significant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since the next one gets the output of the previous.</a:t>
            </a:r>
          </a:p>
          <a:p>
            <a:r>
              <a:rPr lang="en-US" altLang="zh-TW" sz="900" dirty="0" smtClean="0"/>
              <a:t>    outgoing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app.handle</a:t>
            </a:r>
            <a:r>
              <a:rPr lang="en-US" altLang="zh-TW" sz="900" dirty="0"/>
              <a:t>(outgoing,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if </a:t>
            </a:r>
            <a:r>
              <a:rPr lang="en-US" altLang="zh-TW" sz="900" dirty="0"/>
              <a:t>(outgoing == null) break; </a:t>
            </a:r>
            <a:r>
              <a:rPr lang="en-US" altLang="zh-TW" sz="900" dirty="0">
                <a:solidFill>
                  <a:schemeClr val="accent3"/>
                </a:solidFill>
              </a:rPr>
              <a:t>// Some </a:t>
            </a:r>
            <a:r>
              <a:rPr lang="en-US" altLang="zh-TW" sz="900" u="sng" dirty="0">
                <a:solidFill>
                  <a:schemeClr val="accent3"/>
                </a:solidFill>
              </a:rPr>
              <a:t>app wanted to drop the message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Message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 = (outgoing==null)?(incoming):(outgoing);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If the application re-targets the message (changes 'to')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then the message is not considered as 'delivered' to this host.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isFinalRecipient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aMessage.getTo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</a:t>
            </a:r>
          </a:p>
          <a:p>
            <a:r>
              <a:rPr lang="en-US" altLang="zh-TW" sz="900" dirty="0" smtClean="0"/>
              <a:t>  !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(!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 outgoing!=null)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 the final recipient and </a:t>
            </a:r>
            <a:r>
              <a:rPr lang="en-US" altLang="zh-TW" sz="900" u="sng" dirty="0">
                <a:solidFill>
                  <a:schemeClr val="accent3"/>
                </a:solidFill>
              </a:rPr>
              <a:t>app doesn't want to drop the message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-&gt; put to buffer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addToMessages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false);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r>
              <a:rPr lang="en-US" altLang="zh-TW" sz="900" dirty="0" smtClean="0"/>
              <a:t>  else </a:t>
            </a:r>
            <a:r>
              <a:rPr lang="en-US" altLang="zh-TW" sz="900" dirty="0"/>
              <a:t>if (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this.deliveredMessages.put</a:t>
            </a:r>
            <a:r>
              <a:rPr lang="en-US" altLang="zh-TW" sz="900" dirty="0" smtClean="0"/>
              <a:t>(id</a:t>
            </a:r>
            <a:r>
              <a:rPr lang="en-US" altLang="zh-TW" sz="900" dirty="0"/>
              <a:t>,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MessageListener</a:t>
            </a:r>
            <a:r>
              <a:rPr lang="en-US" altLang="zh-TW" sz="900" dirty="0"/>
              <a:t> ml : </a:t>
            </a:r>
            <a:r>
              <a:rPr lang="en-US" altLang="zh-TW" sz="900" dirty="0" err="1"/>
              <a:t>this.mListeners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ml.messageTransferred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from,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" name="圓角矩形 2"/>
          <p:cNvSpPr/>
          <p:nvPr/>
        </p:nvSpPr>
        <p:spPr>
          <a:xfrm>
            <a:off x="7273" y="286588"/>
            <a:ext cx="824429" cy="20001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MessageRouter</a:t>
            </a:r>
            <a:endParaRPr lang="zh-TW" altLang="en-US" sz="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20325" y="578205"/>
            <a:ext cx="2249334" cy="138499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600" dirty="0"/>
              <a:t>Message </a:t>
            </a:r>
            <a:r>
              <a:rPr lang="en-US" altLang="zh-TW" sz="600" b="1" dirty="0" err="1"/>
              <a:t>messageTransferred</a:t>
            </a:r>
            <a:r>
              <a:rPr lang="en-US" altLang="zh-TW" sz="600" dirty="0"/>
              <a:t>(String id, </a:t>
            </a:r>
            <a:r>
              <a:rPr lang="en-US" altLang="zh-TW" sz="600" dirty="0" err="1"/>
              <a:t>DTNHost</a:t>
            </a:r>
            <a:r>
              <a:rPr lang="en-US" altLang="zh-TW" sz="600" dirty="0"/>
              <a:t> from) {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m = </a:t>
            </a:r>
            <a:r>
              <a:rPr lang="en-US" altLang="zh-TW" sz="6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600" b="1" dirty="0">
                <a:solidFill>
                  <a:srgbClr val="FF0000"/>
                </a:solidFill>
              </a:rPr>
              <a:t>(id, from)</a:t>
            </a:r>
            <a:r>
              <a:rPr lang="en-US" altLang="zh-TW" sz="600" b="1" dirty="0"/>
              <a:t>;</a:t>
            </a:r>
          </a:p>
          <a:p>
            <a:endParaRPr lang="zh-TW" altLang="en-US" sz="600" dirty="0"/>
          </a:p>
          <a:p>
            <a:r>
              <a:rPr lang="en-US" altLang="zh-TW" sz="600" dirty="0" smtClean="0">
                <a:solidFill>
                  <a:schemeClr val="accent3"/>
                </a:solidFill>
              </a:rPr>
              <a:t>// </a:t>
            </a:r>
            <a:r>
              <a:rPr lang="en-US" altLang="zh-TW" sz="600" dirty="0">
                <a:solidFill>
                  <a:schemeClr val="accent3"/>
                </a:solidFill>
              </a:rPr>
              <a:t>check if </a:t>
            </a:r>
            <a:r>
              <a:rPr lang="en-US" altLang="zh-TW" sz="6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6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if </a:t>
            </a:r>
            <a:r>
              <a:rPr lang="en-US" altLang="zh-TW" sz="600" dirty="0"/>
              <a:t>(</a:t>
            </a:r>
            <a:r>
              <a:rPr lang="en-US" altLang="zh-TW" sz="600" dirty="0" err="1"/>
              <a:t>m.getTo</a:t>
            </a:r>
            <a:r>
              <a:rPr lang="en-US" altLang="zh-TW" sz="600" dirty="0"/>
              <a:t>() == </a:t>
            </a:r>
            <a:r>
              <a:rPr lang="en-US" altLang="zh-TW" sz="600" dirty="0" err="1"/>
              <a:t>getHost</a:t>
            </a:r>
            <a:r>
              <a:rPr lang="en-US" altLang="zh-TW" sz="600" dirty="0"/>
              <a:t>() &amp;&amp; </a:t>
            </a:r>
            <a:r>
              <a:rPr lang="en-US" altLang="zh-TW" sz="600" dirty="0" err="1"/>
              <a:t>m.getResponseSize</a:t>
            </a:r>
            <a:r>
              <a:rPr lang="en-US" altLang="zh-TW" sz="600" dirty="0"/>
              <a:t>() &gt; 0) {</a:t>
            </a:r>
          </a:p>
          <a:p>
            <a:r>
              <a:rPr lang="en-US" altLang="zh-TW" sz="6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res = new Message(</a:t>
            </a:r>
            <a:r>
              <a:rPr lang="en-US" altLang="zh-TW" sz="600" dirty="0" err="1"/>
              <a:t>this.getHost</a:t>
            </a:r>
            <a:r>
              <a:rPr lang="en-US" altLang="zh-TW" sz="600" dirty="0"/>
              <a:t>(),</a:t>
            </a:r>
            <a:r>
              <a:rPr lang="en-US" altLang="zh-TW" sz="600" dirty="0" err="1"/>
              <a:t>m.getFrom</a:t>
            </a:r>
            <a:r>
              <a:rPr lang="en-US" altLang="zh-TW" sz="600" dirty="0"/>
              <a:t>(), </a:t>
            </a:r>
          </a:p>
          <a:p>
            <a:r>
              <a:rPr lang="zh-TW" altLang="en-US" sz="600" i="1" dirty="0" smtClean="0"/>
              <a:t>      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(), </a:t>
            </a:r>
            <a:r>
              <a:rPr lang="en-US" altLang="zh-TW" sz="600" i="1" dirty="0" err="1"/>
              <a:t>m.getResponseSize</a:t>
            </a:r>
            <a:r>
              <a:rPr lang="en-US" altLang="zh-TW" sz="600" i="1" dirty="0"/>
              <a:t>());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this.createNewMessage</a:t>
            </a:r>
            <a:r>
              <a:rPr lang="en-US" altLang="zh-TW" sz="600" dirty="0" smtClean="0"/>
              <a:t>(res</a:t>
            </a:r>
            <a:r>
              <a:rPr lang="en-US" altLang="zh-TW" sz="600" dirty="0"/>
              <a:t>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this.getMessage</a:t>
            </a:r>
            <a:r>
              <a:rPr lang="en-US" altLang="zh-TW" sz="600" dirty="0" smtClean="0"/>
              <a:t>(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()).</a:t>
            </a:r>
            <a:r>
              <a:rPr lang="en-US" altLang="zh-TW" sz="600" i="1" dirty="0" err="1"/>
              <a:t>setRequest</a:t>
            </a:r>
            <a:r>
              <a:rPr lang="en-US" altLang="zh-TW" sz="600" i="1" dirty="0"/>
              <a:t>(m);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}</a:t>
            </a:r>
            <a:endParaRPr lang="en-US" altLang="zh-TW" sz="600" dirty="0"/>
          </a:p>
          <a:p>
            <a:endParaRPr lang="zh-TW" altLang="en-US" sz="600" dirty="0"/>
          </a:p>
          <a:p>
            <a:r>
              <a:rPr lang="en-US" altLang="zh-TW" sz="600" dirty="0"/>
              <a:t>return m;</a:t>
            </a:r>
          </a:p>
          <a:p>
            <a:r>
              <a:rPr lang="en-US" altLang="zh-TW" sz="600" dirty="0"/>
              <a:t>}</a:t>
            </a:r>
            <a:endParaRPr lang="zh-TW" altLang="en-US" sz="600" dirty="0"/>
          </a:p>
        </p:txBody>
      </p:sp>
      <p:cxnSp>
        <p:nvCxnSpPr>
          <p:cNvPr id="5" name="肘形接點 4"/>
          <p:cNvCxnSpPr>
            <a:endCxn id="3" idx="3"/>
          </p:cNvCxnSpPr>
          <p:nvPr/>
        </p:nvCxnSpPr>
        <p:spPr>
          <a:xfrm rot="10800000">
            <a:off x="831702" y="386596"/>
            <a:ext cx="1152128" cy="388040"/>
          </a:xfrm>
          <a:prstGeom prst="bentConnector3">
            <a:avLst>
              <a:gd name="adj1" fmla="val 149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弧 6"/>
          <p:cNvSpPr/>
          <p:nvPr/>
        </p:nvSpPr>
        <p:spPr>
          <a:xfrm>
            <a:off x="831702" y="486604"/>
            <a:ext cx="320542" cy="1568199"/>
          </a:xfrm>
          <a:prstGeom prst="leftBrace">
            <a:avLst>
              <a:gd name="adj1" fmla="val 8333"/>
              <a:gd name="adj2" fmla="val 3050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13957" y="486604"/>
            <a:ext cx="2685" cy="33424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273" y="826334"/>
            <a:ext cx="824429" cy="225839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ActiveRouter</a:t>
            </a:r>
            <a:endParaRPr lang="zh-TW" altLang="en-US" sz="600" dirty="0"/>
          </a:p>
        </p:txBody>
      </p:sp>
      <p:cxnSp>
        <p:nvCxnSpPr>
          <p:cNvPr id="23" name="肘形接點 22"/>
          <p:cNvCxnSpPr/>
          <p:nvPr/>
        </p:nvCxnSpPr>
        <p:spPr>
          <a:xfrm>
            <a:off x="831985" y="286588"/>
            <a:ext cx="2371863" cy="2000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80219"/>
              </p:ext>
            </p:extLst>
          </p:nvPr>
        </p:nvGraphicFramePr>
        <p:xfrm>
          <a:off x="7236296" y="162453"/>
          <a:ext cx="1480978" cy="44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489"/>
                <a:gridCol w="740489"/>
              </a:tblGrid>
              <a:tr h="1724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b="1" dirty="0" err="1" smtClean="0"/>
                        <a:t>incomingMessages</a:t>
                      </a:r>
                      <a:endParaRPr lang="zh-TW" altLang="en-US" sz="9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782486"/>
              </p:ext>
            </p:extLst>
          </p:nvPr>
        </p:nvGraphicFramePr>
        <p:xfrm>
          <a:off x="7236296" y="1093605"/>
          <a:ext cx="1480978" cy="44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489"/>
                <a:gridCol w="740489"/>
              </a:tblGrid>
              <a:tr h="1724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/>
                        <a:t>incoming</a:t>
                      </a:r>
                      <a:endParaRPr lang="zh-TW" altLang="en-US" sz="9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7164288" y="1297211"/>
            <a:ext cx="1584176" cy="31784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4139952" y="286588"/>
            <a:ext cx="3024336" cy="83815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7452320" y="1556792"/>
            <a:ext cx="288032" cy="122413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99861"/>
              </p:ext>
            </p:extLst>
          </p:nvPr>
        </p:nvGraphicFramePr>
        <p:xfrm>
          <a:off x="4103436" y="2780928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0" dirty="0" smtClean="0"/>
                        <a:t>[n1]</a:t>
                      </a:r>
                      <a:endParaRPr lang="zh-TW" altLang="en-US" sz="10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18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8" y="0"/>
            <a:ext cx="3722494" cy="604780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>
                <a:solidFill>
                  <a:srgbClr val="FF0000"/>
                </a:solidFill>
              </a:rPr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incoming = </a:t>
            </a:r>
            <a:r>
              <a:rPr lang="en-US" altLang="zh-TW" sz="900" dirty="0" err="1"/>
              <a:t>removeFromIncomingBuffer</a:t>
            </a:r>
            <a:r>
              <a:rPr lang="en-US" altLang="zh-TW" sz="900" dirty="0"/>
              <a:t>(id, from);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; </a:t>
            </a:r>
            <a:r>
              <a:rPr lang="en-US" altLang="zh-TW" sz="900" dirty="0">
                <a:solidFill>
                  <a:schemeClr val="accent3"/>
                </a:solidFill>
              </a:rPr>
              <a:t>// is this first delivered instance of the </a:t>
            </a:r>
            <a:r>
              <a:rPr lang="en-US" altLang="zh-TW" sz="900" u="sng" dirty="0" err="1" smtClean="0">
                <a:solidFill>
                  <a:schemeClr val="accent3"/>
                </a:solidFill>
              </a:rPr>
              <a:t>msg</a:t>
            </a:r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(incoming == null) {</a:t>
            </a:r>
          </a:p>
          <a:p>
            <a:r>
              <a:rPr lang="en-US" altLang="zh-TW" sz="900" dirty="0" smtClean="0"/>
              <a:t>   throw new </a:t>
            </a:r>
            <a:r>
              <a:rPr lang="en-US" altLang="zh-TW" sz="900" dirty="0" err="1"/>
              <a:t>SimError</a:t>
            </a:r>
            <a:r>
              <a:rPr lang="en-US" altLang="zh-TW" sz="900" dirty="0"/>
              <a:t>("No message with ID " + id + " in the incoming "+</a:t>
            </a:r>
          </a:p>
          <a:p>
            <a:r>
              <a:rPr lang="en-US" altLang="zh-TW" sz="900" dirty="0" smtClean="0"/>
              <a:t>   "</a:t>
            </a:r>
            <a:r>
              <a:rPr lang="en-US" altLang="zh-TW" sz="900" dirty="0"/>
              <a:t>buffer of " +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</a:t>
            </a:r>
            <a:r>
              <a:rPr lang="en-US" altLang="zh-TW" sz="900" b="1" dirty="0" err="1" smtClean="0"/>
              <a:t>incoming.setReceiveTime</a:t>
            </a:r>
            <a:r>
              <a:rPr lang="en-US" altLang="zh-TW" sz="900" b="1" dirty="0" smtClean="0"/>
              <a:t>(</a:t>
            </a:r>
            <a:r>
              <a:rPr lang="en-US" altLang="zh-TW" sz="900" b="1" dirty="0" err="1" smtClean="0"/>
              <a:t>SimClock.</a:t>
            </a:r>
            <a:r>
              <a:rPr lang="en-US" altLang="zh-TW" sz="900" b="1" i="1" dirty="0" err="1" smtClean="0"/>
              <a:t>getTime</a:t>
            </a:r>
            <a:r>
              <a:rPr lang="en-US" altLang="zh-TW" sz="900" b="1" i="1" dirty="0"/>
              <a:t>());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Pass the message to the application (if any) and get outgoing message</a:t>
            </a:r>
          </a:p>
          <a:p>
            <a:r>
              <a:rPr lang="en-US" altLang="zh-TW" sz="900" dirty="0" smtClean="0"/>
              <a:t>  Message </a:t>
            </a:r>
            <a:r>
              <a:rPr lang="en-US" altLang="zh-TW" sz="900" dirty="0"/>
              <a:t>outgoing = incoming;</a:t>
            </a:r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(Application app : </a:t>
            </a:r>
            <a:r>
              <a:rPr lang="en-US" altLang="zh-TW" sz="900" dirty="0" err="1"/>
              <a:t>getApplications</a:t>
            </a:r>
            <a:r>
              <a:rPr lang="en-US" altLang="zh-TW" sz="900" dirty="0"/>
              <a:t>(</a:t>
            </a:r>
            <a:r>
              <a:rPr lang="en-US" altLang="zh-TW" sz="900" dirty="0" err="1"/>
              <a:t>incoming.getAppID</a:t>
            </a:r>
            <a:r>
              <a:rPr lang="en-US" altLang="zh-TW" sz="900" dirty="0"/>
              <a:t>()))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Note that the order of applications is significant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since the next one gets the output of the previous.</a:t>
            </a:r>
          </a:p>
          <a:p>
            <a:r>
              <a:rPr lang="en-US" altLang="zh-TW" sz="900" dirty="0" smtClean="0"/>
              <a:t>    outgoing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app.handle</a:t>
            </a:r>
            <a:r>
              <a:rPr lang="en-US" altLang="zh-TW" sz="900" dirty="0"/>
              <a:t>(outgoing,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if </a:t>
            </a:r>
            <a:r>
              <a:rPr lang="en-US" altLang="zh-TW" sz="900" dirty="0"/>
              <a:t>(outgoing == null) break; </a:t>
            </a:r>
            <a:r>
              <a:rPr lang="en-US" altLang="zh-TW" sz="900" dirty="0">
                <a:solidFill>
                  <a:schemeClr val="accent3"/>
                </a:solidFill>
              </a:rPr>
              <a:t>// Some </a:t>
            </a:r>
            <a:r>
              <a:rPr lang="en-US" altLang="zh-TW" sz="900" u="sng" dirty="0">
                <a:solidFill>
                  <a:schemeClr val="accent3"/>
                </a:solidFill>
              </a:rPr>
              <a:t>app wanted to drop the message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Message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 = (outgoing==null)?(incoming):(outgoing);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If the application re-targets the message (changes 'to')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then the message is not considered as 'delivered' to this host.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isFinalRecipient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aMessage.getTo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</a:t>
            </a:r>
          </a:p>
          <a:p>
            <a:r>
              <a:rPr lang="en-US" altLang="zh-TW" sz="900" dirty="0" smtClean="0"/>
              <a:t>  !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(!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 outgoing!=null)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 the final recipient and </a:t>
            </a:r>
            <a:r>
              <a:rPr lang="en-US" altLang="zh-TW" sz="900" u="sng" dirty="0">
                <a:solidFill>
                  <a:schemeClr val="accent3"/>
                </a:solidFill>
              </a:rPr>
              <a:t>app doesn't want to drop the message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-&gt; put to buffer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addToMessages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false);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r>
              <a:rPr lang="en-US" altLang="zh-TW" sz="900" dirty="0" smtClean="0"/>
              <a:t>  else </a:t>
            </a:r>
            <a:r>
              <a:rPr lang="en-US" altLang="zh-TW" sz="900" dirty="0"/>
              <a:t>if (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this.deliveredMessages.put</a:t>
            </a:r>
            <a:r>
              <a:rPr lang="en-US" altLang="zh-TW" sz="900" dirty="0" smtClean="0"/>
              <a:t>(id</a:t>
            </a:r>
            <a:r>
              <a:rPr lang="en-US" altLang="zh-TW" sz="900" dirty="0"/>
              <a:t>,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MessageListener</a:t>
            </a:r>
            <a:r>
              <a:rPr lang="en-US" altLang="zh-TW" sz="900" dirty="0"/>
              <a:t> ml : </a:t>
            </a:r>
            <a:r>
              <a:rPr lang="en-US" altLang="zh-TW" sz="900" dirty="0" err="1"/>
              <a:t>this.mListeners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ml.messageTransferred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from,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" name="圓角矩形 2"/>
          <p:cNvSpPr/>
          <p:nvPr/>
        </p:nvSpPr>
        <p:spPr>
          <a:xfrm>
            <a:off x="7273" y="286588"/>
            <a:ext cx="824429" cy="20001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MessageRouter</a:t>
            </a:r>
            <a:endParaRPr lang="zh-TW" altLang="en-US" sz="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20325" y="578205"/>
            <a:ext cx="2249334" cy="138499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600" dirty="0"/>
              <a:t>Message </a:t>
            </a:r>
            <a:r>
              <a:rPr lang="en-US" altLang="zh-TW" sz="600" b="1" dirty="0" err="1"/>
              <a:t>messageTransferred</a:t>
            </a:r>
            <a:r>
              <a:rPr lang="en-US" altLang="zh-TW" sz="600" dirty="0"/>
              <a:t>(String id, </a:t>
            </a:r>
            <a:r>
              <a:rPr lang="en-US" altLang="zh-TW" sz="600" dirty="0" err="1"/>
              <a:t>DTNHost</a:t>
            </a:r>
            <a:r>
              <a:rPr lang="en-US" altLang="zh-TW" sz="600" dirty="0"/>
              <a:t> from) {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m = </a:t>
            </a:r>
            <a:r>
              <a:rPr lang="en-US" altLang="zh-TW" sz="6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600" b="1" dirty="0">
                <a:solidFill>
                  <a:srgbClr val="FF0000"/>
                </a:solidFill>
              </a:rPr>
              <a:t>(id, from)</a:t>
            </a:r>
            <a:r>
              <a:rPr lang="en-US" altLang="zh-TW" sz="600" b="1" dirty="0"/>
              <a:t>;</a:t>
            </a:r>
          </a:p>
          <a:p>
            <a:endParaRPr lang="zh-TW" altLang="en-US" sz="600" dirty="0"/>
          </a:p>
          <a:p>
            <a:r>
              <a:rPr lang="en-US" altLang="zh-TW" sz="600" dirty="0" smtClean="0">
                <a:solidFill>
                  <a:schemeClr val="accent3"/>
                </a:solidFill>
              </a:rPr>
              <a:t>// </a:t>
            </a:r>
            <a:r>
              <a:rPr lang="en-US" altLang="zh-TW" sz="600" dirty="0">
                <a:solidFill>
                  <a:schemeClr val="accent3"/>
                </a:solidFill>
              </a:rPr>
              <a:t>check if </a:t>
            </a:r>
            <a:r>
              <a:rPr lang="en-US" altLang="zh-TW" sz="6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6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if </a:t>
            </a:r>
            <a:r>
              <a:rPr lang="en-US" altLang="zh-TW" sz="600" dirty="0"/>
              <a:t>(</a:t>
            </a:r>
            <a:r>
              <a:rPr lang="en-US" altLang="zh-TW" sz="600" dirty="0" err="1"/>
              <a:t>m.getTo</a:t>
            </a:r>
            <a:r>
              <a:rPr lang="en-US" altLang="zh-TW" sz="600" dirty="0"/>
              <a:t>() == </a:t>
            </a:r>
            <a:r>
              <a:rPr lang="en-US" altLang="zh-TW" sz="600" dirty="0" err="1"/>
              <a:t>getHost</a:t>
            </a:r>
            <a:r>
              <a:rPr lang="en-US" altLang="zh-TW" sz="600" dirty="0"/>
              <a:t>() &amp;&amp; </a:t>
            </a:r>
            <a:r>
              <a:rPr lang="en-US" altLang="zh-TW" sz="600" dirty="0" err="1"/>
              <a:t>m.getResponseSize</a:t>
            </a:r>
            <a:r>
              <a:rPr lang="en-US" altLang="zh-TW" sz="600" dirty="0"/>
              <a:t>() &gt; 0) {</a:t>
            </a:r>
          </a:p>
          <a:p>
            <a:r>
              <a:rPr lang="en-US" altLang="zh-TW" sz="6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res = new Message(</a:t>
            </a:r>
            <a:r>
              <a:rPr lang="en-US" altLang="zh-TW" sz="600" dirty="0" err="1"/>
              <a:t>this.getHost</a:t>
            </a:r>
            <a:r>
              <a:rPr lang="en-US" altLang="zh-TW" sz="600" dirty="0"/>
              <a:t>(),</a:t>
            </a:r>
            <a:r>
              <a:rPr lang="en-US" altLang="zh-TW" sz="600" dirty="0" err="1"/>
              <a:t>m.getFrom</a:t>
            </a:r>
            <a:r>
              <a:rPr lang="en-US" altLang="zh-TW" sz="600" dirty="0"/>
              <a:t>(), </a:t>
            </a:r>
          </a:p>
          <a:p>
            <a:r>
              <a:rPr lang="zh-TW" altLang="en-US" sz="600" i="1" dirty="0" smtClean="0"/>
              <a:t>      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(), </a:t>
            </a:r>
            <a:r>
              <a:rPr lang="en-US" altLang="zh-TW" sz="600" i="1" dirty="0" err="1"/>
              <a:t>m.getResponseSize</a:t>
            </a:r>
            <a:r>
              <a:rPr lang="en-US" altLang="zh-TW" sz="600" i="1" dirty="0"/>
              <a:t>());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this.createNewMessage</a:t>
            </a:r>
            <a:r>
              <a:rPr lang="en-US" altLang="zh-TW" sz="600" dirty="0" smtClean="0"/>
              <a:t>(res</a:t>
            </a:r>
            <a:r>
              <a:rPr lang="en-US" altLang="zh-TW" sz="600" dirty="0"/>
              <a:t>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this.getMessage</a:t>
            </a:r>
            <a:r>
              <a:rPr lang="en-US" altLang="zh-TW" sz="600" dirty="0" smtClean="0"/>
              <a:t>(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()).</a:t>
            </a:r>
            <a:r>
              <a:rPr lang="en-US" altLang="zh-TW" sz="600" i="1" dirty="0" err="1"/>
              <a:t>setRequest</a:t>
            </a:r>
            <a:r>
              <a:rPr lang="en-US" altLang="zh-TW" sz="600" i="1" dirty="0"/>
              <a:t>(m);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}</a:t>
            </a:r>
            <a:endParaRPr lang="en-US" altLang="zh-TW" sz="600" dirty="0"/>
          </a:p>
          <a:p>
            <a:endParaRPr lang="zh-TW" altLang="en-US" sz="600" dirty="0"/>
          </a:p>
          <a:p>
            <a:r>
              <a:rPr lang="en-US" altLang="zh-TW" sz="600" dirty="0"/>
              <a:t>return m;</a:t>
            </a:r>
          </a:p>
          <a:p>
            <a:r>
              <a:rPr lang="en-US" altLang="zh-TW" sz="600" dirty="0"/>
              <a:t>}</a:t>
            </a:r>
            <a:endParaRPr lang="zh-TW" altLang="en-US" sz="600" dirty="0"/>
          </a:p>
        </p:txBody>
      </p:sp>
      <p:cxnSp>
        <p:nvCxnSpPr>
          <p:cNvPr id="5" name="肘形接點 4"/>
          <p:cNvCxnSpPr>
            <a:endCxn id="3" idx="3"/>
          </p:cNvCxnSpPr>
          <p:nvPr/>
        </p:nvCxnSpPr>
        <p:spPr>
          <a:xfrm rot="10800000">
            <a:off x="831702" y="386596"/>
            <a:ext cx="1152128" cy="388040"/>
          </a:xfrm>
          <a:prstGeom prst="bentConnector3">
            <a:avLst>
              <a:gd name="adj1" fmla="val 149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弧 6"/>
          <p:cNvSpPr/>
          <p:nvPr/>
        </p:nvSpPr>
        <p:spPr>
          <a:xfrm>
            <a:off x="831702" y="486604"/>
            <a:ext cx="320542" cy="1568199"/>
          </a:xfrm>
          <a:prstGeom prst="leftBrace">
            <a:avLst>
              <a:gd name="adj1" fmla="val 8333"/>
              <a:gd name="adj2" fmla="val 3050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13957" y="486604"/>
            <a:ext cx="2685" cy="33424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273" y="826334"/>
            <a:ext cx="824429" cy="225839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ActiveRouter</a:t>
            </a:r>
            <a:endParaRPr lang="zh-TW" altLang="en-US" sz="600" dirty="0"/>
          </a:p>
        </p:txBody>
      </p:sp>
      <p:cxnSp>
        <p:nvCxnSpPr>
          <p:cNvPr id="23" name="肘形接點 22"/>
          <p:cNvCxnSpPr/>
          <p:nvPr/>
        </p:nvCxnSpPr>
        <p:spPr>
          <a:xfrm>
            <a:off x="831985" y="286588"/>
            <a:ext cx="2371863" cy="2000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5436096" y="1340768"/>
            <a:ext cx="864096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228184" y="1156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6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27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8" y="0"/>
            <a:ext cx="3722494" cy="604780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/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incoming = </a:t>
            </a:r>
            <a:r>
              <a:rPr lang="en-US" altLang="zh-TW" sz="900" dirty="0" err="1"/>
              <a:t>removeFromIncomingBuffer</a:t>
            </a:r>
            <a:r>
              <a:rPr lang="en-US" altLang="zh-TW" sz="900" dirty="0"/>
              <a:t>(id, from);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; </a:t>
            </a:r>
            <a:r>
              <a:rPr lang="en-US" altLang="zh-TW" sz="900" dirty="0">
                <a:solidFill>
                  <a:schemeClr val="accent3"/>
                </a:solidFill>
              </a:rPr>
              <a:t>// is this first delivered instance of the </a:t>
            </a:r>
            <a:r>
              <a:rPr lang="en-US" altLang="zh-TW" sz="900" u="sng" dirty="0" err="1" smtClean="0">
                <a:solidFill>
                  <a:schemeClr val="accent3"/>
                </a:solidFill>
              </a:rPr>
              <a:t>msg</a:t>
            </a:r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(incoming == null) {</a:t>
            </a:r>
          </a:p>
          <a:p>
            <a:r>
              <a:rPr lang="en-US" altLang="zh-TW" sz="900" dirty="0" smtClean="0"/>
              <a:t>   throw new </a:t>
            </a:r>
            <a:r>
              <a:rPr lang="en-US" altLang="zh-TW" sz="900" dirty="0" err="1"/>
              <a:t>SimError</a:t>
            </a:r>
            <a:r>
              <a:rPr lang="en-US" altLang="zh-TW" sz="900" dirty="0"/>
              <a:t>("No message with ID " + id + " in the incoming "+</a:t>
            </a:r>
          </a:p>
          <a:p>
            <a:r>
              <a:rPr lang="en-US" altLang="zh-TW" sz="900" dirty="0" smtClean="0"/>
              <a:t>   "</a:t>
            </a:r>
            <a:r>
              <a:rPr lang="en-US" altLang="zh-TW" sz="900" dirty="0"/>
              <a:t>buffer of " +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incoming.setReceiveTime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SimClock.</a:t>
            </a:r>
            <a:r>
              <a:rPr lang="en-US" altLang="zh-TW" sz="900" i="1" dirty="0" err="1" smtClean="0"/>
              <a:t>getTime</a:t>
            </a:r>
            <a:r>
              <a:rPr lang="en-US" altLang="zh-TW" sz="900" i="1" dirty="0"/>
              <a:t>());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Pass the message to the application (if any) and get outgoing message</a:t>
            </a:r>
          </a:p>
          <a:p>
            <a:r>
              <a:rPr lang="en-US" altLang="zh-TW" sz="900" dirty="0" smtClean="0"/>
              <a:t>  Message </a:t>
            </a:r>
            <a:r>
              <a:rPr lang="en-US" altLang="zh-TW" sz="900" b="1" dirty="0">
                <a:solidFill>
                  <a:srgbClr val="FF0000"/>
                </a:solidFill>
              </a:rPr>
              <a:t>outgoing = incoming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(Application app : </a:t>
            </a:r>
            <a:r>
              <a:rPr lang="en-US" altLang="zh-TW" sz="900" b="1" dirty="0" err="1"/>
              <a:t>getApplications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incoming.getAppID</a:t>
            </a:r>
            <a:r>
              <a:rPr lang="en-US" altLang="zh-TW" sz="900" b="1" dirty="0"/>
              <a:t>())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Note that the order of applications is significant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since the next one gets the output of the previous.</a:t>
            </a:r>
          </a:p>
          <a:p>
            <a:r>
              <a:rPr lang="en-US" altLang="zh-TW" sz="900" dirty="0" smtClean="0"/>
              <a:t>    outgoing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app.handle</a:t>
            </a:r>
            <a:r>
              <a:rPr lang="en-US" altLang="zh-TW" sz="900" dirty="0"/>
              <a:t>(outgoing,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if </a:t>
            </a:r>
            <a:r>
              <a:rPr lang="en-US" altLang="zh-TW" sz="900" dirty="0"/>
              <a:t>(outgoing == null) break; </a:t>
            </a:r>
            <a:r>
              <a:rPr lang="en-US" altLang="zh-TW" sz="900" dirty="0">
                <a:solidFill>
                  <a:schemeClr val="accent3"/>
                </a:solidFill>
              </a:rPr>
              <a:t>// Some </a:t>
            </a:r>
            <a:r>
              <a:rPr lang="en-US" altLang="zh-TW" sz="900" u="sng" dirty="0">
                <a:solidFill>
                  <a:schemeClr val="accent3"/>
                </a:solidFill>
              </a:rPr>
              <a:t>app wanted to drop the message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Message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 = (outgoing==null)?(incoming):(outgoing);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If the application re-targets the message (changes 'to')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then the message is not considered as 'delivered' to this host.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isFinalRecipient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aMessage.getTo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</a:t>
            </a:r>
          </a:p>
          <a:p>
            <a:r>
              <a:rPr lang="en-US" altLang="zh-TW" sz="900" dirty="0" smtClean="0"/>
              <a:t>  !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(!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 outgoing!=null)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 the final recipient and </a:t>
            </a:r>
            <a:r>
              <a:rPr lang="en-US" altLang="zh-TW" sz="900" u="sng" dirty="0">
                <a:solidFill>
                  <a:schemeClr val="accent3"/>
                </a:solidFill>
              </a:rPr>
              <a:t>app doesn't want to drop the message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-&gt; put to buffer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addToMessages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false);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r>
              <a:rPr lang="en-US" altLang="zh-TW" sz="900" dirty="0" smtClean="0"/>
              <a:t>  else </a:t>
            </a:r>
            <a:r>
              <a:rPr lang="en-US" altLang="zh-TW" sz="900" dirty="0"/>
              <a:t>if (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this.deliveredMessages.put</a:t>
            </a:r>
            <a:r>
              <a:rPr lang="en-US" altLang="zh-TW" sz="900" dirty="0" smtClean="0"/>
              <a:t>(id</a:t>
            </a:r>
            <a:r>
              <a:rPr lang="en-US" altLang="zh-TW" sz="900" dirty="0"/>
              <a:t>,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MessageListener</a:t>
            </a:r>
            <a:r>
              <a:rPr lang="en-US" altLang="zh-TW" sz="900" dirty="0"/>
              <a:t> ml : </a:t>
            </a:r>
            <a:r>
              <a:rPr lang="en-US" altLang="zh-TW" sz="900" dirty="0" err="1"/>
              <a:t>this.mListeners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ml.messageTransferred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from,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" name="圓角矩形 2"/>
          <p:cNvSpPr/>
          <p:nvPr/>
        </p:nvSpPr>
        <p:spPr>
          <a:xfrm>
            <a:off x="7273" y="286588"/>
            <a:ext cx="824429" cy="20001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MessageRouter</a:t>
            </a:r>
            <a:endParaRPr lang="zh-TW" altLang="en-US" sz="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20325" y="578205"/>
            <a:ext cx="2249334" cy="138499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600" dirty="0"/>
              <a:t>Message </a:t>
            </a:r>
            <a:r>
              <a:rPr lang="en-US" altLang="zh-TW" sz="600" b="1" dirty="0" err="1"/>
              <a:t>messageTransferred</a:t>
            </a:r>
            <a:r>
              <a:rPr lang="en-US" altLang="zh-TW" sz="600" dirty="0"/>
              <a:t>(String id, </a:t>
            </a:r>
            <a:r>
              <a:rPr lang="en-US" altLang="zh-TW" sz="600" dirty="0" err="1"/>
              <a:t>DTNHost</a:t>
            </a:r>
            <a:r>
              <a:rPr lang="en-US" altLang="zh-TW" sz="600" dirty="0"/>
              <a:t> from) {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m = </a:t>
            </a:r>
            <a:r>
              <a:rPr lang="en-US" altLang="zh-TW" sz="6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600" b="1" dirty="0">
                <a:solidFill>
                  <a:srgbClr val="FF0000"/>
                </a:solidFill>
              </a:rPr>
              <a:t>(id, from)</a:t>
            </a:r>
            <a:r>
              <a:rPr lang="en-US" altLang="zh-TW" sz="600" b="1" dirty="0"/>
              <a:t>;</a:t>
            </a:r>
          </a:p>
          <a:p>
            <a:endParaRPr lang="zh-TW" altLang="en-US" sz="600" dirty="0"/>
          </a:p>
          <a:p>
            <a:r>
              <a:rPr lang="en-US" altLang="zh-TW" sz="600" dirty="0" smtClean="0">
                <a:solidFill>
                  <a:schemeClr val="accent3"/>
                </a:solidFill>
              </a:rPr>
              <a:t>// </a:t>
            </a:r>
            <a:r>
              <a:rPr lang="en-US" altLang="zh-TW" sz="600" dirty="0">
                <a:solidFill>
                  <a:schemeClr val="accent3"/>
                </a:solidFill>
              </a:rPr>
              <a:t>check if </a:t>
            </a:r>
            <a:r>
              <a:rPr lang="en-US" altLang="zh-TW" sz="6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6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if </a:t>
            </a:r>
            <a:r>
              <a:rPr lang="en-US" altLang="zh-TW" sz="600" dirty="0"/>
              <a:t>(</a:t>
            </a:r>
            <a:r>
              <a:rPr lang="en-US" altLang="zh-TW" sz="600" dirty="0" err="1"/>
              <a:t>m.getTo</a:t>
            </a:r>
            <a:r>
              <a:rPr lang="en-US" altLang="zh-TW" sz="600" dirty="0"/>
              <a:t>() == </a:t>
            </a:r>
            <a:r>
              <a:rPr lang="en-US" altLang="zh-TW" sz="600" dirty="0" err="1"/>
              <a:t>getHost</a:t>
            </a:r>
            <a:r>
              <a:rPr lang="en-US" altLang="zh-TW" sz="600" dirty="0"/>
              <a:t>() &amp;&amp; </a:t>
            </a:r>
            <a:r>
              <a:rPr lang="en-US" altLang="zh-TW" sz="600" dirty="0" err="1"/>
              <a:t>m.getResponseSize</a:t>
            </a:r>
            <a:r>
              <a:rPr lang="en-US" altLang="zh-TW" sz="600" dirty="0"/>
              <a:t>() &gt; 0) {</a:t>
            </a:r>
          </a:p>
          <a:p>
            <a:r>
              <a:rPr lang="en-US" altLang="zh-TW" sz="6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res = new Message(</a:t>
            </a:r>
            <a:r>
              <a:rPr lang="en-US" altLang="zh-TW" sz="600" dirty="0" err="1"/>
              <a:t>this.getHost</a:t>
            </a:r>
            <a:r>
              <a:rPr lang="en-US" altLang="zh-TW" sz="600" dirty="0"/>
              <a:t>(),</a:t>
            </a:r>
            <a:r>
              <a:rPr lang="en-US" altLang="zh-TW" sz="600" dirty="0" err="1"/>
              <a:t>m.getFrom</a:t>
            </a:r>
            <a:r>
              <a:rPr lang="en-US" altLang="zh-TW" sz="600" dirty="0"/>
              <a:t>(), </a:t>
            </a:r>
          </a:p>
          <a:p>
            <a:r>
              <a:rPr lang="zh-TW" altLang="en-US" sz="600" i="1" dirty="0" smtClean="0"/>
              <a:t>      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(), </a:t>
            </a:r>
            <a:r>
              <a:rPr lang="en-US" altLang="zh-TW" sz="600" i="1" dirty="0" err="1"/>
              <a:t>m.getResponseSize</a:t>
            </a:r>
            <a:r>
              <a:rPr lang="en-US" altLang="zh-TW" sz="600" i="1" dirty="0"/>
              <a:t>());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this.createNewMessage</a:t>
            </a:r>
            <a:r>
              <a:rPr lang="en-US" altLang="zh-TW" sz="600" dirty="0" smtClean="0"/>
              <a:t>(res</a:t>
            </a:r>
            <a:r>
              <a:rPr lang="en-US" altLang="zh-TW" sz="600" dirty="0"/>
              <a:t>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this.getMessage</a:t>
            </a:r>
            <a:r>
              <a:rPr lang="en-US" altLang="zh-TW" sz="600" dirty="0" smtClean="0"/>
              <a:t>(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()).</a:t>
            </a:r>
            <a:r>
              <a:rPr lang="en-US" altLang="zh-TW" sz="600" i="1" dirty="0" err="1"/>
              <a:t>setRequest</a:t>
            </a:r>
            <a:r>
              <a:rPr lang="en-US" altLang="zh-TW" sz="600" i="1" dirty="0"/>
              <a:t>(m);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}</a:t>
            </a:r>
            <a:endParaRPr lang="en-US" altLang="zh-TW" sz="600" dirty="0"/>
          </a:p>
          <a:p>
            <a:endParaRPr lang="zh-TW" altLang="en-US" sz="600" dirty="0"/>
          </a:p>
          <a:p>
            <a:r>
              <a:rPr lang="en-US" altLang="zh-TW" sz="600" dirty="0"/>
              <a:t>return m;</a:t>
            </a:r>
          </a:p>
          <a:p>
            <a:r>
              <a:rPr lang="en-US" altLang="zh-TW" sz="600" dirty="0"/>
              <a:t>}</a:t>
            </a:r>
            <a:endParaRPr lang="zh-TW" altLang="en-US" sz="600" dirty="0"/>
          </a:p>
        </p:txBody>
      </p:sp>
      <p:cxnSp>
        <p:nvCxnSpPr>
          <p:cNvPr id="5" name="肘形接點 4"/>
          <p:cNvCxnSpPr>
            <a:endCxn id="3" idx="3"/>
          </p:cNvCxnSpPr>
          <p:nvPr/>
        </p:nvCxnSpPr>
        <p:spPr>
          <a:xfrm rot="10800000">
            <a:off x="831702" y="386596"/>
            <a:ext cx="1152128" cy="388040"/>
          </a:xfrm>
          <a:prstGeom prst="bentConnector3">
            <a:avLst>
              <a:gd name="adj1" fmla="val 149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弧 6"/>
          <p:cNvSpPr/>
          <p:nvPr/>
        </p:nvSpPr>
        <p:spPr>
          <a:xfrm>
            <a:off x="831702" y="486604"/>
            <a:ext cx="320542" cy="1568199"/>
          </a:xfrm>
          <a:prstGeom prst="leftBrace">
            <a:avLst>
              <a:gd name="adj1" fmla="val 8333"/>
              <a:gd name="adj2" fmla="val 3050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13957" y="486604"/>
            <a:ext cx="2685" cy="33424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273" y="826334"/>
            <a:ext cx="824429" cy="225839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ActiveRouter</a:t>
            </a:r>
            <a:endParaRPr lang="zh-TW" altLang="en-US" sz="600" dirty="0"/>
          </a:p>
        </p:txBody>
      </p:sp>
      <p:cxnSp>
        <p:nvCxnSpPr>
          <p:cNvPr id="23" name="肘形接點 22"/>
          <p:cNvCxnSpPr/>
          <p:nvPr/>
        </p:nvCxnSpPr>
        <p:spPr>
          <a:xfrm>
            <a:off x="831985" y="286588"/>
            <a:ext cx="2371863" cy="2000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5940797" y="1904846"/>
            <a:ext cx="864096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732885" y="172018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null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3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142707" y="6106814"/>
            <a:ext cx="3244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update().</a:t>
            </a:r>
            <a:r>
              <a:rPr lang="en-US" altLang="zh-TW" sz="1200" b="1" dirty="0" err="1" smtClean="0">
                <a:solidFill>
                  <a:schemeClr val="accent4">
                    <a:lumMod val="75000"/>
                  </a:schemeClr>
                </a:solidFill>
              </a:rPr>
              <a:t>this</a:t>
            </a:r>
            <a:r>
              <a:rPr lang="en-US" altLang="zh-TW" sz="1200" b="1" dirty="0" err="1" smtClean="0"/>
              <a:t>.tryAllMessagesToAllConnections</a:t>
            </a:r>
            <a:r>
              <a:rPr lang="en-US" altLang="zh-TW" sz="1200" b="1" dirty="0"/>
              <a:t>();</a:t>
            </a:r>
            <a:endParaRPr lang="zh-TW" altLang="en-US" sz="12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135817" y="4931227"/>
            <a:ext cx="2358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tryAllMessagesToAllConnections</a:t>
            </a:r>
            <a:r>
              <a:rPr lang="en-US" altLang="zh-TW" sz="1200" b="1" dirty="0"/>
              <a:t>()</a:t>
            </a:r>
            <a:endParaRPr lang="zh-TW" altLang="en-US" sz="1200" b="1" dirty="0"/>
          </a:p>
        </p:txBody>
      </p: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19" idx="2"/>
          </p:cNvCxnSpPr>
          <p:nvPr/>
        </p:nvCxnSpPr>
        <p:spPr>
          <a:xfrm flipH="1" flipV="1">
            <a:off x="3315083" y="5208226"/>
            <a:ext cx="6890" cy="93673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364522" y="5826493"/>
            <a:ext cx="2597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Try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any/all message to any/all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connection.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135816" y="4222180"/>
            <a:ext cx="3476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tryMessagesToConnections</a:t>
            </a:r>
            <a:r>
              <a:rPr lang="en-US" altLang="zh-TW" sz="1200" b="1" dirty="0"/>
              <a:t>(messages, connections)</a:t>
            </a:r>
            <a:endParaRPr lang="zh-TW" altLang="en-US" sz="1200" b="1" dirty="0"/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2398906" y="4486291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2478988" y="4580458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send all given messages to all given connections.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135817" y="3532587"/>
            <a:ext cx="2164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tryAllMessages</a:t>
            </a:r>
            <a:r>
              <a:rPr lang="en-US" altLang="zh-TW" sz="1200" b="1" dirty="0" smtClean="0"/>
              <a:t>(con</a:t>
            </a:r>
            <a:r>
              <a:rPr lang="en-US" altLang="zh-TW" sz="1200" b="1" dirty="0"/>
              <a:t>, </a:t>
            </a:r>
            <a:r>
              <a:rPr lang="en-US" altLang="zh-TW" sz="1200" b="1" dirty="0" smtClean="0"/>
              <a:t>messages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35" name="直線單箭頭接點 34"/>
          <p:cNvCxnSpPr/>
          <p:nvPr/>
        </p:nvCxnSpPr>
        <p:spPr>
          <a:xfrm flipH="1" flipV="1">
            <a:off x="2393443" y="3795189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2469803" y="3880408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Goes trough the messages until the other node accepts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one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for receiving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138291" y="2869060"/>
            <a:ext cx="1519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startTransfer</a:t>
            </a:r>
            <a:r>
              <a:rPr lang="en-US" altLang="zh-TW" sz="1200" b="1" dirty="0" smtClean="0"/>
              <a:t>(m,</a:t>
            </a:r>
            <a:r>
              <a:rPr lang="zh-TW" altLang="en-US" sz="1200" b="1" dirty="0" smtClean="0"/>
              <a:t> </a:t>
            </a:r>
            <a:r>
              <a:rPr lang="en-US" altLang="zh-TW" sz="1200" b="1" dirty="0" smtClean="0"/>
              <a:t>con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39" name="直線單箭頭接點 38"/>
          <p:cNvCxnSpPr/>
          <p:nvPr/>
        </p:nvCxnSpPr>
        <p:spPr>
          <a:xfrm flipH="1" flipV="1">
            <a:off x="2398906" y="3138929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464304" y="3224148"/>
            <a:ext cx="327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2393443" y="2594539"/>
            <a:ext cx="2" cy="324479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2755246" y="584520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0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877035" y="454913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tx2"/>
                </a:solidFill>
              </a:rPr>
              <a:t>Step </a:t>
            </a:r>
            <a:r>
              <a:rPr lang="en-US" altLang="zh-TW" sz="1050" dirty="0" smtClean="0">
                <a:solidFill>
                  <a:schemeClr val="tx2"/>
                </a:solidFill>
              </a:rPr>
              <a:t>1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877949" y="388040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2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896119" y="322414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3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903332" y="261514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1">
                    <a:lumMod val="75000"/>
                  </a:schemeClr>
                </a:solidFill>
              </a:rPr>
              <a:t>Step 4</a:t>
            </a:r>
            <a:endParaRPr lang="zh-TW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單箭頭接點 15"/>
          <p:cNvCxnSpPr>
            <a:endCxn id="53" idx="1"/>
          </p:cNvCxnSpPr>
          <p:nvPr/>
        </p:nvCxnSpPr>
        <p:spPr>
          <a:xfrm>
            <a:off x="2393443" y="2594539"/>
            <a:ext cx="17949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2635263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971911" y="372731"/>
            <a:ext cx="3632537" cy="1231106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3"/>
                </a:solidFill>
              </a:rPr>
              <a:t>Data Type</a:t>
            </a:r>
          </a:p>
          <a:p>
            <a:r>
              <a:rPr lang="en-US" altLang="zh-TW" sz="1400" b="1" dirty="0" smtClean="0"/>
              <a:t>messages : List&lt;</a:t>
            </a:r>
            <a:r>
              <a:rPr lang="en-US" altLang="zh-TW" sz="1400" b="1" dirty="0"/>
              <a:t> </a:t>
            </a:r>
            <a:r>
              <a:rPr lang="en-US" altLang="zh-TW" sz="1400" b="1" dirty="0" smtClean="0"/>
              <a:t>Messages&gt;</a:t>
            </a:r>
          </a:p>
          <a:p>
            <a:r>
              <a:rPr lang="en-US" altLang="zh-TW" sz="1400" b="1" dirty="0" smtClean="0"/>
              <a:t>connections </a:t>
            </a:r>
            <a:r>
              <a:rPr lang="en-US" altLang="zh-TW" sz="1400" b="1" dirty="0"/>
              <a:t>: List&lt; Connections </a:t>
            </a:r>
            <a:r>
              <a:rPr lang="en-US" altLang="zh-TW" sz="1400" b="1" dirty="0" smtClean="0"/>
              <a:t>&gt;</a:t>
            </a:r>
          </a:p>
          <a:p>
            <a:r>
              <a:rPr lang="en-US" altLang="zh-TW" sz="1400" b="1" dirty="0"/>
              <a:t>m </a:t>
            </a:r>
            <a:r>
              <a:rPr lang="en-US" altLang="zh-TW" sz="1400" b="1" dirty="0" smtClean="0"/>
              <a:t>: Message</a:t>
            </a:r>
            <a:endParaRPr lang="en-US" altLang="zh-TW" sz="1400" b="1" dirty="0"/>
          </a:p>
          <a:p>
            <a:r>
              <a:rPr lang="en-US" altLang="zh-TW" sz="1400" b="1" dirty="0" smtClean="0"/>
              <a:t>con : Connection 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61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8" y="0"/>
            <a:ext cx="3722494" cy="604780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/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incoming = </a:t>
            </a:r>
            <a:r>
              <a:rPr lang="en-US" altLang="zh-TW" sz="900" dirty="0" err="1"/>
              <a:t>removeFromIncomingBuffer</a:t>
            </a:r>
            <a:r>
              <a:rPr lang="en-US" altLang="zh-TW" sz="900" dirty="0"/>
              <a:t>(id, from);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; </a:t>
            </a:r>
            <a:r>
              <a:rPr lang="en-US" altLang="zh-TW" sz="900" dirty="0">
                <a:solidFill>
                  <a:schemeClr val="accent3"/>
                </a:solidFill>
              </a:rPr>
              <a:t>// is this first delivered instance of the </a:t>
            </a:r>
            <a:r>
              <a:rPr lang="en-US" altLang="zh-TW" sz="900" u="sng" dirty="0" err="1" smtClean="0">
                <a:solidFill>
                  <a:schemeClr val="accent3"/>
                </a:solidFill>
              </a:rPr>
              <a:t>msg</a:t>
            </a:r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(incoming == null) {</a:t>
            </a:r>
          </a:p>
          <a:p>
            <a:r>
              <a:rPr lang="en-US" altLang="zh-TW" sz="900" dirty="0" smtClean="0"/>
              <a:t>   throw new </a:t>
            </a:r>
            <a:r>
              <a:rPr lang="en-US" altLang="zh-TW" sz="900" dirty="0" err="1"/>
              <a:t>SimError</a:t>
            </a:r>
            <a:r>
              <a:rPr lang="en-US" altLang="zh-TW" sz="900" dirty="0"/>
              <a:t>("No message with ID " + id + " in the incoming "+</a:t>
            </a:r>
          </a:p>
          <a:p>
            <a:r>
              <a:rPr lang="en-US" altLang="zh-TW" sz="900" dirty="0" smtClean="0"/>
              <a:t>   "</a:t>
            </a:r>
            <a:r>
              <a:rPr lang="en-US" altLang="zh-TW" sz="900" dirty="0"/>
              <a:t>buffer of " +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incoming.setReceiveTime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SimClock.</a:t>
            </a:r>
            <a:r>
              <a:rPr lang="en-US" altLang="zh-TW" sz="900" i="1" dirty="0" err="1" smtClean="0"/>
              <a:t>getTime</a:t>
            </a:r>
            <a:r>
              <a:rPr lang="en-US" altLang="zh-TW" sz="900" i="1" dirty="0"/>
              <a:t>());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Pass the message to the application (if any) and get outgoing message</a:t>
            </a:r>
          </a:p>
          <a:p>
            <a:r>
              <a:rPr lang="en-US" altLang="zh-TW" sz="900" dirty="0" smtClean="0"/>
              <a:t>  Message </a:t>
            </a:r>
            <a:r>
              <a:rPr lang="en-US" altLang="zh-TW" sz="900" b="1" dirty="0">
                <a:solidFill>
                  <a:srgbClr val="FF0000"/>
                </a:solidFill>
              </a:rPr>
              <a:t>outgoing = incoming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(Application app : </a:t>
            </a:r>
            <a:r>
              <a:rPr lang="en-US" altLang="zh-TW" sz="900" dirty="0" err="1"/>
              <a:t>getApplications</a:t>
            </a:r>
            <a:r>
              <a:rPr lang="en-US" altLang="zh-TW" sz="900" dirty="0"/>
              <a:t>(</a:t>
            </a:r>
            <a:r>
              <a:rPr lang="en-US" altLang="zh-TW" sz="900" dirty="0" err="1"/>
              <a:t>incoming.getAppID</a:t>
            </a:r>
            <a:r>
              <a:rPr lang="en-US" altLang="zh-TW" sz="900" dirty="0"/>
              <a:t>()))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Note that the order of applications is significant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since the next one gets the output of the previous.</a:t>
            </a:r>
          </a:p>
          <a:p>
            <a:r>
              <a:rPr lang="en-US" altLang="zh-TW" sz="900" dirty="0" smtClean="0"/>
              <a:t>    outgoing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app.handle</a:t>
            </a:r>
            <a:r>
              <a:rPr lang="en-US" altLang="zh-TW" sz="900" dirty="0"/>
              <a:t>(outgoing,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if </a:t>
            </a:r>
            <a:r>
              <a:rPr lang="en-US" altLang="zh-TW" sz="900" dirty="0"/>
              <a:t>(outgoing == null) break; </a:t>
            </a:r>
            <a:r>
              <a:rPr lang="en-US" altLang="zh-TW" sz="900" dirty="0">
                <a:solidFill>
                  <a:schemeClr val="accent3"/>
                </a:solidFill>
              </a:rPr>
              <a:t>// Some </a:t>
            </a:r>
            <a:r>
              <a:rPr lang="en-US" altLang="zh-TW" sz="900" u="sng" dirty="0">
                <a:solidFill>
                  <a:schemeClr val="accent3"/>
                </a:solidFill>
              </a:rPr>
              <a:t>app wanted to drop the message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Message </a:t>
            </a:r>
            <a:r>
              <a:rPr lang="en-US" altLang="zh-TW" sz="900" b="1" dirty="0" err="1">
                <a:solidFill>
                  <a:srgbClr val="FF0000"/>
                </a:solidFill>
              </a:rPr>
              <a:t>aMessage</a:t>
            </a:r>
            <a:r>
              <a:rPr lang="en-US" altLang="zh-TW" sz="900" dirty="0"/>
              <a:t> </a:t>
            </a:r>
            <a:r>
              <a:rPr lang="en-US" altLang="zh-TW" sz="900" dirty="0">
                <a:solidFill>
                  <a:srgbClr val="FF0000"/>
                </a:solidFill>
              </a:rPr>
              <a:t>=</a:t>
            </a:r>
            <a:r>
              <a:rPr lang="en-US" altLang="zh-TW" sz="900" dirty="0"/>
              <a:t> (</a:t>
            </a:r>
            <a:r>
              <a:rPr lang="en-US" altLang="zh-TW" sz="900" b="1" dirty="0"/>
              <a:t>outgoing==null</a:t>
            </a:r>
            <a:r>
              <a:rPr lang="en-US" altLang="zh-TW" sz="900" dirty="0"/>
              <a:t>)?(incoming):</a:t>
            </a:r>
            <a:r>
              <a:rPr lang="en-US" altLang="zh-TW" sz="900" dirty="0">
                <a:solidFill>
                  <a:srgbClr val="FF0000"/>
                </a:solidFill>
              </a:rPr>
              <a:t>(outgoing);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If the application re-targets the message (changes 'to')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then the message is not considered as 'delivered' to this host.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isFinalRecipient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aMessage.getTo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</a:t>
            </a:r>
          </a:p>
          <a:p>
            <a:r>
              <a:rPr lang="en-US" altLang="zh-TW" sz="900" dirty="0" smtClean="0"/>
              <a:t>  !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(!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 outgoing!=null)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 the final recipient and </a:t>
            </a:r>
            <a:r>
              <a:rPr lang="en-US" altLang="zh-TW" sz="900" u="sng" dirty="0">
                <a:solidFill>
                  <a:schemeClr val="accent3"/>
                </a:solidFill>
              </a:rPr>
              <a:t>app doesn't want to drop the message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-&gt; put to buffer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addToMessages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false);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r>
              <a:rPr lang="en-US" altLang="zh-TW" sz="900" dirty="0" smtClean="0"/>
              <a:t>  else </a:t>
            </a:r>
            <a:r>
              <a:rPr lang="en-US" altLang="zh-TW" sz="900" dirty="0"/>
              <a:t>if (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this.deliveredMessages.put</a:t>
            </a:r>
            <a:r>
              <a:rPr lang="en-US" altLang="zh-TW" sz="900" dirty="0" smtClean="0"/>
              <a:t>(id</a:t>
            </a:r>
            <a:r>
              <a:rPr lang="en-US" altLang="zh-TW" sz="900" dirty="0"/>
              <a:t>,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MessageListener</a:t>
            </a:r>
            <a:r>
              <a:rPr lang="en-US" altLang="zh-TW" sz="900" dirty="0"/>
              <a:t> ml : </a:t>
            </a:r>
            <a:r>
              <a:rPr lang="en-US" altLang="zh-TW" sz="900" dirty="0" err="1"/>
              <a:t>this.mListeners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ml.messageTransferred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from,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" name="圓角矩形 2"/>
          <p:cNvSpPr/>
          <p:nvPr/>
        </p:nvSpPr>
        <p:spPr>
          <a:xfrm>
            <a:off x="7273" y="286588"/>
            <a:ext cx="824429" cy="20001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MessageRouter</a:t>
            </a:r>
            <a:endParaRPr lang="zh-TW" altLang="en-US" sz="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20325" y="578205"/>
            <a:ext cx="2249334" cy="138499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600" dirty="0"/>
              <a:t>Message </a:t>
            </a:r>
            <a:r>
              <a:rPr lang="en-US" altLang="zh-TW" sz="600" b="1" dirty="0" err="1"/>
              <a:t>messageTransferred</a:t>
            </a:r>
            <a:r>
              <a:rPr lang="en-US" altLang="zh-TW" sz="600" dirty="0"/>
              <a:t>(String id, </a:t>
            </a:r>
            <a:r>
              <a:rPr lang="en-US" altLang="zh-TW" sz="600" dirty="0" err="1"/>
              <a:t>DTNHost</a:t>
            </a:r>
            <a:r>
              <a:rPr lang="en-US" altLang="zh-TW" sz="600" dirty="0"/>
              <a:t> from) {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m = </a:t>
            </a:r>
            <a:r>
              <a:rPr lang="en-US" altLang="zh-TW" sz="6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600" b="1" dirty="0">
                <a:solidFill>
                  <a:srgbClr val="FF0000"/>
                </a:solidFill>
              </a:rPr>
              <a:t>(id, from)</a:t>
            </a:r>
            <a:r>
              <a:rPr lang="en-US" altLang="zh-TW" sz="600" b="1" dirty="0"/>
              <a:t>;</a:t>
            </a:r>
          </a:p>
          <a:p>
            <a:endParaRPr lang="zh-TW" altLang="en-US" sz="600" dirty="0"/>
          </a:p>
          <a:p>
            <a:r>
              <a:rPr lang="en-US" altLang="zh-TW" sz="600" dirty="0" smtClean="0">
                <a:solidFill>
                  <a:schemeClr val="accent3"/>
                </a:solidFill>
              </a:rPr>
              <a:t>// </a:t>
            </a:r>
            <a:r>
              <a:rPr lang="en-US" altLang="zh-TW" sz="600" dirty="0">
                <a:solidFill>
                  <a:schemeClr val="accent3"/>
                </a:solidFill>
              </a:rPr>
              <a:t>check if </a:t>
            </a:r>
            <a:r>
              <a:rPr lang="en-US" altLang="zh-TW" sz="6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6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if </a:t>
            </a:r>
            <a:r>
              <a:rPr lang="en-US" altLang="zh-TW" sz="600" dirty="0"/>
              <a:t>(</a:t>
            </a:r>
            <a:r>
              <a:rPr lang="en-US" altLang="zh-TW" sz="600" dirty="0" err="1"/>
              <a:t>m.getTo</a:t>
            </a:r>
            <a:r>
              <a:rPr lang="en-US" altLang="zh-TW" sz="600" dirty="0"/>
              <a:t>() == </a:t>
            </a:r>
            <a:r>
              <a:rPr lang="en-US" altLang="zh-TW" sz="600" dirty="0" err="1"/>
              <a:t>getHost</a:t>
            </a:r>
            <a:r>
              <a:rPr lang="en-US" altLang="zh-TW" sz="600" dirty="0"/>
              <a:t>() &amp;&amp; </a:t>
            </a:r>
            <a:r>
              <a:rPr lang="en-US" altLang="zh-TW" sz="600" dirty="0" err="1"/>
              <a:t>m.getResponseSize</a:t>
            </a:r>
            <a:r>
              <a:rPr lang="en-US" altLang="zh-TW" sz="600" dirty="0"/>
              <a:t>() &gt; 0) {</a:t>
            </a:r>
          </a:p>
          <a:p>
            <a:r>
              <a:rPr lang="en-US" altLang="zh-TW" sz="6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res = new Message(</a:t>
            </a:r>
            <a:r>
              <a:rPr lang="en-US" altLang="zh-TW" sz="600" dirty="0" err="1"/>
              <a:t>this.getHost</a:t>
            </a:r>
            <a:r>
              <a:rPr lang="en-US" altLang="zh-TW" sz="600" dirty="0"/>
              <a:t>(),</a:t>
            </a:r>
            <a:r>
              <a:rPr lang="en-US" altLang="zh-TW" sz="600" dirty="0" err="1"/>
              <a:t>m.getFrom</a:t>
            </a:r>
            <a:r>
              <a:rPr lang="en-US" altLang="zh-TW" sz="600" dirty="0"/>
              <a:t>(), </a:t>
            </a:r>
          </a:p>
          <a:p>
            <a:r>
              <a:rPr lang="zh-TW" altLang="en-US" sz="600" i="1" dirty="0" smtClean="0"/>
              <a:t>      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(), </a:t>
            </a:r>
            <a:r>
              <a:rPr lang="en-US" altLang="zh-TW" sz="600" i="1" dirty="0" err="1"/>
              <a:t>m.getResponseSize</a:t>
            </a:r>
            <a:r>
              <a:rPr lang="en-US" altLang="zh-TW" sz="600" i="1" dirty="0"/>
              <a:t>());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this.createNewMessage</a:t>
            </a:r>
            <a:r>
              <a:rPr lang="en-US" altLang="zh-TW" sz="600" dirty="0" smtClean="0"/>
              <a:t>(res</a:t>
            </a:r>
            <a:r>
              <a:rPr lang="en-US" altLang="zh-TW" sz="600" dirty="0"/>
              <a:t>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this.getMessage</a:t>
            </a:r>
            <a:r>
              <a:rPr lang="en-US" altLang="zh-TW" sz="600" dirty="0" smtClean="0"/>
              <a:t>(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()).</a:t>
            </a:r>
            <a:r>
              <a:rPr lang="en-US" altLang="zh-TW" sz="600" i="1" dirty="0" err="1"/>
              <a:t>setRequest</a:t>
            </a:r>
            <a:r>
              <a:rPr lang="en-US" altLang="zh-TW" sz="600" i="1" dirty="0"/>
              <a:t>(m);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}</a:t>
            </a:r>
            <a:endParaRPr lang="en-US" altLang="zh-TW" sz="600" dirty="0"/>
          </a:p>
          <a:p>
            <a:endParaRPr lang="zh-TW" altLang="en-US" sz="600" dirty="0"/>
          </a:p>
          <a:p>
            <a:r>
              <a:rPr lang="en-US" altLang="zh-TW" sz="600" dirty="0"/>
              <a:t>return m;</a:t>
            </a:r>
          </a:p>
          <a:p>
            <a:r>
              <a:rPr lang="en-US" altLang="zh-TW" sz="600" dirty="0"/>
              <a:t>}</a:t>
            </a:r>
            <a:endParaRPr lang="zh-TW" altLang="en-US" sz="600" dirty="0"/>
          </a:p>
        </p:txBody>
      </p:sp>
      <p:cxnSp>
        <p:nvCxnSpPr>
          <p:cNvPr id="5" name="肘形接點 4"/>
          <p:cNvCxnSpPr>
            <a:endCxn id="3" idx="3"/>
          </p:cNvCxnSpPr>
          <p:nvPr/>
        </p:nvCxnSpPr>
        <p:spPr>
          <a:xfrm rot="10800000">
            <a:off x="831702" y="386596"/>
            <a:ext cx="1152128" cy="388040"/>
          </a:xfrm>
          <a:prstGeom prst="bentConnector3">
            <a:avLst>
              <a:gd name="adj1" fmla="val 149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弧 6"/>
          <p:cNvSpPr/>
          <p:nvPr/>
        </p:nvSpPr>
        <p:spPr>
          <a:xfrm>
            <a:off x="831702" y="486604"/>
            <a:ext cx="320542" cy="1568199"/>
          </a:xfrm>
          <a:prstGeom prst="leftBrace">
            <a:avLst>
              <a:gd name="adj1" fmla="val 8333"/>
              <a:gd name="adj2" fmla="val 3050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13957" y="486604"/>
            <a:ext cx="2685" cy="33424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273" y="826334"/>
            <a:ext cx="824429" cy="225839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ActiveRouter</a:t>
            </a:r>
            <a:endParaRPr lang="zh-TW" altLang="en-US" sz="600" dirty="0"/>
          </a:p>
        </p:txBody>
      </p:sp>
      <p:cxnSp>
        <p:nvCxnSpPr>
          <p:cNvPr id="23" name="肘形接點 22"/>
          <p:cNvCxnSpPr/>
          <p:nvPr/>
        </p:nvCxnSpPr>
        <p:spPr>
          <a:xfrm>
            <a:off x="831985" y="286588"/>
            <a:ext cx="2371863" cy="2000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4788024" y="2636912"/>
            <a:ext cx="277071" cy="21602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004048" y="2452246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778301"/>
              </p:ext>
            </p:extLst>
          </p:nvPr>
        </p:nvGraphicFramePr>
        <p:xfrm>
          <a:off x="7164288" y="2819594"/>
          <a:ext cx="1656184" cy="44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"/>
                <a:gridCol w="828092"/>
              </a:tblGrid>
              <a:tr h="1724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/>
                        <a:t>incoming/outgoing/</a:t>
                      </a:r>
                      <a:r>
                        <a:rPr lang="en-US" altLang="zh-TW" sz="900" b="1" dirty="0" err="1" smtClean="0"/>
                        <a:t>aMessage</a:t>
                      </a:r>
                      <a:endParaRPr lang="zh-TW" altLang="en-US" sz="9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7092280" y="3023200"/>
            <a:ext cx="1728192" cy="31784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63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8" y="0"/>
            <a:ext cx="3722494" cy="604780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/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incoming = </a:t>
            </a:r>
            <a:r>
              <a:rPr lang="en-US" altLang="zh-TW" sz="900" dirty="0" err="1"/>
              <a:t>removeFromIncomingBuffer</a:t>
            </a:r>
            <a:r>
              <a:rPr lang="en-US" altLang="zh-TW" sz="900" dirty="0"/>
              <a:t>(id, from);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; </a:t>
            </a:r>
            <a:r>
              <a:rPr lang="en-US" altLang="zh-TW" sz="900" dirty="0">
                <a:solidFill>
                  <a:schemeClr val="accent3"/>
                </a:solidFill>
              </a:rPr>
              <a:t>// is this first delivered instance of the </a:t>
            </a:r>
            <a:r>
              <a:rPr lang="en-US" altLang="zh-TW" sz="900" u="sng" dirty="0" err="1" smtClean="0">
                <a:solidFill>
                  <a:schemeClr val="accent3"/>
                </a:solidFill>
              </a:rPr>
              <a:t>msg</a:t>
            </a:r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(incoming == null) {</a:t>
            </a:r>
          </a:p>
          <a:p>
            <a:r>
              <a:rPr lang="en-US" altLang="zh-TW" sz="900" dirty="0" smtClean="0"/>
              <a:t>   throw new </a:t>
            </a:r>
            <a:r>
              <a:rPr lang="en-US" altLang="zh-TW" sz="900" dirty="0" err="1"/>
              <a:t>SimError</a:t>
            </a:r>
            <a:r>
              <a:rPr lang="en-US" altLang="zh-TW" sz="900" dirty="0"/>
              <a:t>("No message with ID " + id + " in the incoming "+</a:t>
            </a:r>
          </a:p>
          <a:p>
            <a:r>
              <a:rPr lang="en-US" altLang="zh-TW" sz="900" dirty="0" smtClean="0"/>
              <a:t>   "</a:t>
            </a:r>
            <a:r>
              <a:rPr lang="en-US" altLang="zh-TW" sz="900" dirty="0"/>
              <a:t>buffer of " +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incoming.setReceiveTime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SimClock.</a:t>
            </a:r>
            <a:r>
              <a:rPr lang="en-US" altLang="zh-TW" sz="900" i="1" dirty="0" err="1" smtClean="0"/>
              <a:t>getTime</a:t>
            </a:r>
            <a:r>
              <a:rPr lang="en-US" altLang="zh-TW" sz="900" i="1" dirty="0"/>
              <a:t>());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Pass the message to the application (if any) and get outgoing message</a:t>
            </a:r>
          </a:p>
          <a:p>
            <a:r>
              <a:rPr lang="en-US" altLang="zh-TW" sz="900" dirty="0" smtClean="0"/>
              <a:t>  Message </a:t>
            </a:r>
            <a:r>
              <a:rPr lang="en-US" altLang="zh-TW" sz="900" dirty="0"/>
              <a:t>outgoing = incoming;</a:t>
            </a:r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(Application app : </a:t>
            </a:r>
            <a:r>
              <a:rPr lang="en-US" altLang="zh-TW" sz="900" dirty="0" err="1"/>
              <a:t>getApplications</a:t>
            </a:r>
            <a:r>
              <a:rPr lang="en-US" altLang="zh-TW" sz="900" dirty="0"/>
              <a:t>(</a:t>
            </a:r>
            <a:r>
              <a:rPr lang="en-US" altLang="zh-TW" sz="900" dirty="0" err="1"/>
              <a:t>incoming.getAppID</a:t>
            </a:r>
            <a:r>
              <a:rPr lang="en-US" altLang="zh-TW" sz="900" dirty="0"/>
              <a:t>()))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Note that the order of applications is significant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since the next one gets the output of the previous.</a:t>
            </a:r>
          </a:p>
          <a:p>
            <a:r>
              <a:rPr lang="en-US" altLang="zh-TW" sz="900" dirty="0" smtClean="0"/>
              <a:t>    outgoing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app.handle</a:t>
            </a:r>
            <a:r>
              <a:rPr lang="en-US" altLang="zh-TW" sz="900" dirty="0"/>
              <a:t>(outgoing,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if </a:t>
            </a:r>
            <a:r>
              <a:rPr lang="en-US" altLang="zh-TW" sz="900" dirty="0"/>
              <a:t>(outgoing == null) break; </a:t>
            </a:r>
            <a:r>
              <a:rPr lang="en-US" altLang="zh-TW" sz="900" dirty="0">
                <a:solidFill>
                  <a:schemeClr val="accent3"/>
                </a:solidFill>
              </a:rPr>
              <a:t>// Some </a:t>
            </a:r>
            <a:r>
              <a:rPr lang="en-US" altLang="zh-TW" sz="900" u="sng" dirty="0">
                <a:solidFill>
                  <a:schemeClr val="accent3"/>
                </a:solidFill>
              </a:rPr>
              <a:t>app wanted to drop the message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Message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 = (outgoing==null)?(incoming):(outgoing);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If the application re-targets the message (changes 'to')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then the message is not considered as 'delivered' to this host.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isFinalRecipient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b="1" dirty="0" err="1"/>
              <a:t>aMessage.getTo</a:t>
            </a:r>
            <a:r>
              <a:rPr lang="en-US" altLang="zh-TW" sz="900" b="1" dirty="0"/>
              <a:t>() == </a:t>
            </a:r>
            <a:r>
              <a:rPr lang="en-US" altLang="zh-TW" sz="900" b="1" dirty="0" err="1"/>
              <a:t>this.host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</a:t>
            </a:r>
          </a:p>
          <a:p>
            <a:r>
              <a:rPr lang="en-US" altLang="zh-TW" sz="900" dirty="0" smtClean="0"/>
              <a:t>  !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(!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 outgoing!=null)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 the final recipient and </a:t>
            </a:r>
            <a:r>
              <a:rPr lang="en-US" altLang="zh-TW" sz="900" u="sng" dirty="0">
                <a:solidFill>
                  <a:schemeClr val="accent3"/>
                </a:solidFill>
              </a:rPr>
              <a:t>app doesn't want to drop the message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-&gt; put to buffer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addToMessages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false);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r>
              <a:rPr lang="en-US" altLang="zh-TW" sz="900" dirty="0" smtClean="0"/>
              <a:t>  else </a:t>
            </a:r>
            <a:r>
              <a:rPr lang="en-US" altLang="zh-TW" sz="900" dirty="0"/>
              <a:t>if (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this.deliveredMessages.put</a:t>
            </a:r>
            <a:r>
              <a:rPr lang="en-US" altLang="zh-TW" sz="900" dirty="0" smtClean="0"/>
              <a:t>(id</a:t>
            </a:r>
            <a:r>
              <a:rPr lang="en-US" altLang="zh-TW" sz="900" dirty="0"/>
              <a:t>,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MessageListener</a:t>
            </a:r>
            <a:r>
              <a:rPr lang="en-US" altLang="zh-TW" sz="900" dirty="0"/>
              <a:t> ml : </a:t>
            </a:r>
            <a:r>
              <a:rPr lang="en-US" altLang="zh-TW" sz="900" dirty="0" err="1"/>
              <a:t>this.mListeners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ml.messageTransferred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from,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" name="圓角矩形 2"/>
          <p:cNvSpPr/>
          <p:nvPr/>
        </p:nvSpPr>
        <p:spPr>
          <a:xfrm>
            <a:off x="7273" y="286588"/>
            <a:ext cx="824429" cy="20001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MessageRouter</a:t>
            </a:r>
            <a:endParaRPr lang="zh-TW" altLang="en-US" sz="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20325" y="578205"/>
            <a:ext cx="2249334" cy="138499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600" dirty="0"/>
              <a:t>Message </a:t>
            </a:r>
            <a:r>
              <a:rPr lang="en-US" altLang="zh-TW" sz="600" b="1" dirty="0" err="1"/>
              <a:t>messageTransferred</a:t>
            </a:r>
            <a:r>
              <a:rPr lang="en-US" altLang="zh-TW" sz="600" dirty="0"/>
              <a:t>(String id, </a:t>
            </a:r>
            <a:r>
              <a:rPr lang="en-US" altLang="zh-TW" sz="600" dirty="0" err="1"/>
              <a:t>DTNHost</a:t>
            </a:r>
            <a:r>
              <a:rPr lang="en-US" altLang="zh-TW" sz="600" dirty="0"/>
              <a:t> from) {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m = </a:t>
            </a:r>
            <a:r>
              <a:rPr lang="en-US" altLang="zh-TW" sz="6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600" b="1" dirty="0">
                <a:solidFill>
                  <a:srgbClr val="FF0000"/>
                </a:solidFill>
              </a:rPr>
              <a:t>(id, from)</a:t>
            </a:r>
            <a:r>
              <a:rPr lang="en-US" altLang="zh-TW" sz="600" b="1" dirty="0"/>
              <a:t>;</a:t>
            </a:r>
          </a:p>
          <a:p>
            <a:endParaRPr lang="zh-TW" altLang="en-US" sz="600" dirty="0"/>
          </a:p>
          <a:p>
            <a:r>
              <a:rPr lang="en-US" altLang="zh-TW" sz="600" dirty="0" smtClean="0">
                <a:solidFill>
                  <a:schemeClr val="accent3"/>
                </a:solidFill>
              </a:rPr>
              <a:t>// </a:t>
            </a:r>
            <a:r>
              <a:rPr lang="en-US" altLang="zh-TW" sz="600" dirty="0">
                <a:solidFill>
                  <a:schemeClr val="accent3"/>
                </a:solidFill>
              </a:rPr>
              <a:t>check if </a:t>
            </a:r>
            <a:r>
              <a:rPr lang="en-US" altLang="zh-TW" sz="6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6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if </a:t>
            </a:r>
            <a:r>
              <a:rPr lang="en-US" altLang="zh-TW" sz="600" dirty="0"/>
              <a:t>(</a:t>
            </a:r>
            <a:r>
              <a:rPr lang="en-US" altLang="zh-TW" sz="600" dirty="0" err="1"/>
              <a:t>m.getTo</a:t>
            </a:r>
            <a:r>
              <a:rPr lang="en-US" altLang="zh-TW" sz="600" dirty="0"/>
              <a:t>() == </a:t>
            </a:r>
            <a:r>
              <a:rPr lang="en-US" altLang="zh-TW" sz="600" dirty="0" err="1"/>
              <a:t>getHost</a:t>
            </a:r>
            <a:r>
              <a:rPr lang="en-US" altLang="zh-TW" sz="600" dirty="0"/>
              <a:t>() &amp;&amp; </a:t>
            </a:r>
            <a:r>
              <a:rPr lang="en-US" altLang="zh-TW" sz="600" dirty="0" err="1"/>
              <a:t>m.getResponseSize</a:t>
            </a:r>
            <a:r>
              <a:rPr lang="en-US" altLang="zh-TW" sz="600" dirty="0"/>
              <a:t>() &gt; 0) {</a:t>
            </a:r>
          </a:p>
          <a:p>
            <a:r>
              <a:rPr lang="en-US" altLang="zh-TW" sz="6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res = new Message(</a:t>
            </a:r>
            <a:r>
              <a:rPr lang="en-US" altLang="zh-TW" sz="600" dirty="0" err="1"/>
              <a:t>this.getHost</a:t>
            </a:r>
            <a:r>
              <a:rPr lang="en-US" altLang="zh-TW" sz="600" dirty="0"/>
              <a:t>(),</a:t>
            </a:r>
            <a:r>
              <a:rPr lang="en-US" altLang="zh-TW" sz="600" dirty="0" err="1"/>
              <a:t>m.getFrom</a:t>
            </a:r>
            <a:r>
              <a:rPr lang="en-US" altLang="zh-TW" sz="600" dirty="0"/>
              <a:t>(), </a:t>
            </a:r>
          </a:p>
          <a:p>
            <a:r>
              <a:rPr lang="zh-TW" altLang="en-US" sz="600" i="1" dirty="0" smtClean="0"/>
              <a:t>      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(), </a:t>
            </a:r>
            <a:r>
              <a:rPr lang="en-US" altLang="zh-TW" sz="600" i="1" dirty="0" err="1"/>
              <a:t>m.getResponseSize</a:t>
            </a:r>
            <a:r>
              <a:rPr lang="en-US" altLang="zh-TW" sz="600" i="1" dirty="0"/>
              <a:t>());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this.createNewMessage</a:t>
            </a:r>
            <a:r>
              <a:rPr lang="en-US" altLang="zh-TW" sz="600" dirty="0" smtClean="0"/>
              <a:t>(res</a:t>
            </a:r>
            <a:r>
              <a:rPr lang="en-US" altLang="zh-TW" sz="600" dirty="0"/>
              <a:t>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this.getMessage</a:t>
            </a:r>
            <a:r>
              <a:rPr lang="en-US" altLang="zh-TW" sz="600" dirty="0" smtClean="0"/>
              <a:t>(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()).</a:t>
            </a:r>
            <a:r>
              <a:rPr lang="en-US" altLang="zh-TW" sz="600" i="1" dirty="0" err="1"/>
              <a:t>setRequest</a:t>
            </a:r>
            <a:r>
              <a:rPr lang="en-US" altLang="zh-TW" sz="600" i="1" dirty="0"/>
              <a:t>(m);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}</a:t>
            </a:r>
            <a:endParaRPr lang="en-US" altLang="zh-TW" sz="600" dirty="0"/>
          </a:p>
          <a:p>
            <a:endParaRPr lang="zh-TW" altLang="en-US" sz="600" dirty="0"/>
          </a:p>
          <a:p>
            <a:r>
              <a:rPr lang="en-US" altLang="zh-TW" sz="600" dirty="0"/>
              <a:t>return m;</a:t>
            </a:r>
          </a:p>
          <a:p>
            <a:r>
              <a:rPr lang="en-US" altLang="zh-TW" sz="600" dirty="0"/>
              <a:t>}</a:t>
            </a:r>
            <a:endParaRPr lang="zh-TW" altLang="en-US" sz="600" dirty="0"/>
          </a:p>
        </p:txBody>
      </p:sp>
      <p:cxnSp>
        <p:nvCxnSpPr>
          <p:cNvPr id="5" name="肘形接點 4"/>
          <p:cNvCxnSpPr>
            <a:endCxn id="3" idx="3"/>
          </p:cNvCxnSpPr>
          <p:nvPr/>
        </p:nvCxnSpPr>
        <p:spPr>
          <a:xfrm rot="10800000">
            <a:off x="831702" y="386596"/>
            <a:ext cx="1152128" cy="388040"/>
          </a:xfrm>
          <a:prstGeom prst="bentConnector3">
            <a:avLst>
              <a:gd name="adj1" fmla="val 149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弧 6"/>
          <p:cNvSpPr/>
          <p:nvPr/>
        </p:nvSpPr>
        <p:spPr>
          <a:xfrm>
            <a:off x="831702" y="486604"/>
            <a:ext cx="320542" cy="1568199"/>
          </a:xfrm>
          <a:prstGeom prst="leftBrace">
            <a:avLst>
              <a:gd name="adj1" fmla="val 8333"/>
              <a:gd name="adj2" fmla="val 3050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13957" y="486604"/>
            <a:ext cx="2685" cy="33424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273" y="826334"/>
            <a:ext cx="824429" cy="225839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ActiveRouter</a:t>
            </a:r>
            <a:endParaRPr lang="zh-TW" altLang="en-US" sz="600" dirty="0"/>
          </a:p>
        </p:txBody>
      </p:sp>
      <p:cxnSp>
        <p:nvCxnSpPr>
          <p:cNvPr id="23" name="肘形接點 22"/>
          <p:cNvCxnSpPr/>
          <p:nvPr/>
        </p:nvCxnSpPr>
        <p:spPr>
          <a:xfrm>
            <a:off x="831985" y="286588"/>
            <a:ext cx="2371863" cy="2000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562843"/>
              </p:ext>
            </p:extLst>
          </p:nvPr>
        </p:nvGraphicFramePr>
        <p:xfrm>
          <a:off x="7164288" y="2819594"/>
          <a:ext cx="1656184" cy="44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"/>
                <a:gridCol w="828092"/>
              </a:tblGrid>
              <a:tr h="1724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/>
                        <a:t>incoming/outgoing/</a:t>
                      </a:r>
                      <a:r>
                        <a:rPr lang="en-US" altLang="zh-TW" sz="900" b="1" dirty="0" err="1" smtClean="0"/>
                        <a:t>aMessage</a:t>
                      </a:r>
                      <a:endParaRPr lang="zh-TW" altLang="en-US" sz="9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7092280" y="3023200"/>
            <a:ext cx="1728192" cy="31784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7452320" y="3350485"/>
            <a:ext cx="288032" cy="122413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458354"/>
              </p:ext>
            </p:extLst>
          </p:nvPr>
        </p:nvGraphicFramePr>
        <p:xfrm>
          <a:off x="4103436" y="4574621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0" dirty="0" smtClean="0"/>
                        <a:t>[n1]</a:t>
                      </a:r>
                      <a:endParaRPr lang="zh-TW" altLang="en-US" sz="10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線單箭頭接點 18"/>
          <p:cNvCxnSpPr/>
          <p:nvPr/>
        </p:nvCxnSpPr>
        <p:spPr>
          <a:xfrm flipV="1">
            <a:off x="4881700" y="2807880"/>
            <a:ext cx="0" cy="43204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4669943" y="248360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5466490" y="2820670"/>
            <a:ext cx="0" cy="43204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5254733" y="249639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3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8" y="0"/>
            <a:ext cx="3722494" cy="604780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/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incoming = </a:t>
            </a:r>
            <a:r>
              <a:rPr lang="en-US" altLang="zh-TW" sz="900" dirty="0" err="1"/>
              <a:t>removeFromIncomingBuffer</a:t>
            </a:r>
            <a:r>
              <a:rPr lang="en-US" altLang="zh-TW" sz="900" dirty="0"/>
              <a:t>(id, from);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; </a:t>
            </a:r>
            <a:r>
              <a:rPr lang="en-US" altLang="zh-TW" sz="900" dirty="0">
                <a:solidFill>
                  <a:schemeClr val="accent3"/>
                </a:solidFill>
              </a:rPr>
              <a:t>// is this first delivered instance of the </a:t>
            </a:r>
            <a:r>
              <a:rPr lang="en-US" altLang="zh-TW" sz="900" u="sng" dirty="0" err="1" smtClean="0">
                <a:solidFill>
                  <a:schemeClr val="accent3"/>
                </a:solidFill>
              </a:rPr>
              <a:t>msg</a:t>
            </a:r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(incoming == null) {</a:t>
            </a:r>
          </a:p>
          <a:p>
            <a:r>
              <a:rPr lang="en-US" altLang="zh-TW" sz="900" dirty="0" smtClean="0"/>
              <a:t>   throw new </a:t>
            </a:r>
            <a:r>
              <a:rPr lang="en-US" altLang="zh-TW" sz="900" dirty="0" err="1"/>
              <a:t>SimError</a:t>
            </a:r>
            <a:r>
              <a:rPr lang="en-US" altLang="zh-TW" sz="900" dirty="0"/>
              <a:t>("No message with ID " + id + " in the incoming "+</a:t>
            </a:r>
          </a:p>
          <a:p>
            <a:r>
              <a:rPr lang="en-US" altLang="zh-TW" sz="900" dirty="0" smtClean="0"/>
              <a:t>   "</a:t>
            </a:r>
            <a:r>
              <a:rPr lang="en-US" altLang="zh-TW" sz="900" dirty="0"/>
              <a:t>buffer of " +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incoming.setReceiveTime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SimClock.</a:t>
            </a:r>
            <a:r>
              <a:rPr lang="en-US" altLang="zh-TW" sz="900" i="1" dirty="0" err="1" smtClean="0"/>
              <a:t>getTime</a:t>
            </a:r>
            <a:r>
              <a:rPr lang="en-US" altLang="zh-TW" sz="900" i="1" dirty="0"/>
              <a:t>());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Pass the message to the application (if any) and get outgoing message</a:t>
            </a:r>
          </a:p>
          <a:p>
            <a:r>
              <a:rPr lang="en-US" altLang="zh-TW" sz="900" dirty="0" smtClean="0"/>
              <a:t>  Message </a:t>
            </a:r>
            <a:r>
              <a:rPr lang="en-US" altLang="zh-TW" sz="900" dirty="0"/>
              <a:t>outgoing = incoming;</a:t>
            </a:r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(Application app : </a:t>
            </a:r>
            <a:r>
              <a:rPr lang="en-US" altLang="zh-TW" sz="900" dirty="0" err="1"/>
              <a:t>getApplications</a:t>
            </a:r>
            <a:r>
              <a:rPr lang="en-US" altLang="zh-TW" sz="900" dirty="0"/>
              <a:t>(</a:t>
            </a:r>
            <a:r>
              <a:rPr lang="en-US" altLang="zh-TW" sz="900" dirty="0" err="1"/>
              <a:t>incoming.getAppID</a:t>
            </a:r>
            <a:r>
              <a:rPr lang="en-US" altLang="zh-TW" sz="900" dirty="0"/>
              <a:t>()))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Note that the order of applications is significant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since the next one gets the output of the previous.</a:t>
            </a:r>
          </a:p>
          <a:p>
            <a:r>
              <a:rPr lang="en-US" altLang="zh-TW" sz="900" dirty="0" smtClean="0"/>
              <a:t>    outgoing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app.handle</a:t>
            </a:r>
            <a:r>
              <a:rPr lang="en-US" altLang="zh-TW" sz="900" dirty="0"/>
              <a:t>(outgoing,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if </a:t>
            </a:r>
            <a:r>
              <a:rPr lang="en-US" altLang="zh-TW" sz="900" dirty="0"/>
              <a:t>(outgoing == null) break; </a:t>
            </a:r>
            <a:r>
              <a:rPr lang="en-US" altLang="zh-TW" sz="900" dirty="0">
                <a:solidFill>
                  <a:schemeClr val="accent3"/>
                </a:solidFill>
              </a:rPr>
              <a:t>// Some </a:t>
            </a:r>
            <a:r>
              <a:rPr lang="en-US" altLang="zh-TW" sz="900" u="sng" dirty="0">
                <a:solidFill>
                  <a:schemeClr val="accent3"/>
                </a:solidFill>
              </a:rPr>
              <a:t>app wanted to drop the message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Message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 = (outgoing==null)?(incoming):(outgoing);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If the application re-targets the message (changes 'to')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then the message is not considered as 'delivered' to this host.</a:t>
            </a:r>
          </a:p>
          <a:p>
            <a:r>
              <a:rPr lang="en-US" altLang="zh-TW" sz="900" dirty="0" smtClean="0"/>
              <a:t> </a:t>
            </a:r>
            <a:r>
              <a:rPr lang="en-US" altLang="zh-TW" sz="900" b="1" dirty="0" smtClean="0"/>
              <a:t> </a:t>
            </a:r>
            <a:r>
              <a:rPr lang="en-US" altLang="zh-TW" sz="900" b="1" dirty="0" err="1" smtClean="0"/>
              <a:t>isFinalRecipient</a:t>
            </a:r>
            <a:r>
              <a:rPr lang="en-US" altLang="zh-TW" sz="900" b="1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aMessage.getTo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</a:t>
            </a:r>
          </a:p>
          <a:p>
            <a:r>
              <a:rPr lang="en-US" altLang="zh-TW" sz="900" dirty="0" smtClean="0"/>
              <a:t>  !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(!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 outgoing!=null)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 the final recipient and </a:t>
            </a:r>
            <a:r>
              <a:rPr lang="en-US" altLang="zh-TW" sz="900" u="sng" dirty="0">
                <a:solidFill>
                  <a:schemeClr val="accent3"/>
                </a:solidFill>
              </a:rPr>
              <a:t>app doesn't want to drop the message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-&gt; put to buffer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addToMessages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false);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r>
              <a:rPr lang="en-US" altLang="zh-TW" sz="900" dirty="0" smtClean="0"/>
              <a:t>  else </a:t>
            </a:r>
            <a:r>
              <a:rPr lang="en-US" altLang="zh-TW" sz="900" dirty="0"/>
              <a:t>if (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this.deliveredMessages.put</a:t>
            </a:r>
            <a:r>
              <a:rPr lang="en-US" altLang="zh-TW" sz="900" dirty="0" smtClean="0"/>
              <a:t>(id</a:t>
            </a:r>
            <a:r>
              <a:rPr lang="en-US" altLang="zh-TW" sz="900" dirty="0"/>
              <a:t>,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MessageListener</a:t>
            </a:r>
            <a:r>
              <a:rPr lang="en-US" altLang="zh-TW" sz="900" dirty="0"/>
              <a:t> ml : </a:t>
            </a:r>
            <a:r>
              <a:rPr lang="en-US" altLang="zh-TW" sz="900" dirty="0" err="1"/>
              <a:t>this.mListeners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ml.messageTransferred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from,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" name="圓角矩形 2"/>
          <p:cNvSpPr/>
          <p:nvPr/>
        </p:nvSpPr>
        <p:spPr>
          <a:xfrm>
            <a:off x="7273" y="286588"/>
            <a:ext cx="824429" cy="20001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MessageRouter</a:t>
            </a:r>
            <a:endParaRPr lang="zh-TW" altLang="en-US" sz="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20325" y="578205"/>
            <a:ext cx="2249334" cy="138499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600" dirty="0"/>
              <a:t>Message </a:t>
            </a:r>
            <a:r>
              <a:rPr lang="en-US" altLang="zh-TW" sz="600" b="1" dirty="0" err="1"/>
              <a:t>messageTransferred</a:t>
            </a:r>
            <a:r>
              <a:rPr lang="en-US" altLang="zh-TW" sz="600" dirty="0"/>
              <a:t>(String id, </a:t>
            </a:r>
            <a:r>
              <a:rPr lang="en-US" altLang="zh-TW" sz="600" dirty="0" err="1"/>
              <a:t>DTNHost</a:t>
            </a:r>
            <a:r>
              <a:rPr lang="en-US" altLang="zh-TW" sz="600" dirty="0"/>
              <a:t> from) {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m = </a:t>
            </a:r>
            <a:r>
              <a:rPr lang="en-US" altLang="zh-TW" sz="6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600" b="1" dirty="0">
                <a:solidFill>
                  <a:srgbClr val="FF0000"/>
                </a:solidFill>
              </a:rPr>
              <a:t>(id, from)</a:t>
            </a:r>
            <a:r>
              <a:rPr lang="en-US" altLang="zh-TW" sz="600" b="1" dirty="0"/>
              <a:t>;</a:t>
            </a:r>
          </a:p>
          <a:p>
            <a:endParaRPr lang="zh-TW" altLang="en-US" sz="600" dirty="0"/>
          </a:p>
          <a:p>
            <a:r>
              <a:rPr lang="en-US" altLang="zh-TW" sz="600" dirty="0" smtClean="0">
                <a:solidFill>
                  <a:schemeClr val="accent3"/>
                </a:solidFill>
              </a:rPr>
              <a:t>// </a:t>
            </a:r>
            <a:r>
              <a:rPr lang="en-US" altLang="zh-TW" sz="600" dirty="0">
                <a:solidFill>
                  <a:schemeClr val="accent3"/>
                </a:solidFill>
              </a:rPr>
              <a:t>check if </a:t>
            </a:r>
            <a:r>
              <a:rPr lang="en-US" altLang="zh-TW" sz="6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6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if </a:t>
            </a:r>
            <a:r>
              <a:rPr lang="en-US" altLang="zh-TW" sz="600" dirty="0"/>
              <a:t>(</a:t>
            </a:r>
            <a:r>
              <a:rPr lang="en-US" altLang="zh-TW" sz="600" dirty="0" err="1"/>
              <a:t>m.getTo</a:t>
            </a:r>
            <a:r>
              <a:rPr lang="en-US" altLang="zh-TW" sz="600" dirty="0"/>
              <a:t>() == </a:t>
            </a:r>
            <a:r>
              <a:rPr lang="en-US" altLang="zh-TW" sz="600" dirty="0" err="1"/>
              <a:t>getHost</a:t>
            </a:r>
            <a:r>
              <a:rPr lang="en-US" altLang="zh-TW" sz="600" dirty="0"/>
              <a:t>() &amp;&amp; </a:t>
            </a:r>
            <a:r>
              <a:rPr lang="en-US" altLang="zh-TW" sz="600" dirty="0" err="1"/>
              <a:t>m.getResponseSize</a:t>
            </a:r>
            <a:r>
              <a:rPr lang="en-US" altLang="zh-TW" sz="600" dirty="0"/>
              <a:t>() &gt; 0) {</a:t>
            </a:r>
          </a:p>
          <a:p>
            <a:r>
              <a:rPr lang="en-US" altLang="zh-TW" sz="6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res = new Message(</a:t>
            </a:r>
            <a:r>
              <a:rPr lang="en-US" altLang="zh-TW" sz="600" dirty="0" err="1"/>
              <a:t>this.getHost</a:t>
            </a:r>
            <a:r>
              <a:rPr lang="en-US" altLang="zh-TW" sz="600" dirty="0"/>
              <a:t>(),</a:t>
            </a:r>
            <a:r>
              <a:rPr lang="en-US" altLang="zh-TW" sz="600" dirty="0" err="1"/>
              <a:t>m.getFrom</a:t>
            </a:r>
            <a:r>
              <a:rPr lang="en-US" altLang="zh-TW" sz="600" dirty="0"/>
              <a:t>(), </a:t>
            </a:r>
          </a:p>
          <a:p>
            <a:r>
              <a:rPr lang="zh-TW" altLang="en-US" sz="600" i="1" dirty="0" smtClean="0"/>
              <a:t>      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(), </a:t>
            </a:r>
            <a:r>
              <a:rPr lang="en-US" altLang="zh-TW" sz="600" i="1" dirty="0" err="1"/>
              <a:t>m.getResponseSize</a:t>
            </a:r>
            <a:r>
              <a:rPr lang="en-US" altLang="zh-TW" sz="600" i="1" dirty="0"/>
              <a:t>());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this.createNewMessage</a:t>
            </a:r>
            <a:r>
              <a:rPr lang="en-US" altLang="zh-TW" sz="600" dirty="0" smtClean="0"/>
              <a:t>(res</a:t>
            </a:r>
            <a:r>
              <a:rPr lang="en-US" altLang="zh-TW" sz="600" dirty="0"/>
              <a:t>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this.getMessage</a:t>
            </a:r>
            <a:r>
              <a:rPr lang="en-US" altLang="zh-TW" sz="600" dirty="0" smtClean="0"/>
              <a:t>(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()).</a:t>
            </a:r>
            <a:r>
              <a:rPr lang="en-US" altLang="zh-TW" sz="600" i="1" dirty="0" err="1"/>
              <a:t>setRequest</a:t>
            </a:r>
            <a:r>
              <a:rPr lang="en-US" altLang="zh-TW" sz="600" i="1" dirty="0"/>
              <a:t>(m);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}</a:t>
            </a:r>
            <a:endParaRPr lang="en-US" altLang="zh-TW" sz="600" dirty="0"/>
          </a:p>
          <a:p>
            <a:endParaRPr lang="zh-TW" altLang="en-US" sz="600" dirty="0"/>
          </a:p>
          <a:p>
            <a:r>
              <a:rPr lang="en-US" altLang="zh-TW" sz="600" dirty="0"/>
              <a:t>return m;</a:t>
            </a:r>
          </a:p>
          <a:p>
            <a:r>
              <a:rPr lang="en-US" altLang="zh-TW" sz="600" dirty="0"/>
              <a:t>}</a:t>
            </a:r>
            <a:endParaRPr lang="zh-TW" altLang="en-US" sz="600" dirty="0"/>
          </a:p>
        </p:txBody>
      </p:sp>
      <p:cxnSp>
        <p:nvCxnSpPr>
          <p:cNvPr id="5" name="肘形接點 4"/>
          <p:cNvCxnSpPr>
            <a:endCxn id="3" idx="3"/>
          </p:cNvCxnSpPr>
          <p:nvPr/>
        </p:nvCxnSpPr>
        <p:spPr>
          <a:xfrm rot="10800000">
            <a:off x="831702" y="386596"/>
            <a:ext cx="1152128" cy="388040"/>
          </a:xfrm>
          <a:prstGeom prst="bentConnector3">
            <a:avLst>
              <a:gd name="adj1" fmla="val 149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弧 6"/>
          <p:cNvSpPr/>
          <p:nvPr/>
        </p:nvSpPr>
        <p:spPr>
          <a:xfrm>
            <a:off x="831702" y="486604"/>
            <a:ext cx="320542" cy="1568199"/>
          </a:xfrm>
          <a:prstGeom prst="leftBrace">
            <a:avLst>
              <a:gd name="adj1" fmla="val 8333"/>
              <a:gd name="adj2" fmla="val 3050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13957" y="486604"/>
            <a:ext cx="2685" cy="33424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273" y="826334"/>
            <a:ext cx="824429" cy="225839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ActiveRouter</a:t>
            </a:r>
            <a:endParaRPr lang="zh-TW" altLang="en-US" sz="600" dirty="0"/>
          </a:p>
        </p:txBody>
      </p:sp>
      <p:cxnSp>
        <p:nvCxnSpPr>
          <p:cNvPr id="23" name="肘形接點 22"/>
          <p:cNvCxnSpPr/>
          <p:nvPr/>
        </p:nvCxnSpPr>
        <p:spPr>
          <a:xfrm>
            <a:off x="831985" y="286588"/>
            <a:ext cx="2371863" cy="2000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436933"/>
              </p:ext>
            </p:extLst>
          </p:nvPr>
        </p:nvGraphicFramePr>
        <p:xfrm>
          <a:off x="7164288" y="2819594"/>
          <a:ext cx="1656184" cy="44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"/>
                <a:gridCol w="828092"/>
              </a:tblGrid>
              <a:tr h="1724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/>
                        <a:t>incoming/outgoing/</a:t>
                      </a:r>
                      <a:r>
                        <a:rPr lang="en-US" altLang="zh-TW" sz="900" b="1" dirty="0" err="1" smtClean="0"/>
                        <a:t>aMessage</a:t>
                      </a:r>
                      <a:endParaRPr lang="zh-TW" altLang="en-US" sz="9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7092280" y="3023200"/>
            <a:ext cx="1728192" cy="31784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7452320" y="3350485"/>
            <a:ext cx="288032" cy="122413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891154"/>
              </p:ext>
            </p:extLst>
          </p:nvPr>
        </p:nvGraphicFramePr>
        <p:xfrm>
          <a:off x="4103436" y="4574621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0" dirty="0" smtClean="0"/>
                        <a:t>[n1]</a:t>
                      </a:r>
                      <a:endParaRPr lang="zh-TW" altLang="en-US" sz="10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文字方塊 21"/>
          <p:cNvSpPr txBox="1"/>
          <p:nvPr/>
        </p:nvSpPr>
        <p:spPr>
          <a:xfrm>
            <a:off x="2329730" y="305570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2868978" y="3252718"/>
            <a:ext cx="478886" cy="80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83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8" y="0"/>
            <a:ext cx="3722494" cy="604780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/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incoming = </a:t>
            </a:r>
            <a:r>
              <a:rPr lang="en-US" altLang="zh-TW" sz="900" dirty="0" err="1"/>
              <a:t>removeFromIncomingBuffer</a:t>
            </a:r>
            <a:r>
              <a:rPr lang="en-US" altLang="zh-TW" sz="900" dirty="0"/>
              <a:t>(id, from);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; </a:t>
            </a:r>
            <a:r>
              <a:rPr lang="en-US" altLang="zh-TW" sz="900" dirty="0">
                <a:solidFill>
                  <a:schemeClr val="accent3"/>
                </a:solidFill>
              </a:rPr>
              <a:t>// is this first delivered instance of the </a:t>
            </a:r>
            <a:r>
              <a:rPr lang="en-US" altLang="zh-TW" sz="900" u="sng" dirty="0" err="1" smtClean="0">
                <a:solidFill>
                  <a:schemeClr val="accent3"/>
                </a:solidFill>
              </a:rPr>
              <a:t>msg</a:t>
            </a:r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(incoming == null) {</a:t>
            </a:r>
          </a:p>
          <a:p>
            <a:r>
              <a:rPr lang="en-US" altLang="zh-TW" sz="900" dirty="0" smtClean="0"/>
              <a:t>   throw new </a:t>
            </a:r>
            <a:r>
              <a:rPr lang="en-US" altLang="zh-TW" sz="900" dirty="0" err="1"/>
              <a:t>SimError</a:t>
            </a:r>
            <a:r>
              <a:rPr lang="en-US" altLang="zh-TW" sz="900" dirty="0"/>
              <a:t>("No message with ID " + id + " in the incoming "+</a:t>
            </a:r>
          </a:p>
          <a:p>
            <a:r>
              <a:rPr lang="en-US" altLang="zh-TW" sz="900" dirty="0" smtClean="0"/>
              <a:t>   "</a:t>
            </a:r>
            <a:r>
              <a:rPr lang="en-US" altLang="zh-TW" sz="900" dirty="0"/>
              <a:t>buffer of " +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incoming.setReceiveTime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SimClock.</a:t>
            </a:r>
            <a:r>
              <a:rPr lang="en-US" altLang="zh-TW" sz="900" i="1" dirty="0" err="1" smtClean="0"/>
              <a:t>getTime</a:t>
            </a:r>
            <a:r>
              <a:rPr lang="en-US" altLang="zh-TW" sz="900" i="1" dirty="0"/>
              <a:t>());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Pass the message to the application (if any) and get outgoing message</a:t>
            </a:r>
          </a:p>
          <a:p>
            <a:r>
              <a:rPr lang="en-US" altLang="zh-TW" sz="900" dirty="0" smtClean="0"/>
              <a:t>  Message </a:t>
            </a:r>
            <a:r>
              <a:rPr lang="en-US" altLang="zh-TW" sz="900" dirty="0"/>
              <a:t>outgoing = incoming;</a:t>
            </a:r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(Application app : </a:t>
            </a:r>
            <a:r>
              <a:rPr lang="en-US" altLang="zh-TW" sz="900" dirty="0" err="1"/>
              <a:t>getApplications</a:t>
            </a:r>
            <a:r>
              <a:rPr lang="en-US" altLang="zh-TW" sz="900" dirty="0"/>
              <a:t>(</a:t>
            </a:r>
            <a:r>
              <a:rPr lang="en-US" altLang="zh-TW" sz="900" dirty="0" err="1"/>
              <a:t>incoming.getAppID</a:t>
            </a:r>
            <a:r>
              <a:rPr lang="en-US" altLang="zh-TW" sz="900" dirty="0"/>
              <a:t>()))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Note that the order of applications is significant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since the next one gets the output of the previous.</a:t>
            </a:r>
          </a:p>
          <a:p>
            <a:r>
              <a:rPr lang="en-US" altLang="zh-TW" sz="900" dirty="0" smtClean="0"/>
              <a:t>    outgoing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app.handle</a:t>
            </a:r>
            <a:r>
              <a:rPr lang="en-US" altLang="zh-TW" sz="900" dirty="0"/>
              <a:t>(outgoing,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if </a:t>
            </a:r>
            <a:r>
              <a:rPr lang="en-US" altLang="zh-TW" sz="900" dirty="0"/>
              <a:t>(outgoing == null) break; </a:t>
            </a:r>
            <a:r>
              <a:rPr lang="en-US" altLang="zh-TW" sz="900" dirty="0">
                <a:solidFill>
                  <a:schemeClr val="accent3"/>
                </a:solidFill>
              </a:rPr>
              <a:t>// Some </a:t>
            </a:r>
            <a:r>
              <a:rPr lang="en-US" altLang="zh-TW" sz="900" u="sng" dirty="0">
                <a:solidFill>
                  <a:schemeClr val="accent3"/>
                </a:solidFill>
              </a:rPr>
              <a:t>app wanted to drop the message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Message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 = (outgoing==null)?(incoming):(outgoing);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If the application re-targets the message (changes 'to')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then the message is not considered as 'delivered' to this host.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isFinalRecipient</a:t>
            </a:r>
            <a:r>
              <a:rPr lang="en-US" altLang="zh-TW" sz="900" b="1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aMessage.getTo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b="1" dirty="0" err="1"/>
              <a:t>isFinalRecipient</a:t>
            </a:r>
            <a:r>
              <a:rPr lang="en-US" altLang="zh-TW" sz="900" dirty="0"/>
              <a:t> &amp;&amp;</a:t>
            </a:r>
          </a:p>
          <a:p>
            <a:r>
              <a:rPr lang="en-US" altLang="zh-TW" sz="900" b="1" dirty="0" smtClean="0"/>
              <a:t>  </a:t>
            </a:r>
            <a:r>
              <a:rPr lang="en-US" altLang="zh-TW" sz="900" dirty="0" smtClean="0"/>
              <a:t>!</a:t>
            </a:r>
            <a:r>
              <a:rPr lang="en-US" altLang="zh-TW" sz="900" b="1" dirty="0" err="1"/>
              <a:t>isDeliveredMessage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aMessage</a:t>
            </a:r>
            <a:r>
              <a:rPr lang="en-US" altLang="zh-TW" sz="900" b="1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(!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 outgoing!=null)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 the final recipient and </a:t>
            </a:r>
            <a:r>
              <a:rPr lang="en-US" altLang="zh-TW" sz="900" u="sng" dirty="0">
                <a:solidFill>
                  <a:schemeClr val="accent3"/>
                </a:solidFill>
              </a:rPr>
              <a:t>app doesn't want to drop the message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-&gt; put to buffer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addToMessages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false);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r>
              <a:rPr lang="en-US" altLang="zh-TW" sz="900" dirty="0" smtClean="0"/>
              <a:t>  else </a:t>
            </a:r>
            <a:r>
              <a:rPr lang="en-US" altLang="zh-TW" sz="900" dirty="0"/>
              <a:t>if (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this.deliveredMessages.put</a:t>
            </a:r>
            <a:r>
              <a:rPr lang="en-US" altLang="zh-TW" sz="900" dirty="0" smtClean="0"/>
              <a:t>(id</a:t>
            </a:r>
            <a:r>
              <a:rPr lang="en-US" altLang="zh-TW" sz="900" dirty="0"/>
              <a:t>,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MessageListener</a:t>
            </a:r>
            <a:r>
              <a:rPr lang="en-US" altLang="zh-TW" sz="900" dirty="0"/>
              <a:t> ml : </a:t>
            </a:r>
            <a:r>
              <a:rPr lang="en-US" altLang="zh-TW" sz="900" dirty="0" err="1"/>
              <a:t>this.mListeners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ml.messageTransferred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from,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" name="圓角矩形 2"/>
          <p:cNvSpPr/>
          <p:nvPr/>
        </p:nvSpPr>
        <p:spPr>
          <a:xfrm>
            <a:off x="7273" y="286588"/>
            <a:ext cx="824429" cy="20001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MessageRouter</a:t>
            </a:r>
            <a:endParaRPr lang="zh-TW" altLang="en-US" sz="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20325" y="578205"/>
            <a:ext cx="2249334" cy="138499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600" dirty="0"/>
              <a:t>Message </a:t>
            </a:r>
            <a:r>
              <a:rPr lang="en-US" altLang="zh-TW" sz="600" b="1" dirty="0" err="1"/>
              <a:t>messageTransferred</a:t>
            </a:r>
            <a:r>
              <a:rPr lang="en-US" altLang="zh-TW" sz="600" dirty="0"/>
              <a:t>(String id, </a:t>
            </a:r>
            <a:r>
              <a:rPr lang="en-US" altLang="zh-TW" sz="600" dirty="0" err="1"/>
              <a:t>DTNHost</a:t>
            </a:r>
            <a:r>
              <a:rPr lang="en-US" altLang="zh-TW" sz="600" dirty="0"/>
              <a:t> from) {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m = </a:t>
            </a:r>
            <a:r>
              <a:rPr lang="en-US" altLang="zh-TW" sz="6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600" b="1" dirty="0">
                <a:solidFill>
                  <a:srgbClr val="FF0000"/>
                </a:solidFill>
              </a:rPr>
              <a:t>(id, from)</a:t>
            </a:r>
            <a:r>
              <a:rPr lang="en-US" altLang="zh-TW" sz="600" b="1" dirty="0"/>
              <a:t>;</a:t>
            </a:r>
          </a:p>
          <a:p>
            <a:endParaRPr lang="zh-TW" altLang="en-US" sz="600" dirty="0"/>
          </a:p>
          <a:p>
            <a:r>
              <a:rPr lang="en-US" altLang="zh-TW" sz="600" dirty="0" smtClean="0">
                <a:solidFill>
                  <a:schemeClr val="accent3"/>
                </a:solidFill>
              </a:rPr>
              <a:t>// </a:t>
            </a:r>
            <a:r>
              <a:rPr lang="en-US" altLang="zh-TW" sz="600" dirty="0">
                <a:solidFill>
                  <a:schemeClr val="accent3"/>
                </a:solidFill>
              </a:rPr>
              <a:t>check if </a:t>
            </a:r>
            <a:r>
              <a:rPr lang="en-US" altLang="zh-TW" sz="6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6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if </a:t>
            </a:r>
            <a:r>
              <a:rPr lang="en-US" altLang="zh-TW" sz="600" dirty="0"/>
              <a:t>(</a:t>
            </a:r>
            <a:r>
              <a:rPr lang="en-US" altLang="zh-TW" sz="600" dirty="0" err="1"/>
              <a:t>m.getTo</a:t>
            </a:r>
            <a:r>
              <a:rPr lang="en-US" altLang="zh-TW" sz="600" dirty="0"/>
              <a:t>() == </a:t>
            </a:r>
            <a:r>
              <a:rPr lang="en-US" altLang="zh-TW" sz="600" dirty="0" err="1"/>
              <a:t>getHost</a:t>
            </a:r>
            <a:r>
              <a:rPr lang="en-US" altLang="zh-TW" sz="600" dirty="0"/>
              <a:t>() &amp;&amp; </a:t>
            </a:r>
            <a:r>
              <a:rPr lang="en-US" altLang="zh-TW" sz="600" dirty="0" err="1"/>
              <a:t>m.getResponseSize</a:t>
            </a:r>
            <a:r>
              <a:rPr lang="en-US" altLang="zh-TW" sz="600" dirty="0"/>
              <a:t>() &gt; 0) {</a:t>
            </a:r>
          </a:p>
          <a:p>
            <a:r>
              <a:rPr lang="en-US" altLang="zh-TW" sz="6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res = new Message(</a:t>
            </a:r>
            <a:r>
              <a:rPr lang="en-US" altLang="zh-TW" sz="600" dirty="0" err="1"/>
              <a:t>this.getHost</a:t>
            </a:r>
            <a:r>
              <a:rPr lang="en-US" altLang="zh-TW" sz="600" dirty="0"/>
              <a:t>(),</a:t>
            </a:r>
            <a:r>
              <a:rPr lang="en-US" altLang="zh-TW" sz="600" dirty="0" err="1"/>
              <a:t>m.getFrom</a:t>
            </a:r>
            <a:r>
              <a:rPr lang="en-US" altLang="zh-TW" sz="600" dirty="0"/>
              <a:t>(), </a:t>
            </a:r>
          </a:p>
          <a:p>
            <a:r>
              <a:rPr lang="zh-TW" altLang="en-US" sz="600" i="1" dirty="0" smtClean="0"/>
              <a:t>      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(), </a:t>
            </a:r>
            <a:r>
              <a:rPr lang="en-US" altLang="zh-TW" sz="600" i="1" dirty="0" err="1"/>
              <a:t>m.getResponseSize</a:t>
            </a:r>
            <a:r>
              <a:rPr lang="en-US" altLang="zh-TW" sz="600" i="1" dirty="0"/>
              <a:t>());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this.createNewMessage</a:t>
            </a:r>
            <a:r>
              <a:rPr lang="en-US" altLang="zh-TW" sz="600" dirty="0" smtClean="0"/>
              <a:t>(res</a:t>
            </a:r>
            <a:r>
              <a:rPr lang="en-US" altLang="zh-TW" sz="600" dirty="0"/>
              <a:t>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this.getMessage</a:t>
            </a:r>
            <a:r>
              <a:rPr lang="en-US" altLang="zh-TW" sz="600" dirty="0" smtClean="0"/>
              <a:t>(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()).</a:t>
            </a:r>
            <a:r>
              <a:rPr lang="en-US" altLang="zh-TW" sz="600" i="1" dirty="0" err="1"/>
              <a:t>setRequest</a:t>
            </a:r>
            <a:r>
              <a:rPr lang="en-US" altLang="zh-TW" sz="600" i="1" dirty="0"/>
              <a:t>(m);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}</a:t>
            </a:r>
            <a:endParaRPr lang="en-US" altLang="zh-TW" sz="600" dirty="0"/>
          </a:p>
          <a:p>
            <a:endParaRPr lang="zh-TW" altLang="en-US" sz="600" dirty="0"/>
          </a:p>
          <a:p>
            <a:r>
              <a:rPr lang="en-US" altLang="zh-TW" sz="600" dirty="0"/>
              <a:t>return m;</a:t>
            </a:r>
          </a:p>
          <a:p>
            <a:r>
              <a:rPr lang="en-US" altLang="zh-TW" sz="600" dirty="0"/>
              <a:t>}</a:t>
            </a:r>
            <a:endParaRPr lang="zh-TW" altLang="en-US" sz="600" dirty="0"/>
          </a:p>
        </p:txBody>
      </p:sp>
      <p:cxnSp>
        <p:nvCxnSpPr>
          <p:cNvPr id="5" name="肘形接點 4"/>
          <p:cNvCxnSpPr>
            <a:endCxn id="3" idx="3"/>
          </p:cNvCxnSpPr>
          <p:nvPr/>
        </p:nvCxnSpPr>
        <p:spPr>
          <a:xfrm rot="10800000">
            <a:off x="831702" y="386596"/>
            <a:ext cx="1152128" cy="388040"/>
          </a:xfrm>
          <a:prstGeom prst="bentConnector3">
            <a:avLst>
              <a:gd name="adj1" fmla="val 149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弧 6"/>
          <p:cNvSpPr/>
          <p:nvPr/>
        </p:nvSpPr>
        <p:spPr>
          <a:xfrm>
            <a:off x="831702" y="486604"/>
            <a:ext cx="320542" cy="1568199"/>
          </a:xfrm>
          <a:prstGeom prst="leftBrace">
            <a:avLst>
              <a:gd name="adj1" fmla="val 8333"/>
              <a:gd name="adj2" fmla="val 3050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13957" y="486604"/>
            <a:ext cx="2685" cy="33424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273" y="826334"/>
            <a:ext cx="824429" cy="225839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ActiveRouter</a:t>
            </a:r>
            <a:endParaRPr lang="zh-TW" altLang="en-US" sz="600" dirty="0"/>
          </a:p>
        </p:txBody>
      </p:sp>
      <p:cxnSp>
        <p:nvCxnSpPr>
          <p:cNvPr id="23" name="肘形接點 22"/>
          <p:cNvCxnSpPr/>
          <p:nvPr/>
        </p:nvCxnSpPr>
        <p:spPr>
          <a:xfrm>
            <a:off x="831985" y="286588"/>
            <a:ext cx="2371863" cy="2000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4211960" y="3573016"/>
            <a:ext cx="979069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24" idx="3"/>
          </p:cNvCxnSpPr>
          <p:nvPr/>
        </p:nvCxnSpPr>
        <p:spPr>
          <a:xfrm flipH="1" flipV="1">
            <a:off x="2908735" y="3240375"/>
            <a:ext cx="1396901" cy="18466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2329730" y="305570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547159"/>
              </p:ext>
            </p:extLst>
          </p:nvPr>
        </p:nvGraphicFramePr>
        <p:xfrm>
          <a:off x="7020272" y="3349722"/>
          <a:ext cx="165618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"/>
                <a:gridCol w="828092"/>
              </a:tblGrid>
              <a:tr h="1724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5189587" y="3408492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04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8" y="0"/>
            <a:ext cx="3722494" cy="604780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/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incoming = </a:t>
            </a:r>
            <a:r>
              <a:rPr lang="en-US" altLang="zh-TW" sz="900" dirty="0" err="1"/>
              <a:t>removeFromIncomingBuffer</a:t>
            </a:r>
            <a:r>
              <a:rPr lang="en-US" altLang="zh-TW" sz="900" dirty="0"/>
              <a:t>(id, from);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; </a:t>
            </a:r>
            <a:r>
              <a:rPr lang="en-US" altLang="zh-TW" sz="900" dirty="0">
                <a:solidFill>
                  <a:schemeClr val="accent3"/>
                </a:solidFill>
              </a:rPr>
              <a:t>// is this first delivered instance of the </a:t>
            </a:r>
            <a:r>
              <a:rPr lang="en-US" altLang="zh-TW" sz="900" u="sng" dirty="0" err="1" smtClean="0">
                <a:solidFill>
                  <a:schemeClr val="accent3"/>
                </a:solidFill>
              </a:rPr>
              <a:t>msg</a:t>
            </a:r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(incoming == null) {</a:t>
            </a:r>
          </a:p>
          <a:p>
            <a:r>
              <a:rPr lang="en-US" altLang="zh-TW" sz="900" dirty="0" smtClean="0"/>
              <a:t>   throw new </a:t>
            </a:r>
            <a:r>
              <a:rPr lang="en-US" altLang="zh-TW" sz="900" dirty="0" err="1"/>
              <a:t>SimError</a:t>
            </a:r>
            <a:r>
              <a:rPr lang="en-US" altLang="zh-TW" sz="900" dirty="0"/>
              <a:t>("No message with ID " + id + " in the incoming "+</a:t>
            </a:r>
          </a:p>
          <a:p>
            <a:r>
              <a:rPr lang="en-US" altLang="zh-TW" sz="900" dirty="0" smtClean="0"/>
              <a:t>   "</a:t>
            </a:r>
            <a:r>
              <a:rPr lang="en-US" altLang="zh-TW" sz="900" dirty="0"/>
              <a:t>buffer of " +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incoming.setReceiveTime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SimClock.</a:t>
            </a:r>
            <a:r>
              <a:rPr lang="en-US" altLang="zh-TW" sz="900" i="1" dirty="0" err="1" smtClean="0"/>
              <a:t>getTime</a:t>
            </a:r>
            <a:r>
              <a:rPr lang="en-US" altLang="zh-TW" sz="900" i="1" dirty="0"/>
              <a:t>());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Pass the message to the application (if any) and get outgoing message</a:t>
            </a:r>
          </a:p>
          <a:p>
            <a:r>
              <a:rPr lang="en-US" altLang="zh-TW" sz="900" dirty="0" smtClean="0"/>
              <a:t>  Message </a:t>
            </a:r>
            <a:r>
              <a:rPr lang="en-US" altLang="zh-TW" sz="900" dirty="0"/>
              <a:t>outgoing = incoming;</a:t>
            </a:r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(Application app : </a:t>
            </a:r>
            <a:r>
              <a:rPr lang="en-US" altLang="zh-TW" sz="900" dirty="0" err="1"/>
              <a:t>getApplications</a:t>
            </a:r>
            <a:r>
              <a:rPr lang="en-US" altLang="zh-TW" sz="900" dirty="0"/>
              <a:t>(</a:t>
            </a:r>
            <a:r>
              <a:rPr lang="en-US" altLang="zh-TW" sz="900" dirty="0" err="1"/>
              <a:t>incoming.getAppID</a:t>
            </a:r>
            <a:r>
              <a:rPr lang="en-US" altLang="zh-TW" sz="900" dirty="0"/>
              <a:t>()))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Note that the order of applications is significant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since the next one gets the output of the previous.</a:t>
            </a:r>
          </a:p>
          <a:p>
            <a:r>
              <a:rPr lang="en-US" altLang="zh-TW" sz="900" dirty="0" smtClean="0"/>
              <a:t>    outgoing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app.handle</a:t>
            </a:r>
            <a:r>
              <a:rPr lang="en-US" altLang="zh-TW" sz="900" dirty="0"/>
              <a:t>(outgoing,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if </a:t>
            </a:r>
            <a:r>
              <a:rPr lang="en-US" altLang="zh-TW" sz="900" dirty="0"/>
              <a:t>(outgoing == null) break; </a:t>
            </a:r>
            <a:r>
              <a:rPr lang="en-US" altLang="zh-TW" sz="900" dirty="0">
                <a:solidFill>
                  <a:schemeClr val="accent3"/>
                </a:solidFill>
              </a:rPr>
              <a:t>// Some </a:t>
            </a:r>
            <a:r>
              <a:rPr lang="en-US" altLang="zh-TW" sz="900" u="sng" dirty="0">
                <a:solidFill>
                  <a:schemeClr val="accent3"/>
                </a:solidFill>
              </a:rPr>
              <a:t>app wanted to drop the message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Message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 = (outgoing==null)?(incoming):(outgoing);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If the application re-targets the message (changes 'to')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then the message is not considered as 'delivered' to this host.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isFinalRecipient</a:t>
            </a:r>
            <a:r>
              <a:rPr lang="en-US" altLang="zh-TW" sz="900" b="1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aMessage.getTo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b="1" dirty="0" err="1"/>
              <a:t>isFinalRecipient</a:t>
            </a:r>
            <a:r>
              <a:rPr lang="en-US" altLang="zh-TW" sz="900" dirty="0"/>
              <a:t> &amp;&amp;</a:t>
            </a:r>
          </a:p>
          <a:p>
            <a:r>
              <a:rPr lang="en-US" altLang="zh-TW" sz="900" b="1" dirty="0" smtClean="0"/>
              <a:t>  </a:t>
            </a:r>
            <a:r>
              <a:rPr lang="en-US" altLang="zh-TW" sz="900" b="1" dirty="0" smtClean="0">
                <a:solidFill>
                  <a:srgbClr val="FF0000"/>
                </a:solidFill>
              </a:rPr>
              <a:t>!</a:t>
            </a:r>
            <a:r>
              <a:rPr lang="en-US" altLang="zh-TW" sz="900" b="1" dirty="0" err="1"/>
              <a:t>isDeliveredMessage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aMessage</a:t>
            </a:r>
            <a:r>
              <a:rPr lang="en-US" altLang="zh-TW" sz="900" b="1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(!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 outgoing!=null)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 the final recipient and </a:t>
            </a:r>
            <a:r>
              <a:rPr lang="en-US" altLang="zh-TW" sz="900" u="sng" dirty="0">
                <a:solidFill>
                  <a:schemeClr val="accent3"/>
                </a:solidFill>
              </a:rPr>
              <a:t>app doesn't want to drop the message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-&gt; put to buffer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addToMessages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false);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r>
              <a:rPr lang="en-US" altLang="zh-TW" sz="900" dirty="0" smtClean="0"/>
              <a:t>  else </a:t>
            </a:r>
            <a:r>
              <a:rPr lang="en-US" altLang="zh-TW" sz="900" dirty="0"/>
              <a:t>if (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this.deliveredMessages.put</a:t>
            </a:r>
            <a:r>
              <a:rPr lang="en-US" altLang="zh-TW" sz="900" dirty="0" smtClean="0"/>
              <a:t>(id</a:t>
            </a:r>
            <a:r>
              <a:rPr lang="en-US" altLang="zh-TW" sz="900" dirty="0"/>
              <a:t>,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MessageListener</a:t>
            </a:r>
            <a:r>
              <a:rPr lang="en-US" altLang="zh-TW" sz="900" dirty="0"/>
              <a:t> ml : </a:t>
            </a:r>
            <a:r>
              <a:rPr lang="en-US" altLang="zh-TW" sz="900" dirty="0" err="1"/>
              <a:t>this.mListeners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ml.messageTransferred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from,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" name="圓角矩形 2"/>
          <p:cNvSpPr/>
          <p:nvPr/>
        </p:nvSpPr>
        <p:spPr>
          <a:xfrm>
            <a:off x="7273" y="286588"/>
            <a:ext cx="824429" cy="20001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MessageRouter</a:t>
            </a:r>
            <a:endParaRPr lang="zh-TW" altLang="en-US" sz="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20325" y="578205"/>
            <a:ext cx="2249334" cy="138499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600" dirty="0"/>
              <a:t>Message </a:t>
            </a:r>
            <a:r>
              <a:rPr lang="en-US" altLang="zh-TW" sz="600" b="1" dirty="0" err="1"/>
              <a:t>messageTransferred</a:t>
            </a:r>
            <a:r>
              <a:rPr lang="en-US" altLang="zh-TW" sz="600" dirty="0"/>
              <a:t>(String id, </a:t>
            </a:r>
            <a:r>
              <a:rPr lang="en-US" altLang="zh-TW" sz="600" dirty="0" err="1"/>
              <a:t>DTNHost</a:t>
            </a:r>
            <a:r>
              <a:rPr lang="en-US" altLang="zh-TW" sz="600" dirty="0"/>
              <a:t> from) {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m = </a:t>
            </a:r>
            <a:r>
              <a:rPr lang="en-US" altLang="zh-TW" sz="6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600" b="1" dirty="0">
                <a:solidFill>
                  <a:srgbClr val="FF0000"/>
                </a:solidFill>
              </a:rPr>
              <a:t>(id, from)</a:t>
            </a:r>
            <a:r>
              <a:rPr lang="en-US" altLang="zh-TW" sz="600" b="1" dirty="0"/>
              <a:t>;</a:t>
            </a:r>
          </a:p>
          <a:p>
            <a:endParaRPr lang="zh-TW" altLang="en-US" sz="600" dirty="0"/>
          </a:p>
          <a:p>
            <a:r>
              <a:rPr lang="en-US" altLang="zh-TW" sz="600" dirty="0" smtClean="0">
                <a:solidFill>
                  <a:schemeClr val="accent3"/>
                </a:solidFill>
              </a:rPr>
              <a:t>// </a:t>
            </a:r>
            <a:r>
              <a:rPr lang="en-US" altLang="zh-TW" sz="600" dirty="0">
                <a:solidFill>
                  <a:schemeClr val="accent3"/>
                </a:solidFill>
              </a:rPr>
              <a:t>check if </a:t>
            </a:r>
            <a:r>
              <a:rPr lang="en-US" altLang="zh-TW" sz="6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6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if </a:t>
            </a:r>
            <a:r>
              <a:rPr lang="en-US" altLang="zh-TW" sz="600" dirty="0"/>
              <a:t>(</a:t>
            </a:r>
            <a:r>
              <a:rPr lang="en-US" altLang="zh-TW" sz="600" dirty="0" err="1"/>
              <a:t>m.getTo</a:t>
            </a:r>
            <a:r>
              <a:rPr lang="en-US" altLang="zh-TW" sz="600" dirty="0"/>
              <a:t>() == </a:t>
            </a:r>
            <a:r>
              <a:rPr lang="en-US" altLang="zh-TW" sz="600" dirty="0" err="1"/>
              <a:t>getHost</a:t>
            </a:r>
            <a:r>
              <a:rPr lang="en-US" altLang="zh-TW" sz="600" dirty="0"/>
              <a:t>() &amp;&amp; </a:t>
            </a:r>
            <a:r>
              <a:rPr lang="en-US" altLang="zh-TW" sz="600" dirty="0" err="1"/>
              <a:t>m.getResponseSize</a:t>
            </a:r>
            <a:r>
              <a:rPr lang="en-US" altLang="zh-TW" sz="600" dirty="0"/>
              <a:t>() &gt; 0) {</a:t>
            </a:r>
          </a:p>
          <a:p>
            <a:r>
              <a:rPr lang="en-US" altLang="zh-TW" sz="6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res = new Message(</a:t>
            </a:r>
            <a:r>
              <a:rPr lang="en-US" altLang="zh-TW" sz="600" dirty="0" err="1"/>
              <a:t>this.getHost</a:t>
            </a:r>
            <a:r>
              <a:rPr lang="en-US" altLang="zh-TW" sz="600" dirty="0"/>
              <a:t>(),</a:t>
            </a:r>
            <a:r>
              <a:rPr lang="en-US" altLang="zh-TW" sz="600" dirty="0" err="1"/>
              <a:t>m.getFrom</a:t>
            </a:r>
            <a:r>
              <a:rPr lang="en-US" altLang="zh-TW" sz="600" dirty="0"/>
              <a:t>(), </a:t>
            </a:r>
          </a:p>
          <a:p>
            <a:r>
              <a:rPr lang="zh-TW" altLang="en-US" sz="600" i="1" dirty="0" smtClean="0"/>
              <a:t>      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(), </a:t>
            </a:r>
            <a:r>
              <a:rPr lang="en-US" altLang="zh-TW" sz="600" i="1" dirty="0" err="1"/>
              <a:t>m.getResponseSize</a:t>
            </a:r>
            <a:r>
              <a:rPr lang="en-US" altLang="zh-TW" sz="600" i="1" dirty="0"/>
              <a:t>());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this.createNewMessage</a:t>
            </a:r>
            <a:r>
              <a:rPr lang="en-US" altLang="zh-TW" sz="600" dirty="0" smtClean="0"/>
              <a:t>(res</a:t>
            </a:r>
            <a:r>
              <a:rPr lang="en-US" altLang="zh-TW" sz="600" dirty="0"/>
              <a:t>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this.getMessage</a:t>
            </a:r>
            <a:r>
              <a:rPr lang="en-US" altLang="zh-TW" sz="600" dirty="0" smtClean="0"/>
              <a:t>(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()).</a:t>
            </a:r>
            <a:r>
              <a:rPr lang="en-US" altLang="zh-TW" sz="600" i="1" dirty="0" err="1"/>
              <a:t>setRequest</a:t>
            </a:r>
            <a:r>
              <a:rPr lang="en-US" altLang="zh-TW" sz="600" i="1" dirty="0"/>
              <a:t>(m);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}</a:t>
            </a:r>
            <a:endParaRPr lang="en-US" altLang="zh-TW" sz="600" dirty="0"/>
          </a:p>
          <a:p>
            <a:endParaRPr lang="zh-TW" altLang="en-US" sz="600" dirty="0"/>
          </a:p>
          <a:p>
            <a:r>
              <a:rPr lang="en-US" altLang="zh-TW" sz="600" dirty="0"/>
              <a:t>return m;</a:t>
            </a:r>
          </a:p>
          <a:p>
            <a:r>
              <a:rPr lang="en-US" altLang="zh-TW" sz="600" dirty="0"/>
              <a:t>}</a:t>
            </a:r>
            <a:endParaRPr lang="zh-TW" altLang="en-US" sz="600" dirty="0"/>
          </a:p>
        </p:txBody>
      </p:sp>
      <p:cxnSp>
        <p:nvCxnSpPr>
          <p:cNvPr id="5" name="肘形接點 4"/>
          <p:cNvCxnSpPr>
            <a:endCxn id="3" idx="3"/>
          </p:cNvCxnSpPr>
          <p:nvPr/>
        </p:nvCxnSpPr>
        <p:spPr>
          <a:xfrm rot="10800000">
            <a:off x="831702" y="386596"/>
            <a:ext cx="1152128" cy="388040"/>
          </a:xfrm>
          <a:prstGeom prst="bentConnector3">
            <a:avLst>
              <a:gd name="adj1" fmla="val 149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弧 6"/>
          <p:cNvSpPr/>
          <p:nvPr/>
        </p:nvSpPr>
        <p:spPr>
          <a:xfrm>
            <a:off x="831702" y="486604"/>
            <a:ext cx="320542" cy="1568199"/>
          </a:xfrm>
          <a:prstGeom prst="leftBrace">
            <a:avLst>
              <a:gd name="adj1" fmla="val 8333"/>
              <a:gd name="adj2" fmla="val 3050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13957" y="486604"/>
            <a:ext cx="2685" cy="33424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273" y="826334"/>
            <a:ext cx="824429" cy="225839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ActiveRouter</a:t>
            </a:r>
            <a:endParaRPr lang="zh-TW" altLang="en-US" sz="600" dirty="0"/>
          </a:p>
        </p:txBody>
      </p:sp>
      <p:cxnSp>
        <p:nvCxnSpPr>
          <p:cNvPr id="23" name="肘形接點 22"/>
          <p:cNvCxnSpPr/>
          <p:nvPr/>
        </p:nvCxnSpPr>
        <p:spPr>
          <a:xfrm>
            <a:off x="831985" y="286588"/>
            <a:ext cx="2371863" cy="2000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4211960" y="3573016"/>
            <a:ext cx="979069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24" idx="3"/>
          </p:cNvCxnSpPr>
          <p:nvPr/>
        </p:nvCxnSpPr>
        <p:spPr>
          <a:xfrm flipH="1" flipV="1">
            <a:off x="2908735" y="3240375"/>
            <a:ext cx="1396901" cy="18466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2329730" y="305570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349589"/>
              </p:ext>
            </p:extLst>
          </p:nvPr>
        </p:nvGraphicFramePr>
        <p:xfrm>
          <a:off x="7020272" y="3349722"/>
          <a:ext cx="165618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"/>
                <a:gridCol w="828092"/>
              </a:tblGrid>
              <a:tr h="1724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5189587" y="3408492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6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8" y="0"/>
            <a:ext cx="3722494" cy="604780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/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incoming = </a:t>
            </a:r>
            <a:r>
              <a:rPr lang="en-US" altLang="zh-TW" sz="900" dirty="0" err="1"/>
              <a:t>removeFromIncomingBuffer</a:t>
            </a:r>
            <a:r>
              <a:rPr lang="en-US" altLang="zh-TW" sz="900" dirty="0"/>
              <a:t>(id, from);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; </a:t>
            </a:r>
            <a:r>
              <a:rPr lang="en-US" altLang="zh-TW" sz="900" dirty="0">
                <a:solidFill>
                  <a:schemeClr val="accent3"/>
                </a:solidFill>
              </a:rPr>
              <a:t>// is this first delivered instance of the </a:t>
            </a:r>
            <a:r>
              <a:rPr lang="en-US" altLang="zh-TW" sz="900" u="sng" dirty="0" err="1" smtClean="0">
                <a:solidFill>
                  <a:schemeClr val="accent3"/>
                </a:solidFill>
              </a:rPr>
              <a:t>msg</a:t>
            </a:r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(incoming == null) {</a:t>
            </a:r>
          </a:p>
          <a:p>
            <a:r>
              <a:rPr lang="en-US" altLang="zh-TW" sz="900" dirty="0" smtClean="0"/>
              <a:t>   throw new </a:t>
            </a:r>
            <a:r>
              <a:rPr lang="en-US" altLang="zh-TW" sz="900" dirty="0" err="1"/>
              <a:t>SimError</a:t>
            </a:r>
            <a:r>
              <a:rPr lang="en-US" altLang="zh-TW" sz="900" dirty="0"/>
              <a:t>("No message with ID " + id + " in the incoming "+</a:t>
            </a:r>
          </a:p>
          <a:p>
            <a:r>
              <a:rPr lang="en-US" altLang="zh-TW" sz="900" dirty="0" smtClean="0"/>
              <a:t>   "</a:t>
            </a:r>
            <a:r>
              <a:rPr lang="en-US" altLang="zh-TW" sz="900" dirty="0"/>
              <a:t>buffer of " +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incoming.setReceiveTime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SimClock.</a:t>
            </a:r>
            <a:r>
              <a:rPr lang="en-US" altLang="zh-TW" sz="900" i="1" dirty="0" err="1" smtClean="0"/>
              <a:t>getTime</a:t>
            </a:r>
            <a:r>
              <a:rPr lang="en-US" altLang="zh-TW" sz="900" i="1" dirty="0"/>
              <a:t>());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Pass the message to the application (if any) and get outgoing message</a:t>
            </a:r>
          </a:p>
          <a:p>
            <a:r>
              <a:rPr lang="en-US" altLang="zh-TW" sz="900" dirty="0" smtClean="0"/>
              <a:t>  Message </a:t>
            </a:r>
            <a:r>
              <a:rPr lang="en-US" altLang="zh-TW" sz="900" dirty="0"/>
              <a:t>outgoing = incoming;</a:t>
            </a:r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(Application app : </a:t>
            </a:r>
            <a:r>
              <a:rPr lang="en-US" altLang="zh-TW" sz="900" dirty="0" err="1"/>
              <a:t>getApplications</a:t>
            </a:r>
            <a:r>
              <a:rPr lang="en-US" altLang="zh-TW" sz="900" dirty="0"/>
              <a:t>(</a:t>
            </a:r>
            <a:r>
              <a:rPr lang="en-US" altLang="zh-TW" sz="900" dirty="0" err="1"/>
              <a:t>incoming.getAppID</a:t>
            </a:r>
            <a:r>
              <a:rPr lang="en-US" altLang="zh-TW" sz="900" dirty="0"/>
              <a:t>()))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Note that the order of applications is significant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since the next one gets the output of the previous.</a:t>
            </a:r>
          </a:p>
          <a:p>
            <a:r>
              <a:rPr lang="en-US" altLang="zh-TW" sz="900" dirty="0" smtClean="0"/>
              <a:t>    outgoing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app.handle</a:t>
            </a:r>
            <a:r>
              <a:rPr lang="en-US" altLang="zh-TW" sz="900" dirty="0"/>
              <a:t>(outgoing,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if </a:t>
            </a:r>
            <a:r>
              <a:rPr lang="en-US" altLang="zh-TW" sz="900" dirty="0"/>
              <a:t>(outgoing == null) break; </a:t>
            </a:r>
            <a:r>
              <a:rPr lang="en-US" altLang="zh-TW" sz="900" dirty="0">
                <a:solidFill>
                  <a:schemeClr val="accent3"/>
                </a:solidFill>
              </a:rPr>
              <a:t>// Some </a:t>
            </a:r>
            <a:r>
              <a:rPr lang="en-US" altLang="zh-TW" sz="900" u="sng" dirty="0">
                <a:solidFill>
                  <a:schemeClr val="accent3"/>
                </a:solidFill>
              </a:rPr>
              <a:t>app wanted to drop the message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Message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 = (outgoing==null)?(incoming):(outgoing);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If the application re-targets the message (changes 'to')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then the message is not considered as 'delivered' to this host.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b="1" dirty="0" err="1" smtClean="0"/>
              <a:t>isFinalRecipient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aMessage.getTo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</a:t>
            </a:r>
            <a:r>
              <a:rPr lang="en-US" altLang="zh-TW" sz="900" b="1" dirty="0" smtClean="0"/>
              <a:t> </a:t>
            </a:r>
            <a:r>
              <a:rPr lang="en-US" altLang="zh-TW" sz="900" b="1" dirty="0" err="1" smtClean="0"/>
              <a:t>isFirstDelivery</a:t>
            </a:r>
            <a:r>
              <a:rPr lang="en-US" altLang="zh-TW" sz="900" b="1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</a:t>
            </a:r>
          </a:p>
          <a:p>
            <a:r>
              <a:rPr lang="en-US" altLang="zh-TW" sz="900" dirty="0" smtClean="0"/>
              <a:t>  !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(!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 outgoing!=null)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 the final recipient and </a:t>
            </a:r>
            <a:r>
              <a:rPr lang="en-US" altLang="zh-TW" sz="900" u="sng" dirty="0">
                <a:solidFill>
                  <a:schemeClr val="accent3"/>
                </a:solidFill>
              </a:rPr>
              <a:t>app doesn't want to drop the message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-&gt; put to buffer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addToMessages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false);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r>
              <a:rPr lang="en-US" altLang="zh-TW" sz="900" dirty="0" smtClean="0"/>
              <a:t>  else </a:t>
            </a:r>
            <a:r>
              <a:rPr lang="en-US" altLang="zh-TW" sz="900" dirty="0"/>
              <a:t>if (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this.deliveredMessages.put</a:t>
            </a:r>
            <a:r>
              <a:rPr lang="en-US" altLang="zh-TW" sz="900" dirty="0" smtClean="0"/>
              <a:t>(id</a:t>
            </a:r>
            <a:r>
              <a:rPr lang="en-US" altLang="zh-TW" sz="900" dirty="0"/>
              <a:t>,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MessageListener</a:t>
            </a:r>
            <a:r>
              <a:rPr lang="en-US" altLang="zh-TW" sz="900" dirty="0"/>
              <a:t> ml : </a:t>
            </a:r>
            <a:r>
              <a:rPr lang="en-US" altLang="zh-TW" sz="900" dirty="0" err="1"/>
              <a:t>this.mListeners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ml.messageTransferred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from,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" name="圓角矩形 2"/>
          <p:cNvSpPr/>
          <p:nvPr/>
        </p:nvSpPr>
        <p:spPr>
          <a:xfrm>
            <a:off x="7273" y="286588"/>
            <a:ext cx="824429" cy="20001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MessageRouter</a:t>
            </a:r>
            <a:endParaRPr lang="zh-TW" altLang="en-US" sz="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20325" y="578205"/>
            <a:ext cx="2249334" cy="138499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600" dirty="0"/>
              <a:t>Message </a:t>
            </a:r>
            <a:r>
              <a:rPr lang="en-US" altLang="zh-TW" sz="600" b="1" dirty="0" err="1"/>
              <a:t>messageTransferred</a:t>
            </a:r>
            <a:r>
              <a:rPr lang="en-US" altLang="zh-TW" sz="600" dirty="0"/>
              <a:t>(String id, </a:t>
            </a:r>
            <a:r>
              <a:rPr lang="en-US" altLang="zh-TW" sz="600" dirty="0" err="1"/>
              <a:t>DTNHost</a:t>
            </a:r>
            <a:r>
              <a:rPr lang="en-US" altLang="zh-TW" sz="600" dirty="0"/>
              <a:t> from) {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m = </a:t>
            </a:r>
            <a:r>
              <a:rPr lang="en-US" altLang="zh-TW" sz="6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600" b="1" dirty="0">
                <a:solidFill>
                  <a:srgbClr val="FF0000"/>
                </a:solidFill>
              </a:rPr>
              <a:t>(id, from)</a:t>
            </a:r>
            <a:r>
              <a:rPr lang="en-US" altLang="zh-TW" sz="600" b="1" dirty="0"/>
              <a:t>;</a:t>
            </a:r>
          </a:p>
          <a:p>
            <a:endParaRPr lang="zh-TW" altLang="en-US" sz="600" dirty="0"/>
          </a:p>
          <a:p>
            <a:r>
              <a:rPr lang="en-US" altLang="zh-TW" sz="600" dirty="0" smtClean="0">
                <a:solidFill>
                  <a:schemeClr val="accent3"/>
                </a:solidFill>
              </a:rPr>
              <a:t>// </a:t>
            </a:r>
            <a:r>
              <a:rPr lang="en-US" altLang="zh-TW" sz="600" dirty="0">
                <a:solidFill>
                  <a:schemeClr val="accent3"/>
                </a:solidFill>
              </a:rPr>
              <a:t>check if </a:t>
            </a:r>
            <a:r>
              <a:rPr lang="en-US" altLang="zh-TW" sz="6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6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if </a:t>
            </a:r>
            <a:r>
              <a:rPr lang="en-US" altLang="zh-TW" sz="600" dirty="0"/>
              <a:t>(</a:t>
            </a:r>
            <a:r>
              <a:rPr lang="en-US" altLang="zh-TW" sz="600" dirty="0" err="1"/>
              <a:t>m.getTo</a:t>
            </a:r>
            <a:r>
              <a:rPr lang="en-US" altLang="zh-TW" sz="600" dirty="0"/>
              <a:t>() == </a:t>
            </a:r>
            <a:r>
              <a:rPr lang="en-US" altLang="zh-TW" sz="600" dirty="0" err="1"/>
              <a:t>getHost</a:t>
            </a:r>
            <a:r>
              <a:rPr lang="en-US" altLang="zh-TW" sz="600" dirty="0"/>
              <a:t>() &amp;&amp; </a:t>
            </a:r>
            <a:r>
              <a:rPr lang="en-US" altLang="zh-TW" sz="600" dirty="0" err="1"/>
              <a:t>m.getResponseSize</a:t>
            </a:r>
            <a:r>
              <a:rPr lang="en-US" altLang="zh-TW" sz="600" dirty="0"/>
              <a:t>() &gt; 0) {</a:t>
            </a:r>
          </a:p>
          <a:p>
            <a:r>
              <a:rPr lang="en-US" altLang="zh-TW" sz="6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res = new Message(</a:t>
            </a:r>
            <a:r>
              <a:rPr lang="en-US" altLang="zh-TW" sz="600" dirty="0" err="1"/>
              <a:t>this.getHost</a:t>
            </a:r>
            <a:r>
              <a:rPr lang="en-US" altLang="zh-TW" sz="600" dirty="0"/>
              <a:t>(),</a:t>
            </a:r>
            <a:r>
              <a:rPr lang="en-US" altLang="zh-TW" sz="600" dirty="0" err="1"/>
              <a:t>m.getFrom</a:t>
            </a:r>
            <a:r>
              <a:rPr lang="en-US" altLang="zh-TW" sz="600" dirty="0"/>
              <a:t>(), </a:t>
            </a:r>
          </a:p>
          <a:p>
            <a:r>
              <a:rPr lang="zh-TW" altLang="en-US" sz="600" i="1" dirty="0" smtClean="0"/>
              <a:t>      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(), </a:t>
            </a:r>
            <a:r>
              <a:rPr lang="en-US" altLang="zh-TW" sz="600" i="1" dirty="0" err="1"/>
              <a:t>m.getResponseSize</a:t>
            </a:r>
            <a:r>
              <a:rPr lang="en-US" altLang="zh-TW" sz="600" i="1" dirty="0"/>
              <a:t>());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this.createNewMessage</a:t>
            </a:r>
            <a:r>
              <a:rPr lang="en-US" altLang="zh-TW" sz="600" dirty="0" smtClean="0"/>
              <a:t>(res</a:t>
            </a:r>
            <a:r>
              <a:rPr lang="en-US" altLang="zh-TW" sz="600" dirty="0"/>
              <a:t>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this.getMessage</a:t>
            </a:r>
            <a:r>
              <a:rPr lang="en-US" altLang="zh-TW" sz="600" dirty="0" smtClean="0"/>
              <a:t>(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()).</a:t>
            </a:r>
            <a:r>
              <a:rPr lang="en-US" altLang="zh-TW" sz="600" i="1" dirty="0" err="1"/>
              <a:t>setRequest</a:t>
            </a:r>
            <a:r>
              <a:rPr lang="en-US" altLang="zh-TW" sz="600" i="1" dirty="0"/>
              <a:t>(m);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}</a:t>
            </a:r>
            <a:endParaRPr lang="en-US" altLang="zh-TW" sz="600" dirty="0"/>
          </a:p>
          <a:p>
            <a:endParaRPr lang="zh-TW" altLang="en-US" sz="600" dirty="0"/>
          </a:p>
          <a:p>
            <a:r>
              <a:rPr lang="en-US" altLang="zh-TW" sz="600" dirty="0"/>
              <a:t>return m;</a:t>
            </a:r>
          </a:p>
          <a:p>
            <a:r>
              <a:rPr lang="en-US" altLang="zh-TW" sz="600" dirty="0"/>
              <a:t>}</a:t>
            </a:r>
            <a:endParaRPr lang="zh-TW" altLang="en-US" sz="600" dirty="0"/>
          </a:p>
        </p:txBody>
      </p:sp>
      <p:cxnSp>
        <p:nvCxnSpPr>
          <p:cNvPr id="5" name="肘形接點 4"/>
          <p:cNvCxnSpPr>
            <a:endCxn id="3" idx="3"/>
          </p:cNvCxnSpPr>
          <p:nvPr/>
        </p:nvCxnSpPr>
        <p:spPr>
          <a:xfrm rot="10800000">
            <a:off x="831702" y="386596"/>
            <a:ext cx="1152128" cy="388040"/>
          </a:xfrm>
          <a:prstGeom prst="bentConnector3">
            <a:avLst>
              <a:gd name="adj1" fmla="val 149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弧 6"/>
          <p:cNvSpPr/>
          <p:nvPr/>
        </p:nvSpPr>
        <p:spPr>
          <a:xfrm>
            <a:off x="831702" y="486604"/>
            <a:ext cx="320542" cy="1568199"/>
          </a:xfrm>
          <a:prstGeom prst="leftBrace">
            <a:avLst>
              <a:gd name="adj1" fmla="val 8333"/>
              <a:gd name="adj2" fmla="val 3050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13957" y="486604"/>
            <a:ext cx="2685" cy="33424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273" y="826334"/>
            <a:ext cx="824429" cy="225839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ActiveRouter</a:t>
            </a:r>
            <a:endParaRPr lang="zh-TW" altLang="en-US" sz="600" dirty="0"/>
          </a:p>
        </p:txBody>
      </p:sp>
      <p:cxnSp>
        <p:nvCxnSpPr>
          <p:cNvPr id="23" name="肘形接點 22"/>
          <p:cNvCxnSpPr/>
          <p:nvPr/>
        </p:nvCxnSpPr>
        <p:spPr>
          <a:xfrm>
            <a:off x="831985" y="286588"/>
            <a:ext cx="2371863" cy="2000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329730" y="305570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345105" y="321616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flipH="1" flipV="1">
            <a:off x="2868978" y="3252718"/>
            <a:ext cx="478886" cy="80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 flipV="1">
            <a:off x="2884353" y="3413175"/>
            <a:ext cx="463511" cy="1186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04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8" y="0"/>
            <a:ext cx="3722494" cy="604780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/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incoming = </a:t>
            </a:r>
            <a:r>
              <a:rPr lang="en-US" altLang="zh-TW" sz="900" dirty="0" err="1"/>
              <a:t>removeFromIncomingBuffer</a:t>
            </a:r>
            <a:r>
              <a:rPr lang="en-US" altLang="zh-TW" sz="900" dirty="0"/>
              <a:t>(id, from);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; </a:t>
            </a:r>
            <a:r>
              <a:rPr lang="en-US" altLang="zh-TW" sz="900" dirty="0">
                <a:solidFill>
                  <a:schemeClr val="accent3"/>
                </a:solidFill>
              </a:rPr>
              <a:t>// is this first delivered instance of the </a:t>
            </a:r>
            <a:r>
              <a:rPr lang="en-US" altLang="zh-TW" sz="900" u="sng" dirty="0" err="1" smtClean="0">
                <a:solidFill>
                  <a:schemeClr val="accent3"/>
                </a:solidFill>
              </a:rPr>
              <a:t>msg</a:t>
            </a:r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(incoming == null) {</a:t>
            </a:r>
          </a:p>
          <a:p>
            <a:r>
              <a:rPr lang="en-US" altLang="zh-TW" sz="900" dirty="0" smtClean="0"/>
              <a:t>   throw new </a:t>
            </a:r>
            <a:r>
              <a:rPr lang="en-US" altLang="zh-TW" sz="900" dirty="0" err="1"/>
              <a:t>SimError</a:t>
            </a:r>
            <a:r>
              <a:rPr lang="en-US" altLang="zh-TW" sz="900" dirty="0"/>
              <a:t>("No message with ID " + id + " in the incoming "+</a:t>
            </a:r>
          </a:p>
          <a:p>
            <a:r>
              <a:rPr lang="en-US" altLang="zh-TW" sz="900" dirty="0" smtClean="0"/>
              <a:t>   "</a:t>
            </a:r>
            <a:r>
              <a:rPr lang="en-US" altLang="zh-TW" sz="900" dirty="0"/>
              <a:t>buffer of " +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incoming.setReceiveTime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SimClock.</a:t>
            </a:r>
            <a:r>
              <a:rPr lang="en-US" altLang="zh-TW" sz="900" i="1" dirty="0" err="1" smtClean="0"/>
              <a:t>getTime</a:t>
            </a:r>
            <a:r>
              <a:rPr lang="en-US" altLang="zh-TW" sz="900" i="1" dirty="0"/>
              <a:t>());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Pass the message to the application (if any) and get outgoing message</a:t>
            </a:r>
          </a:p>
          <a:p>
            <a:r>
              <a:rPr lang="en-US" altLang="zh-TW" sz="900" dirty="0" smtClean="0"/>
              <a:t>  Message </a:t>
            </a:r>
            <a:r>
              <a:rPr lang="en-US" altLang="zh-TW" sz="900" dirty="0"/>
              <a:t>outgoing = incoming;</a:t>
            </a:r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(Application app : </a:t>
            </a:r>
            <a:r>
              <a:rPr lang="en-US" altLang="zh-TW" sz="900" dirty="0" err="1"/>
              <a:t>getApplications</a:t>
            </a:r>
            <a:r>
              <a:rPr lang="en-US" altLang="zh-TW" sz="900" dirty="0"/>
              <a:t>(</a:t>
            </a:r>
            <a:r>
              <a:rPr lang="en-US" altLang="zh-TW" sz="900" dirty="0" err="1"/>
              <a:t>incoming.getAppID</a:t>
            </a:r>
            <a:r>
              <a:rPr lang="en-US" altLang="zh-TW" sz="900" dirty="0"/>
              <a:t>()))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Note that the order of applications is significant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since the next one gets the output of the previous.</a:t>
            </a:r>
          </a:p>
          <a:p>
            <a:r>
              <a:rPr lang="en-US" altLang="zh-TW" sz="900" dirty="0" smtClean="0"/>
              <a:t>    outgoing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app.handle</a:t>
            </a:r>
            <a:r>
              <a:rPr lang="en-US" altLang="zh-TW" sz="900" dirty="0"/>
              <a:t>(outgoing,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if </a:t>
            </a:r>
            <a:r>
              <a:rPr lang="en-US" altLang="zh-TW" sz="900" dirty="0"/>
              <a:t>(outgoing == null) break; </a:t>
            </a:r>
            <a:r>
              <a:rPr lang="en-US" altLang="zh-TW" sz="900" dirty="0">
                <a:solidFill>
                  <a:schemeClr val="accent3"/>
                </a:solidFill>
              </a:rPr>
              <a:t>// Some </a:t>
            </a:r>
            <a:r>
              <a:rPr lang="en-US" altLang="zh-TW" sz="900" u="sng" dirty="0">
                <a:solidFill>
                  <a:schemeClr val="accent3"/>
                </a:solidFill>
              </a:rPr>
              <a:t>app wanted to drop the message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Message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 = (outgoing==null)?(incoming):(outgoing);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If the application re-targets the message (changes 'to')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then the message is not considered as 'delivered' to this host.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b="1" dirty="0" err="1" smtClean="0"/>
              <a:t>isFinalRecipient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aMessage.getTo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</a:t>
            </a:r>
            <a:r>
              <a:rPr lang="en-US" altLang="zh-TW" sz="900" b="1" dirty="0" smtClean="0"/>
              <a:t> </a:t>
            </a:r>
            <a:r>
              <a:rPr lang="en-US" altLang="zh-TW" sz="900" b="1" dirty="0" err="1" smtClean="0"/>
              <a:t>isFirstDelivery</a:t>
            </a:r>
            <a:r>
              <a:rPr lang="en-US" altLang="zh-TW" sz="900" b="1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</a:t>
            </a:r>
          </a:p>
          <a:p>
            <a:r>
              <a:rPr lang="en-US" altLang="zh-TW" sz="900" dirty="0" smtClean="0"/>
              <a:t>  !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(!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 outgoing!=null)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 the final recipient and </a:t>
            </a:r>
            <a:r>
              <a:rPr lang="en-US" altLang="zh-TW" sz="900" u="sng" dirty="0">
                <a:solidFill>
                  <a:schemeClr val="accent3"/>
                </a:solidFill>
              </a:rPr>
              <a:t>app doesn't want to drop the message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-&gt; put to buffer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addToMessages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false);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r>
              <a:rPr lang="en-US" altLang="zh-TW" sz="900" dirty="0" smtClean="0"/>
              <a:t>  else </a:t>
            </a:r>
            <a:r>
              <a:rPr lang="en-US" altLang="zh-TW" sz="900" dirty="0"/>
              <a:t>if (</a:t>
            </a:r>
            <a:r>
              <a:rPr lang="en-US" altLang="zh-TW" sz="900" b="1" dirty="0" err="1"/>
              <a:t>isFirstDelivery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this.deliveredMessages.put</a:t>
            </a:r>
            <a:r>
              <a:rPr lang="en-US" altLang="zh-TW" sz="900" dirty="0" smtClean="0"/>
              <a:t>(id</a:t>
            </a:r>
            <a:r>
              <a:rPr lang="en-US" altLang="zh-TW" sz="900" dirty="0"/>
              <a:t>,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MessageListener</a:t>
            </a:r>
            <a:r>
              <a:rPr lang="en-US" altLang="zh-TW" sz="900" dirty="0"/>
              <a:t> ml : </a:t>
            </a:r>
            <a:r>
              <a:rPr lang="en-US" altLang="zh-TW" sz="900" dirty="0" err="1"/>
              <a:t>this.mListeners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ml.messageTransferred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from,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" name="圓角矩形 2"/>
          <p:cNvSpPr/>
          <p:nvPr/>
        </p:nvSpPr>
        <p:spPr>
          <a:xfrm>
            <a:off x="7273" y="286588"/>
            <a:ext cx="824429" cy="20001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MessageRouter</a:t>
            </a:r>
            <a:endParaRPr lang="zh-TW" altLang="en-US" sz="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20325" y="578205"/>
            <a:ext cx="2249334" cy="138499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600" dirty="0"/>
              <a:t>Message </a:t>
            </a:r>
            <a:r>
              <a:rPr lang="en-US" altLang="zh-TW" sz="600" b="1" dirty="0" err="1"/>
              <a:t>messageTransferred</a:t>
            </a:r>
            <a:r>
              <a:rPr lang="en-US" altLang="zh-TW" sz="600" dirty="0"/>
              <a:t>(String id, </a:t>
            </a:r>
            <a:r>
              <a:rPr lang="en-US" altLang="zh-TW" sz="600" dirty="0" err="1"/>
              <a:t>DTNHost</a:t>
            </a:r>
            <a:r>
              <a:rPr lang="en-US" altLang="zh-TW" sz="600" dirty="0"/>
              <a:t> from) {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m = </a:t>
            </a:r>
            <a:r>
              <a:rPr lang="en-US" altLang="zh-TW" sz="6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600" b="1" dirty="0">
                <a:solidFill>
                  <a:srgbClr val="FF0000"/>
                </a:solidFill>
              </a:rPr>
              <a:t>(id, from)</a:t>
            </a:r>
            <a:r>
              <a:rPr lang="en-US" altLang="zh-TW" sz="600" b="1" dirty="0"/>
              <a:t>;</a:t>
            </a:r>
          </a:p>
          <a:p>
            <a:endParaRPr lang="zh-TW" altLang="en-US" sz="600" dirty="0"/>
          </a:p>
          <a:p>
            <a:r>
              <a:rPr lang="en-US" altLang="zh-TW" sz="600" dirty="0" smtClean="0">
                <a:solidFill>
                  <a:schemeClr val="accent3"/>
                </a:solidFill>
              </a:rPr>
              <a:t>// </a:t>
            </a:r>
            <a:r>
              <a:rPr lang="en-US" altLang="zh-TW" sz="600" dirty="0">
                <a:solidFill>
                  <a:schemeClr val="accent3"/>
                </a:solidFill>
              </a:rPr>
              <a:t>check if </a:t>
            </a:r>
            <a:r>
              <a:rPr lang="en-US" altLang="zh-TW" sz="6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6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if </a:t>
            </a:r>
            <a:r>
              <a:rPr lang="en-US" altLang="zh-TW" sz="600" dirty="0"/>
              <a:t>(</a:t>
            </a:r>
            <a:r>
              <a:rPr lang="en-US" altLang="zh-TW" sz="600" dirty="0" err="1"/>
              <a:t>m.getTo</a:t>
            </a:r>
            <a:r>
              <a:rPr lang="en-US" altLang="zh-TW" sz="600" dirty="0"/>
              <a:t>() == </a:t>
            </a:r>
            <a:r>
              <a:rPr lang="en-US" altLang="zh-TW" sz="600" dirty="0" err="1"/>
              <a:t>getHost</a:t>
            </a:r>
            <a:r>
              <a:rPr lang="en-US" altLang="zh-TW" sz="600" dirty="0"/>
              <a:t>() &amp;&amp; </a:t>
            </a:r>
            <a:r>
              <a:rPr lang="en-US" altLang="zh-TW" sz="600" dirty="0" err="1"/>
              <a:t>m.getResponseSize</a:t>
            </a:r>
            <a:r>
              <a:rPr lang="en-US" altLang="zh-TW" sz="600" dirty="0"/>
              <a:t>() &gt; 0) {</a:t>
            </a:r>
          </a:p>
          <a:p>
            <a:r>
              <a:rPr lang="en-US" altLang="zh-TW" sz="6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res = new Message(</a:t>
            </a:r>
            <a:r>
              <a:rPr lang="en-US" altLang="zh-TW" sz="600" dirty="0" err="1"/>
              <a:t>this.getHost</a:t>
            </a:r>
            <a:r>
              <a:rPr lang="en-US" altLang="zh-TW" sz="600" dirty="0"/>
              <a:t>(),</a:t>
            </a:r>
            <a:r>
              <a:rPr lang="en-US" altLang="zh-TW" sz="600" dirty="0" err="1"/>
              <a:t>m.getFrom</a:t>
            </a:r>
            <a:r>
              <a:rPr lang="en-US" altLang="zh-TW" sz="600" dirty="0"/>
              <a:t>(), </a:t>
            </a:r>
          </a:p>
          <a:p>
            <a:r>
              <a:rPr lang="zh-TW" altLang="en-US" sz="600" i="1" dirty="0" smtClean="0"/>
              <a:t>      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(), </a:t>
            </a:r>
            <a:r>
              <a:rPr lang="en-US" altLang="zh-TW" sz="600" i="1" dirty="0" err="1"/>
              <a:t>m.getResponseSize</a:t>
            </a:r>
            <a:r>
              <a:rPr lang="en-US" altLang="zh-TW" sz="600" i="1" dirty="0"/>
              <a:t>());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this.createNewMessage</a:t>
            </a:r>
            <a:r>
              <a:rPr lang="en-US" altLang="zh-TW" sz="600" dirty="0" smtClean="0"/>
              <a:t>(res</a:t>
            </a:r>
            <a:r>
              <a:rPr lang="en-US" altLang="zh-TW" sz="600" dirty="0"/>
              <a:t>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this.getMessage</a:t>
            </a:r>
            <a:r>
              <a:rPr lang="en-US" altLang="zh-TW" sz="600" dirty="0" smtClean="0"/>
              <a:t>(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()).</a:t>
            </a:r>
            <a:r>
              <a:rPr lang="en-US" altLang="zh-TW" sz="600" i="1" dirty="0" err="1"/>
              <a:t>setRequest</a:t>
            </a:r>
            <a:r>
              <a:rPr lang="en-US" altLang="zh-TW" sz="600" i="1" dirty="0"/>
              <a:t>(m);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}</a:t>
            </a:r>
            <a:endParaRPr lang="en-US" altLang="zh-TW" sz="600" dirty="0"/>
          </a:p>
          <a:p>
            <a:endParaRPr lang="zh-TW" altLang="en-US" sz="600" dirty="0"/>
          </a:p>
          <a:p>
            <a:r>
              <a:rPr lang="en-US" altLang="zh-TW" sz="600" dirty="0"/>
              <a:t>return m;</a:t>
            </a:r>
          </a:p>
          <a:p>
            <a:r>
              <a:rPr lang="en-US" altLang="zh-TW" sz="600" dirty="0"/>
              <a:t>}</a:t>
            </a:r>
            <a:endParaRPr lang="zh-TW" altLang="en-US" sz="600" dirty="0"/>
          </a:p>
        </p:txBody>
      </p:sp>
      <p:cxnSp>
        <p:nvCxnSpPr>
          <p:cNvPr id="5" name="肘形接點 4"/>
          <p:cNvCxnSpPr>
            <a:endCxn id="3" idx="3"/>
          </p:cNvCxnSpPr>
          <p:nvPr/>
        </p:nvCxnSpPr>
        <p:spPr>
          <a:xfrm rot="10800000">
            <a:off x="831702" y="386596"/>
            <a:ext cx="1152128" cy="388040"/>
          </a:xfrm>
          <a:prstGeom prst="bentConnector3">
            <a:avLst>
              <a:gd name="adj1" fmla="val 149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弧 6"/>
          <p:cNvSpPr/>
          <p:nvPr/>
        </p:nvSpPr>
        <p:spPr>
          <a:xfrm>
            <a:off x="831702" y="486604"/>
            <a:ext cx="320542" cy="1568199"/>
          </a:xfrm>
          <a:prstGeom prst="leftBrace">
            <a:avLst>
              <a:gd name="adj1" fmla="val 8333"/>
              <a:gd name="adj2" fmla="val 3050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13957" y="486604"/>
            <a:ext cx="2685" cy="33424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273" y="826334"/>
            <a:ext cx="824429" cy="225839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ActiveRouter</a:t>
            </a:r>
            <a:endParaRPr lang="zh-TW" altLang="en-US" sz="600" dirty="0"/>
          </a:p>
        </p:txBody>
      </p:sp>
      <p:cxnSp>
        <p:nvCxnSpPr>
          <p:cNvPr id="23" name="肘形接點 22"/>
          <p:cNvCxnSpPr/>
          <p:nvPr/>
        </p:nvCxnSpPr>
        <p:spPr>
          <a:xfrm>
            <a:off x="831985" y="286588"/>
            <a:ext cx="2371863" cy="2000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329730" y="305570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345105" y="321616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 flipV="1">
            <a:off x="2868978" y="3252718"/>
            <a:ext cx="478886" cy="80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2884353" y="3413175"/>
            <a:ext cx="463511" cy="1186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2410041" y="429886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flipH="1" flipV="1">
            <a:off x="2949289" y="4495877"/>
            <a:ext cx="463511" cy="1186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04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8" y="0"/>
            <a:ext cx="3722494" cy="604780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/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incoming = </a:t>
            </a:r>
            <a:r>
              <a:rPr lang="en-US" altLang="zh-TW" sz="900" dirty="0" err="1"/>
              <a:t>removeFromIncomingBuffer</a:t>
            </a:r>
            <a:r>
              <a:rPr lang="en-US" altLang="zh-TW" sz="900" dirty="0"/>
              <a:t>(id, from);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; </a:t>
            </a:r>
            <a:r>
              <a:rPr lang="en-US" altLang="zh-TW" sz="900" dirty="0">
                <a:solidFill>
                  <a:schemeClr val="accent3"/>
                </a:solidFill>
              </a:rPr>
              <a:t>// is this first delivered instance of the </a:t>
            </a:r>
            <a:r>
              <a:rPr lang="en-US" altLang="zh-TW" sz="900" u="sng" dirty="0" err="1" smtClean="0">
                <a:solidFill>
                  <a:schemeClr val="accent3"/>
                </a:solidFill>
              </a:rPr>
              <a:t>msg</a:t>
            </a:r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(incoming == null) {</a:t>
            </a:r>
          </a:p>
          <a:p>
            <a:r>
              <a:rPr lang="en-US" altLang="zh-TW" sz="900" dirty="0" smtClean="0"/>
              <a:t>   throw new </a:t>
            </a:r>
            <a:r>
              <a:rPr lang="en-US" altLang="zh-TW" sz="900" dirty="0" err="1"/>
              <a:t>SimError</a:t>
            </a:r>
            <a:r>
              <a:rPr lang="en-US" altLang="zh-TW" sz="900" dirty="0"/>
              <a:t>("No message with ID " + id + " in the incoming "+</a:t>
            </a:r>
          </a:p>
          <a:p>
            <a:r>
              <a:rPr lang="en-US" altLang="zh-TW" sz="900" dirty="0" smtClean="0"/>
              <a:t>   "</a:t>
            </a:r>
            <a:r>
              <a:rPr lang="en-US" altLang="zh-TW" sz="900" dirty="0"/>
              <a:t>buffer of " +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incoming.setReceiveTime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SimClock.</a:t>
            </a:r>
            <a:r>
              <a:rPr lang="en-US" altLang="zh-TW" sz="900" i="1" dirty="0" err="1" smtClean="0"/>
              <a:t>getTime</a:t>
            </a:r>
            <a:r>
              <a:rPr lang="en-US" altLang="zh-TW" sz="900" i="1" dirty="0"/>
              <a:t>());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Pass the message to the application (if any) and get outgoing message</a:t>
            </a:r>
          </a:p>
          <a:p>
            <a:r>
              <a:rPr lang="en-US" altLang="zh-TW" sz="900" dirty="0" smtClean="0"/>
              <a:t>  Message </a:t>
            </a:r>
            <a:r>
              <a:rPr lang="en-US" altLang="zh-TW" sz="900" dirty="0"/>
              <a:t>outgoing = incoming;</a:t>
            </a:r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(Application app : </a:t>
            </a:r>
            <a:r>
              <a:rPr lang="en-US" altLang="zh-TW" sz="900" dirty="0" err="1"/>
              <a:t>getApplications</a:t>
            </a:r>
            <a:r>
              <a:rPr lang="en-US" altLang="zh-TW" sz="900" dirty="0"/>
              <a:t>(</a:t>
            </a:r>
            <a:r>
              <a:rPr lang="en-US" altLang="zh-TW" sz="900" dirty="0" err="1"/>
              <a:t>incoming.getAppID</a:t>
            </a:r>
            <a:r>
              <a:rPr lang="en-US" altLang="zh-TW" sz="900" dirty="0"/>
              <a:t>()))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Note that the order of applications is significant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since the next one gets the output of the previous.</a:t>
            </a:r>
          </a:p>
          <a:p>
            <a:r>
              <a:rPr lang="en-US" altLang="zh-TW" sz="900" dirty="0" smtClean="0"/>
              <a:t>    outgoing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app.handle</a:t>
            </a:r>
            <a:r>
              <a:rPr lang="en-US" altLang="zh-TW" sz="900" dirty="0"/>
              <a:t>(outgoing,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if </a:t>
            </a:r>
            <a:r>
              <a:rPr lang="en-US" altLang="zh-TW" sz="900" dirty="0"/>
              <a:t>(outgoing == null) break; </a:t>
            </a:r>
            <a:r>
              <a:rPr lang="en-US" altLang="zh-TW" sz="900" dirty="0">
                <a:solidFill>
                  <a:schemeClr val="accent3"/>
                </a:solidFill>
              </a:rPr>
              <a:t>// Some </a:t>
            </a:r>
            <a:r>
              <a:rPr lang="en-US" altLang="zh-TW" sz="900" u="sng" dirty="0">
                <a:solidFill>
                  <a:schemeClr val="accent3"/>
                </a:solidFill>
              </a:rPr>
              <a:t>app wanted to drop the message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Message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 = (outgoing==null)?(incoming):(outgoing);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If the application re-targets the message (changes 'to')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then the message is not considered as 'delivered' to this host.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b="1" dirty="0" err="1" smtClean="0"/>
              <a:t>isFinalRecipient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aMessage.getTo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</a:t>
            </a:r>
            <a:r>
              <a:rPr lang="en-US" altLang="zh-TW" sz="900" b="1" dirty="0" smtClean="0"/>
              <a:t> </a:t>
            </a:r>
            <a:r>
              <a:rPr lang="en-US" altLang="zh-TW" sz="900" b="1" dirty="0" err="1" smtClean="0"/>
              <a:t>isFirstDelivery</a:t>
            </a:r>
            <a:r>
              <a:rPr lang="en-US" altLang="zh-TW" sz="900" b="1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</a:t>
            </a:r>
          </a:p>
          <a:p>
            <a:r>
              <a:rPr lang="en-US" altLang="zh-TW" sz="900" dirty="0" smtClean="0"/>
              <a:t>  !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(!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 outgoing!=null)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 the final recipient and </a:t>
            </a:r>
            <a:r>
              <a:rPr lang="en-US" altLang="zh-TW" sz="900" u="sng" dirty="0">
                <a:solidFill>
                  <a:schemeClr val="accent3"/>
                </a:solidFill>
              </a:rPr>
              <a:t>app doesn't want to drop the message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-&gt; put to buffer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addToMessages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false);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r>
              <a:rPr lang="en-US" altLang="zh-TW" sz="900" dirty="0" smtClean="0"/>
              <a:t>  else </a:t>
            </a:r>
            <a:r>
              <a:rPr lang="en-US" altLang="zh-TW" sz="900" dirty="0"/>
              <a:t>if (</a:t>
            </a:r>
            <a:r>
              <a:rPr lang="en-US" altLang="zh-TW" sz="900" b="1" dirty="0" err="1"/>
              <a:t>isFirstDelivery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b="1" dirty="0" err="1" smtClean="0"/>
              <a:t>this.deliveredMessages.put</a:t>
            </a:r>
            <a:r>
              <a:rPr lang="en-US" altLang="zh-TW" sz="900" b="1" dirty="0" smtClean="0"/>
              <a:t>(id</a:t>
            </a:r>
            <a:r>
              <a:rPr lang="en-US" altLang="zh-TW" sz="900" b="1" dirty="0"/>
              <a:t>, </a:t>
            </a:r>
            <a:r>
              <a:rPr lang="en-US" altLang="zh-TW" sz="900" b="1" dirty="0" err="1"/>
              <a:t>aMessage</a:t>
            </a:r>
            <a:r>
              <a:rPr lang="en-US" altLang="zh-TW" sz="900" b="1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MessageListener</a:t>
            </a:r>
            <a:r>
              <a:rPr lang="en-US" altLang="zh-TW" sz="900" dirty="0"/>
              <a:t> ml : </a:t>
            </a:r>
            <a:r>
              <a:rPr lang="en-US" altLang="zh-TW" sz="900" dirty="0" err="1"/>
              <a:t>this.mListeners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ml.messageTransferred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from,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" name="圓角矩形 2"/>
          <p:cNvSpPr/>
          <p:nvPr/>
        </p:nvSpPr>
        <p:spPr>
          <a:xfrm>
            <a:off x="7273" y="286588"/>
            <a:ext cx="824429" cy="20001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MessageRouter</a:t>
            </a:r>
            <a:endParaRPr lang="zh-TW" altLang="en-US" sz="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20325" y="578205"/>
            <a:ext cx="2249334" cy="138499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600" dirty="0"/>
              <a:t>Message </a:t>
            </a:r>
            <a:r>
              <a:rPr lang="en-US" altLang="zh-TW" sz="600" b="1" dirty="0" err="1"/>
              <a:t>messageTransferred</a:t>
            </a:r>
            <a:r>
              <a:rPr lang="en-US" altLang="zh-TW" sz="600" dirty="0"/>
              <a:t>(String id, </a:t>
            </a:r>
            <a:r>
              <a:rPr lang="en-US" altLang="zh-TW" sz="600" dirty="0" err="1"/>
              <a:t>DTNHost</a:t>
            </a:r>
            <a:r>
              <a:rPr lang="en-US" altLang="zh-TW" sz="600" dirty="0"/>
              <a:t> from) {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m = </a:t>
            </a:r>
            <a:r>
              <a:rPr lang="en-US" altLang="zh-TW" sz="6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600" b="1" dirty="0">
                <a:solidFill>
                  <a:srgbClr val="FF0000"/>
                </a:solidFill>
              </a:rPr>
              <a:t>(id, from)</a:t>
            </a:r>
            <a:r>
              <a:rPr lang="en-US" altLang="zh-TW" sz="600" b="1" dirty="0"/>
              <a:t>;</a:t>
            </a:r>
          </a:p>
          <a:p>
            <a:endParaRPr lang="zh-TW" altLang="en-US" sz="600" dirty="0"/>
          </a:p>
          <a:p>
            <a:r>
              <a:rPr lang="en-US" altLang="zh-TW" sz="600" dirty="0" smtClean="0">
                <a:solidFill>
                  <a:schemeClr val="accent3"/>
                </a:solidFill>
              </a:rPr>
              <a:t>// </a:t>
            </a:r>
            <a:r>
              <a:rPr lang="en-US" altLang="zh-TW" sz="600" dirty="0">
                <a:solidFill>
                  <a:schemeClr val="accent3"/>
                </a:solidFill>
              </a:rPr>
              <a:t>check if </a:t>
            </a:r>
            <a:r>
              <a:rPr lang="en-US" altLang="zh-TW" sz="6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6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if </a:t>
            </a:r>
            <a:r>
              <a:rPr lang="en-US" altLang="zh-TW" sz="600" dirty="0"/>
              <a:t>(</a:t>
            </a:r>
            <a:r>
              <a:rPr lang="en-US" altLang="zh-TW" sz="600" dirty="0" err="1"/>
              <a:t>m.getTo</a:t>
            </a:r>
            <a:r>
              <a:rPr lang="en-US" altLang="zh-TW" sz="600" dirty="0"/>
              <a:t>() == </a:t>
            </a:r>
            <a:r>
              <a:rPr lang="en-US" altLang="zh-TW" sz="600" dirty="0" err="1"/>
              <a:t>getHost</a:t>
            </a:r>
            <a:r>
              <a:rPr lang="en-US" altLang="zh-TW" sz="600" dirty="0"/>
              <a:t>() &amp;&amp; </a:t>
            </a:r>
            <a:r>
              <a:rPr lang="en-US" altLang="zh-TW" sz="600" dirty="0" err="1"/>
              <a:t>m.getResponseSize</a:t>
            </a:r>
            <a:r>
              <a:rPr lang="en-US" altLang="zh-TW" sz="600" dirty="0"/>
              <a:t>() &gt; 0) {</a:t>
            </a:r>
          </a:p>
          <a:p>
            <a:r>
              <a:rPr lang="en-US" altLang="zh-TW" sz="6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res = new Message(</a:t>
            </a:r>
            <a:r>
              <a:rPr lang="en-US" altLang="zh-TW" sz="600" dirty="0" err="1"/>
              <a:t>this.getHost</a:t>
            </a:r>
            <a:r>
              <a:rPr lang="en-US" altLang="zh-TW" sz="600" dirty="0"/>
              <a:t>(),</a:t>
            </a:r>
            <a:r>
              <a:rPr lang="en-US" altLang="zh-TW" sz="600" dirty="0" err="1"/>
              <a:t>m.getFrom</a:t>
            </a:r>
            <a:r>
              <a:rPr lang="en-US" altLang="zh-TW" sz="600" dirty="0"/>
              <a:t>(), </a:t>
            </a:r>
          </a:p>
          <a:p>
            <a:r>
              <a:rPr lang="zh-TW" altLang="en-US" sz="600" i="1" dirty="0" smtClean="0"/>
              <a:t>      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(), </a:t>
            </a:r>
            <a:r>
              <a:rPr lang="en-US" altLang="zh-TW" sz="600" i="1" dirty="0" err="1"/>
              <a:t>m.getResponseSize</a:t>
            </a:r>
            <a:r>
              <a:rPr lang="en-US" altLang="zh-TW" sz="600" i="1" dirty="0"/>
              <a:t>());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this.createNewMessage</a:t>
            </a:r>
            <a:r>
              <a:rPr lang="en-US" altLang="zh-TW" sz="600" dirty="0" smtClean="0"/>
              <a:t>(res</a:t>
            </a:r>
            <a:r>
              <a:rPr lang="en-US" altLang="zh-TW" sz="600" dirty="0"/>
              <a:t>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this.getMessage</a:t>
            </a:r>
            <a:r>
              <a:rPr lang="en-US" altLang="zh-TW" sz="600" dirty="0" smtClean="0"/>
              <a:t>(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()).</a:t>
            </a:r>
            <a:r>
              <a:rPr lang="en-US" altLang="zh-TW" sz="600" i="1" dirty="0" err="1"/>
              <a:t>setRequest</a:t>
            </a:r>
            <a:r>
              <a:rPr lang="en-US" altLang="zh-TW" sz="600" i="1" dirty="0"/>
              <a:t>(m);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}</a:t>
            </a:r>
            <a:endParaRPr lang="en-US" altLang="zh-TW" sz="600" dirty="0"/>
          </a:p>
          <a:p>
            <a:endParaRPr lang="zh-TW" altLang="en-US" sz="600" dirty="0"/>
          </a:p>
          <a:p>
            <a:r>
              <a:rPr lang="en-US" altLang="zh-TW" sz="600" dirty="0"/>
              <a:t>return m;</a:t>
            </a:r>
          </a:p>
          <a:p>
            <a:r>
              <a:rPr lang="en-US" altLang="zh-TW" sz="600" dirty="0"/>
              <a:t>}</a:t>
            </a:r>
            <a:endParaRPr lang="zh-TW" altLang="en-US" sz="600" dirty="0"/>
          </a:p>
        </p:txBody>
      </p:sp>
      <p:cxnSp>
        <p:nvCxnSpPr>
          <p:cNvPr id="5" name="肘形接點 4"/>
          <p:cNvCxnSpPr>
            <a:endCxn id="3" idx="3"/>
          </p:cNvCxnSpPr>
          <p:nvPr/>
        </p:nvCxnSpPr>
        <p:spPr>
          <a:xfrm rot="10800000">
            <a:off x="831702" y="386596"/>
            <a:ext cx="1152128" cy="388040"/>
          </a:xfrm>
          <a:prstGeom prst="bentConnector3">
            <a:avLst>
              <a:gd name="adj1" fmla="val 149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弧 6"/>
          <p:cNvSpPr/>
          <p:nvPr/>
        </p:nvSpPr>
        <p:spPr>
          <a:xfrm>
            <a:off x="831702" y="486604"/>
            <a:ext cx="320542" cy="1568199"/>
          </a:xfrm>
          <a:prstGeom prst="leftBrace">
            <a:avLst>
              <a:gd name="adj1" fmla="val 8333"/>
              <a:gd name="adj2" fmla="val 3050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13957" y="486604"/>
            <a:ext cx="2685" cy="33424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273" y="826334"/>
            <a:ext cx="824429" cy="225839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ActiveRouter</a:t>
            </a:r>
            <a:endParaRPr lang="zh-TW" altLang="en-US" sz="600" dirty="0"/>
          </a:p>
        </p:txBody>
      </p:sp>
      <p:cxnSp>
        <p:nvCxnSpPr>
          <p:cNvPr id="23" name="肘形接點 22"/>
          <p:cNvCxnSpPr/>
          <p:nvPr/>
        </p:nvCxnSpPr>
        <p:spPr>
          <a:xfrm>
            <a:off x="831985" y="286588"/>
            <a:ext cx="2371863" cy="2000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329730" y="305570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345105" y="321616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992939"/>
              </p:ext>
            </p:extLst>
          </p:nvPr>
        </p:nvGraphicFramePr>
        <p:xfrm>
          <a:off x="7020272" y="4293096"/>
          <a:ext cx="165618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"/>
                <a:gridCol w="828092"/>
              </a:tblGrid>
              <a:tr h="1724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6984780" y="4553730"/>
            <a:ext cx="1728192" cy="31784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7344820" y="4881015"/>
            <a:ext cx="288032" cy="122413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564672"/>
              </p:ext>
            </p:extLst>
          </p:nvPr>
        </p:nvGraphicFramePr>
        <p:xfrm>
          <a:off x="3995936" y="6105151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0" dirty="0" smtClean="0"/>
                        <a:t>[n1]</a:t>
                      </a:r>
                      <a:endParaRPr lang="zh-TW" altLang="en-US" sz="10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282555"/>
              </p:ext>
            </p:extLst>
          </p:nvPr>
        </p:nvGraphicFramePr>
        <p:xfrm>
          <a:off x="7020784" y="3112579"/>
          <a:ext cx="1656184" cy="44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"/>
                <a:gridCol w="828092"/>
              </a:tblGrid>
              <a:tr h="1724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/>
                        <a:t>incoming/outgoing/</a:t>
                      </a:r>
                      <a:r>
                        <a:rPr lang="en-US" altLang="zh-TW" sz="900" b="1" dirty="0" err="1" smtClean="0"/>
                        <a:t>aMessage</a:t>
                      </a:r>
                      <a:endParaRPr lang="zh-TW" altLang="en-US" sz="9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直線單箭頭接點 25"/>
          <p:cNvCxnSpPr/>
          <p:nvPr/>
        </p:nvCxnSpPr>
        <p:spPr>
          <a:xfrm flipH="1" flipV="1">
            <a:off x="2868978" y="3252718"/>
            <a:ext cx="478886" cy="80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 flipV="1">
            <a:off x="2884353" y="3413175"/>
            <a:ext cx="463511" cy="1186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2410041" y="429886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2949289" y="4495877"/>
            <a:ext cx="463511" cy="1186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9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796" y="161758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784" y="241133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654437" y="522120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5" name="右大括弧 4"/>
          <p:cNvSpPr/>
          <p:nvPr/>
        </p:nvSpPr>
        <p:spPr>
          <a:xfrm>
            <a:off x="2640886" y="-75887"/>
            <a:ext cx="294337" cy="1853769"/>
          </a:xfrm>
          <a:prstGeom prst="rightBrace">
            <a:avLst>
              <a:gd name="adj1" fmla="val 8333"/>
              <a:gd name="adj2" fmla="val 6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354088"/>
              </p:ext>
            </p:extLst>
          </p:nvPr>
        </p:nvGraphicFramePr>
        <p:xfrm>
          <a:off x="1309391" y="54540"/>
          <a:ext cx="1430218" cy="163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….</a:t>
                      </a:r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圓角矩形 6"/>
          <p:cNvSpPr/>
          <p:nvPr/>
        </p:nvSpPr>
        <p:spPr>
          <a:xfrm>
            <a:off x="2919302" y="985307"/>
            <a:ext cx="980065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MessageRouter</a:t>
            </a:r>
            <a:endParaRPr lang="zh-TW" altLang="en-US" sz="900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3409335" y="815156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圓角矩形 8"/>
          <p:cNvSpPr/>
          <p:nvPr/>
        </p:nvSpPr>
        <p:spPr>
          <a:xfrm>
            <a:off x="3955231" y="978346"/>
            <a:ext cx="1101296" cy="20859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4477259" y="815156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941605" y="748402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409335" y="827610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3755471" y="827610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右大括弧 13"/>
          <p:cNvSpPr/>
          <p:nvPr/>
        </p:nvSpPr>
        <p:spPr>
          <a:xfrm rot="10800000">
            <a:off x="5056526" y="273520"/>
            <a:ext cx="294337" cy="1644615"/>
          </a:xfrm>
          <a:prstGeom prst="rightBrace">
            <a:avLst>
              <a:gd name="adj1" fmla="val 8333"/>
              <a:gd name="adj2" fmla="val 51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833414"/>
              </p:ext>
            </p:extLst>
          </p:nvPr>
        </p:nvGraphicFramePr>
        <p:xfrm>
          <a:off x="5238694" y="424814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272" y="4556628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60" y="4636003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3853913" y="4916990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19" name="右大括弧 18"/>
          <p:cNvSpPr/>
          <p:nvPr/>
        </p:nvSpPr>
        <p:spPr>
          <a:xfrm>
            <a:off x="2840362" y="4318983"/>
            <a:ext cx="294337" cy="1853769"/>
          </a:xfrm>
          <a:prstGeom prst="rightBrace">
            <a:avLst>
              <a:gd name="adj1" fmla="val 8333"/>
              <a:gd name="adj2" fmla="val 6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786712"/>
              </p:ext>
            </p:extLst>
          </p:nvPr>
        </p:nvGraphicFramePr>
        <p:xfrm>
          <a:off x="1508867" y="4449410"/>
          <a:ext cx="1430218" cy="163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 err="1" smtClean="0"/>
                        <a:t>Delivered</a:t>
                      </a:r>
                      <a:r>
                        <a:rPr lang="en-US" altLang="zh-TW" sz="1200" dirty="0" err="1" smtClean="0"/>
                        <a:t>Messages</a:t>
                      </a:r>
                      <a:endParaRPr lang="en-US" altLang="zh-TW" sz="1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圓角矩形 20"/>
          <p:cNvSpPr/>
          <p:nvPr/>
        </p:nvSpPr>
        <p:spPr>
          <a:xfrm>
            <a:off x="3118778" y="5380177"/>
            <a:ext cx="980065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MessageRouter</a:t>
            </a:r>
            <a:endParaRPr lang="zh-TW" altLang="en-US" sz="900" dirty="0"/>
          </a:p>
        </p:txBody>
      </p:sp>
      <p:cxnSp>
        <p:nvCxnSpPr>
          <p:cNvPr id="22" name="直線接點 21"/>
          <p:cNvCxnSpPr/>
          <p:nvPr/>
        </p:nvCxnSpPr>
        <p:spPr>
          <a:xfrm>
            <a:off x="3608811" y="5210026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4154707" y="5373216"/>
            <a:ext cx="1101296" cy="20859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4676735" y="5210026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4141081" y="5143272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3608811" y="5222480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接點 26"/>
          <p:cNvCxnSpPr/>
          <p:nvPr/>
        </p:nvCxnSpPr>
        <p:spPr>
          <a:xfrm flipV="1">
            <a:off x="3954947" y="5222480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右大括弧 27"/>
          <p:cNvSpPr/>
          <p:nvPr/>
        </p:nvSpPr>
        <p:spPr>
          <a:xfrm rot="10800000">
            <a:off x="5256002" y="4668390"/>
            <a:ext cx="294337" cy="1644615"/>
          </a:xfrm>
          <a:prstGeom prst="rightBrace">
            <a:avLst>
              <a:gd name="adj1" fmla="val 8333"/>
              <a:gd name="adj2" fmla="val 51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143477"/>
              </p:ext>
            </p:extLst>
          </p:nvPr>
        </p:nvGraphicFramePr>
        <p:xfrm>
          <a:off x="5438170" y="4819684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直線單箭頭接點 30"/>
          <p:cNvCxnSpPr>
            <a:stCxn id="9" idx="2"/>
            <a:endCxn id="23" idx="0"/>
          </p:cNvCxnSpPr>
          <p:nvPr/>
        </p:nvCxnSpPr>
        <p:spPr>
          <a:xfrm>
            <a:off x="4505879" y="1186936"/>
            <a:ext cx="199476" cy="418628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4356189" y="2584758"/>
            <a:ext cx="49885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62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796" y="161758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784" y="241133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654437" y="522120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5" name="右大括弧 4"/>
          <p:cNvSpPr/>
          <p:nvPr/>
        </p:nvSpPr>
        <p:spPr>
          <a:xfrm>
            <a:off x="2640886" y="-75887"/>
            <a:ext cx="294337" cy="1853769"/>
          </a:xfrm>
          <a:prstGeom prst="rightBrace">
            <a:avLst>
              <a:gd name="adj1" fmla="val 8333"/>
              <a:gd name="adj2" fmla="val 6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128358"/>
              </p:ext>
            </p:extLst>
          </p:nvPr>
        </p:nvGraphicFramePr>
        <p:xfrm>
          <a:off x="1309391" y="54540"/>
          <a:ext cx="1430218" cy="163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….</a:t>
                      </a:r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圓角矩形 6"/>
          <p:cNvSpPr/>
          <p:nvPr/>
        </p:nvSpPr>
        <p:spPr>
          <a:xfrm>
            <a:off x="2919302" y="985307"/>
            <a:ext cx="980065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MessageRouter</a:t>
            </a:r>
            <a:endParaRPr lang="zh-TW" altLang="en-US" sz="900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3409335" y="815156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圓角矩形 8"/>
          <p:cNvSpPr/>
          <p:nvPr/>
        </p:nvSpPr>
        <p:spPr>
          <a:xfrm>
            <a:off x="3955231" y="978346"/>
            <a:ext cx="1101296" cy="20859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4477259" y="815156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941605" y="748402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409335" y="827610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3755471" y="827610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右大括弧 13"/>
          <p:cNvSpPr/>
          <p:nvPr/>
        </p:nvSpPr>
        <p:spPr>
          <a:xfrm rot="10800000">
            <a:off x="5056526" y="273520"/>
            <a:ext cx="294337" cy="1644615"/>
          </a:xfrm>
          <a:prstGeom prst="rightBrace">
            <a:avLst>
              <a:gd name="adj1" fmla="val 8333"/>
              <a:gd name="adj2" fmla="val 51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799812"/>
              </p:ext>
            </p:extLst>
          </p:nvPr>
        </p:nvGraphicFramePr>
        <p:xfrm>
          <a:off x="5238694" y="424814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272" y="4556628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60" y="4636003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3853913" y="4916990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19" name="右大括弧 18"/>
          <p:cNvSpPr/>
          <p:nvPr/>
        </p:nvSpPr>
        <p:spPr>
          <a:xfrm>
            <a:off x="2840362" y="4318983"/>
            <a:ext cx="294337" cy="1853769"/>
          </a:xfrm>
          <a:prstGeom prst="rightBrace">
            <a:avLst>
              <a:gd name="adj1" fmla="val 8333"/>
              <a:gd name="adj2" fmla="val 6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509774"/>
              </p:ext>
            </p:extLst>
          </p:nvPr>
        </p:nvGraphicFramePr>
        <p:xfrm>
          <a:off x="1508867" y="4449410"/>
          <a:ext cx="1430218" cy="163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 err="1" smtClean="0"/>
                        <a:t>Delivered</a:t>
                      </a:r>
                      <a:r>
                        <a:rPr lang="en-US" altLang="zh-TW" sz="1200" dirty="0" err="1" smtClean="0"/>
                        <a:t>Messages</a:t>
                      </a:r>
                      <a:endParaRPr lang="en-US" altLang="zh-TW" sz="1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….</a:t>
                      </a:r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圓角矩形 20"/>
          <p:cNvSpPr/>
          <p:nvPr/>
        </p:nvSpPr>
        <p:spPr>
          <a:xfrm>
            <a:off x="3118778" y="5380177"/>
            <a:ext cx="980065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MessageRouter</a:t>
            </a:r>
            <a:endParaRPr lang="zh-TW" altLang="en-US" sz="900" dirty="0"/>
          </a:p>
        </p:txBody>
      </p:sp>
      <p:cxnSp>
        <p:nvCxnSpPr>
          <p:cNvPr id="22" name="直線接點 21"/>
          <p:cNvCxnSpPr/>
          <p:nvPr/>
        </p:nvCxnSpPr>
        <p:spPr>
          <a:xfrm>
            <a:off x="3608811" y="5210026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4154707" y="5373216"/>
            <a:ext cx="1101296" cy="20859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4676735" y="5210026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4141081" y="5143272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3608811" y="5222480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接點 26"/>
          <p:cNvCxnSpPr/>
          <p:nvPr/>
        </p:nvCxnSpPr>
        <p:spPr>
          <a:xfrm flipV="1">
            <a:off x="3954947" y="5222480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右大括弧 27"/>
          <p:cNvSpPr/>
          <p:nvPr/>
        </p:nvSpPr>
        <p:spPr>
          <a:xfrm rot="10800000">
            <a:off x="5256002" y="4668390"/>
            <a:ext cx="294337" cy="1644615"/>
          </a:xfrm>
          <a:prstGeom prst="rightBrace">
            <a:avLst>
              <a:gd name="adj1" fmla="val 8333"/>
              <a:gd name="adj2" fmla="val 51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139076"/>
              </p:ext>
            </p:extLst>
          </p:nvPr>
        </p:nvGraphicFramePr>
        <p:xfrm>
          <a:off x="5438170" y="4819684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直線單箭頭接點 30"/>
          <p:cNvCxnSpPr>
            <a:stCxn id="9" idx="2"/>
            <a:endCxn id="23" idx="0"/>
          </p:cNvCxnSpPr>
          <p:nvPr/>
        </p:nvCxnSpPr>
        <p:spPr>
          <a:xfrm>
            <a:off x="4505879" y="1186936"/>
            <a:ext cx="199476" cy="418628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565788"/>
              </p:ext>
            </p:extLst>
          </p:nvPr>
        </p:nvGraphicFramePr>
        <p:xfrm>
          <a:off x="15963" y="6185815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0" dirty="0" smtClean="0"/>
                        <a:t>[n1]</a:t>
                      </a:r>
                      <a:endParaRPr lang="zh-TW" altLang="en-US" sz="10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12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176349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CBRConnection</a:t>
            </a:r>
            <a:endParaRPr lang="zh-TW" altLang="en-US" sz="14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1940481" y="3078373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1">
                    <a:lumMod val="75000"/>
                  </a:schemeClr>
                </a:solidFill>
              </a:rPr>
              <a:t>Step 4</a:t>
            </a:r>
            <a:endParaRPr lang="zh-TW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7" name="直線單箭頭接點 46"/>
          <p:cNvCxnSpPr>
            <a:endCxn id="53" idx="1"/>
          </p:cNvCxnSpPr>
          <p:nvPr/>
        </p:nvCxnSpPr>
        <p:spPr>
          <a:xfrm>
            <a:off x="1940481" y="3332289"/>
            <a:ext cx="632457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左大括弧 56"/>
          <p:cNvSpPr/>
          <p:nvPr/>
        </p:nvSpPr>
        <p:spPr>
          <a:xfrm>
            <a:off x="4137714" y="2625989"/>
            <a:ext cx="146253" cy="1462778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283967" y="2625989"/>
            <a:ext cx="44446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startTransfer</a:t>
            </a:r>
            <a:r>
              <a:rPr lang="en-US" altLang="zh-TW" sz="1200" b="1" dirty="0"/>
              <a:t>(from, m</a:t>
            </a:r>
            <a:r>
              <a:rPr lang="en-US" altLang="zh-TW" sz="1200" b="1" dirty="0" smtClean="0"/>
              <a:t>){</a:t>
            </a:r>
            <a:endParaRPr lang="zh-TW" altLang="en-US" sz="1200" b="1" dirty="0"/>
          </a:p>
          <a:p>
            <a:r>
              <a:rPr lang="en-US" altLang="zh-TW" sz="1200" b="1" dirty="0" smtClean="0"/>
              <a:t>..</a:t>
            </a:r>
          </a:p>
          <a:p>
            <a:r>
              <a:rPr lang="en-US" altLang="zh-TW" sz="1200" dirty="0"/>
              <a:t>Message 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m.replicate</a:t>
            </a:r>
            <a:r>
              <a:rPr lang="en-US" altLang="zh-TW" sz="1200" dirty="0"/>
              <a:t>();</a:t>
            </a:r>
            <a:endParaRPr lang="en-US" altLang="zh-TW" sz="1200" dirty="0" smtClean="0"/>
          </a:p>
          <a:p>
            <a:r>
              <a:rPr lang="en-US" altLang="zh-TW" sz="1200" dirty="0" err="1">
                <a:solidFill>
                  <a:schemeClr val="accent2"/>
                </a:solidFill>
              </a:rPr>
              <a:t>retVal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= </a:t>
            </a:r>
            <a:r>
              <a:rPr lang="en-US" altLang="zh-TW" sz="1200" dirty="0" err="1" smtClean="0"/>
              <a:t>getOtherNode</a:t>
            </a:r>
            <a:r>
              <a:rPr lang="en-US" altLang="zh-TW" sz="1200" dirty="0" smtClean="0"/>
              <a:t>(from</a:t>
            </a:r>
            <a:r>
              <a:rPr lang="en-US" altLang="zh-TW" sz="1200" dirty="0"/>
              <a:t>).</a:t>
            </a:r>
            <a:r>
              <a:rPr lang="en-US" altLang="zh-TW" sz="1200" dirty="0" err="1"/>
              <a:t>receiveMessage</a:t>
            </a:r>
            <a:r>
              <a:rPr lang="en-US" altLang="zh-TW" sz="1200" dirty="0"/>
              <a:t>(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, from</a:t>
            </a:r>
            <a:r>
              <a:rPr lang="en-US" altLang="zh-TW" sz="1200" dirty="0" smtClean="0"/>
              <a:t>);</a:t>
            </a:r>
          </a:p>
          <a:p>
            <a:r>
              <a:rPr lang="en-US" altLang="zh-TW" sz="1200" b="1" dirty="0" smtClean="0"/>
              <a:t>..</a:t>
            </a:r>
            <a:endParaRPr lang="en-US" altLang="zh-TW" sz="1200" b="1" dirty="0"/>
          </a:p>
          <a:p>
            <a:r>
              <a:rPr lang="en-US" altLang="zh-TW" sz="1200" b="1" dirty="0" smtClean="0"/>
              <a:t>}</a:t>
            </a:r>
            <a:endParaRPr lang="zh-TW" altLang="en-US" sz="1200" b="1" dirty="0"/>
          </a:p>
        </p:txBody>
      </p:sp>
      <p:sp>
        <p:nvSpPr>
          <p:cNvPr id="20" name="圓角矩形 19"/>
          <p:cNvSpPr/>
          <p:nvPr/>
        </p:nvSpPr>
        <p:spPr>
          <a:xfrm>
            <a:off x="4788024" y="3205331"/>
            <a:ext cx="3744416" cy="295677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>
            <a:stCxn id="20" idx="2"/>
          </p:cNvCxnSpPr>
          <p:nvPr/>
        </p:nvCxnSpPr>
        <p:spPr>
          <a:xfrm>
            <a:off x="6660232" y="3501008"/>
            <a:ext cx="0" cy="1862269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4971911" y="372731"/>
            <a:ext cx="3632537" cy="584775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3"/>
                </a:solidFill>
              </a:rPr>
              <a:t>Data Type</a:t>
            </a:r>
          </a:p>
          <a:p>
            <a:r>
              <a:rPr lang="en-US" altLang="zh-TW" sz="1400" b="1" dirty="0"/>
              <a:t>f</a:t>
            </a:r>
            <a:r>
              <a:rPr lang="en-US" altLang="zh-TW" sz="1400" b="1" dirty="0" smtClean="0"/>
              <a:t>rom : </a:t>
            </a:r>
            <a:r>
              <a:rPr lang="en-US" altLang="zh-TW" sz="1400" b="1" dirty="0" err="1" smtClean="0"/>
              <a:t>DTNHost</a:t>
            </a:r>
            <a:endParaRPr lang="zh-TW" altLang="en-US" dirty="0"/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5091099" y="3375313"/>
            <a:ext cx="320169" cy="902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4210840" y="4214038"/>
            <a:ext cx="1984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 : </a:t>
            </a:r>
            <a:r>
              <a:rPr lang="en-US" altLang="zh-TW" dirty="0" err="1" smtClean="0">
                <a:solidFill>
                  <a:schemeClr val="accent2"/>
                </a:solidFill>
              </a:rPr>
              <a:t>DTNHost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598752" y="5363277"/>
            <a:ext cx="412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3"/>
                </a:solidFill>
              </a:rPr>
              <a:t>Asking to Receiver to receive </a:t>
            </a:r>
            <a:r>
              <a:rPr lang="en-US" altLang="zh-TW" dirty="0" smtClean="0">
                <a:solidFill>
                  <a:schemeClr val="accent3"/>
                </a:solidFill>
              </a:rPr>
              <a:t>the Message</a:t>
            </a:r>
            <a:endParaRPr lang="zh-TW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89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8" y="0"/>
            <a:ext cx="3722494" cy="604780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/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incoming = </a:t>
            </a:r>
            <a:r>
              <a:rPr lang="en-US" altLang="zh-TW" sz="900" dirty="0" err="1"/>
              <a:t>removeFromIncomingBuffer</a:t>
            </a:r>
            <a:r>
              <a:rPr lang="en-US" altLang="zh-TW" sz="900" dirty="0"/>
              <a:t>(id, from);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; </a:t>
            </a:r>
            <a:r>
              <a:rPr lang="en-US" altLang="zh-TW" sz="900" dirty="0">
                <a:solidFill>
                  <a:schemeClr val="accent3"/>
                </a:solidFill>
              </a:rPr>
              <a:t>// is this first delivered instance of the </a:t>
            </a:r>
            <a:r>
              <a:rPr lang="en-US" altLang="zh-TW" sz="900" u="sng" dirty="0" err="1" smtClean="0">
                <a:solidFill>
                  <a:schemeClr val="accent3"/>
                </a:solidFill>
              </a:rPr>
              <a:t>msg</a:t>
            </a:r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(incoming == null) {</a:t>
            </a:r>
          </a:p>
          <a:p>
            <a:r>
              <a:rPr lang="en-US" altLang="zh-TW" sz="900" dirty="0" smtClean="0"/>
              <a:t>   throw new </a:t>
            </a:r>
            <a:r>
              <a:rPr lang="en-US" altLang="zh-TW" sz="900" dirty="0" err="1"/>
              <a:t>SimError</a:t>
            </a:r>
            <a:r>
              <a:rPr lang="en-US" altLang="zh-TW" sz="900" dirty="0"/>
              <a:t>("No message with ID " + id + " in the incoming "+</a:t>
            </a:r>
          </a:p>
          <a:p>
            <a:r>
              <a:rPr lang="en-US" altLang="zh-TW" sz="900" dirty="0" smtClean="0"/>
              <a:t>   "</a:t>
            </a:r>
            <a:r>
              <a:rPr lang="en-US" altLang="zh-TW" sz="900" dirty="0"/>
              <a:t>buffer of " +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</a:t>
            </a:r>
            <a:r>
              <a:rPr lang="en-US" altLang="zh-TW" sz="900" dirty="0" err="1" smtClean="0"/>
              <a:t>incoming.setReceiveTime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SimClock.</a:t>
            </a:r>
            <a:r>
              <a:rPr lang="en-US" altLang="zh-TW" sz="900" i="1" dirty="0" err="1" smtClean="0"/>
              <a:t>getTime</a:t>
            </a:r>
            <a:r>
              <a:rPr lang="en-US" altLang="zh-TW" sz="900" i="1" dirty="0"/>
              <a:t>());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Pass the message to the application (if any) and get outgoing message</a:t>
            </a:r>
          </a:p>
          <a:p>
            <a:r>
              <a:rPr lang="en-US" altLang="zh-TW" sz="900" dirty="0" smtClean="0"/>
              <a:t>  Message </a:t>
            </a:r>
            <a:r>
              <a:rPr lang="en-US" altLang="zh-TW" sz="900" dirty="0"/>
              <a:t>outgoing = incoming;</a:t>
            </a:r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(Application app : </a:t>
            </a:r>
            <a:r>
              <a:rPr lang="en-US" altLang="zh-TW" sz="900" dirty="0" err="1"/>
              <a:t>getApplications</a:t>
            </a:r>
            <a:r>
              <a:rPr lang="en-US" altLang="zh-TW" sz="900" dirty="0"/>
              <a:t>(</a:t>
            </a:r>
            <a:r>
              <a:rPr lang="en-US" altLang="zh-TW" sz="900" dirty="0" err="1"/>
              <a:t>incoming.getAppID</a:t>
            </a:r>
            <a:r>
              <a:rPr lang="en-US" altLang="zh-TW" sz="900" dirty="0"/>
              <a:t>()))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Note that the order of applications is significant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since the next one gets the output of the previous.</a:t>
            </a:r>
          </a:p>
          <a:p>
            <a:r>
              <a:rPr lang="en-US" altLang="zh-TW" sz="900" dirty="0" smtClean="0"/>
              <a:t>    outgoing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app.handle</a:t>
            </a:r>
            <a:r>
              <a:rPr lang="en-US" altLang="zh-TW" sz="900" dirty="0"/>
              <a:t>(outgoing,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if </a:t>
            </a:r>
            <a:r>
              <a:rPr lang="en-US" altLang="zh-TW" sz="900" dirty="0"/>
              <a:t>(outgoing == null) break; </a:t>
            </a:r>
            <a:r>
              <a:rPr lang="en-US" altLang="zh-TW" sz="900" dirty="0">
                <a:solidFill>
                  <a:schemeClr val="accent3"/>
                </a:solidFill>
              </a:rPr>
              <a:t>// Some </a:t>
            </a:r>
            <a:r>
              <a:rPr lang="en-US" altLang="zh-TW" sz="900" u="sng" dirty="0">
                <a:solidFill>
                  <a:schemeClr val="accent3"/>
                </a:solidFill>
              </a:rPr>
              <a:t>app wanted to drop the message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Message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 = (outgoing==null)?(incoming):(outgoing);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If the application re-targets the message (changes 'to')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then the message is not considered as 'delivered' to this host.</a:t>
            </a:r>
          </a:p>
          <a:p>
            <a:r>
              <a:rPr lang="en-US" altLang="zh-TW" sz="900" dirty="0" smtClean="0"/>
              <a:t>  </a:t>
            </a:r>
            <a:r>
              <a:rPr lang="en-US" altLang="zh-TW" sz="900" b="1" dirty="0" err="1" smtClean="0"/>
              <a:t>isFinalRecipient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aMessage.getTo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</a:t>
            </a:r>
            <a:r>
              <a:rPr lang="en-US" altLang="zh-TW" sz="900" b="1" dirty="0" smtClean="0"/>
              <a:t> </a:t>
            </a:r>
            <a:r>
              <a:rPr lang="en-US" altLang="zh-TW" sz="900" b="1" dirty="0" err="1" smtClean="0"/>
              <a:t>isFirstDelivery</a:t>
            </a:r>
            <a:r>
              <a:rPr lang="en-US" altLang="zh-TW" sz="900" b="1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</a:t>
            </a:r>
          </a:p>
          <a:p>
            <a:r>
              <a:rPr lang="en-US" altLang="zh-TW" sz="900" dirty="0" smtClean="0"/>
              <a:t>  !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if </a:t>
            </a:r>
            <a:r>
              <a:rPr lang="en-US" altLang="zh-TW" sz="900" dirty="0"/>
              <a:t>(!</a:t>
            </a:r>
            <a:r>
              <a:rPr lang="en-US" altLang="zh-TW" sz="900" dirty="0" err="1"/>
              <a:t>isFinalRecipient</a:t>
            </a:r>
            <a:r>
              <a:rPr lang="en-US" altLang="zh-TW" sz="900" dirty="0"/>
              <a:t> &amp;&amp; outgoing!=null) 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not the final recipient and </a:t>
            </a:r>
            <a:r>
              <a:rPr lang="en-US" altLang="zh-TW" sz="900" u="sng" dirty="0">
                <a:solidFill>
                  <a:schemeClr val="accent3"/>
                </a:solidFill>
              </a:rPr>
              <a:t>app doesn't want to drop the message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// </a:t>
            </a:r>
            <a:r>
              <a:rPr lang="en-US" altLang="zh-TW" sz="900" dirty="0">
                <a:solidFill>
                  <a:schemeClr val="accent3"/>
                </a:solidFill>
              </a:rPr>
              <a:t>-&gt; put to buffer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addToMessages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false);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r>
              <a:rPr lang="en-US" altLang="zh-TW" sz="900" dirty="0" smtClean="0"/>
              <a:t>  else </a:t>
            </a:r>
            <a:r>
              <a:rPr lang="en-US" altLang="zh-TW" sz="900" dirty="0"/>
              <a:t>if (</a:t>
            </a:r>
            <a:r>
              <a:rPr lang="en-US" altLang="zh-TW" sz="900" dirty="0" err="1"/>
              <a:t>isFirstDelivery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this.deliveredMessages.put</a:t>
            </a:r>
            <a:r>
              <a:rPr lang="en-US" altLang="zh-TW" sz="900" dirty="0" smtClean="0"/>
              <a:t>(id</a:t>
            </a:r>
            <a:r>
              <a:rPr lang="en-US" altLang="zh-TW" sz="900" dirty="0"/>
              <a:t>, </a:t>
            </a:r>
            <a:r>
              <a:rPr lang="en-US" altLang="zh-TW" sz="900" dirty="0" err="1"/>
              <a:t>aMessage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MessageListener</a:t>
            </a:r>
            <a:r>
              <a:rPr lang="en-US" altLang="zh-TW" sz="900" dirty="0"/>
              <a:t> ml : </a:t>
            </a:r>
            <a:r>
              <a:rPr lang="en-US" altLang="zh-TW" sz="900" dirty="0" err="1"/>
              <a:t>this.mListeners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ml.messageTransferred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aMessage</a:t>
            </a:r>
            <a:r>
              <a:rPr lang="en-US" altLang="zh-TW" sz="900" dirty="0"/>
              <a:t>, from, </a:t>
            </a:r>
            <a:r>
              <a:rPr lang="en-US" altLang="zh-TW" sz="900" dirty="0" err="1"/>
              <a:t>this.host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isFirstDelivery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b="1" dirty="0">
                <a:solidFill>
                  <a:srgbClr val="FF0000"/>
                </a:solidFill>
              </a:rPr>
              <a:t>return </a:t>
            </a:r>
            <a:r>
              <a:rPr lang="en-US" altLang="zh-TW" sz="900" b="1" dirty="0" err="1">
                <a:solidFill>
                  <a:srgbClr val="FF0000"/>
                </a:solidFill>
              </a:rPr>
              <a:t>aMessage</a:t>
            </a:r>
            <a:r>
              <a:rPr lang="en-US" altLang="zh-TW" sz="9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" name="圓角矩形 2"/>
          <p:cNvSpPr/>
          <p:nvPr/>
        </p:nvSpPr>
        <p:spPr>
          <a:xfrm>
            <a:off x="7273" y="286588"/>
            <a:ext cx="824429" cy="20001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MessageRouter</a:t>
            </a:r>
            <a:endParaRPr lang="zh-TW" altLang="en-US" sz="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20325" y="578205"/>
            <a:ext cx="2249334" cy="138499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600" dirty="0"/>
              <a:t>Message </a:t>
            </a:r>
            <a:r>
              <a:rPr lang="en-US" altLang="zh-TW" sz="600" b="1" dirty="0" err="1"/>
              <a:t>messageTransferred</a:t>
            </a:r>
            <a:r>
              <a:rPr lang="en-US" altLang="zh-TW" sz="600" dirty="0"/>
              <a:t>(String id, </a:t>
            </a:r>
            <a:r>
              <a:rPr lang="en-US" altLang="zh-TW" sz="600" dirty="0" err="1"/>
              <a:t>DTNHost</a:t>
            </a:r>
            <a:r>
              <a:rPr lang="en-US" altLang="zh-TW" sz="600" dirty="0"/>
              <a:t> from) {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m = </a:t>
            </a:r>
            <a:r>
              <a:rPr lang="en-US" altLang="zh-TW" sz="6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600" b="1" dirty="0">
                <a:solidFill>
                  <a:srgbClr val="FF0000"/>
                </a:solidFill>
              </a:rPr>
              <a:t>(id, from)</a:t>
            </a:r>
            <a:r>
              <a:rPr lang="en-US" altLang="zh-TW" sz="600" b="1" dirty="0"/>
              <a:t>;</a:t>
            </a:r>
          </a:p>
          <a:p>
            <a:endParaRPr lang="zh-TW" altLang="en-US" sz="600" dirty="0"/>
          </a:p>
          <a:p>
            <a:r>
              <a:rPr lang="en-US" altLang="zh-TW" sz="600" dirty="0" smtClean="0">
                <a:solidFill>
                  <a:schemeClr val="accent3"/>
                </a:solidFill>
              </a:rPr>
              <a:t>// </a:t>
            </a:r>
            <a:r>
              <a:rPr lang="en-US" altLang="zh-TW" sz="600" dirty="0">
                <a:solidFill>
                  <a:schemeClr val="accent3"/>
                </a:solidFill>
              </a:rPr>
              <a:t>check if </a:t>
            </a:r>
            <a:r>
              <a:rPr lang="en-US" altLang="zh-TW" sz="6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6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if </a:t>
            </a:r>
            <a:r>
              <a:rPr lang="en-US" altLang="zh-TW" sz="600" dirty="0"/>
              <a:t>(</a:t>
            </a:r>
            <a:r>
              <a:rPr lang="en-US" altLang="zh-TW" sz="600" dirty="0" err="1"/>
              <a:t>m.getTo</a:t>
            </a:r>
            <a:r>
              <a:rPr lang="en-US" altLang="zh-TW" sz="600" dirty="0"/>
              <a:t>() == </a:t>
            </a:r>
            <a:r>
              <a:rPr lang="en-US" altLang="zh-TW" sz="600" dirty="0" err="1"/>
              <a:t>getHost</a:t>
            </a:r>
            <a:r>
              <a:rPr lang="en-US" altLang="zh-TW" sz="600" dirty="0"/>
              <a:t>() &amp;&amp; </a:t>
            </a:r>
            <a:r>
              <a:rPr lang="en-US" altLang="zh-TW" sz="600" dirty="0" err="1"/>
              <a:t>m.getResponseSize</a:t>
            </a:r>
            <a:r>
              <a:rPr lang="en-US" altLang="zh-TW" sz="600" dirty="0"/>
              <a:t>() &gt; 0) {</a:t>
            </a:r>
          </a:p>
          <a:p>
            <a:r>
              <a:rPr lang="en-US" altLang="zh-TW" sz="6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smtClean="0"/>
              <a:t>Message </a:t>
            </a:r>
            <a:r>
              <a:rPr lang="en-US" altLang="zh-TW" sz="600" dirty="0"/>
              <a:t>res = new Message(</a:t>
            </a:r>
            <a:r>
              <a:rPr lang="en-US" altLang="zh-TW" sz="600" dirty="0" err="1"/>
              <a:t>this.getHost</a:t>
            </a:r>
            <a:r>
              <a:rPr lang="en-US" altLang="zh-TW" sz="600" dirty="0"/>
              <a:t>(),</a:t>
            </a:r>
            <a:r>
              <a:rPr lang="en-US" altLang="zh-TW" sz="600" dirty="0" err="1"/>
              <a:t>m.getFrom</a:t>
            </a:r>
            <a:r>
              <a:rPr lang="en-US" altLang="zh-TW" sz="600" dirty="0"/>
              <a:t>(), </a:t>
            </a:r>
          </a:p>
          <a:p>
            <a:r>
              <a:rPr lang="zh-TW" altLang="en-US" sz="600" i="1" dirty="0" smtClean="0"/>
              <a:t>      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(), </a:t>
            </a:r>
            <a:r>
              <a:rPr lang="en-US" altLang="zh-TW" sz="600" i="1" dirty="0" err="1"/>
              <a:t>m.getResponseSize</a:t>
            </a:r>
            <a:r>
              <a:rPr lang="en-US" altLang="zh-TW" sz="600" i="1" dirty="0"/>
              <a:t>());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this.createNewMessage</a:t>
            </a:r>
            <a:r>
              <a:rPr lang="en-US" altLang="zh-TW" sz="600" dirty="0" smtClean="0"/>
              <a:t>(res</a:t>
            </a:r>
            <a:r>
              <a:rPr lang="en-US" altLang="zh-TW" sz="600" dirty="0"/>
              <a:t>);</a:t>
            </a:r>
          </a:p>
          <a:p>
            <a:r>
              <a:rPr lang="zh-TW" altLang="en-US" sz="600" dirty="0" smtClean="0"/>
              <a:t>      </a:t>
            </a:r>
            <a:r>
              <a:rPr lang="en-US" altLang="zh-TW" sz="600" dirty="0" err="1" smtClean="0"/>
              <a:t>this.getMessage</a:t>
            </a:r>
            <a:r>
              <a:rPr lang="en-US" altLang="zh-TW" sz="600" dirty="0" smtClean="0"/>
              <a:t>(</a:t>
            </a:r>
            <a:r>
              <a:rPr lang="en-US" altLang="zh-TW" sz="600" i="1" dirty="0" err="1" smtClean="0"/>
              <a:t>RESPONSE_PREFIX+m.getId</a:t>
            </a:r>
            <a:r>
              <a:rPr lang="en-US" altLang="zh-TW" sz="600" i="1" dirty="0"/>
              <a:t>()).</a:t>
            </a:r>
            <a:r>
              <a:rPr lang="en-US" altLang="zh-TW" sz="600" i="1" dirty="0" err="1"/>
              <a:t>setRequest</a:t>
            </a:r>
            <a:r>
              <a:rPr lang="en-US" altLang="zh-TW" sz="600" i="1" dirty="0"/>
              <a:t>(m);</a:t>
            </a:r>
          </a:p>
          <a:p>
            <a:r>
              <a:rPr lang="zh-TW" altLang="en-US" sz="600" dirty="0" smtClean="0"/>
              <a:t>   </a:t>
            </a:r>
            <a:r>
              <a:rPr lang="en-US" altLang="zh-TW" sz="600" dirty="0" smtClean="0"/>
              <a:t>}</a:t>
            </a:r>
            <a:endParaRPr lang="en-US" altLang="zh-TW" sz="600" dirty="0"/>
          </a:p>
          <a:p>
            <a:endParaRPr lang="zh-TW" altLang="en-US" sz="600" dirty="0"/>
          </a:p>
          <a:p>
            <a:r>
              <a:rPr lang="en-US" altLang="zh-TW" sz="600" dirty="0"/>
              <a:t>return m;</a:t>
            </a:r>
          </a:p>
          <a:p>
            <a:r>
              <a:rPr lang="en-US" altLang="zh-TW" sz="600" dirty="0"/>
              <a:t>}</a:t>
            </a:r>
            <a:endParaRPr lang="zh-TW" altLang="en-US" sz="600" dirty="0"/>
          </a:p>
        </p:txBody>
      </p:sp>
      <p:cxnSp>
        <p:nvCxnSpPr>
          <p:cNvPr id="5" name="肘形接點 4"/>
          <p:cNvCxnSpPr>
            <a:endCxn id="3" idx="3"/>
          </p:cNvCxnSpPr>
          <p:nvPr/>
        </p:nvCxnSpPr>
        <p:spPr>
          <a:xfrm rot="10800000">
            <a:off x="831702" y="386596"/>
            <a:ext cx="1152128" cy="388040"/>
          </a:xfrm>
          <a:prstGeom prst="bentConnector3">
            <a:avLst>
              <a:gd name="adj1" fmla="val 149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弧 6"/>
          <p:cNvSpPr/>
          <p:nvPr/>
        </p:nvSpPr>
        <p:spPr>
          <a:xfrm>
            <a:off x="831702" y="486604"/>
            <a:ext cx="320542" cy="1568199"/>
          </a:xfrm>
          <a:prstGeom prst="leftBrace">
            <a:avLst>
              <a:gd name="adj1" fmla="val 8333"/>
              <a:gd name="adj2" fmla="val 3050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13957" y="486604"/>
            <a:ext cx="2685" cy="33424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273" y="826334"/>
            <a:ext cx="824429" cy="225839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600" dirty="0" err="1" smtClean="0"/>
              <a:t>ActiveRouter</a:t>
            </a:r>
            <a:endParaRPr lang="zh-TW" altLang="en-US" sz="600" dirty="0"/>
          </a:p>
        </p:txBody>
      </p:sp>
      <p:cxnSp>
        <p:nvCxnSpPr>
          <p:cNvPr id="23" name="肘形接點 22"/>
          <p:cNvCxnSpPr/>
          <p:nvPr/>
        </p:nvCxnSpPr>
        <p:spPr>
          <a:xfrm>
            <a:off x="831985" y="286588"/>
            <a:ext cx="2371863" cy="2000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H="1" flipV="1">
            <a:off x="2868978" y="3252718"/>
            <a:ext cx="478886" cy="80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329730" y="305570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2884353" y="3413175"/>
            <a:ext cx="463511" cy="1186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2345105" y="321616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17" name="直線單箭頭接點 16"/>
          <p:cNvCxnSpPr>
            <a:stCxn id="16" idx="2"/>
          </p:cNvCxnSpPr>
          <p:nvPr/>
        </p:nvCxnSpPr>
        <p:spPr>
          <a:xfrm flipH="1">
            <a:off x="7344820" y="3585498"/>
            <a:ext cx="467540" cy="251965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63161"/>
              </p:ext>
            </p:extLst>
          </p:nvPr>
        </p:nvGraphicFramePr>
        <p:xfrm>
          <a:off x="3995936" y="6105151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0" dirty="0" smtClean="0"/>
                        <a:t>[n1]</a:t>
                      </a:r>
                      <a:endParaRPr lang="zh-TW" altLang="en-US" sz="10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32064"/>
              </p:ext>
            </p:extLst>
          </p:nvPr>
        </p:nvGraphicFramePr>
        <p:xfrm>
          <a:off x="7020784" y="3112579"/>
          <a:ext cx="1656184" cy="44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"/>
                <a:gridCol w="828092"/>
              </a:tblGrid>
              <a:tr h="1724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/>
                        <a:t>incoming/outgoing/</a:t>
                      </a:r>
                      <a:r>
                        <a:rPr lang="en-US" altLang="zh-TW" sz="900" b="1" dirty="0" err="1" smtClean="0">
                          <a:solidFill>
                            <a:srgbClr val="FF0000"/>
                          </a:solidFill>
                        </a:rPr>
                        <a:t>aMessage</a:t>
                      </a:r>
                      <a:endParaRPr lang="zh-TW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6948264" y="3267657"/>
            <a:ext cx="1728192" cy="31784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75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4226646"/>
            <a:ext cx="1279580" cy="2169825"/>
          </a:xfrm>
          <a:prstGeom prst="leftBrace">
            <a:avLst>
              <a:gd name="adj1" fmla="val 8333"/>
              <a:gd name="adj2" fmla="val 27666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delivered in </a:t>
            </a:r>
            <a:r>
              <a:rPr lang="en-US" altLang="zh-TW" sz="1800" dirty="0" smtClean="0"/>
              <a:t>clock 6</a:t>
            </a:r>
            <a:endParaRPr lang="zh-TW" altLang="en-US" sz="1800" dirty="0"/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669870" y="5166198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16348" y="498153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2679956" y="5303467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2126434" y="511880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039793" y="2931420"/>
            <a:ext cx="3780202" cy="120032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void </a:t>
            </a:r>
            <a:r>
              <a:rPr lang="en-US" altLang="zh-TW" sz="900" b="1" dirty="0" err="1"/>
              <a:t>finalizeTransfer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this.bytesTransferred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+= </a:t>
            </a:r>
            <a:r>
              <a:rPr lang="en-US" altLang="zh-TW" sz="900" dirty="0" err="1"/>
              <a:t>msgOnFly.getSize</a:t>
            </a:r>
            <a:r>
              <a:rPr lang="en-US" altLang="zh-TW" sz="900" dirty="0"/>
              <a:t>();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 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getOtherNode</a:t>
            </a:r>
            <a:r>
              <a:rPr lang="en-US" altLang="zh-TW" sz="900" b="1" dirty="0" smtClean="0">
                <a:solidFill>
                  <a:schemeClr val="accent2"/>
                </a:solidFill>
              </a:rPr>
              <a:t>(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b="1" dirty="0">
                <a:solidFill>
                  <a:schemeClr val="accent2"/>
                </a:solidFill>
              </a:rPr>
              <a:t>)</a:t>
            </a:r>
            <a:r>
              <a:rPr lang="en-US" altLang="zh-TW" sz="900" dirty="0"/>
              <a:t>.</a:t>
            </a:r>
            <a:r>
              <a:rPr lang="en-US" altLang="zh-TW" sz="900" dirty="0" err="1"/>
              <a:t>messageTransferred</a:t>
            </a:r>
            <a:r>
              <a:rPr lang="en-US" altLang="zh-TW" sz="900" dirty="0"/>
              <a:t>(</a:t>
            </a:r>
            <a:r>
              <a:rPr lang="en-US" altLang="zh-TW" sz="900" dirty="0" err="1">
                <a:solidFill>
                  <a:schemeClr val="accent2"/>
                </a:solidFill>
              </a:rPr>
              <a:t>this.msgOnFly.getId</a:t>
            </a:r>
            <a:r>
              <a:rPr lang="en-US" altLang="zh-TW" sz="900" dirty="0">
                <a:solidFill>
                  <a:schemeClr val="accent2"/>
                </a:solidFill>
              </a:rPr>
              <a:t>()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clearMsgOnFly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60" name="直線單箭頭接點 59"/>
          <p:cNvCxnSpPr/>
          <p:nvPr/>
        </p:nvCxnSpPr>
        <p:spPr>
          <a:xfrm flipH="1">
            <a:off x="6206825" y="358266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5997581" y="423981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 flipH="1">
            <a:off x="8100392" y="359485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7891148" y="42520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M1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63" name="直線單箭頭接點 62"/>
          <p:cNvCxnSpPr/>
          <p:nvPr/>
        </p:nvCxnSpPr>
        <p:spPr>
          <a:xfrm flipH="1">
            <a:off x="5538551" y="375227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5329307" y="44094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9" name="肘形接點 58"/>
          <p:cNvCxnSpPr/>
          <p:nvPr/>
        </p:nvCxnSpPr>
        <p:spPr>
          <a:xfrm rot="16200000" flipH="1">
            <a:off x="6375241" y="2376767"/>
            <a:ext cx="733718" cy="375587"/>
          </a:xfrm>
          <a:prstGeom prst="bentConnector3">
            <a:avLst>
              <a:gd name="adj1" fmla="val 15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751713" y="1482419"/>
            <a:ext cx="33313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/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 </a:t>
            </a:r>
            <a:r>
              <a:rPr lang="en-US" altLang="zh-TW" sz="900" dirty="0" smtClean="0"/>
              <a:t>Message </a:t>
            </a:r>
            <a:r>
              <a:rPr lang="en-US" altLang="zh-TW" sz="900" b="1" dirty="0">
                <a:solidFill>
                  <a:srgbClr val="FF0000"/>
                </a:solidFill>
              </a:rPr>
              <a:t>m =</a:t>
            </a:r>
            <a:r>
              <a:rPr lang="en-US" altLang="zh-TW" sz="900" dirty="0"/>
              <a:t> </a:t>
            </a:r>
            <a:r>
              <a:rPr lang="en-US" altLang="zh-TW" sz="900" b="1" dirty="0" err="1">
                <a:solidFill>
                  <a:srgbClr val="FF0000"/>
                </a:solidFill>
              </a:rPr>
              <a:t>super.messageTransferred</a:t>
            </a:r>
            <a:r>
              <a:rPr lang="en-US" altLang="zh-TW" sz="900" b="1" dirty="0">
                <a:solidFill>
                  <a:srgbClr val="FF0000"/>
                </a:solidFill>
              </a:rPr>
              <a:t>(id, from);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// </a:t>
            </a:r>
            <a:r>
              <a:rPr lang="en-US" altLang="zh-TW" sz="900" dirty="0">
                <a:solidFill>
                  <a:schemeClr val="accent3"/>
                </a:solidFill>
              </a:rPr>
              <a:t>check if </a:t>
            </a:r>
            <a:r>
              <a:rPr lang="en-US" altLang="zh-TW" sz="9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9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900" dirty="0" smtClean="0"/>
              <a:t> 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==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 &amp;&amp; </a:t>
            </a:r>
            <a:r>
              <a:rPr lang="en-US" altLang="zh-TW" sz="900" dirty="0" err="1"/>
              <a:t>m.getResponseSize</a:t>
            </a:r>
            <a:r>
              <a:rPr lang="en-US" altLang="zh-TW" sz="900" dirty="0"/>
              <a:t>() &gt; 0) {</a:t>
            </a:r>
          </a:p>
          <a:p>
            <a:r>
              <a:rPr lang="en-US" altLang="zh-TW" sz="9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900" dirty="0" smtClean="0"/>
              <a:t>    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res = new Message(</a:t>
            </a:r>
            <a:r>
              <a:rPr lang="en-US" altLang="zh-TW" sz="900" dirty="0" err="1"/>
              <a:t>this.getHost</a:t>
            </a:r>
            <a:r>
              <a:rPr lang="en-US" altLang="zh-TW" sz="900" dirty="0"/>
              <a:t>(),</a:t>
            </a:r>
            <a:r>
              <a:rPr lang="en-US" altLang="zh-TW" sz="900" dirty="0" err="1"/>
              <a:t>m.getFrom</a:t>
            </a:r>
            <a:r>
              <a:rPr lang="en-US" altLang="zh-TW" sz="900" dirty="0"/>
              <a:t>(), </a:t>
            </a:r>
          </a:p>
          <a:p>
            <a:r>
              <a:rPr lang="zh-TW" altLang="en-US" sz="900" i="1" dirty="0" smtClean="0"/>
              <a:t>      </a:t>
            </a:r>
            <a:r>
              <a:rPr lang="en-US" altLang="zh-TW" sz="900" i="1" dirty="0" err="1" smtClean="0"/>
              <a:t>RESPONSE_PREFIX+m.getId</a:t>
            </a:r>
            <a:r>
              <a:rPr lang="en-US" altLang="zh-TW" sz="900" i="1" dirty="0"/>
              <a:t>(), </a:t>
            </a:r>
            <a:r>
              <a:rPr lang="en-US" altLang="zh-TW" sz="900" i="1" dirty="0" err="1"/>
              <a:t>m.getResponseSize</a:t>
            </a:r>
            <a:r>
              <a:rPr lang="en-US" altLang="zh-TW" sz="900" i="1" dirty="0"/>
              <a:t>());</a:t>
            </a:r>
          </a:p>
          <a:p>
            <a:r>
              <a:rPr lang="zh-TW" altLang="en-US" sz="900" dirty="0" smtClean="0"/>
              <a:t>      </a:t>
            </a:r>
            <a:r>
              <a:rPr lang="en-US" altLang="zh-TW" sz="900" dirty="0" err="1" smtClean="0"/>
              <a:t>this.createNewMessage</a:t>
            </a:r>
            <a:r>
              <a:rPr lang="en-US" altLang="zh-TW" sz="900" dirty="0" smtClean="0"/>
              <a:t>(res</a:t>
            </a:r>
            <a:r>
              <a:rPr lang="en-US" altLang="zh-TW" sz="900" dirty="0"/>
              <a:t>);</a:t>
            </a:r>
          </a:p>
          <a:p>
            <a:r>
              <a:rPr lang="zh-TW" altLang="en-US" sz="900" dirty="0" smtClean="0"/>
              <a:t>      </a:t>
            </a:r>
            <a:r>
              <a:rPr lang="en-US" altLang="zh-TW" sz="900" dirty="0" err="1" smtClean="0"/>
              <a:t>this.getMessage</a:t>
            </a:r>
            <a:r>
              <a:rPr lang="en-US" altLang="zh-TW" sz="900" dirty="0" smtClean="0"/>
              <a:t>(</a:t>
            </a:r>
            <a:r>
              <a:rPr lang="en-US" altLang="zh-TW" sz="900" i="1" dirty="0" err="1" smtClean="0"/>
              <a:t>RESPONSE_PREFIX+m.getId</a:t>
            </a:r>
            <a:r>
              <a:rPr lang="en-US" altLang="zh-TW" sz="900" i="1" dirty="0"/>
              <a:t>()).</a:t>
            </a:r>
            <a:r>
              <a:rPr lang="en-US" altLang="zh-TW" sz="900" i="1" dirty="0" err="1"/>
              <a:t>setRequest</a:t>
            </a:r>
            <a:r>
              <a:rPr lang="en-US" altLang="zh-TW" sz="900" i="1" dirty="0"/>
              <a:t>(m);</a:t>
            </a:r>
          </a:p>
          <a:p>
            <a:r>
              <a:rPr lang="zh-TW" altLang="en-US" sz="900" dirty="0" smtClean="0"/>
              <a:t> 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m;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65" name="左大括弧 64"/>
          <p:cNvSpPr/>
          <p:nvPr/>
        </p:nvSpPr>
        <p:spPr>
          <a:xfrm>
            <a:off x="1390290" y="1458157"/>
            <a:ext cx="639790" cy="2055587"/>
          </a:xfrm>
          <a:prstGeom prst="leftBrace">
            <a:avLst>
              <a:gd name="adj1" fmla="val 8333"/>
              <a:gd name="adj2" fmla="val 8602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肘形接點 48"/>
          <p:cNvCxnSpPr>
            <a:endCxn id="6" idx="3"/>
          </p:cNvCxnSpPr>
          <p:nvPr/>
        </p:nvCxnSpPr>
        <p:spPr>
          <a:xfrm rot="10800000">
            <a:off x="1515155" y="1212744"/>
            <a:ext cx="1642774" cy="560072"/>
          </a:xfrm>
          <a:prstGeom prst="bentConnector3">
            <a:avLst>
              <a:gd name="adj1" fmla="val -33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67" name="肘形接點 66"/>
          <p:cNvCxnSpPr/>
          <p:nvPr/>
        </p:nvCxnSpPr>
        <p:spPr>
          <a:xfrm rot="10800000" flipV="1">
            <a:off x="1453553" y="3594854"/>
            <a:ext cx="5763332" cy="948714"/>
          </a:xfrm>
          <a:prstGeom prst="bentConnector3">
            <a:avLst>
              <a:gd name="adj1" fmla="val -219"/>
            </a:avLst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544900" y="256208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1805940" y="388266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2587778" y="4226646"/>
            <a:ext cx="2693366" cy="2169825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b="1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b="1" dirty="0" err="1" smtClean="0">
                <a:solidFill>
                  <a:schemeClr val="accent6"/>
                </a:solidFill>
              </a:rPr>
              <a:t>con.finalizeTransfer</a:t>
            </a:r>
            <a:r>
              <a:rPr lang="en-US" altLang="zh-TW" sz="900" b="1" dirty="0">
                <a:solidFill>
                  <a:schemeClr val="accent6"/>
                </a:solidFill>
              </a:rPr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b="1" dirty="0" smtClean="0"/>
              <a:t>…</a:t>
            </a:r>
            <a:endParaRPr lang="en-US" altLang="zh-TW" sz="900" b="1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7" name="矩形 6"/>
          <p:cNvSpPr/>
          <p:nvPr/>
        </p:nvSpPr>
        <p:spPr>
          <a:xfrm>
            <a:off x="10045" y="838800"/>
            <a:ext cx="4921995" cy="295024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單箭頭接點 56"/>
          <p:cNvCxnSpPr/>
          <p:nvPr/>
        </p:nvCxnSpPr>
        <p:spPr>
          <a:xfrm>
            <a:off x="2405850" y="1772817"/>
            <a:ext cx="4938970" cy="4332334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260387"/>
              </p:ext>
            </p:extLst>
          </p:nvPr>
        </p:nvGraphicFramePr>
        <p:xfrm>
          <a:off x="3995936" y="6105151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0" dirty="0" smtClean="0"/>
                        <a:t>[n1]</a:t>
                      </a:r>
                      <a:endParaRPr lang="zh-TW" altLang="en-US" sz="10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65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4226646"/>
            <a:ext cx="1279580" cy="2169825"/>
          </a:xfrm>
          <a:prstGeom prst="leftBrace">
            <a:avLst>
              <a:gd name="adj1" fmla="val 8333"/>
              <a:gd name="adj2" fmla="val 27666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delivered in </a:t>
            </a:r>
            <a:r>
              <a:rPr lang="en-US" altLang="zh-TW" sz="1800" dirty="0" smtClean="0"/>
              <a:t>clock 6</a:t>
            </a:r>
            <a:endParaRPr lang="zh-TW" altLang="en-US" sz="1800" dirty="0"/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669870" y="5166198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16348" y="498153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2679956" y="5303467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2126434" y="511880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039793" y="2931420"/>
            <a:ext cx="3780202" cy="120032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void </a:t>
            </a:r>
            <a:r>
              <a:rPr lang="en-US" altLang="zh-TW" sz="900" b="1" dirty="0" err="1"/>
              <a:t>finalizeTransfer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this.bytesTransferred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+= </a:t>
            </a:r>
            <a:r>
              <a:rPr lang="en-US" altLang="zh-TW" sz="900" dirty="0" err="1"/>
              <a:t>msgOnFly.getSize</a:t>
            </a:r>
            <a:r>
              <a:rPr lang="en-US" altLang="zh-TW" sz="900" dirty="0"/>
              <a:t>();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 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getOtherNode</a:t>
            </a:r>
            <a:r>
              <a:rPr lang="en-US" altLang="zh-TW" sz="900" b="1" dirty="0" smtClean="0">
                <a:solidFill>
                  <a:schemeClr val="accent2"/>
                </a:solidFill>
              </a:rPr>
              <a:t>(</a:t>
            </a:r>
            <a:r>
              <a:rPr lang="en-US" altLang="zh-TW" sz="900" b="1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b="1" dirty="0">
                <a:solidFill>
                  <a:schemeClr val="accent2"/>
                </a:solidFill>
              </a:rPr>
              <a:t>)</a:t>
            </a:r>
            <a:r>
              <a:rPr lang="en-US" altLang="zh-TW" sz="900" dirty="0"/>
              <a:t>.</a:t>
            </a:r>
            <a:r>
              <a:rPr lang="en-US" altLang="zh-TW" sz="900" dirty="0" err="1"/>
              <a:t>messageTransferred</a:t>
            </a:r>
            <a:r>
              <a:rPr lang="en-US" altLang="zh-TW" sz="900" dirty="0"/>
              <a:t>(</a:t>
            </a:r>
            <a:r>
              <a:rPr lang="en-US" altLang="zh-TW" sz="900" dirty="0" err="1">
                <a:solidFill>
                  <a:schemeClr val="accent2"/>
                </a:solidFill>
              </a:rPr>
              <a:t>this.msgOnFly.getId</a:t>
            </a:r>
            <a:r>
              <a:rPr lang="en-US" altLang="zh-TW" sz="900" dirty="0">
                <a:solidFill>
                  <a:schemeClr val="accent2"/>
                </a:solidFill>
              </a:rPr>
              <a:t>()</a:t>
            </a:r>
            <a:r>
              <a:rPr lang="en-US" altLang="zh-TW" sz="900" dirty="0"/>
              <a:t>,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>
                <a:solidFill>
                  <a:schemeClr val="accent2"/>
                </a:solidFill>
              </a:rPr>
              <a:t>msgFromNode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</a:t>
            </a:r>
            <a:r>
              <a:rPr lang="en-US" altLang="zh-TW" sz="900" dirty="0" err="1" smtClean="0"/>
              <a:t>clearMsgOnFly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60" name="直線單箭頭接點 59"/>
          <p:cNvCxnSpPr/>
          <p:nvPr/>
        </p:nvCxnSpPr>
        <p:spPr>
          <a:xfrm flipH="1">
            <a:off x="6206825" y="358266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5997581" y="423981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 flipH="1">
            <a:off x="8100392" y="359485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7891148" y="42520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M1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63" name="直線單箭頭接點 62"/>
          <p:cNvCxnSpPr/>
          <p:nvPr/>
        </p:nvCxnSpPr>
        <p:spPr>
          <a:xfrm flipH="1">
            <a:off x="5538551" y="3752275"/>
            <a:ext cx="2513" cy="6743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5329307" y="44094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9" name="肘形接點 58"/>
          <p:cNvCxnSpPr/>
          <p:nvPr/>
        </p:nvCxnSpPr>
        <p:spPr>
          <a:xfrm rot="16200000" flipH="1">
            <a:off x="6375241" y="2376767"/>
            <a:ext cx="733718" cy="375587"/>
          </a:xfrm>
          <a:prstGeom prst="bentConnector3">
            <a:avLst>
              <a:gd name="adj1" fmla="val 15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751713" y="1482419"/>
            <a:ext cx="33313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Message </a:t>
            </a:r>
            <a:r>
              <a:rPr lang="en-US" altLang="zh-TW" sz="900" b="1" dirty="0" err="1"/>
              <a:t>messageTransferred</a:t>
            </a:r>
            <a:r>
              <a:rPr lang="en-US" altLang="zh-TW" sz="900" dirty="0"/>
              <a:t>(String id, </a:t>
            </a:r>
            <a:r>
              <a:rPr lang="en-US" altLang="zh-TW" sz="900" dirty="0" err="1"/>
              <a:t>DTNHost</a:t>
            </a:r>
            <a:r>
              <a:rPr lang="en-US" altLang="zh-TW" sz="900" dirty="0"/>
              <a:t> from) {</a:t>
            </a:r>
          </a:p>
          <a:p>
            <a:r>
              <a:rPr lang="zh-TW" altLang="en-US" sz="900" dirty="0" smtClean="0"/>
              <a:t> 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m = </a:t>
            </a:r>
            <a:r>
              <a:rPr lang="en-US" altLang="zh-TW" sz="900" dirty="0" err="1"/>
              <a:t>super.messageTransferred</a:t>
            </a:r>
            <a:r>
              <a:rPr lang="en-US" altLang="zh-TW" sz="900" dirty="0"/>
              <a:t>(id, from);</a:t>
            </a:r>
          </a:p>
          <a:p>
            <a:endParaRPr lang="zh-TW" altLang="en-US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// </a:t>
            </a:r>
            <a:r>
              <a:rPr lang="en-US" altLang="zh-TW" sz="900" dirty="0">
                <a:solidFill>
                  <a:schemeClr val="accent3"/>
                </a:solidFill>
              </a:rPr>
              <a:t>check if </a:t>
            </a:r>
            <a:r>
              <a:rPr lang="en-US" altLang="zh-TW" sz="9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900" u="sng" dirty="0">
                <a:solidFill>
                  <a:schemeClr val="accent3"/>
                </a:solidFill>
              </a:rPr>
              <a:t> was for this host and a response was requested</a:t>
            </a:r>
          </a:p>
          <a:p>
            <a:r>
              <a:rPr lang="zh-TW" altLang="en-US" sz="900" dirty="0" smtClean="0"/>
              <a:t> 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m.getTo</a:t>
            </a:r>
            <a:r>
              <a:rPr lang="en-US" altLang="zh-TW" sz="900" b="1" dirty="0"/>
              <a:t>() == </a:t>
            </a:r>
            <a:r>
              <a:rPr lang="en-US" altLang="zh-TW" sz="900" b="1" dirty="0" err="1"/>
              <a:t>getHost</a:t>
            </a:r>
            <a:r>
              <a:rPr lang="en-US" altLang="zh-TW" sz="900" b="1" dirty="0"/>
              <a:t>() &amp;&amp; </a:t>
            </a:r>
            <a:r>
              <a:rPr lang="en-US" altLang="zh-TW" sz="900" b="1" dirty="0" err="1"/>
              <a:t>m.getResponseSize</a:t>
            </a:r>
            <a:r>
              <a:rPr lang="en-US" altLang="zh-TW" sz="900" b="1" dirty="0"/>
              <a:t>() &gt; 0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>
                <a:solidFill>
                  <a:schemeClr val="accent3"/>
                </a:solidFill>
              </a:rPr>
              <a:t>// generate a response message</a:t>
            </a:r>
          </a:p>
          <a:p>
            <a:r>
              <a:rPr lang="zh-TW" altLang="en-US" sz="900" dirty="0" smtClean="0"/>
              <a:t>      </a:t>
            </a:r>
            <a:r>
              <a:rPr lang="en-US" altLang="zh-TW" sz="900" dirty="0" smtClean="0"/>
              <a:t>Message </a:t>
            </a:r>
            <a:r>
              <a:rPr lang="en-US" altLang="zh-TW" sz="900" dirty="0"/>
              <a:t>res = new Message(</a:t>
            </a:r>
            <a:r>
              <a:rPr lang="en-US" altLang="zh-TW" sz="900" dirty="0" err="1"/>
              <a:t>this.getHost</a:t>
            </a:r>
            <a:r>
              <a:rPr lang="en-US" altLang="zh-TW" sz="900" dirty="0"/>
              <a:t>(),</a:t>
            </a:r>
            <a:r>
              <a:rPr lang="en-US" altLang="zh-TW" sz="900" dirty="0" err="1"/>
              <a:t>m.getFrom</a:t>
            </a:r>
            <a:r>
              <a:rPr lang="en-US" altLang="zh-TW" sz="900" dirty="0"/>
              <a:t>(), </a:t>
            </a:r>
          </a:p>
          <a:p>
            <a:r>
              <a:rPr lang="zh-TW" altLang="en-US" sz="900" i="1" dirty="0" smtClean="0"/>
              <a:t>      </a:t>
            </a:r>
            <a:r>
              <a:rPr lang="en-US" altLang="zh-TW" sz="900" i="1" dirty="0" err="1" smtClean="0"/>
              <a:t>RESPONSE_PREFIX+m.getId</a:t>
            </a:r>
            <a:r>
              <a:rPr lang="en-US" altLang="zh-TW" sz="900" i="1" dirty="0"/>
              <a:t>(), </a:t>
            </a:r>
            <a:r>
              <a:rPr lang="en-US" altLang="zh-TW" sz="900" i="1" dirty="0" err="1"/>
              <a:t>m.getResponseSize</a:t>
            </a:r>
            <a:r>
              <a:rPr lang="en-US" altLang="zh-TW" sz="900" i="1" dirty="0"/>
              <a:t>());</a:t>
            </a:r>
          </a:p>
          <a:p>
            <a:r>
              <a:rPr lang="zh-TW" altLang="en-US" sz="900" dirty="0" smtClean="0"/>
              <a:t>      </a:t>
            </a:r>
            <a:r>
              <a:rPr lang="en-US" altLang="zh-TW" sz="900" dirty="0" err="1" smtClean="0"/>
              <a:t>this.createNewMessage</a:t>
            </a:r>
            <a:r>
              <a:rPr lang="en-US" altLang="zh-TW" sz="900" dirty="0" smtClean="0"/>
              <a:t>(res</a:t>
            </a:r>
            <a:r>
              <a:rPr lang="en-US" altLang="zh-TW" sz="900" dirty="0"/>
              <a:t>);</a:t>
            </a:r>
          </a:p>
          <a:p>
            <a:r>
              <a:rPr lang="zh-TW" altLang="en-US" sz="900" dirty="0" smtClean="0"/>
              <a:t>      </a:t>
            </a:r>
            <a:r>
              <a:rPr lang="en-US" altLang="zh-TW" sz="900" dirty="0" err="1" smtClean="0"/>
              <a:t>this.getMessage</a:t>
            </a:r>
            <a:r>
              <a:rPr lang="en-US" altLang="zh-TW" sz="900" dirty="0" smtClean="0"/>
              <a:t>(</a:t>
            </a:r>
            <a:r>
              <a:rPr lang="en-US" altLang="zh-TW" sz="900" i="1" dirty="0" err="1" smtClean="0"/>
              <a:t>RESPONSE_PREFIX+m.getId</a:t>
            </a:r>
            <a:r>
              <a:rPr lang="en-US" altLang="zh-TW" sz="900" i="1" dirty="0"/>
              <a:t>()).</a:t>
            </a:r>
            <a:r>
              <a:rPr lang="en-US" altLang="zh-TW" sz="900" i="1" dirty="0" err="1"/>
              <a:t>setRequest</a:t>
            </a:r>
            <a:r>
              <a:rPr lang="en-US" altLang="zh-TW" sz="900" i="1" dirty="0"/>
              <a:t>(m);</a:t>
            </a:r>
          </a:p>
          <a:p>
            <a:r>
              <a:rPr lang="zh-TW" altLang="en-US" sz="900" dirty="0" smtClean="0"/>
              <a:t> 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return m;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65" name="左大括弧 64"/>
          <p:cNvSpPr/>
          <p:nvPr/>
        </p:nvSpPr>
        <p:spPr>
          <a:xfrm>
            <a:off x="1390290" y="1458157"/>
            <a:ext cx="639790" cy="2055587"/>
          </a:xfrm>
          <a:prstGeom prst="leftBrace">
            <a:avLst>
              <a:gd name="adj1" fmla="val 8333"/>
              <a:gd name="adj2" fmla="val 8602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肘形接點 48"/>
          <p:cNvCxnSpPr>
            <a:endCxn id="6" idx="3"/>
          </p:cNvCxnSpPr>
          <p:nvPr/>
        </p:nvCxnSpPr>
        <p:spPr>
          <a:xfrm rot="10800000">
            <a:off x="1515155" y="1212744"/>
            <a:ext cx="1642774" cy="560072"/>
          </a:xfrm>
          <a:prstGeom prst="bentConnector3">
            <a:avLst>
              <a:gd name="adj1" fmla="val -338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67" name="肘形接點 66"/>
          <p:cNvCxnSpPr/>
          <p:nvPr/>
        </p:nvCxnSpPr>
        <p:spPr>
          <a:xfrm rot="10800000" flipV="1">
            <a:off x="1453553" y="3594854"/>
            <a:ext cx="5763332" cy="948714"/>
          </a:xfrm>
          <a:prstGeom prst="bentConnector3">
            <a:avLst>
              <a:gd name="adj1" fmla="val -219"/>
            </a:avLst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544900" y="256208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1805940" y="388266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2587778" y="4226646"/>
            <a:ext cx="2693366" cy="2169825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b="1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b="1" dirty="0" err="1" smtClean="0">
                <a:solidFill>
                  <a:schemeClr val="accent6"/>
                </a:solidFill>
              </a:rPr>
              <a:t>con.finalizeTransfer</a:t>
            </a:r>
            <a:r>
              <a:rPr lang="en-US" altLang="zh-TW" sz="900" b="1" dirty="0">
                <a:solidFill>
                  <a:schemeClr val="accent6"/>
                </a:solidFill>
              </a:rPr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b="1" dirty="0" smtClean="0"/>
              <a:t>…</a:t>
            </a:r>
            <a:endParaRPr lang="en-US" altLang="zh-TW" sz="900" b="1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525292"/>
              </p:ext>
            </p:extLst>
          </p:nvPr>
        </p:nvGraphicFramePr>
        <p:xfrm>
          <a:off x="3995936" y="6105151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0" dirty="0" smtClean="0"/>
                        <a:t>[n1]</a:t>
                      </a:r>
                      <a:endParaRPr lang="zh-TW" altLang="en-US" sz="10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79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928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708920"/>
            <a:ext cx="1856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10/21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62641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922" y="-322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910" y="4711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170563" y="32810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6" name="右大括弧 5"/>
          <p:cNvSpPr/>
          <p:nvPr/>
        </p:nvSpPr>
        <p:spPr>
          <a:xfrm>
            <a:off x="5307488" y="252544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710063"/>
              </p:ext>
            </p:extLst>
          </p:nvPr>
        </p:nvGraphicFramePr>
        <p:xfrm>
          <a:off x="4591387" y="314902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圓角矩形 7"/>
          <p:cNvSpPr/>
          <p:nvPr/>
        </p:nvSpPr>
        <p:spPr>
          <a:xfrm>
            <a:off x="5435428" y="7912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5925461" y="6211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圓角矩形 9"/>
          <p:cNvSpPr/>
          <p:nvPr/>
        </p:nvSpPr>
        <p:spPr>
          <a:xfrm>
            <a:off x="6471357" y="7843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6993385" y="6211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457731" y="5543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925461" y="6335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6271597" y="6335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右大括弧 14"/>
          <p:cNvSpPr/>
          <p:nvPr/>
        </p:nvSpPr>
        <p:spPr>
          <a:xfrm rot="10800000">
            <a:off x="7441134" y="252865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645649"/>
              </p:ext>
            </p:extLst>
          </p:nvPr>
        </p:nvGraphicFramePr>
        <p:xfrm>
          <a:off x="7604168" y="284595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線單箭頭接點 18"/>
          <p:cNvCxnSpPr/>
          <p:nvPr/>
        </p:nvCxnSpPr>
        <p:spPr>
          <a:xfrm flipV="1">
            <a:off x="5928146" y="9939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5435427" y="14218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24" name="右大括弧 23"/>
          <p:cNvSpPr/>
          <p:nvPr/>
        </p:nvSpPr>
        <p:spPr>
          <a:xfrm>
            <a:off x="5225333" y="1265804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6676283" y="17698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26" name="圓角矩形 25"/>
          <p:cNvSpPr/>
          <p:nvPr/>
        </p:nvSpPr>
        <p:spPr>
          <a:xfrm>
            <a:off x="6457731" y="14218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27" name="圓角矩形 26"/>
          <p:cNvSpPr/>
          <p:nvPr/>
        </p:nvSpPr>
        <p:spPr>
          <a:xfrm>
            <a:off x="6618374" y="22739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6993385" y="9939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7000969" y="15658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單箭頭接點 29"/>
          <p:cNvCxnSpPr>
            <a:endCxn id="25" idx="2"/>
          </p:cNvCxnSpPr>
          <p:nvPr/>
        </p:nvCxnSpPr>
        <p:spPr>
          <a:xfrm flipV="1">
            <a:off x="7007275" y="19531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538236" y="2474916"/>
            <a:ext cx="9380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" dirty="0" err="1" smtClean="0"/>
              <a:t>transferDonTime</a:t>
            </a:r>
            <a:r>
              <a:rPr lang="en-US" altLang="zh-TW" sz="700" dirty="0" smtClean="0"/>
              <a:t> = </a:t>
            </a:r>
            <a:r>
              <a:rPr lang="en-US" altLang="zh-TW" sz="700" dirty="0" smtClean="0">
                <a:solidFill>
                  <a:srgbClr val="FF0000"/>
                </a:solidFill>
              </a:rPr>
              <a:t>6</a:t>
            </a:r>
            <a:endParaRPr lang="zh-TW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401449"/>
              </p:ext>
            </p:extLst>
          </p:nvPr>
        </p:nvGraphicFramePr>
        <p:xfrm>
          <a:off x="3599784" y="1337811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r>
                        <a:rPr lang="en-US" altLang="zh-TW" sz="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 transferring M1 from n0 until 6.0</a:t>
                      </a:r>
                      <a:endParaRPr lang="zh-TW" altLang="en-US" sz="500" dirty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圓角矩形 57"/>
          <p:cNvSpPr>
            <a:spLocks noChangeAspect="1"/>
          </p:cNvSpPr>
          <p:nvPr/>
        </p:nvSpPr>
        <p:spPr>
          <a:xfrm>
            <a:off x="5396261" y="19119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59" name="直線單箭頭接點 58"/>
          <p:cNvCxnSpPr>
            <a:stCxn id="58" idx="0"/>
          </p:cNvCxnSpPr>
          <p:nvPr/>
        </p:nvCxnSpPr>
        <p:spPr>
          <a:xfrm flipV="1">
            <a:off x="5925461" y="16429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圓角矩形 59"/>
          <p:cNvSpPr/>
          <p:nvPr/>
        </p:nvSpPr>
        <p:spPr>
          <a:xfrm>
            <a:off x="12940" y="4130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61" name="直線接點 60"/>
          <p:cNvCxnSpPr/>
          <p:nvPr/>
        </p:nvCxnSpPr>
        <p:spPr>
          <a:xfrm>
            <a:off x="502973" y="2429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圓角矩形 61"/>
          <p:cNvSpPr/>
          <p:nvPr/>
        </p:nvSpPr>
        <p:spPr>
          <a:xfrm>
            <a:off x="1048869" y="4061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63" name="直線接點 62"/>
          <p:cNvCxnSpPr/>
          <p:nvPr/>
        </p:nvCxnSpPr>
        <p:spPr>
          <a:xfrm>
            <a:off x="1570897" y="2429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1035243" y="1761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502973" y="2553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849109" y="2553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505658" y="6157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圓角矩形 67"/>
          <p:cNvSpPr/>
          <p:nvPr/>
        </p:nvSpPr>
        <p:spPr>
          <a:xfrm>
            <a:off x="12939" y="10436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69" name="圓角矩形 68"/>
          <p:cNvSpPr/>
          <p:nvPr/>
        </p:nvSpPr>
        <p:spPr>
          <a:xfrm>
            <a:off x="1253795" y="13916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70" name="圓角矩形 69"/>
          <p:cNvSpPr/>
          <p:nvPr/>
        </p:nvSpPr>
        <p:spPr>
          <a:xfrm>
            <a:off x="1035243" y="10436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71" name="圓角矩形 70"/>
          <p:cNvSpPr/>
          <p:nvPr/>
        </p:nvSpPr>
        <p:spPr>
          <a:xfrm>
            <a:off x="1195886" y="18957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72" name="直線單箭頭接點 71"/>
          <p:cNvCxnSpPr/>
          <p:nvPr/>
        </p:nvCxnSpPr>
        <p:spPr>
          <a:xfrm flipV="1">
            <a:off x="1570897" y="6157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直線接點 72"/>
          <p:cNvCxnSpPr/>
          <p:nvPr/>
        </p:nvCxnSpPr>
        <p:spPr>
          <a:xfrm flipH="1">
            <a:off x="1578481" y="11876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直線單箭頭接點 73"/>
          <p:cNvCxnSpPr>
            <a:endCxn id="69" idx="2"/>
          </p:cNvCxnSpPr>
          <p:nvPr/>
        </p:nvCxnSpPr>
        <p:spPr>
          <a:xfrm flipV="1">
            <a:off x="1584787" y="15749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圓角矩形 74"/>
          <p:cNvSpPr>
            <a:spLocks noChangeAspect="1"/>
          </p:cNvSpPr>
          <p:nvPr/>
        </p:nvSpPr>
        <p:spPr>
          <a:xfrm>
            <a:off x="729215" y="20603"/>
            <a:ext cx="599827" cy="1411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DTNHost</a:t>
            </a:r>
            <a:endParaRPr lang="zh-TW" altLang="en-US" sz="800" dirty="0"/>
          </a:p>
        </p:txBody>
      </p:sp>
      <p:sp>
        <p:nvSpPr>
          <p:cNvPr id="76" name="圓角矩形 75"/>
          <p:cNvSpPr>
            <a:spLocks noChangeAspect="1"/>
          </p:cNvSpPr>
          <p:nvPr/>
        </p:nvSpPr>
        <p:spPr>
          <a:xfrm>
            <a:off x="-26227" y="15337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77" name="直線單箭頭接點 76"/>
          <p:cNvCxnSpPr>
            <a:stCxn id="76" idx="0"/>
          </p:cNvCxnSpPr>
          <p:nvPr/>
        </p:nvCxnSpPr>
        <p:spPr>
          <a:xfrm flipV="1">
            <a:off x="502973" y="12647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</a:t>
            </a:r>
            <a:r>
              <a:rPr lang="en-US" altLang="zh-TW" sz="1800" dirty="0" smtClean="0">
                <a:solidFill>
                  <a:srgbClr val="FF0000"/>
                </a:solidFill>
              </a:rPr>
              <a:t>1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pic>
        <p:nvPicPr>
          <p:cNvPr id="79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50" y="4149738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38" y="4229113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2614391" y="4510100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82" name="右大括弧 81"/>
          <p:cNvSpPr/>
          <p:nvPr/>
        </p:nvSpPr>
        <p:spPr>
          <a:xfrm>
            <a:off x="1751316" y="4434539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146217"/>
              </p:ext>
            </p:extLst>
          </p:nvPr>
        </p:nvGraphicFramePr>
        <p:xfrm>
          <a:off x="1035215" y="4496897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圓角矩形 83"/>
          <p:cNvSpPr/>
          <p:nvPr/>
        </p:nvSpPr>
        <p:spPr>
          <a:xfrm>
            <a:off x="1879256" y="4973287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85" name="直線接點 84"/>
          <p:cNvCxnSpPr/>
          <p:nvPr/>
        </p:nvCxnSpPr>
        <p:spPr>
          <a:xfrm>
            <a:off x="2369289" y="4803136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圓角矩形 85"/>
          <p:cNvSpPr/>
          <p:nvPr/>
        </p:nvSpPr>
        <p:spPr>
          <a:xfrm>
            <a:off x="2915185" y="4966326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87" name="直線接點 86"/>
          <p:cNvCxnSpPr/>
          <p:nvPr/>
        </p:nvCxnSpPr>
        <p:spPr>
          <a:xfrm>
            <a:off x="3437213" y="4803136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2901559" y="4736382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369289" y="4815590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直線接點 89"/>
          <p:cNvCxnSpPr/>
          <p:nvPr/>
        </p:nvCxnSpPr>
        <p:spPr>
          <a:xfrm flipV="1">
            <a:off x="2715425" y="4815590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右大括弧 90"/>
          <p:cNvSpPr/>
          <p:nvPr/>
        </p:nvSpPr>
        <p:spPr>
          <a:xfrm rot="10800000">
            <a:off x="3884962" y="4434860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2" name="表格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29111"/>
              </p:ext>
            </p:extLst>
          </p:nvPr>
        </p:nvGraphicFramePr>
        <p:xfrm>
          <a:off x="4047996" y="4466590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3" name="直線單箭頭接點 92"/>
          <p:cNvCxnSpPr/>
          <p:nvPr/>
        </p:nvCxnSpPr>
        <p:spPr>
          <a:xfrm flipV="1">
            <a:off x="2371974" y="5175983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圓角矩形 93"/>
          <p:cNvSpPr/>
          <p:nvPr/>
        </p:nvSpPr>
        <p:spPr>
          <a:xfrm>
            <a:off x="1879255" y="5603887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95" name="右大括弧 94"/>
          <p:cNvSpPr/>
          <p:nvPr/>
        </p:nvSpPr>
        <p:spPr>
          <a:xfrm>
            <a:off x="1669161" y="5447799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圓角矩形 95"/>
          <p:cNvSpPr/>
          <p:nvPr/>
        </p:nvSpPr>
        <p:spPr>
          <a:xfrm>
            <a:off x="3120111" y="5951854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97" name="圓角矩形 96"/>
          <p:cNvSpPr/>
          <p:nvPr/>
        </p:nvSpPr>
        <p:spPr>
          <a:xfrm>
            <a:off x="2901559" y="5603887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98" name="圓角矩形 97"/>
          <p:cNvSpPr/>
          <p:nvPr/>
        </p:nvSpPr>
        <p:spPr>
          <a:xfrm>
            <a:off x="3062202" y="6455910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99" name="直線單箭頭接點 98"/>
          <p:cNvCxnSpPr/>
          <p:nvPr/>
        </p:nvCxnSpPr>
        <p:spPr>
          <a:xfrm flipV="1">
            <a:off x="3437213" y="5175983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 flipH="1">
            <a:off x="3444797" y="5747888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單箭頭接點 100"/>
          <p:cNvCxnSpPr>
            <a:endCxn id="96" idx="2"/>
          </p:cNvCxnSpPr>
          <p:nvPr/>
        </p:nvCxnSpPr>
        <p:spPr>
          <a:xfrm flipV="1">
            <a:off x="3451103" y="6135113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2" name="文字方塊 101"/>
          <p:cNvSpPr txBox="1"/>
          <p:nvPr/>
        </p:nvSpPr>
        <p:spPr>
          <a:xfrm>
            <a:off x="2982064" y="6656911"/>
            <a:ext cx="9380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" dirty="0" err="1" smtClean="0"/>
              <a:t>transferDonTime</a:t>
            </a:r>
            <a:r>
              <a:rPr lang="en-US" altLang="zh-TW" sz="700" dirty="0" smtClean="0"/>
              <a:t> = </a:t>
            </a:r>
            <a:r>
              <a:rPr lang="en-US" altLang="zh-TW" sz="700" dirty="0" smtClean="0">
                <a:solidFill>
                  <a:srgbClr val="FF0000"/>
                </a:solidFill>
              </a:rPr>
              <a:t>6</a:t>
            </a:r>
            <a:endParaRPr lang="zh-TW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103" name="表格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321604"/>
              </p:ext>
            </p:extLst>
          </p:nvPr>
        </p:nvGraphicFramePr>
        <p:xfrm>
          <a:off x="43612" y="5519806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endParaRPr lang="zh-TW" altLang="en-US" sz="500" dirty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" name="圓角矩形 103"/>
          <p:cNvSpPr>
            <a:spLocks noChangeAspect="1"/>
          </p:cNvSpPr>
          <p:nvPr/>
        </p:nvSpPr>
        <p:spPr>
          <a:xfrm>
            <a:off x="1840089" y="6093911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105" name="直線單箭頭接點 104"/>
          <p:cNvCxnSpPr>
            <a:stCxn id="104" idx="0"/>
          </p:cNvCxnSpPr>
          <p:nvPr/>
        </p:nvCxnSpPr>
        <p:spPr>
          <a:xfrm flipV="1">
            <a:off x="2369289" y="5824931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96747"/>
              </p:ext>
            </p:extLst>
          </p:nvPr>
        </p:nvGraphicFramePr>
        <p:xfrm>
          <a:off x="7482155" y="1698556"/>
          <a:ext cx="64807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</a:tblGrid>
              <a:tr h="1891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err="1" smtClean="0"/>
                        <a:t>msgOnFly</a:t>
                      </a:r>
                      <a:endParaRPr lang="en-US" altLang="zh-TW" sz="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7" name="右大括弧 106"/>
          <p:cNvSpPr/>
          <p:nvPr/>
        </p:nvSpPr>
        <p:spPr>
          <a:xfrm rot="10800000">
            <a:off x="7352673" y="1667875"/>
            <a:ext cx="163033" cy="465781"/>
          </a:xfrm>
          <a:prstGeom prst="rightBrace">
            <a:avLst>
              <a:gd name="adj1" fmla="val 8333"/>
              <a:gd name="adj2" fmla="val 51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8" name="直線單箭頭接點 107"/>
          <p:cNvCxnSpPr>
            <a:stCxn id="5" idx="2"/>
            <a:endCxn id="79" idx="3"/>
          </p:cNvCxnSpPr>
          <p:nvPr/>
        </p:nvCxnSpPr>
        <p:spPr>
          <a:xfrm flipH="1">
            <a:off x="3261013" y="537224"/>
            <a:ext cx="3204540" cy="3823652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表格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107699"/>
              </p:ext>
            </p:extLst>
          </p:nvPr>
        </p:nvGraphicFramePr>
        <p:xfrm>
          <a:off x="3520241" y="514440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4" name="表格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23115"/>
              </p:ext>
            </p:extLst>
          </p:nvPr>
        </p:nvGraphicFramePr>
        <p:xfrm>
          <a:off x="7476" y="4760586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9" name="文字方塊 108"/>
          <p:cNvSpPr txBox="1"/>
          <p:nvPr/>
        </p:nvSpPr>
        <p:spPr>
          <a:xfrm>
            <a:off x="6022169" y="674470"/>
            <a:ext cx="49885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86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922" y="-322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910" y="4711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170563" y="32810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6" name="右大括弧 5"/>
          <p:cNvSpPr/>
          <p:nvPr/>
        </p:nvSpPr>
        <p:spPr>
          <a:xfrm>
            <a:off x="5307488" y="252544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48107"/>
              </p:ext>
            </p:extLst>
          </p:nvPr>
        </p:nvGraphicFramePr>
        <p:xfrm>
          <a:off x="4591387" y="314902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圓角矩形 7"/>
          <p:cNvSpPr/>
          <p:nvPr/>
        </p:nvSpPr>
        <p:spPr>
          <a:xfrm>
            <a:off x="5435428" y="7912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5925461" y="6211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圓角矩形 9"/>
          <p:cNvSpPr/>
          <p:nvPr/>
        </p:nvSpPr>
        <p:spPr>
          <a:xfrm>
            <a:off x="6471357" y="7843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6993385" y="6211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457731" y="5543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925461" y="6335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6271597" y="6335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右大括弧 14"/>
          <p:cNvSpPr/>
          <p:nvPr/>
        </p:nvSpPr>
        <p:spPr>
          <a:xfrm rot="10800000">
            <a:off x="7441134" y="252865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083309"/>
              </p:ext>
            </p:extLst>
          </p:nvPr>
        </p:nvGraphicFramePr>
        <p:xfrm>
          <a:off x="7604168" y="284595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線單箭頭接點 18"/>
          <p:cNvCxnSpPr/>
          <p:nvPr/>
        </p:nvCxnSpPr>
        <p:spPr>
          <a:xfrm flipV="1">
            <a:off x="5928146" y="9939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5435427" y="14218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24" name="右大括弧 23"/>
          <p:cNvSpPr/>
          <p:nvPr/>
        </p:nvSpPr>
        <p:spPr>
          <a:xfrm>
            <a:off x="5225333" y="1265804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6676283" y="17698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26" name="圓角矩形 25"/>
          <p:cNvSpPr/>
          <p:nvPr/>
        </p:nvSpPr>
        <p:spPr>
          <a:xfrm>
            <a:off x="6457731" y="14218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27" name="圓角矩形 26"/>
          <p:cNvSpPr/>
          <p:nvPr/>
        </p:nvSpPr>
        <p:spPr>
          <a:xfrm>
            <a:off x="6618374" y="22739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6993385" y="9939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7000969" y="15658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單箭頭接點 29"/>
          <p:cNvCxnSpPr>
            <a:endCxn id="25" idx="2"/>
          </p:cNvCxnSpPr>
          <p:nvPr/>
        </p:nvCxnSpPr>
        <p:spPr>
          <a:xfrm flipV="1">
            <a:off x="7007275" y="19531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538236" y="2474916"/>
            <a:ext cx="9380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" dirty="0" err="1" smtClean="0"/>
              <a:t>transferDonTime</a:t>
            </a:r>
            <a:r>
              <a:rPr lang="en-US" altLang="zh-TW" sz="700" dirty="0" smtClean="0"/>
              <a:t> = </a:t>
            </a:r>
            <a:r>
              <a:rPr lang="en-US" altLang="zh-TW" sz="700" dirty="0" smtClean="0">
                <a:solidFill>
                  <a:srgbClr val="FF0000"/>
                </a:solidFill>
              </a:rPr>
              <a:t>6</a:t>
            </a:r>
            <a:endParaRPr lang="zh-TW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893054"/>
              </p:ext>
            </p:extLst>
          </p:nvPr>
        </p:nvGraphicFramePr>
        <p:xfrm>
          <a:off x="3599784" y="1337811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r>
                        <a:rPr lang="en-US" altLang="zh-TW" sz="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 transferring M1 from n0 until 6.0</a:t>
                      </a:r>
                      <a:endParaRPr lang="zh-TW" altLang="en-US" sz="500" dirty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圓角矩形 57"/>
          <p:cNvSpPr>
            <a:spLocks noChangeAspect="1"/>
          </p:cNvSpPr>
          <p:nvPr/>
        </p:nvSpPr>
        <p:spPr>
          <a:xfrm>
            <a:off x="5396261" y="19119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59" name="直線單箭頭接點 58"/>
          <p:cNvCxnSpPr>
            <a:stCxn id="58" idx="0"/>
          </p:cNvCxnSpPr>
          <p:nvPr/>
        </p:nvCxnSpPr>
        <p:spPr>
          <a:xfrm flipV="1">
            <a:off x="5925461" y="16429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圓角矩形 59"/>
          <p:cNvSpPr/>
          <p:nvPr/>
        </p:nvSpPr>
        <p:spPr>
          <a:xfrm>
            <a:off x="12940" y="4130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61" name="直線接點 60"/>
          <p:cNvCxnSpPr/>
          <p:nvPr/>
        </p:nvCxnSpPr>
        <p:spPr>
          <a:xfrm>
            <a:off x="502973" y="2429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圓角矩形 61"/>
          <p:cNvSpPr/>
          <p:nvPr/>
        </p:nvSpPr>
        <p:spPr>
          <a:xfrm>
            <a:off x="1048869" y="4061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63" name="直線接點 62"/>
          <p:cNvCxnSpPr/>
          <p:nvPr/>
        </p:nvCxnSpPr>
        <p:spPr>
          <a:xfrm>
            <a:off x="1570897" y="2429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1035243" y="1761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502973" y="2553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849109" y="2553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505658" y="6157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圓角矩形 67"/>
          <p:cNvSpPr/>
          <p:nvPr/>
        </p:nvSpPr>
        <p:spPr>
          <a:xfrm>
            <a:off x="12939" y="10436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69" name="圓角矩形 68"/>
          <p:cNvSpPr/>
          <p:nvPr/>
        </p:nvSpPr>
        <p:spPr>
          <a:xfrm>
            <a:off x="1253795" y="13916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70" name="圓角矩形 69"/>
          <p:cNvSpPr/>
          <p:nvPr/>
        </p:nvSpPr>
        <p:spPr>
          <a:xfrm>
            <a:off x="1035243" y="10436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71" name="圓角矩形 70"/>
          <p:cNvSpPr/>
          <p:nvPr/>
        </p:nvSpPr>
        <p:spPr>
          <a:xfrm>
            <a:off x="1195886" y="18957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72" name="直線單箭頭接點 71"/>
          <p:cNvCxnSpPr/>
          <p:nvPr/>
        </p:nvCxnSpPr>
        <p:spPr>
          <a:xfrm flipV="1">
            <a:off x="1570897" y="6157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直線接點 72"/>
          <p:cNvCxnSpPr/>
          <p:nvPr/>
        </p:nvCxnSpPr>
        <p:spPr>
          <a:xfrm flipH="1">
            <a:off x="1578481" y="11876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直線單箭頭接點 73"/>
          <p:cNvCxnSpPr>
            <a:endCxn id="69" idx="2"/>
          </p:cNvCxnSpPr>
          <p:nvPr/>
        </p:nvCxnSpPr>
        <p:spPr>
          <a:xfrm flipV="1">
            <a:off x="1584787" y="15749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圓角矩形 74"/>
          <p:cNvSpPr>
            <a:spLocks noChangeAspect="1"/>
          </p:cNvSpPr>
          <p:nvPr/>
        </p:nvSpPr>
        <p:spPr>
          <a:xfrm>
            <a:off x="729215" y="20603"/>
            <a:ext cx="599827" cy="1411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DTNHost</a:t>
            </a:r>
            <a:endParaRPr lang="zh-TW" altLang="en-US" sz="800" dirty="0"/>
          </a:p>
        </p:txBody>
      </p:sp>
      <p:sp>
        <p:nvSpPr>
          <p:cNvPr id="76" name="圓角矩形 75"/>
          <p:cNvSpPr>
            <a:spLocks noChangeAspect="1"/>
          </p:cNvSpPr>
          <p:nvPr/>
        </p:nvSpPr>
        <p:spPr>
          <a:xfrm>
            <a:off x="-26227" y="15337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77" name="直線單箭頭接點 76"/>
          <p:cNvCxnSpPr>
            <a:stCxn id="76" idx="0"/>
          </p:cNvCxnSpPr>
          <p:nvPr/>
        </p:nvCxnSpPr>
        <p:spPr>
          <a:xfrm flipV="1">
            <a:off x="502973" y="12647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</a:t>
            </a:r>
            <a:r>
              <a:rPr lang="en-US" altLang="zh-TW" sz="1800" dirty="0" smtClean="0">
                <a:solidFill>
                  <a:srgbClr val="FF0000"/>
                </a:solidFill>
              </a:rPr>
              <a:t>2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pic>
        <p:nvPicPr>
          <p:cNvPr id="79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50" y="4149738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38" y="4229113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2614391" y="4510100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82" name="右大括弧 81"/>
          <p:cNvSpPr/>
          <p:nvPr/>
        </p:nvSpPr>
        <p:spPr>
          <a:xfrm>
            <a:off x="1751316" y="4434539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3685"/>
              </p:ext>
            </p:extLst>
          </p:nvPr>
        </p:nvGraphicFramePr>
        <p:xfrm>
          <a:off x="1035215" y="4496897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圓角矩形 83"/>
          <p:cNvSpPr/>
          <p:nvPr/>
        </p:nvSpPr>
        <p:spPr>
          <a:xfrm>
            <a:off x="1879256" y="4973287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85" name="直線接點 84"/>
          <p:cNvCxnSpPr/>
          <p:nvPr/>
        </p:nvCxnSpPr>
        <p:spPr>
          <a:xfrm>
            <a:off x="2369289" y="4803136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圓角矩形 85"/>
          <p:cNvSpPr/>
          <p:nvPr/>
        </p:nvSpPr>
        <p:spPr>
          <a:xfrm>
            <a:off x="2915185" y="4966326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87" name="直線接點 86"/>
          <p:cNvCxnSpPr/>
          <p:nvPr/>
        </p:nvCxnSpPr>
        <p:spPr>
          <a:xfrm>
            <a:off x="3437213" y="4803136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2901559" y="4736382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369289" y="4815590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直線接點 89"/>
          <p:cNvCxnSpPr/>
          <p:nvPr/>
        </p:nvCxnSpPr>
        <p:spPr>
          <a:xfrm flipV="1">
            <a:off x="2715425" y="4815590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右大括弧 90"/>
          <p:cNvSpPr/>
          <p:nvPr/>
        </p:nvSpPr>
        <p:spPr>
          <a:xfrm rot="10800000">
            <a:off x="3884962" y="4434860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2" name="表格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088516"/>
              </p:ext>
            </p:extLst>
          </p:nvPr>
        </p:nvGraphicFramePr>
        <p:xfrm>
          <a:off x="4047996" y="4466590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3" name="直線單箭頭接點 92"/>
          <p:cNvCxnSpPr/>
          <p:nvPr/>
        </p:nvCxnSpPr>
        <p:spPr>
          <a:xfrm flipV="1">
            <a:off x="2371974" y="5175983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圓角矩形 93"/>
          <p:cNvSpPr/>
          <p:nvPr/>
        </p:nvSpPr>
        <p:spPr>
          <a:xfrm>
            <a:off x="1879255" y="5603887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95" name="右大括弧 94"/>
          <p:cNvSpPr/>
          <p:nvPr/>
        </p:nvSpPr>
        <p:spPr>
          <a:xfrm>
            <a:off x="1669161" y="5447799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圓角矩形 95"/>
          <p:cNvSpPr/>
          <p:nvPr/>
        </p:nvSpPr>
        <p:spPr>
          <a:xfrm>
            <a:off x="3120111" y="5951854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97" name="圓角矩形 96"/>
          <p:cNvSpPr/>
          <p:nvPr/>
        </p:nvSpPr>
        <p:spPr>
          <a:xfrm>
            <a:off x="2901559" y="5603887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98" name="圓角矩形 97"/>
          <p:cNvSpPr/>
          <p:nvPr/>
        </p:nvSpPr>
        <p:spPr>
          <a:xfrm>
            <a:off x="3062202" y="6455910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99" name="直線單箭頭接點 98"/>
          <p:cNvCxnSpPr/>
          <p:nvPr/>
        </p:nvCxnSpPr>
        <p:spPr>
          <a:xfrm flipV="1">
            <a:off x="3437213" y="5175983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 flipH="1">
            <a:off x="3444797" y="5747888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單箭頭接點 100"/>
          <p:cNvCxnSpPr>
            <a:endCxn id="96" idx="2"/>
          </p:cNvCxnSpPr>
          <p:nvPr/>
        </p:nvCxnSpPr>
        <p:spPr>
          <a:xfrm flipV="1">
            <a:off x="3451103" y="6135113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2" name="文字方塊 101"/>
          <p:cNvSpPr txBox="1"/>
          <p:nvPr/>
        </p:nvSpPr>
        <p:spPr>
          <a:xfrm>
            <a:off x="2982064" y="6656911"/>
            <a:ext cx="9380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" dirty="0" err="1" smtClean="0"/>
              <a:t>transferDonTime</a:t>
            </a:r>
            <a:r>
              <a:rPr lang="en-US" altLang="zh-TW" sz="700" dirty="0" smtClean="0"/>
              <a:t> = </a:t>
            </a:r>
            <a:r>
              <a:rPr lang="en-US" altLang="zh-TW" sz="700" dirty="0" smtClean="0">
                <a:solidFill>
                  <a:srgbClr val="FF0000"/>
                </a:solidFill>
              </a:rPr>
              <a:t>6</a:t>
            </a:r>
            <a:endParaRPr lang="zh-TW" altLang="en-US" sz="700" dirty="0">
              <a:solidFill>
                <a:srgbClr val="FF0000"/>
              </a:solidFill>
            </a:endParaRPr>
          </a:p>
        </p:txBody>
      </p:sp>
      <p:sp>
        <p:nvSpPr>
          <p:cNvPr id="104" name="圓角矩形 103"/>
          <p:cNvSpPr>
            <a:spLocks noChangeAspect="1"/>
          </p:cNvSpPr>
          <p:nvPr/>
        </p:nvSpPr>
        <p:spPr>
          <a:xfrm>
            <a:off x="1840089" y="6093911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105" name="直線單箭頭接點 104"/>
          <p:cNvCxnSpPr>
            <a:stCxn id="104" idx="0"/>
          </p:cNvCxnSpPr>
          <p:nvPr/>
        </p:nvCxnSpPr>
        <p:spPr>
          <a:xfrm flipV="1">
            <a:off x="2369289" y="5824931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255465"/>
              </p:ext>
            </p:extLst>
          </p:nvPr>
        </p:nvGraphicFramePr>
        <p:xfrm>
          <a:off x="7482155" y="1698556"/>
          <a:ext cx="64807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</a:tblGrid>
              <a:tr h="1891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err="1" smtClean="0"/>
                        <a:t>msgOnFly</a:t>
                      </a:r>
                      <a:endParaRPr lang="en-US" altLang="zh-TW" sz="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7" name="右大括弧 106"/>
          <p:cNvSpPr/>
          <p:nvPr/>
        </p:nvSpPr>
        <p:spPr>
          <a:xfrm rot="10800000">
            <a:off x="7352673" y="1667875"/>
            <a:ext cx="163033" cy="465781"/>
          </a:xfrm>
          <a:prstGeom prst="rightBrace">
            <a:avLst>
              <a:gd name="adj1" fmla="val 8333"/>
              <a:gd name="adj2" fmla="val 51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8" name="直線單箭頭接點 107"/>
          <p:cNvCxnSpPr>
            <a:stCxn id="5" idx="2"/>
            <a:endCxn id="79" idx="3"/>
          </p:cNvCxnSpPr>
          <p:nvPr/>
        </p:nvCxnSpPr>
        <p:spPr>
          <a:xfrm flipH="1">
            <a:off x="3261013" y="537224"/>
            <a:ext cx="3204540" cy="3823652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表格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43031"/>
              </p:ext>
            </p:extLst>
          </p:nvPr>
        </p:nvGraphicFramePr>
        <p:xfrm>
          <a:off x="3520241" y="514440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4" name="表格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625436"/>
              </p:ext>
            </p:extLst>
          </p:nvPr>
        </p:nvGraphicFramePr>
        <p:xfrm>
          <a:off x="7476" y="4760586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9" name="文字方塊 108"/>
          <p:cNvSpPr txBox="1"/>
          <p:nvPr/>
        </p:nvSpPr>
        <p:spPr>
          <a:xfrm>
            <a:off x="5523314" y="1261133"/>
            <a:ext cx="49885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  <p:graphicFrame>
        <p:nvGraphicFramePr>
          <p:cNvPr id="110" name="表格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312319"/>
              </p:ext>
            </p:extLst>
          </p:nvPr>
        </p:nvGraphicFramePr>
        <p:xfrm>
          <a:off x="43612" y="5519806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endParaRPr lang="zh-TW" altLang="en-US" sz="500" dirty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29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922" y="-322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910" y="4711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170563" y="32810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6" name="右大括弧 5"/>
          <p:cNvSpPr/>
          <p:nvPr/>
        </p:nvSpPr>
        <p:spPr>
          <a:xfrm>
            <a:off x="5307488" y="252544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95244"/>
              </p:ext>
            </p:extLst>
          </p:nvPr>
        </p:nvGraphicFramePr>
        <p:xfrm>
          <a:off x="4591387" y="314902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圓角矩形 7"/>
          <p:cNvSpPr/>
          <p:nvPr/>
        </p:nvSpPr>
        <p:spPr>
          <a:xfrm>
            <a:off x="5435428" y="7912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5925461" y="6211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圓角矩形 9"/>
          <p:cNvSpPr/>
          <p:nvPr/>
        </p:nvSpPr>
        <p:spPr>
          <a:xfrm>
            <a:off x="6471357" y="7843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6993385" y="6211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457731" y="5543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925461" y="6335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6271597" y="6335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右大括弧 14"/>
          <p:cNvSpPr/>
          <p:nvPr/>
        </p:nvSpPr>
        <p:spPr>
          <a:xfrm rot="10800000">
            <a:off x="7441134" y="252865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035876"/>
              </p:ext>
            </p:extLst>
          </p:nvPr>
        </p:nvGraphicFramePr>
        <p:xfrm>
          <a:off x="7604168" y="284595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線單箭頭接點 18"/>
          <p:cNvCxnSpPr/>
          <p:nvPr/>
        </p:nvCxnSpPr>
        <p:spPr>
          <a:xfrm flipV="1">
            <a:off x="5928146" y="9939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5435427" y="14218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24" name="右大括弧 23"/>
          <p:cNvSpPr/>
          <p:nvPr/>
        </p:nvSpPr>
        <p:spPr>
          <a:xfrm>
            <a:off x="5225333" y="1265804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6676283" y="17698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26" name="圓角矩形 25"/>
          <p:cNvSpPr/>
          <p:nvPr/>
        </p:nvSpPr>
        <p:spPr>
          <a:xfrm>
            <a:off x="6457731" y="14218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27" name="圓角矩形 26"/>
          <p:cNvSpPr/>
          <p:nvPr/>
        </p:nvSpPr>
        <p:spPr>
          <a:xfrm>
            <a:off x="6618374" y="22739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6993385" y="9939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7000969" y="15658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單箭頭接點 29"/>
          <p:cNvCxnSpPr>
            <a:endCxn id="25" idx="2"/>
          </p:cNvCxnSpPr>
          <p:nvPr/>
        </p:nvCxnSpPr>
        <p:spPr>
          <a:xfrm flipV="1">
            <a:off x="7007275" y="19531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538236" y="2474916"/>
            <a:ext cx="9380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" dirty="0" err="1" smtClean="0"/>
              <a:t>transferDonTime</a:t>
            </a:r>
            <a:r>
              <a:rPr lang="en-US" altLang="zh-TW" sz="700" dirty="0" smtClean="0"/>
              <a:t> = </a:t>
            </a:r>
            <a:r>
              <a:rPr lang="en-US" altLang="zh-TW" sz="700" dirty="0" smtClean="0">
                <a:solidFill>
                  <a:srgbClr val="FF0000"/>
                </a:solidFill>
              </a:rPr>
              <a:t>6</a:t>
            </a:r>
            <a:endParaRPr lang="zh-TW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124714"/>
              </p:ext>
            </p:extLst>
          </p:nvPr>
        </p:nvGraphicFramePr>
        <p:xfrm>
          <a:off x="3599784" y="1337811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r>
                        <a:rPr lang="en-US" altLang="zh-TW" sz="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 transferring M1 from n0 until 6.0</a:t>
                      </a:r>
                      <a:endParaRPr lang="zh-TW" altLang="en-US" sz="500" dirty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圓角矩形 57"/>
          <p:cNvSpPr>
            <a:spLocks noChangeAspect="1"/>
          </p:cNvSpPr>
          <p:nvPr/>
        </p:nvSpPr>
        <p:spPr>
          <a:xfrm>
            <a:off x="5396261" y="19119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59" name="直線單箭頭接點 58"/>
          <p:cNvCxnSpPr>
            <a:stCxn id="58" idx="0"/>
          </p:cNvCxnSpPr>
          <p:nvPr/>
        </p:nvCxnSpPr>
        <p:spPr>
          <a:xfrm flipV="1">
            <a:off x="5925461" y="16429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圓角矩形 59"/>
          <p:cNvSpPr/>
          <p:nvPr/>
        </p:nvSpPr>
        <p:spPr>
          <a:xfrm>
            <a:off x="12940" y="4130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61" name="直線接點 60"/>
          <p:cNvCxnSpPr/>
          <p:nvPr/>
        </p:nvCxnSpPr>
        <p:spPr>
          <a:xfrm>
            <a:off x="502973" y="2429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圓角矩形 61"/>
          <p:cNvSpPr/>
          <p:nvPr/>
        </p:nvSpPr>
        <p:spPr>
          <a:xfrm>
            <a:off x="1048869" y="4061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63" name="直線接點 62"/>
          <p:cNvCxnSpPr/>
          <p:nvPr/>
        </p:nvCxnSpPr>
        <p:spPr>
          <a:xfrm>
            <a:off x="1570897" y="2429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1035243" y="1761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502973" y="2553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849109" y="2553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505658" y="6157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圓角矩形 67"/>
          <p:cNvSpPr/>
          <p:nvPr/>
        </p:nvSpPr>
        <p:spPr>
          <a:xfrm>
            <a:off x="12939" y="10436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69" name="圓角矩形 68"/>
          <p:cNvSpPr/>
          <p:nvPr/>
        </p:nvSpPr>
        <p:spPr>
          <a:xfrm>
            <a:off x="1253795" y="13916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70" name="圓角矩形 69"/>
          <p:cNvSpPr/>
          <p:nvPr/>
        </p:nvSpPr>
        <p:spPr>
          <a:xfrm>
            <a:off x="1035243" y="10436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71" name="圓角矩形 70"/>
          <p:cNvSpPr/>
          <p:nvPr/>
        </p:nvSpPr>
        <p:spPr>
          <a:xfrm>
            <a:off x="1195886" y="18957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72" name="直線單箭頭接點 71"/>
          <p:cNvCxnSpPr/>
          <p:nvPr/>
        </p:nvCxnSpPr>
        <p:spPr>
          <a:xfrm flipV="1">
            <a:off x="1570897" y="6157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直線接點 72"/>
          <p:cNvCxnSpPr/>
          <p:nvPr/>
        </p:nvCxnSpPr>
        <p:spPr>
          <a:xfrm flipH="1">
            <a:off x="1578481" y="11876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直線單箭頭接點 73"/>
          <p:cNvCxnSpPr>
            <a:endCxn id="69" idx="2"/>
          </p:cNvCxnSpPr>
          <p:nvPr/>
        </p:nvCxnSpPr>
        <p:spPr>
          <a:xfrm flipV="1">
            <a:off x="1584787" y="15749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圓角矩形 74"/>
          <p:cNvSpPr>
            <a:spLocks noChangeAspect="1"/>
          </p:cNvSpPr>
          <p:nvPr/>
        </p:nvSpPr>
        <p:spPr>
          <a:xfrm>
            <a:off x="729215" y="20603"/>
            <a:ext cx="599827" cy="1411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DTNHost</a:t>
            </a:r>
            <a:endParaRPr lang="zh-TW" altLang="en-US" sz="800" dirty="0"/>
          </a:p>
        </p:txBody>
      </p:sp>
      <p:sp>
        <p:nvSpPr>
          <p:cNvPr id="76" name="圓角矩形 75"/>
          <p:cNvSpPr>
            <a:spLocks noChangeAspect="1"/>
          </p:cNvSpPr>
          <p:nvPr/>
        </p:nvSpPr>
        <p:spPr>
          <a:xfrm>
            <a:off x="-26227" y="15337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77" name="直線單箭頭接點 76"/>
          <p:cNvCxnSpPr>
            <a:stCxn id="76" idx="0"/>
          </p:cNvCxnSpPr>
          <p:nvPr/>
        </p:nvCxnSpPr>
        <p:spPr>
          <a:xfrm flipV="1">
            <a:off x="502973" y="12647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</a:t>
            </a:r>
            <a:r>
              <a:rPr lang="en-US" altLang="zh-TW" sz="1800" dirty="0" smtClean="0">
                <a:solidFill>
                  <a:srgbClr val="FF0000"/>
                </a:solidFill>
              </a:rPr>
              <a:t>3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pic>
        <p:nvPicPr>
          <p:cNvPr id="79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50" y="4149738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38" y="4229113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2614391" y="4510100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82" name="右大括弧 81"/>
          <p:cNvSpPr/>
          <p:nvPr/>
        </p:nvSpPr>
        <p:spPr>
          <a:xfrm>
            <a:off x="1751316" y="4434539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677257"/>
              </p:ext>
            </p:extLst>
          </p:nvPr>
        </p:nvGraphicFramePr>
        <p:xfrm>
          <a:off x="1035215" y="4496897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圓角矩形 83"/>
          <p:cNvSpPr/>
          <p:nvPr/>
        </p:nvSpPr>
        <p:spPr>
          <a:xfrm>
            <a:off x="1879256" y="4973287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85" name="直線接點 84"/>
          <p:cNvCxnSpPr/>
          <p:nvPr/>
        </p:nvCxnSpPr>
        <p:spPr>
          <a:xfrm>
            <a:off x="2369289" y="4803136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圓角矩形 85"/>
          <p:cNvSpPr/>
          <p:nvPr/>
        </p:nvSpPr>
        <p:spPr>
          <a:xfrm>
            <a:off x="2915185" y="4966326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87" name="直線接點 86"/>
          <p:cNvCxnSpPr/>
          <p:nvPr/>
        </p:nvCxnSpPr>
        <p:spPr>
          <a:xfrm>
            <a:off x="3437213" y="4803136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2901559" y="4736382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369289" y="4815590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直線接點 89"/>
          <p:cNvCxnSpPr/>
          <p:nvPr/>
        </p:nvCxnSpPr>
        <p:spPr>
          <a:xfrm flipV="1">
            <a:off x="2715425" y="4815590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右大括弧 90"/>
          <p:cNvSpPr/>
          <p:nvPr/>
        </p:nvSpPr>
        <p:spPr>
          <a:xfrm rot="10800000">
            <a:off x="3884962" y="4434860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2" name="表格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255130"/>
              </p:ext>
            </p:extLst>
          </p:nvPr>
        </p:nvGraphicFramePr>
        <p:xfrm>
          <a:off x="4047996" y="4466590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3" name="直線單箭頭接點 92"/>
          <p:cNvCxnSpPr/>
          <p:nvPr/>
        </p:nvCxnSpPr>
        <p:spPr>
          <a:xfrm flipV="1">
            <a:off x="2371974" y="5175983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圓角矩形 93"/>
          <p:cNvSpPr/>
          <p:nvPr/>
        </p:nvSpPr>
        <p:spPr>
          <a:xfrm>
            <a:off x="1879255" y="5603887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95" name="右大括弧 94"/>
          <p:cNvSpPr/>
          <p:nvPr/>
        </p:nvSpPr>
        <p:spPr>
          <a:xfrm>
            <a:off x="1669161" y="5447799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圓角矩形 95"/>
          <p:cNvSpPr/>
          <p:nvPr/>
        </p:nvSpPr>
        <p:spPr>
          <a:xfrm>
            <a:off x="3120111" y="5951854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97" name="圓角矩形 96"/>
          <p:cNvSpPr/>
          <p:nvPr/>
        </p:nvSpPr>
        <p:spPr>
          <a:xfrm>
            <a:off x="2901559" y="5603887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98" name="圓角矩形 97"/>
          <p:cNvSpPr/>
          <p:nvPr/>
        </p:nvSpPr>
        <p:spPr>
          <a:xfrm>
            <a:off x="3062202" y="6455910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99" name="直線單箭頭接點 98"/>
          <p:cNvCxnSpPr/>
          <p:nvPr/>
        </p:nvCxnSpPr>
        <p:spPr>
          <a:xfrm flipV="1">
            <a:off x="3437213" y="5175983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 flipH="1">
            <a:off x="3444797" y="5747888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單箭頭接點 100"/>
          <p:cNvCxnSpPr>
            <a:endCxn id="96" idx="2"/>
          </p:cNvCxnSpPr>
          <p:nvPr/>
        </p:nvCxnSpPr>
        <p:spPr>
          <a:xfrm flipV="1">
            <a:off x="3451103" y="6135113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2" name="文字方塊 101"/>
          <p:cNvSpPr txBox="1"/>
          <p:nvPr/>
        </p:nvSpPr>
        <p:spPr>
          <a:xfrm>
            <a:off x="2982064" y="6656911"/>
            <a:ext cx="9380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" dirty="0" err="1" smtClean="0"/>
              <a:t>transferDonTime</a:t>
            </a:r>
            <a:r>
              <a:rPr lang="en-US" altLang="zh-TW" sz="700" dirty="0" smtClean="0"/>
              <a:t> = </a:t>
            </a:r>
            <a:r>
              <a:rPr lang="en-US" altLang="zh-TW" sz="700" dirty="0" smtClean="0">
                <a:solidFill>
                  <a:srgbClr val="FF0000"/>
                </a:solidFill>
              </a:rPr>
              <a:t>6</a:t>
            </a:r>
            <a:endParaRPr lang="zh-TW" altLang="en-US" sz="700" dirty="0">
              <a:solidFill>
                <a:srgbClr val="FF0000"/>
              </a:solidFill>
            </a:endParaRPr>
          </a:p>
        </p:txBody>
      </p:sp>
      <p:sp>
        <p:nvSpPr>
          <p:cNvPr id="104" name="圓角矩形 103"/>
          <p:cNvSpPr>
            <a:spLocks noChangeAspect="1"/>
          </p:cNvSpPr>
          <p:nvPr/>
        </p:nvSpPr>
        <p:spPr>
          <a:xfrm>
            <a:off x="1840089" y="6093911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105" name="直線單箭頭接點 104"/>
          <p:cNvCxnSpPr>
            <a:stCxn id="104" idx="0"/>
          </p:cNvCxnSpPr>
          <p:nvPr/>
        </p:nvCxnSpPr>
        <p:spPr>
          <a:xfrm flipV="1">
            <a:off x="2369289" y="5824931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441354"/>
              </p:ext>
            </p:extLst>
          </p:nvPr>
        </p:nvGraphicFramePr>
        <p:xfrm>
          <a:off x="7482155" y="1698556"/>
          <a:ext cx="64807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</a:tblGrid>
              <a:tr h="1891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err="1" smtClean="0"/>
                        <a:t>msgOnFly</a:t>
                      </a:r>
                      <a:endParaRPr lang="en-US" altLang="zh-TW" sz="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7" name="右大括弧 106"/>
          <p:cNvSpPr/>
          <p:nvPr/>
        </p:nvSpPr>
        <p:spPr>
          <a:xfrm rot="10800000">
            <a:off x="7352673" y="1667875"/>
            <a:ext cx="163033" cy="465781"/>
          </a:xfrm>
          <a:prstGeom prst="rightBrace">
            <a:avLst>
              <a:gd name="adj1" fmla="val 8333"/>
              <a:gd name="adj2" fmla="val 51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8" name="直線單箭頭接點 107"/>
          <p:cNvCxnSpPr>
            <a:stCxn id="5" idx="2"/>
            <a:endCxn id="79" idx="3"/>
          </p:cNvCxnSpPr>
          <p:nvPr/>
        </p:nvCxnSpPr>
        <p:spPr>
          <a:xfrm flipH="1">
            <a:off x="3261013" y="537224"/>
            <a:ext cx="3204540" cy="3823652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表格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562531"/>
              </p:ext>
            </p:extLst>
          </p:nvPr>
        </p:nvGraphicFramePr>
        <p:xfrm>
          <a:off x="3520241" y="514440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4" name="表格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937099"/>
              </p:ext>
            </p:extLst>
          </p:nvPr>
        </p:nvGraphicFramePr>
        <p:xfrm>
          <a:off x="7476" y="4760586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9" name="文字方塊 108"/>
          <p:cNvSpPr txBox="1"/>
          <p:nvPr/>
        </p:nvSpPr>
        <p:spPr>
          <a:xfrm>
            <a:off x="5024459" y="1891069"/>
            <a:ext cx="49885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  <p:graphicFrame>
        <p:nvGraphicFramePr>
          <p:cNvPr id="110" name="表格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312319"/>
              </p:ext>
            </p:extLst>
          </p:nvPr>
        </p:nvGraphicFramePr>
        <p:xfrm>
          <a:off x="43612" y="5519806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endParaRPr lang="zh-TW" altLang="en-US" sz="500" dirty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7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922" y="-322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910" y="4711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170563" y="32810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6" name="右大括弧 5"/>
          <p:cNvSpPr/>
          <p:nvPr/>
        </p:nvSpPr>
        <p:spPr>
          <a:xfrm>
            <a:off x="5307488" y="252544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09744"/>
              </p:ext>
            </p:extLst>
          </p:nvPr>
        </p:nvGraphicFramePr>
        <p:xfrm>
          <a:off x="4591387" y="314902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圓角矩形 7"/>
          <p:cNvSpPr/>
          <p:nvPr/>
        </p:nvSpPr>
        <p:spPr>
          <a:xfrm>
            <a:off x="5435428" y="7912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5925461" y="6211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圓角矩形 9"/>
          <p:cNvSpPr/>
          <p:nvPr/>
        </p:nvSpPr>
        <p:spPr>
          <a:xfrm>
            <a:off x="6471357" y="7843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6993385" y="6211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457731" y="5543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925461" y="6335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6271597" y="6335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右大括弧 14"/>
          <p:cNvSpPr/>
          <p:nvPr/>
        </p:nvSpPr>
        <p:spPr>
          <a:xfrm rot="10800000">
            <a:off x="7441134" y="252865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437032"/>
              </p:ext>
            </p:extLst>
          </p:nvPr>
        </p:nvGraphicFramePr>
        <p:xfrm>
          <a:off x="7604168" y="284595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線單箭頭接點 18"/>
          <p:cNvCxnSpPr/>
          <p:nvPr/>
        </p:nvCxnSpPr>
        <p:spPr>
          <a:xfrm flipV="1">
            <a:off x="5928146" y="9939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5435427" y="14218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24" name="右大括弧 23"/>
          <p:cNvSpPr/>
          <p:nvPr/>
        </p:nvSpPr>
        <p:spPr>
          <a:xfrm>
            <a:off x="5225333" y="1265804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6676283" y="17698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26" name="圓角矩形 25"/>
          <p:cNvSpPr/>
          <p:nvPr/>
        </p:nvSpPr>
        <p:spPr>
          <a:xfrm>
            <a:off x="6457731" y="14218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27" name="圓角矩形 26"/>
          <p:cNvSpPr/>
          <p:nvPr/>
        </p:nvSpPr>
        <p:spPr>
          <a:xfrm>
            <a:off x="6618374" y="22739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6993385" y="9939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7000969" y="15658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單箭頭接點 29"/>
          <p:cNvCxnSpPr>
            <a:endCxn id="25" idx="2"/>
          </p:cNvCxnSpPr>
          <p:nvPr/>
        </p:nvCxnSpPr>
        <p:spPr>
          <a:xfrm flipV="1">
            <a:off x="7007275" y="19531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538236" y="2474916"/>
            <a:ext cx="9380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" dirty="0" err="1" smtClean="0"/>
              <a:t>transferDonTime</a:t>
            </a:r>
            <a:r>
              <a:rPr lang="en-US" altLang="zh-TW" sz="700" dirty="0" smtClean="0"/>
              <a:t> = </a:t>
            </a:r>
            <a:r>
              <a:rPr lang="en-US" altLang="zh-TW" sz="700" dirty="0" smtClean="0">
                <a:solidFill>
                  <a:srgbClr val="FF0000"/>
                </a:solidFill>
              </a:rPr>
              <a:t>6</a:t>
            </a:r>
            <a:endParaRPr lang="zh-TW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941992"/>
              </p:ext>
            </p:extLst>
          </p:nvPr>
        </p:nvGraphicFramePr>
        <p:xfrm>
          <a:off x="3599784" y="1337811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r>
                        <a:rPr lang="en-US" altLang="zh-TW" sz="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 transferring M1 from n0 until 6.0</a:t>
                      </a:r>
                      <a:endParaRPr lang="zh-TW" altLang="en-US" sz="500" dirty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圓角矩形 57"/>
          <p:cNvSpPr>
            <a:spLocks noChangeAspect="1"/>
          </p:cNvSpPr>
          <p:nvPr/>
        </p:nvSpPr>
        <p:spPr>
          <a:xfrm>
            <a:off x="5396261" y="19119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59" name="直線單箭頭接點 58"/>
          <p:cNvCxnSpPr>
            <a:stCxn id="58" idx="0"/>
          </p:cNvCxnSpPr>
          <p:nvPr/>
        </p:nvCxnSpPr>
        <p:spPr>
          <a:xfrm flipV="1">
            <a:off x="5925461" y="16429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圓角矩形 59"/>
          <p:cNvSpPr/>
          <p:nvPr/>
        </p:nvSpPr>
        <p:spPr>
          <a:xfrm>
            <a:off x="12940" y="4130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61" name="直線接點 60"/>
          <p:cNvCxnSpPr/>
          <p:nvPr/>
        </p:nvCxnSpPr>
        <p:spPr>
          <a:xfrm>
            <a:off x="502973" y="2429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圓角矩形 61"/>
          <p:cNvSpPr/>
          <p:nvPr/>
        </p:nvSpPr>
        <p:spPr>
          <a:xfrm>
            <a:off x="1048869" y="4061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63" name="直線接點 62"/>
          <p:cNvCxnSpPr/>
          <p:nvPr/>
        </p:nvCxnSpPr>
        <p:spPr>
          <a:xfrm>
            <a:off x="1570897" y="2429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1035243" y="1761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502973" y="2553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849109" y="2553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505658" y="6157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圓角矩形 67"/>
          <p:cNvSpPr/>
          <p:nvPr/>
        </p:nvSpPr>
        <p:spPr>
          <a:xfrm>
            <a:off x="12939" y="10436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69" name="圓角矩形 68"/>
          <p:cNvSpPr/>
          <p:nvPr/>
        </p:nvSpPr>
        <p:spPr>
          <a:xfrm>
            <a:off x="1253795" y="13916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70" name="圓角矩形 69"/>
          <p:cNvSpPr/>
          <p:nvPr/>
        </p:nvSpPr>
        <p:spPr>
          <a:xfrm>
            <a:off x="1035243" y="10436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71" name="圓角矩形 70"/>
          <p:cNvSpPr/>
          <p:nvPr/>
        </p:nvSpPr>
        <p:spPr>
          <a:xfrm>
            <a:off x="1195886" y="18957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72" name="直線單箭頭接點 71"/>
          <p:cNvCxnSpPr/>
          <p:nvPr/>
        </p:nvCxnSpPr>
        <p:spPr>
          <a:xfrm flipV="1">
            <a:off x="1570897" y="6157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直線接點 72"/>
          <p:cNvCxnSpPr/>
          <p:nvPr/>
        </p:nvCxnSpPr>
        <p:spPr>
          <a:xfrm flipH="1">
            <a:off x="1578481" y="11876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直線單箭頭接點 73"/>
          <p:cNvCxnSpPr>
            <a:endCxn id="69" idx="2"/>
          </p:cNvCxnSpPr>
          <p:nvPr/>
        </p:nvCxnSpPr>
        <p:spPr>
          <a:xfrm flipV="1">
            <a:off x="1584787" y="15749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圓角矩形 74"/>
          <p:cNvSpPr>
            <a:spLocks noChangeAspect="1"/>
          </p:cNvSpPr>
          <p:nvPr/>
        </p:nvSpPr>
        <p:spPr>
          <a:xfrm>
            <a:off x="729215" y="20603"/>
            <a:ext cx="599827" cy="1411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DTNHost</a:t>
            </a:r>
            <a:endParaRPr lang="zh-TW" altLang="en-US" sz="800" dirty="0"/>
          </a:p>
        </p:txBody>
      </p:sp>
      <p:sp>
        <p:nvSpPr>
          <p:cNvPr id="76" name="圓角矩形 75"/>
          <p:cNvSpPr>
            <a:spLocks noChangeAspect="1"/>
          </p:cNvSpPr>
          <p:nvPr/>
        </p:nvSpPr>
        <p:spPr>
          <a:xfrm>
            <a:off x="-26227" y="15337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77" name="直線單箭頭接點 76"/>
          <p:cNvCxnSpPr>
            <a:stCxn id="76" idx="0"/>
          </p:cNvCxnSpPr>
          <p:nvPr/>
        </p:nvCxnSpPr>
        <p:spPr>
          <a:xfrm flipV="1">
            <a:off x="502973" y="12647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</a:t>
            </a:r>
            <a:r>
              <a:rPr lang="en-US" altLang="zh-TW" sz="1800" dirty="0">
                <a:solidFill>
                  <a:srgbClr val="FF0000"/>
                </a:solidFill>
              </a:rPr>
              <a:t>4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pic>
        <p:nvPicPr>
          <p:cNvPr id="79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50" y="4149738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38" y="4229113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2614391" y="4510100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82" name="右大括弧 81"/>
          <p:cNvSpPr/>
          <p:nvPr/>
        </p:nvSpPr>
        <p:spPr>
          <a:xfrm>
            <a:off x="1751316" y="4434539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58741"/>
              </p:ext>
            </p:extLst>
          </p:nvPr>
        </p:nvGraphicFramePr>
        <p:xfrm>
          <a:off x="1035215" y="4496897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圓角矩形 83"/>
          <p:cNvSpPr/>
          <p:nvPr/>
        </p:nvSpPr>
        <p:spPr>
          <a:xfrm>
            <a:off x="1879256" y="4973287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85" name="直線接點 84"/>
          <p:cNvCxnSpPr/>
          <p:nvPr/>
        </p:nvCxnSpPr>
        <p:spPr>
          <a:xfrm>
            <a:off x="2369289" y="4803136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圓角矩形 85"/>
          <p:cNvSpPr/>
          <p:nvPr/>
        </p:nvSpPr>
        <p:spPr>
          <a:xfrm>
            <a:off x="2915185" y="4966326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87" name="直線接點 86"/>
          <p:cNvCxnSpPr/>
          <p:nvPr/>
        </p:nvCxnSpPr>
        <p:spPr>
          <a:xfrm>
            <a:off x="3437213" y="4803136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2901559" y="4736382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369289" y="4815590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直線接點 89"/>
          <p:cNvCxnSpPr/>
          <p:nvPr/>
        </p:nvCxnSpPr>
        <p:spPr>
          <a:xfrm flipV="1">
            <a:off x="2715425" y="4815590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右大括弧 90"/>
          <p:cNvSpPr/>
          <p:nvPr/>
        </p:nvSpPr>
        <p:spPr>
          <a:xfrm rot="10800000">
            <a:off x="3884962" y="4434860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2" name="表格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905749"/>
              </p:ext>
            </p:extLst>
          </p:nvPr>
        </p:nvGraphicFramePr>
        <p:xfrm>
          <a:off x="4047996" y="4466590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3" name="直線單箭頭接點 92"/>
          <p:cNvCxnSpPr/>
          <p:nvPr/>
        </p:nvCxnSpPr>
        <p:spPr>
          <a:xfrm flipV="1">
            <a:off x="2371974" y="5175983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圓角矩形 93"/>
          <p:cNvSpPr/>
          <p:nvPr/>
        </p:nvSpPr>
        <p:spPr>
          <a:xfrm>
            <a:off x="1879255" y="5603887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95" name="右大括弧 94"/>
          <p:cNvSpPr/>
          <p:nvPr/>
        </p:nvSpPr>
        <p:spPr>
          <a:xfrm>
            <a:off x="1669161" y="5447799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圓角矩形 95"/>
          <p:cNvSpPr/>
          <p:nvPr/>
        </p:nvSpPr>
        <p:spPr>
          <a:xfrm>
            <a:off x="3120111" y="5951854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97" name="圓角矩形 96"/>
          <p:cNvSpPr/>
          <p:nvPr/>
        </p:nvSpPr>
        <p:spPr>
          <a:xfrm>
            <a:off x="2901559" y="5603887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98" name="圓角矩形 97"/>
          <p:cNvSpPr/>
          <p:nvPr/>
        </p:nvSpPr>
        <p:spPr>
          <a:xfrm>
            <a:off x="3062202" y="6455910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99" name="直線單箭頭接點 98"/>
          <p:cNvCxnSpPr/>
          <p:nvPr/>
        </p:nvCxnSpPr>
        <p:spPr>
          <a:xfrm flipV="1">
            <a:off x="3437213" y="5175983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 flipH="1">
            <a:off x="3444797" y="5747888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單箭頭接點 100"/>
          <p:cNvCxnSpPr>
            <a:endCxn id="96" idx="2"/>
          </p:cNvCxnSpPr>
          <p:nvPr/>
        </p:nvCxnSpPr>
        <p:spPr>
          <a:xfrm flipV="1">
            <a:off x="3451103" y="6135113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2" name="文字方塊 101"/>
          <p:cNvSpPr txBox="1"/>
          <p:nvPr/>
        </p:nvSpPr>
        <p:spPr>
          <a:xfrm>
            <a:off x="2982064" y="6656911"/>
            <a:ext cx="9380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" dirty="0" err="1" smtClean="0"/>
              <a:t>transferDonTime</a:t>
            </a:r>
            <a:r>
              <a:rPr lang="en-US" altLang="zh-TW" sz="700" dirty="0" smtClean="0"/>
              <a:t> = </a:t>
            </a:r>
            <a:r>
              <a:rPr lang="en-US" altLang="zh-TW" sz="700" dirty="0" smtClean="0">
                <a:solidFill>
                  <a:srgbClr val="FF0000"/>
                </a:solidFill>
              </a:rPr>
              <a:t>6</a:t>
            </a:r>
            <a:endParaRPr lang="zh-TW" altLang="en-US" sz="700" dirty="0">
              <a:solidFill>
                <a:srgbClr val="FF0000"/>
              </a:solidFill>
            </a:endParaRPr>
          </a:p>
        </p:txBody>
      </p:sp>
      <p:sp>
        <p:nvSpPr>
          <p:cNvPr id="104" name="圓角矩形 103"/>
          <p:cNvSpPr>
            <a:spLocks noChangeAspect="1"/>
          </p:cNvSpPr>
          <p:nvPr/>
        </p:nvSpPr>
        <p:spPr>
          <a:xfrm>
            <a:off x="1840089" y="6093911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105" name="直線單箭頭接點 104"/>
          <p:cNvCxnSpPr>
            <a:stCxn id="104" idx="0"/>
          </p:cNvCxnSpPr>
          <p:nvPr/>
        </p:nvCxnSpPr>
        <p:spPr>
          <a:xfrm flipV="1">
            <a:off x="2369289" y="5824931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459404"/>
              </p:ext>
            </p:extLst>
          </p:nvPr>
        </p:nvGraphicFramePr>
        <p:xfrm>
          <a:off x="7482155" y="1698556"/>
          <a:ext cx="64807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</a:tblGrid>
              <a:tr h="1891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err="1" smtClean="0"/>
                        <a:t>msgOnFly</a:t>
                      </a:r>
                      <a:endParaRPr lang="en-US" altLang="zh-TW" sz="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7" name="右大括弧 106"/>
          <p:cNvSpPr/>
          <p:nvPr/>
        </p:nvSpPr>
        <p:spPr>
          <a:xfrm rot="10800000">
            <a:off x="7352673" y="1667875"/>
            <a:ext cx="163033" cy="465781"/>
          </a:xfrm>
          <a:prstGeom prst="rightBrace">
            <a:avLst>
              <a:gd name="adj1" fmla="val 8333"/>
              <a:gd name="adj2" fmla="val 51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8" name="直線單箭頭接點 107"/>
          <p:cNvCxnSpPr>
            <a:stCxn id="5" idx="2"/>
            <a:endCxn id="79" idx="3"/>
          </p:cNvCxnSpPr>
          <p:nvPr/>
        </p:nvCxnSpPr>
        <p:spPr>
          <a:xfrm flipH="1">
            <a:off x="3261013" y="537224"/>
            <a:ext cx="3204540" cy="3823652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表格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109279"/>
              </p:ext>
            </p:extLst>
          </p:nvPr>
        </p:nvGraphicFramePr>
        <p:xfrm>
          <a:off x="3520241" y="514440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4" name="表格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306481"/>
              </p:ext>
            </p:extLst>
          </p:nvPr>
        </p:nvGraphicFramePr>
        <p:xfrm>
          <a:off x="7476" y="4760586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9" name="文字方塊 108"/>
          <p:cNvSpPr txBox="1"/>
          <p:nvPr/>
        </p:nvSpPr>
        <p:spPr>
          <a:xfrm>
            <a:off x="4364428" y="2602887"/>
            <a:ext cx="49885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  <p:graphicFrame>
        <p:nvGraphicFramePr>
          <p:cNvPr id="110" name="表格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312319"/>
              </p:ext>
            </p:extLst>
          </p:nvPr>
        </p:nvGraphicFramePr>
        <p:xfrm>
          <a:off x="43612" y="5519806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endParaRPr lang="zh-TW" altLang="en-US" sz="500" dirty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85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922" y="-322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910" y="4711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170563" y="32810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6" name="右大括弧 5"/>
          <p:cNvSpPr/>
          <p:nvPr/>
        </p:nvSpPr>
        <p:spPr>
          <a:xfrm>
            <a:off x="5307488" y="252544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218193"/>
              </p:ext>
            </p:extLst>
          </p:nvPr>
        </p:nvGraphicFramePr>
        <p:xfrm>
          <a:off x="4591387" y="314902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圓角矩形 7"/>
          <p:cNvSpPr/>
          <p:nvPr/>
        </p:nvSpPr>
        <p:spPr>
          <a:xfrm>
            <a:off x="5435428" y="7912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5925461" y="6211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圓角矩形 9"/>
          <p:cNvSpPr/>
          <p:nvPr/>
        </p:nvSpPr>
        <p:spPr>
          <a:xfrm>
            <a:off x="6471357" y="7843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6993385" y="6211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457731" y="5543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925461" y="6335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6271597" y="6335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右大括弧 14"/>
          <p:cNvSpPr/>
          <p:nvPr/>
        </p:nvSpPr>
        <p:spPr>
          <a:xfrm rot="10800000">
            <a:off x="7441134" y="252865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383156"/>
              </p:ext>
            </p:extLst>
          </p:nvPr>
        </p:nvGraphicFramePr>
        <p:xfrm>
          <a:off x="7604168" y="284595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線單箭頭接點 18"/>
          <p:cNvCxnSpPr/>
          <p:nvPr/>
        </p:nvCxnSpPr>
        <p:spPr>
          <a:xfrm flipV="1">
            <a:off x="5928146" y="9939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5435427" y="14218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24" name="右大括弧 23"/>
          <p:cNvSpPr/>
          <p:nvPr/>
        </p:nvSpPr>
        <p:spPr>
          <a:xfrm>
            <a:off x="5225333" y="1265804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6676283" y="17698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26" name="圓角矩形 25"/>
          <p:cNvSpPr/>
          <p:nvPr/>
        </p:nvSpPr>
        <p:spPr>
          <a:xfrm>
            <a:off x="6457731" y="14218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27" name="圓角矩形 26"/>
          <p:cNvSpPr/>
          <p:nvPr/>
        </p:nvSpPr>
        <p:spPr>
          <a:xfrm>
            <a:off x="6618374" y="22739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6993385" y="9939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7000969" y="15658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單箭頭接點 29"/>
          <p:cNvCxnSpPr>
            <a:endCxn id="25" idx="2"/>
          </p:cNvCxnSpPr>
          <p:nvPr/>
        </p:nvCxnSpPr>
        <p:spPr>
          <a:xfrm flipV="1">
            <a:off x="7007275" y="19531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538236" y="2474916"/>
            <a:ext cx="9380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" dirty="0" err="1" smtClean="0"/>
              <a:t>transferDonTime</a:t>
            </a:r>
            <a:r>
              <a:rPr lang="en-US" altLang="zh-TW" sz="700" dirty="0" smtClean="0"/>
              <a:t> = </a:t>
            </a:r>
            <a:r>
              <a:rPr lang="en-US" altLang="zh-TW" sz="700" dirty="0" smtClean="0">
                <a:solidFill>
                  <a:srgbClr val="FF0000"/>
                </a:solidFill>
              </a:rPr>
              <a:t>6</a:t>
            </a:r>
            <a:endParaRPr lang="zh-TW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854325"/>
              </p:ext>
            </p:extLst>
          </p:nvPr>
        </p:nvGraphicFramePr>
        <p:xfrm>
          <a:off x="3599784" y="1337811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r>
                        <a:rPr lang="en-US" altLang="zh-TW" sz="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 transferring M1 from n0 until 6.0</a:t>
                      </a:r>
                      <a:endParaRPr lang="zh-TW" altLang="en-US" sz="500" dirty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圓角矩形 57"/>
          <p:cNvSpPr>
            <a:spLocks noChangeAspect="1"/>
          </p:cNvSpPr>
          <p:nvPr/>
        </p:nvSpPr>
        <p:spPr>
          <a:xfrm>
            <a:off x="5396261" y="19119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59" name="直線單箭頭接點 58"/>
          <p:cNvCxnSpPr>
            <a:stCxn id="58" idx="0"/>
          </p:cNvCxnSpPr>
          <p:nvPr/>
        </p:nvCxnSpPr>
        <p:spPr>
          <a:xfrm flipV="1">
            <a:off x="5925461" y="16429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圓角矩形 59"/>
          <p:cNvSpPr/>
          <p:nvPr/>
        </p:nvSpPr>
        <p:spPr>
          <a:xfrm>
            <a:off x="12940" y="4130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61" name="直線接點 60"/>
          <p:cNvCxnSpPr/>
          <p:nvPr/>
        </p:nvCxnSpPr>
        <p:spPr>
          <a:xfrm>
            <a:off x="502973" y="2429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圓角矩形 61"/>
          <p:cNvSpPr/>
          <p:nvPr/>
        </p:nvSpPr>
        <p:spPr>
          <a:xfrm>
            <a:off x="1048869" y="4061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63" name="直線接點 62"/>
          <p:cNvCxnSpPr/>
          <p:nvPr/>
        </p:nvCxnSpPr>
        <p:spPr>
          <a:xfrm>
            <a:off x="1570897" y="2429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1035243" y="1761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502973" y="2553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849109" y="2553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505658" y="6157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圓角矩形 67"/>
          <p:cNvSpPr/>
          <p:nvPr/>
        </p:nvSpPr>
        <p:spPr>
          <a:xfrm>
            <a:off x="12939" y="10436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69" name="圓角矩形 68"/>
          <p:cNvSpPr/>
          <p:nvPr/>
        </p:nvSpPr>
        <p:spPr>
          <a:xfrm>
            <a:off x="1253795" y="13916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70" name="圓角矩形 69"/>
          <p:cNvSpPr/>
          <p:nvPr/>
        </p:nvSpPr>
        <p:spPr>
          <a:xfrm>
            <a:off x="1035243" y="10436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71" name="圓角矩形 70"/>
          <p:cNvSpPr/>
          <p:nvPr/>
        </p:nvSpPr>
        <p:spPr>
          <a:xfrm>
            <a:off x="1195886" y="18957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72" name="直線單箭頭接點 71"/>
          <p:cNvCxnSpPr/>
          <p:nvPr/>
        </p:nvCxnSpPr>
        <p:spPr>
          <a:xfrm flipV="1">
            <a:off x="1570897" y="6157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直線接點 72"/>
          <p:cNvCxnSpPr/>
          <p:nvPr/>
        </p:nvCxnSpPr>
        <p:spPr>
          <a:xfrm flipH="1">
            <a:off x="1578481" y="11876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直線單箭頭接點 73"/>
          <p:cNvCxnSpPr>
            <a:endCxn id="69" idx="2"/>
          </p:cNvCxnSpPr>
          <p:nvPr/>
        </p:nvCxnSpPr>
        <p:spPr>
          <a:xfrm flipV="1">
            <a:off x="1584787" y="15749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圓角矩形 74"/>
          <p:cNvSpPr>
            <a:spLocks noChangeAspect="1"/>
          </p:cNvSpPr>
          <p:nvPr/>
        </p:nvSpPr>
        <p:spPr>
          <a:xfrm>
            <a:off x="729215" y="20603"/>
            <a:ext cx="599827" cy="1411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DTNHost</a:t>
            </a:r>
            <a:endParaRPr lang="zh-TW" altLang="en-US" sz="800" dirty="0"/>
          </a:p>
        </p:txBody>
      </p:sp>
      <p:sp>
        <p:nvSpPr>
          <p:cNvPr id="76" name="圓角矩形 75"/>
          <p:cNvSpPr>
            <a:spLocks noChangeAspect="1"/>
          </p:cNvSpPr>
          <p:nvPr/>
        </p:nvSpPr>
        <p:spPr>
          <a:xfrm>
            <a:off x="-26227" y="15337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77" name="直線單箭頭接點 76"/>
          <p:cNvCxnSpPr>
            <a:stCxn id="76" idx="0"/>
          </p:cNvCxnSpPr>
          <p:nvPr/>
        </p:nvCxnSpPr>
        <p:spPr>
          <a:xfrm flipV="1">
            <a:off x="502973" y="12647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</a:t>
            </a:r>
            <a:r>
              <a:rPr lang="en-US" altLang="zh-TW" sz="1800" dirty="0" smtClean="0">
                <a:solidFill>
                  <a:srgbClr val="FF0000"/>
                </a:solidFill>
              </a:rPr>
              <a:t>5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pic>
        <p:nvPicPr>
          <p:cNvPr id="79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50" y="4149738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38" y="4229113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2614391" y="4510100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82" name="右大括弧 81"/>
          <p:cNvSpPr/>
          <p:nvPr/>
        </p:nvSpPr>
        <p:spPr>
          <a:xfrm>
            <a:off x="1751316" y="4434539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435840"/>
              </p:ext>
            </p:extLst>
          </p:nvPr>
        </p:nvGraphicFramePr>
        <p:xfrm>
          <a:off x="1035215" y="4496897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圓角矩形 83"/>
          <p:cNvSpPr/>
          <p:nvPr/>
        </p:nvSpPr>
        <p:spPr>
          <a:xfrm>
            <a:off x="1879256" y="4973287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85" name="直線接點 84"/>
          <p:cNvCxnSpPr/>
          <p:nvPr/>
        </p:nvCxnSpPr>
        <p:spPr>
          <a:xfrm>
            <a:off x="2369289" y="4803136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圓角矩形 85"/>
          <p:cNvSpPr/>
          <p:nvPr/>
        </p:nvSpPr>
        <p:spPr>
          <a:xfrm>
            <a:off x="2915185" y="4966326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87" name="直線接點 86"/>
          <p:cNvCxnSpPr/>
          <p:nvPr/>
        </p:nvCxnSpPr>
        <p:spPr>
          <a:xfrm>
            <a:off x="3437213" y="4803136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2901559" y="4736382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369289" y="4815590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直線接點 89"/>
          <p:cNvCxnSpPr/>
          <p:nvPr/>
        </p:nvCxnSpPr>
        <p:spPr>
          <a:xfrm flipV="1">
            <a:off x="2715425" y="4815590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右大括弧 90"/>
          <p:cNvSpPr/>
          <p:nvPr/>
        </p:nvSpPr>
        <p:spPr>
          <a:xfrm rot="10800000">
            <a:off x="3884962" y="4434860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2" name="表格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637066"/>
              </p:ext>
            </p:extLst>
          </p:nvPr>
        </p:nvGraphicFramePr>
        <p:xfrm>
          <a:off x="4047996" y="4466590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3" name="直線單箭頭接點 92"/>
          <p:cNvCxnSpPr/>
          <p:nvPr/>
        </p:nvCxnSpPr>
        <p:spPr>
          <a:xfrm flipV="1">
            <a:off x="2371974" y="5175983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圓角矩形 93"/>
          <p:cNvSpPr/>
          <p:nvPr/>
        </p:nvSpPr>
        <p:spPr>
          <a:xfrm>
            <a:off x="1879255" y="5603887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95" name="右大括弧 94"/>
          <p:cNvSpPr/>
          <p:nvPr/>
        </p:nvSpPr>
        <p:spPr>
          <a:xfrm>
            <a:off x="1669161" y="5447799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圓角矩形 95"/>
          <p:cNvSpPr/>
          <p:nvPr/>
        </p:nvSpPr>
        <p:spPr>
          <a:xfrm>
            <a:off x="3120111" y="5951854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97" name="圓角矩形 96"/>
          <p:cNvSpPr/>
          <p:nvPr/>
        </p:nvSpPr>
        <p:spPr>
          <a:xfrm>
            <a:off x="2901559" y="5603887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98" name="圓角矩形 97"/>
          <p:cNvSpPr/>
          <p:nvPr/>
        </p:nvSpPr>
        <p:spPr>
          <a:xfrm>
            <a:off x="3062202" y="6455910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99" name="直線單箭頭接點 98"/>
          <p:cNvCxnSpPr/>
          <p:nvPr/>
        </p:nvCxnSpPr>
        <p:spPr>
          <a:xfrm flipV="1">
            <a:off x="3437213" y="5175983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 flipH="1">
            <a:off x="3444797" y="5747888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單箭頭接點 100"/>
          <p:cNvCxnSpPr>
            <a:endCxn id="96" idx="2"/>
          </p:cNvCxnSpPr>
          <p:nvPr/>
        </p:nvCxnSpPr>
        <p:spPr>
          <a:xfrm flipV="1">
            <a:off x="3451103" y="6135113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2" name="文字方塊 101"/>
          <p:cNvSpPr txBox="1"/>
          <p:nvPr/>
        </p:nvSpPr>
        <p:spPr>
          <a:xfrm>
            <a:off x="2982064" y="6656911"/>
            <a:ext cx="9380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" dirty="0" err="1" smtClean="0"/>
              <a:t>transferDonTime</a:t>
            </a:r>
            <a:r>
              <a:rPr lang="en-US" altLang="zh-TW" sz="700" dirty="0" smtClean="0"/>
              <a:t> = </a:t>
            </a:r>
            <a:r>
              <a:rPr lang="en-US" altLang="zh-TW" sz="700" dirty="0" smtClean="0">
                <a:solidFill>
                  <a:srgbClr val="FF0000"/>
                </a:solidFill>
              </a:rPr>
              <a:t>6</a:t>
            </a:r>
            <a:endParaRPr lang="zh-TW" altLang="en-US" sz="700" dirty="0">
              <a:solidFill>
                <a:srgbClr val="FF0000"/>
              </a:solidFill>
            </a:endParaRPr>
          </a:p>
        </p:txBody>
      </p:sp>
      <p:sp>
        <p:nvSpPr>
          <p:cNvPr id="104" name="圓角矩形 103"/>
          <p:cNvSpPr>
            <a:spLocks noChangeAspect="1"/>
          </p:cNvSpPr>
          <p:nvPr/>
        </p:nvSpPr>
        <p:spPr>
          <a:xfrm>
            <a:off x="1840089" y="6093911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105" name="直線單箭頭接點 104"/>
          <p:cNvCxnSpPr>
            <a:stCxn id="104" idx="0"/>
          </p:cNvCxnSpPr>
          <p:nvPr/>
        </p:nvCxnSpPr>
        <p:spPr>
          <a:xfrm flipV="1">
            <a:off x="2369289" y="5824931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713596"/>
              </p:ext>
            </p:extLst>
          </p:nvPr>
        </p:nvGraphicFramePr>
        <p:xfrm>
          <a:off x="7482155" y="1698556"/>
          <a:ext cx="64807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</a:tblGrid>
              <a:tr h="1891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err="1" smtClean="0"/>
                        <a:t>msgOnFly</a:t>
                      </a:r>
                      <a:endParaRPr lang="en-US" altLang="zh-TW" sz="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7" name="右大括弧 106"/>
          <p:cNvSpPr/>
          <p:nvPr/>
        </p:nvSpPr>
        <p:spPr>
          <a:xfrm rot="10800000">
            <a:off x="7352673" y="1667875"/>
            <a:ext cx="163033" cy="465781"/>
          </a:xfrm>
          <a:prstGeom prst="rightBrace">
            <a:avLst>
              <a:gd name="adj1" fmla="val 8333"/>
              <a:gd name="adj2" fmla="val 51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8" name="直線單箭頭接點 107"/>
          <p:cNvCxnSpPr>
            <a:stCxn id="5" idx="2"/>
            <a:endCxn id="79" idx="3"/>
          </p:cNvCxnSpPr>
          <p:nvPr/>
        </p:nvCxnSpPr>
        <p:spPr>
          <a:xfrm flipH="1">
            <a:off x="3261013" y="537224"/>
            <a:ext cx="3204540" cy="3823652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表格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403515"/>
              </p:ext>
            </p:extLst>
          </p:nvPr>
        </p:nvGraphicFramePr>
        <p:xfrm>
          <a:off x="3520241" y="514440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4" name="表格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995137"/>
              </p:ext>
            </p:extLst>
          </p:nvPr>
        </p:nvGraphicFramePr>
        <p:xfrm>
          <a:off x="7476" y="4760586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9" name="文字方塊 108"/>
          <p:cNvSpPr txBox="1"/>
          <p:nvPr/>
        </p:nvSpPr>
        <p:spPr>
          <a:xfrm>
            <a:off x="3853407" y="3212976"/>
            <a:ext cx="49885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  <p:graphicFrame>
        <p:nvGraphicFramePr>
          <p:cNvPr id="110" name="表格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312319"/>
              </p:ext>
            </p:extLst>
          </p:nvPr>
        </p:nvGraphicFramePr>
        <p:xfrm>
          <a:off x="43612" y="5519806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endParaRPr lang="zh-TW" altLang="en-US" sz="500" dirty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31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Start to receive the message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receiver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5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922" y="-322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910" y="4711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170563" y="32810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6" name="右大括弧 5"/>
          <p:cNvSpPr/>
          <p:nvPr/>
        </p:nvSpPr>
        <p:spPr>
          <a:xfrm>
            <a:off x="5307488" y="252544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261942"/>
              </p:ext>
            </p:extLst>
          </p:nvPr>
        </p:nvGraphicFramePr>
        <p:xfrm>
          <a:off x="4591387" y="314902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圓角矩形 7"/>
          <p:cNvSpPr/>
          <p:nvPr/>
        </p:nvSpPr>
        <p:spPr>
          <a:xfrm>
            <a:off x="5435428" y="7912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5925461" y="6211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圓角矩形 9"/>
          <p:cNvSpPr/>
          <p:nvPr/>
        </p:nvSpPr>
        <p:spPr>
          <a:xfrm>
            <a:off x="6471357" y="7843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6993385" y="6211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457731" y="5543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925461" y="6335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6271597" y="6335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右大括弧 14"/>
          <p:cNvSpPr/>
          <p:nvPr/>
        </p:nvSpPr>
        <p:spPr>
          <a:xfrm rot="10800000">
            <a:off x="7441134" y="252865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10811"/>
              </p:ext>
            </p:extLst>
          </p:nvPr>
        </p:nvGraphicFramePr>
        <p:xfrm>
          <a:off x="7604168" y="284595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線單箭頭接點 18"/>
          <p:cNvCxnSpPr/>
          <p:nvPr/>
        </p:nvCxnSpPr>
        <p:spPr>
          <a:xfrm flipV="1">
            <a:off x="5928146" y="9939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5435427" y="14218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24" name="右大括弧 23"/>
          <p:cNvSpPr/>
          <p:nvPr/>
        </p:nvSpPr>
        <p:spPr>
          <a:xfrm>
            <a:off x="5225333" y="1265804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6676283" y="17698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26" name="圓角矩形 25"/>
          <p:cNvSpPr/>
          <p:nvPr/>
        </p:nvSpPr>
        <p:spPr>
          <a:xfrm>
            <a:off x="6457731" y="14218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27" name="圓角矩形 26"/>
          <p:cNvSpPr/>
          <p:nvPr/>
        </p:nvSpPr>
        <p:spPr>
          <a:xfrm>
            <a:off x="6618374" y="22739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6993385" y="9939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7000969" y="15658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單箭頭接點 29"/>
          <p:cNvCxnSpPr>
            <a:endCxn id="25" idx="2"/>
          </p:cNvCxnSpPr>
          <p:nvPr/>
        </p:nvCxnSpPr>
        <p:spPr>
          <a:xfrm flipV="1">
            <a:off x="7007275" y="19531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538236" y="2474916"/>
            <a:ext cx="9380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" dirty="0" err="1" smtClean="0"/>
              <a:t>transferDonTime</a:t>
            </a:r>
            <a:r>
              <a:rPr lang="en-US" altLang="zh-TW" sz="700" dirty="0" smtClean="0"/>
              <a:t> = </a:t>
            </a:r>
            <a:r>
              <a:rPr lang="en-US" altLang="zh-TW" sz="700" dirty="0" smtClean="0">
                <a:solidFill>
                  <a:srgbClr val="FF0000"/>
                </a:solidFill>
              </a:rPr>
              <a:t>6</a:t>
            </a:r>
            <a:endParaRPr lang="zh-TW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73469"/>
              </p:ext>
            </p:extLst>
          </p:nvPr>
        </p:nvGraphicFramePr>
        <p:xfrm>
          <a:off x="3599784" y="1337811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r>
                        <a:rPr lang="en-US" altLang="zh-TW" sz="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 transferring M1 from n0 until 6.0</a:t>
                      </a:r>
                      <a:endParaRPr lang="zh-TW" altLang="en-US" sz="500" dirty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圓角矩形 57"/>
          <p:cNvSpPr>
            <a:spLocks noChangeAspect="1"/>
          </p:cNvSpPr>
          <p:nvPr/>
        </p:nvSpPr>
        <p:spPr>
          <a:xfrm>
            <a:off x="5396261" y="19119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59" name="直線單箭頭接點 58"/>
          <p:cNvCxnSpPr>
            <a:stCxn id="58" idx="0"/>
          </p:cNvCxnSpPr>
          <p:nvPr/>
        </p:nvCxnSpPr>
        <p:spPr>
          <a:xfrm flipV="1">
            <a:off x="5925461" y="16429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圓角矩形 59"/>
          <p:cNvSpPr/>
          <p:nvPr/>
        </p:nvSpPr>
        <p:spPr>
          <a:xfrm>
            <a:off x="12940" y="4130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61" name="直線接點 60"/>
          <p:cNvCxnSpPr/>
          <p:nvPr/>
        </p:nvCxnSpPr>
        <p:spPr>
          <a:xfrm>
            <a:off x="502973" y="2429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圓角矩形 61"/>
          <p:cNvSpPr/>
          <p:nvPr/>
        </p:nvSpPr>
        <p:spPr>
          <a:xfrm>
            <a:off x="1048869" y="4061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63" name="直線接點 62"/>
          <p:cNvCxnSpPr/>
          <p:nvPr/>
        </p:nvCxnSpPr>
        <p:spPr>
          <a:xfrm>
            <a:off x="1570897" y="2429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1035243" y="1761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502973" y="2553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849109" y="2553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505658" y="6157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圓角矩形 67"/>
          <p:cNvSpPr/>
          <p:nvPr/>
        </p:nvSpPr>
        <p:spPr>
          <a:xfrm>
            <a:off x="12939" y="10436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69" name="圓角矩形 68"/>
          <p:cNvSpPr/>
          <p:nvPr/>
        </p:nvSpPr>
        <p:spPr>
          <a:xfrm>
            <a:off x="1253795" y="13916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70" name="圓角矩形 69"/>
          <p:cNvSpPr/>
          <p:nvPr/>
        </p:nvSpPr>
        <p:spPr>
          <a:xfrm>
            <a:off x="1035243" y="10436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71" name="圓角矩形 70"/>
          <p:cNvSpPr/>
          <p:nvPr/>
        </p:nvSpPr>
        <p:spPr>
          <a:xfrm>
            <a:off x="1195886" y="18957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72" name="直線單箭頭接點 71"/>
          <p:cNvCxnSpPr/>
          <p:nvPr/>
        </p:nvCxnSpPr>
        <p:spPr>
          <a:xfrm flipV="1">
            <a:off x="1570897" y="6157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直線接點 72"/>
          <p:cNvCxnSpPr/>
          <p:nvPr/>
        </p:nvCxnSpPr>
        <p:spPr>
          <a:xfrm flipH="1">
            <a:off x="1578481" y="11876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直線單箭頭接點 73"/>
          <p:cNvCxnSpPr>
            <a:endCxn id="69" idx="2"/>
          </p:cNvCxnSpPr>
          <p:nvPr/>
        </p:nvCxnSpPr>
        <p:spPr>
          <a:xfrm flipV="1">
            <a:off x="1584787" y="15749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圓角矩形 74"/>
          <p:cNvSpPr>
            <a:spLocks noChangeAspect="1"/>
          </p:cNvSpPr>
          <p:nvPr/>
        </p:nvSpPr>
        <p:spPr>
          <a:xfrm>
            <a:off x="729215" y="20603"/>
            <a:ext cx="599827" cy="1411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DTNHost</a:t>
            </a:r>
            <a:endParaRPr lang="zh-TW" altLang="en-US" sz="800" dirty="0"/>
          </a:p>
        </p:txBody>
      </p:sp>
      <p:sp>
        <p:nvSpPr>
          <p:cNvPr id="76" name="圓角矩形 75"/>
          <p:cNvSpPr>
            <a:spLocks noChangeAspect="1"/>
          </p:cNvSpPr>
          <p:nvPr/>
        </p:nvSpPr>
        <p:spPr>
          <a:xfrm>
            <a:off x="-26227" y="15337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77" name="直線單箭頭接點 76"/>
          <p:cNvCxnSpPr>
            <a:stCxn id="76" idx="0"/>
          </p:cNvCxnSpPr>
          <p:nvPr/>
        </p:nvCxnSpPr>
        <p:spPr>
          <a:xfrm flipV="1">
            <a:off x="502973" y="12647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</a:t>
            </a:r>
            <a:r>
              <a:rPr lang="en-US" altLang="zh-TW" sz="1800" dirty="0">
                <a:solidFill>
                  <a:srgbClr val="FF0000"/>
                </a:solidFill>
              </a:rPr>
              <a:t>6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pic>
        <p:nvPicPr>
          <p:cNvPr id="79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50" y="4149738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38" y="4229113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2614391" y="4510100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82" name="右大括弧 81"/>
          <p:cNvSpPr/>
          <p:nvPr/>
        </p:nvSpPr>
        <p:spPr>
          <a:xfrm>
            <a:off x="1751316" y="4434539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438742"/>
              </p:ext>
            </p:extLst>
          </p:nvPr>
        </p:nvGraphicFramePr>
        <p:xfrm>
          <a:off x="1035215" y="4496897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圓角矩形 83"/>
          <p:cNvSpPr/>
          <p:nvPr/>
        </p:nvSpPr>
        <p:spPr>
          <a:xfrm>
            <a:off x="1879256" y="4973287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85" name="直線接點 84"/>
          <p:cNvCxnSpPr/>
          <p:nvPr/>
        </p:nvCxnSpPr>
        <p:spPr>
          <a:xfrm>
            <a:off x="2369289" y="4803136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圓角矩形 85"/>
          <p:cNvSpPr/>
          <p:nvPr/>
        </p:nvSpPr>
        <p:spPr>
          <a:xfrm>
            <a:off x="2915185" y="4966326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87" name="直線接點 86"/>
          <p:cNvCxnSpPr/>
          <p:nvPr/>
        </p:nvCxnSpPr>
        <p:spPr>
          <a:xfrm>
            <a:off x="3437213" y="4803136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2901559" y="4736382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369289" y="4815590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直線接點 89"/>
          <p:cNvCxnSpPr/>
          <p:nvPr/>
        </p:nvCxnSpPr>
        <p:spPr>
          <a:xfrm flipV="1">
            <a:off x="2715425" y="4815590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右大括弧 90"/>
          <p:cNvSpPr/>
          <p:nvPr/>
        </p:nvSpPr>
        <p:spPr>
          <a:xfrm rot="10800000">
            <a:off x="3884962" y="4434860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2" name="表格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609314"/>
              </p:ext>
            </p:extLst>
          </p:nvPr>
        </p:nvGraphicFramePr>
        <p:xfrm>
          <a:off x="4047996" y="4466590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3" name="直線單箭頭接點 92"/>
          <p:cNvCxnSpPr/>
          <p:nvPr/>
        </p:nvCxnSpPr>
        <p:spPr>
          <a:xfrm flipV="1">
            <a:off x="2371974" y="5175983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圓角矩形 93"/>
          <p:cNvSpPr/>
          <p:nvPr/>
        </p:nvSpPr>
        <p:spPr>
          <a:xfrm>
            <a:off x="1879255" y="5603887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95" name="右大括弧 94"/>
          <p:cNvSpPr/>
          <p:nvPr/>
        </p:nvSpPr>
        <p:spPr>
          <a:xfrm>
            <a:off x="1669161" y="5447799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圓角矩形 95"/>
          <p:cNvSpPr/>
          <p:nvPr/>
        </p:nvSpPr>
        <p:spPr>
          <a:xfrm>
            <a:off x="3120111" y="5951854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97" name="圓角矩形 96"/>
          <p:cNvSpPr/>
          <p:nvPr/>
        </p:nvSpPr>
        <p:spPr>
          <a:xfrm>
            <a:off x="2901559" y="5603887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98" name="圓角矩形 97"/>
          <p:cNvSpPr/>
          <p:nvPr/>
        </p:nvSpPr>
        <p:spPr>
          <a:xfrm>
            <a:off x="3062202" y="6455910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99" name="直線單箭頭接點 98"/>
          <p:cNvCxnSpPr/>
          <p:nvPr/>
        </p:nvCxnSpPr>
        <p:spPr>
          <a:xfrm flipV="1">
            <a:off x="3437213" y="5175983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 flipH="1">
            <a:off x="3444797" y="5747888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單箭頭接點 100"/>
          <p:cNvCxnSpPr>
            <a:endCxn id="96" idx="2"/>
          </p:cNvCxnSpPr>
          <p:nvPr/>
        </p:nvCxnSpPr>
        <p:spPr>
          <a:xfrm flipV="1">
            <a:off x="3451103" y="6135113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2" name="文字方塊 101"/>
          <p:cNvSpPr txBox="1"/>
          <p:nvPr/>
        </p:nvSpPr>
        <p:spPr>
          <a:xfrm>
            <a:off x="2982064" y="6656911"/>
            <a:ext cx="9380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" dirty="0" err="1" smtClean="0"/>
              <a:t>transferDonTime</a:t>
            </a:r>
            <a:r>
              <a:rPr lang="en-US" altLang="zh-TW" sz="700" dirty="0" smtClean="0"/>
              <a:t> = </a:t>
            </a:r>
            <a:r>
              <a:rPr lang="en-US" altLang="zh-TW" sz="700" dirty="0" smtClean="0">
                <a:solidFill>
                  <a:srgbClr val="FF0000"/>
                </a:solidFill>
              </a:rPr>
              <a:t>6</a:t>
            </a:r>
            <a:endParaRPr lang="zh-TW" altLang="en-US" sz="700" dirty="0">
              <a:solidFill>
                <a:srgbClr val="FF0000"/>
              </a:solidFill>
            </a:endParaRPr>
          </a:p>
        </p:txBody>
      </p:sp>
      <p:sp>
        <p:nvSpPr>
          <p:cNvPr id="104" name="圓角矩形 103"/>
          <p:cNvSpPr>
            <a:spLocks noChangeAspect="1"/>
          </p:cNvSpPr>
          <p:nvPr/>
        </p:nvSpPr>
        <p:spPr>
          <a:xfrm>
            <a:off x="1840089" y="6093911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105" name="直線單箭頭接點 104"/>
          <p:cNvCxnSpPr>
            <a:stCxn id="104" idx="0"/>
          </p:cNvCxnSpPr>
          <p:nvPr/>
        </p:nvCxnSpPr>
        <p:spPr>
          <a:xfrm flipV="1">
            <a:off x="2369289" y="5824931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835390"/>
              </p:ext>
            </p:extLst>
          </p:nvPr>
        </p:nvGraphicFramePr>
        <p:xfrm>
          <a:off x="7482155" y="1698556"/>
          <a:ext cx="64807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</a:tblGrid>
              <a:tr h="1891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err="1" smtClean="0"/>
                        <a:t>msgOnFly</a:t>
                      </a:r>
                      <a:endParaRPr lang="en-US" altLang="zh-TW" sz="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7" name="右大括弧 106"/>
          <p:cNvSpPr/>
          <p:nvPr/>
        </p:nvSpPr>
        <p:spPr>
          <a:xfrm rot="10800000">
            <a:off x="7352673" y="1667875"/>
            <a:ext cx="163033" cy="465781"/>
          </a:xfrm>
          <a:prstGeom prst="rightBrace">
            <a:avLst>
              <a:gd name="adj1" fmla="val 8333"/>
              <a:gd name="adj2" fmla="val 51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8" name="直線單箭頭接點 107"/>
          <p:cNvCxnSpPr>
            <a:stCxn id="5" idx="2"/>
            <a:endCxn id="79" idx="3"/>
          </p:cNvCxnSpPr>
          <p:nvPr/>
        </p:nvCxnSpPr>
        <p:spPr>
          <a:xfrm flipH="1">
            <a:off x="3261013" y="537224"/>
            <a:ext cx="3204540" cy="3823652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表格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738709"/>
              </p:ext>
            </p:extLst>
          </p:nvPr>
        </p:nvGraphicFramePr>
        <p:xfrm>
          <a:off x="3520241" y="514440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4" name="表格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307316"/>
              </p:ext>
            </p:extLst>
          </p:nvPr>
        </p:nvGraphicFramePr>
        <p:xfrm>
          <a:off x="7476" y="4760586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9" name="文字方塊 108"/>
          <p:cNvSpPr txBox="1"/>
          <p:nvPr/>
        </p:nvSpPr>
        <p:spPr>
          <a:xfrm>
            <a:off x="2954942" y="4140769"/>
            <a:ext cx="49885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  <p:graphicFrame>
        <p:nvGraphicFramePr>
          <p:cNvPr id="110" name="表格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312319"/>
              </p:ext>
            </p:extLst>
          </p:nvPr>
        </p:nvGraphicFramePr>
        <p:xfrm>
          <a:off x="43612" y="5519806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endParaRPr lang="zh-TW" altLang="en-US" sz="500" dirty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82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922" y="-322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910" y="4711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170563" y="32810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6" name="右大括弧 5"/>
          <p:cNvSpPr/>
          <p:nvPr/>
        </p:nvSpPr>
        <p:spPr>
          <a:xfrm>
            <a:off x="5307488" y="252544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887853"/>
              </p:ext>
            </p:extLst>
          </p:nvPr>
        </p:nvGraphicFramePr>
        <p:xfrm>
          <a:off x="4591387" y="314902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圓角矩形 7"/>
          <p:cNvSpPr/>
          <p:nvPr/>
        </p:nvSpPr>
        <p:spPr>
          <a:xfrm>
            <a:off x="5435428" y="7912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5925461" y="6211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圓角矩形 9"/>
          <p:cNvSpPr/>
          <p:nvPr/>
        </p:nvSpPr>
        <p:spPr>
          <a:xfrm>
            <a:off x="6471357" y="7843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6993385" y="6211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457731" y="5543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925461" y="6335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6271597" y="6335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右大括弧 14"/>
          <p:cNvSpPr/>
          <p:nvPr/>
        </p:nvSpPr>
        <p:spPr>
          <a:xfrm rot="10800000">
            <a:off x="7441134" y="252865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473895"/>
              </p:ext>
            </p:extLst>
          </p:nvPr>
        </p:nvGraphicFramePr>
        <p:xfrm>
          <a:off x="7604168" y="284595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線單箭頭接點 18"/>
          <p:cNvCxnSpPr/>
          <p:nvPr/>
        </p:nvCxnSpPr>
        <p:spPr>
          <a:xfrm flipV="1">
            <a:off x="5928146" y="9939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5435427" y="14218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24" name="右大括弧 23"/>
          <p:cNvSpPr/>
          <p:nvPr/>
        </p:nvSpPr>
        <p:spPr>
          <a:xfrm>
            <a:off x="5225333" y="1265804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6676283" y="17698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26" name="圓角矩形 25"/>
          <p:cNvSpPr/>
          <p:nvPr/>
        </p:nvSpPr>
        <p:spPr>
          <a:xfrm>
            <a:off x="6457731" y="14218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27" name="圓角矩形 26"/>
          <p:cNvSpPr/>
          <p:nvPr/>
        </p:nvSpPr>
        <p:spPr>
          <a:xfrm>
            <a:off x="6618374" y="22739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6993385" y="9939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7000969" y="15658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單箭頭接點 29"/>
          <p:cNvCxnSpPr>
            <a:endCxn id="25" idx="2"/>
          </p:cNvCxnSpPr>
          <p:nvPr/>
        </p:nvCxnSpPr>
        <p:spPr>
          <a:xfrm flipV="1">
            <a:off x="7007275" y="19531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538236" y="2474916"/>
            <a:ext cx="9380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" dirty="0" err="1" smtClean="0"/>
              <a:t>transferDonTime</a:t>
            </a:r>
            <a:r>
              <a:rPr lang="en-US" altLang="zh-TW" sz="700" dirty="0" smtClean="0"/>
              <a:t> = </a:t>
            </a:r>
            <a:r>
              <a:rPr lang="en-US" altLang="zh-TW" sz="700" dirty="0" smtClean="0">
                <a:solidFill>
                  <a:srgbClr val="FF0000"/>
                </a:solidFill>
              </a:rPr>
              <a:t>6</a:t>
            </a:r>
            <a:endParaRPr lang="zh-TW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962614"/>
              </p:ext>
            </p:extLst>
          </p:nvPr>
        </p:nvGraphicFramePr>
        <p:xfrm>
          <a:off x="3599784" y="1337811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r>
                        <a:rPr lang="en-US" altLang="zh-TW" sz="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 transferring M1 from n0 until 6.0</a:t>
                      </a:r>
                      <a:endParaRPr lang="zh-TW" altLang="en-US" sz="500" dirty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圓角矩形 57"/>
          <p:cNvSpPr>
            <a:spLocks noChangeAspect="1"/>
          </p:cNvSpPr>
          <p:nvPr/>
        </p:nvSpPr>
        <p:spPr>
          <a:xfrm>
            <a:off x="5396261" y="19119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59" name="直線單箭頭接點 58"/>
          <p:cNvCxnSpPr>
            <a:stCxn id="58" idx="0"/>
          </p:cNvCxnSpPr>
          <p:nvPr/>
        </p:nvCxnSpPr>
        <p:spPr>
          <a:xfrm flipV="1">
            <a:off x="5925461" y="16429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圓角矩形 59"/>
          <p:cNvSpPr/>
          <p:nvPr/>
        </p:nvSpPr>
        <p:spPr>
          <a:xfrm>
            <a:off x="12940" y="4130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61" name="直線接點 60"/>
          <p:cNvCxnSpPr/>
          <p:nvPr/>
        </p:nvCxnSpPr>
        <p:spPr>
          <a:xfrm>
            <a:off x="502973" y="2429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圓角矩形 61"/>
          <p:cNvSpPr/>
          <p:nvPr/>
        </p:nvSpPr>
        <p:spPr>
          <a:xfrm>
            <a:off x="1048869" y="4061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63" name="直線接點 62"/>
          <p:cNvCxnSpPr/>
          <p:nvPr/>
        </p:nvCxnSpPr>
        <p:spPr>
          <a:xfrm>
            <a:off x="1570897" y="2429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1035243" y="1761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502973" y="2553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849109" y="2553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505658" y="6157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圓角矩形 67"/>
          <p:cNvSpPr/>
          <p:nvPr/>
        </p:nvSpPr>
        <p:spPr>
          <a:xfrm>
            <a:off x="12939" y="10436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69" name="圓角矩形 68"/>
          <p:cNvSpPr/>
          <p:nvPr/>
        </p:nvSpPr>
        <p:spPr>
          <a:xfrm>
            <a:off x="1253795" y="13916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70" name="圓角矩形 69"/>
          <p:cNvSpPr/>
          <p:nvPr/>
        </p:nvSpPr>
        <p:spPr>
          <a:xfrm>
            <a:off x="1035243" y="10436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71" name="圓角矩形 70"/>
          <p:cNvSpPr/>
          <p:nvPr/>
        </p:nvSpPr>
        <p:spPr>
          <a:xfrm>
            <a:off x="1195886" y="18957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72" name="直線單箭頭接點 71"/>
          <p:cNvCxnSpPr/>
          <p:nvPr/>
        </p:nvCxnSpPr>
        <p:spPr>
          <a:xfrm flipV="1">
            <a:off x="1570897" y="6157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直線接點 72"/>
          <p:cNvCxnSpPr/>
          <p:nvPr/>
        </p:nvCxnSpPr>
        <p:spPr>
          <a:xfrm flipH="1">
            <a:off x="1578481" y="11876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直線單箭頭接點 73"/>
          <p:cNvCxnSpPr>
            <a:endCxn id="69" idx="2"/>
          </p:cNvCxnSpPr>
          <p:nvPr/>
        </p:nvCxnSpPr>
        <p:spPr>
          <a:xfrm flipV="1">
            <a:off x="1584787" y="15749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圓角矩形 74"/>
          <p:cNvSpPr>
            <a:spLocks noChangeAspect="1"/>
          </p:cNvSpPr>
          <p:nvPr/>
        </p:nvSpPr>
        <p:spPr>
          <a:xfrm>
            <a:off x="729215" y="20603"/>
            <a:ext cx="599827" cy="1411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DTNHost</a:t>
            </a:r>
            <a:endParaRPr lang="zh-TW" altLang="en-US" sz="800" dirty="0"/>
          </a:p>
        </p:txBody>
      </p:sp>
      <p:sp>
        <p:nvSpPr>
          <p:cNvPr id="76" name="圓角矩形 75"/>
          <p:cNvSpPr>
            <a:spLocks noChangeAspect="1"/>
          </p:cNvSpPr>
          <p:nvPr/>
        </p:nvSpPr>
        <p:spPr>
          <a:xfrm>
            <a:off x="-26227" y="15337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77" name="直線單箭頭接點 76"/>
          <p:cNvCxnSpPr>
            <a:stCxn id="76" idx="0"/>
          </p:cNvCxnSpPr>
          <p:nvPr/>
        </p:nvCxnSpPr>
        <p:spPr>
          <a:xfrm flipV="1">
            <a:off x="502973" y="12647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</a:t>
            </a:r>
            <a:r>
              <a:rPr lang="en-US" altLang="zh-TW" sz="1800" dirty="0">
                <a:solidFill>
                  <a:srgbClr val="FF0000"/>
                </a:solidFill>
              </a:rPr>
              <a:t>6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pic>
        <p:nvPicPr>
          <p:cNvPr id="79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50" y="4149738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38" y="4229113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2614391" y="4510100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82" name="右大括弧 81"/>
          <p:cNvSpPr/>
          <p:nvPr/>
        </p:nvSpPr>
        <p:spPr>
          <a:xfrm>
            <a:off x="1751316" y="4434539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765214"/>
              </p:ext>
            </p:extLst>
          </p:nvPr>
        </p:nvGraphicFramePr>
        <p:xfrm>
          <a:off x="1035215" y="4496897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圓角矩形 83"/>
          <p:cNvSpPr/>
          <p:nvPr/>
        </p:nvSpPr>
        <p:spPr>
          <a:xfrm>
            <a:off x="1879256" y="4973287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85" name="直線接點 84"/>
          <p:cNvCxnSpPr/>
          <p:nvPr/>
        </p:nvCxnSpPr>
        <p:spPr>
          <a:xfrm>
            <a:off x="2369289" y="4803136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圓角矩形 85"/>
          <p:cNvSpPr/>
          <p:nvPr/>
        </p:nvSpPr>
        <p:spPr>
          <a:xfrm>
            <a:off x="2915185" y="4966326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87" name="直線接點 86"/>
          <p:cNvCxnSpPr/>
          <p:nvPr/>
        </p:nvCxnSpPr>
        <p:spPr>
          <a:xfrm>
            <a:off x="3437213" y="4803136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2901559" y="4736382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369289" y="4815590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直線接點 89"/>
          <p:cNvCxnSpPr/>
          <p:nvPr/>
        </p:nvCxnSpPr>
        <p:spPr>
          <a:xfrm flipV="1">
            <a:off x="2715425" y="4815590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右大括弧 90"/>
          <p:cNvSpPr/>
          <p:nvPr/>
        </p:nvSpPr>
        <p:spPr>
          <a:xfrm rot="10800000">
            <a:off x="3884962" y="4434860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2" name="表格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048311"/>
              </p:ext>
            </p:extLst>
          </p:nvPr>
        </p:nvGraphicFramePr>
        <p:xfrm>
          <a:off x="4047996" y="4466590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3" name="直線單箭頭接點 92"/>
          <p:cNvCxnSpPr/>
          <p:nvPr/>
        </p:nvCxnSpPr>
        <p:spPr>
          <a:xfrm flipV="1">
            <a:off x="2371974" y="5175983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圓角矩形 93"/>
          <p:cNvSpPr/>
          <p:nvPr/>
        </p:nvSpPr>
        <p:spPr>
          <a:xfrm>
            <a:off x="1879255" y="5603887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95" name="右大括弧 94"/>
          <p:cNvSpPr/>
          <p:nvPr/>
        </p:nvSpPr>
        <p:spPr>
          <a:xfrm>
            <a:off x="1669161" y="5447799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圓角矩形 95"/>
          <p:cNvSpPr/>
          <p:nvPr/>
        </p:nvSpPr>
        <p:spPr>
          <a:xfrm>
            <a:off x="3120111" y="5951854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97" name="圓角矩形 96"/>
          <p:cNvSpPr/>
          <p:nvPr/>
        </p:nvSpPr>
        <p:spPr>
          <a:xfrm>
            <a:off x="2901559" y="5603887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98" name="圓角矩形 97"/>
          <p:cNvSpPr/>
          <p:nvPr/>
        </p:nvSpPr>
        <p:spPr>
          <a:xfrm>
            <a:off x="3062202" y="6455910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99" name="直線單箭頭接點 98"/>
          <p:cNvCxnSpPr/>
          <p:nvPr/>
        </p:nvCxnSpPr>
        <p:spPr>
          <a:xfrm flipV="1">
            <a:off x="3437213" y="5175983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 flipH="1">
            <a:off x="3444797" y="5747888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單箭頭接點 100"/>
          <p:cNvCxnSpPr>
            <a:endCxn id="96" idx="2"/>
          </p:cNvCxnSpPr>
          <p:nvPr/>
        </p:nvCxnSpPr>
        <p:spPr>
          <a:xfrm flipV="1">
            <a:off x="3451103" y="6135113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2" name="文字方塊 101"/>
          <p:cNvSpPr txBox="1"/>
          <p:nvPr/>
        </p:nvSpPr>
        <p:spPr>
          <a:xfrm>
            <a:off x="2982064" y="6656911"/>
            <a:ext cx="9380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" dirty="0" err="1" smtClean="0"/>
              <a:t>transferDonTime</a:t>
            </a:r>
            <a:r>
              <a:rPr lang="en-US" altLang="zh-TW" sz="700" dirty="0" smtClean="0"/>
              <a:t> = </a:t>
            </a:r>
            <a:r>
              <a:rPr lang="en-US" altLang="zh-TW" sz="700" dirty="0" smtClean="0">
                <a:solidFill>
                  <a:srgbClr val="FF0000"/>
                </a:solidFill>
              </a:rPr>
              <a:t>6</a:t>
            </a:r>
            <a:endParaRPr lang="zh-TW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103" name="表格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2246"/>
              </p:ext>
            </p:extLst>
          </p:nvPr>
        </p:nvGraphicFramePr>
        <p:xfrm>
          <a:off x="43612" y="5519806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r>
                        <a:rPr lang="en-US" altLang="zh-TW" sz="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 transferring M1 from n0 until 6.0</a:t>
                      </a:r>
                      <a:endParaRPr lang="zh-TW" altLang="en-US" sz="500" dirty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" name="圓角矩形 103"/>
          <p:cNvSpPr>
            <a:spLocks noChangeAspect="1"/>
          </p:cNvSpPr>
          <p:nvPr/>
        </p:nvSpPr>
        <p:spPr>
          <a:xfrm>
            <a:off x="1840089" y="6093911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105" name="直線單箭頭接點 104"/>
          <p:cNvCxnSpPr>
            <a:stCxn id="104" idx="0"/>
          </p:cNvCxnSpPr>
          <p:nvPr/>
        </p:nvCxnSpPr>
        <p:spPr>
          <a:xfrm flipV="1">
            <a:off x="2369289" y="5824931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252221"/>
              </p:ext>
            </p:extLst>
          </p:nvPr>
        </p:nvGraphicFramePr>
        <p:xfrm>
          <a:off x="7482155" y="1698556"/>
          <a:ext cx="64807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</a:tblGrid>
              <a:tr h="1891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err="1" smtClean="0"/>
                        <a:t>msgOnFly</a:t>
                      </a:r>
                      <a:endParaRPr lang="en-US" altLang="zh-TW" sz="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7" name="右大括弧 106"/>
          <p:cNvSpPr/>
          <p:nvPr/>
        </p:nvSpPr>
        <p:spPr>
          <a:xfrm rot="10800000">
            <a:off x="7352673" y="1667875"/>
            <a:ext cx="163033" cy="465781"/>
          </a:xfrm>
          <a:prstGeom prst="rightBrace">
            <a:avLst>
              <a:gd name="adj1" fmla="val 8333"/>
              <a:gd name="adj2" fmla="val 51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8" name="直線單箭頭接點 107"/>
          <p:cNvCxnSpPr>
            <a:stCxn id="5" idx="2"/>
            <a:endCxn id="79" idx="3"/>
          </p:cNvCxnSpPr>
          <p:nvPr/>
        </p:nvCxnSpPr>
        <p:spPr>
          <a:xfrm flipH="1">
            <a:off x="3261013" y="537224"/>
            <a:ext cx="3204540" cy="3823652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表格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041825"/>
              </p:ext>
            </p:extLst>
          </p:nvPr>
        </p:nvGraphicFramePr>
        <p:xfrm>
          <a:off x="3520241" y="514440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4" name="表格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745860"/>
              </p:ext>
            </p:extLst>
          </p:nvPr>
        </p:nvGraphicFramePr>
        <p:xfrm>
          <a:off x="7476" y="4760586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dirty="0" smtClean="0"/>
                        <a:t>M1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dirty="0" smtClean="0"/>
                        <a:t>…</a:t>
                      </a:r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79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708920"/>
            <a:ext cx="1856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10/25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24664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922" y="-322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910" y="4711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170563" y="32810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6" name="右大括弧 5"/>
          <p:cNvSpPr/>
          <p:nvPr/>
        </p:nvSpPr>
        <p:spPr>
          <a:xfrm>
            <a:off x="5307488" y="252544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416926"/>
              </p:ext>
            </p:extLst>
          </p:nvPr>
        </p:nvGraphicFramePr>
        <p:xfrm>
          <a:off x="4591387" y="314902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圓角矩形 7"/>
          <p:cNvSpPr/>
          <p:nvPr/>
        </p:nvSpPr>
        <p:spPr>
          <a:xfrm>
            <a:off x="5435428" y="7912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5925461" y="6211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圓角矩形 9"/>
          <p:cNvSpPr/>
          <p:nvPr/>
        </p:nvSpPr>
        <p:spPr>
          <a:xfrm>
            <a:off x="6471357" y="7843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6993385" y="6211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457731" y="5543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925461" y="6335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6271597" y="6335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右大括弧 14"/>
          <p:cNvSpPr/>
          <p:nvPr/>
        </p:nvSpPr>
        <p:spPr>
          <a:xfrm rot="10800000">
            <a:off x="7441134" y="252865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879913"/>
              </p:ext>
            </p:extLst>
          </p:nvPr>
        </p:nvGraphicFramePr>
        <p:xfrm>
          <a:off x="7604168" y="284595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線單箭頭接點 18"/>
          <p:cNvCxnSpPr/>
          <p:nvPr/>
        </p:nvCxnSpPr>
        <p:spPr>
          <a:xfrm flipV="1">
            <a:off x="5928146" y="9939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5435427" y="14218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24" name="右大括弧 23"/>
          <p:cNvSpPr/>
          <p:nvPr/>
        </p:nvSpPr>
        <p:spPr>
          <a:xfrm>
            <a:off x="5225333" y="1265804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6676283" y="17698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26" name="圓角矩形 25"/>
          <p:cNvSpPr/>
          <p:nvPr/>
        </p:nvSpPr>
        <p:spPr>
          <a:xfrm>
            <a:off x="6457731" y="14218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27" name="圓角矩形 26"/>
          <p:cNvSpPr/>
          <p:nvPr/>
        </p:nvSpPr>
        <p:spPr>
          <a:xfrm>
            <a:off x="6618374" y="22739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6993385" y="9939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7000969" y="15658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單箭頭接點 29"/>
          <p:cNvCxnSpPr>
            <a:endCxn id="25" idx="2"/>
          </p:cNvCxnSpPr>
          <p:nvPr/>
        </p:nvCxnSpPr>
        <p:spPr>
          <a:xfrm flipV="1">
            <a:off x="7007275" y="19531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720999"/>
              </p:ext>
            </p:extLst>
          </p:nvPr>
        </p:nvGraphicFramePr>
        <p:xfrm>
          <a:off x="3599784" y="1337811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endParaRPr lang="zh-TW" altLang="en-US" sz="500" dirty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圓角矩形 57"/>
          <p:cNvSpPr>
            <a:spLocks noChangeAspect="1"/>
          </p:cNvSpPr>
          <p:nvPr/>
        </p:nvSpPr>
        <p:spPr>
          <a:xfrm>
            <a:off x="5396261" y="19119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59" name="直線單箭頭接點 58"/>
          <p:cNvCxnSpPr>
            <a:stCxn id="58" idx="0"/>
          </p:cNvCxnSpPr>
          <p:nvPr/>
        </p:nvCxnSpPr>
        <p:spPr>
          <a:xfrm flipV="1">
            <a:off x="5925461" y="16429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圓角矩形 59"/>
          <p:cNvSpPr/>
          <p:nvPr/>
        </p:nvSpPr>
        <p:spPr>
          <a:xfrm>
            <a:off x="12940" y="4130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61" name="直線接點 60"/>
          <p:cNvCxnSpPr/>
          <p:nvPr/>
        </p:nvCxnSpPr>
        <p:spPr>
          <a:xfrm>
            <a:off x="502973" y="2429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圓角矩形 61"/>
          <p:cNvSpPr/>
          <p:nvPr/>
        </p:nvSpPr>
        <p:spPr>
          <a:xfrm>
            <a:off x="1048869" y="4061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63" name="直線接點 62"/>
          <p:cNvCxnSpPr/>
          <p:nvPr/>
        </p:nvCxnSpPr>
        <p:spPr>
          <a:xfrm>
            <a:off x="1570897" y="2429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1035243" y="1761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502973" y="2553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849109" y="2553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505658" y="6157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圓角矩形 67"/>
          <p:cNvSpPr/>
          <p:nvPr/>
        </p:nvSpPr>
        <p:spPr>
          <a:xfrm>
            <a:off x="12939" y="10436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69" name="圓角矩形 68"/>
          <p:cNvSpPr/>
          <p:nvPr/>
        </p:nvSpPr>
        <p:spPr>
          <a:xfrm>
            <a:off x="1253795" y="13916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70" name="圓角矩形 69"/>
          <p:cNvSpPr/>
          <p:nvPr/>
        </p:nvSpPr>
        <p:spPr>
          <a:xfrm>
            <a:off x="1035243" y="10436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71" name="圓角矩形 70"/>
          <p:cNvSpPr/>
          <p:nvPr/>
        </p:nvSpPr>
        <p:spPr>
          <a:xfrm>
            <a:off x="1195886" y="18957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72" name="直線單箭頭接點 71"/>
          <p:cNvCxnSpPr/>
          <p:nvPr/>
        </p:nvCxnSpPr>
        <p:spPr>
          <a:xfrm flipV="1">
            <a:off x="1570897" y="6157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直線接點 72"/>
          <p:cNvCxnSpPr/>
          <p:nvPr/>
        </p:nvCxnSpPr>
        <p:spPr>
          <a:xfrm flipH="1">
            <a:off x="1578481" y="11876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直線單箭頭接點 73"/>
          <p:cNvCxnSpPr>
            <a:endCxn id="69" idx="2"/>
          </p:cNvCxnSpPr>
          <p:nvPr/>
        </p:nvCxnSpPr>
        <p:spPr>
          <a:xfrm flipV="1">
            <a:off x="1584787" y="15749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圓角矩形 74"/>
          <p:cNvSpPr>
            <a:spLocks noChangeAspect="1"/>
          </p:cNvSpPr>
          <p:nvPr/>
        </p:nvSpPr>
        <p:spPr>
          <a:xfrm>
            <a:off x="729215" y="20603"/>
            <a:ext cx="599827" cy="1411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DTNHost</a:t>
            </a:r>
            <a:endParaRPr lang="zh-TW" altLang="en-US" sz="800" dirty="0"/>
          </a:p>
        </p:txBody>
      </p:sp>
      <p:sp>
        <p:nvSpPr>
          <p:cNvPr id="76" name="圓角矩形 75"/>
          <p:cNvSpPr>
            <a:spLocks noChangeAspect="1"/>
          </p:cNvSpPr>
          <p:nvPr/>
        </p:nvSpPr>
        <p:spPr>
          <a:xfrm>
            <a:off x="-26227" y="15337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77" name="直線單箭頭接點 76"/>
          <p:cNvCxnSpPr>
            <a:stCxn id="76" idx="0"/>
          </p:cNvCxnSpPr>
          <p:nvPr/>
        </p:nvCxnSpPr>
        <p:spPr>
          <a:xfrm flipV="1">
            <a:off x="502973" y="12647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79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50" y="4149738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38" y="4229113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2614391" y="4510100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82" name="右大括弧 81"/>
          <p:cNvSpPr/>
          <p:nvPr/>
        </p:nvSpPr>
        <p:spPr>
          <a:xfrm>
            <a:off x="1751316" y="4434539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351076"/>
              </p:ext>
            </p:extLst>
          </p:nvPr>
        </p:nvGraphicFramePr>
        <p:xfrm>
          <a:off x="1035215" y="4496897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圓角矩形 83"/>
          <p:cNvSpPr/>
          <p:nvPr/>
        </p:nvSpPr>
        <p:spPr>
          <a:xfrm>
            <a:off x="1879256" y="4973287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85" name="直線接點 84"/>
          <p:cNvCxnSpPr/>
          <p:nvPr/>
        </p:nvCxnSpPr>
        <p:spPr>
          <a:xfrm>
            <a:off x="2369289" y="4803136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圓角矩形 85"/>
          <p:cNvSpPr/>
          <p:nvPr/>
        </p:nvSpPr>
        <p:spPr>
          <a:xfrm>
            <a:off x="2915185" y="4966326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87" name="直線接點 86"/>
          <p:cNvCxnSpPr/>
          <p:nvPr/>
        </p:nvCxnSpPr>
        <p:spPr>
          <a:xfrm>
            <a:off x="3437213" y="4803136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2901559" y="4736382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369289" y="4815590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直線接點 89"/>
          <p:cNvCxnSpPr/>
          <p:nvPr/>
        </p:nvCxnSpPr>
        <p:spPr>
          <a:xfrm flipV="1">
            <a:off x="2715425" y="4815590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右大括弧 90"/>
          <p:cNvSpPr/>
          <p:nvPr/>
        </p:nvSpPr>
        <p:spPr>
          <a:xfrm rot="10800000">
            <a:off x="3884962" y="4434860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2" name="表格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497696"/>
              </p:ext>
            </p:extLst>
          </p:nvPr>
        </p:nvGraphicFramePr>
        <p:xfrm>
          <a:off x="4047996" y="4466590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3" name="直線單箭頭接點 92"/>
          <p:cNvCxnSpPr/>
          <p:nvPr/>
        </p:nvCxnSpPr>
        <p:spPr>
          <a:xfrm flipV="1">
            <a:off x="2371974" y="5175983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圓角矩形 93"/>
          <p:cNvSpPr/>
          <p:nvPr/>
        </p:nvSpPr>
        <p:spPr>
          <a:xfrm>
            <a:off x="1879255" y="5603887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95" name="右大括弧 94"/>
          <p:cNvSpPr/>
          <p:nvPr/>
        </p:nvSpPr>
        <p:spPr>
          <a:xfrm>
            <a:off x="1669161" y="5447799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圓角矩形 95"/>
          <p:cNvSpPr/>
          <p:nvPr/>
        </p:nvSpPr>
        <p:spPr>
          <a:xfrm>
            <a:off x="3120111" y="5951854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97" name="圓角矩形 96"/>
          <p:cNvSpPr/>
          <p:nvPr/>
        </p:nvSpPr>
        <p:spPr>
          <a:xfrm>
            <a:off x="2901559" y="5603887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98" name="圓角矩形 97"/>
          <p:cNvSpPr/>
          <p:nvPr/>
        </p:nvSpPr>
        <p:spPr>
          <a:xfrm>
            <a:off x="3062202" y="6455910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99" name="直線單箭頭接點 98"/>
          <p:cNvCxnSpPr/>
          <p:nvPr/>
        </p:nvCxnSpPr>
        <p:spPr>
          <a:xfrm flipV="1">
            <a:off x="3437213" y="5175983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 flipH="1">
            <a:off x="3444797" y="5747888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單箭頭接點 100"/>
          <p:cNvCxnSpPr>
            <a:endCxn id="96" idx="2"/>
          </p:cNvCxnSpPr>
          <p:nvPr/>
        </p:nvCxnSpPr>
        <p:spPr>
          <a:xfrm flipV="1">
            <a:off x="3451103" y="6135113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3" name="表格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733029"/>
              </p:ext>
            </p:extLst>
          </p:nvPr>
        </p:nvGraphicFramePr>
        <p:xfrm>
          <a:off x="43612" y="5519806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endParaRPr lang="zh-TW" altLang="en-US" sz="500" dirty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" name="圓角矩形 103"/>
          <p:cNvSpPr>
            <a:spLocks noChangeAspect="1"/>
          </p:cNvSpPr>
          <p:nvPr/>
        </p:nvSpPr>
        <p:spPr>
          <a:xfrm>
            <a:off x="1840089" y="6093911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105" name="直線單箭頭接點 104"/>
          <p:cNvCxnSpPr>
            <a:stCxn id="104" idx="0"/>
          </p:cNvCxnSpPr>
          <p:nvPr/>
        </p:nvCxnSpPr>
        <p:spPr>
          <a:xfrm flipV="1">
            <a:off x="2369289" y="5824931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4497"/>
              </p:ext>
            </p:extLst>
          </p:nvPr>
        </p:nvGraphicFramePr>
        <p:xfrm>
          <a:off x="7482155" y="1698556"/>
          <a:ext cx="64807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</a:tblGrid>
              <a:tr h="1891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err="1" smtClean="0"/>
                        <a:t>msgOnFly</a:t>
                      </a:r>
                      <a:endParaRPr lang="en-US" altLang="zh-TW" sz="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9100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7" name="右大括弧 106"/>
          <p:cNvSpPr/>
          <p:nvPr/>
        </p:nvSpPr>
        <p:spPr>
          <a:xfrm rot="10800000">
            <a:off x="7352673" y="1667875"/>
            <a:ext cx="163033" cy="465781"/>
          </a:xfrm>
          <a:prstGeom prst="rightBrace">
            <a:avLst>
              <a:gd name="adj1" fmla="val 8333"/>
              <a:gd name="adj2" fmla="val 51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3" name="表格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123045"/>
              </p:ext>
            </p:extLst>
          </p:nvPr>
        </p:nvGraphicFramePr>
        <p:xfrm>
          <a:off x="3551686" y="726581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4" name="表格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390193"/>
              </p:ext>
            </p:extLst>
          </p:nvPr>
        </p:nvGraphicFramePr>
        <p:xfrm>
          <a:off x="13591" y="4940764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0" name="標題 4"/>
          <p:cNvSpPr txBox="1">
            <a:spLocks/>
          </p:cNvSpPr>
          <p:nvPr/>
        </p:nvSpPr>
        <p:spPr>
          <a:xfrm>
            <a:off x="458538" y="-70369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Connection Up in clock 0</a:t>
            </a:r>
            <a:endParaRPr lang="zh-TW" altLang="en-US" sz="1800" dirty="0"/>
          </a:p>
        </p:txBody>
      </p:sp>
      <p:graphicFrame>
        <p:nvGraphicFramePr>
          <p:cNvPr id="108" name="表格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583629"/>
              </p:ext>
            </p:extLst>
          </p:nvPr>
        </p:nvGraphicFramePr>
        <p:xfrm>
          <a:off x="7476" y="4457841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incomingMessages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1" name="表格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518872"/>
              </p:ext>
            </p:extLst>
          </p:nvPr>
        </p:nvGraphicFramePr>
        <p:xfrm>
          <a:off x="3551686" y="301325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incomingMessages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2" name="直線單箭頭接點 111"/>
          <p:cNvCxnSpPr/>
          <p:nvPr/>
        </p:nvCxnSpPr>
        <p:spPr>
          <a:xfrm flipH="1">
            <a:off x="3261013" y="537224"/>
            <a:ext cx="3204540" cy="3823652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096242"/>
              </p:ext>
            </p:extLst>
          </p:nvPr>
        </p:nvGraphicFramePr>
        <p:xfrm>
          <a:off x="3925266" y="5849871"/>
          <a:ext cx="64807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</a:tblGrid>
              <a:tr h="1891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err="1" smtClean="0"/>
                        <a:t>msgOnFly</a:t>
                      </a:r>
                      <a:endParaRPr lang="en-US" altLang="zh-TW" sz="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9100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9" name="右大括弧 108"/>
          <p:cNvSpPr/>
          <p:nvPr/>
        </p:nvSpPr>
        <p:spPr>
          <a:xfrm rot="10800000">
            <a:off x="3795784" y="5819190"/>
            <a:ext cx="163033" cy="465781"/>
          </a:xfrm>
          <a:prstGeom prst="rightBrace">
            <a:avLst>
              <a:gd name="adj1" fmla="val 8333"/>
              <a:gd name="adj2" fmla="val 51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3437213" y="2852936"/>
            <a:ext cx="846755" cy="288032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1824894" y="2602184"/>
            <a:ext cx="17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Connections </a:t>
            </a:r>
            <a:r>
              <a:rPr lang="en-US" altLang="zh-TW" dirty="0" smtClean="0">
                <a:solidFill>
                  <a:srgbClr val="FF0000"/>
                </a:solidFill>
              </a:rPr>
              <a:t>con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572136"/>
              </p:ext>
            </p:extLst>
          </p:nvPr>
        </p:nvGraphicFramePr>
        <p:xfrm>
          <a:off x="6496409" y="3311063"/>
          <a:ext cx="262576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5766"/>
              </a:tblGrid>
              <a:tr h="264000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EventQueues</a:t>
                      </a:r>
                      <a:endParaRPr lang="zh-TW" altLang="en-US" sz="1200" dirty="0"/>
                    </a:p>
                  </a:txBody>
                  <a:tcPr/>
                </a:tc>
              </a:tr>
              <a:tr h="264000">
                <a:tc>
                  <a:txBody>
                    <a:bodyPr/>
                    <a:lstStyle/>
                    <a:p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 up @0.0 0&lt;-&gt;1</a:t>
                      </a:r>
                    </a:p>
                  </a:txBody>
                  <a:tcPr/>
                </a:tc>
              </a:tr>
              <a:tr h="264000">
                <a:tc>
                  <a:txBody>
                    <a:bodyPr/>
                    <a:lstStyle/>
                    <a:p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 @1.0 M1 [0-&gt;1] size:5000 CREATE</a:t>
                      </a:r>
                    </a:p>
                  </a:txBody>
                  <a:tcPr/>
                </a:tc>
              </a:tr>
              <a:tr h="264000">
                <a:tc>
                  <a:txBody>
                    <a:bodyPr/>
                    <a:lstStyle/>
                    <a:p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 down @11.0 0&lt;-&gt;1</a:t>
                      </a:r>
                    </a:p>
                  </a:txBody>
                  <a:tcPr/>
                </a:tc>
              </a:tr>
              <a:tr h="264000">
                <a:tc>
                  <a:txBody>
                    <a:bodyPr/>
                    <a:lstStyle/>
                    <a:p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ExtEvent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@ 1.7976931348623157E308</a:t>
                      </a:r>
                    </a:p>
                  </a:txBody>
                  <a:tcPr/>
                </a:tc>
              </a:tr>
              <a:tr h="264000">
                <a:tc>
                  <a:txBody>
                    <a:bodyPr/>
                    <a:lstStyle/>
                    <a:p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ExtEvent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@ 1.7976931348623157E308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6" name="直線單箭頭接點 115"/>
          <p:cNvCxnSpPr/>
          <p:nvPr/>
        </p:nvCxnSpPr>
        <p:spPr>
          <a:xfrm>
            <a:off x="5991450" y="3717032"/>
            <a:ext cx="515850" cy="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40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922" y="-322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910" y="4711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170563" y="32810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6" name="右大括弧 5"/>
          <p:cNvSpPr/>
          <p:nvPr/>
        </p:nvSpPr>
        <p:spPr>
          <a:xfrm>
            <a:off x="5307488" y="252544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381271"/>
              </p:ext>
            </p:extLst>
          </p:nvPr>
        </p:nvGraphicFramePr>
        <p:xfrm>
          <a:off x="4591387" y="314902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>
                          <a:solidFill>
                            <a:srgbClr val="FF0000"/>
                          </a:solidFill>
                        </a:rPr>
                        <a:t>M1</a:t>
                      </a:r>
                      <a:endParaRPr lang="zh-TW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>
                          <a:solidFill>
                            <a:srgbClr val="FF0000"/>
                          </a:solidFill>
                        </a:rPr>
                        <a:t>….</a:t>
                      </a:r>
                      <a:endParaRPr lang="zh-TW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圓角矩形 7"/>
          <p:cNvSpPr/>
          <p:nvPr/>
        </p:nvSpPr>
        <p:spPr>
          <a:xfrm>
            <a:off x="5435428" y="7912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5925461" y="6211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圓角矩形 9"/>
          <p:cNvSpPr/>
          <p:nvPr/>
        </p:nvSpPr>
        <p:spPr>
          <a:xfrm>
            <a:off x="6471357" y="7843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6993385" y="6211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457731" y="5543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925461" y="6335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6271597" y="6335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右大括弧 14"/>
          <p:cNvSpPr/>
          <p:nvPr/>
        </p:nvSpPr>
        <p:spPr>
          <a:xfrm rot="10800000">
            <a:off x="7441134" y="252865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5928146" y="9939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5435427" y="14218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24" name="右大括弧 23"/>
          <p:cNvSpPr/>
          <p:nvPr/>
        </p:nvSpPr>
        <p:spPr>
          <a:xfrm>
            <a:off x="5225333" y="1265804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6676283" y="17698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26" name="圓角矩形 25"/>
          <p:cNvSpPr/>
          <p:nvPr/>
        </p:nvSpPr>
        <p:spPr>
          <a:xfrm>
            <a:off x="6457731" y="14218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27" name="圓角矩形 26"/>
          <p:cNvSpPr/>
          <p:nvPr/>
        </p:nvSpPr>
        <p:spPr>
          <a:xfrm>
            <a:off x="6618374" y="22739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6993385" y="9939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7000969" y="15658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單箭頭接點 29"/>
          <p:cNvCxnSpPr>
            <a:endCxn id="25" idx="2"/>
          </p:cNvCxnSpPr>
          <p:nvPr/>
        </p:nvCxnSpPr>
        <p:spPr>
          <a:xfrm flipV="1">
            <a:off x="7007275" y="19531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511025"/>
              </p:ext>
            </p:extLst>
          </p:nvPr>
        </p:nvGraphicFramePr>
        <p:xfrm>
          <a:off x="3599784" y="1337811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endParaRPr lang="zh-TW" altLang="en-US" sz="500" dirty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圓角矩形 57"/>
          <p:cNvSpPr>
            <a:spLocks noChangeAspect="1"/>
          </p:cNvSpPr>
          <p:nvPr/>
        </p:nvSpPr>
        <p:spPr>
          <a:xfrm>
            <a:off x="5396261" y="19119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59" name="直線單箭頭接點 58"/>
          <p:cNvCxnSpPr>
            <a:stCxn id="58" idx="0"/>
          </p:cNvCxnSpPr>
          <p:nvPr/>
        </p:nvCxnSpPr>
        <p:spPr>
          <a:xfrm flipV="1">
            <a:off x="5925461" y="16429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圓角矩形 59"/>
          <p:cNvSpPr/>
          <p:nvPr/>
        </p:nvSpPr>
        <p:spPr>
          <a:xfrm>
            <a:off x="12940" y="4130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61" name="直線接點 60"/>
          <p:cNvCxnSpPr/>
          <p:nvPr/>
        </p:nvCxnSpPr>
        <p:spPr>
          <a:xfrm>
            <a:off x="502973" y="2429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圓角矩形 61"/>
          <p:cNvSpPr/>
          <p:nvPr/>
        </p:nvSpPr>
        <p:spPr>
          <a:xfrm>
            <a:off x="1048869" y="4061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63" name="直線接點 62"/>
          <p:cNvCxnSpPr/>
          <p:nvPr/>
        </p:nvCxnSpPr>
        <p:spPr>
          <a:xfrm>
            <a:off x="1570897" y="2429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1035243" y="1761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502973" y="2553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849109" y="2553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505658" y="6157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圓角矩形 67"/>
          <p:cNvSpPr/>
          <p:nvPr/>
        </p:nvSpPr>
        <p:spPr>
          <a:xfrm>
            <a:off x="12939" y="10436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69" name="圓角矩形 68"/>
          <p:cNvSpPr/>
          <p:nvPr/>
        </p:nvSpPr>
        <p:spPr>
          <a:xfrm>
            <a:off x="1253795" y="13916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70" name="圓角矩形 69"/>
          <p:cNvSpPr/>
          <p:nvPr/>
        </p:nvSpPr>
        <p:spPr>
          <a:xfrm>
            <a:off x="1035243" y="10436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71" name="圓角矩形 70"/>
          <p:cNvSpPr/>
          <p:nvPr/>
        </p:nvSpPr>
        <p:spPr>
          <a:xfrm>
            <a:off x="1195886" y="18957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72" name="直線單箭頭接點 71"/>
          <p:cNvCxnSpPr/>
          <p:nvPr/>
        </p:nvCxnSpPr>
        <p:spPr>
          <a:xfrm flipV="1">
            <a:off x="1570897" y="6157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直線接點 72"/>
          <p:cNvCxnSpPr/>
          <p:nvPr/>
        </p:nvCxnSpPr>
        <p:spPr>
          <a:xfrm flipH="1">
            <a:off x="1578481" y="11876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直線單箭頭接點 73"/>
          <p:cNvCxnSpPr>
            <a:endCxn id="69" idx="2"/>
          </p:cNvCxnSpPr>
          <p:nvPr/>
        </p:nvCxnSpPr>
        <p:spPr>
          <a:xfrm flipV="1">
            <a:off x="1584787" y="15749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圓角矩形 74"/>
          <p:cNvSpPr>
            <a:spLocks noChangeAspect="1"/>
          </p:cNvSpPr>
          <p:nvPr/>
        </p:nvSpPr>
        <p:spPr>
          <a:xfrm>
            <a:off x="729215" y="20603"/>
            <a:ext cx="599827" cy="1411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DTNHost</a:t>
            </a:r>
            <a:endParaRPr lang="zh-TW" altLang="en-US" sz="800" dirty="0"/>
          </a:p>
        </p:txBody>
      </p:sp>
      <p:sp>
        <p:nvSpPr>
          <p:cNvPr id="76" name="圓角矩形 75"/>
          <p:cNvSpPr>
            <a:spLocks noChangeAspect="1"/>
          </p:cNvSpPr>
          <p:nvPr/>
        </p:nvSpPr>
        <p:spPr>
          <a:xfrm>
            <a:off x="-26227" y="15337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77" name="直線單箭頭接點 76"/>
          <p:cNvCxnSpPr>
            <a:stCxn id="76" idx="0"/>
          </p:cNvCxnSpPr>
          <p:nvPr/>
        </p:nvCxnSpPr>
        <p:spPr>
          <a:xfrm flipV="1">
            <a:off x="502973" y="12647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79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50" y="4149738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38" y="4229113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2614391" y="4510100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82" name="右大括弧 81"/>
          <p:cNvSpPr/>
          <p:nvPr/>
        </p:nvSpPr>
        <p:spPr>
          <a:xfrm>
            <a:off x="1751316" y="4434539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400786"/>
              </p:ext>
            </p:extLst>
          </p:nvPr>
        </p:nvGraphicFramePr>
        <p:xfrm>
          <a:off x="1035215" y="4496897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圓角矩形 83"/>
          <p:cNvSpPr/>
          <p:nvPr/>
        </p:nvSpPr>
        <p:spPr>
          <a:xfrm>
            <a:off x="1879256" y="4973287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85" name="直線接點 84"/>
          <p:cNvCxnSpPr/>
          <p:nvPr/>
        </p:nvCxnSpPr>
        <p:spPr>
          <a:xfrm>
            <a:off x="2369289" y="4803136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圓角矩形 85"/>
          <p:cNvSpPr/>
          <p:nvPr/>
        </p:nvSpPr>
        <p:spPr>
          <a:xfrm>
            <a:off x="2915185" y="4966326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87" name="直線接點 86"/>
          <p:cNvCxnSpPr/>
          <p:nvPr/>
        </p:nvCxnSpPr>
        <p:spPr>
          <a:xfrm>
            <a:off x="3437213" y="4803136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2901559" y="4736382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369289" y="4815590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直線接點 89"/>
          <p:cNvCxnSpPr/>
          <p:nvPr/>
        </p:nvCxnSpPr>
        <p:spPr>
          <a:xfrm flipV="1">
            <a:off x="2715425" y="4815590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右大括弧 90"/>
          <p:cNvSpPr/>
          <p:nvPr/>
        </p:nvSpPr>
        <p:spPr>
          <a:xfrm rot="10800000">
            <a:off x="3884962" y="4434860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單箭頭接點 92"/>
          <p:cNvCxnSpPr/>
          <p:nvPr/>
        </p:nvCxnSpPr>
        <p:spPr>
          <a:xfrm flipV="1">
            <a:off x="2371974" y="5175983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圓角矩形 93"/>
          <p:cNvSpPr/>
          <p:nvPr/>
        </p:nvSpPr>
        <p:spPr>
          <a:xfrm>
            <a:off x="1879255" y="5603887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95" name="右大括弧 94"/>
          <p:cNvSpPr/>
          <p:nvPr/>
        </p:nvSpPr>
        <p:spPr>
          <a:xfrm>
            <a:off x="1669161" y="5447799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圓角矩形 95"/>
          <p:cNvSpPr/>
          <p:nvPr/>
        </p:nvSpPr>
        <p:spPr>
          <a:xfrm>
            <a:off x="3120111" y="5951854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97" name="圓角矩形 96"/>
          <p:cNvSpPr/>
          <p:nvPr/>
        </p:nvSpPr>
        <p:spPr>
          <a:xfrm>
            <a:off x="2901559" y="5603887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98" name="圓角矩形 97"/>
          <p:cNvSpPr/>
          <p:nvPr/>
        </p:nvSpPr>
        <p:spPr>
          <a:xfrm>
            <a:off x="3062202" y="6455910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99" name="直線單箭頭接點 98"/>
          <p:cNvCxnSpPr/>
          <p:nvPr/>
        </p:nvCxnSpPr>
        <p:spPr>
          <a:xfrm flipV="1">
            <a:off x="3437213" y="5175983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 flipH="1">
            <a:off x="3444797" y="5747888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單箭頭接點 100"/>
          <p:cNvCxnSpPr>
            <a:endCxn id="96" idx="2"/>
          </p:cNvCxnSpPr>
          <p:nvPr/>
        </p:nvCxnSpPr>
        <p:spPr>
          <a:xfrm flipV="1">
            <a:off x="3451103" y="6135113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3" name="表格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174666"/>
              </p:ext>
            </p:extLst>
          </p:nvPr>
        </p:nvGraphicFramePr>
        <p:xfrm>
          <a:off x="43612" y="5519806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endParaRPr lang="zh-TW" altLang="en-US" sz="500" dirty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" name="圓角矩形 103"/>
          <p:cNvSpPr>
            <a:spLocks noChangeAspect="1"/>
          </p:cNvSpPr>
          <p:nvPr/>
        </p:nvSpPr>
        <p:spPr>
          <a:xfrm>
            <a:off x="1840089" y="6093911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105" name="直線單箭頭接點 104"/>
          <p:cNvCxnSpPr>
            <a:stCxn id="104" idx="0"/>
          </p:cNvCxnSpPr>
          <p:nvPr/>
        </p:nvCxnSpPr>
        <p:spPr>
          <a:xfrm flipV="1">
            <a:off x="2369289" y="5824931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174892"/>
              </p:ext>
            </p:extLst>
          </p:nvPr>
        </p:nvGraphicFramePr>
        <p:xfrm>
          <a:off x="7482155" y="1698556"/>
          <a:ext cx="64807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</a:tblGrid>
              <a:tr h="1891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err="1" smtClean="0"/>
                        <a:t>msgOnFly</a:t>
                      </a:r>
                      <a:endParaRPr lang="en-US" altLang="zh-TW" sz="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9100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7" name="右大括弧 106"/>
          <p:cNvSpPr/>
          <p:nvPr/>
        </p:nvSpPr>
        <p:spPr>
          <a:xfrm rot="10800000">
            <a:off x="7352673" y="1667875"/>
            <a:ext cx="163033" cy="465781"/>
          </a:xfrm>
          <a:prstGeom prst="rightBrace">
            <a:avLst>
              <a:gd name="adj1" fmla="val 8333"/>
              <a:gd name="adj2" fmla="val 51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標題 4"/>
          <p:cNvSpPr txBox="1">
            <a:spLocks/>
          </p:cNvSpPr>
          <p:nvPr/>
        </p:nvSpPr>
        <p:spPr>
          <a:xfrm>
            <a:off x="458538" y="-70369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Create a </a:t>
            </a:r>
            <a:r>
              <a:rPr lang="en-US" altLang="zh-TW" sz="1800" dirty="0" smtClean="0"/>
              <a:t>Message in clock 1</a:t>
            </a:r>
            <a:endParaRPr lang="zh-TW" altLang="en-US" sz="1800" dirty="0"/>
          </a:p>
        </p:txBody>
      </p:sp>
      <p:graphicFrame>
        <p:nvGraphicFramePr>
          <p:cNvPr id="111" name="表格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005424"/>
              </p:ext>
            </p:extLst>
          </p:nvPr>
        </p:nvGraphicFramePr>
        <p:xfrm>
          <a:off x="7604168" y="284595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 smtClean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2" name="表格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74309"/>
              </p:ext>
            </p:extLst>
          </p:nvPr>
        </p:nvGraphicFramePr>
        <p:xfrm>
          <a:off x="4047996" y="4466590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 smtClean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11129"/>
              </p:ext>
            </p:extLst>
          </p:nvPr>
        </p:nvGraphicFramePr>
        <p:xfrm>
          <a:off x="3551686" y="726581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6" name="表格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417926"/>
              </p:ext>
            </p:extLst>
          </p:nvPr>
        </p:nvGraphicFramePr>
        <p:xfrm>
          <a:off x="13591" y="4940764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7" name="表格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761386"/>
              </p:ext>
            </p:extLst>
          </p:nvPr>
        </p:nvGraphicFramePr>
        <p:xfrm>
          <a:off x="7476" y="4457841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incomingMessages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8" name="表格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590414"/>
              </p:ext>
            </p:extLst>
          </p:nvPr>
        </p:nvGraphicFramePr>
        <p:xfrm>
          <a:off x="3551686" y="301325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incomingMessages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9" name="直線單箭頭接點 118"/>
          <p:cNvCxnSpPr/>
          <p:nvPr/>
        </p:nvCxnSpPr>
        <p:spPr>
          <a:xfrm flipH="1">
            <a:off x="3261013" y="537224"/>
            <a:ext cx="3204540" cy="3823652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表格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369395"/>
              </p:ext>
            </p:extLst>
          </p:nvPr>
        </p:nvGraphicFramePr>
        <p:xfrm>
          <a:off x="3925266" y="5849871"/>
          <a:ext cx="64807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</a:tblGrid>
              <a:tr h="1891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err="1" smtClean="0"/>
                        <a:t>msgOnFly</a:t>
                      </a:r>
                      <a:endParaRPr lang="en-US" altLang="zh-TW" sz="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9100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" name="右大括弧 101"/>
          <p:cNvSpPr/>
          <p:nvPr/>
        </p:nvSpPr>
        <p:spPr>
          <a:xfrm rot="10800000">
            <a:off x="3795784" y="5819190"/>
            <a:ext cx="163033" cy="465781"/>
          </a:xfrm>
          <a:prstGeom prst="rightBrace">
            <a:avLst>
              <a:gd name="adj1" fmla="val 8333"/>
              <a:gd name="adj2" fmla="val 51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文字方塊 107"/>
          <p:cNvSpPr txBox="1"/>
          <p:nvPr/>
        </p:nvSpPr>
        <p:spPr>
          <a:xfrm>
            <a:off x="6641447" y="194963"/>
            <a:ext cx="49885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069086"/>
              </p:ext>
            </p:extLst>
          </p:nvPr>
        </p:nvGraphicFramePr>
        <p:xfrm>
          <a:off x="6496409" y="3311063"/>
          <a:ext cx="262576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5766"/>
              </a:tblGrid>
              <a:tr h="264000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EventQueues</a:t>
                      </a:r>
                      <a:endParaRPr lang="zh-TW" altLang="en-US" sz="1200" dirty="0"/>
                    </a:p>
                  </a:txBody>
                  <a:tcPr/>
                </a:tc>
              </a:tr>
              <a:tr h="264000">
                <a:tc>
                  <a:txBody>
                    <a:bodyPr/>
                    <a:lstStyle/>
                    <a:p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 up @0.0 0&lt;-&gt;1</a:t>
                      </a:r>
                    </a:p>
                  </a:txBody>
                  <a:tcPr/>
                </a:tc>
              </a:tr>
              <a:tr h="264000">
                <a:tc>
                  <a:txBody>
                    <a:bodyPr/>
                    <a:lstStyle/>
                    <a:p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 @1.0 M1 [0-&gt;1] size:5000 CREATE</a:t>
                      </a:r>
                    </a:p>
                  </a:txBody>
                  <a:tcPr/>
                </a:tc>
              </a:tr>
              <a:tr h="264000">
                <a:tc>
                  <a:txBody>
                    <a:bodyPr/>
                    <a:lstStyle/>
                    <a:p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 down @11.0 0&lt;-&gt;1</a:t>
                      </a:r>
                    </a:p>
                  </a:txBody>
                  <a:tcPr/>
                </a:tc>
              </a:tr>
              <a:tr h="264000">
                <a:tc>
                  <a:txBody>
                    <a:bodyPr/>
                    <a:lstStyle/>
                    <a:p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ExtEvent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@ 1.7976931348623157E308</a:t>
                      </a:r>
                    </a:p>
                  </a:txBody>
                  <a:tcPr/>
                </a:tc>
              </a:tr>
              <a:tr h="264000">
                <a:tc>
                  <a:txBody>
                    <a:bodyPr/>
                    <a:lstStyle/>
                    <a:p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ExtEvent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@ 1.7976931348623157E308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3" name="直線單箭頭接點 112"/>
          <p:cNvCxnSpPr/>
          <p:nvPr/>
        </p:nvCxnSpPr>
        <p:spPr>
          <a:xfrm>
            <a:off x="5997419" y="4005064"/>
            <a:ext cx="515850" cy="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1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922" y="-322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910" y="4711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170563" y="32810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6" name="右大括弧 5"/>
          <p:cNvSpPr/>
          <p:nvPr/>
        </p:nvSpPr>
        <p:spPr>
          <a:xfrm>
            <a:off x="5307488" y="252544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203106"/>
              </p:ext>
            </p:extLst>
          </p:nvPr>
        </p:nvGraphicFramePr>
        <p:xfrm>
          <a:off x="4591387" y="314902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</a:rPr>
                        <a:t>M1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圓角矩形 7"/>
          <p:cNvSpPr/>
          <p:nvPr/>
        </p:nvSpPr>
        <p:spPr>
          <a:xfrm>
            <a:off x="5435428" y="7912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5925461" y="6211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圓角矩形 9"/>
          <p:cNvSpPr/>
          <p:nvPr/>
        </p:nvSpPr>
        <p:spPr>
          <a:xfrm>
            <a:off x="6471357" y="7843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6993385" y="6211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457731" y="5543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925461" y="6335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6271597" y="6335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右大括弧 14"/>
          <p:cNvSpPr/>
          <p:nvPr/>
        </p:nvSpPr>
        <p:spPr>
          <a:xfrm rot="10800000">
            <a:off x="7441134" y="252865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5928146" y="9939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5435427" y="14218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24" name="右大括弧 23"/>
          <p:cNvSpPr/>
          <p:nvPr/>
        </p:nvSpPr>
        <p:spPr>
          <a:xfrm>
            <a:off x="5225333" y="1265804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6676283" y="17698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26" name="圓角矩形 25"/>
          <p:cNvSpPr/>
          <p:nvPr/>
        </p:nvSpPr>
        <p:spPr>
          <a:xfrm>
            <a:off x="6457731" y="14218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27" name="圓角矩形 26"/>
          <p:cNvSpPr/>
          <p:nvPr/>
        </p:nvSpPr>
        <p:spPr>
          <a:xfrm>
            <a:off x="6618374" y="22739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6993385" y="9939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7000969" y="15658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單箭頭接點 29"/>
          <p:cNvCxnSpPr>
            <a:endCxn id="25" idx="2"/>
          </p:cNvCxnSpPr>
          <p:nvPr/>
        </p:nvCxnSpPr>
        <p:spPr>
          <a:xfrm flipV="1">
            <a:off x="7007275" y="19531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646486"/>
              </p:ext>
            </p:extLst>
          </p:nvPr>
        </p:nvGraphicFramePr>
        <p:xfrm>
          <a:off x="3599784" y="1337811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endParaRPr lang="zh-TW" altLang="en-US" sz="500" dirty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圓角矩形 57"/>
          <p:cNvSpPr>
            <a:spLocks noChangeAspect="1"/>
          </p:cNvSpPr>
          <p:nvPr/>
        </p:nvSpPr>
        <p:spPr>
          <a:xfrm>
            <a:off x="5396261" y="19119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59" name="直線單箭頭接點 58"/>
          <p:cNvCxnSpPr>
            <a:stCxn id="58" idx="0"/>
          </p:cNvCxnSpPr>
          <p:nvPr/>
        </p:nvCxnSpPr>
        <p:spPr>
          <a:xfrm flipV="1">
            <a:off x="5925461" y="16429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圓角矩形 59"/>
          <p:cNvSpPr/>
          <p:nvPr/>
        </p:nvSpPr>
        <p:spPr>
          <a:xfrm>
            <a:off x="12940" y="4130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61" name="直線接點 60"/>
          <p:cNvCxnSpPr/>
          <p:nvPr/>
        </p:nvCxnSpPr>
        <p:spPr>
          <a:xfrm>
            <a:off x="502973" y="2429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圓角矩形 61"/>
          <p:cNvSpPr/>
          <p:nvPr/>
        </p:nvSpPr>
        <p:spPr>
          <a:xfrm>
            <a:off x="1048869" y="4061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63" name="直線接點 62"/>
          <p:cNvCxnSpPr/>
          <p:nvPr/>
        </p:nvCxnSpPr>
        <p:spPr>
          <a:xfrm>
            <a:off x="1570897" y="2429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1035243" y="1761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502973" y="2553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849109" y="2553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505658" y="6157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圓角矩形 67"/>
          <p:cNvSpPr/>
          <p:nvPr/>
        </p:nvSpPr>
        <p:spPr>
          <a:xfrm>
            <a:off x="12939" y="10436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69" name="圓角矩形 68"/>
          <p:cNvSpPr/>
          <p:nvPr/>
        </p:nvSpPr>
        <p:spPr>
          <a:xfrm>
            <a:off x="1253795" y="13916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70" name="圓角矩形 69"/>
          <p:cNvSpPr/>
          <p:nvPr/>
        </p:nvSpPr>
        <p:spPr>
          <a:xfrm>
            <a:off x="1035243" y="10436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71" name="圓角矩形 70"/>
          <p:cNvSpPr/>
          <p:nvPr/>
        </p:nvSpPr>
        <p:spPr>
          <a:xfrm>
            <a:off x="1195886" y="18957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72" name="直線單箭頭接點 71"/>
          <p:cNvCxnSpPr/>
          <p:nvPr/>
        </p:nvCxnSpPr>
        <p:spPr>
          <a:xfrm flipV="1">
            <a:off x="1570897" y="6157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直線接點 72"/>
          <p:cNvCxnSpPr/>
          <p:nvPr/>
        </p:nvCxnSpPr>
        <p:spPr>
          <a:xfrm flipH="1">
            <a:off x="1578481" y="11876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直線單箭頭接點 73"/>
          <p:cNvCxnSpPr>
            <a:endCxn id="69" idx="2"/>
          </p:cNvCxnSpPr>
          <p:nvPr/>
        </p:nvCxnSpPr>
        <p:spPr>
          <a:xfrm flipV="1">
            <a:off x="1584787" y="15749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圓角矩形 74"/>
          <p:cNvSpPr>
            <a:spLocks noChangeAspect="1"/>
          </p:cNvSpPr>
          <p:nvPr/>
        </p:nvSpPr>
        <p:spPr>
          <a:xfrm>
            <a:off x="729215" y="20603"/>
            <a:ext cx="599827" cy="1411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DTNHost</a:t>
            </a:r>
            <a:endParaRPr lang="zh-TW" altLang="en-US" sz="800" dirty="0"/>
          </a:p>
        </p:txBody>
      </p:sp>
      <p:sp>
        <p:nvSpPr>
          <p:cNvPr id="76" name="圓角矩形 75"/>
          <p:cNvSpPr>
            <a:spLocks noChangeAspect="1"/>
          </p:cNvSpPr>
          <p:nvPr/>
        </p:nvSpPr>
        <p:spPr>
          <a:xfrm>
            <a:off x="-26227" y="15337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77" name="直線單箭頭接點 76"/>
          <p:cNvCxnSpPr>
            <a:stCxn id="76" idx="0"/>
          </p:cNvCxnSpPr>
          <p:nvPr/>
        </p:nvCxnSpPr>
        <p:spPr>
          <a:xfrm flipV="1">
            <a:off x="502973" y="12647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79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50" y="4149738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38" y="4229113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2614391" y="4510100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82" name="右大括弧 81"/>
          <p:cNvSpPr/>
          <p:nvPr/>
        </p:nvSpPr>
        <p:spPr>
          <a:xfrm>
            <a:off x="1751316" y="4434539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015767"/>
              </p:ext>
            </p:extLst>
          </p:nvPr>
        </p:nvGraphicFramePr>
        <p:xfrm>
          <a:off x="1035215" y="4496897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圓角矩形 83"/>
          <p:cNvSpPr/>
          <p:nvPr/>
        </p:nvSpPr>
        <p:spPr>
          <a:xfrm>
            <a:off x="1879256" y="4973287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85" name="直線接點 84"/>
          <p:cNvCxnSpPr/>
          <p:nvPr/>
        </p:nvCxnSpPr>
        <p:spPr>
          <a:xfrm>
            <a:off x="2369289" y="4803136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圓角矩形 85"/>
          <p:cNvSpPr/>
          <p:nvPr/>
        </p:nvSpPr>
        <p:spPr>
          <a:xfrm>
            <a:off x="2915185" y="4966326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87" name="直線接點 86"/>
          <p:cNvCxnSpPr/>
          <p:nvPr/>
        </p:nvCxnSpPr>
        <p:spPr>
          <a:xfrm>
            <a:off x="3437213" y="4803136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2901559" y="4736382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369289" y="4815590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直線接點 89"/>
          <p:cNvCxnSpPr/>
          <p:nvPr/>
        </p:nvCxnSpPr>
        <p:spPr>
          <a:xfrm flipV="1">
            <a:off x="2715425" y="4815590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右大括弧 90"/>
          <p:cNvSpPr/>
          <p:nvPr/>
        </p:nvSpPr>
        <p:spPr>
          <a:xfrm rot="10800000">
            <a:off x="3884962" y="4434860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單箭頭接點 92"/>
          <p:cNvCxnSpPr/>
          <p:nvPr/>
        </p:nvCxnSpPr>
        <p:spPr>
          <a:xfrm flipV="1">
            <a:off x="2371974" y="5175983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圓角矩形 93"/>
          <p:cNvSpPr/>
          <p:nvPr/>
        </p:nvSpPr>
        <p:spPr>
          <a:xfrm>
            <a:off x="1879255" y="5603887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95" name="右大括弧 94"/>
          <p:cNvSpPr/>
          <p:nvPr/>
        </p:nvSpPr>
        <p:spPr>
          <a:xfrm>
            <a:off x="1669161" y="5447799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圓角矩形 95"/>
          <p:cNvSpPr/>
          <p:nvPr/>
        </p:nvSpPr>
        <p:spPr>
          <a:xfrm>
            <a:off x="3120111" y="5951854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97" name="圓角矩形 96"/>
          <p:cNvSpPr/>
          <p:nvPr/>
        </p:nvSpPr>
        <p:spPr>
          <a:xfrm>
            <a:off x="2901559" y="5603887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98" name="圓角矩形 97"/>
          <p:cNvSpPr/>
          <p:nvPr/>
        </p:nvSpPr>
        <p:spPr>
          <a:xfrm>
            <a:off x="3062202" y="6455910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99" name="直線單箭頭接點 98"/>
          <p:cNvCxnSpPr/>
          <p:nvPr/>
        </p:nvCxnSpPr>
        <p:spPr>
          <a:xfrm flipV="1">
            <a:off x="3437213" y="5175983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 flipH="1">
            <a:off x="3444797" y="5747888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單箭頭接點 100"/>
          <p:cNvCxnSpPr>
            <a:endCxn id="96" idx="2"/>
          </p:cNvCxnSpPr>
          <p:nvPr/>
        </p:nvCxnSpPr>
        <p:spPr>
          <a:xfrm flipV="1">
            <a:off x="3451103" y="6135113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3" name="表格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197196"/>
              </p:ext>
            </p:extLst>
          </p:nvPr>
        </p:nvGraphicFramePr>
        <p:xfrm>
          <a:off x="43612" y="5519806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endParaRPr lang="zh-TW" altLang="en-US" sz="500" dirty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" name="圓角矩形 103"/>
          <p:cNvSpPr>
            <a:spLocks noChangeAspect="1"/>
          </p:cNvSpPr>
          <p:nvPr/>
        </p:nvSpPr>
        <p:spPr>
          <a:xfrm>
            <a:off x="1840089" y="6093911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105" name="直線單箭頭接點 104"/>
          <p:cNvCxnSpPr>
            <a:stCxn id="104" idx="0"/>
          </p:cNvCxnSpPr>
          <p:nvPr/>
        </p:nvCxnSpPr>
        <p:spPr>
          <a:xfrm flipV="1">
            <a:off x="2369289" y="5824931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763254"/>
              </p:ext>
            </p:extLst>
          </p:nvPr>
        </p:nvGraphicFramePr>
        <p:xfrm>
          <a:off x="7482155" y="1698556"/>
          <a:ext cx="64807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</a:tblGrid>
              <a:tr h="1891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err="1" smtClean="0"/>
                        <a:t>msgOnFly</a:t>
                      </a:r>
                      <a:endParaRPr lang="en-US" altLang="zh-TW" sz="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9100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7" name="右大括弧 106"/>
          <p:cNvSpPr/>
          <p:nvPr/>
        </p:nvSpPr>
        <p:spPr>
          <a:xfrm rot="10800000">
            <a:off x="7352673" y="1667875"/>
            <a:ext cx="163033" cy="465781"/>
          </a:xfrm>
          <a:prstGeom prst="rightBrace">
            <a:avLst>
              <a:gd name="adj1" fmla="val 8333"/>
              <a:gd name="adj2" fmla="val 51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標題 4"/>
          <p:cNvSpPr txBox="1">
            <a:spLocks/>
          </p:cNvSpPr>
          <p:nvPr/>
        </p:nvSpPr>
        <p:spPr>
          <a:xfrm>
            <a:off x="458538" y="-70369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relay started in </a:t>
            </a:r>
            <a:r>
              <a:rPr lang="en-US" altLang="zh-TW" sz="1800" dirty="0" smtClean="0"/>
              <a:t>clock 1</a:t>
            </a:r>
            <a:endParaRPr lang="zh-TW" altLang="en-US" sz="1800" dirty="0"/>
          </a:p>
        </p:txBody>
      </p:sp>
      <p:graphicFrame>
        <p:nvGraphicFramePr>
          <p:cNvPr id="111" name="表格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295215"/>
              </p:ext>
            </p:extLst>
          </p:nvPr>
        </p:nvGraphicFramePr>
        <p:xfrm>
          <a:off x="7604168" y="284595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 smtClean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2" name="表格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093382"/>
              </p:ext>
            </p:extLst>
          </p:nvPr>
        </p:nvGraphicFramePr>
        <p:xfrm>
          <a:off x="4047996" y="4466590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 smtClean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981331"/>
              </p:ext>
            </p:extLst>
          </p:nvPr>
        </p:nvGraphicFramePr>
        <p:xfrm>
          <a:off x="3551686" y="726581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6" name="表格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073539"/>
              </p:ext>
            </p:extLst>
          </p:nvPr>
        </p:nvGraphicFramePr>
        <p:xfrm>
          <a:off x="13591" y="4940764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7" name="表格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849930"/>
              </p:ext>
            </p:extLst>
          </p:nvPr>
        </p:nvGraphicFramePr>
        <p:xfrm>
          <a:off x="7476" y="4457841"/>
          <a:ext cx="10216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incomingMessages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dirty="0" smtClean="0">
                          <a:solidFill>
                            <a:srgbClr val="FF0000"/>
                          </a:solidFill>
                        </a:rPr>
                        <a:t>M1_n0</a:t>
                      </a:r>
                      <a:endParaRPr lang="zh-TW" alt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dirty="0" err="1" smtClean="0">
                          <a:solidFill>
                            <a:srgbClr val="FF0000"/>
                          </a:solidFill>
                        </a:rPr>
                        <a:t>newMessage</a:t>
                      </a:r>
                      <a:endParaRPr lang="zh-TW" alt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8" name="表格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211460"/>
              </p:ext>
            </p:extLst>
          </p:nvPr>
        </p:nvGraphicFramePr>
        <p:xfrm>
          <a:off x="3551686" y="301325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incomingMessages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2" name="直線單箭頭接點 91"/>
          <p:cNvCxnSpPr/>
          <p:nvPr/>
        </p:nvCxnSpPr>
        <p:spPr>
          <a:xfrm flipH="1">
            <a:off x="3261013" y="537224"/>
            <a:ext cx="3204540" cy="3823652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369395"/>
              </p:ext>
            </p:extLst>
          </p:nvPr>
        </p:nvGraphicFramePr>
        <p:xfrm>
          <a:off x="3925266" y="5849871"/>
          <a:ext cx="64807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</a:tblGrid>
              <a:tr h="1891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err="1" smtClean="0"/>
                        <a:t>msgOnFly</a:t>
                      </a:r>
                      <a:endParaRPr lang="en-US" altLang="zh-TW" sz="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9100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" name="右大括弧 107"/>
          <p:cNvSpPr/>
          <p:nvPr/>
        </p:nvSpPr>
        <p:spPr>
          <a:xfrm rot="10800000">
            <a:off x="3795784" y="5819190"/>
            <a:ext cx="163033" cy="465781"/>
          </a:xfrm>
          <a:prstGeom prst="rightBrace">
            <a:avLst>
              <a:gd name="adj1" fmla="val 8333"/>
              <a:gd name="adj2" fmla="val 51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文字方塊 112"/>
          <p:cNvSpPr txBox="1"/>
          <p:nvPr/>
        </p:nvSpPr>
        <p:spPr>
          <a:xfrm>
            <a:off x="6641447" y="194963"/>
            <a:ext cx="49885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281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922" y="-322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910" y="4711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170563" y="32810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6" name="右大括弧 5"/>
          <p:cNvSpPr/>
          <p:nvPr/>
        </p:nvSpPr>
        <p:spPr>
          <a:xfrm>
            <a:off x="5307488" y="252544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23815"/>
              </p:ext>
            </p:extLst>
          </p:nvPr>
        </p:nvGraphicFramePr>
        <p:xfrm>
          <a:off x="4591387" y="314902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</a:rPr>
                        <a:t>M1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圓角矩形 7"/>
          <p:cNvSpPr/>
          <p:nvPr/>
        </p:nvSpPr>
        <p:spPr>
          <a:xfrm>
            <a:off x="5435428" y="7912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5925461" y="6211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圓角矩形 9"/>
          <p:cNvSpPr/>
          <p:nvPr/>
        </p:nvSpPr>
        <p:spPr>
          <a:xfrm>
            <a:off x="6471357" y="7843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6993385" y="6211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457731" y="5543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925461" y="6335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6271597" y="6335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右大括弧 14"/>
          <p:cNvSpPr/>
          <p:nvPr/>
        </p:nvSpPr>
        <p:spPr>
          <a:xfrm rot="10800000">
            <a:off x="7441134" y="252865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5928146" y="9939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5435427" y="14218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24" name="右大括弧 23"/>
          <p:cNvSpPr/>
          <p:nvPr/>
        </p:nvSpPr>
        <p:spPr>
          <a:xfrm>
            <a:off x="5225333" y="1265804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6676283" y="17698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26" name="圓角矩形 25"/>
          <p:cNvSpPr/>
          <p:nvPr/>
        </p:nvSpPr>
        <p:spPr>
          <a:xfrm>
            <a:off x="6457731" y="14218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27" name="圓角矩形 26"/>
          <p:cNvSpPr/>
          <p:nvPr/>
        </p:nvSpPr>
        <p:spPr>
          <a:xfrm>
            <a:off x="6618374" y="22739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6993385" y="9939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7000969" y="15658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單箭頭接點 29"/>
          <p:cNvCxnSpPr>
            <a:endCxn id="25" idx="2"/>
          </p:cNvCxnSpPr>
          <p:nvPr/>
        </p:nvCxnSpPr>
        <p:spPr>
          <a:xfrm flipV="1">
            <a:off x="7007275" y="19531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768203"/>
              </p:ext>
            </p:extLst>
          </p:nvPr>
        </p:nvGraphicFramePr>
        <p:xfrm>
          <a:off x="3599784" y="1337811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endParaRPr lang="zh-TW" altLang="en-US" sz="500" dirty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圓角矩形 57"/>
          <p:cNvSpPr>
            <a:spLocks noChangeAspect="1"/>
          </p:cNvSpPr>
          <p:nvPr/>
        </p:nvSpPr>
        <p:spPr>
          <a:xfrm>
            <a:off x="5396261" y="19119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59" name="直線單箭頭接點 58"/>
          <p:cNvCxnSpPr>
            <a:stCxn id="58" idx="0"/>
          </p:cNvCxnSpPr>
          <p:nvPr/>
        </p:nvCxnSpPr>
        <p:spPr>
          <a:xfrm flipV="1">
            <a:off x="5925461" y="16429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圓角矩形 59"/>
          <p:cNvSpPr/>
          <p:nvPr/>
        </p:nvSpPr>
        <p:spPr>
          <a:xfrm>
            <a:off x="12940" y="4130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61" name="直線接點 60"/>
          <p:cNvCxnSpPr/>
          <p:nvPr/>
        </p:nvCxnSpPr>
        <p:spPr>
          <a:xfrm>
            <a:off x="502973" y="2429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圓角矩形 61"/>
          <p:cNvSpPr/>
          <p:nvPr/>
        </p:nvSpPr>
        <p:spPr>
          <a:xfrm>
            <a:off x="1048869" y="4061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63" name="直線接點 62"/>
          <p:cNvCxnSpPr/>
          <p:nvPr/>
        </p:nvCxnSpPr>
        <p:spPr>
          <a:xfrm>
            <a:off x="1570897" y="2429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1035243" y="1761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502973" y="2553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849109" y="2553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505658" y="6157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圓角矩形 67"/>
          <p:cNvSpPr/>
          <p:nvPr/>
        </p:nvSpPr>
        <p:spPr>
          <a:xfrm>
            <a:off x="12939" y="10436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69" name="圓角矩形 68"/>
          <p:cNvSpPr/>
          <p:nvPr/>
        </p:nvSpPr>
        <p:spPr>
          <a:xfrm>
            <a:off x="1253795" y="13916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70" name="圓角矩形 69"/>
          <p:cNvSpPr/>
          <p:nvPr/>
        </p:nvSpPr>
        <p:spPr>
          <a:xfrm>
            <a:off x="1035243" y="10436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71" name="圓角矩形 70"/>
          <p:cNvSpPr/>
          <p:nvPr/>
        </p:nvSpPr>
        <p:spPr>
          <a:xfrm>
            <a:off x="1195886" y="18957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72" name="直線單箭頭接點 71"/>
          <p:cNvCxnSpPr/>
          <p:nvPr/>
        </p:nvCxnSpPr>
        <p:spPr>
          <a:xfrm flipV="1">
            <a:off x="1570897" y="6157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直線接點 72"/>
          <p:cNvCxnSpPr/>
          <p:nvPr/>
        </p:nvCxnSpPr>
        <p:spPr>
          <a:xfrm flipH="1">
            <a:off x="1578481" y="11876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直線單箭頭接點 73"/>
          <p:cNvCxnSpPr>
            <a:endCxn id="69" idx="2"/>
          </p:cNvCxnSpPr>
          <p:nvPr/>
        </p:nvCxnSpPr>
        <p:spPr>
          <a:xfrm flipV="1">
            <a:off x="1584787" y="15749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圓角矩形 74"/>
          <p:cNvSpPr>
            <a:spLocks noChangeAspect="1"/>
          </p:cNvSpPr>
          <p:nvPr/>
        </p:nvSpPr>
        <p:spPr>
          <a:xfrm>
            <a:off x="729215" y="20603"/>
            <a:ext cx="599827" cy="1411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DTNHost</a:t>
            </a:r>
            <a:endParaRPr lang="zh-TW" altLang="en-US" sz="800" dirty="0"/>
          </a:p>
        </p:txBody>
      </p:sp>
      <p:sp>
        <p:nvSpPr>
          <p:cNvPr id="76" name="圓角矩形 75"/>
          <p:cNvSpPr>
            <a:spLocks noChangeAspect="1"/>
          </p:cNvSpPr>
          <p:nvPr/>
        </p:nvSpPr>
        <p:spPr>
          <a:xfrm>
            <a:off x="-26227" y="15337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77" name="直線單箭頭接點 76"/>
          <p:cNvCxnSpPr>
            <a:stCxn id="76" idx="0"/>
          </p:cNvCxnSpPr>
          <p:nvPr/>
        </p:nvCxnSpPr>
        <p:spPr>
          <a:xfrm flipV="1">
            <a:off x="502973" y="12647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79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50" y="4149738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38" y="4229113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2614391" y="4510100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82" name="右大括弧 81"/>
          <p:cNvSpPr/>
          <p:nvPr/>
        </p:nvSpPr>
        <p:spPr>
          <a:xfrm>
            <a:off x="1751316" y="4434539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564636"/>
              </p:ext>
            </p:extLst>
          </p:nvPr>
        </p:nvGraphicFramePr>
        <p:xfrm>
          <a:off x="1035215" y="4496897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圓角矩形 83"/>
          <p:cNvSpPr/>
          <p:nvPr/>
        </p:nvSpPr>
        <p:spPr>
          <a:xfrm>
            <a:off x="1879256" y="4973287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85" name="直線接點 84"/>
          <p:cNvCxnSpPr/>
          <p:nvPr/>
        </p:nvCxnSpPr>
        <p:spPr>
          <a:xfrm>
            <a:off x="2369289" y="4803136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圓角矩形 85"/>
          <p:cNvSpPr/>
          <p:nvPr/>
        </p:nvSpPr>
        <p:spPr>
          <a:xfrm>
            <a:off x="2915185" y="4966326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87" name="直線接點 86"/>
          <p:cNvCxnSpPr/>
          <p:nvPr/>
        </p:nvCxnSpPr>
        <p:spPr>
          <a:xfrm>
            <a:off x="3437213" y="4803136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2901559" y="4736382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369289" y="4815590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直線接點 89"/>
          <p:cNvCxnSpPr/>
          <p:nvPr/>
        </p:nvCxnSpPr>
        <p:spPr>
          <a:xfrm flipV="1">
            <a:off x="2715425" y="4815590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右大括弧 90"/>
          <p:cNvSpPr/>
          <p:nvPr/>
        </p:nvSpPr>
        <p:spPr>
          <a:xfrm rot="10800000">
            <a:off x="3884962" y="4434860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單箭頭接點 92"/>
          <p:cNvCxnSpPr/>
          <p:nvPr/>
        </p:nvCxnSpPr>
        <p:spPr>
          <a:xfrm flipV="1">
            <a:off x="2371974" y="5175983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圓角矩形 93"/>
          <p:cNvSpPr/>
          <p:nvPr/>
        </p:nvSpPr>
        <p:spPr>
          <a:xfrm>
            <a:off x="1879255" y="5603887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95" name="右大括弧 94"/>
          <p:cNvSpPr/>
          <p:nvPr/>
        </p:nvSpPr>
        <p:spPr>
          <a:xfrm>
            <a:off x="1669161" y="5447799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圓角矩形 95"/>
          <p:cNvSpPr/>
          <p:nvPr/>
        </p:nvSpPr>
        <p:spPr>
          <a:xfrm>
            <a:off x="3120111" y="5951854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97" name="圓角矩形 96"/>
          <p:cNvSpPr/>
          <p:nvPr/>
        </p:nvSpPr>
        <p:spPr>
          <a:xfrm>
            <a:off x="2901559" y="5603887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98" name="圓角矩形 97"/>
          <p:cNvSpPr/>
          <p:nvPr/>
        </p:nvSpPr>
        <p:spPr>
          <a:xfrm>
            <a:off x="3062202" y="6455910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99" name="直線單箭頭接點 98"/>
          <p:cNvCxnSpPr/>
          <p:nvPr/>
        </p:nvCxnSpPr>
        <p:spPr>
          <a:xfrm flipV="1">
            <a:off x="3437213" y="5175983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 flipH="1">
            <a:off x="3444797" y="5747888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單箭頭接點 100"/>
          <p:cNvCxnSpPr>
            <a:endCxn id="96" idx="2"/>
          </p:cNvCxnSpPr>
          <p:nvPr/>
        </p:nvCxnSpPr>
        <p:spPr>
          <a:xfrm flipV="1">
            <a:off x="3451103" y="6135113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3" name="表格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898048"/>
              </p:ext>
            </p:extLst>
          </p:nvPr>
        </p:nvGraphicFramePr>
        <p:xfrm>
          <a:off x="43612" y="5519806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endParaRPr lang="zh-TW" altLang="en-US" sz="500" dirty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" name="圓角矩形 103"/>
          <p:cNvSpPr>
            <a:spLocks noChangeAspect="1"/>
          </p:cNvSpPr>
          <p:nvPr/>
        </p:nvSpPr>
        <p:spPr>
          <a:xfrm>
            <a:off x="1840089" y="6093911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105" name="直線單箭頭接點 104"/>
          <p:cNvCxnSpPr>
            <a:stCxn id="104" idx="0"/>
          </p:cNvCxnSpPr>
          <p:nvPr/>
        </p:nvCxnSpPr>
        <p:spPr>
          <a:xfrm flipV="1">
            <a:off x="2369289" y="5824931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432219"/>
              </p:ext>
            </p:extLst>
          </p:nvPr>
        </p:nvGraphicFramePr>
        <p:xfrm>
          <a:off x="7482155" y="1698556"/>
          <a:ext cx="64807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</a:tblGrid>
              <a:tr h="1891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err="1" smtClean="0"/>
                        <a:t>msgOnFly</a:t>
                      </a:r>
                      <a:endParaRPr lang="en-US" altLang="zh-TW" sz="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>
                          <a:solidFill>
                            <a:srgbClr val="FF0000"/>
                          </a:solidFill>
                        </a:rPr>
                        <a:t>M1</a:t>
                      </a:r>
                      <a:endParaRPr lang="zh-TW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>
                          <a:solidFill>
                            <a:srgbClr val="FF0000"/>
                          </a:solidFill>
                        </a:rPr>
                        <a:t>….</a:t>
                      </a:r>
                      <a:endParaRPr lang="zh-TW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7" name="右大括弧 106"/>
          <p:cNvSpPr/>
          <p:nvPr/>
        </p:nvSpPr>
        <p:spPr>
          <a:xfrm rot="10800000">
            <a:off x="7352673" y="1667875"/>
            <a:ext cx="163033" cy="465781"/>
          </a:xfrm>
          <a:prstGeom prst="rightBrace">
            <a:avLst>
              <a:gd name="adj1" fmla="val 8333"/>
              <a:gd name="adj2" fmla="val 51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文字方塊 108"/>
          <p:cNvSpPr txBox="1"/>
          <p:nvPr/>
        </p:nvSpPr>
        <p:spPr>
          <a:xfrm>
            <a:off x="6641447" y="194963"/>
            <a:ext cx="49885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  <p:sp>
        <p:nvSpPr>
          <p:cNvPr id="110" name="標題 4"/>
          <p:cNvSpPr txBox="1">
            <a:spLocks/>
          </p:cNvSpPr>
          <p:nvPr/>
        </p:nvSpPr>
        <p:spPr>
          <a:xfrm>
            <a:off x="458538" y="-70369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relay started in </a:t>
            </a:r>
            <a:r>
              <a:rPr lang="en-US" altLang="zh-TW" sz="1800" dirty="0" smtClean="0"/>
              <a:t>clock 1</a:t>
            </a:r>
            <a:endParaRPr lang="zh-TW" altLang="en-US" sz="1800" dirty="0"/>
          </a:p>
        </p:txBody>
      </p:sp>
      <p:graphicFrame>
        <p:nvGraphicFramePr>
          <p:cNvPr id="111" name="表格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15189"/>
              </p:ext>
            </p:extLst>
          </p:nvPr>
        </p:nvGraphicFramePr>
        <p:xfrm>
          <a:off x="7604168" y="284595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 smtClean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2" name="表格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074232"/>
              </p:ext>
            </p:extLst>
          </p:nvPr>
        </p:nvGraphicFramePr>
        <p:xfrm>
          <a:off x="4047996" y="4466590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 smtClean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286275"/>
              </p:ext>
            </p:extLst>
          </p:nvPr>
        </p:nvGraphicFramePr>
        <p:xfrm>
          <a:off x="3551686" y="726581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6" name="表格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245549"/>
              </p:ext>
            </p:extLst>
          </p:nvPr>
        </p:nvGraphicFramePr>
        <p:xfrm>
          <a:off x="13591" y="4940764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7" name="表格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612396"/>
              </p:ext>
            </p:extLst>
          </p:nvPr>
        </p:nvGraphicFramePr>
        <p:xfrm>
          <a:off x="7476" y="4457841"/>
          <a:ext cx="10216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incomingMessages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dirty="0" smtClean="0"/>
                        <a:t>M1_n0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dirty="0" err="1" smtClean="0"/>
                        <a:t>newMessage</a:t>
                      </a:r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8" name="表格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947681"/>
              </p:ext>
            </p:extLst>
          </p:nvPr>
        </p:nvGraphicFramePr>
        <p:xfrm>
          <a:off x="3551686" y="301325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incomingMessages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2" name="直線單箭頭接點 91"/>
          <p:cNvCxnSpPr/>
          <p:nvPr/>
        </p:nvCxnSpPr>
        <p:spPr>
          <a:xfrm flipH="1">
            <a:off x="3261013" y="537224"/>
            <a:ext cx="3204540" cy="3823652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369395"/>
              </p:ext>
            </p:extLst>
          </p:nvPr>
        </p:nvGraphicFramePr>
        <p:xfrm>
          <a:off x="3925266" y="5849871"/>
          <a:ext cx="64807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</a:tblGrid>
              <a:tr h="1891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err="1" smtClean="0"/>
                        <a:t>msgOnFly</a:t>
                      </a:r>
                      <a:endParaRPr lang="en-US" altLang="zh-TW" sz="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>
                          <a:solidFill>
                            <a:srgbClr val="FF0000"/>
                          </a:solidFill>
                        </a:rPr>
                        <a:t>M1</a:t>
                      </a:r>
                      <a:endParaRPr lang="zh-TW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>
                          <a:solidFill>
                            <a:srgbClr val="FF0000"/>
                          </a:solidFill>
                        </a:rPr>
                        <a:t>….</a:t>
                      </a:r>
                      <a:endParaRPr lang="zh-TW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" name="右大括弧 107"/>
          <p:cNvSpPr/>
          <p:nvPr/>
        </p:nvSpPr>
        <p:spPr>
          <a:xfrm rot="10800000">
            <a:off x="3795784" y="5819190"/>
            <a:ext cx="163033" cy="465781"/>
          </a:xfrm>
          <a:prstGeom prst="rightBrace">
            <a:avLst>
              <a:gd name="adj1" fmla="val 8333"/>
              <a:gd name="adj2" fmla="val 51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3" name="直線單箭頭接點 112"/>
          <p:cNvCxnSpPr>
            <a:endCxn id="114" idx="2"/>
          </p:cNvCxnSpPr>
          <p:nvPr/>
        </p:nvCxnSpPr>
        <p:spPr>
          <a:xfrm flipH="1" flipV="1">
            <a:off x="6049716" y="1140867"/>
            <a:ext cx="484741" cy="2360141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/>
          <p:cNvSpPr txBox="1"/>
          <p:nvPr/>
        </p:nvSpPr>
        <p:spPr>
          <a:xfrm>
            <a:off x="5800288" y="771535"/>
            <a:ext cx="49885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394155" y="3379628"/>
            <a:ext cx="3416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Message M1</a:t>
            </a:r>
          </a:p>
          <a:p>
            <a:r>
              <a:rPr lang="en-US" altLang="zh-TW" dirty="0"/>
              <a:t>i</a:t>
            </a:r>
            <a:r>
              <a:rPr lang="en-US" altLang="zh-TW" dirty="0" smtClean="0"/>
              <a:t>s </a:t>
            </a:r>
            <a:r>
              <a:rPr lang="en-US" altLang="zh-TW" dirty="0" err="1" smtClean="0">
                <a:solidFill>
                  <a:srgbClr val="FF0000"/>
                </a:solidFill>
              </a:rPr>
              <a:t>msgOnFly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in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the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Connection con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348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922" y="-322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910" y="4711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170563" y="32810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6" name="右大括弧 5"/>
          <p:cNvSpPr/>
          <p:nvPr/>
        </p:nvSpPr>
        <p:spPr>
          <a:xfrm>
            <a:off x="5307488" y="252544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424498"/>
              </p:ext>
            </p:extLst>
          </p:nvPr>
        </p:nvGraphicFramePr>
        <p:xfrm>
          <a:off x="4591387" y="314902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</a:rPr>
                        <a:t>M1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圓角矩形 7"/>
          <p:cNvSpPr/>
          <p:nvPr/>
        </p:nvSpPr>
        <p:spPr>
          <a:xfrm>
            <a:off x="5435428" y="7912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5925461" y="6211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圓角矩形 9"/>
          <p:cNvSpPr/>
          <p:nvPr/>
        </p:nvSpPr>
        <p:spPr>
          <a:xfrm>
            <a:off x="6471357" y="7843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6993385" y="6211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457731" y="5543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925461" y="6335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6271597" y="6335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右大括弧 14"/>
          <p:cNvSpPr/>
          <p:nvPr/>
        </p:nvSpPr>
        <p:spPr>
          <a:xfrm rot="10800000">
            <a:off x="7441134" y="252865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5928146" y="9939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5435427" y="14218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24" name="右大括弧 23"/>
          <p:cNvSpPr/>
          <p:nvPr/>
        </p:nvSpPr>
        <p:spPr>
          <a:xfrm>
            <a:off x="5225333" y="1265804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6676283" y="17698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26" name="圓角矩形 25"/>
          <p:cNvSpPr/>
          <p:nvPr/>
        </p:nvSpPr>
        <p:spPr>
          <a:xfrm>
            <a:off x="6457731" y="14218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27" name="圓角矩形 26"/>
          <p:cNvSpPr/>
          <p:nvPr/>
        </p:nvSpPr>
        <p:spPr>
          <a:xfrm>
            <a:off x="6618374" y="22739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6993385" y="9939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7000969" y="15658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單箭頭接點 29"/>
          <p:cNvCxnSpPr>
            <a:endCxn id="25" idx="2"/>
          </p:cNvCxnSpPr>
          <p:nvPr/>
        </p:nvCxnSpPr>
        <p:spPr>
          <a:xfrm flipV="1">
            <a:off x="7007275" y="19531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538236" y="2474916"/>
            <a:ext cx="9380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" dirty="0" err="1" smtClean="0">
                <a:solidFill>
                  <a:srgbClr val="FF0000"/>
                </a:solidFill>
              </a:rPr>
              <a:t>transferDonTime</a:t>
            </a:r>
            <a:r>
              <a:rPr lang="en-US" altLang="zh-TW" sz="700" dirty="0" smtClean="0">
                <a:solidFill>
                  <a:srgbClr val="FF0000"/>
                </a:solidFill>
              </a:rPr>
              <a:t> = 6</a:t>
            </a:r>
            <a:endParaRPr lang="zh-TW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551408"/>
              </p:ext>
            </p:extLst>
          </p:nvPr>
        </p:nvGraphicFramePr>
        <p:xfrm>
          <a:off x="3599784" y="1337811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endParaRPr lang="zh-TW" altLang="en-US" sz="500" dirty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圓角矩形 57"/>
          <p:cNvSpPr>
            <a:spLocks noChangeAspect="1"/>
          </p:cNvSpPr>
          <p:nvPr/>
        </p:nvSpPr>
        <p:spPr>
          <a:xfrm>
            <a:off x="5396261" y="19119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59" name="直線單箭頭接點 58"/>
          <p:cNvCxnSpPr>
            <a:stCxn id="58" idx="0"/>
          </p:cNvCxnSpPr>
          <p:nvPr/>
        </p:nvCxnSpPr>
        <p:spPr>
          <a:xfrm flipV="1">
            <a:off x="5925461" y="16429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圓角矩形 59"/>
          <p:cNvSpPr/>
          <p:nvPr/>
        </p:nvSpPr>
        <p:spPr>
          <a:xfrm>
            <a:off x="12940" y="4130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61" name="直線接點 60"/>
          <p:cNvCxnSpPr/>
          <p:nvPr/>
        </p:nvCxnSpPr>
        <p:spPr>
          <a:xfrm>
            <a:off x="502973" y="2429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圓角矩形 61"/>
          <p:cNvSpPr/>
          <p:nvPr/>
        </p:nvSpPr>
        <p:spPr>
          <a:xfrm>
            <a:off x="1048869" y="4061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63" name="直線接點 62"/>
          <p:cNvCxnSpPr/>
          <p:nvPr/>
        </p:nvCxnSpPr>
        <p:spPr>
          <a:xfrm>
            <a:off x="1570897" y="2429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1035243" y="1761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502973" y="2553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849109" y="2553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505658" y="6157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圓角矩形 67"/>
          <p:cNvSpPr/>
          <p:nvPr/>
        </p:nvSpPr>
        <p:spPr>
          <a:xfrm>
            <a:off x="12939" y="10436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69" name="圓角矩形 68"/>
          <p:cNvSpPr/>
          <p:nvPr/>
        </p:nvSpPr>
        <p:spPr>
          <a:xfrm>
            <a:off x="1253795" y="13916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70" name="圓角矩形 69"/>
          <p:cNvSpPr/>
          <p:nvPr/>
        </p:nvSpPr>
        <p:spPr>
          <a:xfrm>
            <a:off x="1035243" y="10436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71" name="圓角矩形 70"/>
          <p:cNvSpPr/>
          <p:nvPr/>
        </p:nvSpPr>
        <p:spPr>
          <a:xfrm>
            <a:off x="1195886" y="18957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72" name="直線單箭頭接點 71"/>
          <p:cNvCxnSpPr/>
          <p:nvPr/>
        </p:nvCxnSpPr>
        <p:spPr>
          <a:xfrm flipV="1">
            <a:off x="1570897" y="6157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直線接點 72"/>
          <p:cNvCxnSpPr/>
          <p:nvPr/>
        </p:nvCxnSpPr>
        <p:spPr>
          <a:xfrm flipH="1">
            <a:off x="1578481" y="11876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直線單箭頭接點 73"/>
          <p:cNvCxnSpPr>
            <a:endCxn id="69" idx="2"/>
          </p:cNvCxnSpPr>
          <p:nvPr/>
        </p:nvCxnSpPr>
        <p:spPr>
          <a:xfrm flipV="1">
            <a:off x="1584787" y="15749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圓角矩形 74"/>
          <p:cNvSpPr>
            <a:spLocks noChangeAspect="1"/>
          </p:cNvSpPr>
          <p:nvPr/>
        </p:nvSpPr>
        <p:spPr>
          <a:xfrm>
            <a:off x="729215" y="20603"/>
            <a:ext cx="599827" cy="1411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DTNHost</a:t>
            </a:r>
            <a:endParaRPr lang="zh-TW" altLang="en-US" sz="800" dirty="0"/>
          </a:p>
        </p:txBody>
      </p:sp>
      <p:sp>
        <p:nvSpPr>
          <p:cNvPr id="76" name="圓角矩形 75"/>
          <p:cNvSpPr>
            <a:spLocks noChangeAspect="1"/>
          </p:cNvSpPr>
          <p:nvPr/>
        </p:nvSpPr>
        <p:spPr>
          <a:xfrm>
            <a:off x="-26227" y="15337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77" name="直線單箭頭接點 76"/>
          <p:cNvCxnSpPr>
            <a:stCxn id="76" idx="0"/>
          </p:cNvCxnSpPr>
          <p:nvPr/>
        </p:nvCxnSpPr>
        <p:spPr>
          <a:xfrm flipV="1">
            <a:off x="502973" y="12647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79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50" y="4149738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38" y="4229113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2614391" y="4510100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82" name="右大括弧 81"/>
          <p:cNvSpPr/>
          <p:nvPr/>
        </p:nvSpPr>
        <p:spPr>
          <a:xfrm>
            <a:off x="1751316" y="4434539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790332"/>
              </p:ext>
            </p:extLst>
          </p:nvPr>
        </p:nvGraphicFramePr>
        <p:xfrm>
          <a:off x="1035215" y="4496897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圓角矩形 83"/>
          <p:cNvSpPr/>
          <p:nvPr/>
        </p:nvSpPr>
        <p:spPr>
          <a:xfrm>
            <a:off x="1879256" y="4973287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85" name="直線接點 84"/>
          <p:cNvCxnSpPr/>
          <p:nvPr/>
        </p:nvCxnSpPr>
        <p:spPr>
          <a:xfrm>
            <a:off x="2369289" y="4803136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圓角矩形 85"/>
          <p:cNvSpPr/>
          <p:nvPr/>
        </p:nvSpPr>
        <p:spPr>
          <a:xfrm>
            <a:off x="2915185" y="4966326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87" name="直線接點 86"/>
          <p:cNvCxnSpPr/>
          <p:nvPr/>
        </p:nvCxnSpPr>
        <p:spPr>
          <a:xfrm>
            <a:off x="3437213" y="4803136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2901559" y="4736382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369289" y="4815590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直線接點 89"/>
          <p:cNvCxnSpPr/>
          <p:nvPr/>
        </p:nvCxnSpPr>
        <p:spPr>
          <a:xfrm flipV="1">
            <a:off x="2715425" y="4815590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右大括弧 90"/>
          <p:cNvSpPr/>
          <p:nvPr/>
        </p:nvSpPr>
        <p:spPr>
          <a:xfrm rot="10800000">
            <a:off x="3884962" y="4434860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單箭頭接點 92"/>
          <p:cNvCxnSpPr/>
          <p:nvPr/>
        </p:nvCxnSpPr>
        <p:spPr>
          <a:xfrm flipV="1">
            <a:off x="2371974" y="5175983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圓角矩形 93"/>
          <p:cNvSpPr/>
          <p:nvPr/>
        </p:nvSpPr>
        <p:spPr>
          <a:xfrm>
            <a:off x="1879255" y="5603887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95" name="右大括弧 94"/>
          <p:cNvSpPr/>
          <p:nvPr/>
        </p:nvSpPr>
        <p:spPr>
          <a:xfrm>
            <a:off x="1669161" y="5447799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圓角矩形 95"/>
          <p:cNvSpPr/>
          <p:nvPr/>
        </p:nvSpPr>
        <p:spPr>
          <a:xfrm>
            <a:off x="3120111" y="5951854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97" name="圓角矩形 96"/>
          <p:cNvSpPr/>
          <p:nvPr/>
        </p:nvSpPr>
        <p:spPr>
          <a:xfrm>
            <a:off x="2901559" y="5603887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98" name="圓角矩形 97"/>
          <p:cNvSpPr/>
          <p:nvPr/>
        </p:nvSpPr>
        <p:spPr>
          <a:xfrm>
            <a:off x="3062202" y="6455910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99" name="直線單箭頭接點 98"/>
          <p:cNvCxnSpPr/>
          <p:nvPr/>
        </p:nvCxnSpPr>
        <p:spPr>
          <a:xfrm flipV="1">
            <a:off x="3437213" y="5175983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 flipH="1">
            <a:off x="3444797" y="5747888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單箭頭接點 100"/>
          <p:cNvCxnSpPr>
            <a:endCxn id="96" idx="2"/>
          </p:cNvCxnSpPr>
          <p:nvPr/>
        </p:nvCxnSpPr>
        <p:spPr>
          <a:xfrm flipV="1">
            <a:off x="3451103" y="6135113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3" name="表格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387660"/>
              </p:ext>
            </p:extLst>
          </p:nvPr>
        </p:nvGraphicFramePr>
        <p:xfrm>
          <a:off x="43612" y="5519806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endParaRPr lang="zh-TW" altLang="en-US" sz="500" dirty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" name="圓角矩形 103"/>
          <p:cNvSpPr>
            <a:spLocks noChangeAspect="1"/>
          </p:cNvSpPr>
          <p:nvPr/>
        </p:nvSpPr>
        <p:spPr>
          <a:xfrm>
            <a:off x="1840089" y="6093911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105" name="直線單箭頭接點 104"/>
          <p:cNvCxnSpPr>
            <a:stCxn id="104" idx="0"/>
          </p:cNvCxnSpPr>
          <p:nvPr/>
        </p:nvCxnSpPr>
        <p:spPr>
          <a:xfrm flipV="1">
            <a:off x="2369289" y="5824931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891"/>
              </p:ext>
            </p:extLst>
          </p:nvPr>
        </p:nvGraphicFramePr>
        <p:xfrm>
          <a:off x="7482155" y="1698556"/>
          <a:ext cx="64807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</a:tblGrid>
              <a:tr h="1891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err="1" smtClean="0"/>
                        <a:t>msgOnFly</a:t>
                      </a:r>
                      <a:endParaRPr lang="en-US" altLang="zh-TW" sz="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7" name="右大括弧 106"/>
          <p:cNvSpPr/>
          <p:nvPr/>
        </p:nvSpPr>
        <p:spPr>
          <a:xfrm rot="10800000">
            <a:off x="7352673" y="1667875"/>
            <a:ext cx="163033" cy="465781"/>
          </a:xfrm>
          <a:prstGeom prst="rightBrace">
            <a:avLst>
              <a:gd name="adj1" fmla="val 8333"/>
              <a:gd name="adj2" fmla="val 51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標題 4"/>
          <p:cNvSpPr txBox="1">
            <a:spLocks/>
          </p:cNvSpPr>
          <p:nvPr/>
        </p:nvSpPr>
        <p:spPr>
          <a:xfrm>
            <a:off x="458538" y="-70369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relay started in </a:t>
            </a:r>
            <a:r>
              <a:rPr lang="en-US" altLang="zh-TW" sz="1800" dirty="0" smtClean="0"/>
              <a:t>clock 1</a:t>
            </a:r>
            <a:endParaRPr lang="zh-TW" altLang="en-US" sz="1800" dirty="0"/>
          </a:p>
        </p:txBody>
      </p:sp>
      <p:graphicFrame>
        <p:nvGraphicFramePr>
          <p:cNvPr id="111" name="表格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810439"/>
              </p:ext>
            </p:extLst>
          </p:nvPr>
        </p:nvGraphicFramePr>
        <p:xfrm>
          <a:off x="7604168" y="284595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 smtClean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2" name="表格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610655"/>
              </p:ext>
            </p:extLst>
          </p:nvPr>
        </p:nvGraphicFramePr>
        <p:xfrm>
          <a:off x="4047996" y="4466590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 smtClean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023764"/>
              </p:ext>
            </p:extLst>
          </p:nvPr>
        </p:nvGraphicFramePr>
        <p:xfrm>
          <a:off x="3551686" y="726581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6" name="表格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951658"/>
              </p:ext>
            </p:extLst>
          </p:nvPr>
        </p:nvGraphicFramePr>
        <p:xfrm>
          <a:off x="13591" y="4940764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7" name="表格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851419"/>
              </p:ext>
            </p:extLst>
          </p:nvPr>
        </p:nvGraphicFramePr>
        <p:xfrm>
          <a:off x="7476" y="4457841"/>
          <a:ext cx="10216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incomingMessages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dirty="0" smtClean="0"/>
                        <a:t>M1_n0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dirty="0" err="1" smtClean="0"/>
                        <a:t>newMessage</a:t>
                      </a:r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8" name="表格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657916"/>
              </p:ext>
            </p:extLst>
          </p:nvPr>
        </p:nvGraphicFramePr>
        <p:xfrm>
          <a:off x="3551686" y="301325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incomingMessages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2" name="直線單箭頭接點 91"/>
          <p:cNvCxnSpPr/>
          <p:nvPr/>
        </p:nvCxnSpPr>
        <p:spPr>
          <a:xfrm flipH="1">
            <a:off x="3261013" y="537224"/>
            <a:ext cx="3204540" cy="3823652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369395"/>
              </p:ext>
            </p:extLst>
          </p:nvPr>
        </p:nvGraphicFramePr>
        <p:xfrm>
          <a:off x="3925266" y="5849871"/>
          <a:ext cx="64807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</a:tblGrid>
              <a:tr h="1891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err="1" smtClean="0"/>
                        <a:t>msgOnFly</a:t>
                      </a:r>
                      <a:endParaRPr lang="en-US" altLang="zh-TW" sz="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" name="右大括弧 107"/>
          <p:cNvSpPr/>
          <p:nvPr/>
        </p:nvSpPr>
        <p:spPr>
          <a:xfrm rot="10800000">
            <a:off x="3795784" y="5819190"/>
            <a:ext cx="163033" cy="465781"/>
          </a:xfrm>
          <a:prstGeom prst="rightBrace">
            <a:avLst>
              <a:gd name="adj1" fmla="val 8333"/>
              <a:gd name="adj2" fmla="val 51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文字方塊 112"/>
          <p:cNvSpPr txBox="1"/>
          <p:nvPr/>
        </p:nvSpPr>
        <p:spPr>
          <a:xfrm>
            <a:off x="6641447" y="194963"/>
            <a:ext cx="49885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5800288" y="771535"/>
            <a:ext cx="49885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15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922" y="-322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910" y="4711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170563" y="32810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6" name="右大括弧 5"/>
          <p:cNvSpPr/>
          <p:nvPr/>
        </p:nvSpPr>
        <p:spPr>
          <a:xfrm>
            <a:off x="5307488" y="252544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17430"/>
              </p:ext>
            </p:extLst>
          </p:nvPr>
        </p:nvGraphicFramePr>
        <p:xfrm>
          <a:off x="4591387" y="314902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</a:rPr>
                        <a:t>M1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圓角矩形 7"/>
          <p:cNvSpPr/>
          <p:nvPr/>
        </p:nvSpPr>
        <p:spPr>
          <a:xfrm>
            <a:off x="5435428" y="7912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5925461" y="6211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圓角矩形 9"/>
          <p:cNvSpPr/>
          <p:nvPr/>
        </p:nvSpPr>
        <p:spPr>
          <a:xfrm>
            <a:off x="6471357" y="7843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6993385" y="6211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457731" y="5543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925461" y="6335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6271597" y="6335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右大括弧 14"/>
          <p:cNvSpPr/>
          <p:nvPr/>
        </p:nvSpPr>
        <p:spPr>
          <a:xfrm rot="10800000">
            <a:off x="7441134" y="252865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5928146" y="9939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5435427" y="14218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24" name="右大括弧 23"/>
          <p:cNvSpPr/>
          <p:nvPr/>
        </p:nvSpPr>
        <p:spPr>
          <a:xfrm>
            <a:off x="5225333" y="1265804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6676283" y="17698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26" name="圓角矩形 25"/>
          <p:cNvSpPr/>
          <p:nvPr/>
        </p:nvSpPr>
        <p:spPr>
          <a:xfrm>
            <a:off x="6457731" y="14218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27" name="圓角矩形 26"/>
          <p:cNvSpPr/>
          <p:nvPr/>
        </p:nvSpPr>
        <p:spPr>
          <a:xfrm>
            <a:off x="6618374" y="22739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6993385" y="9939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7000969" y="15658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單箭頭接點 29"/>
          <p:cNvCxnSpPr>
            <a:endCxn id="25" idx="2"/>
          </p:cNvCxnSpPr>
          <p:nvPr/>
        </p:nvCxnSpPr>
        <p:spPr>
          <a:xfrm flipV="1">
            <a:off x="7007275" y="19531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538236" y="2474916"/>
            <a:ext cx="9380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" dirty="0" err="1" smtClean="0"/>
              <a:t>transferDonTime</a:t>
            </a:r>
            <a:r>
              <a:rPr lang="en-US" altLang="zh-TW" sz="700" dirty="0" smtClean="0"/>
              <a:t> = </a:t>
            </a:r>
            <a:r>
              <a:rPr lang="en-US" altLang="zh-TW" sz="700" dirty="0" smtClean="0">
                <a:solidFill>
                  <a:srgbClr val="FF0000"/>
                </a:solidFill>
              </a:rPr>
              <a:t>6</a:t>
            </a:r>
            <a:endParaRPr lang="zh-TW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853047"/>
              </p:ext>
            </p:extLst>
          </p:nvPr>
        </p:nvGraphicFramePr>
        <p:xfrm>
          <a:off x="3599784" y="1337811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endParaRPr lang="zh-TW" altLang="en-US" sz="500" dirty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圓角矩形 57"/>
          <p:cNvSpPr>
            <a:spLocks noChangeAspect="1"/>
          </p:cNvSpPr>
          <p:nvPr/>
        </p:nvSpPr>
        <p:spPr>
          <a:xfrm>
            <a:off x="5396261" y="19119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59" name="直線單箭頭接點 58"/>
          <p:cNvCxnSpPr>
            <a:stCxn id="58" idx="0"/>
          </p:cNvCxnSpPr>
          <p:nvPr/>
        </p:nvCxnSpPr>
        <p:spPr>
          <a:xfrm flipV="1">
            <a:off x="5925461" y="16429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圓角矩形 59"/>
          <p:cNvSpPr/>
          <p:nvPr/>
        </p:nvSpPr>
        <p:spPr>
          <a:xfrm>
            <a:off x="12940" y="4130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61" name="直線接點 60"/>
          <p:cNvCxnSpPr/>
          <p:nvPr/>
        </p:nvCxnSpPr>
        <p:spPr>
          <a:xfrm>
            <a:off x="502973" y="2429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圓角矩形 61"/>
          <p:cNvSpPr/>
          <p:nvPr/>
        </p:nvSpPr>
        <p:spPr>
          <a:xfrm>
            <a:off x="1048869" y="4061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63" name="直線接點 62"/>
          <p:cNvCxnSpPr/>
          <p:nvPr/>
        </p:nvCxnSpPr>
        <p:spPr>
          <a:xfrm>
            <a:off x="1570897" y="2429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1035243" y="1761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502973" y="2553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849109" y="2553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505658" y="6157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圓角矩形 67"/>
          <p:cNvSpPr/>
          <p:nvPr/>
        </p:nvSpPr>
        <p:spPr>
          <a:xfrm>
            <a:off x="12939" y="10436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69" name="圓角矩形 68"/>
          <p:cNvSpPr/>
          <p:nvPr/>
        </p:nvSpPr>
        <p:spPr>
          <a:xfrm>
            <a:off x="1253795" y="13916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70" name="圓角矩形 69"/>
          <p:cNvSpPr/>
          <p:nvPr/>
        </p:nvSpPr>
        <p:spPr>
          <a:xfrm>
            <a:off x="1035243" y="10436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71" name="圓角矩形 70"/>
          <p:cNvSpPr/>
          <p:nvPr/>
        </p:nvSpPr>
        <p:spPr>
          <a:xfrm>
            <a:off x="1195886" y="18957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72" name="直線單箭頭接點 71"/>
          <p:cNvCxnSpPr/>
          <p:nvPr/>
        </p:nvCxnSpPr>
        <p:spPr>
          <a:xfrm flipV="1">
            <a:off x="1570897" y="6157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直線接點 72"/>
          <p:cNvCxnSpPr/>
          <p:nvPr/>
        </p:nvCxnSpPr>
        <p:spPr>
          <a:xfrm flipH="1">
            <a:off x="1578481" y="11876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直線單箭頭接點 73"/>
          <p:cNvCxnSpPr>
            <a:endCxn id="69" idx="2"/>
          </p:cNvCxnSpPr>
          <p:nvPr/>
        </p:nvCxnSpPr>
        <p:spPr>
          <a:xfrm flipV="1">
            <a:off x="1584787" y="15749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圓角矩形 74"/>
          <p:cNvSpPr>
            <a:spLocks noChangeAspect="1"/>
          </p:cNvSpPr>
          <p:nvPr/>
        </p:nvSpPr>
        <p:spPr>
          <a:xfrm>
            <a:off x="729215" y="20603"/>
            <a:ext cx="599827" cy="1411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DTNHost</a:t>
            </a:r>
            <a:endParaRPr lang="zh-TW" altLang="en-US" sz="800" dirty="0"/>
          </a:p>
        </p:txBody>
      </p:sp>
      <p:sp>
        <p:nvSpPr>
          <p:cNvPr id="76" name="圓角矩形 75"/>
          <p:cNvSpPr>
            <a:spLocks noChangeAspect="1"/>
          </p:cNvSpPr>
          <p:nvPr/>
        </p:nvSpPr>
        <p:spPr>
          <a:xfrm>
            <a:off x="-26227" y="15337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77" name="直線單箭頭接點 76"/>
          <p:cNvCxnSpPr>
            <a:stCxn id="76" idx="0"/>
          </p:cNvCxnSpPr>
          <p:nvPr/>
        </p:nvCxnSpPr>
        <p:spPr>
          <a:xfrm flipV="1">
            <a:off x="502973" y="12647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79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50" y="4149738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38" y="4229113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2614391" y="4510100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82" name="右大括弧 81"/>
          <p:cNvSpPr/>
          <p:nvPr/>
        </p:nvSpPr>
        <p:spPr>
          <a:xfrm>
            <a:off x="1751316" y="4434539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813356"/>
              </p:ext>
            </p:extLst>
          </p:nvPr>
        </p:nvGraphicFramePr>
        <p:xfrm>
          <a:off x="1035215" y="4496897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圓角矩形 83"/>
          <p:cNvSpPr/>
          <p:nvPr/>
        </p:nvSpPr>
        <p:spPr>
          <a:xfrm>
            <a:off x="1879256" y="4973287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85" name="直線接點 84"/>
          <p:cNvCxnSpPr/>
          <p:nvPr/>
        </p:nvCxnSpPr>
        <p:spPr>
          <a:xfrm>
            <a:off x="2369289" y="4803136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圓角矩形 85"/>
          <p:cNvSpPr/>
          <p:nvPr/>
        </p:nvSpPr>
        <p:spPr>
          <a:xfrm>
            <a:off x="2915185" y="4966326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87" name="直線接點 86"/>
          <p:cNvCxnSpPr/>
          <p:nvPr/>
        </p:nvCxnSpPr>
        <p:spPr>
          <a:xfrm>
            <a:off x="3437213" y="4803136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2901559" y="4736382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369289" y="4815590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直線接點 89"/>
          <p:cNvCxnSpPr/>
          <p:nvPr/>
        </p:nvCxnSpPr>
        <p:spPr>
          <a:xfrm flipV="1">
            <a:off x="2715425" y="4815590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右大括弧 90"/>
          <p:cNvSpPr/>
          <p:nvPr/>
        </p:nvSpPr>
        <p:spPr>
          <a:xfrm rot="10800000">
            <a:off x="3884962" y="4434860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單箭頭接點 92"/>
          <p:cNvCxnSpPr/>
          <p:nvPr/>
        </p:nvCxnSpPr>
        <p:spPr>
          <a:xfrm flipV="1">
            <a:off x="2371974" y="5175983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圓角矩形 93"/>
          <p:cNvSpPr/>
          <p:nvPr/>
        </p:nvSpPr>
        <p:spPr>
          <a:xfrm>
            <a:off x="1879255" y="5603887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95" name="右大括弧 94"/>
          <p:cNvSpPr/>
          <p:nvPr/>
        </p:nvSpPr>
        <p:spPr>
          <a:xfrm>
            <a:off x="1669161" y="5447799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圓角矩形 95"/>
          <p:cNvSpPr/>
          <p:nvPr/>
        </p:nvSpPr>
        <p:spPr>
          <a:xfrm>
            <a:off x="3120111" y="5951854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97" name="圓角矩形 96"/>
          <p:cNvSpPr/>
          <p:nvPr/>
        </p:nvSpPr>
        <p:spPr>
          <a:xfrm>
            <a:off x="2901559" y="5603887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98" name="圓角矩形 97"/>
          <p:cNvSpPr/>
          <p:nvPr/>
        </p:nvSpPr>
        <p:spPr>
          <a:xfrm>
            <a:off x="3062202" y="6455910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99" name="直線單箭頭接點 98"/>
          <p:cNvCxnSpPr/>
          <p:nvPr/>
        </p:nvCxnSpPr>
        <p:spPr>
          <a:xfrm flipV="1">
            <a:off x="3437213" y="5175983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 flipH="1">
            <a:off x="3444797" y="5747888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單箭頭接點 100"/>
          <p:cNvCxnSpPr>
            <a:endCxn id="96" idx="2"/>
          </p:cNvCxnSpPr>
          <p:nvPr/>
        </p:nvCxnSpPr>
        <p:spPr>
          <a:xfrm flipV="1">
            <a:off x="3451103" y="6135113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3" name="表格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289418"/>
              </p:ext>
            </p:extLst>
          </p:nvPr>
        </p:nvGraphicFramePr>
        <p:xfrm>
          <a:off x="43612" y="5519806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endParaRPr lang="zh-TW" altLang="en-US" sz="500" dirty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" name="圓角矩形 103"/>
          <p:cNvSpPr>
            <a:spLocks noChangeAspect="1"/>
          </p:cNvSpPr>
          <p:nvPr/>
        </p:nvSpPr>
        <p:spPr>
          <a:xfrm>
            <a:off x="1840089" y="6093911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105" name="直線單箭頭接點 104"/>
          <p:cNvCxnSpPr>
            <a:stCxn id="104" idx="0"/>
          </p:cNvCxnSpPr>
          <p:nvPr/>
        </p:nvCxnSpPr>
        <p:spPr>
          <a:xfrm flipV="1">
            <a:off x="2369289" y="5824931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853181"/>
              </p:ext>
            </p:extLst>
          </p:nvPr>
        </p:nvGraphicFramePr>
        <p:xfrm>
          <a:off x="7482155" y="1698556"/>
          <a:ext cx="64807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</a:tblGrid>
              <a:tr h="1891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err="1" smtClean="0"/>
                        <a:t>msgOnFly</a:t>
                      </a:r>
                      <a:endParaRPr lang="en-US" altLang="zh-TW" sz="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7" name="右大括弧 106"/>
          <p:cNvSpPr/>
          <p:nvPr/>
        </p:nvSpPr>
        <p:spPr>
          <a:xfrm rot="10800000">
            <a:off x="7352673" y="1667875"/>
            <a:ext cx="163033" cy="465781"/>
          </a:xfrm>
          <a:prstGeom prst="rightBrace">
            <a:avLst>
              <a:gd name="adj1" fmla="val 8333"/>
              <a:gd name="adj2" fmla="val 51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標題 4"/>
          <p:cNvSpPr txBox="1">
            <a:spLocks/>
          </p:cNvSpPr>
          <p:nvPr/>
        </p:nvSpPr>
        <p:spPr>
          <a:xfrm>
            <a:off x="458538" y="-70369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relay started in </a:t>
            </a:r>
            <a:r>
              <a:rPr lang="en-US" altLang="zh-TW" sz="1800" dirty="0" smtClean="0"/>
              <a:t>clock 1</a:t>
            </a:r>
            <a:endParaRPr lang="zh-TW" altLang="en-US" sz="1800" dirty="0"/>
          </a:p>
        </p:txBody>
      </p:sp>
      <p:graphicFrame>
        <p:nvGraphicFramePr>
          <p:cNvPr id="111" name="表格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776273"/>
              </p:ext>
            </p:extLst>
          </p:nvPr>
        </p:nvGraphicFramePr>
        <p:xfrm>
          <a:off x="7604168" y="284595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 smtClean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2" name="表格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270286"/>
              </p:ext>
            </p:extLst>
          </p:nvPr>
        </p:nvGraphicFramePr>
        <p:xfrm>
          <a:off x="4047996" y="4466590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 smtClean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797274"/>
              </p:ext>
            </p:extLst>
          </p:nvPr>
        </p:nvGraphicFramePr>
        <p:xfrm>
          <a:off x="3551686" y="726581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6" name="表格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868359"/>
              </p:ext>
            </p:extLst>
          </p:nvPr>
        </p:nvGraphicFramePr>
        <p:xfrm>
          <a:off x="13591" y="4940764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7" name="表格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151273"/>
              </p:ext>
            </p:extLst>
          </p:nvPr>
        </p:nvGraphicFramePr>
        <p:xfrm>
          <a:off x="7476" y="4457841"/>
          <a:ext cx="10216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incomingMessages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dirty="0" smtClean="0"/>
                        <a:t>M1_n0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dirty="0" err="1" smtClean="0"/>
                        <a:t>newMessage</a:t>
                      </a:r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8" name="表格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078587"/>
              </p:ext>
            </p:extLst>
          </p:nvPr>
        </p:nvGraphicFramePr>
        <p:xfrm>
          <a:off x="3551686" y="301325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incomingMessages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2" name="直線單箭頭接點 91"/>
          <p:cNvCxnSpPr/>
          <p:nvPr/>
        </p:nvCxnSpPr>
        <p:spPr>
          <a:xfrm flipH="1">
            <a:off x="3261013" y="537224"/>
            <a:ext cx="3204540" cy="3823652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369395"/>
              </p:ext>
            </p:extLst>
          </p:nvPr>
        </p:nvGraphicFramePr>
        <p:xfrm>
          <a:off x="3925266" y="5849871"/>
          <a:ext cx="64807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</a:tblGrid>
              <a:tr h="1891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err="1" smtClean="0"/>
                        <a:t>msgOnFly</a:t>
                      </a:r>
                      <a:endParaRPr lang="en-US" altLang="zh-TW" sz="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" name="右大括弧 107"/>
          <p:cNvSpPr/>
          <p:nvPr/>
        </p:nvSpPr>
        <p:spPr>
          <a:xfrm rot="10800000">
            <a:off x="3795784" y="5819190"/>
            <a:ext cx="163033" cy="465781"/>
          </a:xfrm>
          <a:prstGeom prst="rightBrace">
            <a:avLst>
              <a:gd name="adj1" fmla="val 8333"/>
              <a:gd name="adj2" fmla="val 51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文字方塊 112"/>
          <p:cNvSpPr txBox="1"/>
          <p:nvPr/>
        </p:nvSpPr>
        <p:spPr>
          <a:xfrm>
            <a:off x="6641447" y="194963"/>
            <a:ext cx="49885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5800288" y="771535"/>
            <a:ext cx="49885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382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922" y="-322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910" y="4711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170563" y="32810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6" name="右大括弧 5"/>
          <p:cNvSpPr/>
          <p:nvPr/>
        </p:nvSpPr>
        <p:spPr>
          <a:xfrm>
            <a:off x="5307488" y="252544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695422"/>
              </p:ext>
            </p:extLst>
          </p:nvPr>
        </p:nvGraphicFramePr>
        <p:xfrm>
          <a:off x="4591387" y="314902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</a:rPr>
                        <a:t>M1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圓角矩形 7"/>
          <p:cNvSpPr/>
          <p:nvPr/>
        </p:nvSpPr>
        <p:spPr>
          <a:xfrm>
            <a:off x="5435428" y="7912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5925461" y="6211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圓角矩形 9"/>
          <p:cNvSpPr/>
          <p:nvPr/>
        </p:nvSpPr>
        <p:spPr>
          <a:xfrm>
            <a:off x="6471357" y="7843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6993385" y="6211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457731" y="5543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925461" y="6335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6271597" y="6335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右大括弧 14"/>
          <p:cNvSpPr/>
          <p:nvPr/>
        </p:nvSpPr>
        <p:spPr>
          <a:xfrm rot="10800000">
            <a:off x="7441134" y="252865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5928146" y="9939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5435427" y="14218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24" name="右大括弧 23"/>
          <p:cNvSpPr/>
          <p:nvPr/>
        </p:nvSpPr>
        <p:spPr>
          <a:xfrm>
            <a:off x="5225333" y="1265804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6676283" y="17698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26" name="圓角矩形 25"/>
          <p:cNvSpPr/>
          <p:nvPr/>
        </p:nvSpPr>
        <p:spPr>
          <a:xfrm>
            <a:off x="6457731" y="14218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27" name="圓角矩形 26"/>
          <p:cNvSpPr/>
          <p:nvPr/>
        </p:nvSpPr>
        <p:spPr>
          <a:xfrm>
            <a:off x="6618374" y="22739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6993385" y="9939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7000969" y="15658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單箭頭接點 29"/>
          <p:cNvCxnSpPr>
            <a:endCxn id="25" idx="2"/>
          </p:cNvCxnSpPr>
          <p:nvPr/>
        </p:nvCxnSpPr>
        <p:spPr>
          <a:xfrm flipV="1">
            <a:off x="7007275" y="19531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538236" y="2474916"/>
            <a:ext cx="9380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" dirty="0" err="1" smtClean="0"/>
              <a:t>transferDonTime</a:t>
            </a:r>
            <a:r>
              <a:rPr lang="en-US" altLang="zh-TW" sz="700" dirty="0" smtClean="0"/>
              <a:t> = </a:t>
            </a:r>
            <a:r>
              <a:rPr lang="en-US" altLang="zh-TW" sz="700" dirty="0" smtClean="0">
                <a:solidFill>
                  <a:srgbClr val="FF0000"/>
                </a:solidFill>
              </a:rPr>
              <a:t>6</a:t>
            </a:r>
            <a:endParaRPr lang="zh-TW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544441"/>
              </p:ext>
            </p:extLst>
          </p:nvPr>
        </p:nvGraphicFramePr>
        <p:xfrm>
          <a:off x="3599784" y="1337811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5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 transferring M1 from n0 until 6.0</a:t>
                      </a:r>
                      <a:endParaRPr lang="zh-TW" altLang="en-US" sz="5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圓角矩形 57"/>
          <p:cNvSpPr>
            <a:spLocks noChangeAspect="1"/>
          </p:cNvSpPr>
          <p:nvPr/>
        </p:nvSpPr>
        <p:spPr>
          <a:xfrm>
            <a:off x="5396261" y="19119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59" name="直線單箭頭接點 58"/>
          <p:cNvCxnSpPr>
            <a:stCxn id="58" idx="0"/>
          </p:cNvCxnSpPr>
          <p:nvPr/>
        </p:nvCxnSpPr>
        <p:spPr>
          <a:xfrm flipV="1">
            <a:off x="5925461" y="16429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圓角矩形 59"/>
          <p:cNvSpPr/>
          <p:nvPr/>
        </p:nvSpPr>
        <p:spPr>
          <a:xfrm>
            <a:off x="12940" y="4130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61" name="直線接點 60"/>
          <p:cNvCxnSpPr/>
          <p:nvPr/>
        </p:nvCxnSpPr>
        <p:spPr>
          <a:xfrm>
            <a:off x="502973" y="2429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圓角矩形 61"/>
          <p:cNvSpPr/>
          <p:nvPr/>
        </p:nvSpPr>
        <p:spPr>
          <a:xfrm>
            <a:off x="1048869" y="4061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63" name="直線接點 62"/>
          <p:cNvCxnSpPr/>
          <p:nvPr/>
        </p:nvCxnSpPr>
        <p:spPr>
          <a:xfrm>
            <a:off x="1570897" y="2429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1035243" y="1761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502973" y="2553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849109" y="2553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505658" y="6157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圓角矩形 67"/>
          <p:cNvSpPr/>
          <p:nvPr/>
        </p:nvSpPr>
        <p:spPr>
          <a:xfrm>
            <a:off x="12939" y="10436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69" name="圓角矩形 68"/>
          <p:cNvSpPr/>
          <p:nvPr/>
        </p:nvSpPr>
        <p:spPr>
          <a:xfrm>
            <a:off x="1253795" y="13916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70" name="圓角矩形 69"/>
          <p:cNvSpPr/>
          <p:nvPr/>
        </p:nvSpPr>
        <p:spPr>
          <a:xfrm>
            <a:off x="1035243" y="10436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71" name="圓角矩形 70"/>
          <p:cNvSpPr/>
          <p:nvPr/>
        </p:nvSpPr>
        <p:spPr>
          <a:xfrm>
            <a:off x="1195886" y="18957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72" name="直線單箭頭接點 71"/>
          <p:cNvCxnSpPr/>
          <p:nvPr/>
        </p:nvCxnSpPr>
        <p:spPr>
          <a:xfrm flipV="1">
            <a:off x="1570897" y="6157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直線接點 72"/>
          <p:cNvCxnSpPr/>
          <p:nvPr/>
        </p:nvCxnSpPr>
        <p:spPr>
          <a:xfrm flipH="1">
            <a:off x="1578481" y="11876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直線單箭頭接點 73"/>
          <p:cNvCxnSpPr>
            <a:endCxn id="69" idx="2"/>
          </p:cNvCxnSpPr>
          <p:nvPr/>
        </p:nvCxnSpPr>
        <p:spPr>
          <a:xfrm flipV="1">
            <a:off x="1584787" y="15749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圓角矩形 74"/>
          <p:cNvSpPr>
            <a:spLocks noChangeAspect="1"/>
          </p:cNvSpPr>
          <p:nvPr/>
        </p:nvSpPr>
        <p:spPr>
          <a:xfrm>
            <a:off x="729215" y="20603"/>
            <a:ext cx="599827" cy="1411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DTNHost</a:t>
            </a:r>
            <a:endParaRPr lang="zh-TW" altLang="en-US" sz="800" dirty="0"/>
          </a:p>
        </p:txBody>
      </p:sp>
      <p:sp>
        <p:nvSpPr>
          <p:cNvPr id="76" name="圓角矩形 75"/>
          <p:cNvSpPr>
            <a:spLocks noChangeAspect="1"/>
          </p:cNvSpPr>
          <p:nvPr/>
        </p:nvSpPr>
        <p:spPr>
          <a:xfrm>
            <a:off x="-26227" y="15337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77" name="直線單箭頭接點 76"/>
          <p:cNvCxnSpPr>
            <a:stCxn id="76" idx="0"/>
          </p:cNvCxnSpPr>
          <p:nvPr/>
        </p:nvCxnSpPr>
        <p:spPr>
          <a:xfrm flipV="1">
            <a:off x="502973" y="12647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79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50" y="4149738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38" y="4229113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2614391" y="4510100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82" name="右大括弧 81"/>
          <p:cNvSpPr/>
          <p:nvPr/>
        </p:nvSpPr>
        <p:spPr>
          <a:xfrm>
            <a:off x="1751316" y="4434539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286540"/>
              </p:ext>
            </p:extLst>
          </p:nvPr>
        </p:nvGraphicFramePr>
        <p:xfrm>
          <a:off x="1035215" y="4496897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圓角矩形 83"/>
          <p:cNvSpPr/>
          <p:nvPr/>
        </p:nvSpPr>
        <p:spPr>
          <a:xfrm>
            <a:off x="1879256" y="4973287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85" name="直線接點 84"/>
          <p:cNvCxnSpPr/>
          <p:nvPr/>
        </p:nvCxnSpPr>
        <p:spPr>
          <a:xfrm>
            <a:off x="2369289" y="4803136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圓角矩形 85"/>
          <p:cNvSpPr/>
          <p:nvPr/>
        </p:nvSpPr>
        <p:spPr>
          <a:xfrm>
            <a:off x="2915185" y="4966326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87" name="直線接點 86"/>
          <p:cNvCxnSpPr/>
          <p:nvPr/>
        </p:nvCxnSpPr>
        <p:spPr>
          <a:xfrm>
            <a:off x="3437213" y="4803136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2901559" y="4736382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369289" y="4815590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直線接點 89"/>
          <p:cNvCxnSpPr/>
          <p:nvPr/>
        </p:nvCxnSpPr>
        <p:spPr>
          <a:xfrm flipV="1">
            <a:off x="2715425" y="4815590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右大括弧 90"/>
          <p:cNvSpPr/>
          <p:nvPr/>
        </p:nvSpPr>
        <p:spPr>
          <a:xfrm rot="10800000">
            <a:off x="3884962" y="4434860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單箭頭接點 92"/>
          <p:cNvCxnSpPr/>
          <p:nvPr/>
        </p:nvCxnSpPr>
        <p:spPr>
          <a:xfrm flipV="1">
            <a:off x="2371974" y="5175983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圓角矩形 93"/>
          <p:cNvSpPr/>
          <p:nvPr/>
        </p:nvSpPr>
        <p:spPr>
          <a:xfrm>
            <a:off x="1879255" y="5603887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95" name="右大括弧 94"/>
          <p:cNvSpPr/>
          <p:nvPr/>
        </p:nvSpPr>
        <p:spPr>
          <a:xfrm>
            <a:off x="1669161" y="5447799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圓角矩形 95"/>
          <p:cNvSpPr/>
          <p:nvPr/>
        </p:nvSpPr>
        <p:spPr>
          <a:xfrm>
            <a:off x="3120111" y="5951854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97" name="圓角矩形 96"/>
          <p:cNvSpPr/>
          <p:nvPr/>
        </p:nvSpPr>
        <p:spPr>
          <a:xfrm>
            <a:off x="2901559" y="5603887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98" name="圓角矩形 97"/>
          <p:cNvSpPr/>
          <p:nvPr/>
        </p:nvSpPr>
        <p:spPr>
          <a:xfrm>
            <a:off x="3062202" y="6455910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99" name="直線單箭頭接點 98"/>
          <p:cNvCxnSpPr/>
          <p:nvPr/>
        </p:nvCxnSpPr>
        <p:spPr>
          <a:xfrm flipV="1">
            <a:off x="3437213" y="5175983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 flipH="1">
            <a:off x="3444797" y="5747888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單箭頭接點 100"/>
          <p:cNvCxnSpPr>
            <a:endCxn id="96" idx="2"/>
          </p:cNvCxnSpPr>
          <p:nvPr/>
        </p:nvCxnSpPr>
        <p:spPr>
          <a:xfrm flipV="1">
            <a:off x="3451103" y="6135113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3" name="表格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503538"/>
              </p:ext>
            </p:extLst>
          </p:nvPr>
        </p:nvGraphicFramePr>
        <p:xfrm>
          <a:off x="43612" y="5519806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5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" name="圓角矩形 103"/>
          <p:cNvSpPr>
            <a:spLocks noChangeAspect="1"/>
          </p:cNvSpPr>
          <p:nvPr/>
        </p:nvSpPr>
        <p:spPr>
          <a:xfrm>
            <a:off x="1840089" y="6093911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105" name="直線單箭頭接點 104"/>
          <p:cNvCxnSpPr>
            <a:stCxn id="104" idx="0"/>
          </p:cNvCxnSpPr>
          <p:nvPr/>
        </p:nvCxnSpPr>
        <p:spPr>
          <a:xfrm flipV="1">
            <a:off x="2369289" y="5824931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0188"/>
              </p:ext>
            </p:extLst>
          </p:nvPr>
        </p:nvGraphicFramePr>
        <p:xfrm>
          <a:off x="7482155" y="1698556"/>
          <a:ext cx="64807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</a:tblGrid>
              <a:tr h="1891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err="1" smtClean="0"/>
                        <a:t>msgOnFly</a:t>
                      </a:r>
                      <a:endParaRPr lang="en-US" altLang="zh-TW" sz="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7" name="右大括弧 106"/>
          <p:cNvSpPr/>
          <p:nvPr/>
        </p:nvSpPr>
        <p:spPr>
          <a:xfrm rot="10800000">
            <a:off x="7352673" y="1667875"/>
            <a:ext cx="163033" cy="465781"/>
          </a:xfrm>
          <a:prstGeom prst="rightBrace">
            <a:avLst>
              <a:gd name="adj1" fmla="val 8333"/>
              <a:gd name="adj2" fmla="val 51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標題 4"/>
          <p:cNvSpPr txBox="1">
            <a:spLocks/>
          </p:cNvSpPr>
          <p:nvPr/>
        </p:nvSpPr>
        <p:spPr>
          <a:xfrm>
            <a:off x="458538" y="-70369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relay started in </a:t>
            </a:r>
            <a:r>
              <a:rPr lang="en-US" altLang="zh-TW" sz="1800" dirty="0" smtClean="0"/>
              <a:t>clock 1</a:t>
            </a:r>
            <a:endParaRPr lang="zh-TW" altLang="en-US" sz="1800" dirty="0"/>
          </a:p>
        </p:txBody>
      </p:sp>
      <p:graphicFrame>
        <p:nvGraphicFramePr>
          <p:cNvPr id="111" name="表格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582704"/>
              </p:ext>
            </p:extLst>
          </p:nvPr>
        </p:nvGraphicFramePr>
        <p:xfrm>
          <a:off x="7604168" y="284595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 smtClean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2" name="表格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595625"/>
              </p:ext>
            </p:extLst>
          </p:nvPr>
        </p:nvGraphicFramePr>
        <p:xfrm>
          <a:off x="4047996" y="4466590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 smtClean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795571"/>
              </p:ext>
            </p:extLst>
          </p:nvPr>
        </p:nvGraphicFramePr>
        <p:xfrm>
          <a:off x="3551686" y="726581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6" name="表格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832078"/>
              </p:ext>
            </p:extLst>
          </p:nvPr>
        </p:nvGraphicFramePr>
        <p:xfrm>
          <a:off x="13591" y="4940764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7" name="表格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818414"/>
              </p:ext>
            </p:extLst>
          </p:nvPr>
        </p:nvGraphicFramePr>
        <p:xfrm>
          <a:off x="7476" y="4457841"/>
          <a:ext cx="10216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incomingMessages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dirty="0" smtClean="0"/>
                        <a:t>M1_n0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dirty="0" err="1" smtClean="0"/>
                        <a:t>newMessage</a:t>
                      </a:r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8" name="表格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871905"/>
              </p:ext>
            </p:extLst>
          </p:nvPr>
        </p:nvGraphicFramePr>
        <p:xfrm>
          <a:off x="3551686" y="301325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incomingMessages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2" name="直線單箭頭接點 91"/>
          <p:cNvCxnSpPr/>
          <p:nvPr/>
        </p:nvCxnSpPr>
        <p:spPr>
          <a:xfrm flipH="1">
            <a:off x="3261013" y="537224"/>
            <a:ext cx="3204540" cy="3823652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369395"/>
              </p:ext>
            </p:extLst>
          </p:nvPr>
        </p:nvGraphicFramePr>
        <p:xfrm>
          <a:off x="3925266" y="5849871"/>
          <a:ext cx="64807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</a:tblGrid>
              <a:tr h="1891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err="1" smtClean="0"/>
                        <a:t>msgOnFly</a:t>
                      </a:r>
                      <a:endParaRPr lang="en-US" altLang="zh-TW" sz="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" name="右大括弧 107"/>
          <p:cNvSpPr/>
          <p:nvPr/>
        </p:nvSpPr>
        <p:spPr>
          <a:xfrm rot="10800000">
            <a:off x="3795784" y="5819190"/>
            <a:ext cx="163033" cy="465781"/>
          </a:xfrm>
          <a:prstGeom prst="rightBrace">
            <a:avLst>
              <a:gd name="adj1" fmla="val 8333"/>
              <a:gd name="adj2" fmla="val 51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文字方塊 112"/>
          <p:cNvSpPr txBox="1"/>
          <p:nvPr/>
        </p:nvSpPr>
        <p:spPr>
          <a:xfrm>
            <a:off x="6641447" y="194963"/>
            <a:ext cx="49885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5800288" y="771535"/>
            <a:ext cx="49885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371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32240" y="44049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32240" y="511544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5449728" y="1029519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5521888" y="2818015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44308" y="33208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5456618" y="610507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6212618" y="87878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6203043" y="5367035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</p:cNvCxnSpPr>
          <p:nvPr/>
        </p:nvCxnSpPr>
        <p:spPr>
          <a:xfrm flipV="1">
            <a:off x="6203043" y="2541768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7613274" y="1041973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7627130" y="199093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7613274" y="1507765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7627130" y="2454298"/>
            <a:ext cx="1512000" cy="33038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8369274" y="1331679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8369274" y="1795765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8383130" y="2278936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8369274" y="866330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7344308" y="799576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6203043" y="877190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7158174" y="878783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文字方塊 1"/>
          <p:cNvSpPr txBox="1"/>
          <p:nvPr/>
        </p:nvSpPr>
        <p:spPr>
          <a:xfrm>
            <a:off x="5647046" y="3910019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932678" y="495271"/>
            <a:ext cx="1769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receiveMessage</a:t>
            </a:r>
            <a:r>
              <a:rPr lang="en-US" altLang="zh-TW" sz="1200" b="1" dirty="0" smtClean="0"/>
              <a:t>(</a:t>
            </a:r>
            <a:r>
              <a:rPr lang="en-US" altLang="zh-TW" sz="1200" b="1" dirty="0" err="1" smtClean="0"/>
              <a:t>m,from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499992" y="517175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2"/>
                </a:solidFill>
              </a:rPr>
              <a:t>0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596144" y="2818015"/>
            <a:ext cx="1769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receiveMessage</a:t>
            </a:r>
            <a:r>
              <a:rPr lang="en-US" altLang="zh-TW" sz="1200" b="1" dirty="0" smtClean="0"/>
              <a:t>(</a:t>
            </a:r>
            <a:r>
              <a:rPr lang="en-US" altLang="zh-TW" sz="1200" b="1" dirty="0" err="1" smtClean="0"/>
              <a:t>m,from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156835" y="282955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2"/>
                </a:solidFill>
              </a:rPr>
              <a:t>1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8" name="右大括弧 7"/>
          <p:cNvSpPr/>
          <p:nvPr/>
        </p:nvSpPr>
        <p:spPr>
          <a:xfrm>
            <a:off x="5320286" y="2784686"/>
            <a:ext cx="201602" cy="25823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>
            <a:endCxn id="25" idx="1"/>
          </p:cNvCxnSpPr>
          <p:nvPr/>
        </p:nvCxnSpPr>
        <p:spPr>
          <a:xfrm flipV="1">
            <a:off x="3374053" y="644133"/>
            <a:ext cx="1125939" cy="11427"/>
          </a:xfrm>
          <a:prstGeom prst="line">
            <a:avLst/>
          </a:prstGeom>
          <a:ln cmpd="sng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3374053" y="655560"/>
            <a:ext cx="0" cy="2221251"/>
          </a:xfrm>
          <a:prstGeom prst="straightConnector1">
            <a:avLst/>
          </a:prstGeom>
          <a:ln cmpd="sng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3566900" y="3247414"/>
            <a:ext cx="1376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checkReceiving</a:t>
            </a:r>
            <a:r>
              <a:rPr lang="en-US" altLang="zh-TW" sz="1200" b="1" dirty="0" smtClean="0"/>
              <a:t>(m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163697" y="3270497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2"/>
                </a:solidFill>
              </a:rPr>
              <a:t>2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34" name="右大括弧 33"/>
          <p:cNvSpPr/>
          <p:nvPr/>
        </p:nvSpPr>
        <p:spPr>
          <a:xfrm>
            <a:off x="2979403" y="1997086"/>
            <a:ext cx="216024" cy="28317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568" y="2147116"/>
            <a:ext cx="309732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(</a:t>
            </a:r>
            <a:r>
              <a:rPr lang="en-US" altLang="zh-TW" sz="900" b="1" dirty="0" err="1"/>
              <a:t>isTransferring</a:t>
            </a:r>
            <a:r>
              <a:rPr lang="en-US" altLang="zh-TW" sz="900" b="1" dirty="0"/>
              <a:t>()) {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return</a:t>
            </a:r>
            <a:r>
              <a:rPr lang="en-US" altLang="zh-TW" sz="900" b="1" dirty="0"/>
              <a:t> </a:t>
            </a:r>
            <a:r>
              <a:rPr lang="en-US" altLang="zh-TW" sz="900" b="1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b="1" i="1" dirty="0"/>
              <a:t>; </a:t>
            </a:r>
            <a:r>
              <a:rPr lang="en-US" altLang="zh-TW" sz="900" b="1" i="1" dirty="0">
                <a:solidFill>
                  <a:schemeClr val="accent3"/>
                </a:solidFill>
              </a:rPr>
              <a:t>// only one connection at a time</a:t>
            </a:r>
          </a:p>
          <a:p>
            <a:r>
              <a:rPr lang="en-US" altLang="zh-TW" sz="900" dirty="0"/>
              <a:t>}</a:t>
            </a:r>
          </a:p>
          <a:p>
            <a:endParaRPr lang="zh-TW" altLang="en-US" sz="900" dirty="0"/>
          </a:p>
          <a:p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( </a:t>
            </a:r>
            <a:r>
              <a:rPr lang="en-US" altLang="zh-TW" sz="900" b="1" dirty="0" err="1"/>
              <a:t>hasMessage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m.getId</a:t>
            </a:r>
            <a:r>
              <a:rPr lang="en-US" altLang="zh-TW" sz="900" b="1" dirty="0"/>
              <a:t>()) || </a:t>
            </a:r>
            <a:r>
              <a:rPr lang="en-US" altLang="zh-TW" sz="900" b="1" dirty="0" err="1"/>
              <a:t>isDeliveredMessage</a:t>
            </a:r>
            <a:r>
              <a:rPr lang="en-US" altLang="zh-TW" sz="900" b="1" dirty="0"/>
              <a:t>(m) ){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return</a:t>
            </a:r>
            <a:r>
              <a:rPr lang="en-US" altLang="zh-TW" sz="900" b="1" dirty="0"/>
              <a:t> </a:t>
            </a:r>
            <a:r>
              <a:rPr lang="en-US" altLang="zh-TW" sz="900" b="1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b="1" i="1" dirty="0"/>
              <a:t>; </a:t>
            </a:r>
            <a:r>
              <a:rPr lang="en-US" altLang="zh-TW" sz="900" b="1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r>
              <a:rPr lang="en-US" altLang="zh-TW" sz="900" dirty="0"/>
              <a:t>}</a:t>
            </a:r>
          </a:p>
          <a:p>
            <a:endParaRPr lang="zh-TW" altLang="en-US" sz="900" dirty="0"/>
          </a:p>
          <a:p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(</a:t>
            </a:r>
            <a:r>
              <a:rPr lang="en-US" altLang="zh-TW" sz="900" b="1" dirty="0" err="1"/>
              <a:t>m.getTtl</a:t>
            </a:r>
            <a:r>
              <a:rPr lang="en-US" altLang="zh-TW" sz="900" b="1" dirty="0"/>
              <a:t>() &lt;= 0 &amp;&amp; </a:t>
            </a:r>
            <a:r>
              <a:rPr lang="en-US" altLang="zh-TW" sz="900" b="1" dirty="0" err="1"/>
              <a:t>m.getTo</a:t>
            </a:r>
            <a:r>
              <a:rPr lang="en-US" altLang="zh-TW" sz="900" b="1" dirty="0"/>
              <a:t>() != </a:t>
            </a:r>
            <a:r>
              <a:rPr lang="en-US" altLang="zh-TW" sz="900" b="1" dirty="0" err="1"/>
              <a:t>getHost</a:t>
            </a:r>
            <a:r>
              <a:rPr lang="en-US" altLang="zh-TW" sz="900" b="1" dirty="0"/>
              <a:t>()) {</a:t>
            </a:r>
          </a:p>
          <a:p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return</a:t>
            </a:r>
            <a:r>
              <a:rPr lang="en-US" altLang="zh-TW" sz="900" b="1" dirty="0"/>
              <a:t> </a:t>
            </a:r>
            <a:r>
              <a:rPr lang="en-US" altLang="zh-TW" sz="900" b="1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b="1" i="1" dirty="0"/>
              <a:t>; </a:t>
            </a:r>
          </a:p>
          <a:p>
            <a:r>
              <a:rPr lang="en-US" altLang="zh-TW" sz="900" dirty="0"/>
              <a:t>}</a:t>
            </a:r>
          </a:p>
          <a:p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(!</a:t>
            </a:r>
            <a:r>
              <a:rPr lang="en-US" altLang="zh-TW" sz="900" b="1" dirty="0" err="1"/>
              <a:t>makeRoomForMessage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m.getSize</a:t>
            </a:r>
            <a:r>
              <a:rPr lang="en-US" altLang="zh-TW" sz="900" b="1" dirty="0"/>
              <a:t>())) {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return</a:t>
            </a:r>
            <a:r>
              <a:rPr lang="en-US" altLang="zh-TW" sz="900" b="1" dirty="0"/>
              <a:t> </a:t>
            </a:r>
            <a:r>
              <a:rPr lang="en-US" altLang="zh-TW" sz="900" b="1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b="1" i="1" dirty="0"/>
              <a:t>; </a:t>
            </a:r>
            <a:r>
              <a:rPr lang="en-US" altLang="zh-TW" sz="900" b="1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r>
              <a:rPr lang="en-US" altLang="zh-TW" sz="900" dirty="0" smtClean="0"/>
              <a:t>}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return</a:t>
            </a:r>
            <a:r>
              <a:rPr lang="en-US" altLang="zh-TW" sz="900" b="1" dirty="0"/>
              <a:t> </a:t>
            </a:r>
            <a:r>
              <a:rPr lang="en-US" altLang="zh-TW" sz="900" b="1" i="1" dirty="0">
                <a:solidFill>
                  <a:schemeClr val="accent1"/>
                </a:solidFill>
              </a:rPr>
              <a:t>RCV_OK</a:t>
            </a:r>
            <a:r>
              <a:rPr lang="en-US" altLang="zh-TW" sz="900" b="1" i="1" dirty="0"/>
              <a:t>;</a:t>
            </a:r>
            <a:endParaRPr lang="zh-TW" altLang="en-US" sz="9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2483768" y="282871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258" y="1737434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3421491" y="3771517"/>
            <a:ext cx="2157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US" altLang="zh-TW" sz="1200" b="1" dirty="0" err="1" smtClean="0">
                <a:solidFill>
                  <a:schemeClr val="accent2">
                    <a:lumMod val="75000"/>
                  </a:schemeClr>
                </a:solidFill>
              </a:rPr>
              <a:t>uper.</a:t>
            </a:r>
            <a:r>
              <a:rPr lang="en-US" altLang="zh-TW" sz="1200" b="1" dirty="0" err="1" smtClean="0"/>
              <a:t>receiveMessage</a:t>
            </a:r>
            <a:r>
              <a:rPr lang="en-US" altLang="zh-TW" sz="1200" b="1" dirty="0" smtClean="0"/>
              <a:t>(</a:t>
            </a:r>
            <a:r>
              <a:rPr lang="en-US" altLang="zh-TW" sz="1200" b="1" dirty="0" err="1" smtClean="0"/>
              <a:t>m,from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018288" y="3794600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2"/>
                </a:solidFill>
              </a:rPr>
              <a:t>3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cxnSp>
        <p:nvCxnSpPr>
          <p:cNvPr id="60" name="直線單箭頭接點 59"/>
          <p:cNvCxnSpPr/>
          <p:nvPr/>
        </p:nvCxnSpPr>
        <p:spPr>
          <a:xfrm>
            <a:off x="3374053" y="3524413"/>
            <a:ext cx="0" cy="270187"/>
          </a:xfrm>
          <a:prstGeom prst="straightConnector1">
            <a:avLst/>
          </a:prstGeom>
          <a:ln cmpd="sng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3795738" y="1035020"/>
            <a:ext cx="1769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receiveMessage</a:t>
            </a:r>
            <a:r>
              <a:rPr lang="en-US" altLang="zh-TW" sz="1200" b="1" dirty="0" smtClean="0"/>
              <a:t>(</a:t>
            </a:r>
            <a:r>
              <a:rPr lang="en-US" altLang="zh-TW" sz="1200" b="1" dirty="0" err="1" smtClean="0"/>
              <a:t>m,from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3331488" y="1759484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2"/>
                </a:solidFill>
              </a:rPr>
              <a:t>4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5543848" y="1497876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3" name="左大括弧 72"/>
          <p:cNvSpPr/>
          <p:nvPr/>
        </p:nvSpPr>
        <p:spPr>
          <a:xfrm>
            <a:off x="3771591" y="1297067"/>
            <a:ext cx="137924" cy="11572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3771591" y="1418932"/>
            <a:ext cx="2444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Message </a:t>
            </a:r>
            <a:r>
              <a:rPr lang="en-US" altLang="zh-TW" sz="900" dirty="0" err="1"/>
              <a:t>newMessage</a:t>
            </a:r>
            <a:r>
              <a:rPr lang="en-US" altLang="zh-TW" sz="900" dirty="0"/>
              <a:t> = </a:t>
            </a:r>
            <a:r>
              <a:rPr lang="en-US" altLang="zh-TW" sz="900" dirty="0" err="1"/>
              <a:t>m.replicate</a:t>
            </a:r>
            <a:r>
              <a:rPr lang="en-US" altLang="zh-TW" sz="900" dirty="0"/>
              <a:t>();</a:t>
            </a:r>
          </a:p>
          <a:p>
            <a:endParaRPr lang="zh-TW" altLang="en-US" sz="900" dirty="0"/>
          </a:p>
          <a:p>
            <a:r>
              <a:rPr lang="en-US" altLang="zh-TW" sz="900" b="1" dirty="0" err="1">
                <a:solidFill>
                  <a:schemeClr val="accent6"/>
                </a:solidFill>
              </a:rPr>
              <a:t>this.putToIncomingBuffer</a:t>
            </a:r>
            <a:r>
              <a:rPr lang="en-US" altLang="zh-TW" sz="900" b="1" dirty="0">
                <a:solidFill>
                  <a:schemeClr val="accent6"/>
                </a:solidFill>
              </a:rPr>
              <a:t>(</a:t>
            </a:r>
            <a:r>
              <a:rPr lang="en-US" altLang="zh-TW" sz="900" b="1" dirty="0" err="1">
                <a:solidFill>
                  <a:schemeClr val="accent6"/>
                </a:solidFill>
              </a:rPr>
              <a:t>newMessage</a:t>
            </a:r>
            <a:r>
              <a:rPr lang="en-US" altLang="zh-TW" sz="900" b="1" dirty="0">
                <a:solidFill>
                  <a:schemeClr val="accent6"/>
                </a:solidFill>
              </a:rPr>
              <a:t>, from);</a:t>
            </a:r>
          </a:p>
          <a:p>
            <a:r>
              <a:rPr lang="en-US" altLang="zh-TW" sz="900" dirty="0" err="1"/>
              <a:t>newMessage.addNodeOnPath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this.host</a:t>
            </a:r>
            <a:r>
              <a:rPr lang="en-US" altLang="zh-TW" sz="900" b="1" dirty="0" smtClean="0"/>
              <a:t>);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b="1" dirty="0"/>
              <a:t>return </a:t>
            </a:r>
            <a:r>
              <a:rPr lang="en-US" altLang="zh-TW" sz="900" b="1" i="1" dirty="0">
                <a:solidFill>
                  <a:schemeClr val="accent2"/>
                </a:solidFill>
              </a:rPr>
              <a:t>RCV_OK</a:t>
            </a:r>
            <a:r>
              <a:rPr lang="en-US" altLang="zh-TW" sz="900" b="1" i="1" u="sng" dirty="0"/>
              <a:t>;</a:t>
            </a:r>
            <a:endParaRPr lang="zh-TW" altLang="en-US" sz="900" dirty="0"/>
          </a:p>
        </p:txBody>
      </p:sp>
      <p:cxnSp>
        <p:nvCxnSpPr>
          <p:cNvPr id="86" name="直線單箭頭接點 85"/>
          <p:cNvCxnSpPr/>
          <p:nvPr/>
        </p:nvCxnSpPr>
        <p:spPr>
          <a:xfrm>
            <a:off x="3374053" y="3095014"/>
            <a:ext cx="0" cy="270187"/>
          </a:xfrm>
          <a:prstGeom prst="straightConnector1">
            <a:avLst/>
          </a:prstGeom>
          <a:ln cmpd="sng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V="1">
            <a:off x="3596144" y="2056060"/>
            <a:ext cx="0" cy="17812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接點 91"/>
          <p:cNvCxnSpPr>
            <a:stCxn id="72" idx="0"/>
            <a:endCxn id="70" idx="1"/>
          </p:cNvCxnSpPr>
          <p:nvPr/>
        </p:nvCxnSpPr>
        <p:spPr>
          <a:xfrm rot="5400000" flipH="1" flipV="1">
            <a:off x="3402959" y="1366705"/>
            <a:ext cx="585964" cy="199594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1731" y="2015489"/>
            <a:ext cx="2937672" cy="279498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/>
          <p:cNvCxnSpPr/>
          <p:nvPr/>
        </p:nvCxnSpPr>
        <p:spPr>
          <a:xfrm>
            <a:off x="1331640" y="4828880"/>
            <a:ext cx="0" cy="1420192"/>
          </a:xfrm>
          <a:prstGeom prst="straightConnector1">
            <a:avLst/>
          </a:prstGeom>
          <a:ln w="25400" cmpd="sng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1421714" y="5365388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2"/>
                </a:solidFill>
              </a:rPr>
              <a:t>Step 2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1807380" y="5367035"/>
            <a:ext cx="938077" cy="25391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050" b="1" dirty="0" smtClean="0">
                <a:solidFill>
                  <a:schemeClr val="accent2"/>
                </a:solidFill>
              </a:rPr>
              <a:t>Return </a:t>
            </a:r>
            <a:r>
              <a:rPr lang="en-US" altLang="zh-TW" sz="1050" b="1" dirty="0" err="1" smtClean="0">
                <a:solidFill>
                  <a:schemeClr val="accent2"/>
                </a:solidFill>
              </a:rPr>
              <a:t>retVal</a:t>
            </a:r>
            <a:endParaRPr lang="zh-TW" altLang="en-US" sz="105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30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922" y="-322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910" y="4711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170563" y="32810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6" name="右大括弧 5"/>
          <p:cNvSpPr/>
          <p:nvPr/>
        </p:nvSpPr>
        <p:spPr>
          <a:xfrm>
            <a:off x="5307488" y="252544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431552"/>
              </p:ext>
            </p:extLst>
          </p:nvPr>
        </p:nvGraphicFramePr>
        <p:xfrm>
          <a:off x="4591387" y="314902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</a:rPr>
                        <a:t>M1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圓角矩形 7"/>
          <p:cNvSpPr/>
          <p:nvPr/>
        </p:nvSpPr>
        <p:spPr>
          <a:xfrm>
            <a:off x="5435428" y="7912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5925461" y="6211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圓角矩形 9"/>
          <p:cNvSpPr/>
          <p:nvPr/>
        </p:nvSpPr>
        <p:spPr>
          <a:xfrm>
            <a:off x="6471357" y="7843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6993385" y="6211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457731" y="5543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925461" y="6335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6271597" y="6335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右大括弧 14"/>
          <p:cNvSpPr/>
          <p:nvPr/>
        </p:nvSpPr>
        <p:spPr>
          <a:xfrm rot="10800000">
            <a:off x="7441134" y="252865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5928146" y="9939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5435427" y="14218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24" name="右大括弧 23"/>
          <p:cNvSpPr/>
          <p:nvPr/>
        </p:nvSpPr>
        <p:spPr>
          <a:xfrm>
            <a:off x="5225333" y="1265804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6676283" y="17698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26" name="圓角矩形 25"/>
          <p:cNvSpPr/>
          <p:nvPr/>
        </p:nvSpPr>
        <p:spPr>
          <a:xfrm>
            <a:off x="6457731" y="14218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27" name="圓角矩形 26"/>
          <p:cNvSpPr/>
          <p:nvPr/>
        </p:nvSpPr>
        <p:spPr>
          <a:xfrm>
            <a:off x="6618374" y="22739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6993385" y="9939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7000969" y="15658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單箭頭接點 29"/>
          <p:cNvCxnSpPr>
            <a:endCxn id="25" idx="2"/>
          </p:cNvCxnSpPr>
          <p:nvPr/>
        </p:nvCxnSpPr>
        <p:spPr>
          <a:xfrm flipV="1">
            <a:off x="7007275" y="19531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538236" y="2474916"/>
            <a:ext cx="9380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" dirty="0" err="1" smtClean="0"/>
              <a:t>transferDonTime</a:t>
            </a:r>
            <a:r>
              <a:rPr lang="en-US" altLang="zh-TW" sz="700" dirty="0" smtClean="0"/>
              <a:t> = </a:t>
            </a:r>
            <a:r>
              <a:rPr lang="en-US" altLang="zh-TW" sz="700" dirty="0" smtClean="0">
                <a:solidFill>
                  <a:srgbClr val="FF0000"/>
                </a:solidFill>
              </a:rPr>
              <a:t>6</a:t>
            </a:r>
            <a:endParaRPr lang="zh-TW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06567"/>
              </p:ext>
            </p:extLst>
          </p:nvPr>
        </p:nvGraphicFramePr>
        <p:xfrm>
          <a:off x="3599784" y="1337811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 transferring M1 from n0 until 6.0</a:t>
                      </a:r>
                      <a:endParaRPr lang="zh-TW" altLang="en-US" sz="500" dirty="0" smtClean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圓角矩形 57"/>
          <p:cNvSpPr>
            <a:spLocks noChangeAspect="1"/>
          </p:cNvSpPr>
          <p:nvPr/>
        </p:nvSpPr>
        <p:spPr>
          <a:xfrm>
            <a:off x="5396261" y="19119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59" name="直線單箭頭接點 58"/>
          <p:cNvCxnSpPr>
            <a:stCxn id="58" idx="0"/>
          </p:cNvCxnSpPr>
          <p:nvPr/>
        </p:nvCxnSpPr>
        <p:spPr>
          <a:xfrm flipV="1">
            <a:off x="5925461" y="16429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圓角矩形 59"/>
          <p:cNvSpPr/>
          <p:nvPr/>
        </p:nvSpPr>
        <p:spPr>
          <a:xfrm>
            <a:off x="12940" y="4130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61" name="直線接點 60"/>
          <p:cNvCxnSpPr/>
          <p:nvPr/>
        </p:nvCxnSpPr>
        <p:spPr>
          <a:xfrm>
            <a:off x="502973" y="2429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圓角矩形 61"/>
          <p:cNvSpPr/>
          <p:nvPr/>
        </p:nvSpPr>
        <p:spPr>
          <a:xfrm>
            <a:off x="1048869" y="4061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63" name="直線接點 62"/>
          <p:cNvCxnSpPr/>
          <p:nvPr/>
        </p:nvCxnSpPr>
        <p:spPr>
          <a:xfrm>
            <a:off x="1570897" y="2429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1035243" y="1761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502973" y="2553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849109" y="2553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505658" y="6157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圓角矩形 67"/>
          <p:cNvSpPr/>
          <p:nvPr/>
        </p:nvSpPr>
        <p:spPr>
          <a:xfrm>
            <a:off x="12939" y="10436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69" name="圓角矩形 68"/>
          <p:cNvSpPr/>
          <p:nvPr/>
        </p:nvSpPr>
        <p:spPr>
          <a:xfrm>
            <a:off x="1253795" y="13916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70" name="圓角矩形 69"/>
          <p:cNvSpPr/>
          <p:nvPr/>
        </p:nvSpPr>
        <p:spPr>
          <a:xfrm>
            <a:off x="1035243" y="10436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71" name="圓角矩形 70"/>
          <p:cNvSpPr/>
          <p:nvPr/>
        </p:nvSpPr>
        <p:spPr>
          <a:xfrm>
            <a:off x="1195886" y="18957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72" name="直線單箭頭接點 71"/>
          <p:cNvCxnSpPr/>
          <p:nvPr/>
        </p:nvCxnSpPr>
        <p:spPr>
          <a:xfrm flipV="1">
            <a:off x="1570897" y="6157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直線接點 72"/>
          <p:cNvCxnSpPr/>
          <p:nvPr/>
        </p:nvCxnSpPr>
        <p:spPr>
          <a:xfrm flipH="1">
            <a:off x="1578481" y="11876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直線單箭頭接點 73"/>
          <p:cNvCxnSpPr>
            <a:endCxn id="69" idx="2"/>
          </p:cNvCxnSpPr>
          <p:nvPr/>
        </p:nvCxnSpPr>
        <p:spPr>
          <a:xfrm flipV="1">
            <a:off x="1584787" y="15749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圓角矩形 74"/>
          <p:cNvSpPr>
            <a:spLocks noChangeAspect="1"/>
          </p:cNvSpPr>
          <p:nvPr/>
        </p:nvSpPr>
        <p:spPr>
          <a:xfrm>
            <a:off x="729215" y="20603"/>
            <a:ext cx="599827" cy="1411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DTNHost</a:t>
            </a:r>
            <a:endParaRPr lang="zh-TW" altLang="en-US" sz="800" dirty="0"/>
          </a:p>
        </p:txBody>
      </p:sp>
      <p:sp>
        <p:nvSpPr>
          <p:cNvPr id="76" name="圓角矩形 75"/>
          <p:cNvSpPr>
            <a:spLocks noChangeAspect="1"/>
          </p:cNvSpPr>
          <p:nvPr/>
        </p:nvSpPr>
        <p:spPr>
          <a:xfrm>
            <a:off x="-26227" y="15337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77" name="直線單箭頭接點 76"/>
          <p:cNvCxnSpPr>
            <a:stCxn id="76" idx="0"/>
          </p:cNvCxnSpPr>
          <p:nvPr/>
        </p:nvCxnSpPr>
        <p:spPr>
          <a:xfrm flipV="1">
            <a:off x="502973" y="12647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79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50" y="4149738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38" y="4229113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2614391" y="4510100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82" name="右大括弧 81"/>
          <p:cNvSpPr/>
          <p:nvPr/>
        </p:nvSpPr>
        <p:spPr>
          <a:xfrm>
            <a:off x="1751316" y="4434539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921007"/>
              </p:ext>
            </p:extLst>
          </p:nvPr>
        </p:nvGraphicFramePr>
        <p:xfrm>
          <a:off x="1035215" y="4496897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圓角矩形 83"/>
          <p:cNvSpPr/>
          <p:nvPr/>
        </p:nvSpPr>
        <p:spPr>
          <a:xfrm>
            <a:off x="1879256" y="4973287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85" name="直線接點 84"/>
          <p:cNvCxnSpPr/>
          <p:nvPr/>
        </p:nvCxnSpPr>
        <p:spPr>
          <a:xfrm>
            <a:off x="2369289" y="4803136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圓角矩形 85"/>
          <p:cNvSpPr/>
          <p:nvPr/>
        </p:nvSpPr>
        <p:spPr>
          <a:xfrm>
            <a:off x="2915185" y="4966326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87" name="直線接點 86"/>
          <p:cNvCxnSpPr/>
          <p:nvPr/>
        </p:nvCxnSpPr>
        <p:spPr>
          <a:xfrm>
            <a:off x="3437213" y="4803136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2901559" y="4736382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369289" y="4815590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直線接點 89"/>
          <p:cNvCxnSpPr/>
          <p:nvPr/>
        </p:nvCxnSpPr>
        <p:spPr>
          <a:xfrm flipV="1">
            <a:off x="2715425" y="4815590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右大括弧 90"/>
          <p:cNvSpPr/>
          <p:nvPr/>
        </p:nvSpPr>
        <p:spPr>
          <a:xfrm rot="10800000">
            <a:off x="3884962" y="4434860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單箭頭接點 92"/>
          <p:cNvCxnSpPr/>
          <p:nvPr/>
        </p:nvCxnSpPr>
        <p:spPr>
          <a:xfrm flipV="1">
            <a:off x="2371974" y="5175983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圓角矩形 93"/>
          <p:cNvSpPr/>
          <p:nvPr/>
        </p:nvSpPr>
        <p:spPr>
          <a:xfrm>
            <a:off x="1879255" y="5603887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95" name="右大括弧 94"/>
          <p:cNvSpPr/>
          <p:nvPr/>
        </p:nvSpPr>
        <p:spPr>
          <a:xfrm>
            <a:off x="1669161" y="5447799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圓角矩形 95"/>
          <p:cNvSpPr/>
          <p:nvPr/>
        </p:nvSpPr>
        <p:spPr>
          <a:xfrm>
            <a:off x="3120111" y="5951854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97" name="圓角矩形 96"/>
          <p:cNvSpPr/>
          <p:nvPr/>
        </p:nvSpPr>
        <p:spPr>
          <a:xfrm>
            <a:off x="2901559" y="5603887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98" name="圓角矩形 97"/>
          <p:cNvSpPr/>
          <p:nvPr/>
        </p:nvSpPr>
        <p:spPr>
          <a:xfrm>
            <a:off x="3062202" y="6455910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99" name="直線單箭頭接點 98"/>
          <p:cNvCxnSpPr/>
          <p:nvPr/>
        </p:nvCxnSpPr>
        <p:spPr>
          <a:xfrm flipV="1">
            <a:off x="3437213" y="5175983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 flipH="1">
            <a:off x="3444797" y="5747888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單箭頭接點 100"/>
          <p:cNvCxnSpPr>
            <a:endCxn id="96" idx="2"/>
          </p:cNvCxnSpPr>
          <p:nvPr/>
        </p:nvCxnSpPr>
        <p:spPr>
          <a:xfrm flipV="1">
            <a:off x="3451103" y="6135113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3" name="表格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151703"/>
              </p:ext>
            </p:extLst>
          </p:nvPr>
        </p:nvGraphicFramePr>
        <p:xfrm>
          <a:off x="43612" y="5519806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500" dirty="0" smtClean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" name="圓角矩形 103"/>
          <p:cNvSpPr>
            <a:spLocks noChangeAspect="1"/>
          </p:cNvSpPr>
          <p:nvPr/>
        </p:nvSpPr>
        <p:spPr>
          <a:xfrm>
            <a:off x="1840089" y="6093911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105" name="直線單箭頭接點 104"/>
          <p:cNvCxnSpPr>
            <a:stCxn id="104" idx="0"/>
          </p:cNvCxnSpPr>
          <p:nvPr/>
        </p:nvCxnSpPr>
        <p:spPr>
          <a:xfrm flipV="1">
            <a:off x="2369289" y="5824931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540710"/>
              </p:ext>
            </p:extLst>
          </p:nvPr>
        </p:nvGraphicFramePr>
        <p:xfrm>
          <a:off x="7482155" y="1698556"/>
          <a:ext cx="64807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</a:tblGrid>
              <a:tr h="1891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err="1" smtClean="0"/>
                        <a:t>msgOnFly</a:t>
                      </a:r>
                      <a:endParaRPr lang="en-US" altLang="zh-TW" sz="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7" name="右大括弧 106"/>
          <p:cNvSpPr/>
          <p:nvPr/>
        </p:nvSpPr>
        <p:spPr>
          <a:xfrm rot="10800000">
            <a:off x="7352673" y="1667875"/>
            <a:ext cx="163033" cy="465781"/>
          </a:xfrm>
          <a:prstGeom prst="rightBrace">
            <a:avLst>
              <a:gd name="adj1" fmla="val 8333"/>
              <a:gd name="adj2" fmla="val 51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標題 4"/>
          <p:cNvSpPr txBox="1">
            <a:spLocks/>
          </p:cNvSpPr>
          <p:nvPr/>
        </p:nvSpPr>
        <p:spPr>
          <a:xfrm>
            <a:off x="458538" y="-70369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relay started in </a:t>
            </a:r>
            <a:r>
              <a:rPr lang="en-US" altLang="zh-TW" sz="1800" dirty="0" smtClean="0"/>
              <a:t>clock 2</a:t>
            </a:r>
            <a:endParaRPr lang="zh-TW" altLang="en-US" sz="1800" dirty="0"/>
          </a:p>
        </p:txBody>
      </p:sp>
      <p:graphicFrame>
        <p:nvGraphicFramePr>
          <p:cNvPr id="111" name="表格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7318"/>
              </p:ext>
            </p:extLst>
          </p:nvPr>
        </p:nvGraphicFramePr>
        <p:xfrm>
          <a:off x="7604168" y="284595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 smtClean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2" name="表格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785219"/>
              </p:ext>
            </p:extLst>
          </p:nvPr>
        </p:nvGraphicFramePr>
        <p:xfrm>
          <a:off x="4047996" y="4466590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 smtClean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095376"/>
              </p:ext>
            </p:extLst>
          </p:nvPr>
        </p:nvGraphicFramePr>
        <p:xfrm>
          <a:off x="3551686" y="726581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6" name="表格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33496"/>
              </p:ext>
            </p:extLst>
          </p:nvPr>
        </p:nvGraphicFramePr>
        <p:xfrm>
          <a:off x="13591" y="4940764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7" name="表格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21558"/>
              </p:ext>
            </p:extLst>
          </p:nvPr>
        </p:nvGraphicFramePr>
        <p:xfrm>
          <a:off x="7476" y="4457841"/>
          <a:ext cx="10216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incomingMessages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dirty="0" smtClean="0"/>
                        <a:t>M1_n0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dirty="0" err="1" smtClean="0"/>
                        <a:t>newMessage</a:t>
                      </a:r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8" name="表格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57723"/>
              </p:ext>
            </p:extLst>
          </p:nvPr>
        </p:nvGraphicFramePr>
        <p:xfrm>
          <a:off x="3551686" y="301325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incomingMessages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2" name="直線單箭頭接點 91"/>
          <p:cNvCxnSpPr/>
          <p:nvPr/>
        </p:nvCxnSpPr>
        <p:spPr>
          <a:xfrm flipH="1">
            <a:off x="3261013" y="537224"/>
            <a:ext cx="3204540" cy="3823652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69785"/>
              </p:ext>
            </p:extLst>
          </p:nvPr>
        </p:nvGraphicFramePr>
        <p:xfrm>
          <a:off x="3925266" y="5849871"/>
          <a:ext cx="64807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</a:tblGrid>
              <a:tr h="1891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err="1" smtClean="0"/>
                        <a:t>msgOnFly</a:t>
                      </a:r>
                      <a:endParaRPr lang="en-US" altLang="zh-TW" sz="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" name="右大括弧 107"/>
          <p:cNvSpPr/>
          <p:nvPr/>
        </p:nvSpPr>
        <p:spPr>
          <a:xfrm rot="10800000">
            <a:off x="3795784" y="5819190"/>
            <a:ext cx="163033" cy="465781"/>
          </a:xfrm>
          <a:prstGeom prst="rightBrace">
            <a:avLst>
              <a:gd name="adj1" fmla="val 8333"/>
              <a:gd name="adj2" fmla="val 51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文字方塊 112"/>
          <p:cNvSpPr txBox="1"/>
          <p:nvPr/>
        </p:nvSpPr>
        <p:spPr>
          <a:xfrm>
            <a:off x="6641447" y="194963"/>
            <a:ext cx="49885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5368429" y="1347747"/>
            <a:ext cx="49885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156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922" y="-322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910" y="4711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170563" y="32810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6" name="右大括弧 5"/>
          <p:cNvSpPr/>
          <p:nvPr/>
        </p:nvSpPr>
        <p:spPr>
          <a:xfrm>
            <a:off x="5307488" y="252544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997552"/>
              </p:ext>
            </p:extLst>
          </p:nvPr>
        </p:nvGraphicFramePr>
        <p:xfrm>
          <a:off x="4591387" y="314902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</a:rPr>
                        <a:t>M1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圓角矩形 7"/>
          <p:cNvSpPr/>
          <p:nvPr/>
        </p:nvSpPr>
        <p:spPr>
          <a:xfrm>
            <a:off x="5435428" y="7912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5925461" y="6211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圓角矩形 9"/>
          <p:cNvSpPr/>
          <p:nvPr/>
        </p:nvSpPr>
        <p:spPr>
          <a:xfrm>
            <a:off x="6471357" y="7843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6993385" y="6211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457731" y="5543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925461" y="6335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6271597" y="6335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右大括弧 14"/>
          <p:cNvSpPr/>
          <p:nvPr/>
        </p:nvSpPr>
        <p:spPr>
          <a:xfrm rot="10800000">
            <a:off x="7441134" y="252865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5928146" y="9939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5435427" y="14218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24" name="右大括弧 23"/>
          <p:cNvSpPr/>
          <p:nvPr/>
        </p:nvSpPr>
        <p:spPr>
          <a:xfrm>
            <a:off x="5225333" y="1265804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6676283" y="17698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26" name="圓角矩形 25"/>
          <p:cNvSpPr/>
          <p:nvPr/>
        </p:nvSpPr>
        <p:spPr>
          <a:xfrm>
            <a:off x="6457731" y="14218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27" name="圓角矩形 26"/>
          <p:cNvSpPr/>
          <p:nvPr/>
        </p:nvSpPr>
        <p:spPr>
          <a:xfrm>
            <a:off x="6618374" y="22739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6993385" y="9939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7000969" y="15658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單箭頭接點 29"/>
          <p:cNvCxnSpPr>
            <a:endCxn id="25" idx="2"/>
          </p:cNvCxnSpPr>
          <p:nvPr/>
        </p:nvCxnSpPr>
        <p:spPr>
          <a:xfrm flipV="1">
            <a:off x="7007275" y="19531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538236" y="2474916"/>
            <a:ext cx="9380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" dirty="0" err="1" smtClean="0"/>
              <a:t>transferDonTime</a:t>
            </a:r>
            <a:r>
              <a:rPr lang="en-US" altLang="zh-TW" sz="700" dirty="0" smtClean="0"/>
              <a:t> = </a:t>
            </a:r>
            <a:r>
              <a:rPr lang="en-US" altLang="zh-TW" sz="700" dirty="0" smtClean="0">
                <a:solidFill>
                  <a:srgbClr val="FF0000"/>
                </a:solidFill>
              </a:rPr>
              <a:t>6</a:t>
            </a:r>
            <a:endParaRPr lang="zh-TW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957694"/>
              </p:ext>
            </p:extLst>
          </p:nvPr>
        </p:nvGraphicFramePr>
        <p:xfrm>
          <a:off x="3599784" y="1337811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 transferring M1 from n0 until 6.0</a:t>
                      </a:r>
                      <a:endParaRPr lang="zh-TW" altLang="en-US" sz="500" dirty="0" smtClean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圓角矩形 57"/>
          <p:cNvSpPr>
            <a:spLocks noChangeAspect="1"/>
          </p:cNvSpPr>
          <p:nvPr/>
        </p:nvSpPr>
        <p:spPr>
          <a:xfrm>
            <a:off x="5396261" y="19119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59" name="直線單箭頭接點 58"/>
          <p:cNvCxnSpPr>
            <a:stCxn id="58" idx="0"/>
          </p:cNvCxnSpPr>
          <p:nvPr/>
        </p:nvCxnSpPr>
        <p:spPr>
          <a:xfrm flipV="1">
            <a:off x="5925461" y="16429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圓角矩形 59"/>
          <p:cNvSpPr/>
          <p:nvPr/>
        </p:nvSpPr>
        <p:spPr>
          <a:xfrm>
            <a:off x="12940" y="4130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61" name="直線接點 60"/>
          <p:cNvCxnSpPr/>
          <p:nvPr/>
        </p:nvCxnSpPr>
        <p:spPr>
          <a:xfrm>
            <a:off x="502973" y="2429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圓角矩形 61"/>
          <p:cNvSpPr/>
          <p:nvPr/>
        </p:nvSpPr>
        <p:spPr>
          <a:xfrm>
            <a:off x="1048869" y="4061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63" name="直線接點 62"/>
          <p:cNvCxnSpPr/>
          <p:nvPr/>
        </p:nvCxnSpPr>
        <p:spPr>
          <a:xfrm>
            <a:off x="1570897" y="2429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1035243" y="1761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502973" y="2553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849109" y="2553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505658" y="6157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圓角矩形 67"/>
          <p:cNvSpPr/>
          <p:nvPr/>
        </p:nvSpPr>
        <p:spPr>
          <a:xfrm>
            <a:off x="12939" y="10436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69" name="圓角矩形 68"/>
          <p:cNvSpPr/>
          <p:nvPr/>
        </p:nvSpPr>
        <p:spPr>
          <a:xfrm>
            <a:off x="1253795" y="13916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70" name="圓角矩形 69"/>
          <p:cNvSpPr/>
          <p:nvPr/>
        </p:nvSpPr>
        <p:spPr>
          <a:xfrm>
            <a:off x="1035243" y="10436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71" name="圓角矩形 70"/>
          <p:cNvSpPr/>
          <p:nvPr/>
        </p:nvSpPr>
        <p:spPr>
          <a:xfrm>
            <a:off x="1195886" y="18957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72" name="直線單箭頭接點 71"/>
          <p:cNvCxnSpPr/>
          <p:nvPr/>
        </p:nvCxnSpPr>
        <p:spPr>
          <a:xfrm flipV="1">
            <a:off x="1570897" y="6157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直線接點 72"/>
          <p:cNvCxnSpPr/>
          <p:nvPr/>
        </p:nvCxnSpPr>
        <p:spPr>
          <a:xfrm flipH="1">
            <a:off x="1578481" y="11876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直線單箭頭接點 73"/>
          <p:cNvCxnSpPr>
            <a:endCxn id="69" idx="2"/>
          </p:cNvCxnSpPr>
          <p:nvPr/>
        </p:nvCxnSpPr>
        <p:spPr>
          <a:xfrm flipV="1">
            <a:off x="1584787" y="15749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圓角矩形 74"/>
          <p:cNvSpPr>
            <a:spLocks noChangeAspect="1"/>
          </p:cNvSpPr>
          <p:nvPr/>
        </p:nvSpPr>
        <p:spPr>
          <a:xfrm>
            <a:off x="729215" y="20603"/>
            <a:ext cx="599827" cy="1411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DTNHost</a:t>
            </a:r>
            <a:endParaRPr lang="zh-TW" altLang="en-US" sz="800" dirty="0"/>
          </a:p>
        </p:txBody>
      </p:sp>
      <p:sp>
        <p:nvSpPr>
          <p:cNvPr id="76" name="圓角矩形 75"/>
          <p:cNvSpPr>
            <a:spLocks noChangeAspect="1"/>
          </p:cNvSpPr>
          <p:nvPr/>
        </p:nvSpPr>
        <p:spPr>
          <a:xfrm>
            <a:off x="-26227" y="15337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77" name="直線單箭頭接點 76"/>
          <p:cNvCxnSpPr>
            <a:stCxn id="76" idx="0"/>
          </p:cNvCxnSpPr>
          <p:nvPr/>
        </p:nvCxnSpPr>
        <p:spPr>
          <a:xfrm flipV="1">
            <a:off x="502973" y="12647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79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50" y="4149738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38" y="4229113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2614391" y="4510100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82" name="右大括弧 81"/>
          <p:cNvSpPr/>
          <p:nvPr/>
        </p:nvSpPr>
        <p:spPr>
          <a:xfrm>
            <a:off x="1751316" y="4434539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151850"/>
              </p:ext>
            </p:extLst>
          </p:nvPr>
        </p:nvGraphicFramePr>
        <p:xfrm>
          <a:off x="1035215" y="4496897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圓角矩形 83"/>
          <p:cNvSpPr/>
          <p:nvPr/>
        </p:nvSpPr>
        <p:spPr>
          <a:xfrm>
            <a:off x="1879256" y="4973287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85" name="直線接點 84"/>
          <p:cNvCxnSpPr/>
          <p:nvPr/>
        </p:nvCxnSpPr>
        <p:spPr>
          <a:xfrm>
            <a:off x="2369289" y="4803136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圓角矩形 85"/>
          <p:cNvSpPr/>
          <p:nvPr/>
        </p:nvSpPr>
        <p:spPr>
          <a:xfrm>
            <a:off x="2915185" y="4966326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87" name="直線接點 86"/>
          <p:cNvCxnSpPr/>
          <p:nvPr/>
        </p:nvCxnSpPr>
        <p:spPr>
          <a:xfrm>
            <a:off x="3437213" y="4803136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2901559" y="4736382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369289" y="4815590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直線接點 89"/>
          <p:cNvCxnSpPr/>
          <p:nvPr/>
        </p:nvCxnSpPr>
        <p:spPr>
          <a:xfrm flipV="1">
            <a:off x="2715425" y="4815590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右大括弧 90"/>
          <p:cNvSpPr/>
          <p:nvPr/>
        </p:nvSpPr>
        <p:spPr>
          <a:xfrm rot="10800000">
            <a:off x="3884962" y="4434860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單箭頭接點 92"/>
          <p:cNvCxnSpPr/>
          <p:nvPr/>
        </p:nvCxnSpPr>
        <p:spPr>
          <a:xfrm flipV="1">
            <a:off x="2371974" y="5175983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圓角矩形 93"/>
          <p:cNvSpPr/>
          <p:nvPr/>
        </p:nvSpPr>
        <p:spPr>
          <a:xfrm>
            <a:off x="1879255" y="5603887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95" name="右大括弧 94"/>
          <p:cNvSpPr/>
          <p:nvPr/>
        </p:nvSpPr>
        <p:spPr>
          <a:xfrm>
            <a:off x="1669161" y="5447799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圓角矩形 95"/>
          <p:cNvSpPr/>
          <p:nvPr/>
        </p:nvSpPr>
        <p:spPr>
          <a:xfrm>
            <a:off x="3120111" y="5951854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97" name="圓角矩形 96"/>
          <p:cNvSpPr/>
          <p:nvPr/>
        </p:nvSpPr>
        <p:spPr>
          <a:xfrm>
            <a:off x="2901559" y="5603887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98" name="圓角矩形 97"/>
          <p:cNvSpPr/>
          <p:nvPr/>
        </p:nvSpPr>
        <p:spPr>
          <a:xfrm>
            <a:off x="3062202" y="6455910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99" name="直線單箭頭接點 98"/>
          <p:cNvCxnSpPr/>
          <p:nvPr/>
        </p:nvCxnSpPr>
        <p:spPr>
          <a:xfrm flipV="1">
            <a:off x="3437213" y="5175983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 flipH="1">
            <a:off x="3444797" y="5747888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單箭頭接點 100"/>
          <p:cNvCxnSpPr>
            <a:endCxn id="96" idx="2"/>
          </p:cNvCxnSpPr>
          <p:nvPr/>
        </p:nvCxnSpPr>
        <p:spPr>
          <a:xfrm flipV="1">
            <a:off x="3451103" y="6135113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3" name="表格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961949"/>
              </p:ext>
            </p:extLst>
          </p:nvPr>
        </p:nvGraphicFramePr>
        <p:xfrm>
          <a:off x="43612" y="5519806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500" dirty="0" smtClean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" name="圓角矩形 103"/>
          <p:cNvSpPr>
            <a:spLocks noChangeAspect="1"/>
          </p:cNvSpPr>
          <p:nvPr/>
        </p:nvSpPr>
        <p:spPr>
          <a:xfrm>
            <a:off x="1840089" y="6093911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105" name="直線單箭頭接點 104"/>
          <p:cNvCxnSpPr>
            <a:stCxn id="104" idx="0"/>
          </p:cNvCxnSpPr>
          <p:nvPr/>
        </p:nvCxnSpPr>
        <p:spPr>
          <a:xfrm flipV="1">
            <a:off x="2369289" y="5824931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403406"/>
              </p:ext>
            </p:extLst>
          </p:nvPr>
        </p:nvGraphicFramePr>
        <p:xfrm>
          <a:off x="7482155" y="1698556"/>
          <a:ext cx="64807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</a:tblGrid>
              <a:tr h="1891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err="1" smtClean="0"/>
                        <a:t>msgOnFly</a:t>
                      </a:r>
                      <a:endParaRPr lang="en-US" altLang="zh-TW" sz="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7" name="右大括弧 106"/>
          <p:cNvSpPr/>
          <p:nvPr/>
        </p:nvSpPr>
        <p:spPr>
          <a:xfrm rot="10800000">
            <a:off x="7352673" y="1667875"/>
            <a:ext cx="163033" cy="465781"/>
          </a:xfrm>
          <a:prstGeom prst="rightBrace">
            <a:avLst>
              <a:gd name="adj1" fmla="val 8333"/>
              <a:gd name="adj2" fmla="val 51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標題 4"/>
          <p:cNvSpPr txBox="1">
            <a:spLocks/>
          </p:cNvSpPr>
          <p:nvPr/>
        </p:nvSpPr>
        <p:spPr>
          <a:xfrm>
            <a:off x="458538" y="-70369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relay started in </a:t>
            </a:r>
            <a:r>
              <a:rPr lang="en-US" altLang="zh-TW" sz="1800" dirty="0" smtClean="0"/>
              <a:t>clock 3</a:t>
            </a:r>
            <a:endParaRPr lang="zh-TW" altLang="en-US" sz="1800" dirty="0"/>
          </a:p>
        </p:txBody>
      </p:sp>
      <p:graphicFrame>
        <p:nvGraphicFramePr>
          <p:cNvPr id="111" name="表格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064142"/>
              </p:ext>
            </p:extLst>
          </p:nvPr>
        </p:nvGraphicFramePr>
        <p:xfrm>
          <a:off x="7604168" y="284595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 smtClean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2" name="表格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437984"/>
              </p:ext>
            </p:extLst>
          </p:nvPr>
        </p:nvGraphicFramePr>
        <p:xfrm>
          <a:off x="4047996" y="4466590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 smtClean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92418"/>
              </p:ext>
            </p:extLst>
          </p:nvPr>
        </p:nvGraphicFramePr>
        <p:xfrm>
          <a:off x="3551686" y="726581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6" name="表格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928407"/>
              </p:ext>
            </p:extLst>
          </p:nvPr>
        </p:nvGraphicFramePr>
        <p:xfrm>
          <a:off x="13591" y="4940764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7" name="表格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523798"/>
              </p:ext>
            </p:extLst>
          </p:nvPr>
        </p:nvGraphicFramePr>
        <p:xfrm>
          <a:off x="7476" y="4457841"/>
          <a:ext cx="10216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incomingMessages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dirty="0" smtClean="0"/>
                        <a:t>M1_n0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dirty="0" err="1" smtClean="0"/>
                        <a:t>newMessage</a:t>
                      </a:r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8" name="表格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192997"/>
              </p:ext>
            </p:extLst>
          </p:nvPr>
        </p:nvGraphicFramePr>
        <p:xfrm>
          <a:off x="3551686" y="301325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incomingMessages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2" name="直線單箭頭接點 91"/>
          <p:cNvCxnSpPr/>
          <p:nvPr/>
        </p:nvCxnSpPr>
        <p:spPr>
          <a:xfrm flipH="1">
            <a:off x="3261013" y="537224"/>
            <a:ext cx="3204540" cy="3823652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69785"/>
              </p:ext>
            </p:extLst>
          </p:nvPr>
        </p:nvGraphicFramePr>
        <p:xfrm>
          <a:off x="3925266" y="5849871"/>
          <a:ext cx="64807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</a:tblGrid>
              <a:tr h="1891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err="1" smtClean="0"/>
                        <a:t>msgOnFly</a:t>
                      </a:r>
                      <a:endParaRPr lang="en-US" altLang="zh-TW" sz="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" name="右大括弧 107"/>
          <p:cNvSpPr/>
          <p:nvPr/>
        </p:nvSpPr>
        <p:spPr>
          <a:xfrm rot="10800000">
            <a:off x="3795784" y="5819190"/>
            <a:ext cx="163033" cy="465781"/>
          </a:xfrm>
          <a:prstGeom prst="rightBrace">
            <a:avLst>
              <a:gd name="adj1" fmla="val 8333"/>
              <a:gd name="adj2" fmla="val 51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文字方塊 112"/>
          <p:cNvSpPr txBox="1"/>
          <p:nvPr/>
        </p:nvSpPr>
        <p:spPr>
          <a:xfrm>
            <a:off x="6641447" y="194963"/>
            <a:ext cx="49885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4975905" y="1854190"/>
            <a:ext cx="49885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206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922" y="-322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910" y="4711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170563" y="32810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6" name="右大括弧 5"/>
          <p:cNvSpPr/>
          <p:nvPr/>
        </p:nvSpPr>
        <p:spPr>
          <a:xfrm>
            <a:off x="5307488" y="252544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603436"/>
              </p:ext>
            </p:extLst>
          </p:nvPr>
        </p:nvGraphicFramePr>
        <p:xfrm>
          <a:off x="4591387" y="314902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</a:rPr>
                        <a:t>M1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圓角矩形 7"/>
          <p:cNvSpPr/>
          <p:nvPr/>
        </p:nvSpPr>
        <p:spPr>
          <a:xfrm>
            <a:off x="5435428" y="7912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5925461" y="6211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圓角矩形 9"/>
          <p:cNvSpPr/>
          <p:nvPr/>
        </p:nvSpPr>
        <p:spPr>
          <a:xfrm>
            <a:off x="6471357" y="7843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6993385" y="6211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457731" y="5543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925461" y="6335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6271597" y="6335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右大括弧 14"/>
          <p:cNvSpPr/>
          <p:nvPr/>
        </p:nvSpPr>
        <p:spPr>
          <a:xfrm rot="10800000">
            <a:off x="7441134" y="252865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5928146" y="9939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5435427" y="14218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24" name="右大括弧 23"/>
          <p:cNvSpPr/>
          <p:nvPr/>
        </p:nvSpPr>
        <p:spPr>
          <a:xfrm>
            <a:off x="5225333" y="1265804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6676283" y="17698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26" name="圓角矩形 25"/>
          <p:cNvSpPr/>
          <p:nvPr/>
        </p:nvSpPr>
        <p:spPr>
          <a:xfrm>
            <a:off x="6457731" y="14218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27" name="圓角矩形 26"/>
          <p:cNvSpPr/>
          <p:nvPr/>
        </p:nvSpPr>
        <p:spPr>
          <a:xfrm>
            <a:off x="6618374" y="22739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6993385" y="9939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7000969" y="15658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單箭頭接點 29"/>
          <p:cNvCxnSpPr>
            <a:endCxn id="25" idx="2"/>
          </p:cNvCxnSpPr>
          <p:nvPr/>
        </p:nvCxnSpPr>
        <p:spPr>
          <a:xfrm flipV="1">
            <a:off x="7007275" y="19531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538236" y="2474916"/>
            <a:ext cx="9380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" dirty="0" err="1" smtClean="0"/>
              <a:t>transferDonTime</a:t>
            </a:r>
            <a:r>
              <a:rPr lang="en-US" altLang="zh-TW" sz="700" dirty="0" smtClean="0"/>
              <a:t> = </a:t>
            </a:r>
            <a:r>
              <a:rPr lang="en-US" altLang="zh-TW" sz="700" dirty="0" smtClean="0">
                <a:solidFill>
                  <a:srgbClr val="FF0000"/>
                </a:solidFill>
              </a:rPr>
              <a:t>6</a:t>
            </a:r>
            <a:endParaRPr lang="zh-TW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999486"/>
              </p:ext>
            </p:extLst>
          </p:nvPr>
        </p:nvGraphicFramePr>
        <p:xfrm>
          <a:off x="3599784" y="1337811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 transferring M1 from n0 until 6.0</a:t>
                      </a:r>
                      <a:endParaRPr lang="zh-TW" altLang="en-US" sz="500" dirty="0" smtClean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圓角矩形 57"/>
          <p:cNvSpPr>
            <a:spLocks noChangeAspect="1"/>
          </p:cNvSpPr>
          <p:nvPr/>
        </p:nvSpPr>
        <p:spPr>
          <a:xfrm>
            <a:off x="5396261" y="19119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59" name="直線單箭頭接點 58"/>
          <p:cNvCxnSpPr>
            <a:stCxn id="58" idx="0"/>
          </p:cNvCxnSpPr>
          <p:nvPr/>
        </p:nvCxnSpPr>
        <p:spPr>
          <a:xfrm flipV="1">
            <a:off x="5925461" y="16429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圓角矩形 59"/>
          <p:cNvSpPr/>
          <p:nvPr/>
        </p:nvSpPr>
        <p:spPr>
          <a:xfrm>
            <a:off x="12940" y="4130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61" name="直線接點 60"/>
          <p:cNvCxnSpPr/>
          <p:nvPr/>
        </p:nvCxnSpPr>
        <p:spPr>
          <a:xfrm>
            <a:off x="502973" y="2429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圓角矩形 61"/>
          <p:cNvSpPr/>
          <p:nvPr/>
        </p:nvSpPr>
        <p:spPr>
          <a:xfrm>
            <a:off x="1048869" y="4061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63" name="直線接點 62"/>
          <p:cNvCxnSpPr/>
          <p:nvPr/>
        </p:nvCxnSpPr>
        <p:spPr>
          <a:xfrm>
            <a:off x="1570897" y="2429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1035243" y="1761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502973" y="2553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849109" y="2553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505658" y="6157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圓角矩形 67"/>
          <p:cNvSpPr/>
          <p:nvPr/>
        </p:nvSpPr>
        <p:spPr>
          <a:xfrm>
            <a:off x="12939" y="10436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69" name="圓角矩形 68"/>
          <p:cNvSpPr/>
          <p:nvPr/>
        </p:nvSpPr>
        <p:spPr>
          <a:xfrm>
            <a:off x="1253795" y="13916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70" name="圓角矩形 69"/>
          <p:cNvSpPr/>
          <p:nvPr/>
        </p:nvSpPr>
        <p:spPr>
          <a:xfrm>
            <a:off x="1035243" y="10436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71" name="圓角矩形 70"/>
          <p:cNvSpPr/>
          <p:nvPr/>
        </p:nvSpPr>
        <p:spPr>
          <a:xfrm>
            <a:off x="1195886" y="18957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72" name="直線單箭頭接點 71"/>
          <p:cNvCxnSpPr/>
          <p:nvPr/>
        </p:nvCxnSpPr>
        <p:spPr>
          <a:xfrm flipV="1">
            <a:off x="1570897" y="6157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直線接點 72"/>
          <p:cNvCxnSpPr/>
          <p:nvPr/>
        </p:nvCxnSpPr>
        <p:spPr>
          <a:xfrm flipH="1">
            <a:off x="1578481" y="11876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直線單箭頭接點 73"/>
          <p:cNvCxnSpPr>
            <a:endCxn id="69" idx="2"/>
          </p:cNvCxnSpPr>
          <p:nvPr/>
        </p:nvCxnSpPr>
        <p:spPr>
          <a:xfrm flipV="1">
            <a:off x="1584787" y="15749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圓角矩形 74"/>
          <p:cNvSpPr>
            <a:spLocks noChangeAspect="1"/>
          </p:cNvSpPr>
          <p:nvPr/>
        </p:nvSpPr>
        <p:spPr>
          <a:xfrm>
            <a:off x="729215" y="20603"/>
            <a:ext cx="599827" cy="1411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DTNHost</a:t>
            </a:r>
            <a:endParaRPr lang="zh-TW" altLang="en-US" sz="800" dirty="0"/>
          </a:p>
        </p:txBody>
      </p:sp>
      <p:sp>
        <p:nvSpPr>
          <p:cNvPr id="76" name="圓角矩形 75"/>
          <p:cNvSpPr>
            <a:spLocks noChangeAspect="1"/>
          </p:cNvSpPr>
          <p:nvPr/>
        </p:nvSpPr>
        <p:spPr>
          <a:xfrm>
            <a:off x="-26227" y="15337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77" name="直線單箭頭接點 76"/>
          <p:cNvCxnSpPr>
            <a:stCxn id="76" idx="0"/>
          </p:cNvCxnSpPr>
          <p:nvPr/>
        </p:nvCxnSpPr>
        <p:spPr>
          <a:xfrm flipV="1">
            <a:off x="502973" y="12647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79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50" y="4149738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38" y="4229113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2614391" y="4510100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82" name="右大括弧 81"/>
          <p:cNvSpPr/>
          <p:nvPr/>
        </p:nvSpPr>
        <p:spPr>
          <a:xfrm>
            <a:off x="1751316" y="4434539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636410"/>
              </p:ext>
            </p:extLst>
          </p:nvPr>
        </p:nvGraphicFramePr>
        <p:xfrm>
          <a:off x="1035215" y="4496897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圓角矩形 83"/>
          <p:cNvSpPr/>
          <p:nvPr/>
        </p:nvSpPr>
        <p:spPr>
          <a:xfrm>
            <a:off x="1879256" y="4973287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85" name="直線接點 84"/>
          <p:cNvCxnSpPr/>
          <p:nvPr/>
        </p:nvCxnSpPr>
        <p:spPr>
          <a:xfrm>
            <a:off x="2369289" y="4803136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圓角矩形 85"/>
          <p:cNvSpPr/>
          <p:nvPr/>
        </p:nvSpPr>
        <p:spPr>
          <a:xfrm>
            <a:off x="2915185" y="4966326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87" name="直線接點 86"/>
          <p:cNvCxnSpPr/>
          <p:nvPr/>
        </p:nvCxnSpPr>
        <p:spPr>
          <a:xfrm>
            <a:off x="3437213" y="4803136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2901559" y="4736382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369289" y="4815590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直線接點 89"/>
          <p:cNvCxnSpPr/>
          <p:nvPr/>
        </p:nvCxnSpPr>
        <p:spPr>
          <a:xfrm flipV="1">
            <a:off x="2715425" y="4815590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右大括弧 90"/>
          <p:cNvSpPr/>
          <p:nvPr/>
        </p:nvSpPr>
        <p:spPr>
          <a:xfrm rot="10800000">
            <a:off x="3884962" y="4434860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單箭頭接點 92"/>
          <p:cNvCxnSpPr/>
          <p:nvPr/>
        </p:nvCxnSpPr>
        <p:spPr>
          <a:xfrm flipV="1">
            <a:off x="2371974" y="5175983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圓角矩形 93"/>
          <p:cNvSpPr/>
          <p:nvPr/>
        </p:nvSpPr>
        <p:spPr>
          <a:xfrm>
            <a:off x="1879255" y="5603887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95" name="右大括弧 94"/>
          <p:cNvSpPr/>
          <p:nvPr/>
        </p:nvSpPr>
        <p:spPr>
          <a:xfrm>
            <a:off x="1669161" y="5447799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圓角矩形 95"/>
          <p:cNvSpPr/>
          <p:nvPr/>
        </p:nvSpPr>
        <p:spPr>
          <a:xfrm>
            <a:off x="3120111" y="5951854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97" name="圓角矩形 96"/>
          <p:cNvSpPr/>
          <p:nvPr/>
        </p:nvSpPr>
        <p:spPr>
          <a:xfrm>
            <a:off x="2901559" y="5603887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98" name="圓角矩形 97"/>
          <p:cNvSpPr/>
          <p:nvPr/>
        </p:nvSpPr>
        <p:spPr>
          <a:xfrm>
            <a:off x="3062202" y="6455910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99" name="直線單箭頭接點 98"/>
          <p:cNvCxnSpPr/>
          <p:nvPr/>
        </p:nvCxnSpPr>
        <p:spPr>
          <a:xfrm flipV="1">
            <a:off x="3437213" y="5175983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 flipH="1">
            <a:off x="3444797" y="5747888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單箭頭接點 100"/>
          <p:cNvCxnSpPr>
            <a:endCxn id="96" idx="2"/>
          </p:cNvCxnSpPr>
          <p:nvPr/>
        </p:nvCxnSpPr>
        <p:spPr>
          <a:xfrm flipV="1">
            <a:off x="3451103" y="6135113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3" name="表格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423498"/>
              </p:ext>
            </p:extLst>
          </p:nvPr>
        </p:nvGraphicFramePr>
        <p:xfrm>
          <a:off x="43612" y="5519806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500" dirty="0" smtClean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" name="圓角矩形 103"/>
          <p:cNvSpPr>
            <a:spLocks noChangeAspect="1"/>
          </p:cNvSpPr>
          <p:nvPr/>
        </p:nvSpPr>
        <p:spPr>
          <a:xfrm>
            <a:off x="1840089" y="6093911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105" name="直線單箭頭接點 104"/>
          <p:cNvCxnSpPr>
            <a:stCxn id="104" idx="0"/>
          </p:cNvCxnSpPr>
          <p:nvPr/>
        </p:nvCxnSpPr>
        <p:spPr>
          <a:xfrm flipV="1">
            <a:off x="2369289" y="5824931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024579"/>
              </p:ext>
            </p:extLst>
          </p:nvPr>
        </p:nvGraphicFramePr>
        <p:xfrm>
          <a:off x="7482155" y="1698556"/>
          <a:ext cx="64807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</a:tblGrid>
              <a:tr h="1891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err="1" smtClean="0"/>
                        <a:t>msgOnFly</a:t>
                      </a:r>
                      <a:endParaRPr lang="en-US" altLang="zh-TW" sz="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7" name="右大括弧 106"/>
          <p:cNvSpPr/>
          <p:nvPr/>
        </p:nvSpPr>
        <p:spPr>
          <a:xfrm rot="10800000">
            <a:off x="7352673" y="1667875"/>
            <a:ext cx="163033" cy="465781"/>
          </a:xfrm>
          <a:prstGeom prst="rightBrace">
            <a:avLst>
              <a:gd name="adj1" fmla="val 8333"/>
              <a:gd name="adj2" fmla="val 51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標題 4"/>
          <p:cNvSpPr txBox="1">
            <a:spLocks/>
          </p:cNvSpPr>
          <p:nvPr/>
        </p:nvSpPr>
        <p:spPr>
          <a:xfrm>
            <a:off x="458538" y="-70369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relay started in </a:t>
            </a:r>
            <a:r>
              <a:rPr lang="en-US" altLang="zh-TW" sz="1800" dirty="0" smtClean="0"/>
              <a:t>clock 4</a:t>
            </a:r>
            <a:endParaRPr lang="zh-TW" altLang="en-US" sz="1800" dirty="0"/>
          </a:p>
        </p:txBody>
      </p:sp>
      <p:graphicFrame>
        <p:nvGraphicFramePr>
          <p:cNvPr id="111" name="表格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931192"/>
              </p:ext>
            </p:extLst>
          </p:nvPr>
        </p:nvGraphicFramePr>
        <p:xfrm>
          <a:off x="7604168" y="284595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 smtClean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2" name="表格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249377"/>
              </p:ext>
            </p:extLst>
          </p:nvPr>
        </p:nvGraphicFramePr>
        <p:xfrm>
          <a:off x="4047996" y="4466590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 smtClean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750803"/>
              </p:ext>
            </p:extLst>
          </p:nvPr>
        </p:nvGraphicFramePr>
        <p:xfrm>
          <a:off x="3551686" y="726581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6" name="表格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049412"/>
              </p:ext>
            </p:extLst>
          </p:nvPr>
        </p:nvGraphicFramePr>
        <p:xfrm>
          <a:off x="13591" y="4940764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7" name="表格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477881"/>
              </p:ext>
            </p:extLst>
          </p:nvPr>
        </p:nvGraphicFramePr>
        <p:xfrm>
          <a:off x="7476" y="4457841"/>
          <a:ext cx="10216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incomingMessages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dirty="0" smtClean="0"/>
                        <a:t>M1_n0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dirty="0" err="1" smtClean="0"/>
                        <a:t>newMessage</a:t>
                      </a:r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8" name="表格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017201"/>
              </p:ext>
            </p:extLst>
          </p:nvPr>
        </p:nvGraphicFramePr>
        <p:xfrm>
          <a:off x="3551686" y="301325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incomingMessages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2" name="直線單箭頭接點 91"/>
          <p:cNvCxnSpPr/>
          <p:nvPr/>
        </p:nvCxnSpPr>
        <p:spPr>
          <a:xfrm flipH="1">
            <a:off x="3261013" y="537224"/>
            <a:ext cx="3204540" cy="3823652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69785"/>
              </p:ext>
            </p:extLst>
          </p:nvPr>
        </p:nvGraphicFramePr>
        <p:xfrm>
          <a:off x="3925266" y="5849871"/>
          <a:ext cx="64807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</a:tblGrid>
              <a:tr h="1891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err="1" smtClean="0"/>
                        <a:t>msgOnFly</a:t>
                      </a:r>
                      <a:endParaRPr lang="en-US" altLang="zh-TW" sz="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" name="右大括弧 107"/>
          <p:cNvSpPr/>
          <p:nvPr/>
        </p:nvSpPr>
        <p:spPr>
          <a:xfrm rot="10800000">
            <a:off x="3795784" y="5819190"/>
            <a:ext cx="163033" cy="465781"/>
          </a:xfrm>
          <a:prstGeom prst="rightBrace">
            <a:avLst>
              <a:gd name="adj1" fmla="val 8333"/>
              <a:gd name="adj2" fmla="val 51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文字方塊 112"/>
          <p:cNvSpPr txBox="1"/>
          <p:nvPr/>
        </p:nvSpPr>
        <p:spPr>
          <a:xfrm>
            <a:off x="6641447" y="194963"/>
            <a:ext cx="49885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4499992" y="2390277"/>
            <a:ext cx="49885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663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922" y="-322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910" y="4711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170563" y="32810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6" name="右大括弧 5"/>
          <p:cNvSpPr/>
          <p:nvPr/>
        </p:nvSpPr>
        <p:spPr>
          <a:xfrm>
            <a:off x="5307488" y="252544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885523"/>
              </p:ext>
            </p:extLst>
          </p:nvPr>
        </p:nvGraphicFramePr>
        <p:xfrm>
          <a:off x="4591387" y="314902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</a:rPr>
                        <a:t>M1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圓角矩形 7"/>
          <p:cNvSpPr/>
          <p:nvPr/>
        </p:nvSpPr>
        <p:spPr>
          <a:xfrm>
            <a:off x="5435428" y="7912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5925461" y="6211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圓角矩形 9"/>
          <p:cNvSpPr/>
          <p:nvPr/>
        </p:nvSpPr>
        <p:spPr>
          <a:xfrm>
            <a:off x="6471357" y="7843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6993385" y="6211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457731" y="5543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925461" y="6335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6271597" y="6335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右大括弧 14"/>
          <p:cNvSpPr/>
          <p:nvPr/>
        </p:nvSpPr>
        <p:spPr>
          <a:xfrm rot="10800000">
            <a:off x="7441134" y="252865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5928146" y="9939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5435427" y="14218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24" name="右大括弧 23"/>
          <p:cNvSpPr/>
          <p:nvPr/>
        </p:nvSpPr>
        <p:spPr>
          <a:xfrm>
            <a:off x="5225333" y="1265804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6676283" y="17698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26" name="圓角矩形 25"/>
          <p:cNvSpPr/>
          <p:nvPr/>
        </p:nvSpPr>
        <p:spPr>
          <a:xfrm>
            <a:off x="6457731" y="14218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27" name="圓角矩形 26"/>
          <p:cNvSpPr/>
          <p:nvPr/>
        </p:nvSpPr>
        <p:spPr>
          <a:xfrm>
            <a:off x="6618374" y="22739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6993385" y="9939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7000969" y="15658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單箭頭接點 29"/>
          <p:cNvCxnSpPr>
            <a:endCxn id="25" idx="2"/>
          </p:cNvCxnSpPr>
          <p:nvPr/>
        </p:nvCxnSpPr>
        <p:spPr>
          <a:xfrm flipV="1">
            <a:off x="7007275" y="19531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538236" y="2474916"/>
            <a:ext cx="9380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" dirty="0" err="1" smtClean="0"/>
              <a:t>transferDonTime</a:t>
            </a:r>
            <a:r>
              <a:rPr lang="en-US" altLang="zh-TW" sz="700" dirty="0" smtClean="0"/>
              <a:t> = </a:t>
            </a:r>
            <a:r>
              <a:rPr lang="en-US" altLang="zh-TW" sz="700" dirty="0" smtClean="0">
                <a:solidFill>
                  <a:srgbClr val="FF0000"/>
                </a:solidFill>
              </a:rPr>
              <a:t>6</a:t>
            </a:r>
            <a:endParaRPr lang="zh-TW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78316"/>
              </p:ext>
            </p:extLst>
          </p:nvPr>
        </p:nvGraphicFramePr>
        <p:xfrm>
          <a:off x="3599784" y="1337811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 transferring M1 from n0 until 6.0</a:t>
                      </a:r>
                      <a:endParaRPr lang="zh-TW" altLang="en-US" sz="500" dirty="0" smtClean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圓角矩形 57"/>
          <p:cNvSpPr>
            <a:spLocks noChangeAspect="1"/>
          </p:cNvSpPr>
          <p:nvPr/>
        </p:nvSpPr>
        <p:spPr>
          <a:xfrm>
            <a:off x="5396261" y="19119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59" name="直線單箭頭接點 58"/>
          <p:cNvCxnSpPr>
            <a:stCxn id="58" idx="0"/>
          </p:cNvCxnSpPr>
          <p:nvPr/>
        </p:nvCxnSpPr>
        <p:spPr>
          <a:xfrm flipV="1">
            <a:off x="5925461" y="16429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圓角矩形 59"/>
          <p:cNvSpPr/>
          <p:nvPr/>
        </p:nvSpPr>
        <p:spPr>
          <a:xfrm>
            <a:off x="12940" y="4130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61" name="直線接點 60"/>
          <p:cNvCxnSpPr/>
          <p:nvPr/>
        </p:nvCxnSpPr>
        <p:spPr>
          <a:xfrm>
            <a:off x="502973" y="2429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圓角矩形 61"/>
          <p:cNvSpPr/>
          <p:nvPr/>
        </p:nvSpPr>
        <p:spPr>
          <a:xfrm>
            <a:off x="1048869" y="4061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63" name="直線接點 62"/>
          <p:cNvCxnSpPr/>
          <p:nvPr/>
        </p:nvCxnSpPr>
        <p:spPr>
          <a:xfrm>
            <a:off x="1570897" y="2429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1035243" y="1761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502973" y="2553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849109" y="2553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505658" y="6157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圓角矩形 67"/>
          <p:cNvSpPr/>
          <p:nvPr/>
        </p:nvSpPr>
        <p:spPr>
          <a:xfrm>
            <a:off x="12939" y="10436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69" name="圓角矩形 68"/>
          <p:cNvSpPr/>
          <p:nvPr/>
        </p:nvSpPr>
        <p:spPr>
          <a:xfrm>
            <a:off x="1253795" y="13916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70" name="圓角矩形 69"/>
          <p:cNvSpPr/>
          <p:nvPr/>
        </p:nvSpPr>
        <p:spPr>
          <a:xfrm>
            <a:off x="1035243" y="10436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71" name="圓角矩形 70"/>
          <p:cNvSpPr/>
          <p:nvPr/>
        </p:nvSpPr>
        <p:spPr>
          <a:xfrm>
            <a:off x="1195886" y="18957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72" name="直線單箭頭接點 71"/>
          <p:cNvCxnSpPr/>
          <p:nvPr/>
        </p:nvCxnSpPr>
        <p:spPr>
          <a:xfrm flipV="1">
            <a:off x="1570897" y="6157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直線接點 72"/>
          <p:cNvCxnSpPr/>
          <p:nvPr/>
        </p:nvCxnSpPr>
        <p:spPr>
          <a:xfrm flipH="1">
            <a:off x="1578481" y="11876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直線單箭頭接點 73"/>
          <p:cNvCxnSpPr>
            <a:endCxn id="69" idx="2"/>
          </p:cNvCxnSpPr>
          <p:nvPr/>
        </p:nvCxnSpPr>
        <p:spPr>
          <a:xfrm flipV="1">
            <a:off x="1584787" y="15749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圓角矩形 74"/>
          <p:cNvSpPr>
            <a:spLocks noChangeAspect="1"/>
          </p:cNvSpPr>
          <p:nvPr/>
        </p:nvSpPr>
        <p:spPr>
          <a:xfrm>
            <a:off x="729215" y="20603"/>
            <a:ext cx="599827" cy="1411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DTNHost</a:t>
            </a:r>
            <a:endParaRPr lang="zh-TW" altLang="en-US" sz="800" dirty="0"/>
          </a:p>
        </p:txBody>
      </p:sp>
      <p:sp>
        <p:nvSpPr>
          <p:cNvPr id="76" name="圓角矩形 75"/>
          <p:cNvSpPr>
            <a:spLocks noChangeAspect="1"/>
          </p:cNvSpPr>
          <p:nvPr/>
        </p:nvSpPr>
        <p:spPr>
          <a:xfrm>
            <a:off x="-26227" y="15337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77" name="直線單箭頭接點 76"/>
          <p:cNvCxnSpPr>
            <a:stCxn id="76" idx="0"/>
          </p:cNvCxnSpPr>
          <p:nvPr/>
        </p:nvCxnSpPr>
        <p:spPr>
          <a:xfrm flipV="1">
            <a:off x="502973" y="12647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79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50" y="4149738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38" y="4229113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2614391" y="4510100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82" name="右大括弧 81"/>
          <p:cNvSpPr/>
          <p:nvPr/>
        </p:nvSpPr>
        <p:spPr>
          <a:xfrm>
            <a:off x="1751316" y="4434539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597114"/>
              </p:ext>
            </p:extLst>
          </p:nvPr>
        </p:nvGraphicFramePr>
        <p:xfrm>
          <a:off x="1035215" y="4496897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圓角矩形 83"/>
          <p:cNvSpPr/>
          <p:nvPr/>
        </p:nvSpPr>
        <p:spPr>
          <a:xfrm>
            <a:off x="1879256" y="4973287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85" name="直線接點 84"/>
          <p:cNvCxnSpPr/>
          <p:nvPr/>
        </p:nvCxnSpPr>
        <p:spPr>
          <a:xfrm>
            <a:off x="2369289" y="4803136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圓角矩形 85"/>
          <p:cNvSpPr/>
          <p:nvPr/>
        </p:nvSpPr>
        <p:spPr>
          <a:xfrm>
            <a:off x="2915185" y="4966326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87" name="直線接點 86"/>
          <p:cNvCxnSpPr/>
          <p:nvPr/>
        </p:nvCxnSpPr>
        <p:spPr>
          <a:xfrm>
            <a:off x="3437213" y="4803136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2901559" y="4736382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369289" y="4815590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直線接點 89"/>
          <p:cNvCxnSpPr/>
          <p:nvPr/>
        </p:nvCxnSpPr>
        <p:spPr>
          <a:xfrm flipV="1">
            <a:off x="2715425" y="4815590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右大括弧 90"/>
          <p:cNvSpPr/>
          <p:nvPr/>
        </p:nvSpPr>
        <p:spPr>
          <a:xfrm rot="10800000">
            <a:off x="3884962" y="4434860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單箭頭接點 92"/>
          <p:cNvCxnSpPr/>
          <p:nvPr/>
        </p:nvCxnSpPr>
        <p:spPr>
          <a:xfrm flipV="1">
            <a:off x="2371974" y="5175983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圓角矩形 93"/>
          <p:cNvSpPr/>
          <p:nvPr/>
        </p:nvSpPr>
        <p:spPr>
          <a:xfrm>
            <a:off x="1879255" y="5603887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95" name="右大括弧 94"/>
          <p:cNvSpPr/>
          <p:nvPr/>
        </p:nvSpPr>
        <p:spPr>
          <a:xfrm>
            <a:off x="1669161" y="5447799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圓角矩形 95"/>
          <p:cNvSpPr/>
          <p:nvPr/>
        </p:nvSpPr>
        <p:spPr>
          <a:xfrm>
            <a:off x="3120111" y="5951854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97" name="圓角矩形 96"/>
          <p:cNvSpPr/>
          <p:nvPr/>
        </p:nvSpPr>
        <p:spPr>
          <a:xfrm>
            <a:off x="2901559" y="5603887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98" name="圓角矩形 97"/>
          <p:cNvSpPr/>
          <p:nvPr/>
        </p:nvSpPr>
        <p:spPr>
          <a:xfrm>
            <a:off x="3062202" y="6455910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99" name="直線單箭頭接點 98"/>
          <p:cNvCxnSpPr/>
          <p:nvPr/>
        </p:nvCxnSpPr>
        <p:spPr>
          <a:xfrm flipV="1">
            <a:off x="3437213" y="5175983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 flipH="1">
            <a:off x="3444797" y="5747888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單箭頭接點 100"/>
          <p:cNvCxnSpPr>
            <a:endCxn id="96" idx="2"/>
          </p:cNvCxnSpPr>
          <p:nvPr/>
        </p:nvCxnSpPr>
        <p:spPr>
          <a:xfrm flipV="1">
            <a:off x="3451103" y="6135113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3" name="表格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651492"/>
              </p:ext>
            </p:extLst>
          </p:nvPr>
        </p:nvGraphicFramePr>
        <p:xfrm>
          <a:off x="43612" y="5519806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500" dirty="0" smtClean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" name="圓角矩形 103"/>
          <p:cNvSpPr>
            <a:spLocks noChangeAspect="1"/>
          </p:cNvSpPr>
          <p:nvPr/>
        </p:nvSpPr>
        <p:spPr>
          <a:xfrm>
            <a:off x="1840089" y="6093911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105" name="直線單箭頭接點 104"/>
          <p:cNvCxnSpPr>
            <a:stCxn id="104" idx="0"/>
          </p:cNvCxnSpPr>
          <p:nvPr/>
        </p:nvCxnSpPr>
        <p:spPr>
          <a:xfrm flipV="1">
            <a:off x="2369289" y="5824931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344906"/>
              </p:ext>
            </p:extLst>
          </p:nvPr>
        </p:nvGraphicFramePr>
        <p:xfrm>
          <a:off x="7482155" y="1698556"/>
          <a:ext cx="64807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</a:tblGrid>
              <a:tr h="1891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err="1" smtClean="0"/>
                        <a:t>msgOnFly</a:t>
                      </a:r>
                      <a:endParaRPr lang="en-US" altLang="zh-TW" sz="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7" name="右大括弧 106"/>
          <p:cNvSpPr/>
          <p:nvPr/>
        </p:nvSpPr>
        <p:spPr>
          <a:xfrm rot="10800000">
            <a:off x="7352673" y="1667875"/>
            <a:ext cx="163033" cy="465781"/>
          </a:xfrm>
          <a:prstGeom prst="rightBrace">
            <a:avLst>
              <a:gd name="adj1" fmla="val 8333"/>
              <a:gd name="adj2" fmla="val 51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標題 4"/>
          <p:cNvSpPr txBox="1">
            <a:spLocks/>
          </p:cNvSpPr>
          <p:nvPr/>
        </p:nvSpPr>
        <p:spPr>
          <a:xfrm>
            <a:off x="458538" y="-70369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relay started in </a:t>
            </a:r>
            <a:r>
              <a:rPr lang="en-US" altLang="zh-TW" sz="1800" dirty="0" smtClean="0"/>
              <a:t>clock 5</a:t>
            </a:r>
            <a:endParaRPr lang="zh-TW" altLang="en-US" sz="1800" dirty="0"/>
          </a:p>
        </p:txBody>
      </p:sp>
      <p:graphicFrame>
        <p:nvGraphicFramePr>
          <p:cNvPr id="111" name="表格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160778"/>
              </p:ext>
            </p:extLst>
          </p:nvPr>
        </p:nvGraphicFramePr>
        <p:xfrm>
          <a:off x="7604168" y="284595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 smtClean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2" name="表格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695245"/>
              </p:ext>
            </p:extLst>
          </p:nvPr>
        </p:nvGraphicFramePr>
        <p:xfrm>
          <a:off x="4047996" y="4466590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 smtClean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217979"/>
              </p:ext>
            </p:extLst>
          </p:nvPr>
        </p:nvGraphicFramePr>
        <p:xfrm>
          <a:off x="3551686" y="726581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6" name="表格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308827"/>
              </p:ext>
            </p:extLst>
          </p:nvPr>
        </p:nvGraphicFramePr>
        <p:xfrm>
          <a:off x="13591" y="4940764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7" name="表格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951325"/>
              </p:ext>
            </p:extLst>
          </p:nvPr>
        </p:nvGraphicFramePr>
        <p:xfrm>
          <a:off x="7476" y="4457841"/>
          <a:ext cx="10216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incomingMessages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dirty="0" smtClean="0"/>
                        <a:t>M1_n0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dirty="0" err="1" smtClean="0"/>
                        <a:t>newMessage</a:t>
                      </a:r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8" name="表格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583426"/>
              </p:ext>
            </p:extLst>
          </p:nvPr>
        </p:nvGraphicFramePr>
        <p:xfrm>
          <a:off x="3551686" y="301325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incomingMessages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2" name="直線單箭頭接點 91"/>
          <p:cNvCxnSpPr/>
          <p:nvPr/>
        </p:nvCxnSpPr>
        <p:spPr>
          <a:xfrm flipH="1">
            <a:off x="3261013" y="537224"/>
            <a:ext cx="3204540" cy="3823652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69785"/>
              </p:ext>
            </p:extLst>
          </p:nvPr>
        </p:nvGraphicFramePr>
        <p:xfrm>
          <a:off x="3925266" y="5849871"/>
          <a:ext cx="64807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</a:tblGrid>
              <a:tr h="1891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err="1" smtClean="0"/>
                        <a:t>msgOnFly</a:t>
                      </a:r>
                      <a:endParaRPr lang="en-US" altLang="zh-TW" sz="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" name="右大括弧 107"/>
          <p:cNvSpPr/>
          <p:nvPr/>
        </p:nvSpPr>
        <p:spPr>
          <a:xfrm rot="10800000">
            <a:off x="3795784" y="5819190"/>
            <a:ext cx="163033" cy="465781"/>
          </a:xfrm>
          <a:prstGeom prst="rightBrace">
            <a:avLst>
              <a:gd name="adj1" fmla="val 8333"/>
              <a:gd name="adj2" fmla="val 51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文字方塊 112"/>
          <p:cNvSpPr txBox="1"/>
          <p:nvPr/>
        </p:nvSpPr>
        <p:spPr>
          <a:xfrm>
            <a:off x="6641447" y="194963"/>
            <a:ext cx="49885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3884961" y="3068960"/>
            <a:ext cx="49885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722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922" y="-322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910" y="4711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170563" y="32810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6" name="右大括弧 5"/>
          <p:cNvSpPr/>
          <p:nvPr/>
        </p:nvSpPr>
        <p:spPr>
          <a:xfrm>
            <a:off x="5307488" y="252544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801958"/>
              </p:ext>
            </p:extLst>
          </p:nvPr>
        </p:nvGraphicFramePr>
        <p:xfrm>
          <a:off x="4591387" y="314902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</a:rPr>
                        <a:t>M1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圓角矩形 7"/>
          <p:cNvSpPr/>
          <p:nvPr/>
        </p:nvSpPr>
        <p:spPr>
          <a:xfrm>
            <a:off x="5435428" y="7912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5925461" y="6211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圓角矩形 9"/>
          <p:cNvSpPr/>
          <p:nvPr/>
        </p:nvSpPr>
        <p:spPr>
          <a:xfrm>
            <a:off x="6471357" y="7843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6993385" y="6211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457731" y="5543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925461" y="6335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6271597" y="6335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右大括弧 14"/>
          <p:cNvSpPr/>
          <p:nvPr/>
        </p:nvSpPr>
        <p:spPr>
          <a:xfrm rot="10800000">
            <a:off x="7441134" y="252865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5928146" y="9939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5435427" y="14218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24" name="右大括弧 23"/>
          <p:cNvSpPr/>
          <p:nvPr/>
        </p:nvSpPr>
        <p:spPr>
          <a:xfrm>
            <a:off x="5225333" y="1265804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6676283" y="17698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26" name="圓角矩形 25"/>
          <p:cNvSpPr/>
          <p:nvPr/>
        </p:nvSpPr>
        <p:spPr>
          <a:xfrm>
            <a:off x="6457731" y="14218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27" name="圓角矩形 26"/>
          <p:cNvSpPr/>
          <p:nvPr/>
        </p:nvSpPr>
        <p:spPr>
          <a:xfrm>
            <a:off x="6618374" y="22739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6993385" y="9939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7000969" y="15658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單箭頭接點 29"/>
          <p:cNvCxnSpPr>
            <a:endCxn id="25" idx="2"/>
          </p:cNvCxnSpPr>
          <p:nvPr/>
        </p:nvCxnSpPr>
        <p:spPr>
          <a:xfrm flipV="1">
            <a:off x="7007275" y="19531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538236" y="2474916"/>
            <a:ext cx="9380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" dirty="0" err="1" smtClean="0"/>
              <a:t>transferDonTime</a:t>
            </a:r>
            <a:r>
              <a:rPr lang="en-US" altLang="zh-TW" sz="700" dirty="0" smtClean="0"/>
              <a:t> = </a:t>
            </a:r>
            <a:r>
              <a:rPr lang="en-US" altLang="zh-TW" sz="700" dirty="0" smtClean="0">
                <a:solidFill>
                  <a:srgbClr val="FF0000"/>
                </a:solidFill>
              </a:rPr>
              <a:t>6</a:t>
            </a:r>
            <a:endParaRPr lang="zh-TW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348731"/>
              </p:ext>
            </p:extLst>
          </p:nvPr>
        </p:nvGraphicFramePr>
        <p:xfrm>
          <a:off x="3599784" y="1337811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 transferring M1 from n0 until 6.0</a:t>
                      </a:r>
                      <a:endParaRPr lang="zh-TW" altLang="en-US" sz="500" dirty="0" smtClean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圓角矩形 57"/>
          <p:cNvSpPr>
            <a:spLocks noChangeAspect="1"/>
          </p:cNvSpPr>
          <p:nvPr/>
        </p:nvSpPr>
        <p:spPr>
          <a:xfrm>
            <a:off x="5396261" y="19119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59" name="直線單箭頭接點 58"/>
          <p:cNvCxnSpPr>
            <a:stCxn id="58" idx="0"/>
          </p:cNvCxnSpPr>
          <p:nvPr/>
        </p:nvCxnSpPr>
        <p:spPr>
          <a:xfrm flipV="1">
            <a:off x="5925461" y="16429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圓角矩形 59"/>
          <p:cNvSpPr/>
          <p:nvPr/>
        </p:nvSpPr>
        <p:spPr>
          <a:xfrm>
            <a:off x="12940" y="4130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61" name="直線接點 60"/>
          <p:cNvCxnSpPr/>
          <p:nvPr/>
        </p:nvCxnSpPr>
        <p:spPr>
          <a:xfrm>
            <a:off x="502973" y="2429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圓角矩形 61"/>
          <p:cNvSpPr/>
          <p:nvPr/>
        </p:nvSpPr>
        <p:spPr>
          <a:xfrm>
            <a:off x="1048869" y="4061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63" name="直線接點 62"/>
          <p:cNvCxnSpPr/>
          <p:nvPr/>
        </p:nvCxnSpPr>
        <p:spPr>
          <a:xfrm>
            <a:off x="1570897" y="2429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1035243" y="1761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502973" y="2553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849109" y="2553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505658" y="6157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圓角矩形 67"/>
          <p:cNvSpPr/>
          <p:nvPr/>
        </p:nvSpPr>
        <p:spPr>
          <a:xfrm>
            <a:off x="12939" y="10436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69" name="圓角矩形 68"/>
          <p:cNvSpPr/>
          <p:nvPr/>
        </p:nvSpPr>
        <p:spPr>
          <a:xfrm>
            <a:off x="1253795" y="13916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70" name="圓角矩形 69"/>
          <p:cNvSpPr/>
          <p:nvPr/>
        </p:nvSpPr>
        <p:spPr>
          <a:xfrm>
            <a:off x="1035243" y="10436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71" name="圓角矩形 70"/>
          <p:cNvSpPr/>
          <p:nvPr/>
        </p:nvSpPr>
        <p:spPr>
          <a:xfrm>
            <a:off x="1195886" y="18957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72" name="直線單箭頭接點 71"/>
          <p:cNvCxnSpPr/>
          <p:nvPr/>
        </p:nvCxnSpPr>
        <p:spPr>
          <a:xfrm flipV="1">
            <a:off x="1570897" y="6157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直線接點 72"/>
          <p:cNvCxnSpPr/>
          <p:nvPr/>
        </p:nvCxnSpPr>
        <p:spPr>
          <a:xfrm flipH="1">
            <a:off x="1578481" y="11876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直線單箭頭接點 73"/>
          <p:cNvCxnSpPr>
            <a:endCxn id="69" idx="2"/>
          </p:cNvCxnSpPr>
          <p:nvPr/>
        </p:nvCxnSpPr>
        <p:spPr>
          <a:xfrm flipV="1">
            <a:off x="1584787" y="15749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圓角矩形 74"/>
          <p:cNvSpPr>
            <a:spLocks noChangeAspect="1"/>
          </p:cNvSpPr>
          <p:nvPr/>
        </p:nvSpPr>
        <p:spPr>
          <a:xfrm>
            <a:off x="729215" y="20603"/>
            <a:ext cx="599827" cy="1411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DTNHost</a:t>
            </a:r>
            <a:endParaRPr lang="zh-TW" altLang="en-US" sz="800" dirty="0"/>
          </a:p>
        </p:txBody>
      </p:sp>
      <p:sp>
        <p:nvSpPr>
          <p:cNvPr id="76" name="圓角矩形 75"/>
          <p:cNvSpPr>
            <a:spLocks noChangeAspect="1"/>
          </p:cNvSpPr>
          <p:nvPr/>
        </p:nvSpPr>
        <p:spPr>
          <a:xfrm>
            <a:off x="-26227" y="15337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77" name="直線單箭頭接點 76"/>
          <p:cNvCxnSpPr>
            <a:stCxn id="76" idx="0"/>
          </p:cNvCxnSpPr>
          <p:nvPr/>
        </p:nvCxnSpPr>
        <p:spPr>
          <a:xfrm flipV="1">
            <a:off x="502973" y="12647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79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50" y="4149738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38" y="4229113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2614391" y="4510100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82" name="右大括弧 81"/>
          <p:cNvSpPr/>
          <p:nvPr/>
        </p:nvSpPr>
        <p:spPr>
          <a:xfrm>
            <a:off x="1751316" y="4434539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99925"/>
              </p:ext>
            </p:extLst>
          </p:nvPr>
        </p:nvGraphicFramePr>
        <p:xfrm>
          <a:off x="1035215" y="4496897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圓角矩形 83"/>
          <p:cNvSpPr/>
          <p:nvPr/>
        </p:nvSpPr>
        <p:spPr>
          <a:xfrm>
            <a:off x="1879256" y="4973287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85" name="直線接點 84"/>
          <p:cNvCxnSpPr/>
          <p:nvPr/>
        </p:nvCxnSpPr>
        <p:spPr>
          <a:xfrm>
            <a:off x="2369289" y="4803136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圓角矩形 85"/>
          <p:cNvSpPr/>
          <p:nvPr/>
        </p:nvSpPr>
        <p:spPr>
          <a:xfrm>
            <a:off x="2915185" y="4966326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87" name="直線接點 86"/>
          <p:cNvCxnSpPr/>
          <p:nvPr/>
        </p:nvCxnSpPr>
        <p:spPr>
          <a:xfrm>
            <a:off x="3437213" y="4803136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2901559" y="4736382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369289" y="4815590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直線接點 89"/>
          <p:cNvCxnSpPr/>
          <p:nvPr/>
        </p:nvCxnSpPr>
        <p:spPr>
          <a:xfrm flipV="1">
            <a:off x="2715425" y="4815590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右大括弧 90"/>
          <p:cNvSpPr/>
          <p:nvPr/>
        </p:nvSpPr>
        <p:spPr>
          <a:xfrm rot="10800000">
            <a:off x="3884962" y="4434860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單箭頭接點 92"/>
          <p:cNvCxnSpPr/>
          <p:nvPr/>
        </p:nvCxnSpPr>
        <p:spPr>
          <a:xfrm flipV="1">
            <a:off x="2371974" y="5175983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圓角矩形 93"/>
          <p:cNvSpPr/>
          <p:nvPr/>
        </p:nvSpPr>
        <p:spPr>
          <a:xfrm>
            <a:off x="1879255" y="5603887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95" name="右大括弧 94"/>
          <p:cNvSpPr/>
          <p:nvPr/>
        </p:nvSpPr>
        <p:spPr>
          <a:xfrm>
            <a:off x="1669161" y="5447799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圓角矩形 95"/>
          <p:cNvSpPr/>
          <p:nvPr/>
        </p:nvSpPr>
        <p:spPr>
          <a:xfrm>
            <a:off x="3120111" y="5951854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97" name="圓角矩形 96"/>
          <p:cNvSpPr/>
          <p:nvPr/>
        </p:nvSpPr>
        <p:spPr>
          <a:xfrm>
            <a:off x="2901559" y="5603887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98" name="圓角矩形 97"/>
          <p:cNvSpPr/>
          <p:nvPr/>
        </p:nvSpPr>
        <p:spPr>
          <a:xfrm>
            <a:off x="3062202" y="6455910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99" name="直線單箭頭接點 98"/>
          <p:cNvCxnSpPr/>
          <p:nvPr/>
        </p:nvCxnSpPr>
        <p:spPr>
          <a:xfrm flipV="1">
            <a:off x="3437213" y="5175983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 flipH="1">
            <a:off x="3444797" y="5747888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單箭頭接點 100"/>
          <p:cNvCxnSpPr>
            <a:endCxn id="96" idx="2"/>
          </p:cNvCxnSpPr>
          <p:nvPr/>
        </p:nvCxnSpPr>
        <p:spPr>
          <a:xfrm flipV="1">
            <a:off x="3451103" y="6135113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3" name="表格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14754"/>
              </p:ext>
            </p:extLst>
          </p:nvPr>
        </p:nvGraphicFramePr>
        <p:xfrm>
          <a:off x="43612" y="5519806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500" dirty="0" smtClean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" name="圓角矩形 103"/>
          <p:cNvSpPr>
            <a:spLocks noChangeAspect="1"/>
          </p:cNvSpPr>
          <p:nvPr/>
        </p:nvSpPr>
        <p:spPr>
          <a:xfrm>
            <a:off x="1840089" y="6093911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105" name="直線單箭頭接點 104"/>
          <p:cNvCxnSpPr>
            <a:stCxn id="104" idx="0"/>
          </p:cNvCxnSpPr>
          <p:nvPr/>
        </p:nvCxnSpPr>
        <p:spPr>
          <a:xfrm flipV="1">
            <a:off x="2369289" y="5824931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353750"/>
              </p:ext>
            </p:extLst>
          </p:nvPr>
        </p:nvGraphicFramePr>
        <p:xfrm>
          <a:off x="7482155" y="1698556"/>
          <a:ext cx="64807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</a:tblGrid>
              <a:tr h="1891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err="1" smtClean="0"/>
                        <a:t>msgOnFly</a:t>
                      </a:r>
                      <a:endParaRPr lang="en-US" altLang="zh-TW" sz="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7" name="右大括弧 106"/>
          <p:cNvSpPr/>
          <p:nvPr/>
        </p:nvSpPr>
        <p:spPr>
          <a:xfrm rot="10800000">
            <a:off x="7352673" y="1667875"/>
            <a:ext cx="163033" cy="465781"/>
          </a:xfrm>
          <a:prstGeom prst="rightBrace">
            <a:avLst>
              <a:gd name="adj1" fmla="val 8333"/>
              <a:gd name="adj2" fmla="val 51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標題 4"/>
          <p:cNvSpPr txBox="1">
            <a:spLocks/>
          </p:cNvSpPr>
          <p:nvPr/>
        </p:nvSpPr>
        <p:spPr>
          <a:xfrm>
            <a:off x="458538" y="-70369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relay started in </a:t>
            </a:r>
            <a:r>
              <a:rPr lang="en-US" altLang="zh-TW" sz="1800" dirty="0" smtClean="0"/>
              <a:t>clock 6</a:t>
            </a:r>
            <a:endParaRPr lang="zh-TW" altLang="en-US" sz="1800" dirty="0"/>
          </a:p>
        </p:txBody>
      </p:sp>
      <p:graphicFrame>
        <p:nvGraphicFramePr>
          <p:cNvPr id="111" name="表格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344805"/>
              </p:ext>
            </p:extLst>
          </p:nvPr>
        </p:nvGraphicFramePr>
        <p:xfrm>
          <a:off x="7604168" y="284595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 smtClean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2" name="表格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860459"/>
              </p:ext>
            </p:extLst>
          </p:nvPr>
        </p:nvGraphicFramePr>
        <p:xfrm>
          <a:off x="4047996" y="4466590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 smtClean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784603"/>
              </p:ext>
            </p:extLst>
          </p:nvPr>
        </p:nvGraphicFramePr>
        <p:xfrm>
          <a:off x="3551686" y="726581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6" name="表格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376846"/>
              </p:ext>
            </p:extLst>
          </p:nvPr>
        </p:nvGraphicFramePr>
        <p:xfrm>
          <a:off x="13591" y="4940764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7" name="表格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917153"/>
              </p:ext>
            </p:extLst>
          </p:nvPr>
        </p:nvGraphicFramePr>
        <p:xfrm>
          <a:off x="7476" y="4457841"/>
          <a:ext cx="10216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incomingMessages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dirty="0" smtClean="0"/>
                        <a:t>M1_n0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dirty="0" err="1" smtClean="0"/>
                        <a:t>newMessage</a:t>
                      </a:r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8" name="表格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612955"/>
              </p:ext>
            </p:extLst>
          </p:nvPr>
        </p:nvGraphicFramePr>
        <p:xfrm>
          <a:off x="3551686" y="301325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incomingMessages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2" name="直線單箭頭接點 91"/>
          <p:cNvCxnSpPr/>
          <p:nvPr/>
        </p:nvCxnSpPr>
        <p:spPr>
          <a:xfrm flipH="1">
            <a:off x="3261013" y="537224"/>
            <a:ext cx="3204540" cy="3823652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69785"/>
              </p:ext>
            </p:extLst>
          </p:nvPr>
        </p:nvGraphicFramePr>
        <p:xfrm>
          <a:off x="3925266" y="5849871"/>
          <a:ext cx="64807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</a:tblGrid>
              <a:tr h="1891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err="1" smtClean="0"/>
                        <a:t>msgOnFly</a:t>
                      </a:r>
                      <a:endParaRPr lang="en-US" altLang="zh-TW" sz="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" name="右大括弧 107"/>
          <p:cNvSpPr/>
          <p:nvPr/>
        </p:nvSpPr>
        <p:spPr>
          <a:xfrm rot="10800000">
            <a:off x="3795784" y="5819190"/>
            <a:ext cx="163033" cy="465781"/>
          </a:xfrm>
          <a:prstGeom prst="rightBrace">
            <a:avLst>
              <a:gd name="adj1" fmla="val 8333"/>
              <a:gd name="adj2" fmla="val 51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文字方塊 112"/>
          <p:cNvSpPr txBox="1"/>
          <p:nvPr/>
        </p:nvSpPr>
        <p:spPr>
          <a:xfrm>
            <a:off x="6641447" y="194963"/>
            <a:ext cx="49885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3062202" y="4184941"/>
            <a:ext cx="49885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17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922" y="-322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910" y="4711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170563" y="32810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6" name="右大括弧 5"/>
          <p:cNvSpPr/>
          <p:nvPr/>
        </p:nvSpPr>
        <p:spPr>
          <a:xfrm>
            <a:off x="5307488" y="252544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247627"/>
              </p:ext>
            </p:extLst>
          </p:nvPr>
        </p:nvGraphicFramePr>
        <p:xfrm>
          <a:off x="4591387" y="314902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</a:rPr>
                        <a:t>M1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圓角矩形 7"/>
          <p:cNvSpPr/>
          <p:nvPr/>
        </p:nvSpPr>
        <p:spPr>
          <a:xfrm>
            <a:off x="5435428" y="7912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5925461" y="6211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圓角矩形 9"/>
          <p:cNvSpPr/>
          <p:nvPr/>
        </p:nvSpPr>
        <p:spPr>
          <a:xfrm>
            <a:off x="6471357" y="7843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6993385" y="6211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457731" y="5543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925461" y="6335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6271597" y="6335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右大括弧 14"/>
          <p:cNvSpPr/>
          <p:nvPr/>
        </p:nvSpPr>
        <p:spPr>
          <a:xfrm rot="10800000">
            <a:off x="7441134" y="252865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5928146" y="9939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5435427" y="14218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24" name="右大括弧 23"/>
          <p:cNvSpPr/>
          <p:nvPr/>
        </p:nvSpPr>
        <p:spPr>
          <a:xfrm>
            <a:off x="5225333" y="1265804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6676283" y="17698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26" name="圓角矩形 25"/>
          <p:cNvSpPr/>
          <p:nvPr/>
        </p:nvSpPr>
        <p:spPr>
          <a:xfrm>
            <a:off x="6457731" y="14218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27" name="圓角矩形 26"/>
          <p:cNvSpPr/>
          <p:nvPr/>
        </p:nvSpPr>
        <p:spPr>
          <a:xfrm>
            <a:off x="6618374" y="22739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6993385" y="9939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7000969" y="15658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單箭頭接點 29"/>
          <p:cNvCxnSpPr>
            <a:endCxn id="25" idx="2"/>
          </p:cNvCxnSpPr>
          <p:nvPr/>
        </p:nvCxnSpPr>
        <p:spPr>
          <a:xfrm flipV="1">
            <a:off x="7007275" y="19531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538236" y="2474916"/>
            <a:ext cx="9380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" dirty="0" err="1" smtClean="0"/>
              <a:t>transferDonTime</a:t>
            </a:r>
            <a:r>
              <a:rPr lang="en-US" altLang="zh-TW" sz="700" dirty="0" smtClean="0"/>
              <a:t> = </a:t>
            </a:r>
            <a:r>
              <a:rPr lang="en-US" altLang="zh-TW" sz="700" dirty="0" smtClean="0">
                <a:solidFill>
                  <a:srgbClr val="FF0000"/>
                </a:solidFill>
              </a:rPr>
              <a:t>6</a:t>
            </a:r>
            <a:endParaRPr lang="zh-TW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508860"/>
              </p:ext>
            </p:extLst>
          </p:nvPr>
        </p:nvGraphicFramePr>
        <p:xfrm>
          <a:off x="3599784" y="1337811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 transferring M1 from n0 until 6.0</a:t>
                      </a:r>
                      <a:endParaRPr lang="zh-TW" altLang="en-US" sz="500" dirty="0" smtClean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圓角矩形 57"/>
          <p:cNvSpPr>
            <a:spLocks noChangeAspect="1"/>
          </p:cNvSpPr>
          <p:nvPr/>
        </p:nvSpPr>
        <p:spPr>
          <a:xfrm>
            <a:off x="5396261" y="19119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59" name="直線單箭頭接點 58"/>
          <p:cNvCxnSpPr>
            <a:stCxn id="58" idx="0"/>
          </p:cNvCxnSpPr>
          <p:nvPr/>
        </p:nvCxnSpPr>
        <p:spPr>
          <a:xfrm flipV="1">
            <a:off x="5925461" y="16429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圓角矩形 59"/>
          <p:cNvSpPr/>
          <p:nvPr/>
        </p:nvSpPr>
        <p:spPr>
          <a:xfrm>
            <a:off x="12940" y="413092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61" name="直線接點 60"/>
          <p:cNvCxnSpPr/>
          <p:nvPr/>
        </p:nvCxnSpPr>
        <p:spPr>
          <a:xfrm>
            <a:off x="502973" y="24294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圓角矩形 61"/>
          <p:cNvSpPr/>
          <p:nvPr/>
        </p:nvSpPr>
        <p:spPr>
          <a:xfrm>
            <a:off x="1048869" y="406131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63" name="直線接點 62"/>
          <p:cNvCxnSpPr/>
          <p:nvPr/>
        </p:nvCxnSpPr>
        <p:spPr>
          <a:xfrm>
            <a:off x="1570897" y="242941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1035243" y="176187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502973" y="255395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849109" y="255395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505658" y="615788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圓角矩形 67"/>
          <p:cNvSpPr/>
          <p:nvPr/>
        </p:nvSpPr>
        <p:spPr>
          <a:xfrm>
            <a:off x="12939" y="1043692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69" name="圓角矩形 68"/>
          <p:cNvSpPr/>
          <p:nvPr/>
        </p:nvSpPr>
        <p:spPr>
          <a:xfrm>
            <a:off x="1253795" y="1391659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70" name="圓角矩形 69"/>
          <p:cNvSpPr/>
          <p:nvPr/>
        </p:nvSpPr>
        <p:spPr>
          <a:xfrm>
            <a:off x="1035243" y="1043692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71" name="圓角矩形 70"/>
          <p:cNvSpPr/>
          <p:nvPr/>
        </p:nvSpPr>
        <p:spPr>
          <a:xfrm>
            <a:off x="1195886" y="1895715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72" name="直線單箭頭接點 71"/>
          <p:cNvCxnSpPr/>
          <p:nvPr/>
        </p:nvCxnSpPr>
        <p:spPr>
          <a:xfrm flipV="1">
            <a:off x="1570897" y="615788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直線接點 72"/>
          <p:cNvCxnSpPr/>
          <p:nvPr/>
        </p:nvCxnSpPr>
        <p:spPr>
          <a:xfrm flipH="1">
            <a:off x="1578481" y="1187693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直線單箭頭接點 73"/>
          <p:cNvCxnSpPr>
            <a:endCxn id="69" idx="2"/>
          </p:cNvCxnSpPr>
          <p:nvPr/>
        </p:nvCxnSpPr>
        <p:spPr>
          <a:xfrm flipV="1">
            <a:off x="1584787" y="1574918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圓角矩形 74"/>
          <p:cNvSpPr>
            <a:spLocks noChangeAspect="1"/>
          </p:cNvSpPr>
          <p:nvPr/>
        </p:nvSpPr>
        <p:spPr>
          <a:xfrm>
            <a:off x="729215" y="20603"/>
            <a:ext cx="599827" cy="14113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DTNHost</a:t>
            </a:r>
            <a:endParaRPr lang="zh-TW" altLang="en-US" sz="800" dirty="0"/>
          </a:p>
        </p:txBody>
      </p:sp>
      <p:sp>
        <p:nvSpPr>
          <p:cNvPr id="76" name="圓角矩形 75"/>
          <p:cNvSpPr>
            <a:spLocks noChangeAspect="1"/>
          </p:cNvSpPr>
          <p:nvPr/>
        </p:nvSpPr>
        <p:spPr>
          <a:xfrm>
            <a:off x="-26227" y="1533716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77" name="直線單箭頭接點 76"/>
          <p:cNvCxnSpPr>
            <a:stCxn id="76" idx="0"/>
          </p:cNvCxnSpPr>
          <p:nvPr/>
        </p:nvCxnSpPr>
        <p:spPr>
          <a:xfrm flipV="1">
            <a:off x="502973" y="1264736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79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50" y="4149738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38" y="4229113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2614391" y="4510100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82" name="右大括弧 81"/>
          <p:cNvSpPr/>
          <p:nvPr/>
        </p:nvSpPr>
        <p:spPr>
          <a:xfrm>
            <a:off x="1751316" y="4434539"/>
            <a:ext cx="147168" cy="941251"/>
          </a:xfrm>
          <a:prstGeom prst="rightBrace">
            <a:avLst>
              <a:gd name="adj1" fmla="val 8333"/>
              <a:gd name="adj2" fmla="val 67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863780"/>
              </p:ext>
            </p:extLst>
          </p:nvPr>
        </p:nvGraphicFramePr>
        <p:xfrm>
          <a:off x="1035215" y="4496897"/>
          <a:ext cx="7450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0"/>
                <a:gridCol w="372530"/>
              </a:tblGrid>
              <a:tr h="154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06577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圓角矩形 83"/>
          <p:cNvSpPr/>
          <p:nvPr/>
        </p:nvSpPr>
        <p:spPr>
          <a:xfrm>
            <a:off x="1879256" y="4973287"/>
            <a:ext cx="863713" cy="202696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MessageRouter</a:t>
            </a:r>
            <a:endParaRPr lang="zh-TW" altLang="en-US" sz="800" dirty="0"/>
          </a:p>
        </p:txBody>
      </p:sp>
      <p:cxnSp>
        <p:nvCxnSpPr>
          <p:cNvPr id="85" name="直線接點 84"/>
          <p:cNvCxnSpPr/>
          <p:nvPr/>
        </p:nvCxnSpPr>
        <p:spPr>
          <a:xfrm>
            <a:off x="2369289" y="4803136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圓角矩形 85"/>
          <p:cNvSpPr/>
          <p:nvPr/>
        </p:nvSpPr>
        <p:spPr>
          <a:xfrm>
            <a:off x="2915185" y="4966326"/>
            <a:ext cx="979539" cy="2096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NetworkInterface</a:t>
            </a:r>
            <a:endParaRPr lang="zh-TW" altLang="en-US" sz="800" dirty="0"/>
          </a:p>
        </p:txBody>
      </p:sp>
      <p:cxnSp>
        <p:nvCxnSpPr>
          <p:cNvPr id="87" name="直線接點 86"/>
          <p:cNvCxnSpPr/>
          <p:nvPr/>
        </p:nvCxnSpPr>
        <p:spPr>
          <a:xfrm>
            <a:off x="3437213" y="4803136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2901559" y="4736382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369289" y="4815590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直線接點 89"/>
          <p:cNvCxnSpPr/>
          <p:nvPr/>
        </p:nvCxnSpPr>
        <p:spPr>
          <a:xfrm flipV="1">
            <a:off x="2715425" y="4815590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右大括弧 90"/>
          <p:cNvSpPr/>
          <p:nvPr/>
        </p:nvSpPr>
        <p:spPr>
          <a:xfrm rot="10800000">
            <a:off x="3884962" y="4434860"/>
            <a:ext cx="163033" cy="868922"/>
          </a:xfrm>
          <a:prstGeom prst="rightBrace">
            <a:avLst>
              <a:gd name="adj1" fmla="val 8333"/>
              <a:gd name="adj2" fmla="val 28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單箭頭接點 92"/>
          <p:cNvCxnSpPr/>
          <p:nvPr/>
        </p:nvCxnSpPr>
        <p:spPr>
          <a:xfrm flipV="1">
            <a:off x="2371974" y="5175983"/>
            <a:ext cx="0" cy="41583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圓角矩形 93"/>
          <p:cNvSpPr/>
          <p:nvPr/>
        </p:nvSpPr>
        <p:spPr>
          <a:xfrm>
            <a:off x="1879255" y="5603887"/>
            <a:ext cx="863716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800" dirty="0" err="1" smtClean="0"/>
              <a:t>ActiveRouter</a:t>
            </a:r>
            <a:endParaRPr lang="zh-TW" altLang="en-US" sz="900" dirty="0"/>
          </a:p>
        </p:txBody>
      </p:sp>
      <p:sp>
        <p:nvSpPr>
          <p:cNvPr id="95" name="右大括弧 94"/>
          <p:cNvSpPr/>
          <p:nvPr/>
        </p:nvSpPr>
        <p:spPr>
          <a:xfrm>
            <a:off x="1669161" y="5447799"/>
            <a:ext cx="225022" cy="917730"/>
          </a:xfrm>
          <a:prstGeom prst="rightBrace">
            <a:avLst>
              <a:gd name="adj1" fmla="val 8333"/>
              <a:gd name="adj2" fmla="val 2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圓角矩形 95"/>
          <p:cNvSpPr/>
          <p:nvPr/>
        </p:nvSpPr>
        <p:spPr>
          <a:xfrm>
            <a:off x="3120111" y="5951854"/>
            <a:ext cx="661984" cy="18325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700" dirty="0" smtClean="0"/>
              <a:t>Connections</a:t>
            </a:r>
            <a:endParaRPr lang="zh-TW" altLang="en-US" sz="700" dirty="0"/>
          </a:p>
        </p:txBody>
      </p:sp>
      <p:sp>
        <p:nvSpPr>
          <p:cNvPr id="97" name="圓角矩形 96"/>
          <p:cNvSpPr/>
          <p:nvPr/>
        </p:nvSpPr>
        <p:spPr>
          <a:xfrm>
            <a:off x="2901559" y="5603887"/>
            <a:ext cx="1237365" cy="14400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98" name="圓角矩形 97"/>
          <p:cNvSpPr/>
          <p:nvPr/>
        </p:nvSpPr>
        <p:spPr>
          <a:xfrm>
            <a:off x="3062202" y="6455910"/>
            <a:ext cx="777802" cy="36004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err="1" smtClean="0"/>
              <a:t>CBRConnection</a:t>
            </a:r>
            <a:endParaRPr lang="zh-TW" altLang="en-US" sz="800" dirty="0"/>
          </a:p>
        </p:txBody>
      </p:sp>
      <p:cxnSp>
        <p:nvCxnSpPr>
          <p:cNvPr id="99" name="直線單箭頭接點 98"/>
          <p:cNvCxnSpPr/>
          <p:nvPr/>
        </p:nvCxnSpPr>
        <p:spPr>
          <a:xfrm flipV="1">
            <a:off x="3437213" y="5175983"/>
            <a:ext cx="1" cy="415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 flipH="1">
            <a:off x="3444797" y="5747888"/>
            <a:ext cx="1" cy="2039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單箭頭接點 100"/>
          <p:cNvCxnSpPr>
            <a:endCxn id="96" idx="2"/>
          </p:cNvCxnSpPr>
          <p:nvPr/>
        </p:nvCxnSpPr>
        <p:spPr>
          <a:xfrm flipV="1">
            <a:off x="3451103" y="6135113"/>
            <a:ext cx="0" cy="320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3" name="表格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228875"/>
              </p:ext>
            </p:extLst>
          </p:nvPr>
        </p:nvGraphicFramePr>
        <p:xfrm>
          <a:off x="43612" y="5519806"/>
          <a:ext cx="1707704" cy="81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/>
              </a:tblGrid>
              <a:tr h="199452">
                <a:tc>
                  <a:txBody>
                    <a:bodyPr/>
                    <a:lstStyle/>
                    <a:p>
                      <a:r>
                        <a:rPr lang="en-US" altLang="zh-TW" sz="800" b="1" dirty="0" err="1" smtClean="0"/>
                        <a:t>sendingConnections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205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500" dirty="0" smtClean="0"/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  <a:tr h="185206">
                <a:tc>
                  <a:txBody>
                    <a:bodyPr/>
                    <a:lstStyle/>
                    <a:p>
                      <a:endParaRPr lang="zh-TW" altLang="en-US" sz="7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" name="圓角矩形 103"/>
          <p:cNvSpPr>
            <a:spLocks noChangeAspect="1"/>
          </p:cNvSpPr>
          <p:nvPr/>
        </p:nvSpPr>
        <p:spPr>
          <a:xfrm>
            <a:off x="1840089" y="6093911"/>
            <a:ext cx="1058400" cy="2016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EpidemicRouter</a:t>
            </a:r>
            <a:endParaRPr lang="zh-TW" altLang="en-US" sz="800" dirty="0"/>
          </a:p>
        </p:txBody>
      </p:sp>
      <p:cxnSp>
        <p:nvCxnSpPr>
          <p:cNvPr id="105" name="直線單箭頭接點 104"/>
          <p:cNvCxnSpPr>
            <a:stCxn id="104" idx="0"/>
          </p:cNvCxnSpPr>
          <p:nvPr/>
        </p:nvCxnSpPr>
        <p:spPr>
          <a:xfrm flipV="1">
            <a:off x="2369289" y="5824931"/>
            <a:ext cx="2685" cy="2689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32945"/>
              </p:ext>
            </p:extLst>
          </p:nvPr>
        </p:nvGraphicFramePr>
        <p:xfrm>
          <a:off x="7482155" y="1698556"/>
          <a:ext cx="64807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</a:tblGrid>
              <a:tr h="1891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err="1" smtClean="0"/>
                        <a:t>msgOnFly</a:t>
                      </a:r>
                      <a:endParaRPr lang="en-US" altLang="zh-TW" sz="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7" name="右大括弧 106"/>
          <p:cNvSpPr/>
          <p:nvPr/>
        </p:nvSpPr>
        <p:spPr>
          <a:xfrm rot="10800000">
            <a:off x="7352673" y="1667875"/>
            <a:ext cx="163033" cy="465781"/>
          </a:xfrm>
          <a:prstGeom prst="rightBrace">
            <a:avLst>
              <a:gd name="adj1" fmla="val 8333"/>
              <a:gd name="adj2" fmla="val 51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標題 4"/>
          <p:cNvSpPr txBox="1">
            <a:spLocks/>
          </p:cNvSpPr>
          <p:nvPr/>
        </p:nvSpPr>
        <p:spPr>
          <a:xfrm>
            <a:off x="458538" y="-70369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Message </a:t>
            </a:r>
            <a:r>
              <a:rPr lang="en-US" altLang="zh-TW" sz="1800" dirty="0" smtClean="0"/>
              <a:t>is delivered in clock 6</a:t>
            </a:r>
            <a:endParaRPr lang="zh-TW" altLang="en-US" sz="1800" dirty="0"/>
          </a:p>
        </p:txBody>
      </p:sp>
      <p:graphicFrame>
        <p:nvGraphicFramePr>
          <p:cNvPr id="111" name="表格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519361"/>
              </p:ext>
            </p:extLst>
          </p:nvPr>
        </p:nvGraphicFramePr>
        <p:xfrm>
          <a:off x="7604168" y="284595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 smtClean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2" name="表格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584231"/>
              </p:ext>
            </p:extLst>
          </p:nvPr>
        </p:nvGraphicFramePr>
        <p:xfrm>
          <a:off x="4047996" y="4466590"/>
          <a:ext cx="14790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205579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Connections</a:t>
                      </a:r>
                      <a:endParaRPr lang="zh-TW" altLang="en-US" sz="800" b="1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 smtClean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879494"/>
              </p:ext>
            </p:extLst>
          </p:nvPr>
        </p:nvGraphicFramePr>
        <p:xfrm>
          <a:off x="3551686" y="726581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6" name="表格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1220"/>
              </p:ext>
            </p:extLst>
          </p:nvPr>
        </p:nvGraphicFramePr>
        <p:xfrm>
          <a:off x="13591" y="4940764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deliveredMessages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dirty="0" smtClean="0">
                          <a:solidFill>
                            <a:srgbClr val="FF0000"/>
                          </a:solidFill>
                        </a:rPr>
                        <a:t>M1</a:t>
                      </a:r>
                      <a:endParaRPr lang="zh-TW" alt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zh-TW" alt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7" name="表格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71270"/>
              </p:ext>
            </p:extLst>
          </p:nvPr>
        </p:nvGraphicFramePr>
        <p:xfrm>
          <a:off x="7476" y="4457841"/>
          <a:ext cx="10216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incomingMessages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dirty="0" smtClean="0"/>
                        <a:t>M1_n0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dirty="0" err="1" smtClean="0"/>
                        <a:t>newMessage</a:t>
                      </a:r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8" name="表格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370742"/>
              </p:ext>
            </p:extLst>
          </p:nvPr>
        </p:nvGraphicFramePr>
        <p:xfrm>
          <a:off x="3551686" y="301325"/>
          <a:ext cx="102165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26"/>
                <a:gridCol w="510826"/>
              </a:tblGrid>
              <a:tr h="1985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incomingMessages</a:t>
                      </a:r>
                      <a:endParaRPr lang="zh-TW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336"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2" name="直線單箭頭接點 91"/>
          <p:cNvCxnSpPr/>
          <p:nvPr/>
        </p:nvCxnSpPr>
        <p:spPr>
          <a:xfrm flipH="1">
            <a:off x="3261013" y="537224"/>
            <a:ext cx="3204540" cy="3823652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69785"/>
              </p:ext>
            </p:extLst>
          </p:nvPr>
        </p:nvGraphicFramePr>
        <p:xfrm>
          <a:off x="3925266" y="5849871"/>
          <a:ext cx="64807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</a:tblGrid>
              <a:tr h="1891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800" dirty="0" err="1" smtClean="0"/>
                        <a:t>msgOnFly</a:t>
                      </a:r>
                      <a:endParaRPr lang="en-US" altLang="zh-TW" sz="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….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" name="右大括弧 107"/>
          <p:cNvSpPr/>
          <p:nvPr/>
        </p:nvSpPr>
        <p:spPr>
          <a:xfrm rot="10800000">
            <a:off x="3795784" y="5819190"/>
            <a:ext cx="163033" cy="465781"/>
          </a:xfrm>
          <a:prstGeom prst="rightBrace">
            <a:avLst>
              <a:gd name="adj1" fmla="val 8333"/>
              <a:gd name="adj2" fmla="val 51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文字方塊 108"/>
          <p:cNvSpPr txBox="1"/>
          <p:nvPr/>
        </p:nvSpPr>
        <p:spPr>
          <a:xfrm>
            <a:off x="6641447" y="194963"/>
            <a:ext cx="49885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87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142707" y="6106814"/>
            <a:ext cx="3244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update().</a:t>
            </a:r>
            <a:r>
              <a:rPr lang="en-US" altLang="zh-TW" sz="1200" b="1" dirty="0" err="1" smtClean="0">
                <a:solidFill>
                  <a:schemeClr val="accent4">
                    <a:lumMod val="75000"/>
                  </a:schemeClr>
                </a:solidFill>
              </a:rPr>
              <a:t>this</a:t>
            </a:r>
            <a:r>
              <a:rPr lang="en-US" altLang="zh-TW" sz="1200" b="1" dirty="0" err="1" smtClean="0"/>
              <a:t>.tryAllMessagesToAllConnections</a:t>
            </a:r>
            <a:r>
              <a:rPr lang="en-US" altLang="zh-TW" sz="1200" b="1" dirty="0"/>
              <a:t>();</a:t>
            </a:r>
            <a:endParaRPr lang="zh-TW" altLang="en-US" sz="12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135817" y="4931227"/>
            <a:ext cx="2358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tryAllMessagesToAllConnections</a:t>
            </a:r>
            <a:r>
              <a:rPr lang="en-US" altLang="zh-TW" sz="1200" b="1" dirty="0"/>
              <a:t>()</a:t>
            </a:r>
            <a:endParaRPr lang="zh-TW" altLang="en-US" sz="1200" b="1" dirty="0"/>
          </a:p>
        </p:txBody>
      </p: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19" idx="2"/>
          </p:cNvCxnSpPr>
          <p:nvPr/>
        </p:nvCxnSpPr>
        <p:spPr>
          <a:xfrm flipH="1" flipV="1">
            <a:off x="3315083" y="5208226"/>
            <a:ext cx="6890" cy="93673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364522" y="5826493"/>
            <a:ext cx="2597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Try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any/all message to any/all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connection.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135816" y="4222180"/>
            <a:ext cx="3476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tryMessagesToConnections</a:t>
            </a:r>
            <a:r>
              <a:rPr lang="en-US" altLang="zh-TW" sz="1200" b="1" dirty="0"/>
              <a:t>(messages, connections)</a:t>
            </a:r>
            <a:endParaRPr lang="zh-TW" altLang="en-US" sz="1200" b="1" dirty="0"/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2398906" y="4486291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2478988" y="4580458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send all given messages to all given connections.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135817" y="3532587"/>
            <a:ext cx="2164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tryAllMessages</a:t>
            </a:r>
            <a:r>
              <a:rPr lang="en-US" altLang="zh-TW" sz="1200" b="1" dirty="0" smtClean="0"/>
              <a:t>(con</a:t>
            </a:r>
            <a:r>
              <a:rPr lang="en-US" altLang="zh-TW" sz="1200" b="1" dirty="0"/>
              <a:t>, </a:t>
            </a:r>
            <a:r>
              <a:rPr lang="en-US" altLang="zh-TW" sz="1200" b="1" dirty="0" smtClean="0"/>
              <a:t>messages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35" name="直線單箭頭接點 34"/>
          <p:cNvCxnSpPr/>
          <p:nvPr/>
        </p:nvCxnSpPr>
        <p:spPr>
          <a:xfrm flipH="1" flipV="1">
            <a:off x="2393443" y="3795189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2469803" y="3880408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Goes trough the messages until the other node accepts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one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for receiving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138291" y="2869060"/>
            <a:ext cx="1519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startTransfer</a:t>
            </a:r>
            <a:r>
              <a:rPr lang="en-US" altLang="zh-TW" sz="1200" b="1" dirty="0" smtClean="0"/>
              <a:t>(m,</a:t>
            </a:r>
            <a:r>
              <a:rPr lang="zh-TW" altLang="en-US" sz="1200" b="1" dirty="0" smtClean="0"/>
              <a:t> </a:t>
            </a:r>
            <a:r>
              <a:rPr lang="en-US" altLang="zh-TW" sz="1200" b="1" dirty="0" smtClean="0"/>
              <a:t>con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39" name="直線單箭頭接點 38"/>
          <p:cNvCxnSpPr/>
          <p:nvPr/>
        </p:nvCxnSpPr>
        <p:spPr>
          <a:xfrm flipH="1" flipV="1">
            <a:off x="2398906" y="3138929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464304" y="3224148"/>
            <a:ext cx="327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2393443" y="2594539"/>
            <a:ext cx="2" cy="324479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3658258" y="3068173"/>
            <a:ext cx="2207233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5865491" y="3068173"/>
            <a:ext cx="1" cy="602915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endCxn id="34" idx="3"/>
          </p:cNvCxnSpPr>
          <p:nvPr/>
        </p:nvCxnSpPr>
        <p:spPr>
          <a:xfrm flipH="1">
            <a:off x="4299999" y="3671086"/>
            <a:ext cx="1565493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5938565" y="3112498"/>
            <a:ext cx="1172822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</a:t>
            </a:r>
            <a:r>
              <a:rPr lang="en-US" altLang="zh-TW" sz="1400" b="1" dirty="0" err="1" smtClean="0">
                <a:solidFill>
                  <a:schemeClr val="accent2"/>
                </a:solidFill>
              </a:rPr>
              <a:t>retVal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59" name="左大括弧 58"/>
          <p:cNvSpPr/>
          <p:nvPr/>
        </p:nvSpPr>
        <p:spPr>
          <a:xfrm>
            <a:off x="7111387" y="2348470"/>
            <a:ext cx="288032" cy="1878767"/>
          </a:xfrm>
          <a:prstGeom prst="leftBrac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2755246" y="584520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0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877035" y="454913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tx2"/>
                </a:solidFill>
              </a:rPr>
              <a:t>Step </a:t>
            </a:r>
            <a:r>
              <a:rPr lang="en-US" altLang="zh-TW" sz="1050" dirty="0" smtClean="0">
                <a:solidFill>
                  <a:schemeClr val="tx2"/>
                </a:solidFill>
              </a:rPr>
              <a:t>1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877949" y="388040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2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896119" y="322414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3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344802" y="2689802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2"/>
                </a:solidFill>
              </a:rPr>
              <a:t>Step 2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7399419" y="2257467"/>
            <a:ext cx="1763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i="1" dirty="0" smtClean="0">
                <a:solidFill>
                  <a:schemeClr val="accent2"/>
                </a:solidFill>
              </a:rPr>
              <a:t>RCV_OK </a:t>
            </a:r>
            <a:r>
              <a:rPr lang="en-US" altLang="zh-TW" sz="1000" b="1" i="1" dirty="0">
                <a:solidFill>
                  <a:schemeClr val="accent2"/>
                </a:solidFill>
              </a:rPr>
              <a:t>= </a:t>
            </a:r>
            <a:r>
              <a:rPr lang="en-US" altLang="zh-TW" sz="1000" b="1" i="1" dirty="0" smtClean="0">
                <a:solidFill>
                  <a:schemeClr val="accent2"/>
                </a:solidFill>
              </a:rPr>
              <a:t>0</a:t>
            </a:r>
          </a:p>
          <a:p>
            <a:endParaRPr lang="en-US" altLang="zh-TW" sz="1000" i="1" dirty="0" smtClean="0"/>
          </a:p>
          <a:p>
            <a:r>
              <a:rPr lang="en-US" altLang="zh-TW" sz="1000" i="1" dirty="0"/>
              <a:t>TRY_LATER_BUSY = </a:t>
            </a:r>
            <a:r>
              <a:rPr lang="en-US" altLang="zh-TW" sz="1000" i="1" dirty="0" smtClean="0"/>
              <a:t>1</a:t>
            </a:r>
          </a:p>
          <a:p>
            <a:endParaRPr lang="en-US" altLang="zh-TW" sz="1000" i="1" dirty="0" smtClean="0"/>
          </a:p>
          <a:p>
            <a:r>
              <a:rPr lang="en-US" altLang="zh-TW" sz="1000" i="1" dirty="0"/>
              <a:t>DENIED_OLD = -</a:t>
            </a:r>
            <a:r>
              <a:rPr lang="en-US" altLang="zh-TW" sz="1000" i="1" dirty="0" smtClean="0"/>
              <a:t>1</a:t>
            </a:r>
          </a:p>
          <a:p>
            <a:endParaRPr lang="en-US" altLang="zh-TW" sz="1000" i="1" dirty="0"/>
          </a:p>
          <a:p>
            <a:r>
              <a:rPr lang="en-US" altLang="zh-TW" sz="1000" i="1" dirty="0"/>
              <a:t>DENIED_NO_SPACE = -</a:t>
            </a:r>
            <a:r>
              <a:rPr lang="en-US" altLang="zh-TW" sz="1000" i="1" dirty="0" smtClean="0"/>
              <a:t>2</a:t>
            </a:r>
          </a:p>
          <a:p>
            <a:endParaRPr lang="en-US" altLang="zh-TW" sz="1000" i="1" dirty="0"/>
          </a:p>
          <a:p>
            <a:r>
              <a:rPr lang="en-US" altLang="zh-TW" sz="1000" i="1" dirty="0"/>
              <a:t>DENIED_TTL = -</a:t>
            </a:r>
            <a:r>
              <a:rPr lang="en-US" altLang="zh-TW" sz="1000" i="1" dirty="0" smtClean="0"/>
              <a:t>3</a:t>
            </a:r>
          </a:p>
          <a:p>
            <a:endParaRPr lang="en-US" altLang="zh-TW" sz="1000" i="1" dirty="0"/>
          </a:p>
          <a:p>
            <a:r>
              <a:rPr lang="en-US" altLang="zh-TW" sz="1000" i="1" dirty="0"/>
              <a:t>DENIED_UNSPECIFIED = -999</a:t>
            </a:r>
            <a:endParaRPr lang="en-US" altLang="zh-TW" sz="1000" i="1" dirty="0" smtClean="0"/>
          </a:p>
          <a:p>
            <a:endParaRPr lang="en-US" altLang="zh-TW" sz="1000" i="1" dirty="0" smtClean="0"/>
          </a:p>
          <a:p>
            <a:r>
              <a:rPr lang="en-US" altLang="zh-TW" sz="1000" i="1" dirty="0"/>
              <a:t>DENIED_DELIVERED = -4</a:t>
            </a:r>
          </a:p>
          <a:p>
            <a:endParaRPr lang="en-US" altLang="zh-TW" sz="1000" i="1" dirty="0" smtClean="0"/>
          </a:p>
          <a:p>
            <a:endParaRPr lang="en-US" altLang="zh-TW" sz="1000" i="1" dirty="0"/>
          </a:p>
          <a:p>
            <a:endParaRPr lang="en-US" altLang="zh-TW" sz="1000" i="1" dirty="0" smtClean="0"/>
          </a:p>
        </p:txBody>
      </p: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單箭頭接點 15"/>
          <p:cNvCxnSpPr>
            <a:endCxn id="53" idx="1"/>
          </p:cNvCxnSpPr>
          <p:nvPr/>
        </p:nvCxnSpPr>
        <p:spPr>
          <a:xfrm>
            <a:off x="2393443" y="2594539"/>
            <a:ext cx="17949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2635263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文字方塊 88"/>
          <p:cNvSpPr txBox="1"/>
          <p:nvPr/>
        </p:nvSpPr>
        <p:spPr>
          <a:xfrm>
            <a:off x="4229467" y="2461540"/>
            <a:ext cx="1599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startTransfer</a:t>
            </a:r>
            <a:r>
              <a:rPr lang="en-US" altLang="zh-TW" sz="1200" b="1" dirty="0" smtClean="0"/>
              <a:t>(from</a:t>
            </a:r>
            <a:r>
              <a:rPr lang="en-US" altLang="zh-TW" sz="1200" b="1" dirty="0"/>
              <a:t>, </a:t>
            </a:r>
            <a:r>
              <a:rPr lang="en-US" altLang="zh-TW" sz="1200" b="1" dirty="0" smtClean="0"/>
              <a:t>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4084088" y="2598255"/>
            <a:ext cx="202914" cy="1785"/>
          </a:xfrm>
          <a:prstGeom prst="line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4344802" y="2689802"/>
            <a:ext cx="0" cy="253501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 flipH="1">
            <a:off x="3619073" y="2943303"/>
            <a:ext cx="725729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4730468" y="2691449"/>
            <a:ext cx="938077" cy="25391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050" b="1" dirty="0" smtClean="0">
                <a:solidFill>
                  <a:schemeClr val="accent2"/>
                </a:solidFill>
              </a:rPr>
              <a:t>Return </a:t>
            </a:r>
            <a:r>
              <a:rPr lang="en-US" altLang="zh-TW" sz="1050" b="1" dirty="0" err="1" smtClean="0">
                <a:solidFill>
                  <a:schemeClr val="accent2"/>
                </a:solidFill>
              </a:rPr>
              <a:t>retVal</a:t>
            </a:r>
            <a:endParaRPr lang="zh-TW" altLang="en-US" sz="1050" b="1" dirty="0">
              <a:solidFill>
                <a:schemeClr val="accent2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903332" y="261514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1">
                    <a:lumMod val="75000"/>
                  </a:schemeClr>
                </a:solidFill>
              </a:rPr>
              <a:t>Step 4</a:t>
            </a:r>
            <a:endParaRPr lang="zh-TW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直線單箭頭接點 6"/>
          <p:cNvCxnSpPr>
            <a:stCxn id="119" idx="3"/>
          </p:cNvCxnSpPr>
          <p:nvPr/>
        </p:nvCxnSpPr>
        <p:spPr>
          <a:xfrm flipV="1">
            <a:off x="5668545" y="1038215"/>
            <a:ext cx="775663" cy="178019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7" idx="0"/>
          </p:cNvCxnSpPr>
          <p:nvPr/>
        </p:nvCxnSpPr>
        <p:spPr>
          <a:xfrm flipV="1">
            <a:off x="6524976" y="1038215"/>
            <a:ext cx="0" cy="207428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4577222" y="611152"/>
            <a:ext cx="4276908" cy="369332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Tell sender that message is </a:t>
            </a:r>
            <a:r>
              <a:rPr lang="en-US" altLang="zh-TW" dirty="0" smtClean="0"/>
              <a:t>delivered or not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177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2138291" y="2869060"/>
            <a:ext cx="1519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startTransfer</a:t>
            </a:r>
            <a:r>
              <a:rPr lang="en-US" altLang="zh-TW" sz="1200" b="1" dirty="0" smtClean="0"/>
              <a:t>(m,</a:t>
            </a:r>
            <a:r>
              <a:rPr lang="zh-TW" altLang="en-US" sz="1200" b="1" dirty="0" smtClean="0"/>
              <a:t> </a:t>
            </a:r>
            <a:r>
              <a:rPr lang="en-US" altLang="zh-TW" sz="1200" b="1" dirty="0" smtClean="0"/>
              <a:t>con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2393443" y="2594539"/>
            <a:ext cx="2" cy="324479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單箭頭接點 15"/>
          <p:cNvCxnSpPr>
            <a:endCxn id="53" idx="1"/>
          </p:cNvCxnSpPr>
          <p:nvPr/>
        </p:nvCxnSpPr>
        <p:spPr>
          <a:xfrm>
            <a:off x="2393443" y="2594539"/>
            <a:ext cx="17949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2635263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文字方塊 88"/>
          <p:cNvSpPr txBox="1"/>
          <p:nvPr/>
        </p:nvSpPr>
        <p:spPr>
          <a:xfrm>
            <a:off x="4229467" y="2461540"/>
            <a:ext cx="1599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startTransfer</a:t>
            </a:r>
            <a:r>
              <a:rPr lang="en-US" altLang="zh-TW" sz="1200" b="1" dirty="0" smtClean="0"/>
              <a:t>(from</a:t>
            </a:r>
            <a:r>
              <a:rPr lang="en-US" altLang="zh-TW" sz="1200" b="1" dirty="0"/>
              <a:t>, </a:t>
            </a:r>
            <a:r>
              <a:rPr lang="en-US" altLang="zh-TW" sz="1200" b="1" dirty="0" smtClean="0"/>
              <a:t>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4084088" y="2598255"/>
            <a:ext cx="202914" cy="1785"/>
          </a:xfrm>
          <a:prstGeom prst="line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4344802" y="2689802"/>
            <a:ext cx="0" cy="253501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 flipH="1">
            <a:off x="3619073" y="2943303"/>
            <a:ext cx="725729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4730468" y="2691449"/>
            <a:ext cx="938077" cy="25391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050" b="1" dirty="0" smtClean="0">
                <a:solidFill>
                  <a:schemeClr val="accent2"/>
                </a:solidFill>
              </a:rPr>
              <a:t>Return </a:t>
            </a:r>
            <a:r>
              <a:rPr lang="en-US" altLang="zh-TW" sz="1050" b="1" dirty="0" err="1" smtClean="0">
                <a:solidFill>
                  <a:schemeClr val="accent2"/>
                </a:solidFill>
              </a:rPr>
              <a:t>retVal</a:t>
            </a:r>
            <a:endParaRPr lang="zh-TW" altLang="en-US" sz="1050" b="1" dirty="0">
              <a:solidFill>
                <a:schemeClr val="accent2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903332" y="261514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1">
                    <a:lumMod val="75000"/>
                  </a:schemeClr>
                </a:solidFill>
              </a:rPr>
              <a:t>Step 4</a:t>
            </a:r>
            <a:endParaRPr lang="zh-TW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344802" y="2689802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2"/>
                </a:solidFill>
              </a:rPr>
              <a:t>Step 2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cxnSp>
        <p:nvCxnSpPr>
          <p:cNvPr id="8" name="直線單箭頭接點 7"/>
          <p:cNvCxnSpPr>
            <a:stCxn id="38" idx="2"/>
          </p:cNvCxnSpPr>
          <p:nvPr/>
        </p:nvCxnSpPr>
        <p:spPr>
          <a:xfrm>
            <a:off x="2898275" y="3146059"/>
            <a:ext cx="3909" cy="42695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103982" y="3578019"/>
            <a:ext cx="2203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addToSendingConnections</a:t>
            </a:r>
            <a:r>
              <a:rPr lang="en-US" altLang="zh-TW" sz="1200" b="1" dirty="0"/>
              <a:t>(con)</a:t>
            </a:r>
            <a:endParaRPr lang="zh-TW" altLang="en-US" sz="1200" b="1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grpSp>
        <p:nvGrpSpPr>
          <p:cNvPr id="86" name="群組 85"/>
          <p:cNvGrpSpPr/>
          <p:nvPr/>
        </p:nvGrpSpPr>
        <p:grpSpPr>
          <a:xfrm>
            <a:off x="5212453" y="4028847"/>
            <a:ext cx="3050080" cy="1398946"/>
            <a:chOff x="2555777" y="1772816"/>
            <a:chExt cx="3983167" cy="1793544"/>
          </a:xfrm>
        </p:grpSpPr>
        <p:cxnSp>
          <p:nvCxnSpPr>
            <p:cNvPr id="90" name="直線接點 89"/>
            <p:cNvCxnSpPr/>
            <p:nvPr/>
          </p:nvCxnSpPr>
          <p:spPr>
            <a:xfrm>
              <a:off x="2566830" y="2908598"/>
              <a:ext cx="3972114" cy="0"/>
            </a:xfrm>
            <a:prstGeom prst="line">
              <a:avLst/>
            </a:prstGeom>
            <a:ln w="101600" cmpd="sng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/>
            <p:cNvSpPr/>
            <p:nvPr/>
          </p:nvSpPr>
          <p:spPr>
            <a:xfrm>
              <a:off x="2555777" y="1772816"/>
              <a:ext cx="3972112" cy="1793544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26" name="文字方塊 25"/>
          <p:cNvSpPr txBox="1"/>
          <p:nvPr/>
        </p:nvSpPr>
        <p:spPr>
          <a:xfrm>
            <a:off x="5220917" y="4535739"/>
            <a:ext cx="845103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Sender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245638" y="4535739"/>
            <a:ext cx="984693" cy="369332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016622" y="4594707"/>
            <a:ext cx="13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Transferring</a:t>
            </a:r>
            <a:endParaRPr lang="zh-TW" altLang="en-US" dirty="0"/>
          </a:p>
        </p:txBody>
      </p:sp>
      <p:cxnSp>
        <p:nvCxnSpPr>
          <p:cNvPr id="37" name="直線單箭頭接點 36"/>
          <p:cNvCxnSpPr/>
          <p:nvPr/>
        </p:nvCxnSpPr>
        <p:spPr>
          <a:xfrm>
            <a:off x="3658259" y="3912170"/>
            <a:ext cx="1072209" cy="808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86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MessageSending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Sender </a:t>
            </a:r>
            <a:r>
              <a:rPr lang="en-US" altLang="zh-TW" dirty="0" smtClean="0"/>
              <a:t>Receiver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851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6337473" y="2433085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EventQueue</a:t>
            </a:r>
            <a:endParaRPr lang="zh-TW" altLang="en-US" sz="1200" dirty="0"/>
          </a:p>
        </p:txBody>
      </p:sp>
      <p:sp>
        <p:nvSpPr>
          <p:cNvPr id="3" name="圓角矩形 2"/>
          <p:cNvSpPr/>
          <p:nvPr/>
        </p:nvSpPr>
        <p:spPr>
          <a:xfrm>
            <a:off x="3709689" y="166566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667377" y="2462442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smtClean="0"/>
              <a:t>DTNHost</a:t>
            </a:r>
            <a:endParaRPr lang="zh-TW" altLang="en-US" sz="1400"/>
          </a:p>
        </p:txBody>
      </p:sp>
      <p:sp>
        <p:nvSpPr>
          <p:cNvPr id="5" name="圓角矩形 4"/>
          <p:cNvSpPr/>
          <p:nvPr/>
        </p:nvSpPr>
        <p:spPr>
          <a:xfrm>
            <a:off x="727969" y="2441665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SimClock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2379513" y="319063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7" name="圓角矩形 6"/>
          <p:cNvSpPr/>
          <p:nvPr/>
        </p:nvSpPr>
        <p:spPr>
          <a:xfrm>
            <a:off x="4035445" y="3198359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8" name="圓角矩形 7"/>
          <p:cNvSpPr/>
          <p:nvPr/>
        </p:nvSpPr>
        <p:spPr>
          <a:xfrm>
            <a:off x="718165" y="3198357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smtClean="0"/>
              <a:t>MovementModel</a:t>
            </a:r>
            <a:endParaRPr lang="zh-TW" altLang="en-US" sz="1100"/>
          </a:p>
        </p:txBody>
      </p:sp>
      <p:sp>
        <p:nvSpPr>
          <p:cNvPr id="9" name="圓角矩形 8"/>
          <p:cNvSpPr/>
          <p:nvPr/>
        </p:nvSpPr>
        <p:spPr>
          <a:xfrm>
            <a:off x="4035445" y="44758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4035445" y="366415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11" name="肘形接點 37"/>
          <p:cNvCxnSpPr>
            <a:stCxn id="5" idx="0"/>
          </p:cNvCxnSpPr>
          <p:nvPr/>
        </p:nvCxnSpPr>
        <p:spPr>
          <a:xfrm rot="5400000" flipH="1" flipV="1">
            <a:off x="2223302" y="1391824"/>
            <a:ext cx="166577" cy="1933106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單箭頭接點 11"/>
          <p:cNvCxnSpPr>
            <a:stCxn id="6" idx="0"/>
          </p:cNvCxnSpPr>
          <p:nvPr/>
        </p:nvCxnSpPr>
        <p:spPr>
          <a:xfrm flipV="1">
            <a:off x="3135513" y="2750474"/>
            <a:ext cx="0" cy="44016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肘形接點 57"/>
          <p:cNvCxnSpPr>
            <a:stCxn id="8" idx="0"/>
          </p:cNvCxnSpPr>
          <p:nvPr/>
        </p:nvCxnSpPr>
        <p:spPr>
          <a:xfrm rot="5400000" flipH="1" flipV="1">
            <a:off x="2462424" y="2066794"/>
            <a:ext cx="143305" cy="2119823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肘形接點 60"/>
          <p:cNvCxnSpPr/>
          <p:nvPr/>
        </p:nvCxnSpPr>
        <p:spPr>
          <a:xfrm rot="10800000">
            <a:off x="3070537" y="3055050"/>
            <a:ext cx="1720908" cy="180273"/>
          </a:xfrm>
          <a:prstGeom prst="bentConnector3">
            <a:avLst>
              <a:gd name="adj1" fmla="val 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035445" y="49391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sp>
        <p:nvSpPr>
          <p:cNvPr id="16" name="圓角矩形 15"/>
          <p:cNvSpPr/>
          <p:nvPr/>
        </p:nvSpPr>
        <p:spPr>
          <a:xfrm>
            <a:off x="694311" y="366227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MapBasedMovement</a:t>
            </a:r>
            <a:endParaRPr lang="zh-TW" altLang="en-US" sz="800" dirty="0"/>
          </a:p>
        </p:txBody>
      </p:sp>
      <p:cxnSp>
        <p:nvCxnSpPr>
          <p:cNvPr id="17" name="直線單箭頭接點 16"/>
          <p:cNvCxnSpPr>
            <a:endCxn id="6" idx="2"/>
          </p:cNvCxnSpPr>
          <p:nvPr/>
        </p:nvCxnSpPr>
        <p:spPr>
          <a:xfrm flipV="1">
            <a:off x="3129212" y="3478634"/>
            <a:ext cx="6301" cy="1762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7093473" y="2721085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圓角矩形 18"/>
          <p:cNvSpPr/>
          <p:nvPr/>
        </p:nvSpPr>
        <p:spPr>
          <a:xfrm>
            <a:off x="2379513" y="3654846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cxnSp>
        <p:nvCxnSpPr>
          <p:cNvPr id="20" name="直線接點 19"/>
          <p:cNvCxnSpPr/>
          <p:nvPr/>
        </p:nvCxnSpPr>
        <p:spPr>
          <a:xfrm flipV="1">
            <a:off x="3129212" y="2280078"/>
            <a:ext cx="0" cy="18735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3248063" y="2275088"/>
            <a:ext cx="1109698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4321757" y="1953698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6347922" y="2989567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/>
              <a:t>ExternalEvent</a:t>
            </a:r>
            <a:endParaRPr lang="zh-TW" altLang="en-US" sz="12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4321757" y="1953698"/>
            <a:ext cx="0" cy="32638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4791445" y="3488065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>
            <a:off x="4791445" y="3952151"/>
            <a:ext cx="0" cy="52365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4791445" y="4763801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1450311" y="3465834"/>
            <a:ext cx="0" cy="19126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4357761" y="2275088"/>
            <a:ext cx="273571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接點 29"/>
          <p:cNvCxnSpPr>
            <a:stCxn id="2" idx="0"/>
          </p:cNvCxnSpPr>
          <p:nvPr/>
        </p:nvCxnSpPr>
        <p:spPr>
          <a:xfrm flipV="1">
            <a:off x="7093473" y="2280078"/>
            <a:ext cx="6434" cy="153007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線接點 30"/>
          <p:cNvCxnSpPr/>
          <p:nvPr/>
        </p:nvCxnSpPr>
        <p:spPr>
          <a:xfrm flipH="1" flipV="1">
            <a:off x="8153938" y="3514879"/>
            <a:ext cx="1" cy="21816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5725616" y="3739544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7335406" y="3733040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cxnSp>
        <p:nvCxnSpPr>
          <p:cNvPr id="34" name="直線接點 33"/>
          <p:cNvCxnSpPr/>
          <p:nvPr/>
        </p:nvCxnSpPr>
        <p:spPr>
          <a:xfrm flipV="1">
            <a:off x="6025150" y="3525029"/>
            <a:ext cx="0" cy="22466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6033007" y="3514879"/>
            <a:ext cx="2120932" cy="844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7103922" y="3277567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圓角矩形 36"/>
          <p:cNvSpPr/>
          <p:nvPr/>
        </p:nvSpPr>
        <p:spPr>
          <a:xfrm>
            <a:off x="3529669" y="476672"/>
            <a:ext cx="1584176" cy="888765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DTNSimUI</a:t>
            </a:r>
            <a:endParaRPr lang="zh-TW" altLang="en-US" sz="1200" dirty="0"/>
          </a:p>
        </p:txBody>
      </p:sp>
      <p:sp>
        <p:nvSpPr>
          <p:cNvPr id="38" name="圓角矩形 37"/>
          <p:cNvSpPr/>
          <p:nvPr/>
        </p:nvSpPr>
        <p:spPr>
          <a:xfrm>
            <a:off x="3715070" y="44624"/>
            <a:ext cx="122413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DTNSim</a:t>
            </a:r>
            <a:endParaRPr lang="zh-TW" altLang="en-US" sz="1400" dirty="0"/>
          </a:p>
        </p:txBody>
      </p:sp>
      <p:sp>
        <p:nvSpPr>
          <p:cNvPr id="39" name="圓角矩形 38"/>
          <p:cNvSpPr/>
          <p:nvPr/>
        </p:nvSpPr>
        <p:spPr>
          <a:xfrm>
            <a:off x="3709689" y="769330"/>
            <a:ext cx="1224136" cy="213711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smtClean="0"/>
              <a:t>DTNSimGUI</a:t>
            </a:r>
            <a:endParaRPr lang="zh-TW" altLang="en-US" sz="1100"/>
          </a:p>
        </p:txBody>
      </p:sp>
      <p:sp>
        <p:nvSpPr>
          <p:cNvPr id="40" name="圓角矩形 39"/>
          <p:cNvSpPr/>
          <p:nvPr/>
        </p:nvSpPr>
        <p:spPr>
          <a:xfrm>
            <a:off x="3715915" y="1050563"/>
            <a:ext cx="1217910" cy="19497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DTNSimTextUI</a:t>
            </a:r>
            <a:endParaRPr lang="zh-TW" altLang="en-US" sz="1100" dirty="0"/>
          </a:p>
        </p:txBody>
      </p:sp>
      <p:cxnSp>
        <p:nvCxnSpPr>
          <p:cNvPr id="41" name="直線單箭頭接點 40"/>
          <p:cNvCxnSpPr>
            <a:stCxn id="37" idx="0"/>
            <a:endCxn id="38" idx="2"/>
          </p:cNvCxnSpPr>
          <p:nvPr/>
        </p:nvCxnSpPr>
        <p:spPr>
          <a:xfrm flipV="1">
            <a:off x="4321757" y="332656"/>
            <a:ext cx="5381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3" idx="0"/>
            <a:endCxn id="37" idx="2"/>
          </p:cNvCxnSpPr>
          <p:nvPr/>
        </p:nvCxnSpPr>
        <p:spPr>
          <a:xfrm flipV="1">
            <a:off x="4321757" y="1365437"/>
            <a:ext cx="0" cy="30022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圓角矩形 43"/>
          <p:cNvSpPr/>
          <p:nvPr/>
        </p:nvSpPr>
        <p:spPr>
          <a:xfrm>
            <a:off x="2379513" y="411390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45" name="直線單箭頭接點 44"/>
          <p:cNvCxnSpPr/>
          <p:nvPr/>
        </p:nvCxnSpPr>
        <p:spPr>
          <a:xfrm flipV="1">
            <a:off x="3135513" y="3938545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4367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2870296" y="473770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720037"/>
              </p:ext>
            </p:extLst>
          </p:nvPr>
        </p:nvGraphicFramePr>
        <p:xfrm>
          <a:off x="3323221" y="473770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右大括弧 7"/>
          <p:cNvSpPr/>
          <p:nvPr/>
        </p:nvSpPr>
        <p:spPr>
          <a:xfrm>
            <a:off x="1730122" y="473770"/>
            <a:ext cx="460206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937643"/>
              </p:ext>
            </p:extLst>
          </p:nvPr>
        </p:nvGraphicFramePr>
        <p:xfrm>
          <a:off x="611560" y="476151"/>
          <a:ext cx="1118562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562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Connections</a:t>
                      </a:r>
                      <a:endParaRPr lang="zh-TW" altLang="en-US" sz="1400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圓角矩形 17"/>
          <p:cNvSpPr>
            <a:spLocks noChangeAspect="1"/>
          </p:cNvSpPr>
          <p:nvPr/>
        </p:nvSpPr>
        <p:spPr>
          <a:xfrm>
            <a:off x="2080732" y="903069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>
            <a:cxnSpLocks noChangeAspect="1"/>
          </p:cNvCxnSpPr>
          <p:nvPr/>
        </p:nvCxnSpPr>
        <p:spPr>
          <a:xfrm flipV="1">
            <a:off x="2067252" y="2025259"/>
            <a:ext cx="375104" cy="247645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cxnSpLocks noChangeAspect="1"/>
          </p:cNvCxnSpPr>
          <p:nvPr/>
        </p:nvCxnSpPr>
        <p:spPr>
          <a:xfrm flipH="1" flipV="1">
            <a:off x="2610600" y="2016858"/>
            <a:ext cx="1572973" cy="196018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 noChangeAspect="1"/>
          </p:cNvCxnSpPr>
          <p:nvPr/>
        </p:nvCxnSpPr>
        <p:spPr>
          <a:xfrm flipH="1" flipV="1">
            <a:off x="2821504" y="1803737"/>
            <a:ext cx="2974632" cy="122921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206000" y="3722126"/>
            <a:ext cx="981624" cy="285841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Connection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H="1" flipV="1">
            <a:off x="1187624" y="3861048"/>
            <a:ext cx="893108" cy="115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57" y="138146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45" y="146083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矩形 33"/>
          <p:cNvSpPr/>
          <p:nvPr/>
        </p:nvSpPr>
        <p:spPr>
          <a:xfrm>
            <a:off x="2226198" y="174182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35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25" y="4476379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13" y="4555754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矩形 36"/>
          <p:cNvSpPr/>
          <p:nvPr/>
        </p:nvSpPr>
        <p:spPr>
          <a:xfrm>
            <a:off x="1733566" y="4836741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38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38" y="396136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426" y="404073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矩形 39"/>
          <p:cNvSpPr/>
          <p:nvPr/>
        </p:nvSpPr>
        <p:spPr>
          <a:xfrm>
            <a:off x="3982079" y="432172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pic>
        <p:nvPicPr>
          <p:cNvPr id="41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19" y="2974356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07" y="3053731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矩形 42"/>
          <p:cNvSpPr/>
          <p:nvPr/>
        </p:nvSpPr>
        <p:spPr>
          <a:xfrm>
            <a:off x="5815760" y="3334718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44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28" y="205798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6" y="213735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矩形 45"/>
          <p:cNvSpPr/>
          <p:nvPr/>
        </p:nvSpPr>
        <p:spPr>
          <a:xfrm>
            <a:off x="8241869" y="241834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4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34" y="5509865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22" y="5589240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矩形 48"/>
          <p:cNvSpPr/>
          <p:nvPr/>
        </p:nvSpPr>
        <p:spPr>
          <a:xfrm>
            <a:off x="3347575" y="5870227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84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2870296" y="473770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746784"/>
              </p:ext>
            </p:extLst>
          </p:nvPr>
        </p:nvGraphicFramePr>
        <p:xfrm>
          <a:off x="3323221" y="473770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右大括弧 7"/>
          <p:cNvSpPr/>
          <p:nvPr/>
        </p:nvSpPr>
        <p:spPr>
          <a:xfrm>
            <a:off x="1730122" y="473770"/>
            <a:ext cx="460206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229463"/>
              </p:ext>
            </p:extLst>
          </p:nvPr>
        </p:nvGraphicFramePr>
        <p:xfrm>
          <a:off x="611560" y="476151"/>
          <a:ext cx="1118562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562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Connections</a:t>
                      </a:r>
                      <a:endParaRPr lang="zh-TW" altLang="en-US" sz="1400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圓角矩形 17"/>
          <p:cNvSpPr>
            <a:spLocks noChangeAspect="1"/>
          </p:cNvSpPr>
          <p:nvPr/>
        </p:nvSpPr>
        <p:spPr>
          <a:xfrm>
            <a:off x="2080732" y="903069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>
            <a:cxnSpLocks noChangeAspect="1"/>
          </p:cNvCxnSpPr>
          <p:nvPr/>
        </p:nvCxnSpPr>
        <p:spPr>
          <a:xfrm flipV="1">
            <a:off x="2067252" y="2025259"/>
            <a:ext cx="375104" cy="2476459"/>
          </a:xfrm>
          <a:prstGeom prst="line">
            <a:avLst/>
          </a:prstGeom>
          <a:ln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cxnSpLocks noChangeAspect="1"/>
          </p:cNvCxnSpPr>
          <p:nvPr/>
        </p:nvCxnSpPr>
        <p:spPr>
          <a:xfrm flipH="1" flipV="1">
            <a:off x="2610600" y="2016858"/>
            <a:ext cx="1572973" cy="196018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 noChangeAspect="1"/>
          </p:cNvCxnSpPr>
          <p:nvPr/>
        </p:nvCxnSpPr>
        <p:spPr>
          <a:xfrm flipH="1" flipV="1">
            <a:off x="2821504" y="1803737"/>
            <a:ext cx="2974632" cy="122921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288807" y="2879066"/>
            <a:ext cx="570944" cy="2562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bg1"/>
                </a:solidFill>
              </a:rPr>
              <a:t>M1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7821" y="6165304"/>
            <a:ext cx="4106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8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57" y="138146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45" y="146083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矩形 29"/>
          <p:cNvSpPr/>
          <p:nvPr/>
        </p:nvSpPr>
        <p:spPr>
          <a:xfrm>
            <a:off x="2226198" y="174182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31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25" y="4476379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13" y="4555754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矩形 32"/>
          <p:cNvSpPr/>
          <p:nvPr/>
        </p:nvSpPr>
        <p:spPr>
          <a:xfrm>
            <a:off x="1733566" y="4836741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34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38" y="396136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426" y="404073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矩形 35"/>
          <p:cNvSpPr/>
          <p:nvPr/>
        </p:nvSpPr>
        <p:spPr>
          <a:xfrm>
            <a:off x="3982079" y="432172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pic>
        <p:nvPicPr>
          <p:cNvPr id="3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19" y="2974356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07" y="3053731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矩形 38"/>
          <p:cNvSpPr/>
          <p:nvPr/>
        </p:nvSpPr>
        <p:spPr>
          <a:xfrm>
            <a:off x="5815760" y="3334718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40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28" y="205798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6" y="213735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矩形 41"/>
          <p:cNvSpPr/>
          <p:nvPr/>
        </p:nvSpPr>
        <p:spPr>
          <a:xfrm>
            <a:off x="8241869" y="241834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4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34" y="5509865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22" y="5589240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矩形 44"/>
          <p:cNvSpPr/>
          <p:nvPr/>
        </p:nvSpPr>
        <p:spPr>
          <a:xfrm>
            <a:off x="3347575" y="5870227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76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2870296" y="473770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494653"/>
              </p:ext>
            </p:extLst>
          </p:nvPr>
        </p:nvGraphicFramePr>
        <p:xfrm>
          <a:off x="3323221" y="473770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右大括弧 7"/>
          <p:cNvSpPr/>
          <p:nvPr/>
        </p:nvSpPr>
        <p:spPr>
          <a:xfrm>
            <a:off x="1730122" y="473770"/>
            <a:ext cx="460206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259168"/>
              </p:ext>
            </p:extLst>
          </p:nvPr>
        </p:nvGraphicFramePr>
        <p:xfrm>
          <a:off x="611560" y="476151"/>
          <a:ext cx="1118562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562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Connections</a:t>
                      </a:r>
                      <a:endParaRPr lang="zh-TW" altLang="en-US" sz="1400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圓角矩形 17"/>
          <p:cNvSpPr>
            <a:spLocks noChangeAspect="1"/>
          </p:cNvSpPr>
          <p:nvPr/>
        </p:nvSpPr>
        <p:spPr>
          <a:xfrm>
            <a:off x="2080732" y="903069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線接點 20"/>
          <p:cNvCxnSpPr>
            <a:cxnSpLocks noChangeAspect="1"/>
          </p:cNvCxnSpPr>
          <p:nvPr/>
        </p:nvCxnSpPr>
        <p:spPr>
          <a:xfrm flipH="1" flipV="1">
            <a:off x="2610600" y="2016858"/>
            <a:ext cx="1572973" cy="196018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 noChangeAspect="1"/>
          </p:cNvCxnSpPr>
          <p:nvPr/>
        </p:nvCxnSpPr>
        <p:spPr>
          <a:xfrm flipH="1" flipV="1">
            <a:off x="2821504" y="1803737"/>
            <a:ext cx="2974632" cy="122921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左大括弧 21"/>
          <p:cNvSpPr/>
          <p:nvPr/>
        </p:nvSpPr>
        <p:spPr>
          <a:xfrm>
            <a:off x="2419895" y="3888686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074405"/>
              </p:ext>
            </p:extLst>
          </p:nvPr>
        </p:nvGraphicFramePr>
        <p:xfrm>
          <a:off x="2872820" y="3888686"/>
          <a:ext cx="1103784" cy="2636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InComingBuffer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直線接點 25"/>
          <p:cNvCxnSpPr>
            <a:cxnSpLocks noChangeAspect="1"/>
          </p:cNvCxnSpPr>
          <p:nvPr/>
        </p:nvCxnSpPr>
        <p:spPr>
          <a:xfrm flipV="1">
            <a:off x="2067252" y="2025259"/>
            <a:ext cx="375104" cy="2476459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740685" y="3669270"/>
            <a:ext cx="1340047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RCV_OK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pic>
        <p:nvPicPr>
          <p:cNvPr id="31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57" y="138146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45" y="146083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矩形 32"/>
          <p:cNvSpPr/>
          <p:nvPr/>
        </p:nvSpPr>
        <p:spPr>
          <a:xfrm>
            <a:off x="2226198" y="174182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34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25" y="4476379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13" y="4555754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矩形 35"/>
          <p:cNvSpPr/>
          <p:nvPr/>
        </p:nvSpPr>
        <p:spPr>
          <a:xfrm>
            <a:off x="1733566" y="4836741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3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38" y="396136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426" y="404073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矩形 38"/>
          <p:cNvSpPr/>
          <p:nvPr/>
        </p:nvSpPr>
        <p:spPr>
          <a:xfrm>
            <a:off x="3982079" y="432172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pic>
        <p:nvPicPr>
          <p:cNvPr id="40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19" y="2974356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07" y="3053731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矩形 41"/>
          <p:cNvSpPr/>
          <p:nvPr/>
        </p:nvSpPr>
        <p:spPr>
          <a:xfrm>
            <a:off x="5815760" y="3334718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4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28" y="205798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6" y="213735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矩形 44"/>
          <p:cNvSpPr/>
          <p:nvPr/>
        </p:nvSpPr>
        <p:spPr>
          <a:xfrm>
            <a:off x="8241869" y="241834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46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34" y="5509865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22" y="5589240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矩形 47"/>
          <p:cNvSpPr/>
          <p:nvPr/>
        </p:nvSpPr>
        <p:spPr>
          <a:xfrm>
            <a:off x="3347575" y="5870227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337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2419895" y="3888686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200674"/>
              </p:ext>
            </p:extLst>
          </p:nvPr>
        </p:nvGraphicFramePr>
        <p:xfrm>
          <a:off x="2872820" y="3888686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右大括弧 7"/>
          <p:cNvSpPr/>
          <p:nvPr/>
        </p:nvSpPr>
        <p:spPr>
          <a:xfrm>
            <a:off x="1730122" y="473770"/>
            <a:ext cx="460206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74141"/>
              </p:ext>
            </p:extLst>
          </p:nvPr>
        </p:nvGraphicFramePr>
        <p:xfrm>
          <a:off x="611560" y="476151"/>
          <a:ext cx="1118562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562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Connections</a:t>
                      </a:r>
                      <a:endParaRPr lang="zh-TW" altLang="en-US" sz="1400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圓角矩形 17"/>
          <p:cNvSpPr>
            <a:spLocks noChangeAspect="1"/>
          </p:cNvSpPr>
          <p:nvPr/>
        </p:nvSpPr>
        <p:spPr>
          <a:xfrm>
            <a:off x="2080732" y="903069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>
            <a:cxnSpLocks noChangeAspect="1"/>
          </p:cNvCxnSpPr>
          <p:nvPr/>
        </p:nvCxnSpPr>
        <p:spPr>
          <a:xfrm flipV="1">
            <a:off x="2067252" y="2025259"/>
            <a:ext cx="375104" cy="2476459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cxnSpLocks noChangeAspect="1"/>
          </p:cNvCxnSpPr>
          <p:nvPr/>
        </p:nvCxnSpPr>
        <p:spPr>
          <a:xfrm flipH="1" flipV="1">
            <a:off x="2610600" y="2016858"/>
            <a:ext cx="1572973" cy="1960189"/>
          </a:xfrm>
          <a:prstGeom prst="line">
            <a:avLst/>
          </a:prstGeom>
          <a:ln>
            <a:prstDash val="solid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 noChangeAspect="1"/>
          </p:cNvCxnSpPr>
          <p:nvPr/>
        </p:nvCxnSpPr>
        <p:spPr>
          <a:xfrm flipH="1" flipV="1">
            <a:off x="2821504" y="1803737"/>
            <a:ext cx="2974632" cy="1229219"/>
          </a:xfrm>
          <a:prstGeom prst="line">
            <a:avLst/>
          </a:prstGeom>
          <a:ln>
            <a:prstDash val="solid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742504" y="2290205"/>
            <a:ext cx="570944" cy="2562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bg1"/>
                </a:solidFill>
              </a:rPr>
              <a:t>M1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12629" y="2996952"/>
            <a:ext cx="570944" cy="2562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bg1"/>
                </a:solidFill>
              </a:rPr>
              <a:t>M5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左大括弧 26"/>
          <p:cNvSpPr/>
          <p:nvPr/>
        </p:nvSpPr>
        <p:spPr>
          <a:xfrm>
            <a:off x="2870296" y="473770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48422"/>
              </p:ext>
            </p:extLst>
          </p:nvPr>
        </p:nvGraphicFramePr>
        <p:xfrm>
          <a:off x="3323221" y="473770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左大括弧 28"/>
          <p:cNvSpPr/>
          <p:nvPr/>
        </p:nvSpPr>
        <p:spPr>
          <a:xfrm>
            <a:off x="4829459" y="3807949"/>
            <a:ext cx="449410" cy="2448272"/>
          </a:xfrm>
          <a:prstGeom prst="leftBrace">
            <a:avLst>
              <a:gd name="adj1" fmla="val 8333"/>
              <a:gd name="adj2" fmla="val 215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088635"/>
              </p:ext>
            </p:extLst>
          </p:nvPr>
        </p:nvGraphicFramePr>
        <p:xfrm>
          <a:off x="5282384" y="3807949"/>
          <a:ext cx="1103784" cy="2636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IncomingBuffer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左大括弧 30"/>
          <p:cNvSpPr/>
          <p:nvPr/>
        </p:nvSpPr>
        <p:spPr>
          <a:xfrm>
            <a:off x="6586471" y="1794181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748716"/>
              </p:ext>
            </p:extLst>
          </p:nvPr>
        </p:nvGraphicFramePr>
        <p:xfrm>
          <a:off x="7039396" y="1794181"/>
          <a:ext cx="1103784" cy="2636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IncomingBuffer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文字方塊 32"/>
          <p:cNvSpPr txBox="1"/>
          <p:nvPr/>
        </p:nvSpPr>
        <p:spPr>
          <a:xfrm>
            <a:off x="740685" y="3669270"/>
            <a:ext cx="1340047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RCV_OK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pic>
        <p:nvPicPr>
          <p:cNvPr id="38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57" y="138146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45" y="146083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矩形 39"/>
          <p:cNvSpPr/>
          <p:nvPr/>
        </p:nvSpPr>
        <p:spPr>
          <a:xfrm>
            <a:off x="2226198" y="174182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41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25" y="4476379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13" y="4555754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矩形 42"/>
          <p:cNvSpPr/>
          <p:nvPr/>
        </p:nvSpPr>
        <p:spPr>
          <a:xfrm>
            <a:off x="1733566" y="4836741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44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38" y="396136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426" y="404073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矩形 45"/>
          <p:cNvSpPr/>
          <p:nvPr/>
        </p:nvSpPr>
        <p:spPr>
          <a:xfrm>
            <a:off x="3982079" y="432172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pic>
        <p:nvPicPr>
          <p:cNvPr id="4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19" y="2974356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07" y="3053731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矩形 48"/>
          <p:cNvSpPr/>
          <p:nvPr/>
        </p:nvSpPr>
        <p:spPr>
          <a:xfrm>
            <a:off x="5815760" y="3334718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50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28" y="205798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6" y="213735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矩形 51"/>
          <p:cNvSpPr/>
          <p:nvPr/>
        </p:nvSpPr>
        <p:spPr>
          <a:xfrm>
            <a:off x="8241869" y="241834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5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34" y="5509865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22" y="5589240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矩形 54"/>
          <p:cNvSpPr/>
          <p:nvPr/>
        </p:nvSpPr>
        <p:spPr>
          <a:xfrm>
            <a:off x="3347575" y="5870227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773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2419895" y="3888686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178102"/>
              </p:ext>
            </p:extLst>
          </p:nvPr>
        </p:nvGraphicFramePr>
        <p:xfrm>
          <a:off x="2872820" y="3888686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右大括弧 7"/>
          <p:cNvSpPr/>
          <p:nvPr/>
        </p:nvSpPr>
        <p:spPr>
          <a:xfrm>
            <a:off x="1730122" y="473770"/>
            <a:ext cx="460206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123670"/>
              </p:ext>
            </p:extLst>
          </p:nvPr>
        </p:nvGraphicFramePr>
        <p:xfrm>
          <a:off x="611560" y="476151"/>
          <a:ext cx="1118562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562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Connections</a:t>
                      </a:r>
                      <a:endParaRPr lang="zh-TW" altLang="en-US" sz="1400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圓角矩形 17"/>
          <p:cNvSpPr>
            <a:spLocks noChangeAspect="1"/>
          </p:cNvSpPr>
          <p:nvPr/>
        </p:nvSpPr>
        <p:spPr>
          <a:xfrm>
            <a:off x="2080732" y="903069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>
            <a:cxnSpLocks noChangeAspect="1"/>
          </p:cNvCxnSpPr>
          <p:nvPr/>
        </p:nvCxnSpPr>
        <p:spPr>
          <a:xfrm flipV="1">
            <a:off x="2067252" y="2025259"/>
            <a:ext cx="375104" cy="2476459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cxnSpLocks noChangeAspect="1"/>
          </p:cNvCxnSpPr>
          <p:nvPr/>
        </p:nvCxnSpPr>
        <p:spPr>
          <a:xfrm flipH="1" flipV="1">
            <a:off x="2610600" y="2016858"/>
            <a:ext cx="1572973" cy="1960189"/>
          </a:xfrm>
          <a:prstGeom prst="line">
            <a:avLst/>
          </a:prstGeom>
          <a:ln>
            <a:solidFill>
              <a:schemeClr val="accent2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 noChangeAspect="1"/>
          </p:cNvCxnSpPr>
          <p:nvPr/>
        </p:nvCxnSpPr>
        <p:spPr>
          <a:xfrm flipH="1" flipV="1">
            <a:off x="2821504" y="1803737"/>
            <a:ext cx="2974632" cy="1229219"/>
          </a:xfrm>
          <a:prstGeom prst="line">
            <a:avLst/>
          </a:prstGeom>
          <a:ln>
            <a:solidFill>
              <a:schemeClr val="accent2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左大括弧 26"/>
          <p:cNvSpPr/>
          <p:nvPr/>
        </p:nvSpPr>
        <p:spPr>
          <a:xfrm>
            <a:off x="2870296" y="473770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342843"/>
              </p:ext>
            </p:extLst>
          </p:nvPr>
        </p:nvGraphicFramePr>
        <p:xfrm>
          <a:off x="3323221" y="473770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左大括弧 28"/>
          <p:cNvSpPr/>
          <p:nvPr/>
        </p:nvSpPr>
        <p:spPr>
          <a:xfrm>
            <a:off x="4829459" y="3807949"/>
            <a:ext cx="449410" cy="2448272"/>
          </a:xfrm>
          <a:prstGeom prst="leftBrace">
            <a:avLst>
              <a:gd name="adj1" fmla="val 8333"/>
              <a:gd name="adj2" fmla="val 215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862662"/>
              </p:ext>
            </p:extLst>
          </p:nvPr>
        </p:nvGraphicFramePr>
        <p:xfrm>
          <a:off x="5282384" y="3807949"/>
          <a:ext cx="1103784" cy="2689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M5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左大括弧 30"/>
          <p:cNvSpPr/>
          <p:nvPr/>
        </p:nvSpPr>
        <p:spPr>
          <a:xfrm>
            <a:off x="6586471" y="1794181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748542"/>
              </p:ext>
            </p:extLst>
          </p:nvPr>
        </p:nvGraphicFramePr>
        <p:xfrm>
          <a:off x="7039396" y="1794181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文字方塊 32"/>
          <p:cNvSpPr txBox="1"/>
          <p:nvPr/>
        </p:nvSpPr>
        <p:spPr>
          <a:xfrm>
            <a:off x="740685" y="3669270"/>
            <a:ext cx="1340047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RCV_OK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714117" y="3096845"/>
            <a:ext cx="1340047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RCV_OK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829459" y="2286136"/>
            <a:ext cx="1340047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RCV_OK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pic>
        <p:nvPicPr>
          <p:cNvPr id="40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57" y="138146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45" y="146083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矩形 41"/>
          <p:cNvSpPr/>
          <p:nvPr/>
        </p:nvSpPr>
        <p:spPr>
          <a:xfrm>
            <a:off x="2226198" y="174182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4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25" y="4476379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13" y="4555754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矩形 44"/>
          <p:cNvSpPr/>
          <p:nvPr/>
        </p:nvSpPr>
        <p:spPr>
          <a:xfrm>
            <a:off x="1733566" y="4836741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46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38" y="396136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426" y="404073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矩形 47"/>
          <p:cNvSpPr/>
          <p:nvPr/>
        </p:nvSpPr>
        <p:spPr>
          <a:xfrm>
            <a:off x="3982079" y="432172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pic>
        <p:nvPicPr>
          <p:cNvPr id="49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19" y="2974356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07" y="3053731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矩形 50"/>
          <p:cNvSpPr/>
          <p:nvPr/>
        </p:nvSpPr>
        <p:spPr>
          <a:xfrm>
            <a:off x="5815760" y="3334718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5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28" y="205798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6" y="213735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矩形 53"/>
          <p:cNvSpPr/>
          <p:nvPr/>
        </p:nvSpPr>
        <p:spPr>
          <a:xfrm>
            <a:off x="8241869" y="241834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55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34" y="5509865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22" y="5589240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矩形 56"/>
          <p:cNvSpPr/>
          <p:nvPr/>
        </p:nvSpPr>
        <p:spPr>
          <a:xfrm>
            <a:off x="3347575" y="5870227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981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708920"/>
            <a:ext cx="1505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9/27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7946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67544" y="692696"/>
            <a:ext cx="2257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Connection Event</a:t>
            </a:r>
          </a:p>
          <a:p>
            <a:r>
              <a:rPr lang="en-US" altLang="zh-TW" dirty="0" smtClean="0"/>
              <a:t>0.00 </a:t>
            </a:r>
            <a:r>
              <a:rPr lang="en-US" altLang="zh-TW" dirty="0"/>
              <a:t>CONN 0 1 up</a:t>
            </a:r>
          </a:p>
          <a:p>
            <a:r>
              <a:rPr lang="en-US" altLang="zh-TW" dirty="0"/>
              <a:t>11.00 CONN 0 1 down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059832" y="967325"/>
            <a:ext cx="2772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在</a:t>
            </a:r>
            <a:r>
              <a:rPr lang="en-US" altLang="zh-TW" sz="1200" dirty="0" smtClean="0"/>
              <a:t>0</a:t>
            </a:r>
            <a:r>
              <a:rPr lang="zh-TW" altLang="en-US" sz="1200" dirty="0" smtClean="0"/>
              <a:t>秒的時候</a:t>
            </a:r>
            <a:r>
              <a:rPr lang="en-US" altLang="zh-TW" sz="1200" dirty="0" smtClean="0"/>
              <a:t>,n0</a:t>
            </a:r>
            <a:r>
              <a:rPr lang="zh-TW" altLang="en-US" sz="1200" dirty="0" smtClean="0"/>
              <a:t>跟</a:t>
            </a:r>
            <a:r>
              <a:rPr lang="en-US" altLang="zh-TW" sz="1200" dirty="0" smtClean="0"/>
              <a:t>n1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Connection Up</a:t>
            </a:r>
          </a:p>
          <a:p>
            <a:r>
              <a:rPr lang="zh-TW" altLang="en-US" sz="1200" dirty="0" smtClean="0"/>
              <a:t>在</a:t>
            </a:r>
            <a:r>
              <a:rPr lang="en-US" altLang="zh-TW" sz="1200" dirty="0" smtClean="0"/>
              <a:t>11</a:t>
            </a:r>
            <a:r>
              <a:rPr lang="zh-TW" altLang="en-US" sz="1200" dirty="0" smtClean="0"/>
              <a:t>秒</a:t>
            </a:r>
            <a:r>
              <a:rPr lang="zh-TW" altLang="en-US" sz="1200" dirty="0"/>
              <a:t>的時候</a:t>
            </a:r>
            <a:r>
              <a:rPr lang="en-US" altLang="zh-TW" sz="1200" dirty="0"/>
              <a:t>,n0</a:t>
            </a:r>
            <a:r>
              <a:rPr lang="zh-TW" altLang="en-US" sz="1200" dirty="0"/>
              <a:t>跟</a:t>
            </a:r>
            <a:r>
              <a:rPr lang="en-US" altLang="zh-TW" sz="1200" dirty="0"/>
              <a:t>n1</a:t>
            </a:r>
            <a:r>
              <a:rPr lang="zh-TW" altLang="en-US" sz="1200" dirty="0"/>
              <a:t> </a:t>
            </a:r>
            <a:r>
              <a:rPr lang="en-US" altLang="zh-TW" sz="1200" dirty="0"/>
              <a:t>Connection </a:t>
            </a:r>
            <a:r>
              <a:rPr lang="en-US" altLang="zh-TW" sz="1200" dirty="0" smtClean="0"/>
              <a:t>Down</a:t>
            </a:r>
            <a:endParaRPr lang="zh-TW" altLang="en-US" sz="1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436344" y="106731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External Event Settings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7544" y="3429000"/>
            <a:ext cx="2525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Message Event</a:t>
            </a:r>
          </a:p>
          <a:p>
            <a:r>
              <a:rPr lang="en-US" altLang="zh-TW" dirty="0"/>
              <a:t>#message size units is bit</a:t>
            </a:r>
          </a:p>
          <a:p>
            <a:r>
              <a:rPr lang="en-US" altLang="zh-TW" dirty="0" smtClean="0"/>
              <a:t>1.0C  M1  0  1  5000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059832" y="3924479"/>
            <a:ext cx="520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在</a:t>
            </a:r>
            <a:r>
              <a:rPr lang="en-US" altLang="zh-TW" sz="1200" dirty="0" smtClean="0"/>
              <a:t>1</a:t>
            </a:r>
            <a:r>
              <a:rPr lang="zh-TW" altLang="en-US" sz="1200" dirty="0" smtClean="0"/>
              <a:t>秒的時候</a:t>
            </a:r>
            <a:r>
              <a:rPr lang="en-US" altLang="zh-TW" sz="1200" dirty="0" smtClean="0"/>
              <a:t>,n0(</a:t>
            </a:r>
            <a:r>
              <a:rPr lang="en-US" altLang="zh-TW" sz="1200" dirty="0" err="1" smtClean="0"/>
              <a:t>DTNHost</a:t>
            </a:r>
            <a:r>
              <a:rPr lang="en-US" altLang="zh-TW" sz="1200" dirty="0" smtClean="0"/>
              <a:t>)</a:t>
            </a:r>
            <a:r>
              <a:rPr lang="zh-TW" altLang="en-US" sz="1200" dirty="0" smtClean="0"/>
              <a:t>產生一個</a:t>
            </a:r>
            <a:r>
              <a:rPr lang="en-US" altLang="zh-TW" sz="1200" dirty="0" smtClean="0"/>
              <a:t>5000bit</a:t>
            </a:r>
            <a:r>
              <a:rPr lang="zh-TW" altLang="en-US" sz="1200" dirty="0" smtClean="0"/>
              <a:t>的</a:t>
            </a:r>
            <a:r>
              <a:rPr lang="en-US" altLang="zh-TW" sz="1200" dirty="0" smtClean="0"/>
              <a:t>Message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M1,</a:t>
            </a:r>
            <a:r>
              <a:rPr lang="zh-TW" altLang="en-US" sz="1200" dirty="0"/>
              <a:t>將</a:t>
            </a:r>
            <a:r>
              <a:rPr lang="zh-TW" altLang="en-US" sz="1200" dirty="0" smtClean="0"/>
              <a:t>來會被送到</a:t>
            </a:r>
            <a:r>
              <a:rPr lang="en-US" altLang="zh-TW" sz="1200" dirty="0" smtClean="0"/>
              <a:t>n1.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1609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14300"/>
            <a:ext cx="8570913" cy="662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73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6337473" y="2433085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EventQueue</a:t>
            </a:r>
            <a:endParaRPr lang="zh-TW" altLang="en-US" sz="1200" dirty="0"/>
          </a:p>
        </p:txBody>
      </p:sp>
      <p:sp>
        <p:nvSpPr>
          <p:cNvPr id="3" name="圓角矩形 2"/>
          <p:cNvSpPr/>
          <p:nvPr/>
        </p:nvSpPr>
        <p:spPr>
          <a:xfrm>
            <a:off x="3709689" y="166566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667377" y="2462442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smtClean="0"/>
              <a:t>DTNHost</a:t>
            </a:r>
            <a:endParaRPr lang="zh-TW" altLang="en-US" sz="1400"/>
          </a:p>
        </p:txBody>
      </p:sp>
      <p:sp>
        <p:nvSpPr>
          <p:cNvPr id="5" name="圓角矩形 4"/>
          <p:cNvSpPr/>
          <p:nvPr/>
        </p:nvSpPr>
        <p:spPr>
          <a:xfrm>
            <a:off x="727969" y="2441665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SimClock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2379513" y="319063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7" name="圓角矩形 6"/>
          <p:cNvSpPr/>
          <p:nvPr/>
        </p:nvSpPr>
        <p:spPr>
          <a:xfrm>
            <a:off x="4035445" y="3198359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8" name="圓角矩形 7"/>
          <p:cNvSpPr/>
          <p:nvPr/>
        </p:nvSpPr>
        <p:spPr>
          <a:xfrm>
            <a:off x="718165" y="3198357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smtClean="0"/>
              <a:t>MovementModel</a:t>
            </a:r>
            <a:endParaRPr lang="zh-TW" altLang="en-US" sz="1100"/>
          </a:p>
        </p:txBody>
      </p:sp>
      <p:sp>
        <p:nvSpPr>
          <p:cNvPr id="9" name="圓角矩形 8"/>
          <p:cNvSpPr/>
          <p:nvPr/>
        </p:nvSpPr>
        <p:spPr>
          <a:xfrm>
            <a:off x="4035445" y="44758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4035445" y="366415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11" name="肘形接點 37"/>
          <p:cNvCxnSpPr>
            <a:stCxn id="5" idx="0"/>
          </p:cNvCxnSpPr>
          <p:nvPr/>
        </p:nvCxnSpPr>
        <p:spPr>
          <a:xfrm rot="5400000" flipH="1" flipV="1">
            <a:off x="2223302" y="1391824"/>
            <a:ext cx="166577" cy="1933106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單箭頭接點 11"/>
          <p:cNvCxnSpPr>
            <a:stCxn id="6" idx="0"/>
          </p:cNvCxnSpPr>
          <p:nvPr/>
        </p:nvCxnSpPr>
        <p:spPr>
          <a:xfrm flipV="1">
            <a:off x="3135513" y="2750474"/>
            <a:ext cx="0" cy="44016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肘形接點 57"/>
          <p:cNvCxnSpPr>
            <a:stCxn id="8" idx="0"/>
          </p:cNvCxnSpPr>
          <p:nvPr/>
        </p:nvCxnSpPr>
        <p:spPr>
          <a:xfrm rot="5400000" flipH="1" flipV="1">
            <a:off x="2462424" y="2066794"/>
            <a:ext cx="143305" cy="2119823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肘形接點 60"/>
          <p:cNvCxnSpPr/>
          <p:nvPr/>
        </p:nvCxnSpPr>
        <p:spPr>
          <a:xfrm rot="10800000">
            <a:off x="3070537" y="3055050"/>
            <a:ext cx="1720908" cy="180273"/>
          </a:xfrm>
          <a:prstGeom prst="bentConnector3">
            <a:avLst>
              <a:gd name="adj1" fmla="val 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035445" y="49391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sp>
        <p:nvSpPr>
          <p:cNvPr id="16" name="圓角矩形 15"/>
          <p:cNvSpPr/>
          <p:nvPr/>
        </p:nvSpPr>
        <p:spPr>
          <a:xfrm>
            <a:off x="694311" y="366227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MapBasedMovement</a:t>
            </a:r>
            <a:endParaRPr lang="zh-TW" altLang="en-US" sz="800" dirty="0"/>
          </a:p>
        </p:txBody>
      </p:sp>
      <p:cxnSp>
        <p:nvCxnSpPr>
          <p:cNvPr id="17" name="直線單箭頭接點 16"/>
          <p:cNvCxnSpPr>
            <a:endCxn id="6" idx="2"/>
          </p:cNvCxnSpPr>
          <p:nvPr/>
        </p:nvCxnSpPr>
        <p:spPr>
          <a:xfrm flipV="1">
            <a:off x="3129212" y="3478634"/>
            <a:ext cx="6301" cy="1762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7093473" y="2721085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圓角矩形 18"/>
          <p:cNvSpPr/>
          <p:nvPr/>
        </p:nvSpPr>
        <p:spPr>
          <a:xfrm>
            <a:off x="2379513" y="3654846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cxnSp>
        <p:nvCxnSpPr>
          <p:cNvPr id="20" name="直線接點 19"/>
          <p:cNvCxnSpPr/>
          <p:nvPr/>
        </p:nvCxnSpPr>
        <p:spPr>
          <a:xfrm flipV="1">
            <a:off x="3129212" y="2280078"/>
            <a:ext cx="0" cy="18735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3248063" y="2275088"/>
            <a:ext cx="1109698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4321757" y="1953698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6347922" y="2989567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/>
              <a:t>ExternalEvent</a:t>
            </a:r>
            <a:endParaRPr lang="zh-TW" altLang="en-US" sz="12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4321757" y="1953698"/>
            <a:ext cx="0" cy="32638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4791445" y="3488065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>
            <a:off x="4791445" y="3952151"/>
            <a:ext cx="0" cy="52365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4791445" y="4763801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1450311" y="3465834"/>
            <a:ext cx="0" cy="19126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4357761" y="2275088"/>
            <a:ext cx="273571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接點 29"/>
          <p:cNvCxnSpPr>
            <a:stCxn id="2" idx="0"/>
          </p:cNvCxnSpPr>
          <p:nvPr/>
        </p:nvCxnSpPr>
        <p:spPr>
          <a:xfrm flipV="1">
            <a:off x="7093473" y="2280078"/>
            <a:ext cx="6434" cy="153007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線接點 30"/>
          <p:cNvCxnSpPr/>
          <p:nvPr/>
        </p:nvCxnSpPr>
        <p:spPr>
          <a:xfrm flipH="1" flipV="1">
            <a:off x="8153938" y="3514879"/>
            <a:ext cx="1" cy="21816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5725616" y="3739544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7335406" y="3733040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cxnSp>
        <p:nvCxnSpPr>
          <p:cNvPr id="34" name="直線接點 33"/>
          <p:cNvCxnSpPr/>
          <p:nvPr/>
        </p:nvCxnSpPr>
        <p:spPr>
          <a:xfrm flipV="1">
            <a:off x="6025150" y="3525029"/>
            <a:ext cx="0" cy="22466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6033007" y="3514879"/>
            <a:ext cx="2120932" cy="844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7103922" y="3277567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圓角矩形 36"/>
          <p:cNvSpPr/>
          <p:nvPr/>
        </p:nvSpPr>
        <p:spPr>
          <a:xfrm>
            <a:off x="3529669" y="476672"/>
            <a:ext cx="1584176" cy="888765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DTNSimUI</a:t>
            </a:r>
            <a:endParaRPr lang="zh-TW" altLang="en-US" sz="1200" dirty="0"/>
          </a:p>
        </p:txBody>
      </p:sp>
      <p:sp>
        <p:nvSpPr>
          <p:cNvPr id="38" name="圓角矩形 37"/>
          <p:cNvSpPr/>
          <p:nvPr/>
        </p:nvSpPr>
        <p:spPr>
          <a:xfrm>
            <a:off x="3715070" y="44624"/>
            <a:ext cx="122413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DTNSim</a:t>
            </a:r>
            <a:endParaRPr lang="zh-TW" altLang="en-US" sz="1400" dirty="0"/>
          </a:p>
        </p:txBody>
      </p:sp>
      <p:sp>
        <p:nvSpPr>
          <p:cNvPr id="39" name="圓角矩形 38"/>
          <p:cNvSpPr/>
          <p:nvPr/>
        </p:nvSpPr>
        <p:spPr>
          <a:xfrm>
            <a:off x="3709689" y="769330"/>
            <a:ext cx="1224136" cy="213711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smtClean="0"/>
              <a:t>DTNSimGUI</a:t>
            </a:r>
            <a:endParaRPr lang="zh-TW" altLang="en-US" sz="1100"/>
          </a:p>
        </p:txBody>
      </p:sp>
      <p:sp>
        <p:nvSpPr>
          <p:cNvPr id="40" name="圓角矩形 39"/>
          <p:cNvSpPr/>
          <p:nvPr/>
        </p:nvSpPr>
        <p:spPr>
          <a:xfrm>
            <a:off x="3715915" y="1050563"/>
            <a:ext cx="1217910" cy="19497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DTNSimTextUI</a:t>
            </a:r>
            <a:endParaRPr lang="zh-TW" altLang="en-US" sz="1100" dirty="0"/>
          </a:p>
        </p:txBody>
      </p:sp>
      <p:cxnSp>
        <p:nvCxnSpPr>
          <p:cNvPr id="41" name="直線單箭頭接點 40"/>
          <p:cNvCxnSpPr>
            <a:stCxn id="37" idx="0"/>
            <a:endCxn id="38" idx="2"/>
          </p:cNvCxnSpPr>
          <p:nvPr/>
        </p:nvCxnSpPr>
        <p:spPr>
          <a:xfrm flipV="1">
            <a:off x="4321757" y="332656"/>
            <a:ext cx="5381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3" idx="0"/>
            <a:endCxn id="37" idx="2"/>
          </p:cNvCxnSpPr>
          <p:nvPr/>
        </p:nvCxnSpPr>
        <p:spPr>
          <a:xfrm flipV="1">
            <a:off x="4321757" y="1365437"/>
            <a:ext cx="0" cy="30022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圓角矩形 43"/>
          <p:cNvSpPr/>
          <p:nvPr/>
        </p:nvSpPr>
        <p:spPr>
          <a:xfrm>
            <a:off x="2379513" y="411390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45" name="直線單箭頭接點 44"/>
          <p:cNvCxnSpPr/>
          <p:nvPr/>
        </p:nvCxnSpPr>
        <p:spPr>
          <a:xfrm flipV="1">
            <a:off x="3135513" y="3938545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7879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Connection UP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18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圖: 程序 9"/>
          <p:cNvSpPr/>
          <p:nvPr/>
        </p:nvSpPr>
        <p:spPr>
          <a:xfrm>
            <a:off x="1797296" y="2687585"/>
            <a:ext cx="5544616" cy="63931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3719185" y="392108"/>
            <a:ext cx="1512168" cy="30632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DTNSim</a:t>
            </a:r>
            <a:endParaRPr lang="zh-TW" altLang="en-US" dirty="0"/>
          </a:p>
        </p:txBody>
      </p:sp>
      <p:sp>
        <p:nvSpPr>
          <p:cNvPr id="5" name="流程圖: 程序 4"/>
          <p:cNvSpPr/>
          <p:nvPr/>
        </p:nvSpPr>
        <p:spPr>
          <a:xfrm>
            <a:off x="2622712" y="1099350"/>
            <a:ext cx="3801072" cy="1139570"/>
          </a:xfrm>
          <a:prstGeom prst="flowChartProcess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 err="1" smtClean="0"/>
              <a:t>DTNSimUI</a:t>
            </a:r>
            <a:r>
              <a:rPr lang="en-US" altLang="zh-TW" i="1" dirty="0" smtClean="0"/>
              <a:t> (Abstract class)</a:t>
            </a:r>
          </a:p>
          <a:p>
            <a:pPr algn="ctr"/>
            <a:r>
              <a:rPr lang="en-US" altLang="zh-TW" sz="1100" dirty="0"/>
              <a:t>B</a:t>
            </a:r>
            <a:r>
              <a:rPr lang="en-US" altLang="zh-TW" sz="1100" dirty="0" smtClean="0"/>
              <a:t>oolean </a:t>
            </a:r>
            <a:r>
              <a:rPr lang="en-US" altLang="zh-TW" sz="1100" dirty="0" err="1" smtClean="0"/>
              <a:t>simDone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 smtClean="0"/>
              <a:t>Boolean </a:t>
            </a:r>
            <a:r>
              <a:rPr lang="en-US" altLang="zh-TW" sz="1100" dirty="0" err="1" smtClean="0"/>
              <a:t>simCancelled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 smtClean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/>
              <a:t>start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abstract void </a:t>
            </a:r>
            <a:r>
              <a:rPr lang="en-US" altLang="zh-TW" sz="1100" dirty="0" err="1"/>
              <a:t>runSim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sp>
        <p:nvSpPr>
          <p:cNvPr id="8" name="圓角矩形 7"/>
          <p:cNvSpPr/>
          <p:nvPr/>
        </p:nvSpPr>
        <p:spPr>
          <a:xfrm>
            <a:off x="2279491" y="2921796"/>
            <a:ext cx="1926629" cy="19783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DTNSimGUI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927219" y="2921796"/>
            <a:ext cx="1916830" cy="18048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DTNSimTextUI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847099" y="262225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User Interface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cxnSp>
        <p:nvCxnSpPr>
          <p:cNvPr id="13" name="直線接點 12"/>
          <p:cNvCxnSpPr>
            <a:stCxn id="4" idx="2"/>
          </p:cNvCxnSpPr>
          <p:nvPr/>
        </p:nvCxnSpPr>
        <p:spPr>
          <a:xfrm>
            <a:off x="4475269" y="698432"/>
            <a:ext cx="0" cy="4009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</p:cNvCxnSpPr>
          <p:nvPr/>
        </p:nvCxnSpPr>
        <p:spPr>
          <a:xfrm rot="5400000" flipH="1" flipV="1">
            <a:off x="3203514" y="2278212"/>
            <a:ext cx="682877" cy="604293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/>
          <p:nvPr/>
        </p:nvCxnSpPr>
        <p:spPr>
          <a:xfrm rot="16200000" flipV="1">
            <a:off x="5205434" y="2265090"/>
            <a:ext cx="674395" cy="622053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圖: 程序 37"/>
          <p:cNvSpPr/>
          <p:nvPr/>
        </p:nvSpPr>
        <p:spPr>
          <a:xfrm>
            <a:off x="1564483" y="3819134"/>
            <a:ext cx="6010242" cy="238808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dirty="0" err="1"/>
              <a:t>updateInterval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/>
              <a:t>D</a:t>
            </a:r>
            <a:r>
              <a:rPr lang="en-US" altLang="zh-TW" sz="1100" dirty="0" smtClean="0"/>
              <a:t>ouble </a:t>
            </a:r>
            <a:r>
              <a:rPr lang="en-US" altLang="zh-TW" sz="1100" dirty="0" err="1"/>
              <a:t>nextQueueEventTime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/>
          </a:p>
          <a:p>
            <a:pPr algn="ctr"/>
            <a:endParaRPr lang="en-US" altLang="zh-TW" sz="1100" dirty="0" smtClean="0"/>
          </a:p>
          <a:p>
            <a:pPr algn="ctr"/>
            <a:endParaRPr lang="en-US" altLang="zh-TW" sz="1100" b="1" u="sng" dirty="0"/>
          </a:p>
          <a:p>
            <a:pPr algn="ctr"/>
            <a:endParaRPr lang="en-US" altLang="zh-TW" b="1" u="sng" dirty="0"/>
          </a:p>
          <a:p>
            <a:pPr algn="ctr"/>
            <a:endParaRPr lang="zh-TW" altLang="en-US" dirty="0"/>
          </a:p>
        </p:txBody>
      </p:sp>
      <p:cxnSp>
        <p:nvCxnSpPr>
          <p:cNvPr id="43" name="直線接點 42"/>
          <p:cNvCxnSpPr>
            <a:stCxn id="10" idx="2"/>
          </p:cNvCxnSpPr>
          <p:nvPr/>
        </p:nvCxnSpPr>
        <p:spPr>
          <a:xfrm>
            <a:off x="4569604" y="3326898"/>
            <a:ext cx="0" cy="492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4191418" y="3936320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World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54" name="直線接點 53"/>
          <p:cNvCxnSpPr/>
          <p:nvPr/>
        </p:nvCxnSpPr>
        <p:spPr>
          <a:xfrm>
            <a:off x="2622712" y="140022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2598722" y="176026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1560060" y="4317429"/>
            <a:ext cx="6014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1564483" y="4670674"/>
            <a:ext cx="6010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圓角矩形 62"/>
          <p:cNvSpPr/>
          <p:nvPr/>
        </p:nvSpPr>
        <p:spPr>
          <a:xfrm>
            <a:off x="1635407" y="4958706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 smtClean="0"/>
          </a:p>
          <a:p>
            <a:pPr algn="ctr"/>
            <a:r>
              <a:rPr lang="en-US" altLang="zh-TW" sz="1400" dirty="0" err="1" smtClean="0"/>
              <a:t>SimClock</a:t>
            </a:r>
            <a:endParaRPr lang="en-US" altLang="zh-TW" sz="1400" dirty="0" smtClean="0"/>
          </a:p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i="1" dirty="0" err="1" smtClean="0"/>
              <a:t>clockTime</a:t>
            </a:r>
            <a:endParaRPr lang="en-US" altLang="zh-TW" sz="1100" i="1" dirty="0" smtClean="0"/>
          </a:p>
          <a:p>
            <a:pPr algn="ctr"/>
            <a:endParaRPr lang="en-US" altLang="zh-TW" sz="1100" dirty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 err="1" smtClean="0"/>
              <a:t>setTime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double </a:t>
            </a:r>
            <a:r>
              <a:rPr lang="en-US" altLang="zh-TW" sz="1100" dirty="0" err="1"/>
              <a:t>getTime</a:t>
            </a:r>
            <a:r>
              <a:rPr lang="en-US" altLang="zh-TW" sz="1100" dirty="0"/>
              <a:t>()</a:t>
            </a:r>
          </a:p>
          <a:p>
            <a:pPr algn="ctr"/>
            <a:endParaRPr lang="en-US" altLang="zh-TW" sz="1400" dirty="0" smtClean="0"/>
          </a:p>
          <a:p>
            <a:pPr algn="ctr"/>
            <a:endParaRPr lang="zh-TW" altLang="en-US" sz="1400" dirty="0"/>
          </a:p>
        </p:txBody>
      </p:sp>
      <p:cxnSp>
        <p:nvCxnSpPr>
          <p:cNvPr id="1024" name="直線接點 1023"/>
          <p:cNvCxnSpPr/>
          <p:nvPr/>
        </p:nvCxnSpPr>
        <p:spPr>
          <a:xfrm>
            <a:off x="1671638" y="5172075"/>
            <a:ext cx="1861696" cy="2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1671638" y="5390754"/>
            <a:ext cx="18733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圓角矩形 70"/>
          <p:cNvSpPr/>
          <p:nvPr/>
        </p:nvSpPr>
        <p:spPr>
          <a:xfrm>
            <a:off x="3684195" y="4945839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73" name="圓角矩形 72"/>
          <p:cNvSpPr/>
          <p:nvPr/>
        </p:nvSpPr>
        <p:spPr>
          <a:xfrm>
            <a:off x="5719307" y="4958706"/>
            <a:ext cx="1787283" cy="108486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TW" sz="1400" dirty="0" err="1" smtClean="0"/>
              <a:t>EventQueue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141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6300192" y="398475"/>
            <a:ext cx="2664296" cy="37506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文字方塊 82"/>
          <p:cNvSpPr txBox="1"/>
          <p:nvPr/>
        </p:nvSpPr>
        <p:spPr>
          <a:xfrm>
            <a:off x="7214517" y="29143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World</a:t>
            </a:r>
            <a:endParaRPr lang="zh-TW" altLang="en-US" dirty="0">
              <a:solidFill>
                <a:schemeClr val="tx2"/>
              </a:solidFill>
            </a:endParaRPr>
          </a:p>
        </p:txBody>
      </p: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24036"/>
              </p:ext>
            </p:extLst>
          </p:nvPr>
        </p:nvGraphicFramePr>
        <p:xfrm>
          <a:off x="1979712" y="3933501"/>
          <a:ext cx="4104456" cy="2316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</a:tblGrid>
              <a:tr h="334327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EventQueues</a:t>
                      </a:r>
                      <a:endParaRPr lang="zh-TW" altLang="en-US" dirty="0"/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 up @0.0 0&lt;-&gt;1</a:t>
                      </a:r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 @1.0 M1 [0-&gt;1] size:5000 CREATE</a:t>
                      </a:r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 down @11.0 0&lt;-&gt;1</a:t>
                      </a:r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ExtEvent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@ 1.7976931348623157E308</a:t>
                      </a:r>
                    </a:p>
                  </a:txBody>
                  <a:tcPr/>
                </a:tc>
              </a:tr>
              <a:tr h="488159"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ExtEvent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@ 1.7976931348623157E308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7" name="直線單箭頭接點 86"/>
          <p:cNvCxnSpPr/>
          <p:nvPr/>
        </p:nvCxnSpPr>
        <p:spPr>
          <a:xfrm>
            <a:off x="1480946" y="4509120"/>
            <a:ext cx="515850" cy="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484" y="315073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72" y="323010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矩形 38"/>
          <p:cNvSpPr/>
          <p:nvPr/>
        </p:nvSpPr>
        <p:spPr>
          <a:xfrm>
            <a:off x="6810125" y="351109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083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060112" y="2185729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8" name="直線單箭頭接點 7"/>
          <p:cNvCxnSpPr>
            <a:endCxn id="5" idx="2"/>
          </p:cNvCxnSpPr>
          <p:nvPr/>
        </p:nvCxnSpPr>
        <p:spPr>
          <a:xfrm flipV="1">
            <a:off x="6360098" y="2555061"/>
            <a:ext cx="0" cy="23158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5326358" y="219495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39" name="直線單箭頭接點 38"/>
          <p:cNvCxnSpPr>
            <a:endCxn id="38" idx="2"/>
          </p:cNvCxnSpPr>
          <p:nvPr/>
        </p:nvCxnSpPr>
        <p:spPr>
          <a:xfrm flipV="1">
            <a:off x="5538115" y="2564289"/>
            <a:ext cx="0" cy="23158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4567112" y="2924944"/>
            <a:ext cx="239008" cy="27169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4698313" y="319663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pic>
        <p:nvPicPr>
          <p:cNvPr id="59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484" y="315073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72" y="323010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矩形 61"/>
          <p:cNvSpPr/>
          <p:nvPr/>
        </p:nvSpPr>
        <p:spPr>
          <a:xfrm>
            <a:off x="6810125" y="351109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789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399007" y="1323146"/>
            <a:ext cx="1460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forceConnection</a:t>
            </a:r>
            <a:r>
              <a:rPr lang="en-US" altLang="zh-TW" sz="900" dirty="0" smtClean="0"/>
              <a:t>(…)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b="1" dirty="0"/>
              <a:t> </a:t>
            </a:r>
            <a:r>
              <a:rPr lang="en-US" altLang="zh-TW" sz="900" b="1" dirty="0" smtClean="0"/>
              <a:t> if </a:t>
            </a:r>
            <a:r>
              <a:rPr lang="en-US" altLang="zh-TW" sz="900" b="1" dirty="0"/>
              <a:t>(up) 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ni.createConnection</a:t>
            </a:r>
            <a:r>
              <a:rPr lang="en-US" altLang="zh-TW" sz="900" dirty="0" smtClean="0"/>
              <a:t>(no);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399007" y="116119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cxnSp>
        <p:nvCxnSpPr>
          <p:cNvPr id="6" name="直線單箭頭接點 5"/>
          <p:cNvCxnSpPr>
            <a:endCxn id="8" idx="0"/>
          </p:cNvCxnSpPr>
          <p:nvPr/>
        </p:nvCxnSpPr>
        <p:spPr>
          <a:xfrm>
            <a:off x="1638015" y="1916832"/>
            <a:ext cx="125640" cy="74439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288204" y="2661222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Interface of n0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45" name="直線單箭頭接點 44"/>
          <p:cNvCxnSpPr/>
          <p:nvPr/>
        </p:nvCxnSpPr>
        <p:spPr>
          <a:xfrm>
            <a:off x="2642782" y="1905925"/>
            <a:ext cx="62820" cy="107957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240107" y="3012779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Interface of n1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pic>
        <p:nvPicPr>
          <p:cNvPr id="43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484" y="315073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72" y="323010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矩形 45"/>
          <p:cNvSpPr/>
          <p:nvPr/>
        </p:nvSpPr>
        <p:spPr>
          <a:xfrm>
            <a:off x="6810125" y="351109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64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708920"/>
            <a:ext cx="1505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9/30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8930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399007" y="1323146"/>
            <a:ext cx="1460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forceConnection</a:t>
            </a:r>
            <a:r>
              <a:rPr lang="en-US" altLang="zh-TW" sz="900" dirty="0" smtClean="0"/>
              <a:t>(…)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b="1" dirty="0"/>
              <a:t> </a:t>
            </a:r>
            <a:r>
              <a:rPr lang="en-US" altLang="zh-TW" sz="900" b="1" dirty="0" smtClean="0"/>
              <a:t> if </a:t>
            </a:r>
            <a:r>
              <a:rPr lang="en-US" altLang="zh-TW" sz="900" b="1" dirty="0"/>
              <a:t>(up) 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ni.createConnection</a:t>
            </a:r>
            <a:r>
              <a:rPr lang="en-US" altLang="zh-TW" sz="900" dirty="0" smtClean="0"/>
              <a:t>(no);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399007" y="116119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529478" y="3773700"/>
            <a:ext cx="553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createConnection</a:t>
            </a:r>
            <a:r>
              <a:rPr lang="en-US" altLang="zh-TW" sz="900" dirty="0"/>
              <a:t>(</a:t>
            </a:r>
            <a:r>
              <a:rPr lang="en-US" altLang="zh-TW" sz="900" dirty="0" smtClean="0"/>
              <a:t>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Connection </a:t>
            </a:r>
            <a:r>
              <a:rPr lang="en-US" altLang="zh-TW" sz="900" b="1" dirty="0"/>
              <a:t>con </a:t>
            </a:r>
            <a:r>
              <a:rPr lang="en-US" altLang="zh-TW" sz="900" dirty="0"/>
              <a:t>= </a:t>
            </a:r>
            <a:r>
              <a:rPr lang="en-US" altLang="zh-TW" sz="900" b="1" dirty="0"/>
              <a:t>new </a:t>
            </a:r>
            <a:r>
              <a:rPr lang="en-US" altLang="zh-TW" sz="900" b="1" dirty="0" err="1"/>
              <a:t>CBRConnection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this.host</a:t>
            </a:r>
            <a:r>
              <a:rPr lang="en-US" altLang="zh-TW" sz="900" b="1" dirty="0"/>
              <a:t>, this, </a:t>
            </a:r>
            <a:r>
              <a:rPr lang="en-US" altLang="zh-TW" sz="900" dirty="0" err="1" smtClean="0"/>
              <a:t>anotherInterface.getHost</a:t>
            </a:r>
            <a:r>
              <a:rPr lang="en-US" altLang="zh-TW" sz="900" dirty="0"/>
              <a:t>(), </a:t>
            </a:r>
            <a:r>
              <a:rPr lang="en-US" altLang="zh-TW" sz="900" dirty="0" err="1"/>
              <a:t>anotherInterface</a:t>
            </a:r>
            <a:r>
              <a:rPr lang="en-US" altLang="zh-TW" sz="900" dirty="0"/>
              <a:t>, </a:t>
            </a:r>
            <a:r>
              <a:rPr lang="en-US" altLang="zh-TW" sz="900" dirty="0" err="1"/>
              <a:t>conSpeed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connect(</a:t>
            </a:r>
            <a:r>
              <a:rPr lang="en-US" altLang="zh-TW" sz="900" dirty="0" err="1" smtClean="0"/>
              <a:t>con,anotherInterface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529478" y="361174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 flipV="1">
            <a:off x="3645453" y="3842577"/>
            <a:ext cx="0" cy="25590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3486595" y="3589744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n0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3995936" y="3749664"/>
            <a:ext cx="0" cy="34881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3771126" y="3488634"/>
            <a:ext cx="2614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>
                <a:solidFill>
                  <a:schemeClr val="accent2"/>
                </a:solidFill>
              </a:rPr>
              <a:t>SimpleBroadcastInterface</a:t>
            </a:r>
            <a:r>
              <a:rPr lang="en-US" altLang="zh-TW" sz="1000" dirty="0">
                <a:solidFill>
                  <a:schemeClr val="accent2"/>
                </a:solidFill>
              </a:rPr>
              <a:t> net interface 1 of n0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64" name="直線單箭頭接點 63"/>
          <p:cNvCxnSpPr/>
          <p:nvPr/>
        </p:nvCxnSpPr>
        <p:spPr>
          <a:xfrm>
            <a:off x="4890760" y="4209518"/>
            <a:ext cx="0" cy="3672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4760819" y="4573919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n1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>
            <a:off x="5870206" y="4267238"/>
            <a:ext cx="0" cy="135298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4347233" y="5620218"/>
            <a:ext cx="2614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>
                <a:solidFill>
                  <a:schemeClr val="accent2"/>
                </a:solidFill>
              </a:rPr>
              <a:t>SimpleBroadcastInterface</a:t>
            </a:r>
            <a:r>
              <a:rPr lang="en-US" altLang="zh-TW" sz="1000" dirty="0">
                <a:solidFill>
                  <a:schemeClr val="accent2"/>
                </a:solidFill>
              </a:rPr>
              <a:t> net interface </a:t>
            </a:r>
            <a:r>
              <a:rPr lang="en-US" altLang="zh-TW" sz="1000" dirty="0" smtClean="0">
                <a:solidFill>
                  <a:schemeClr val="accent2"/>
                </a:solidFill>
              </a:rPr>
              <a:t>2 </a:t>
            </a:r>
            <a:r>
              <a:rPr lang="en-US" altLang="zh-TW" sz="1000" dirty="0">
                <a:solidFill>
                  <a:schemeClr val="accent2"/>
                </a:solidFill>
              </a:rPr>
              <a:t>of </a:t>
            </a:r>
            <a:r>
              <a:rPr lang="en-US" altLang="zh-TW" sz="1000" dirty="0" smtClean="0">
                <a:solidFill>
                  <a:schemeClr val="accent2"/>
                </a:solidFill>
              </a:rPr>
              <a:t>n1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70" name="直線單箭頭接點 69"/>
          <p:cNvCxnSpPr/>
          <p:nvPr/>
        </p:nvCxnSpPr>
        <p:spPr>
          <a:xfrm>
            <a:off x="6732240" y="4235365"/>
            <a:ext cx="416681" cy="39627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7018980" y="4628783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1000 bit/s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790190"/>
              </p:ext>
            </p:extLst>
          </p:nvPr>
        </p:nvGraphicFramePr>
        <p:xfrm>
          <a:off x="1762794" y="4648841"/>
          <a:ext cx="299163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63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1400" b="1" dirty="0" smtClean="0"/>
                        <a:t>con</a:t>
                      </a:r>
                      <a:endParaRPr lang="zh-TW" altLang="en-US" sz="14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1" name="直線單箭頭接點 50"/>
          <p:cNvCxnSpPr/>
          <p:nvPr/>
        </p:nvCxnSpPr>
        <p:spPr>
          <a:xfrm>
            <a:off x="2267744" y="4209518"/>
            <a:ext cx="288032" cy="42212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484" y="315073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72" y="323010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矩形 66"/>
          <p:cNvSpPr/>
          <p:nvPr/>
        </p:nvSpPr>
        <p:spPr>
          <a:xfrm>
            <a:off x="6810125" y="351109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64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399007" y="1323146"/>
            <a:ext cx="1460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forceConnection</a:t>
            </a:r>
            <a:r>
              <a:rPr lang="en-US" altLang="zh-TW" sz="900" dirty="0" smtClean="0"/>
              <a:t>(…)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b="1" dirty="0"/>
              <a:t> </a:t>
            </a:r>
            <a:r>
              <a:rPr lang="en-US" altLang="zh-TW" sz="900" b="1" dirty="0" smtClean="0"/>
              <a:t> if </a:t>
            </a:r>
            <a:r>
              <a:rPr lang="en-US" altLang="zh-TW" sz="900" b="1" dirty="0"/>
              <a:t>(up) 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ni.createConnection</a:t>
            </a:r>
            <a:r>
              <a:rPr lang="en-US" altLang="zh-TW" sz="900" dirty="0" smtClean="0"/>
              <a:t>(no);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399007" y="116119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529478" y="3773700"/>
            <a:ext cx="553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createConnection</a:t>
            </a:r>
            <a:r>
              <a:rPr lang="en-US" altLang="zh-TW" sz="900" dirty="0"/>
              <a:t>(</a:t>
            </a:r>
            <a:r>
              <a:rPr lang="en-US" altLang="zh-TW" sz="900" dirty="0" smtClean="0"/>
              <a:t>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Connection con = </a:t>
            </a:r>
            <a:r>
              <a:rPr lang="en-US" altLang="zh-TW" sz="900" b="1" dirty="0"/>
              <a:t>new </a:t>
            </a:r>
            <a:r>
              <a:rPr lang="en-US" altLang="zh-TW" sz="900" b="1" dirty="0" err="1"/>
              <a:t>CBRConnection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this.host</a:t>
            </a:r>
            <a:r>
              <a:rPr lang="en-US" altLang="zh-TW" sz="900" b="1" dirty="0"/>
              <a:t>, this, </a:t>
            </a:r>
            <a:r>
              <a:rPr lang="en-US" altLang="zh-TW" sz="900" dirty="0" err="1" smtClean="0"/>
              <a:t>anotherInterface.getHost</a:t>
            </a:r>
            <a:r>
              <a:rPr lang="en-US" altLang="zh-TW" sz="900" dirty="0"/>
              <a:t>(), </a:t>
            </a:r>
            <a:r>
              <a:rPr lang="en-US" altLang="zh-TW" sz="900" dirty="0" err="1"/>
              <a:t>anotherInterface</a:t>
            </a:r>
            <a:r>
              <a:rPr lang="en-US" altLang="zh-TW" sz="900" dirty="0"/>
              <a:t>, </a:t>
            </a:r>
            <a:r>
              <a:rPr lang="en-US" altLang="zh-TW" sz="900" dirty="0" err="1"/>
              <a:t>conSpeed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connect(</a:t>
            </a:r>
            <a:r>
              <a:rPr lang="en-US" altLang="zh-TW" sz="900" dirty="0" err="1" smtClean="0"/>
              <a:t>con,anotherInterface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529478" y="361174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pic>
        <p:nvPicPr>
          <p:cNvPr id="79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484" y="315073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72" y="323010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6810125" y="351109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516862" y="2463510"/>
            <a:ext cx="2404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connect</a:t>
            </a:r>
            <a:r>
              <a:rPr lang="en-US" altLang="zh-TW" sz="900" dirty="0" smtClean="0"/>
              <a:t>(…) {</a:t>
            </a:r>
          </a:p>
          <a:p>
            <a:r>
              <a:rPr lang="en-US" altLang="zh-TW" sz="900" b="1" dirty="0" err="1"/>
              <a:t>this.connections.add</a:t>
            </a:r>
            <a:r>
              <a:rPr lang="en-US" altLang="zh-TW" sz="900" b="1" dirty="0"/>
              <a:t>(con);</a:t>
            </a:r>
            <a:endParaRPr lang="en-US" altLang="zh-TW" sz="900" dirty="0" smtClean="0"/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b="1" dirty="0" err="1"/>
              <a:t>anotherInterface.getConnections</a:t>
            </a:r>
            <a:r>
              <a:rPr lang="en-US" altLang="zh-TW" sz="900" b="1" dirty="0"/>
              <a:t>().add(con</a:t>
            </a:r>
            <a:r>
              <a:rPr lang="en-US" altLang="zh-TW" sz="900" b="1" dirty="0" smtClean="0"/>
              <a:t>);</a:t>
            </a:r>
            <a:endParaRPr lang="zh-TW" altLang="en-US" sz="900" b="1" dirty="0"/>
          </a:p>
          <a:p>
            <a:r>
              <a:rPr lang="en-US" altLang="zh-TW" sz="900" dirty="0" err="1" smtClean="0"/>
              <a:t>this.host.connectionUp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err="1"/>
              <a:t>anotherInterface.getHost</a:t>
            </a:r>
            <a:r>
              <a:rPr lang="en-US" altLang="zh-TW" sz="900" dirty="0"/>
              <a:t>().</a:t>
            </a:r>
            <a:r>
              <a:rPr lang="en-US" altLang="zh-TW" sz="900" dirty="0" err="1"/>
              <a:t>connectionUp</a:t>
            </a:r>
            <a:r>
              <a:rPr lang="en-US" altLang="zh-TW" sz="900" dirty="0"/>
              <a:t>(con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1516862" y="230155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5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0" name="右大括弧 49"/>
          <p:cNvSpPr/>
          <p:nvPr/>
        </p:nvSpPr>
        <p:spPr>
          <a:xfrm>
            <a:off x="6662956" y="326241"/>
            <a:ext cx="294337" cy="1853769"/>
          </a:xfrm>
          <a:prstGeom prst="rightBrace">
            <a:avLst>
              <a:gd name="adj1" fmla="val 8333"/>
              <a:gd name="adj2" fmla="val 859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045114"/>
              </p:ext>
            </p:extLst>
          </p:nvPr>
        </p:nvGraphicFramePr>
        <p:xfrm>
          <a:off x="5292080" y="483570"/>
          <a:ext cx="1479009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Connections</a:t>
                      </a:r>
                      <a:endParaRPr lang="zh-TW" altLang="en-US" sz="900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28248"/>
              </p:ext>
            </p:extLst>
          </p:nvPr>
        </p:nvGraphicFramePr>
        <p:xfrm>
          <a:off x="7636366" y="2918659"/>
          <a:ext cx="1479009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Connections</a:t>
                      </a:r>
                      <a:endParaRPr lang="zh-TW" altLang="en-US" sz="900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5" name="直線單箭頭接點 44"/>
          <p:cNvCxnSpPr/>
          <p:nvPr/>
        </p:nvCxnSpPr>
        <p:spPr>
          <a:xfrm flipV="1">
            <a:off x="2816104" y="984361"/>
            <a:ext cx="2475976" cy="170498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3707904" y="3020953"/>
            <a:ext cx="3896011" cy="2091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圓角矩形 64"/>
          <p:cNvSpPr/>
          <p:nvPr/>
        </p:nvSpPr>
        <p:spPr>
          <a:xfrm>
            <a:off x="6957996" y="1796035"/>
            <a:ext cx="1041916" cy="276544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66" name="直線接點 65"/>
          <p:cNvCxnSpPr/>
          <p:nvPr/>
        </p:nvCxnSpPr>
        <p:spPr>
          <a:xfrm>
            <a:off x="7458230" y="1559444"/>
            <a:ext cx="11354" cy="23659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圓角矩形 67"/>
          <p:cNvSpPr/>
          <p:nvPr/>
        </p:nvSpPr>
        <p:spPr>
          <a:xfrm>
            <a:off x="6388610" y="3958821"/>
            <a:ext cx="1041916" cy="276544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69" name="直線接點 68"/>
          <p:cNvCxnSpPr>
            <a:stCxn id="81" idx="2"/>
            <a:endCxn id="68" idx="0"/>
          </p:cNvCxnSpPr>
          <p:nvPr/>
        </p:nvCxnSpPr>
        <p:spPr>
          <a:xfrm flipH="1">
            <a:off x="6909568" y="3720214"/>
            <a:ext cx="195547" cy="238607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" name="右大括弧 72"/>
          <p:cNvSpPr/>
          <p:nvPr/>
        </p:nvSpPr>
        <p:spPr>
          <a:xfrm rot="10800000">
            <a:off x="7456747" y="2531204"/>
            <a:ext cx="294337" cy="1853769"/>
          </a:xfrm>
          <a:prstGeom prst="rightBrace">
            <a:avLst>
              <a:gd name="adj1" fmla="val 8333"/>
              <a:gd name="adj2" fmla="val 145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6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388105" y="1347836"/>
            <a:ext cx="195919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connectionUp</a:t>
            </a:r>
            <a:r>
              <a:rPr lang="en-US" altLang="zh-TW" sz="900" dirty="0" smtClean="0"/>
              <a:t>(…) </a:t>
            </a:r>
            <a:r>
              <a:rPr lang="en-US" altLang="zh-TW" sz="900" dirty="0"/>
              <a:t>{</a:t>
            </a:r>
          </a:p>
          <a:p>
            <a:r>
              <a:rPr lang="en-US" altLang="zh-TW" sz="900" b="1" dirty="0" err="1">
                <a:solidFill>
                  <a:srgbClr val="FF0000"/>
                </a:solidFill>
              </a:rPr>
              <a:t>this.router.changedConnection</a:t>
            </a:r>
            <a:r>
              <a:rPr lang="en-US" altLang="zh-TW" sz="900" b="1" dirty="0">
                <a:solidFill>
                  <a:srgbClr val="FF0000"/>
                </a:solidFill>
              </a:rPr>
              <a:t>(con);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399007" y="116119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rgbClr val="FF0000"/>
                </a:solidFill>
              </a:rPr>
              <a:t>Step 6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529478" y="3773700"/>
            <a:ext cx="553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createConnection</a:t>
            </a:r>
            <a:r>
              <a:rPr lang="en-US" altLang="zh-TW" sz="900" dirty="0"/>
              <a:t>(</a:t>
            </a:r>
            <a:r>
              <a:rPr lang="en-US" altLang="zh-TW" sz="900" dirty="0" smtClean="0"/>
              <a:t>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Connection con = </a:t>
            </a:r>
            <a:r>
              <a:rPr lang="en-US" altLang="zh-TW" sz="900" b="1" dirty="0"/>
              <a:t>new </a:t>
            </a:r>
            <a:r>
              <a:rPr lang="en-US" altLang="zh-TW" sz="900" b="1" dirty="0" err="1"/>
              <a:t>CBRConnection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this.host</a:t>
            </a:r>
            <a:r>
              <a:rPr lang="en-US" altLang="zh-TW" sz="900" b="1" dirty="0"/>
              <a:t>, this, </a:t>
            </a:r>
            <a:r>
              <a:rPr lang="en-US" altLang="zh-TW" sz="900" dirty="0" err="1" smtClean="0"/>
              <a:t>anotherInterface.getHost</a:t>
            </a:r>
            <a:r>
              <a:rPr lang="en-US" altLang="zh-TW" sz="900" dirty="0"/>
              <a:t>(), </a:t>
            </a:r>
            <a:r>
              <a:rPr lang="en-US" altLang="zh-TW" sz="900" dirty="0" err="1"/>
              <a:t>anotherInterface</a:t>
            </a:r>
            <a:r>
              <a:rPr lang="en-US" altLang="zh-TW" sz="900" dirty="0"/>
              <a:t>, </a:t>
            </a:r>
            <a:r>
              <a:rPr lang="en-US" altLang="zh-TW" sz="900" dirty="0" err="1"/>
              <a:t>conSpeed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connect(</a:t>
            </a:r>
            <a:r>
              <a:rPr lang="en-US" altLang="zh-TW" sz="900" dirty="0" err="1" smtClean="0"/>
              <a:t>con,anotherInterface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529478" y="361174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516862" y="2463510"/>
            <a:ext cx="2456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connect</a:t>
            </a:r>
            <a:r>
              <a:rPr lang="en-US" altLang="zh-TW" sz="900" dirty="0" smtClean="0"/>
              <a:t>(…) {</a:t>
            </a:r>
          </a:p>
          <a:p>
            <a:r>
              <a:rPr lang="en-US" altLang="zh-TW" sz="900" dirty="0" err="1"/>
              <a:t>this.connections.add</a:t>
            </a:r>
            <a:r>
              <a:rPr lang="en-US" altLang="zh-TW" sz="900" dirty="0"/>
              <a:t>(con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/>
              <a:t>anotherInterface.getConnections</a:t>
            </a:r>
            <a:r>
              <a:rPr lang="en-US" altLang="zh-TW" sz="900" dirty="0"/>
              <a:t>().add(con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b="1" dirty="0" err="1" smtClean="0"/>
              <a:t>this.host.connectionUp</a:t>
            </a:r>
            <a:r>
              <a:rPr lang="en-US" altLang="zh-TW" sz="900" b="1" dirty="0" smtClean="0"/>
              <a:t>(con</a:t>
            </a:r>
            <a:r>
              <a:rPr lang="en-US" altLang="zh-TW" sz="900" b="1" dirty="0"/>
              <a:t>);</a:t>
            </a:r>
          </a:p>
          <a:p>
            <a:r>
              <a:rPr lang="en-US" altLang="zh-TW" sz="900" b="1" dirty="0" err="1"/>
              <a:t>anotherInterface.getHost</a:t>
            </a:r>
            <a:r>
              <a:rPr lang="en-US" altLang="zh-TW" sz="900" b="1" dirty="0"/>
              <a:t>().</a:t>
            </a:r>
            <a:r>
              <a:rPr lang="en-US" altLang="zh-TW" sz="900" b="1" dirty="0" err="1"/>
              <a:t>connectionUp</a:t>
            </a:r>
            <a:r>
              <a:rPr lang="en-US" altLang="zh-TW" sz="900" b="1" dirty="0"/>
              <a:t>(con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1516862" y="230155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5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67" name="直線單箭頭接點 66"/>
          <p:cNvCxnSpPr>
            <a:endCxn id="57" idx="2"/>
          </p:cNvCxnSpPr>
          <p:nvPr/>
        </p:nvCxnSpPr>
        <p:spPr>
          <a:xfrm flipH="1" flipV="1">
            <a:off x="2367701" y="1855667"/>
            <a:ext cx="358571" cy="118222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67412" y="3057476"/>
            <a:ext cx="2405571" cy="349434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圓角矩形 58"/>
          <p:cNvSpPr/>
          <p:nvPr/>
        </p:nvSpPr>
        <p:spPr>
          <a:xfrm>
            <a:off x="4948104" y="454970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smtClean="0"/>
              <a:t>DTNHost</a:t>
            </a:r>
            <a:endParaRPr lang="zh-TW" altLang="en-US" sz="1400"/>
          </a:p>
        </p:txBody>
      </p:sp>
      <p:sp>
        <p:nvSpPr>
          <p:cNvPr id="63" name="圓角矩形 62"/>
          <p:cNvSpPr/>
          <p:nvPr/>
        </p:nvSpPr>
        <p:spPr>
          <a:xfrm>
            <a:off x="4821551" y="95760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64" name="直線單箭頭接點 63"/>
          <p:cNvCxnSpPr/>
          <p:nvPr/>
        </p:nvCxnSpPr>
        <p:spPr>
          <a:xfrm flipV="1">
            <a:off x="5560172" y="743002"/>
            <a:ext cx="0" cy="215744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直線單箭頭接點 67"/>
          <p:cNvCxnSpPr>
            <a:endCxn id="63" idx="2"/>
          </p:cNvCxnSpPr>
          <p:nvPr/>
        </p:nvCxnSpPr>
        <p:spPr>
          <a:xfrm flipV="1">
            <a:off x="5571250" y="1245607"/>
            <a:ext cx="6301" cy="33587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圓角矩形 68"/>
          <p:cNvSpPr/>
          <p:nvPr/>
        </p:nvSpPr>
        <p:spPr>
          <a:xfrm>
            <a:off x="4821551" y="1601751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70" name="圓角矩形 69"/>
          <p:cNvSpPr/>
          <p:nvPr/>
        </p:nvSpPr>
        <p:spPr>
          <a:xfrm>
            <a:off x="4831076" y="255611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71" name="直線單箭頭接點 70"/>
          <p:cNvCxnSpPr>
            <a:endCxn id="69" idx="2"/>
          </p:cNvCxnSpPr>
          <p:nvPr/>
        </p:nvCxnSpPr>
        <p:spPr>
          <a:xfrm flipH="1" flipV="1">
            <a:off x="5577551" y="1889751"/>
            <a:ext cx="9525" cy="666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文字方塊 32"/>
          <p:cNvSpPr txBox="1"/>
          <p:nvPr/>
        </p:nvSpPr>
        <p:spPr>
          <a:xfrm>
            <a:off x="6333551" y="978496"/>
            <a:ext cx="2900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abstract</a:t>
            </a:r>
            <a:r>
              <a:rPr lang="en-US" altLang="zh-TW" sz="1000" b="1" dirty="0"/>
              <a:t> void </a:t>
            </a:r>
            <a:r>
              <a:rPr lang="en-US" altLang="zh-TW" sz="1000" b="1" dirty="0" err="1"/>
              <a:t>changedConnection</a:t>
            </a:r>
            <a:r>
              <a:rPr lang="en-US" altLang="zh-TW" sz="1000" b="1" dirty="0"/>
              <a:t>(Connection con);</a:t>
            </a:r>
            <a:endParaRPr lang="zh-TW" altLang="en-US" sz="1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375229" y="1581481"/>
            <a:ext cx="28584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@Override</a:t>
            </a:r>
          </a:p>
          <a:p>
            <a:r>
              <a:rPr lang="en-US" altLang="zh-TW" sz="1000" b="1" dirty="0"/>
              <a:t>public void </a:t>
            </a:r>
            <a:r>
              <a:rPr lang="en-US" altLang="zh-TW" sz="1000" b="1" dirty="0" err="1"/>
              <a:t>changedConnection</a:t>
            </a:r>
            <a:r>
              <a:rPr lang="en-US" altLang="zh-TW" sz="1000" b="1" dirty="0"/>
              <a:t>(Connection con) { </a:t>
            </a:r>
          </a:p>
          <a:p>
            <a:r>
              <a:rPr lang="en-US" altLang="zh-TW" sz="1000" dirty="0" smtClean="0">
                <a:solidFill>
                  <a:srgbClr val="FF0000"/>
                </a:solidFill>
              </a:rPr>
              <a:t>//Nothing to do</a:t>
            </a:r>
            <a:endParaRPr lang="zh-TW" altLang="en-US" sz="1000" dirty="0">
              <a:solidFill>
                <a:srgbClr val="FF0000"/>
              </a:solidFill>
            </a:endParaRP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380956" y="2576286"/>
            <a:ext cx="1911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This version doesn't do </a:t>
            </a:r>
            <a:r>
              <a:rPr lang="en-US" altLang="zh-TW" sz="1000" b="1" dirty="0" smtClean="0">
                <a:solidFill>
                  <a:srgbClr val="FF0000"/>
                </a:solidFill>
              </a:rPr>
              <a:t>anything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16016" y="368154"/>
            <a:ext cx="4399408" cy="255679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2" name="直線單箭頭接點 71"/>
          <p:cNvCxnSpPr>
            <a:endCxn id="39" idx="1"/>
          </p:cNvCxnSpPr>
          <p:nvPr/>
        </p:nvCxnSpPr>
        <p:spPr>
          <a:xfrm>
            <a:off x="3240004" y="1601751"/>
            <a:ext cx="1476012" cy="44798"/>
          </a:xfrm>
          <a:prstGeom prst="straightConnector1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82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529478" y="3773700"/>
            <a:ext cx="553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createConnection</a:t>
            </a:r>
            <a:r>
              <a:rPr lang="en-US" altLang="zh-TW" sz="900" dirty="0"/>
              <a:t>(</a:t>
            </a:r>
            <a:r>
              <a:rPr lang="en-US" altLang="zh-TW" sz="900" dirty="0" smtClean="0"/>
              <a:t>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Connection con = </a:t>
            </a:r>
            <a:r>
              <a:rPr lang="en-US" altLang="zh-TW" sz="900" b="1" dirty="0"/>
              <a:t>new </a:t>
            </a:r>
            <a:r>
              <a:rPr lang="en-US" altLang="zh-TW" sz="900" b="1" dirty="0" err="1"/>
              <a:t>CBRConnection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this.host</a:t>
            </a:r>
            <a:r>
              <a:rPr lang="en-US" altLang="zh-TW" sz="900" b="1" dirty="0"/>
              <a:t>, this, </a:t>
            </a:r>
            <a:r>
              <a:rPr lang="en-US" altLang="zh-TW" sz="900" dirty="0" err="1" smtClean="0"/>
              <a:t>anotherInterface.getHost</a:t>
            </a:r>
            <a:r>
              <a:rPr lang="en-US" altLang="zh-TW" sz="900" dirty="0"/>
              <a:t>(), </a:t>
            </a:r>
            <a:r>
              <a:rPr lang="en-US" altLang="zh-TW" sz="900" dirty="0" err="1"/>
              <a:t>anotherInterface</a:t>
            </a:r>
            <a:r>
              <a:rPr lang="en-US" altLang="zh-TW" sz="900" dirty="0"/>
              <a:t>, </a:t>
            </a:r>
            <a:r>
              <a:rPr lang="en-US" altLang="zh-TW" sz="900" dirty="0" err="1"/>
              <a:t>conSpeed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connect(</a:t>
            </a:r>
            <a:r>
              <a:rPr lang="en-US" altLang="zh-TW" sz="900" dirty="0" err="1" smtClean="0"/>
              <a:t>con,anotherInterface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529478" y="361174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pic>
        <p:nvPicPr>
          <p:cNvPr id="79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529" y="298550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517" y="306487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7117170" y="334586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516862" y="2463510"/>
            <a:ext cx="2456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connect</a:t>
            </a:r>
            <a:r>
              <a:rPr lang="en-US" altLang="zh-TW" sz="900" dirty="0" smtClean="0"/>
              <a:t>(…) {</a:t>
            </a:r>
          </a:p>
          <a:p>
            <a:r>
              <a:rPr lang="en-US" altLang="zh-TW" sz="900" dirty="0" err="1"/>
              <a:t>this.connections.add</a:t>
            </a:r>
            <a:r>
              <a:rPr lang="en-US" altLang="zh-TW" sz="900" dirty="0"/>
              <a:t>(con);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/>
              <a:t>anotherInterface.getConnections</a:t>
            </a:r>
            <a:r>
              <a:rPr lang="en-US" altLang="zh-TW" sz="900" dirty="0"/>
              <a:t>().add(con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b="1" dirty="0" err="1" smtClean="0"/>
              <a:t>this.host.connectionUp</a:t>
            </a:r>
            <a:r>
              <a:rPr lang="en-US" altLang="zh-TW" sz="900" b="1" dirty="0" smtClean="0"/>
              <a:t>(con</a:t>
            </a:r>
            <a:r>
              <a:rPr lang="en-US" altLang="zh-TW" sz="900" b="1" dirty="0"/>
              <a:t>);</a:t>
            </a:r>
          </a:p>
          <a:p>
            <a:r>
              <a:rPr lang="en-US" altLang="zh-TW" sz="900" b="1" dirty="0" err="1"/>
              <a:t>anotherInterface.getHost</a:t>
            </a:r>
            <a:r>
              <a:rPr lang="en-US" altLang="zh-TW" sz="900" b="1" dirty="0"/>
              <a:t>().</a:t>
            </a:r>
            <a:r>
              <a:rPr lang="en-US" altLang="zh-TW" sz="900" b="1" dirty="0" err="1"/>
              <a:t>connectionUp</a:t>
            </a:r>
            <a:r>
              <a:rPr lang="en-US" altLang="zh-TW" sz="900" b="1" dirty="0"/>
              <a:t>(con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1516862" y="230155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5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67" name="直線單箭頭接點 66"/>
          <p:cNvCxnSpPr/>
          <p:nvPr/>
        </p:nvCxnSpPr>
        <p:spPr>
          <a:xfrm flipV="1">
            <a:off x="3779912" y="2309359"/>
            <a:ext cx="3528392" cy="75551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cxnSpLocks noChangeAspect="1"/>
            <a:stCxn id="80" idx="0"/>
          </p:cNvCxnSpPr>
          <p:nvPr/>
        </p:nvCxnSpPr>
        <p:spPr>
          <a:xfrm flipH="1" flipV="1">
            <a:off x="7440111" y="1553842"/>
            <a:ext cx="3800" cy="1511035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7578333" y="1992478"/>
            <a:ext cx="612068" cy="542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圓角矩形 65"/>
          <p:cNvSpPr/>
          <p:nvPr/>
        </p:nvSpPr>
        <p:spPr>
          <a:xfrm>
            <a:off x="7884368" y="1704478"/>
            <a:ext cx="1152128" cy="285841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Connection UP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388105" y="1347836"/>
            <a:ext cx="195919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connectionUp</a:t>
            </a:r>
            <a:r>
              <a:rPr lang="en-US" altLang="zh-TW" sz="900" dirty="0" smtClean="0"/>
              <a:t>(…)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this.router.changedConnection</a:t>
            </a:r>
            <a:r>
              <a:rPr lang="en-US" altLang="zh-TW" sz="900" dirty="0"/>
              <a:t>(con</a:t>
            </a:r>
            <a:r>
              <a:rPr lang="en-US" altLang="zh-TW" sz="900" b="1" dirty="0"/>
              <a:t>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399007" y="116119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6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28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7" y="756901"/>
            <a:ext cx="5647485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群組 6"/>
          <p:cNvGrpSpPr/>
          <p:nvPr/>
        </p:nvGrpSpPr>
        <p:grpSpPr>
          <a:xfrm>
            <a:off x="5888994" y="1388057"/>
            <a:ext cx="3050080" cy="1565088"/>
            <a:chOff x="2555777" y="1772816"/>
            <a:chExt cx="3983167" cy="1793544"/>
          </a:xfrm>
        </p:grpSpPr>
        <p:cxnSp>
          <p:nvCxnSpPr>
            <p:cNvPr id="8" name="直線接點 7"/>
            <p:cNvCxnSpPr/>
            <p:nvPr/>
          </p:nvCxnSpPr>
          <p:spPr>
            <a:xfrm>
              <a:off x="2566830" y="3249923"/>
              <a:ext cx="3972114" cy="0"/>
            </a:xfrm>
            <a:prstGeom prst="line">
              <a:avLst/>
            </a:prstGeom>
            <a:ln w="101600" cmpd="sng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2555777" y="1772816"/>
              <a:ext cx="3972112" cy="1793544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164416" y="1600420"/>
            <a:ext cx="423514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n0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216344" y="1600420"/>
            <a:ext cx="423514" cy="369332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4242" y="2444128"/>
            <a:ext cx="1050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 smtClean="0"/>
              <a:t>Connection Up</a:t>
            </a:r>
            <a:endParaRPr lang="zh-TW" altLang="en-US" sz="11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918578" y="2204864"/>
            <a:ext cx="1021946" cy="646331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Network</a:t>
            </a:r>
          </a:p>
          <a:p>
            <a:r>
              <a:rPr lang="en-US" altLang="zh-TW" dirty="0" smtClean="0">
                <a:solidFill>
                  <a:schemeClr val="tx2"/>
                </a:solidFill>
              </a:rPr>
              <a:t>Interface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917128" y="2170601"/>
            <a:ext cx="1021946" cy="646331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Network</a:t>
            </a:r>
          </a:p>
          <a:p>
            <a:r>
              <a:rPr lang="en-US" altLang="zh-TW" dirty="0">
                <a:solidFill>
                  <a:schemeClr val="accent2"/>
                </a:solidFill>
              </a:rPr>
              <a:t>Interface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18" name="直線接點 17"/>
          <p:cNvCxnSpPr>
            <a:stCxn id="10" idx="2"/>
          </p:cNvCxnSpPr>
          <p:nvPr/>
        </p:nvCxnSpPr>
        <p:spPr>
          <a:xfrm>
            <a:off x="6376173" y="1969752"/>
            <a:ext cx="0" cy="200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1" idx="2"/>
            <a:endCxn id="17" idx="0"/>
          </p:cNvCxnSpPr>
          <p:nvPr/>
        </p:nvCxnSpPr>
        <p:spPr>
          <a:xfrm>
            <a:off x="8428101" y="1969752"/>
            <a:ext cx="0" cy="20084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 rot="18839031">
            <a:off x="682002" y="2516820"/>
            <a:ext cx="2019356" cy="60022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3" name="直線單箭頭接點 2"/>
          <p:cNvCxnSpPr/>
          <p:nvPr/>
        </p:nvCxnSpPr>
        <p:spPr>
          <a:xfrm flipV="1">
            <a:off x="2195736" y="2072343"/>
            <a:ext cx="3693258" cy="744589"/>
          </a:xfrm>
          <a:prstGeom prst="straightConnector1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Connection UP in clock 0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971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7" y="956534"/>
            <a:ext cx="2621990" cy="196381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1" y="1336168"/>
            <a:ext cx="2555926" cy="1525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80101" y="956534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smtClean="0"/>
              <a:t>World</a:t>
            </a:r>
            <a:endParaRPr lang="zh-TW" altLang="en-US" u="sng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230061" y="1938439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36344" y="983472"/>
            <a:ext cx="2529571" cy="102221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802408" y="983472"/>
            <a:ext cx="178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/>
              <a:t>ConnectionEvent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306117" y="911910"/>
            <a:ext cx="3456384" cy="230425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372181" y="911910"/>
            <a:ext cx="101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 smtClean="0"/>
              <a:t>DTNHost</a:t>
            </a:r>
            <a:endParaRPr lang="zh-TW" altLang="en-US" u="sng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710" y="1352804"/>
            <a:ext cx="2436205" cy="65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直線單箭頭接點 15"/>
          <p:cNvCxnSpPr/>
          <p:nvPr/>
        </p:nvCxnSpPr>
        <p:spPr>
          <a:xfrm>
            <a:off x="2829710" y="1847568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365" y="1273159"/>
            <a:ext cx="3381958" cy="1934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矩形 18"/>
          <p:cNvSpPr/>
          <p:nvPr/>
        </p:nvSpPr>
        <p:spPr>
          <a:xfrm>
            <a:off x="55477" y="3620830"/>
            <a:ext cx="3274647" cy="1743538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21541" y="3620830"/>
            <a:ext cx="258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/>
              <a:t>SimpleBroadcastInterface</a:t>
            </a:r>
            <a:endParaRPr lang="zh-TW" altLang="en-US" u="sng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42" y="4056102"/>
            <a:ext cx="3174296" cy="1233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917" y="3958600"/>
            <a:ext cx="3600399" cy="1215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矩形 30"/>
          <p:cNvSpPr/>
          <p:nvPr/>
        </p:nvSpPr>
        <p:spPr>
          <a:xfrm>
            <a:off x="3439853" y="3620830"/>
            <a:ext cx="3666463" cy="1743538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3505917" y="3620830"/>
            <a:ext cx="183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 smtClean="0"/>
              <a:t>NetworkInterface</a:t>
            </a:r>
            <a:endParaRPr lang="zh-TW" altLang="en-US" u="sng" dirty="0"/>
          </a:p>
        </p:txBody>
      </p:sp>
      <p:cxnSp>
        <p:nvCxnSpPr>
          <p:cNvPr id="33" name="直線單箭頭接點 32"/>
          <p:cNvCxnSpPr/>
          <p:nvPr/>
        </p:nvCxnSpPr>
        <p:spPr>
          <a:xfrm>
            <a:off x="292926" y="5030453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3531809" y="4908554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7" y="6206950"/>
            <a:ext cx="1942331" cy="302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矩形 36"/>
          <p:cNvSpPr/>
          <p:nvPr/>
        </p:nvSpPr>
        <p:spPr>
          <a:xfrm>
            <a:off x="14037" y="5853078"/>
            <a:ext cx="2817195" cy="70807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80101" y="5853078"/>
            <a:ext cx="101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 smtClean="0"/>
              <a:t>DTNHost</a:t>
            </a:r>
            <a:endParaRPr lang="zh-TW" altLang="en-US" u="sng" dirty="0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140502" y="6358091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378125" y="2828742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8538" y="0"/>
            <a:ext cx="8229600" cy="796950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Connection UP in clock 0</a:t>
            </a:r>
            <a:endParaRPr lang="zh-TW" altLang="en-US" sz="1800" dirty="0"/>
          </a:p>
        </p:txBody>
      </p:sp>
      <p:sp>
        <p:nvSpPr>
          <p:cNvPr id="28" name="圓角矩形 27"/>
          <p:cNvSpPr/>
          <p:nvPr/>
        </p:nvSpPr>
        <p:spPr>
          <a:xfrm>
            <a:off x="7218299" y="3574112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29" name="圓角矩形 28"/>
          <p:cNvSpPr/>
          <p:nvPr/>
        </p:nvSpPr>
        <p:spPr>
          <a:xfrm>
            <a:off x="6175987" y="437088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smtClean="0"/>
              <a:t>DTNHost</a:t>
            </a:r>
            <a:endParaRPr lang="zh-TW" altLang="en-US" sz="1400"/>
          </a:p>
        </p:txBody>
      </p:sp>
      <p:sp>
        <p:nvSpPr>
          <p:cNvPr id="30" name="圓角矩形 29"/>
          <p:cNvSpPr/>
          <p:nvPr/>
        </p:nvSpPr>
        <p:spPr>
          <a:xfrm>
            <a:off x="5888123" y="5099080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34" name="圓角矩形 33"/>
          <p:cNvSpPr/>
          <p:nvPr/>
        </p:nvSpPr>
        <p:spPr>
          <a:xfrm>
            <a:off x="7544055" y="510680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36" name="圓角矩形 35"/>
          <p:cNvSpPr/>
          <p:nvPr/>
        </p:nvSpPr>
        <p:spPr>
          <a:xfrm>
            <a:off x="7544056" y="6022352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40" name="圓角矩形 39"/>
          <p:cNvSpPr/>
          <p:nvPr/>
        </p:nvSpPr>
        <p:spPr>
          <a:xfrm>
            <a:off x="7544055" y="557259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41" name="直線單箭頭接點 40"/>
          <p:cNvCxnSpPr>
            <a:stCxn id="30" idx="0"/>
          </p:cNvCxnSpPr>
          <p:nvPr/>
        </p:nvCxnSpPr>
        <p:spPr>
          <a:xfrm flipV="1">
            <a:off x="6644123" y="4658920"/>
            <a:ext cx="0" cy="44016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肘形接點 60"/>
          <p:cNvCxnSpPr/>
          <p:nvPr/>
        </p:nvCxnSpPr>
        <p:spPr>
          <a:xfrm rot="10800000">
            <a:off x="6640973" y="4963496"/>
            <a:ext cx="1659083" cy="180274"/>
          </a:xfrm>
          <a:prstGeom prst="bentConnector3">
            <a:avLst>
              <a:gd name="adj1" fmla="val -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圓角矩形 42"/>
          <p:cNvSpPr/>
          <p:nvPr/>
        </p:nvSpPr>
        <p:spPr>
          <a:xfrm>
            <a:off x="7544056" y="648571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45" name="直線單箭頭接點 44"/>
          <p:cNvCxnSpPr>
            <a:endCxn id="30" idx="2"/>
          </p:cNvCxnSpPr>
          <p:nvPr/>
        </p:nvCxnSpPr>
        <p:spPr>
          <a:xfrm flipV="1">
            <a:off x="6637822" y="5387080"/>
            <a:ext cx="6301" cy="1762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圓角矩形 45"/>
          <p:cNvSpPr/>
          <p:nvPr/>
        </p:nvSpPr>
        <p:spPr>
          <a:xfrm>
            <a:off x="5888123" y="556329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cxnSp>
        <p:nvCxnSpPr>
          <p:cNvPr id="47" name="直線接點 46"/>
          <p:cNvCxnSpPr/>
          <p:nvPr/>
        </p:nvCxnSpPr>
        <p:spPr>
          <a:xfrm flipV="1">
            <a:off x="6637822" y="4188524"/>
            <a:ext cx="0" cy="18735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6637822" y="4183534"/>
            <a:ext cx="1192545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線接點 48"/>
          <p:cNvCxnSpPr>
            <a:stCxn id="28" idx="2"/>
          </p:cNvCxnSpPr>
          <p:nvPr/>
        </p:nvCxnSpPr>
        <p:spPr>
          <a:xfrm>
            <a:off x="7830367" y="3862144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7830367" y="3862144"/>
            <a:ext cx="0" cy="32638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8300055" y="539651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直線接點 51"/>
          <p:cNvCxnSpPr>
            <a:stCxn id="40" idx="2"/>
          </p:cNvCxnSpPr>
          <p:nvPr/>
        </p:nvCxnSpPr>
        <p:spPr>
          <a:xfrm>
            <a:off x="8300055" y="5860597"/>
            <a:ext cx="1" cy="16175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直線單箭頭接點 52"/>
          <p:cNvCxnSpPr>
            <a:endCxn id="36" idx="2"/>
          </p:cNvCxnSpPr>
          <p:nvPr/>
        </p:nvCxnSpPr>
        <p:spPr>
          <a:xfrm flipV="1">
            <a:off x="8300056" y="6310352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圓角矩形 53"/>
          <p:cNvSpPr/>
          <p:nvPr/>
        </p:nvSpPr>
        <p:spPr>
          <a:xfrm>
            <a:off x="5888123" y="602235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55" name="直線單箭頭接點 54"/>
          <p:cNvCxnSpPr/>
          <p:nvPr/>
        </p:nvCxnSpPr>
        <p:spPr>
          <a:xfrm flipV="1">
            <a:off x="6644123" y="5846991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0312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圖: 程序 9"/>
          <p:cNvSpPr/>
          <p:nvPr/>
        </p:nvSpPr>
        <p:spPr>
          <a:xfrm>
            <a:off x="1797296" y="2687585"/>
            <a:ext cx="5544616" cy="63931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3719185" y="392108"/>
            <a:ext cx="1512168" cy="30632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DTNSim</a:t>
            </a:r>
            <a:endParaRPr lang="zh-TW" altLang="en-US" dirty="0"/>
          </a:p>
        </p:txBody>
      </p:sp>
      <p:sp>
        <p:nvSpPr>
          <p:cNvPr id="5" name="流程圖: 程序 4"/>
          <p:cNvSpPr/>
          <p:nvPr/>
        </p:nvSpPr>
        <p:spPr>
          <a:xfrm>
            <a:off x="2622712" y="1099350"/>
            <a:ext cx="3801072" cy="1139570"/>
          </a:xfrm>
          <a:prstGeom prst="flowChartProcess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 err="1" smtClean="0"/>
              <a:t>DTNSimUI</a:t>
            </a:r>
            <a:r>
              <a:rPr lang="en-US" altLang="zh-TW" i="1" dirty="0" smtClean="0"/>
              <a:t> (Abstract class)</a:t>
            </a:r>
          </a:p>
          <a:p>
            <a:pPr algn="ctr"/>
            <a:r>
              <a:rPr lang="en-US" altLang="zh-TW" sz="1100" dirty="0"/>
              <a:t>B</a:t>
            </a:r>
            <a:r>
              <a:rPr lang="en-US" altLang="zh-TW" sz="1100" dirty="0" smtClean="0"/>
              <a:t>oolean </a:t>
            </a:r>
            <a:r>
              <a:rPr lang="en-US" altLang="zh-TW" sz="1100" dirty="0" err="1" smtClean="0"/>
              <a:t>simDone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 smtClean="0"/>
              <a:t>Boolean </a:t>
            </a:r>
            <a:r>
              <a:rPr lang="en-US" altLang="zh-TW" sz="1100" dirty="0" err="1" smtClean="0"/>
              <a:t>simCancelled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 smtClean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/>
              <a:t>start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abstract void </a:t>
            </a:r>
            <a:r>
              <a:rPr lang="en-US" altLang="zh-TW" sz="1100" dirty="0" err="1"/>
              <a:t>runSim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sp>
        <p:nvSpPr>
          <p:cNvPr id="8" name="圓角矩形 7"/>
          <p:cNvSpPr/>
          <p:nvPr/>
        </p:nvSpPr>
        <p:spPr>
          <a:xfrm>
            <a:off x="2279491" y="2921796"/>
            <a:ext cx="1926629" cy="19783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DTNSimGUI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927219" y="2921796"/>
            <a:ext cx="1916830" cy="18048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DTNSimTextUI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847099" y="262225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User Interface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cxnSp>
        <p:nvCxnSpPr>
          <p:cNvPr id="13" name="直線接點 12"/>
          <p:cNvCxnSpPr>
            <a:stCxn id="4" idx="2"/>
          </p:cNvCxnSpPr>
          <p:nvPr/>
        </p:nvCxnSpPr>
        <p:spPr>
          <a:xfrm>
            <a:off x="4475269" y="698432"/>
            <a:ext cx="0" cy="4009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</p:cNvCxnSpPr>
          <p:nvPr/>
        </p:nvCxnSpPr>
        <p:spPr>
          <a:xfrm rot="5400000" flipH="1" flipV="1">
            <a:off x="3203514" y="2278212"/>
            <a:ext cx="682877" cy="604293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/>
          <p:nvPr/>
        </p:nvCxnSpPr>
        <p:spPr>
          <a:xfrm rot="16200000" flipV="1">
            <a:off x="5205434" y="2265090"/>
            <a:ext cx="674395" cy="622053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圖: 程序 37"/>
          <p:cNvSpPr/>
          <p:nvPr/>
        </p:nvSpPr>
        <p:spPr>
          <a:xfrm>
            <a:off x="1564483" y="3819134"/>
            <a:ext cx="6010242" cy="238808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dirty="0" err="1"/>
              <a:t>updateInterval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/>
              <a:t>D</a:t>
            </a:r>
            <a:r>
              <a:rPr lang="en-US" altLang="zh-TW" sz="1100" dirty="0" smtClean="0"/>
              <a:t>ouble </a:t>
            </a:r>
            <a:r>
              <a:rPr lang="en-US" altLang="zh-TW" sz="1100" dirty="0" err="1"/>
              <a:t>nextQueueEventTime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/>
          </a:p>
          <a:p>
            <a:pPr algn="ctr"/>
            <a:endParaRPr lang="en-US" altLang="zh-TW" sz="1100" dirty="0" smtClean="0"/>
          </a:p>
          <a:p>
            <a:pPr algn="ctr"/>
            <a:endParaRPr lang="en-US" altLang="zh-TW" sz="1100" b="1" u="sng" dirty="0"/>
          </a:p>
          <a:p>
            <a:pPr algn="ctr"/>
            <a:endParaRPr lang="en-US" altLang="zh-TW" b="1" u="sng" dirty="0"/>
          </a:p>
          <a:p>
            <a:pPr algn="ctr"/>
            <a:endParaRPr lang="zh-TW" altLang="en-US" dirty="0"/>
          </a:p>
        </p:txBody>
      </p:sp>
      <p:cxnSp>
        <p:nvCxnSpPr>
          <p:cNvPr id="43" name="直線接點 42"/>
          <p:cNvCxnSpPr>
            <a:stCxn id="10" idx="2"/>
          </p:cNvCxnSpPr>
          <p:nvPr/>
        </p:nvCxnSpPr>
        <p:spPr>
          <a:xfrm>
            <a:off x="4569604" y="3326898"/>
            <a:ext cx="0" cy="492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4191418" y="3936320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World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54" name="直線接點 53"/>
          <p:cNvCxnSpPr/>
          <p:nvPr/>
        </p:nvCxnSpPr>
        <p:spPr>
          <a:xfrm>
            <a:off x="2622712" y="140022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2598722" y="176026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1560060" y="4317429"/>
            <a:ext cx="6014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1564483" y="4670674"/>
            <a:ext cx="6010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圓角矩形 62"/>
          <p:cNvSpPr/>
          <p:nvPr/>
        </p:nvSpPr>
        <p:spPr>
          <a:xfrm>
            <a:off x="1635407" y="4958706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 smtClean="0"/>
          </a:p>
          <a:p>
            <a:pPr algn="ctr"/>
            <a:r>
              <a:rPr lang="en-US" altLang="zh-TW" sz="1400" dirty="0" err="1" smtClean="0"/>
              <a:t>SimClock</a:t>
            </a:r>
            <a:endParaRPr lang="en-US" altLang="zh-TW" sz="1400" dirty="0" smtClean="0"/>
          </a:p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i="1" dirty="0" err="1" smtClean="0"/>
              <a:t>clockTime</a:t>
            </a:r>
            <a:endParaRPr lang="en-US" altLang="zh-TW" sz="1100" i="1" dirty="0" smtClean="0"/>
          </a:p>
          <a:p>
            <a:pPr algn="ctr"/>
            <a:endParaRPr lang="en-US" altLang="zh-TW" sz="1100" dirty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 err="1" smtClean="0"/>
              <a:t>setTime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double </a:t>
            </a:r>
            <a:r>
              <a:rPr lang="en-US" altLang="zh-TW" sz="1100" dirty="0" err="1"/>
              <a:t>getTime</a:t>
            </a:r>
            <a:r>
              <a:rPr lang="en-US" altLang="zh-TW" sz="1100" dirty="0"/>
              <a:t>()</a:t>
            </a:r>
          </a:p>
          <a:p>
            <a:pPr algn="ctr"/>
            <a:endParaRPr lang="en-US" altLang="zh-TW" sz="1400" dirty="0" smtClean="0"/>
          </a:p>
          <a:p>
            <a:pPr algn="ctr"/>
            <a:endParaRPr lang="zh-TW" altLang="en-US" sz="1400" dirty="0"/>
          </a:p>
        </p:txBody>
      </p:sp>
      <p:cxnSp>
        <p:nvCxnSpPr>
          <p:cNvPr id="1024" name="直線接點 1023"/>
          <p:cNvCxnSpPr/>
          <p:nvPr/>
        </p:nvCxnSpPr>
        <p:spPr>
          <a:xfrm>
            <a:off x="1671638" y="5172075"/>
            <a:ext cx="1861696" cy="2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1671638" y="5390754"/>
            <a:ext cx="18733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圓角矩形 70"/>
          <p:cNvSpPr/>
          <p:nvPr/>
        </p:nvSpPr>
        <p:spPr>
          <a:xfrm>
            <a:off x="3684195" y="4945839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73" name="圓角矩形 72"/>
          <p:cNvSpPr/>
          <p:nvPr/>
        </p:nvSpPr>
        <p:spPr>
          <a:xfrm>
            <a:off x="5719307" y="4958706"/>
            <a:ext cx="1787283" cy="108486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TW" sz="1400" dirty="0" err="1" smtClean="0"/>
              <a:t>EventQueue</a:t>
            </a:r>
            <a:endParaRPr lang="zh-TW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3629953" y="4832107"/>
            <a:ext cx="2035112" cy="133805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3" idx="2"/>
          </p:cNvCxnSpPr>
          <p:nvPr/>
        </p:nvCxnSpPr>
        <p:spPr>
          <a:xfrm>
            <a:off x="4647509" y="6170165"/>
            <a:ext cx="0" cy="57120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17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708920"/>
            <a:ext cx="1856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10/04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4077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Create a Message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68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3592596" y="2005892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58555" y="3097599"/>
            <a:ext cx="2776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b="1" dirty="0"/>
              <a:t>Message m = new Message(from, to, this.id, </a:t>
            </a:r>
            <a:r>
              <a:rPr lang="en-US" altLang="zh-TW" sz="900" b="1" dirty="0" err="1"/>
              <a:t>this.size</a:t>
            </a:r>
            <a:r>
              <a:rPr lang="en-US" altLang="zh-TW" sz="900" b="1" dirty="0" smtClean="0"/>
              <a:t>);</a:t>
            </a:r>
            <a:endParaRPr lang="zh-TW" altLang="en-US" sz="900" b="1" dirty="0"/>
          </a:p>
          <a:p>
            <a:r>
              <a:rPr lang="en-US" altLang="zh-TW" sz="900" dirty="0" err="1" smtClean="0"/>
              <a:t>m.setResponseSize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this.responseSize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err="1"/>
              <a:t>from.createNewMessage</a:t>
            </a:r>
            <a:r>
              <a:rPr lang="en-US" altLang="zh-TW" sz="900" dirty="0"/>
              <a:t>(m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58555" y="293564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Create a </a:t>
            </a:r>
            <a:r>
              <a:rPr lang="en-US" altLang="zh-TW" sz="1800" dirty="0" smtClean="0"/>
              <a:t>Message in clock 1</a:t>
            </a:r>
            <a:endParaRPr lang="zh-TW" altLang="en-US" sz="1800" dirty="0"/>
          </a:p>
        </p:txBody>
      </p: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937500"/>
              </p:ext>
            </p:extLst>
          </p:nvPr>
        </p:nvGraphicFramePr>
        <p:xfrm>
          <a:off x="4932040" y="421548"/>
          <a:ext cx="4104456" cy="2316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</a:tblGrid>
              <a:tr h="334327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EventQueues</a:t>
                      </a:r>
                      <a:endParaRPr lang="zh-TW" altLang="en-US" dirty="0"/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 up @0.0 0&lt;-&gt;1</a:t>
                      </a:r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 @1.0 M1 [0-&gt;1] size:5000 CREATE</a:t>
                      </a:r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 down @11.0 0&lt;-&gt;1</a:t>
                      </a:r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ExtEvent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@ 1.7976931348623157E308</a:t>
                      </a:r>
                    </a:p>
                  </a:txBody>
                  <a:tcPr/>
                </a:tc>
              </a:tr>
              <a:tr h="488159"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ExtEvent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@ 1.7976931348623157E308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7" name="直線單箭頭接點 86"/>
          <p:cNvCxnSpPr/>
          <p:nvPr/>
        </p:nvCxnSpPr>
        <p:spPr>
          <a:xfrm>
            <a:off x="4417047" y="1321369"/>
            <a:ext cx="515850" cy="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圓角矩形 39"/>
          <p:cNvSpPr/>
          <p:nvPr/>
        </p:nvSpPr>
        <p:spPr>
          <a:xfrm>
            <a:off x="2967225" y="2271894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2846722" y="2874444"/>
            <a:ext cx="1511833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MessageCreateEvent</a:t>
            </a:r>
            <a:endParaRPr lang="zh-TW" altLang="en-US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3592596" y="2652760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圓角矩形 49"/>
          <p:cNvSpPr/>
          <p:nvPr/>
        </p:nvSpPr>
        <p:spPr>
          <a:xfrm>
            <a:off x="0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57" name="直線單箭頭接點 56"/>
          <p:cNvCxnSpPr>
            <a:endCxn id="50" idx="2"/>
          </p:cNvCxnSpPr>
          <p:nvPr/>
        </p:nvCxnSpPr>
        <p:spPr>
          <a:xfrm flipV="1">
            <a:off x="749699" y="2531204"/>
            <a:ext cx="6301" cy="1762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圓角矩形 57"/>
          <p:cNvSpPr/>
          <p:nvPr/>
        </p:nvSpPr>
        <p:spPr>
          <a:xfrm>
            <a:off x="0" y="2707416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0" y="316647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756000" y="2991115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4499992" y="3528010"/>
            <a:ext cx="409594" cy="83709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5868144" y="3158060"/>
            <a:ext cx="0" cy="29641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700035" y="2945571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n0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70" name="直線單箭頭接點 69"/>
          <p:cNvCxnSpPr/>
          <p:nvPr/>
        </p:nvCxnSpPr>
        <p:spPr>
          <a:xfrm flipV="1">
            <a:off x="6100961" y="3139678"/>
            <a:ext cx="0" cy="29641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5942103" y="2945570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n1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72" name="直線單箭頭接點 71"/>
          <p:cNvCxnSpPr/>
          <p:nvPr/>
        </p:nvCxnSpPr>
        <p:spPr>
          <a:xfrm flipV="1">
            <a:off x="6412219" y="3145178"/>
            <a:ext cx="0" cy="29641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6244952" y="2936560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M1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 flipV="1">
            <a:off x="6763204" y="3145178"/>
            <a:ext cx="0" cy="29641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>
            <a:off x="6604346" y="29202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5000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037005"/>
              </p:ext>
            </p:extLst>
          </p:nvPr>
        </p:nvGraphicFramePr>
        <p:xfrm>
          <a:off x="1181083" y="4419975"/>
          <a:ext cx="52251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from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err="1" smtClean="0"/>
                        <a:t>timeCreated</a:t>
                      </a:r>
                      <a:endParaRPr lang="en-US" altLang="zh-TW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path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0" name="文字方塊 79"/>
          <p:cNvSpPr txBox="1"/>
          <p:nvPr/>
        </p:nvSpPr>
        <p:spPr>
          <a:xfrm>
            <a:off x="3707904" y="5877272"/>
            <a:ext cx="370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List of nodes this message has passed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81" name="直線單箭頭接點 80"/>
          <p:cNvCxnSpPr/>
          <p:nvPr/>
        </p:nvCxnSpPr>
        <p:spPr>
          <a:xfrm flipH="1">
            <a:off x="5746917" y="5085184"/>
            <a:ext cx="121227" cy="79208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115616" y="4036422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Message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7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3592596" y="2005892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58555" y="3097599"/>
            <a:ext cx="2776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Message m = new Message(from, to, this.id, </a:t>
            </a:r>
            <a:r>
              <a:rPr lang="en-US" altLang="zh-TW" sz="900" dirty="0" err="1"/>
              <a:t>this.size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b="1" dirty="0" err="1" smtClean="0"/>
              <a:t>m.setResponseSize</a:t>
            </a:r>
            <a:r>
              <a:rPr lang="en-US" altLang="zh-TW" sz="900" b="1" dirty="0" smtClean="0"/>
              <a:t>(</a:t>
            </a:r>
            <a:r>
              <a:rPr lang="en-US" altLang="zh-TW" sz="900" b="1" dirty="0" err="1" smtClean="0"/>
              <a:t>this.responseSize</a:t>
            </a:r>
            <a:r>
              <a:rPr lang="en-US" altLang="zh-TW" sz="900" b="1" dirty="0"/>
              <a:t>);</a:t>
            </a:r>
          </a:p>
          <a:p>
            <a:r>
              <a:rPr lang="en-US" altLang="zh-TW" sz="900" dirty="0" err="1"/>
              <a:t>from.createNewMessage</a:t>
            </a:r>
            <a:r>
              <a:rPr lang="en-US" altLang="zh-TW" sz="900" dirty="0"/>
              <a:t>(m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58555" y="293564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Create a </a:t>
            </a:r>
            <a:r>
              <a:rPr lang="en-US" altLang="zh-TW" sz="1800" dirty="0" smtClean="0"/>
              <a:t>Message in clock 1</a:t>
            </a:r>
            <a:endParaRPr lang="zh-TW" altLang="en-US" sz="1800" dirty="0"/>
          </a:p>
        </p:txBody>
      </p:sp>
      <p:sp>
        <p:nvSpPr>
          <p:cNvPr id="40" name="圓角矩形 39"/>
          <p:cNvSpPr/>
          <p:nvPr/>
        </p:nvSpPr>
        <p:spPr>
          <a:xfrm>
            <a:off x="2967225" y="2271894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2846722" y="2874444"/>
            <a:ext cx="1511833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MessageCreateEvent</a:t>
            </a:r>
            <a:endParaRPr lang="zh-TW" altLang="en-US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3592596" y="2652760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圓角矩形 49"/>
          <p:cNvSpPr/>
          <p:nvPr/>
        </p:nvSpPr>
        <p:spPr>
          <a:xfrm>
            <a:off x="0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57" name="直線單箭頭接點 56"/>
          <p:cNvCxnSpPr>
            <a:endCxn id="50" idx="2"/>
          </p:cNvCxnSpPr>
          <p:nvPr/>
        </p:nvCxnSpPr>
        <p:spPr>
          <a:xfrm flipV="1">
            <a:off x="749699" y="2531204"/>
            <a:ext cx="6301" cy="1762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圓角矩形 57"/>
          <p:cNvSpPr/>
          <p:nvPr/>
        </p:nvSpPr>
        <p:spPr>
          <a:xfrm>
            <a:off x="0" y="2707416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0" y="316647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756000" y="2991115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716"/>
              </p:ext>
            </p:extLst>
          </p:nvPr>
        </p:nvGraphicFramePr>
        <p:xfrm>
          <a:off x="1181083" y="4419975"/>
          <a:ext cx="612721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317"/>
                <a:gridCol w="875317"/>
                <a:gridCol w="875317"/>
                <a:gridCol w="875317"/>
                <a:gridCol w="875317"/>
                <a:gridCol w="875317"/>
                <a:gridCol w="8753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from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err="1" smtClean="0"/>
                        <a:t>timeCreated</a:t>
                      </a:r>
                      <a:endParaRPr lang="en-US" altLang="zh-TW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b="1" dirty="0" err="1" smtClean="0"/>
                        <a:t>ResponseSize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>
          <a:xfrm>
            <a:off x="6012160" y="3645024"/>
            <a:ext cx="576064" cy="72008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2647283" y="5805264"/>
            <a:ext cx="6015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if a response to this message is required, this is the size of the </a:t>
            </a:r>
          </a:p>
          <a:p>
            <a:r>
              <a:rPr lang="en-US" altLang="zh-TW" dirty="0">
                <a:solidFill>
                  <a:schemeClr val="accent6"/>
                </a:solidFill>
              </a:rPr>
              <a:t> </a:t>
            </a:r>
            <a:r>
              <a:rPr lang="en-US" altLang="zh-TW" dirty="0" smtClean="0">
                <a:solidFill>
                  <a:schemeClr val="accent6"/>
                </a:solidFill>
              </a:rPr>
              <a:t>response </a:t>
            </a:r>
            <a:r>
              <a:rPr lang="en-US" altLang="zh-TW" dirty="0">
                <a:solidFill>
                  <a:schemeClr val="accent6"/>
                </a:solidFill>
              </a:rPr>
              <a:t>message (or 0 if no response is requested)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5746918" y="5085184"/>
            <a:ext cx="1057330" cy="79208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1115616" y="4036422"/>
            <a:ext cx="124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Message m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4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3564936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4320936" y="1435996"/>
            <a:ext cx="0" cy="48083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3564936" y="1916832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4330979" y="2218246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1549220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096938" y="3309953"/>
            <a:ext cx="2776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Message m = new Message(from, to, this.id, </a:t>
            </a:r>
            <a:r>
              <a:rPr lang="en-US" altLang="zh-TW" sz="900" dirty="0" err="1"/>
              <a:t>this.size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err="1" smtClean="0"/>
              <a:t>m.setResponseSize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this.responseSize</a:t>
            </a:r>
            <a:r>
              <a:rPr lang="en-US" altLang="zh-TW" sz="900" dirty="0"/>
              <a:t>);</a:t>
            </a:r>
          </a:p>
          <a:p>
            <a:r>
              <a:rPr lang="en-US" altLang="zh-TW" sz="900" b="1" dirty="0" err="1"/>
              <a:t>from.createNewMessage</a:t>
            </a:r>
            <a:r>
              <a:rPr lang="en-US" altLang="zh-TW" sz="900" b="1" dirty="0"/>
              <a:t>(m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5096938" y="3147998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Create a </a:t>
            </a:r>
            <a:r>
              <a:rPr lang="en-US" altLang="zh-TW" sz="1800" dirty="0" smtClean="0"/>
              <a:t>Message in clock 1</a:t>
            </a:r>
            <a:endParaRPr lang="zh-TW" altLang="en-US" sz="1800" dirty="0"/>
          </a:p>
        </p:txBody>
      </p:sp>
      <p:sp>
        <p:nvSpPr>
          <p:cNvPr id="40" name="圓角矩形 39"/>
          <p:cNvSpPr/>
          <p:nvPr/>
        </p:nvSpPr>
        <p:spPr>
          <a:xfrm>
            <a:off x="3705608" y="2484248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3585105" y="3086798"/>
            <a:ext cx="1511833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MessageCreateEvent</a:t>
            </a:r>
            <a:endParaRPr lang="zh-TW" altLang="en-US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4330979" y="2865114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圓角矩形 49"/>
          <p:cNvSpPr/>
          <p:nvPr/>
        </p:nvSpPr>
        <p:spPr>
          <a:xfrm>
            <a:off x="0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57" name="直線單箭頭接點 56"/>
          <p:cNvCxnSpPr>
            <a:stCxn id="58" idx="0"/>
            <a:endCxn id="50" idx="2"/>
          </p:cNvCxnSpPr>
          <p:nvPr/>
        </p:nvCxnSpPr>
        <p:spPr>
          <a:xfrm flipV="1">
            <a:off x="746830" y="2531204"/>
            <a:ext cx="9170" cy="11851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圓角矩形 57"/>
          <p:cNvSpPr/>
          <p:nvPr/>
        </p:nvSpPr>
        <p:spPr>
          <a:xfrm>
            <a:off x="-9170" y="3716380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-9170" y="5301208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1" name="直線單箭頭接點 60"/>
          <p:cNvCxnSpPr>
            <a:stCxn id="59" idx="0"/>
          </p:cNvCxnSpPr>
          <p:nvPr/>
        </p:nvCxnSpPr>
        <p:spPr>
          <a:xfrm flipV="1">
            <a:off x="746830" y="4000080"/>
            <a:ext cx="0" cy="13011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344082" y="1401607"/>
            <a:ext cx="18710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b="1" dirty="0" err="1"/>
              <a:t>this.router.createNewMessage</a:t>
            </a:r>
            <a:r>
              <a:rPr lang="en-US" altLang="zh-TW" sz="900" b="1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44082" y="123965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>
            <a:off x="5386021" y="4022615"/>
            <a:ext cx="100150" cy="15730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380291" y="4129305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2"/>
                </a:solidFill>
              </a:rPr>
              <a:t>n0</a:t>
            </a:r>
            <a:endParaRPr lang="zh-TW" altLang="en-US" sz="1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9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3564936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4320936" y="1435996"/>
            <a:ext cx="0" cy="48083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3564936" y="1916832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4330979" y="2218246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1549220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096938" y="3309953"/>
            <a:ext cx="2776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Message m = new Message(from, to, this.id, </a:t>
            </a:r>
            <a:r>
              <a:rPr lang="en-US" altLang="zh-TW" sz="900" dirty="0" err="1"/>
              <a:t>this.size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err="1" smtClean="0"/>
              <a:t>m.setResponseSize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this.responseSize</a:t>
            </a:r>
            <a:r>
              <a:rPr lang="en-US" altLang="zh-TW" sz="900" dirty="0"/>
              <a:t>);</a:t>
            </a:r>
          </a:p>
          <a:p>
            <a:r>
              <a:rPr lang="en-US" altLang="zh-TW" sz="900" b="1" dirty="0" err="1"/>
              <a:t>from.createNewMessage</a:t>
            </a:r>
            <a:r>
              <a:rPr lang="en-US" altLang="zh-TW" sz="900" b="1" dirty="0"/>
              <a:t>(m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5096938" y="3147998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Create a </a:t>
            </a:r>
            <a:r>
              <a:rPr lang="en-US" altLang="zh-TW" sz="1800" dirty="0" smtClean="0"/>
              <a:t>Message in clock 1</a:t>
            </a:r>
            <a:endParaRPr lang="zh-TW" altLang="en-US" sz="1800" dirty="0"/>
          </a:p>
        </p:txBody>
      </p:sp>
      <p:sp>
        <p:nvSpPr>
          <p:cNvPr id="40" name="圓角矩形 39"/>
          <p:cNvSpPr/>
          <p:nvPr/>
        </p:nvSpPr>
        <p:spPr>
          <a:xfrm>
            <a:off x="3705608" y="2484248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3585105" y="3086798"/>
            <a:ext cx="1511833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MessageCreateEvent</a:t>
            </a:r>
            <a:endParaRPr lang="zh-TW" altLang="en-US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4330979" y="2865114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圓角矩形 49"/>
          <p:cNvSpPr/>
          <p:nvPr/>
        </p:nvSpPr>
        <p:spPr>
          <a:xfrm>
            <a:off x="0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57" name="直線單箭頭接點 56"/>
          <p:cNvCxnSpPr>
            <a:stCxn id="58" idx="0"/>
            <a:endCxn id="50" idx="2"/>
          </p:cNvCxnSpPr>
          <p:nvPr/>
        </p:nvCxnSpPr>
        <p:spPr>
          <a:xfrm flipV="1">
            <a:off x="746830" y="2531204"/>
            <a:ext cx="9170" cy="11851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圓角矩形 57"/>
          <p:cNvSpPr/>
          <p:nvPr/>
        </p:nvSpPr>
        <p:spPr>
          <a:xfrm>
            <a:off x="-9170" y="3716380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-9170" y="5301208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1" name="直線單箭頭接點 60"/>
          <p:cNvCxnSpPr>
            <a:stCxn id="59" idx="0"/>
          </p:cNvCxnSpPr>
          <p:nvPr/>
        </p:nvCxnSpPr>
        <p:spPr>
          <a:xfrm flipV="1">
            <a:off x="746830" y="4000080"/>
            <a:ext cx="0" cy="13011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344082" y="1401607"/>
            <a:ext cx="18710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b="1" dirty="0" err="1"/>
              <a:t>this.router.createNewMessage</a:t>
            </a:r>
            <a:r>
              <a:rPr lang="en-US" altLang="zh-TW" sz="900" b="1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44082" y="123965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>
            <a:off x="5386021" y="4022615"/>
            <a:ext cx="100150" cy="15730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380291" y="4129305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2"/>
                </a:solidFill>
              </a:rPr>
              <a:t>n0</a:t>
            </a:r>
            <a:endParaRPr lang="zh-TW" altLang="en-US" sz="1100" dirty="0">
              <a:solidFill>
                <a:schemeClr val="accent2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435163" y="3906919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b="1" dirty="0" err="1"/>
              <a:t>makeRoomForNewMessage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m.getSize</a:t>
            </a:r>
            <a:r>
              <a:rPr lang="en-US" altLang="zh-TW" sz="900" b="1" dirty="0"/>
              <a:t>());</a:t>
            </a:r>
          </a:p>
          <a:p>
            <a:r>
              <a:rPr lang="en-US" altLang="zh-TW" sz="900" dirty="0"/>
              <a:t>return </a:t>
            </a:r>
            <a:r>
              <a:rPr lang="en-US" altLang="zh-TW" sz="900" dirty="0" err="1"/>
              <a:t>super.createNewMessage</a:t>
            </a:r>
            <a:r>
              <a:rPr lang="en-US" altLang="zh-TW" sz="900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435163" y="374496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556044" y="4798877"/>
            <a:ext cx="5150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Removes messages from the </a:t>
            </a:r>
            <a:r>
              <a:rPr lang="en-US" altLang="zh-TW" dirty="0">
                <a:solidFill>
                  <a:schemeClr val="accent2"/>
                </a:solidFill>
              </a:rPr>
              <a:t>buffer</a:t>
            </a:r>
            <a:r>
              <a:rPr lang="en-US" altLang="zh-TW" dirty="0">
                <a:solidFill>
                  <a:schemeClr val="accent6"/>
                </a:solidFill>
              </a:rPr>
              <a:t> (oldest first) until</a:t>
            </a:r>
          </a:p>
          <a:p>
            <a:r>
              <a:rPr lang="en-US" altLang="zh-TW" dirty="0">
                <a:solidFill>
                  <a:schemeClr val="accent6"/>
                </a:solidFill>
              </a:rPr>
              <a:t> </a:t>
            </a:r>
            <a:r>
              <a:rPr lang="en-US" altLang="zh-TW" dirty="0" smtClean="0">
                <a:solidFill>
                  <a:schemeClr val="accent6"/>
                </a:solidFill>
              </a:rPr>
              <a:t>there's </a:t>
            </a:r>
            <a:r>
              <a:rPr lang="en-US" altLang="zh-TW" dirty="0">
                <a:solidFill>
                  <a:schemeClr val="accent6"/>
                </a:solidFill>
              </a:rPr>
              <a:t>enough space for the new message.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3491880" y="4230084"/>
            <a:ext cx="849142" cy="568793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856211"/>
              </p:ext>
            </p:extLst>
          </p:nvPr>
        </p:nvGraphicFramePr>
        <p:xfrm>
          <a:off x="7596336" y="3086798"/>
          <a:ext cx="1430218" cy="284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69143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Messages</a:t>
                      </a:r>
                    </a:p>
                    <a:p>
                      <a:pPr algn="ctr"/>
                      <a:r>
                        <a:rPr lang="en-US" altLang="zh-TW" dirty="0" smtClean="0"/>
                        <a:t>(buffer)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2" name="直線單箭頭接點 61"/>
          <p:cNvCxnSpPr>
            <a:stCxn id="51" idx="0"/>
          </p:cNvCxnSpPr>
          <p:nvPr/>
        </p:nvCxnSpPr>
        <p:spPr>
          <a:xfrm flipH="1" flipV="1">
            <a:off x="8013430" y="2608852"/>
            <a:ext cx="298015" cy="47794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5013309" y="2180263"/>
            <a:ext cx="423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This buffer is a </a:t>
            </a:r>
            <a:r>
              <a:rPr lang="en-US" altLang="zh-TW" dirty="0" err="1" smtClean="0">
                <a:solidFill>
                  <a:schemeClr val="accent6"/>
                </a:solidFill>
              </a:rPr>
              <a:t>HashMap</a:t>
            </a:r>
            <a:r>
              <a:rPr lang="en-US" altLang="zh-TW" dirty="0" smtClean="0">
                <a:solidFill>
                  <a:schemeClr val="accent6"/>
                </a:solidFill>
              </a:rPr>
              <a:t> in </a:t>
            </a:r>
            <a:r>
              <a:rPr lang="en-US" altLang="zh-TW" dirty="0" err="1" smtClean="0">
                <a:solidFill>
                  <a:schemeClr val="accent6"/>
                </a:solidFill>
              </a:rPr>
              <a:t>MessageRouter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64" name="直線單箭頭接點 63"/>
          <p:cNvCxnSpPr/>
          <p:nvPr/>
        </p:nvCxnSpPr>
        <p:spPr>
          <a:xfrm flipV="1">
            <a:off x="5796136" y="4390915"/>
            <a:ext cx="1523827" cy="478245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1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3564936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4320936" y="1435996"/>
            <a:ext cx="0" cy="48083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3564936" y="1916832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4330979" y="2218246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1549220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096938" y="3309953"/>
            <a:ext cx="2776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Message m = new Message(from, to, this.id, </a:t>
            </a:r>
            <a:r>
              <a:rPr lang="en-US" altLang="zh-TW" sz="900" dirty="0" err="1"/>
              <a:t>this.size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err="1" smtClean="0"/>
              <a:t>m.setResponseSize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this.responseSize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err="1"/>
              <a:t>from.createNewMessage</a:t>
            </a:r>
            <a:r>
              <a:rPr lang="en-US" altLang="zh-TW" sz="900" dirty="0"/>
              <a:t>(m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5096938" y="3147998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Create a </a:t>
            </a:r>
            <a:r>
              <a:rPr lang="en-US" altLang="zh-TW" sz="1800" dirty="0" smtClean="0"/>
              <a:t>Message in clock 1</a:t>
            </a:r>
            <a:endParaRPr lang="zh-TW" altLang="en-US" sz="1800" dirty="0"/>
          </a:p>
        </p:txBody>
      </p:sp>
      <p:sp>
        <p:nvSpPr>
          <p:cNvPr id="40" name="圓角矩形 39"/>
          <p:cNvSpPr/>
          <p:nvPr/>
        </p:nvSpPr>
        <p:spPr>
          <a:xfrm>
            <a:off x="3705608" y="2484248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3585105" y="3086798"/>
            <a:ext cx="1511833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MessageCreateEvent</a:t>
            </a:r>
            <a:endParaRPr lang="zh-TW" altLang="en-US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4330979" y="2865114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圓角矩形 49"/>
          <p:cNvSpPr/>
          <p:nvPr/>
        </p:nvSpPr>
        <p:spPr>
          <a:xfrm>
            <a:off x="0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57" name="直線單箭頭接點 56"/>
          <p:cNvCxnSpPr>
            <a:stCxn id="58" idx="0"/>
            <a:endCxn id="50" idx="2"/>
          </p:cNvCxnSpPr>
          <p:nvPr/>
        </p:nvCxnSpPr>
        <p:spPr>
          <a:xfrm flipV="1">
            <a:off x="746830" y="2531204"/>
            <a:ext cx="9170" cy="11851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圓角矩形 57"/>
          <p:cNvSpPr/>
          <p:nvPr/>
        </p:nvSpPr>
        <p:spPr>
          <a:xfrm>
            <a:off x="-9170" y="3716380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-9170" y="5301208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1" name="直線單箭頭接點 60"/>
          <p:cNvCxnSpPr>
            <a:stCxn id="59" idx="0"/>
          </p:cNvCxnSpPr>
          <p:nvPr/>
        </p:nvCxnSpPr>
        <p:spPr>
          <a:xfrm flipV="1">
            <a:off x="746830" y="4000080"/>
            <a:ext cx="0" cy="13011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344082" y="1401607"/>
            <a:ext cx="18710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dirty="0" err="1"/>
              <a:t>this.router.createNewMessage</a:t>
            </a:r>
            <a:r>
              <a:rPr lang="en-US" altLang="zh-TW" sz="900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44082" y="123965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435163" y="3906919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dirty="0" err="1"/>
              <a:t>makeRoomForNewMessage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());</a:t>
            </a:r>
          </a:p>
          <a:p>
            <a:r>
              <a:rPr lang="en-US" altLang="zh-TW" sz="900" b="1" dirty="0"/>
              <a:t>return </a:t>
            </a:r>
            <a:r>
              <a:rPr lang="en-US" altLang="zh-TW" sz="900" b="1" dirty="0" err="1"/>
              <a:t>super.createNewMessage</a:t>
            </a:r>
            <a:r>
              <a:rPr lang="en-US" altLang="zh-TW" sz="900" b="1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435163" y="374496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440710" y="2420765"/>
            <a:ext cx="1773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dirty="0" smtClean="0"/>
              <a:t>…</a:t>
            </a:r>
            <a:endParaRPr lang="en-US" altLang="zh-TW" sz="900" dirty="0"/>
          </a:p>
          <a:p>
            <a:r>
              <a:rPr lang="en-US" altLang="zh-TW" sz="900" b="1" dirty="0" err="1"/>
              <a:t>addToMessages</a:t>
            </a:r>
            <a:r>
              <a:rPr lang="en-US" altLang="zh-TW" sz="900" b="1" dirty="0"/>
              <a:t>(m, true</a:t>
            </a:r>
            <a:r>
              <a:rPr lang="en-US" altLang="zh-TW" sz="900" b="1" dirty="0" smtClean="0"/>
              <a:t>);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440710" y="2258810"/>
            <a:ext cx="5036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5 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51" name="直線單箭頭接點 50"/>
          <p:cNvCxnSpPr>
            <a:endCxn id="45" idx="2"/>
          </p:cNvCxnSpPr>
          <p:nvPr/>
        </p:nvCxnSpPr>
        <p:spPr>
          <a:xfrm flipV="1">
            <a:off x="2195736" y="3067096"/>
            <a:ext cx="131595" cy="116618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680982"/>
              </p:ext>
            </p:extLst>
          </p:nvPr>
        </p:nvGraphicFramePr>
        <p:xfrm>
          <a:off x="7596336" y="3086798"/>
          <a:ext cx="1430218" cy="284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69143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Messages</a:t>
                      </a:r>
                    </a:p>
                    <a:p>
                      <a:pPr algn="ctr"/>
                      <a:r>
                        <a:rPr lang="en-US" altLang="zh-TW" dirty="0" smtClean="0"/>
                        <a:t>(buffer)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61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3564936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4320936" y="1435996"/>
            <a:ext cx="0" cy="48083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3564936" y="1916832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4330979" y="2218246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1549220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096938" y="3309953"/>
            <a:ext cx="2776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Message m = new Message(from, to, this.id, </a:t>
            </a:r>
            <a:r>
              <a:rPr lang="en-US" altLang="zh-TW" sz="900" dirty="0" err="1"/>
              <a:t>this.size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err="1" smtClean="0"/>
              <a:t>m.setResponseSize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this.responseSize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err="1"/>
              <a:t>from.createNewMessage</a:t>
            </a:r>
            <a:r>
              <a:rPr lang="en-US" altLang="zh-TW" sz="900" dirty="0"/>
              <a:t>(m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5096938" y="3147998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Create a </a:t>
            </a:r>
            <a:r>
              <a:rPr lang="en-US" altLang="zh-TW" sz="1800" dirty="0" smtClean="0"/>
              <a:t>Message in clock 1</a:t>
            </a:r>
            <a:endParaRPr lang="zh-TW" altLang="en-US" sz="1800" dirty="0"/>
          </a:p>
        </p:txBody>
      </p:sp>
      <p:sp>
        <p:nvSpPr>
          <p:cNvPr id="40" name="圓角矩形 39"/>
          <p:cNvSpPr/>
          <p:nvPr/>
        </p:nvSpPr>
        <p:spPr>
          <a:xfrm>
            <a:off x="3705608" y="2484248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3585105" y="3086798"/>
            <a:ext cx="1511833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MessageCreateEvent</a:t>
            </a:r>
            <a:endParaRPr lang="zh-TW" altLang="en-US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4330979" y="2865114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圓角矩形 49"/>
          <p:cNvSpPr/>
          <p:nvPr/>
        </p:nvSpPr>
        <p:spPr>
          <a:xfrm>
            <a:off x="0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57" name="直線單箭頭接點 56"/>
          <p:cNvCxnSpPr>
            <a:stCxn id="58" idx="0"/>
            <a:endCxn id="50" idx="2"/>
          </p:cNvCxnSpPr>
          <p:nvPr/>
        </p:nvCxnSpPr>
        <p:spPr>
          <a:xfrm flipV="1">
            <a:off x="746830" y="2531204"/>
            <a:ext cx="9170" cy="11851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圓角矩形 57"/>
          <p:cNvSpPr/>
          <p:nvPr/>
        </p:nvSpPr>
        <p:spPr>
          <a:xfrm>
            <a:off x="-9170" y="3716380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-9170" y="5301208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1" name="直線單箭頭接點 60"/>
          <p:cNvCxnSpPr>
            <a:stCxn id="59" idx="0"/>
          </p:cNvCxnSpPr>
          <p:nvPr/>
        </p:nvCxnSpPr>
        <p:spPr>
          <a:xfrm flipV="1">
            <a:off x="746830" y="4000080"/>
            <a:ext cx="0" cy="13011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344082" y="1401607"/>
            <a:ext cx="18710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dirty="0" err="1"/>
              <a:t>this.router.createNewMessage</a:t>
            </a:r>
            <a:r>
              <a:rPr lang="en-US" altLang="zh-TW" sz="900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44082" y="123965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435163" y="3906919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dirty="0" err="1"/>
              <a:t>makeRoomForNewMessage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());</a:t>
            </a:r>
          </a:p>
          <a:p>
            <a:r>
              <a:rPr lang="en-US" altLang="zh-TW" sz="900" b="1" dirty="0"/>
              <a:t>return </a:t>
            </a:r>
            <a:r>
              <a:rPr lang="en-US" altLang="zh-TW" sz="900" b="1" dirty="0" err="1"/>
              <a:t>super.createNewMessage</a:t>
            </a:r>
            <a:r>
              <a:rPr lang="en-US" altLang="zh-TW" sz="900" b="1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435163" y="374496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866192"/>
              </p:ext>
            </p:extLst>
          </p:nvPr>
        </p:nvGraphicFramePr>
        <p:xfrm>
          <a:off x="7596336" y="3086798"/>
          <a:ext cx="1430218" cy="284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69143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Messages</a:t>
                      </a:r>
                    </a:p>
                    <a:p>
                      <a:pPr algn="ctr"/>
                      <a:r>
                        <a:rPr lang="en-US" altLang="zh-TW" dirty="0" smtClean="0"/>
                        <a:t>(buffer)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….</a:t>
                      </a:r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4780606" y="6196662"/>
            <a:ext cx="353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The messages this router is carrying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440710" y="2420765"/>
            <a:ext cx="174438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addToMessages</a:t>
            </a:r>
            <a:r>
              <a:rPr lang="en-US" altLang="zh-TW" sz="900" dirty="0" smtClean="0"/>
              <a:t>(….) {</a:t>
            </a:r>
            <a:endParaRPr lang="en-US" altLang="zh-TW" sz="900" dirty="0"/>
          </a:p>
          <a:p>
            <a:r>
              <a:rPr lang="en-US" altLang="zh-TW" sz="900" b="1" dirty="0" err="1"/>
              <a:t>this.messages.put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m.getId</a:t>
            </a:r>
            <a:r>
              <a:rPr lang="en-US" altLang="zh-TW" sz="900" b="1" dirty="0"/>
              <a:t>(), m);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440710" y="2258810"/>
            <a:ext cx="5036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6 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63" name="直線單箭頭接點 62"/>
          <p:cNvCxnSpPr/>
          <p:nvPr/>
        </p:nvCxnSpPr>
        <p:spPr>
          <a:xfrm>
            <a:off x="2316793" y="2700271"/>
            <a:ext cx="5207535" cy="120664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6546025" y="5301208"/>
            <a:ext cx="1467405" cy="89545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96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3564936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4320936" y="1435996"/>
            <a:ext cx="0" cy="48083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3564936" y="1916832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4330979" y="2218246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1549220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096938" y="3309953"/>
            <a:ext cx="2776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Message m = new Message(from, to, this.id, </a:t>
            </a:r>
            <a:r>
              <a:rPr lang="en-US" altLang="zh-TW" sz="900" dirty="0" err="1"/>
              <a:t>this.size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err="1" smtClean="0"/>
              <a:t>m.setResponseSize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this.responseSize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err="1"/>
              <a:t>from.createNewMessage</a:t>
            </a:r>
            <a:r>
              <a:rPr lang="en-US" altLang="zh-TW" sz="900" dirty="0"/>
              <a:t>(m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5096938" y="3147998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Create a </a:t>
            </a:r>
            <a:r>
              <a:rPr lang="en-US" altLang="zh-TW" sz="1800" dirty="0" smtClean="0"/>
              <a:t>Message in clock 1</a:t>
            </a:r>
            <a:endParaRPr lang="zh-TW" altLang="en-US" sz="1800" dirty="0"/>
          </a:p>
        </p:txBody>
      </p:sp>
      <p:sp>
        <p:nvSpPr>
          <p:cNvPr id="40" name="圓角矩形 39"/>
          <p:cNvSpPr/>
          <p:nvPr/>
        </p:nvSpPr>
        <p:spPr>
          <a:xfrm>
            <a:off x="3705608" y="2484248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3585105" y="3086798"/>
            <a:ext cx="1511833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MessageCreateEvent</a:t>
            </a:r>
            <a:endParaRPr lang="zh-TW" altLang="en-US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4330979" y="2865114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圓角矩形 49"/>
          <p:cNvSpPr/>
          <p:nvPr/>
        </p:nvSpPr>
        <p:spPr>
          <a:xfrm>
            <a:off x="0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57" name="直線單箭頭接點 56"/>
          <p:cNvCxnSpPr>
            <a:stCxn id="58" idx="0"/>
            <a:endCxn id="50" idx="2"/>
          </p:cNvCxnSpPr>
          <p:nvPr/>
        </p:nvCxnSpPr>
        <p:spPr>
          <a:xfrm flipV="1">
            <a:off x="746830" y="2531204"/>
            <a:ext cx="9170" cy="11851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圓角矩形 57"/>
          <p:cNvSpPr/>
          <p:nvPr/>
        </p:nvSpPr>
        <p:spPr>
          <a:xfrm>
            <a:off x="-9170" y="3716380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-9170" y="5301208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1" name="直線單箭頭接點 60"/>
          <p:cNvCxnSpPr>
            <a:stCxn id="59" idx="0"/>
          </p:cNvCxnSpPr>
          <p:nvPr/>
        </p:nvCxnSpPr>
        <p:spPr>
          <a:xfrm flipV="1">
            <a:off x="746830" y="4000080"/>
            <a:ext cx="0" cy="13011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344082" y="1401607"/>
            <a:ext cx="18710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dirty="0" err="1"/>
              <a:t>this.router.createNewMessage</a:t>
            </a:r>
            <a:r>
              <a:rPr lang="en-US" altLang="zh-TW" sz="900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44082" y="123965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435163" y="3906919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dirty="0" err="1"/>
              <a:t>makeRoomForNewMessage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());</a:t>
            </a:r>
          </a:p>
          <a:p>
            <a:r>
              <a:rPr lang="en-US" altLang="zh-TW" sz="900" b="1" dirty="0"/>
              <a:t>return </a:t>
            </a:r>
            <a:r>
              <a:rPr lang="en-US" altLang="zh-TW" sz="900" b="1" dirty="0" err="1"/>
              <a:t>super.createNewMessage</a:t>
            </a:r>
            <a:r>
              <a:rPr lang="en-US" altLang="zh-TW" sz="900" b="1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435163" y="374496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823457"/>
              </p:ext>
            </p:extLst>
          </p:nvPr>
        </p:nvGraphicFramePr>
        <p:xfrm>
          <a:off x="7596336" y="3086798"/>
          <a:ext cx="1430218" cy="284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69143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Messages</a:t>
                      </a:r>
                    </a:p>
                    <a:p>
                      <a:pPr algn="ctr"/>
                      <a:r>
                        <a:rPr lang="en-US" altLang="zh-TW" dirty="0" smtClean="0"/>
                        <a:t>(buffer)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….</a:t>
                      </a:r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4780606" y="6196662"/>
            <a:ext cx="353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The messages this router is carrying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38" name="直線單箭頭接點 37"/>
          <p:cNvCxnSpPr>
            <a:endCxn id="37" idx="0"/>
          </p:cNvCxnSpPr>
          <p:nvPr/>
        </p:nvCxnSpPr>
        <p:spPr>
          <a:xfrm flipH="1">
            <a:off x="6546025" y="5301208"/>
            <a:ext cx="1467405" cy="89545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1440710" y="2420765"/>
            <a:ext cx="174438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addToMessages</a:t>
            </a:r>
            <a:r>
              <a:rPr lang="en-US" altLang="zh-TW" sz="900" dirty="0" smtClean="0"/>
              <a:t>(….) {</a:t>
            </a:r>
            <a:endParaRPr lang="en-US" altLang="zh-TW" sz="900" dirty="0"/>
          </a:p>
          <a:p>
            <a:r>
              <a:rPr lang="en-US" altLang="zh-TW" sz="900" b="1" dirty="0" err="1"/>
              <a:t>this.messages.put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m.getId</a:t>
            </a:r>
            <a:r>
              <a:rPr lang="en-US" altLang="zh-TW" sz="900" b="1" dirty="0"/>
              <a:t>(), m);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440710" y="2258810"/>
            <a:ext cx="5036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6 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809260"/>
              </p:ext>
            </p:extLst>
          </p:nvPr>
        </p:nvGraphicFramePr>
        <p:xfrm>
          <a:off x="899592" y="4509120"/>
          <a:ext cx="612721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317"/>
                <a:gridCol w="875317"/>
                <a:gridCol w="875317"/>
                <a:gridCol w="875317"/>
                <a:gridCol w="875317"/>
                <a:gridCol w="875317"/>
                <a:gridCol w="875317"/>
              </a:tblGrid>
              <a:tr h="29883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from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err="1" smtClean="0"/>
                        <a:t>timeCreated</a:t>
                      </a:r>
                      <a:endParaRPr lang="en-US" altLang="zh-TW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b="1" dirty="0" err="1" smtClean="0"/>
                        <a:t>ResponseSize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2" name="直線單箭頭接點 61"/>
          <p:cNvCxnSpPr/>
          <p:nvPr/>
        </p:nvCxnSpPr>
        <p:spPr>
          <a:xfrm flipH="1">
            <a:off x="7020273" y="4105523"/>
            <a:ext cx="576063" cy="447727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07349" y="3746677"/>
            <a:ext cx="1429147" cy="41682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單箭頭接點 62"/>
          <p:cNvCxnSpPr/>
          <p:nvPr/>
        </p:nvCxnSpPr>
        <p:spPr>
          <a:xfrm>
            <a:off x="2316793" y="2700271"/>
            <a:ext cx="5207535" cy="120664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46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6" name="右大括弧 5"/>
          <p:cNvSpPr/>
          <p:nvPr/>
        </p:nvSpPr>
        <p:spPr>
          <a:xfrm>
            <a:off x="6662956" y="326241"/>
            <a:ext cx="294337" cy="1853769"/>
          </a:xfrm>
          <a:prstGeom prst="rightBrace">
            <a:avLst>
              <a:gd name="adj1" fmla="val 8333"/>
              <a:gd name="adj2" fmla="val 885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6957996" y="1796035"/>
            <a:ext cx="1041916" cy="276544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/>
              <a:t>MessageRouter</a:t>
            </a:r>
            <a:endParaRPr lang="zh-TW" altLang="en-US" sz="900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7458230" y="1559444"/>
            <a:ext cx="11354" cy="23659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222238"/>
              </p:ext>
            </p:extLst>
          </p:nvPr>
        </p:nvGraphicFramePr>
        <p:xfrm>
          <a:off x="5148064" y="375393"/>
          <a:ext cx="1430218" cy="284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69143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Messages</a:t>
                      </a:r>
                    </a:p>
                    <a:p>
                      <a:pPr algn="ctr"/>
                      <a:r>
                        <a:rPr lang="en-US" altLang="zh-TW" dirty="0" smtClean="0"/>
                        <a:t>(buffer)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….</a:t>
                      </a:r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272679"/>
              </p:ext>
            </p:extLst>
          </p:nvPr>
        </p:nvGraphicFramePr>
        <p:xfrm>
          <a:off x="107504" y="4077072"/>
          <a:ext cx="612721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317"/>
                <a:gridCol w="875317"/>
                <a:gridCol w="875317"/>
                <a:gridCol w="875317"/>
                <a:gridCol w="875317"/>
                <a:gridCol w="875317"/>
                <a:gridCol w="875317"/>
              </a:tblGrid>
              <a:tr h="29883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from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err="1" smtClean="0"/>
                        <a:t>timeCreated</a:t>
                      </a:r>
                      <a:endParaRPr lang="en-US" altLang="zh-TW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b="1" dirty="0" err="1" smtClean="0"/>
                        <a:t>ResponseSize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直線單箭頭接點 11"/>
          <p:cNvCxnSpPr/>
          <p:nvPr/>
        </p:nvCxnSpPr>
        <p:spPr>
          <a:xfrm flipH="1">
            <a:off x="3131840" y="1394118"/>
            <a:ext cx="2016225" cy="2466930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159077" y="1035272"/>
            <a:ext cx="1429147" cy="41682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79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116632"/>
            <a:ext cx="8064896" cy="48965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889368" y="41135"/>
            <a:ext cx="121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chemeClr val="bg1"/>
                </a:solidFill>
              </a:rPr>
              <a:t>DTNHost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539809" y="410467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539809" y="1168845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2155960" y="1490968"/>
            <a:ext cx="3312368" cy="2523039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MessageRouter</a:t>
            </a:r>
            <a:endParaRPr lang="zh-TW" altLang="en-US" sz="1200" b="1" dirty="0"/>
          </a:p>
        </p:txBody>
      </p:sp>
      <p:sp>
        <p:nvSpPr>
          <p:cNvPr id="10" name="圓角矩形 9"/>
          <p:cNvSpPr/>
          <p:nvPr/>
        </p:nvSpPr>
        <p:spPr>
          <a:xfrm>
            <a:off x="564006" y="1975470"/>
            <a:ext cx="1536034" cy="307181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 smtClean="0"/>
              <a:t>MovementModel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39809" y="1162033"/>
            <a:ext cx="3677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v</a:t>
            </a:r>
            <a:r>
              <a:rPr lang="en-US" altLang="zh-TW" sz="1100" dirty="0" smtClean="0">
                <a:solidFill>
                  <a:schemeClr val="bg1"/>
                </a:solidFill>
              </a:rPr>
              <a:t>oid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forceConnection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String,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connect(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update(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void </a:t>
            </a:r>
            <a:r>
              <a:rPr lang="en-US" altLang="zh-TW" sz="1100" dirty="0" smtClean="0">
                <a:solidFill>
                  <a:schemeClr val="bg1"/>
                </a:solidFill>
              </a:rPr>
              <a:t>move(double)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36704" y="392592"/>
            <a:ext cx="1807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address  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MessageRouter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router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Path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path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Double speed 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197218" y="2334585"/>
            <a:ext cx="313419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abstract void </a:t>
            </a:r>
            <a:r>
              <a:rPr lang="en-US" altLang="zh-TW" sz="1100" dirty="0" err="1">
                <a:solidFill>
                  <a:schemeClr val="bg1"/>
                </a:solidFill>
              </a:rPr>
              <a:t>changedConnection</a:t>
            </a:r>
            <a:r>
              <a:rPr lang="en-US" altLang="zh-TW" sz="1100" dirty="0">
                <a:solidFill>
                  <a:schemeClr val="bg1"/>
                </a:solidFill>
              </a:rPr>
              <a:t>(Connection con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createNewMessage</a:t>
            </a:r>
            <a:r>
              <a:rPr lang="en-US" altLang="zh-TW" sz="1100" dirty="0">
                <a:solidFill>
                  <a:schemeClr val="bg1"/>
                </a:solidFill>
              </a:rPr>
              <a:t>(Message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addToMessages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sendMessage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requestDeliverableMessages</a:t>
            </a:r>
            <a:r>
              <a:rPr lang="en-US" altLang="zh-TW" sz="1100" dirty="0">
                <a:solidFill>
                  <a:schemeClr val="bg1"/>
                </a:solidFill>
              </a:rPr>
              <a:t>(Connection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messageTransferred</a:t>
            </a:r>
            <a:r>
              <a:rPr lang="en-US" altLang="zh-TW" sz="1100" dirty="0">
                <a:solidFill>
                  <a:schemeClr val="bg1"/>
                </a:solidFill>
              </a:rPr>
              <a:t>(String,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receiveMessage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deleteMessage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messageAborted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180138" y="1903698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bufferSize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msgTtl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2155960" y="2334585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55960" y="1903698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592606" y="2858691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MapBasedMovement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20" idx="0"/>
          </p:cNvCxnSpPr>
          <p:nvPr/>
        </p:nvCxnSpPr>
        <p:spPr>
          <a:xfrm flipV="1">
            <a:off x="1348606" y="2279100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3660037" y="4014007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5593382" y="1490968"/>
            <a:ext cx="3011066" cy="165153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NetworkInterface</a:t>
            </a:r>
            <a:endParaRPr lang="zh-TW" altLang="en-US" sz="1200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629805" y="2473970"/>
            <a:ext cx="2369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connect(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destroyConnection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617560" y="1903697"/>
            <a:ext cx="26988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transmitRange</a:t>
            </a:r>
            <a:r>
              <a:rPr lang="en-US" altLang="zh-TW" sz="1100" dirty="0">
                <a:solidFill>
                  <a:schemeClr val="bg1"/>
                </a:solidFill>
              </a:rPr>
              <a:t> : double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transmitSpeed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endParaRPr lang="en-US" altLang="zh-TW" sz="1100" dirty="0" smtClean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connections : List&lt;Connection&gt;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4" name="直線接點 33"/>
          <p:cNvCxnSpPr/>
          <p:nvPr/>
        </p:nvCxnSpPr>
        <p:spPr>
          <a:xfrm>
            <a:off x="5588547" y="2473970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5593382" y="1903697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 35"/>
          <p:cNvSpPr/>
          <p:nvPr/>
        </p:nvSpPr>
        <p:spPr>
          <a:xfrm>
            <a:off x="2904037" y="4545527"/>
            <a:ext cx="1512000" cy="2880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37" name="圓角矩形 36"/>
          <p:cNvSpPr/>
          <p:nvPr/>
        </p:nvSpPr>
        <p:spPr>
          <a:xfrm>
            <a:off x="6338080" y="3726007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38" name="直線單箭頭接點 37"/>
          <p:cNvCxnSpPr>
            <a:stCxn id="37" idx="0"/>
          </p:cNvCxnSpPr>
          <p:nvPr/>
        </p:nvCxnSpPr>
        <p:spPr>
          <a:xfrm flipV="1">
            <a:off x="7094080" y="3167621"/>
            <a:ext cx="0" cy="558386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3660037" y="4817775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2904037" y="5349295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EpidemicRouter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176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708920"/>
            <a:ext cx="1856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10/07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82434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Ready to send the message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 smtClean="0"/>
              <a:t>sender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91332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868698" y="4919970"/>
            <a:ext cx="2130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tryAllMessagesToAllConnections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303051" y="4775185"/>
            <a:ext cx="2597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Try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any/all message to any/all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connection.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877518" y="4341869"/>
            <a:ext cx="3147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tryMessagesToConnections</a:t>
            </a:r>
            <a:r>
              <a:rPr lang="en-US" altLang="zh-TW" sz="1100" dirty="0"/>
              <a:t>(messages, connections)</a:t>
            </a:r>
            <a:endParaRPr lang="zh-TW" altLang="en-US" sz="11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303051" y="4186941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send all given messages to all given connections.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3051" y="3644651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Goes trough the messages until the other node accepts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one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for receiving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865253" y="3284984"/>
            <a:ext cx="1399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startTransfer</a:t>
            </a:r>
            <a:r>
              <a:rPr lang="en-US" altLang="zh-TW" sz="1100" dirty="0" smtClean="0"/>
              <a:t>(m,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con</a:t>
            </a:r>
            <a:r>
              <a:rPr lang="en-US" altLang="zh-TW" sz="1100" dirty="0"/>
              <a:t>)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303051" y="3115201"/>
            <a:ext cx="327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868698" y="478287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4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861484" y="418694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5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874133" y="364465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6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861484" y="312289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7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141265" cy="318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3115201"/>
            <a:ext cx="129025" cy="211460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886506" y="194488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886506" y="3253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881694" y="625176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881694" y="46322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1934858" y="6117472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dirty="0" err="1"/>
              <a:t>super.update</a:t>
            </a:r>
            <a:r>
              <a:rPr lang="en-US" altLang="zh-TW" sz="1000" dirty="0"/>
              <a:t>();</a:t>
            </a:r>
            <a:endParaRPr lang="en-US" altLang="zh-TW" sz="1000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b="1" dirty="0" err="1" smtClean="0"/>
              <a:t>this.tryAllMessagesToAllConnections</a:t>
            </a:r>
            <a:r>
              <a:rPr lang="en-US" altLang="zh-TW" sz="1000" b="1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1934858" y="595551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1874133" y="3835701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tryAllMessages</a:t>
            </a:r>
            <a:r>
              <a:rPr lang="en-US" altLang="zh-TW" sz="1100" dirty="0" smtClean="0"/>
              <a:t>(</a:t>
            </a:r>
            <a:r>
              <a:rPr lang="en-US" altLang="zh-TW" sz="1100" dirty="0" err="1" smtClean="0"/>
              <a:t>messages,con</a:t>
            </a:r>
            <a:r>
              <a:rPr lang="en-US" altLang="zh-TW" sz="1100" dirty="0" smtClean="0"/>
              <a:t>)</a:t>
            </a:r>
            <a:endParaRPr lang="zh-TW" altLang="en-US" sz="1100" dirty="0"/>
          </a:p>
        </p:txBody>
      </p:sp>
      <p:cxnSp>
        <p:nvCxnSpPr>
          <p:cNvPr id="89" name="直線單箭頭接點 88"/>
          <p:cNvCxnSpPr/>
          <p:nvPr/>
        </p:nvCxnSpPr>
        <p:spPr>
          <a:xfrm flipH="1">
            <a:off x="3821662" y="740592"/>
            <a:ext cx="1" cy="6020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028616" y="1311243"/>
            <a:ext cx="16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2"/>
                </a:solidFill>
              </a:rPr>
              <a:t>EpidemicRouter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7" name="標題 4"/>
          <p:cNvSpPr txBox="1">
            <a:spLocks/>
          </p:cNvSpPr>
          <p:nvPr/>
        </p:nvSpPr>
        <p:spPr>
          <a:xfrm>
            <a:off x="3515236" y="-34423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7601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868698" y="4919970"/>
            <a:ext cx="2130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tryAllMessagesToAllConnections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303051" y="4775185"/>
            <a:ext cx="2597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Try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any/all message to any/all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connection.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877518" y="4341869"/>
            <a:ext cx="3147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tryMessagesToConnections</a:t>
            </a:r>
            <a:r>
              <a:rPr lang="en-US" altLang="zh-TW" sz="1100" dirty="0"/>
              <a:t>(messages, connections)</a:t>
            </a:r>
            <a:endParaRPr lang="zh-TW" altLang="en-US" sz="11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303051" y="4186941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send all given messages to all given connections.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3051" y="3644651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Goes trough the messages until the other node accepts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one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for receiving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865253" y="3284984"/>
            <a:ext cx="1399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startTransfer</a:t>
            </a:r>
            <a:r>
              <a:rPr lang="en-US" altLang="zh-TW" sz="1100" dirty="0" smtClean="0"/>
              <a:t>(m,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con</a:t>
            </a:r>
            <a:r>
              <a:rPr lang="en-US" altLang="zh-TW" sz="1100" dirty="0"/>
              <a:t>)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303051" y="3115201"/>
            <a:ext cx="327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868698" y="478287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4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861484" y="418694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5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874133" y="364465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6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861484" y="312289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7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3115201"/>
            <a:ext cx="129025" cy="211460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886506" y="194488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886506" y="3253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881694" y="625176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881694" y="46322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87" name="直線單箭頭接點 86"/>
          <p:cNvCxnSpPr/>
          <p:nvPr/>
        </p:nvCxnSpPr>
        <p:spPr>
          <a:xfrm flipV="1">
            <a:off x="4703289" y="2064009"/>
            <a:ext cx="3253087" cy="241945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圓角矩形 85"/>
          <p:cNvSpPr>
            <a:spLocks noChangeAspect="1"/>
          </p:cNvSpPr>
          <p:nvPr/>
        </p:nvSpPr>
        <p:spPr>
          <a:xfrm>
            <a:off x="5971330" y="265467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88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330" y="546764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318" y="626139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矩形 89"/>
          <p:cNvSpPr/>
          <p:nvPr/>
        </p:nvSpPr>
        <p:spPr>
          <a:xfrm>
            <a:off x="6027971" y="907126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91" name="右大括弧 90"/>
          <p:cNvSpPr/>
          <p:nvPr/>
        </p:nvSpPr>
        <p:spPr>
          <a:xfrm>
            <a:off x="5014420" y="309119"/>
            <a:ext cx="294337" cy="1853769"/>
          </a:xfrm>
          <a:prstGeom prst="rightBrace">
            <a:avLst>
              <a:gd name="adj1" fmla="val 8333"/>
              <a:gd name="adj2" fmla="val 6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123978"/>
              </p:ext>
            </p:extLst>
          </p:nvPr>
        </p:nvGraphicFramePr>
        <p:xfrm>
          <a:off x="3682925" y="439546"/>
          <a:ext cx="1430218" cy="163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….</a:t>
                      </a:r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6" name="圓角矩形 95"/>
          <p:cNvSpPr/>
          <p:nvPr/>
        </p:nvSpPr>
        <p:spPr>
          <a:xfrm>
            <a:off x="5292836" y="1370313"/>
            <a:ext cx="980065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MessageRouter</a:t>
            </a:r>
            <a:endParaRPr lang="zh-TW" altLang="en-US" sz="900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5782869" y="120016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圓角矩形 97"/>
          <p:cNvSpPr/>
          <p:nvPr/>
        </p:nvSpPr>
        <p:spPr>
          <a:xfrm>
            <a:off x="6328765" y="1363352"/>
            <a:ext cx="1101296" cy="20859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99" name="直線接點 98"/>
          <p:cNvCxnSpPr/>
          <p:nvPr/>
        </p:nvCxnSpPr>
        <p:spPr>
          <a:xfrm>
            <a:off x="6850793" y="1200162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6315139" y="113340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782869" y="1212616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直線接點 101"/>
          <p:cNvCxnSpPr/>
          <p:nvPr/>
        </p:nvCxnSpPr>
        <p:spPr>
          <a:xfrm flipV="1">
            <a:off x="6129005" y="1212616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右大括弧 102"/>
          <p:cNvSpPr/>
          <p:nvPr/>
        </p:nvSpPr>
        <p:spPr>
          <a:xfrm rot="10800000">
            <a:off x="7430060" y="658526"/>
            <a:ext cx="294337" cy="1644615"/>
          </a:xfrm>
          <a:prstGeom prst="rightBrace">
            <a:avLst>
              <a:gd name="adj1" fmla="val 8333"/>
              <a:gd name="adj2" fmla="val 51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069745"/>
              </p:ext>
            </p:extLst>
          </p:nvPr>
        </p:nvGraphicFramePr>
        <p:xfrm>
          <a:off x="7612228" y="809820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5" name="直線單箭頭接點 104"/>
          <p:cNvCxnSpPr>
            <a:endCxn id="94" idx="2"/>
          </p:cNvCxnSpPr>
          <p:nvPr/>
        </p:nvCxnSpPr>
        <p:spPr>
          <a:xfrm flipV="1">
            <a:off x="3882487" y="2079200"/>
            <a:ext cx="515547" cy="244092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/>
          <p:nvPr/>
        </p:nvCxnSpPr>
        <p:spPr>
          <a:xfrm>
            <a:off x="1148851" y="873432"/>
            <a:ext cx="1141265" cy="318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" name="文字方塊 106"/>
          <p:cNvSpPr txBox="1"/>
          <p:nvPr/>
        </p:nvSpPr>
        <p:spPr>
          <a:xfrm>
            <a:off x="1874133" y="3835701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tryAllMessages</a:t>
            </a:r>
            <a:r>
              <a:rPr lang="en-US" altLang="zh-TW" sz="1100" dirty="0" smtClean="0"/>
              <a:t>(</a:t>
            </a:r>
            <a:r>
              <a:rPr lang="en-US" altLang="zh-TW" sz="1100" dirty="0" err="1" smtClean="0"/>
              <a:t>messages,con</a:t>
            </a:r>
            <a:r>
              <a:rPr lang="en-US" altLang="zh-TW" sz="1100" dirty="0" smtClean="0"/>
              <a:t>)</a:t>
            </a:r>
            <a:endParaRPr lang="zh-TW" altLang="en-US" sz="1100" dirty="0"/>
          </a:p>
        </p:txBody>
      </p:sp>
      <p:sp>
        <p:nvSpPr>
          <p:cNvPr id="109" name="文字方塊 108"/>
          <p:cNvSpPr txBox="1"/>
          <p:nvPr/>
        </p:nvSpPr>
        <p:spPr>
          <a:xfrm>
            <a:off x="1934858" y="595551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52" name="標題 4"/>
          <p:cNvSpPr txBox="1">
            <a:spLocks/>
          </p:cNvSpPr>
          <p:nvPr/>
        </p:nvSpPr>
        <p:spPr>
          <a:xfrm>
            <a:off x="3515236" y="-34423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1934858" y="6117472"/>
            <a:ext cx="22669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dirty="0" err="1"/>
              <a:t>super.update</a:t>
            </a:r>
            <a:r>
              <a:rPr lang="en-US" altLang="zh-TW" sz="1000" dirty="0"/>
              <a:t>();</a:t>
            </a:r>
            <a:endParaRPr lang="en-US" altLang="zh-TW" sz="1000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b="1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3072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868698" y="4919970"/>
            <a:ext cx="2130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tryAllMessagesToAllConnections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303051" y="4775185"/>
            <a:ext cx="2597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Try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any/all message to any/all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connection.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877518" y="4341869"/>
            <a:ext cx="3147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tryMessagesToConnections</a:t>
            </a:r>
            <a:r>
              <a:rPr lang="en-US" altLang="zh-TW" sz="1100" dirty="0"/>
              <a:t>(messages, connections)</a:t>
            </a:r>
            <a:endParaRPr lang="zh-TW" altLang="en-US" sz="11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303051" y="4186941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send all given messages to all given connections.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3051" y="3644651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Goes trough the messages until the other node accepts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one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for receiving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865253" y="3284984"/>
            <a:ext cx="1399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startTransfer</a:t>
            </a:r>
            <a:r>
              <a:rPr lang="en-US" altLang="zh-TW" sz="1100" dirty="0" smtClean="0"/>
              <a:t>(m,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con</a:t>
            </a:r>
            <a:r>
              <a:rPr lang="en-US" altLang="zh-TW" sz="1100" dirty="0"/>
              <a:t>)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303051" y="3115201"/>
            <a:ext cx="327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868698" y="478287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4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861484" y="418694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5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874133" y="364465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6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861484" y="312289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7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3115201"/>
            <a:ext cx="129025" cy="211460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886506" y="194488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886506" y="3253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881694" y="625176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881694" y="46322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86" name="圓角矩形 85"/>
          <p:cNvSpPr>
            <a:spLocks noChangeAspect="1"/>
          </p:cNvSpPr>
          <p:nvPr/>
        </p:nvSpPr>
        <p:spPr>
          <a:xfrm>
            <a:off x="5963465" y="240348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88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465" y="521645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453" y="601020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矩形 89"/>
          <p:cNvSpPr/>
          <p:nvPr/>
        </p:nvSpPr>
        <p:spPr>
          <a:xfrm>
            <a:off x="6020106" y="882007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91" name="右大括弧 90"/>
          <p:cNvSpPr/>
          <p:nvPr/>
        </p:nvSpPr>
        <p:spPr>
          <a:xfrm>
            <a:off x="5006555" y="284000"/>
            <a:ext cx="294337" cy="1853769"/>
          </a:xfrm>
          <a:prstGeom prst="rightBrace">
            <a:avLst>
              <a:gd name="adj1" fmla="val 8333"/>
              <a:gd name="adj2" fmla="val 6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96326"/>
              </p:ext>
            </p:extLst>
          </p:nvPr>
        </p:nvGraphicFramePr>
        <p:xfrm>
          <a:off x="3675060" y="414427"/>
          <a:ext cx="1430218" cy="163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….</a:t>
                      </a:r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6" name="圓角矩形 95"/>
          <p:cNvSpPr/>
          <p:nvPr/>
        </p:nvSpPr>
        <p:spPr>
          <a:xfrm>
            <a:off x="5284971" y="1345194"/>
            <a:ext cx="980065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MessageRouter</a:t>
            </a:r>
            <a:endParaRPr lang="zh-TW" altLang="en-US" sz="900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5775004" y="117504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圓角矩形 97"/>
          <p:cNvSpPr/>
          <p:nvPr/>
        </p:nvSpPr>
        <p:spPr>
          <a:xfrm>
            <a:off x="6320900" y="1338233"/>
            <a:ext cx="1101296" cy="20859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99" name="直線接點 98"/>
          <p:cNvCxnSpPr/>
          <p:nvPr/>
        </p:nvCxnSpPr>
        <p:spPr>
          <a:xfrm>
            <a:off x="6842928" y="1175043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6307274" y="1108289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775004" y="1187497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直線接點 101"/>
          <p:cNvCxnSpPr/>
          <p:nvPr/>
        </p:nvCxnSpPr>
        <p:spPr>
          <a:xfrm flipV="1">
            <a:off x="6121140" y="1187497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右大括弧 102"/>
          <p:cNvSpPr/>
          <p:nvPr/>
        </p:nvSpPr>
        <p:spPr>
          <a:xfrm rot="10800000">
            <a:off x="7422195" y="633407"/>
            <a:ext cx="294337" cy="1644615"/>
          </a:xfrm>
          <a:prstGeom prst="rightBrace">
            <a:avLst>
              <a:gd name="adj1" fmla="val 8333"/>
              <a:gd name="adj2" fmla="val 51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791751"/>
              </p:ext>
            </p:extLst>
          </p:nvPr>
        </p:nvGraphicFramePr>
        <p:xfrm>
          <a:off x="7604363" y="784701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6" name="直線接點 105"/>
          <p:cNvCxnSpPr/>
          <p:nvPr/>
        </p:nvCxnSpPr>
        <p:spPr>
          <a:xfrm>
            <a:off x="1148851" y="873432"/>
            <a:ext cx="1141265" cy="318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" name="文字方塊 106"/>
          <p:cNvSpPr txBox="1"/>
          <p:nvPr/>
        </p:nvSpPr>
        <p:spPr>
          <a:xfrm>
            <a:off x="1874133" y="3835701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tryAllMessages</a:t>
            </a:r>
            <a:r>
              <a:rPr lang="en-US" altLang="zh-TW" sz="1100" dirty="0" smtClean="0"/>
              <a:t>(</a:t>
            </a:r>
            <a:r>
              <a:rPr lang="en-US" altLang="zh-TW" sz="1100" dirty="0" err="1" smtClean="0"/>
              <a:t>messages,con</a:t>
            </a:r>
            <a:r>
              <a:rPr lang="en-US" altLang="zh-TW" sz="1100" dirty="0" smtClean="0"/>
              <a:t>)</a:t>
            </a:r>
            <a:endParaRPr lang="zh-TW" altLang="en-US" sz="1100" dirty="0"/>
          </a:p>
        </p:txBody>
      </p:sp>
      <p:cxnSp>
        <p:nvCxnSpPr>
          <p:cNvPr id="87" name="直線單箭頭接點 86"/>
          <p:cNvCxnSpPr/>
          <p:nvPr/>
        </p:nvCxnSpPr>
        <p:spPr>
          <a:xfrm flipV="1">
            <a:off x="3601644" y="1293465"/>
            <a:ext cx="4498748" cy="267304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597739" y="992330"/>
            <a:ext cx="1429147" cy="31271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單箭頭接點 55"/>
          <p:cNvCxnSpPr/>
          <p:nvPr/>
        </p:nvCxnSpPr>
        <p:spPr>
          <a:xfrm flipV="1">
            <a:off x="3264995" y="2018657"/>
            <a:ext cx="1148698" cy="188760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1934858" y="595551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52" name="標題 4"/>
          <p:cNvSpPr txBox="1">
            <a:spLocks/>
          </p:cNvSpPr>
          <p:nvPr/>
        </p:nvSpPr>
        <p:spPr>
          <a:xfrm>
            <a:off x="3515236" y="-34423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1934858" y="6117472"/>
            <a:ext cx="22669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dirty="0" err="1"/>
              <a:t>super.update</a:t>
            </a:r>
            <a:r>
              <a:rPr lang="en-US" altLang="zh-TW" sz="1000" dirty="0"/>
              <a:t>();</a:t>
            </a:r>
            <a:endParaRPr lang="en-US" altLang="zh-TW" sz="1000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b="1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0110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868698" y="4919970"/>
            <a:ext cx="2130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tryAllMessagesToAllConnections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303051" y="4775185"/>
            <a:ext cx="2597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Try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any/all message to any/all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connection.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877518" y="4341869"/>
            <a:ext cx="3147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tryMessagesToConnections</a:t>
            </a:r>
            <a:r>
              <a:rPr lang="en-US" altLang="zh-TW" sz="1100" dirty="0"/>
              <a:t>(messages, connections)</a:t>
            </a:r>
            <a:endParaRPr lang="zh-TW" altLang="en-US" sz="11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303051" y="4186941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send all given messages to all given connections.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874133" y="3835701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tryAllMessages</a:t>
            </a:r>
            <a:r>
              <a:rPr lang="en-US" altLang="zh-TW" sz="1100" dirty="0" smtClean="0"/>
              <a:t>(</a:t>
            </a:r>
            <a:r>
              <a:rPr lang="en-US" altLang="zh-TW" sz="1100" dirty="0" err="1" smtClean="0"/>
              <a:t>messages,con</a:t>
            </a:r>
            <a:r>
              <a:rPr lang="en-US" altLang="zh-TW" sz="1100" dirty="0" smtClean="0"/>
              <a:t>)</a:t>
            </a:r>
            <a:endParaRPr lang="zh-TW" altLang="en-US" sz="11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303051" y="3644651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Goes trough the messages until the other node accepts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one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for receiving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865253" y="3284984"/>
            <a:ext cx="1447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startTransfer</a:t>
            </a:r>
            <a:r>
              <a:rPr lang="en-US" altLang="zh-TW" sz="1100" dirty="0" smtClean="0"/>
              <a:t>(m,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con)</a:t>
            </a:r>
            <a:endParaRPr lang="en-US" altLang="zh-TW" sz="1100" b="1" dirty="0" smtClean="0"/>
          </a:p>
        </p:txBody>
      </p:sp>
      <p:sp>
        <p:nvSpPr>
          <p:cNvPr id="40" name="文字方塊 39"/>
          <p:cNvSpPr txBox="1"/>
          <p:nvPr/>
        </p:nvSpPr>
        <p:spPr>
          <a:xfrm>
            <a:off x="2303051" y="3115201"/>
            <a:ext cx="327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868698" y="478287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4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861484" y="418694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5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874133" y="364465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6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861484" y="312289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7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8" name="直線單箭頭接點 57"/>
          <p:cNvCxnSpPr/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3115201"/>
            <a:ext cx="129025" cy="211460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886506" y="194488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886506" y="3253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881694" y="625176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881694" y="46322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86" name="圓角矩形 85"/>
          <p:cNvSpPr>
            <a:spLocks noChangeAspect="1"/>
          </p:cNvSpPr>
          <p:nvPr/>
        </p:nvSpPr>
        <p:spPr>
          <a:xfrm>
            <a:off x="5986989" y="20492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88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989" y="48622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977" y="56559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矩形 89"/>
          <p:cNvSpPr/>
          <p:nvPr/>
        </p:nvSpPr>
        <p:spPr>
          <a:xfrm>
            <a:off x="6043630" y="84658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91" name="右大括弧 90"/>
          <p:cNvSpPr/>
          <p:nvPr/>
        </p:nvSpPr>
        <p:spPr>
          <a:xfrm>
            <a:off x="5030079" y="248575"/>
            <a:ext cx="294337" cy="1853769"/>
          </a:xfrm>
          <a:prstGeom prst="rightBrace">
            <a:avLst>
              <a:gd name="adj1" fmla="val 8333"/>
              <a:gd name="adj2" fmla="val 6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592519"/>
              </p:ext>
            </p:extLst>
          </p:nvPr>
        </p:nvGraphicFramePr>
        <p:xfrm>
          <a:off x="3698584" y="379002"/>
          <a:ext cx="1430218" cy="163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….</a:t>
                      </a:r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6" name="圓角矩形 95"/>
          <p:cNvSpPr/>
          <p:nvPr/>
        </p:nvSpPr>
        <p:spPr>
          <a:xfrm>
            <a:off x="5308495" y="1309769"/>
            <a:ext cx="980065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MessageRouter</a:t>
            </a:r>
            <a:endParaRPr lang="zh-TW" altLang="en-US" sz="900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5798528" y="1139618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圓角矩形 97"/>
          <p:cNvSpPr/>
          <p:nvPr/>
        </p:nvSpPr>
        <p:spPr>
          <a:xfrm>
            <a:off x="6344424" y="1302808"/>
            <a:ext cx="1101296" cy="20859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99" name="直線接點 98"/>
          <p:cNvCxnSpPr/>
          <p:nvPr/>
        </p:nvCxnSpPr>
        <p:spPr>
          <a:xfrm>
            <a:off x="6866452" y="1139618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6330798" y="1072864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798528" y="1152072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直線接點 101"/>
          <p:cNvCxnSpPr/>
          <p:nvPr/>
        </p:nvCxnSpPr>
        <p:spPr>
          <a:xfrm flipV="1">
            <a:off x="6144664" y="1152072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右大括弧 102"/>
          <p:cNvSpPr/>
          <p:nvPr/>
        </p:nvSpPr>
        <p:spPr>
          <a:xfrm rot="10800000">
            <a:off x="7445719" y="597982"/>
            <a:ext cx="294337" cy="1644615"/>
          </a:xfrm>
          <a:prstGeom prst="rightBrace">
            <a:avLst>
              <a:gd name="adj1" fmla="val 8333"/>
              <a:gd name="adj2" fmla="val 51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498981"/>
              </p:ext>
            </p:extLst>
          </p:nvPr>
        </p:nvGraphicFramePr>
        <p:xfrm>
          <a:off x="7627887" y="749276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5" name="直線單箭頭接點 104"/>
          <p:cNvCxnSpPr/>
          <p:nvPr/>
        </p:nvCxnSpPr>
        <p:spPr>
          <a:xfrm flipH="1" flipV="1">
            <a:off x="2303051" y="2814257"/>
            <a:ext cx="510340" cy="60482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340336"/>
              </p:ext>
            </p:extLst>
          </p:nvPr>
        </p:nvGraphicFramePr>
        <p:xfrm>
          <a:off x="1693832" y="2291289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[]</a:t>
                      </a:r>
                      <a:endParaRPr lang="zh-TW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2" name="直線接點 61"/>
          <p:cNvCxnSpPr/>
          <p:nvPr/>
        </p:nvCxnSpPr>
        <p:spPr>
          <a:xfrm>
            <a:off x="1148851" y="873432"/>
            <a:ext cx="1141265" cy="318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2290116" y="1074419"/>
            <a:ext cx="1430923" cy="1168178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732051" y="715573"/>
            <a:ext cx="1429147" cy="41682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直線單箭頭接點 68"/>
          <p:cNvCxnSpPr/>
          <p:nvPr/>
        </p:nvCxnSpPr>
        <p:spPr>
          <a:xfrm flipV="1">
            <a:off x="3120702" y="1293465"/>
            <a:ext cx="4979690" cy="212562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7621263" y="956905"/>
            <a:ext cx="1429147" cy="31271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1934858" y="595551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57" name="標題 4"/>
          <p:cNvSpPr txBox="1">
            <a:spLocks/>
          </p:cNvSpPr>
          <p:nvPr/>
        </p:nvSpPr>
        <p:spPr>
          <a:xfrm>
            <a:off x="3515236" y="-34423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1934858" y="6117472"/>
            <a:ext cx="22669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dirty="0" err="1"/>
              <a:t>super.update</a:t>
            </a:r>
            <a:r>
              <a:rPr lang="en-US" altLang="zh-TW" sz="1000" dirty="0"/>
              <a:t>();</a:t>
            </a:r>
            <a:endParaRPr lang="en-US" altLang="zh-TW" sz="1000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b="1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1124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1865253" y="3284984"/>
            <a:ext cx="248657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startTransfer</a:t>
            </a:r>
            <a:r>
              <a:rPr lang="en-US" altLang="zh-TW" sz="1100" dirty="0" smtClean="0"/>
              <a:t>(m,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con)</a:t>
            </a:r>
            <a:r>
              <a:rPr lang="en-US" altLang="zh-TW" sz="1100" b="1" dirty="0" smtClean="0"/>
              <a:t>{</a:t>
            </a:r>
          </a:p>
          <a:p>
            <a:r>
              <a:rPr lang="en-US" altLang="zh-TW" sz="1100" b="1" dirty="0" smtClean="0"/>
              <a:t>…</a:t>
            </a:r>
          </a:p>
          <a:p>
            <a:r>
              <a:rPr lang="en-US" altLang="zh-TW" sz="1100" dirty="0" err="1"/>
              <a:t>retVal</a:t>
            </a:r>
            <a:r>
              <a:rPr lang="en-US" altLang="zh-TW" sz="1100" dirty="0"/>
              <a:t> = </a:t>
            </a:r>
            <a:r>
              <a:rPr lang="en-US" altLang="zh-TW" sz="1100" u="sng" dirty="0" err="1"/>
              <a:t>con.startTransfer</a:t>
            </a:r>
            <a:r>
              <a:rPr lang="en-US" altLang="zh-TW" sz="1100" u="sng" dirty="0"/>
              <a:t>(</a:t>
            </a:r>
            <a:r>
              <a:rPr lang="en-US" altLang="zh-TW" sz="1100" u="sng" dirty="0" err="1"/>
              <a:t>getHost</a:t>
            </a:r>
            <a:r>
              <a:rPr lang="en-US" altLang="zh-TW" sz="1100" u="sng" dirty="0"/>
              <a:t>(), m);</a:t>
            </a:r>
            <a:endParaRPr lang="en-US" altLang="zh-TW" sz="1100" b="1" dirty="0"/>
          </a:p>
          <a:p>
            <a:r>
              <a:rPr lang="en-US" altLang="zh-TW" sz="1100" b="1" dirty="0" smtClean="0"/>
              <a:t>…</a:t>
            </a:r>
            <a:endParaRPr lang="en-US" altLang="zh-TW" sz="1100" b="1" dirty="0"/>
          </a:p>
          <a:p>
            <a:r>
              <a:rPr lang="en-US" altLang="zh-TW" sz="1100" b="1" dirty="0" smtClean="0"/>
              <a:t>}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2303051" y="3115201"/>
            <a:ext cx="327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861484" y="312289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7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8" name="直線單箭頭接點 57"/>
          <p:cNvCxnSpPr/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3115201"/>
            <a:ext cx="129025" cy="211460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886506" y="194488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886506" y="3253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881694" y="625176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881694" y="46322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86" name="圓角矩形 85"/>
          <p:cNvSpPr>
            <a:spLocks noChangeAspect="1"/>
          </p:cNvSpPr>
          <p:nvPr/>
        </p:nvSpPr>
        <p:spPr>
          <a:xfrm>
            <a:off x="5986989" y="20492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88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989" y="48622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977" y="56559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矩形 89"/>
          <p:cNvSpPr/>
          <p:nvPr/>
        </p:nvSpPr>
        <p:spPr>
          <a:xfrm>
            <a:off x="6043630" y="84658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91" name="右大括弧 90"/>
          <p:cNvSpPr/>
          <p:nvPr/>
        </p:nvSpPr>
        <p:spPr>
          <a:xfrm>
            <a:off x="5030079" y="248575"/>
            <a:ext cx="294337" cy="1853769"/>
          </a:xfrm>
          <a:prstGeom prst="rightBrace">
            <a:avLst>
              <a:gd name="adj1" fmla="val 8333"/>
              <a:gd name="adj2" fmla="val 6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486616"/>
              </p:ext>
            </p:extLst>
          </p:nvPr>
        </p:nvGraphicFramePr>
        <p:xfrm>
          <a:off x="3698584" y="379002"/>
          <a:ext cx="1430218" cy="163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….</a:t>
                      </a:r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6" name="圓角矩形 95"/>
          <p:cNvSpPr/>
          <p:nvPr/>
        </p:nvSpPr>
        <p:spPr>
          <a:xfrm>
            <a:off x="5308495" y="1309769"/>
            <a:ext cx="980065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MessageRouter</a:t>
            </a:r>
            <a:endParaRPr lang="zh-TW" altLang="en-US" sz="900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5798528" y="1139618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圓角矩形 97"/>
          <p:cNvSpPr/>
          <p:nvPr/>
        </p:nvSpPr>
        <p:spPr>
          <a:xfrm>
            <a:off x="6344424" y="1302808"/>
            <a:ext cx="1101296" cy="20859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99" name="直線接點 98"/>
          <p:cNvCxnSpPr/>
          <p:nvPr/>
        </p:nvCxnSpPr>
        <p:spPr>
          <a:xfrm>
            <a:off x="6866452" y="1139618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6330798" y="1072864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798528" y="1152072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直線接點 101"/>
          <p:cNvCxnSpPr/>
          <p:nvPr/>
        </p:nvCxnSpPr>
        <p:spPr>
          <a:xfrm flipV="1">
            <a:off x="6144664" y="1152072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右大括弧 102"/>
          <p:cNvSpPr/>
          <p:nvPr/>
        </p:nvSpPr>
        <p:spPr>
          <a:xfrm rot="10800000">
            <a:off x="7445719" y="597982"/>
            <a:ext cx="294337" cy="1644615"/>
          </a:xfrm>
          <a:prstGeom prst="rightBrace">
            <a:avLst>
              <a:gd name="adj1" fmla="val 8333"/>
              <a:gd name="adj2" fmla="val 51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105789"/>
              </p:ext>
            </p:extLst>
          </p:nvPr>
        </p:nvGraphicFramePr>
        <p:xfrm>
          <a:off x="7627887" y="749276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5" name="直線單箭頭接點 104"/>
          <p:cNvCxnSpPr/>
          <p:nvPr/>
        </p:nvCxnSpPr>
        <p:spPr>
          <a:xfrm flipH="1" flipV="1">
            <a:off x="2303051" y="2814257"/>
            <a:ext cx="510340" cy="60482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082291"/>
              </p:ext>
            </p:extLst>
          </p:nvPr>
        </p:nvGraphicFramePr>
        <p:xfrm>
          <a:off x="1693832" y="2291289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[]</a:t>
                      </a:r>
                      <a:endParaRPr lang="zh-TW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2" name="直線接點 61"/>
          <p:cNvCxnSpPr/>
          <p:nvPr/>
        </p:nvCxnSpPr>
        <p:spPr>
          <a:xfrm>
            <a:off x="1148851" y="873432"/>
            <a:ext cx="1141265" cy="318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2290116" y="1074419"/>
            <a:ext cx="1430923" cy="1168178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732051" y="715573"/>
            <a:ext cx="1429147" cy="41682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直線單箭頭接點 68"/>
          <p:cNvCxnSpPr/>
          <p:nvPr/>
        </p:nvCxnSpPr>
        <p:spPr>
          <a:xfrm flipV="1">
            <a:off x="3120702" y="1293465"/>
            <a:ext cx="4979690" cy="212562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7621263" y="956905"/>
            <a:ext cx="1429147" cy="31271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單箭頭接點 56"/>
          <p:cNvCxnSpPr/>
          <p:nvPr/>
        </p:nvCxnSpPr>
        <p:spPr>
          <a:xfrm flipH="1">
            <a:off x="3550310" y="3754343"/>
            <a:ext cx="33798" cy="68276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3059783" y="443711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n0(Sender)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1934858" y="595551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50" name="標題 4"/>
          <p:cNvSpPr txBox="1">
            <a:spLocks/>
          </p:cNvSpPr>
          <p:nvPr/>
        </p:nvSpPr>
        <p:spPr>
          <a:xfrm>
            <a:off x="3515236" y="-34423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1934858" y="6117472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dirty="0" err="1"/>
              <a:t>super.update</a:t>
            </a:r>
            <a:r>
              <a:rPr lang="en-US" altLang="zh-TW" sz="1000" dirty="0"/>
              <a:t>();</a:t>
            </a:r>
            <a:endParaRPr lang="en-US" altLang="zh-TW" sz="1000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b="1" dirty="0" err="1" smtClean="0"/>
              <a:t>this.tryAllMessagesToAllConnections</a:t>
            </a:r>
            <a:r>
              <a:rPr lang="en-US" altLang="zh-TW" sz="1000" b="1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2536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176349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CBRConnection</a:t>
            </a:r>
            <a:endParaRPr lang="zh-TW" altLang="en-US" sz="14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7" name="直線單箭頭接點 46"/>
          <p:cNvCxnSpPr>
            <a:endCxn id="53" idx="1"/>
          </p:cNvCxnSpPr>
          <p:nvPr/>
        </p:nvCxnSpPr>
        <p:spPr>
          <a:xfrm>
            <a:off x="1940481" y="3332289"/>
            <a:ext cx="632457" cy="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左大括弧 56"/>
          <p:cNvSpPr/>
          <p:nvPr/>
        </p:nvSpPr>
        <p:spPr>
          <a:xfrm>
            <a:off x="4137714" y="2625989"/>
            <a:ext cx="146253" cy="1462778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283967" y="2625989"/>
            <a:ext cx="44446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startTransfer</a:t>
            </a:r>
            <a:r>
              <a:rPr lang="en-US" altLang="zh-TW" sz="1200" b="1" dirty="0"/>
              <a:t>(from, m</a:t>
            </a:r>
            <a:r>
              <a:rPr lang="en-US" altLang="zh-TW" sz="1200" b="1" dirty="0" smtClean="0"/>
              <a:t>){</a:t>
            </a:r>
            <a:endParaRPr lang="zh-TW" altLang="en-US" sz="1200" b="1" dirty="0"/>
          </a:p>
          <a:p>
            <a:r>
              <a:rPr lang="en-US" altLang="zh-TW" sz="1200" b="1" dirty="0" smtClean="0"/>
              <a:t>..</a:t>
            </a:r>
          </a:p>
          <a:p>
            <a:r>
              <a:rPr lang="en-US" altLang="zh-TW" sz="1200" dirty="0"/>
              <a:t>Message 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m.replicate</a:t>
            </a:r>
            <a:r>
              <a:rPr lang="en-US" altLang="zh-TW" sz="1200" dirty="0"/>
              <a:t>();</a:t>
            </a:r>
            <a:endParaRPr lang="en-US" altLang="zh-TW" sz="1200" dirty="0" smtClean="0"/>
          </a:p>
          <a:p>
            <a:r>
              <a:rPr lang="en-US" altLang="zh-TW" sz="1200" dirty="0" err="1">
                <a:solidFill>
                  <a:schemeClr val="accent2"/>
                </a:solidFill>
              </a:rPr>
              <a:t>retVal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= </a:t>
            </a:r>
            <a:r>
              <a:rPr lang="en-US" altLang="zh-TW" sz="1200" dirty="0" err="1" smtClean="0"/>
              <a:t>getOtherNode</a:t>
            </a:r>
            <a:r>
              <a:rPr lang="en-US" altLang="zh-TW" sz="1200" dirty="0" smtClean="0"/>
              <a:t>(from</a:t>
            </a:r>
            <a:r>
              <a:rPr lang="en-US" altLang="zh-TW" sz="1200" dirty="0"/>
              <a:t>).</a:t>
            </a:r>
            <a:r>
              <a:rPr lang="en-US" altLang="zh-TW" sz="1200" dirty="0" err="1"/>
              <a:t>receiveMessage</a:t>
            </a:r>
            <a:r>
              <a:rPr lang="en-US" altLang="zh-TW" sz="1200" dirty="0"/>
              <a:t>(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, from</a:t>
            </a:r>
            <a:r>
              <a:rPr lang="en-US" altLang="zh-TW" sz="1200" dirty="0" smtClean="0"/>
              <a:t>);</a:t>
            </a:r>
          </a:p>
          <a:p>
            <a:r>
              <a:rPr lang="en-US" altLang="zh-TW" sz="1200" b="1" dirty="0" smtClean="0"/>
              <a:t>..</a:t>
            </a:r>
            <a:endParaRPr lang="en-US" altLang="zh-TW" sz="1200" b="1" dirty="0"/>
          </a:p>
          <a:p>
            <a:r>
              <a:rPr lang="en-US" altLang="zh-TW" sz="1200" b="1" dirty="0" smtClean="0"/>
              <a:t>}</a:t>
            </a:r>
            <a:endParaRPr lang="zh-TW" altLang="en-US" sz="1200" b="1" dirty="0"/>
          </a:p>
        </p:txBody>
      </p:sp>
      <p:sp>
        <p:nvSpPr>
          <p:cNvPr id="20" name="圓角矩形 19"/>
          <p:cNvSpPr/>
          <p:nvPr/>
        </p:nvSpPr>
        <p:spPr>
          <a:xfrm>
            <a:off x="4788024" y="3205331"/>
            <a:ext cx="3744416" cy="295677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>
            <a:stCxn id="20" idx="2"/>
          </p:cNvCxnSpPr>
          <p:nvPr/>
        </p:nvCxnSpPr>
        <p:spPr>
          <a:xfrm>
            <a:off x="6660232" y="3501008"/>
            <a:ext cx="0" cy="1862269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5091099" y="3386432"/>
            <a:ext cx="303076" cy="82760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4395171" y="4214038"/>
            <a:ext cx="136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n1(Receiver)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598752" y="5363277"/>
            <a:ext cx="450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3"/>
                </a:solidFill>
              </a:rPr>
              <a:t>Asking </a:t>
            </a:r>
            <a:r>
              <a:rPr lang="en-US" altLang="zh-TW" dirty="0" smtClean="0">
                <a:solidFill>
                  <a:schemeClr val="accent3"/>
                </a:solidFill>
              </a:rPr>
              <a:t>to n1(Receiver) to receive the Message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861484" y="312289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7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630129" y="103821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n0(Sender)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277354"/>
              </p:ext>
            </p:extLst>
          </p:nvPr>
        </p:nvGraphicFramePr>
        <p:xfrm>
          <a:off x="4084938" y="1758289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[]</a:t>
                      </a:r>
                      <a:endParaRPr lang="zh-TW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3" name="直線單箭頭接點 42"/>
          <p:cNvCxnSpPr/>
          <p:nvPr/>
        </p:nvCxnSpPr>
        <p:spPr>
          <a:xfrm flipH="1" flipV="1">
            <a:off x="6587083" y="2353333"/>
            <a:ext cx="1204950" cy="994523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5652120" y="2362858"/>
            <a:ext cx="648072" cy="33617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58"/>
          <p:cNvSpPr/>
          <p:nvPr/>
        </p:nvSpPr>
        <p:spPr>
          <a:xfrm>
            <a:off x="4026024" y="1748006"/>
            <a:ext cx="5117976" cy="527172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>
            <a:endCxn id="41" idx="2"/>
          </p:cNvCxnSpPr>
          <p:nvPr/>
        </p:nvCxnSpPr>
        <p:spPr>
          <a:xfrm flipH="1" flipV="1">
            <a:off x="5242637" y="1407547"/>
            <a:ext cx="163718" cy="1387853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標題 4"/>
          <p:cNvSpPr txBox="1">
            <a:spLocks/>
          </p:cNvSpPr>
          <p:nvPr/>
        </p:nvSpPr>
        <p:spPr>
          <a:xfrm>
            <a:off x="3515236" y="-34423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934858" y="595551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934858" y="6117472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dirty="0" err="1"/>
              <a:t>super.update</a:t>
            </a:r>
            <a:r>
              <a:rPr lang="en-US" altLang="zh-TW" sz="1000" dirty="0"/>
              <a:t>();</a:t>
            </a:r>
            <a:endParaRPr lang="en-US" altLang="zh-TW" sz="1000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b="1" dirty="0" err="1" smtClean="0"/>
              <a:t>this.tryAllMessagesToAllConnections</a:t>
            </a:r>
            <a:r>
              <a:rPr lang="en-US" altLang="zh-TW" sz="1000" b="1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447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708920"/>
            <a:ext cx="1856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10/11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14121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accent3"/>
                </a:solidFill>
              </a:rPr>
              <a:t>Checks if </a:t>
            </a:r>
            <a:r>
              <a:rPr lang="en-US" altLang="zh-TW" dirty="0" smtClean="0">
                <a:solidFill>
                  <a:schemeClr val="accent3"/>
                </a:solidFill>
              </a:rPr>
              <a:t>router by </a:t>
            </a:r>
            <a:r>
              <a:rPr lang="en-US" altLang="zh-TW" dirty="0" smtClean="0">
                <a:solidFill>
                  <a:srgbClr val="FF0000"/>
                </a:solidFill>
              </a:rPr>
              <a:t>receiver</a:t>
            </a:r>
            <a:r>
              <a:rPr lang="en-US" altLang="zh-TW" dirty="0" smtClean="0">
                <a:solidFill>
                  <a:schemeClr val="accent3"/>
                </a:solidFill>
              </a:rPr>
              <a:t> </a:t>
            </a:r>
            <a:r>
              <a:rPr lang="en-US" altLang="zh-TW" dirty="0">
                <a:solidFill>
                  <a:schemeClr val="accent3"/>
                </a:solidFill>
              </a:rPr>
              <a:t>"wants" to start receiving message</a:t>
            </a:r>
            <a:br>
              <a:rPr lang="en-US" altLang="zh-TW" dirty="0">
                <a:solidFill>
                  <a:schemeClr val="accent3"/>
                </a:solidFill>
              </a:rPr>
            </a:br>
            <a:r>
              <a:rPr lang="en-US" altLang="zh-TW" dirty="0">
                <a:solidFill>
                  <a:schemeClr val="accent3"/>
                </a:solidFill>
              </a:rPr>
              <a:t>(there is only do "</a:t>
            </a:r>
            <a:r>
              <a:rPr lang="en-US" altLang="zh-TW" dirty="0" smtClean="0">
                <a:solidFill>
                  <a:schemeClr val="accent3"/>
                </a:solidFill>
              </a:rPr>
              <a:t>checks" </a:t>
            </a:r>
            <a:r>
              <a:rPr lang="en-US" altLang="zh-TW" dirty="0">
                <a:solidFill>
                  <a:schemeClr val="accent3"/>
                </a:solidFill>
              </a:rPr>
              <a:t>in this phase)</a:t>
            </a:r>
            <a:r>
              <a:rPr lang="zh-TW" altLang="en-US" dirty="0">
                <a:solidFill>
                  <a:schemeClr val="accent3"/>
                </a:solidFill>
              </a:rPr>
              <a:t/>
            </a:r>
            <a:br>
              <a:rPr lang="zh-TW" altLang="en-US" dirty="0">
                <a:solidFill>
                  <a:schemeClr val="accent3"/>
                </a:solidFill>
              </a:rPr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 smtClean="0"/>
              <a:t>receiver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29669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116632"/>
            <a:ext cx="8064896" cy="48965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889368" y="41135"/>
            <a:ext cx="121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chemeClr val="bg1"/>
                </a:solidFill>
              </a:rPr>
              <a:t>DTNHost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539809" y="410467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539809" y="1168845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2155960" y="1490968"/>
            <a:ext cx="3312368" cy="2523039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MessageRouter</a:t>
            </a:r>
            <a:endParaRPr lang="zh-TW" altLang="en-US" sz="1200" b="1" dirty="0"/>
          </a:p>
        </p:txBody>
      </p:sp>
      <p:sp>
        <p:nvSpPr>
          <p:cNvPr id="10" name="圓角矩形 9"/>
          <p:cNvSpPr/>
          <p:nvPr/>
        </p:nvSpPr>
        <p:spPr>
          <a:xfrm>
            <a:off x="564006" y="1975470"/>
            <a:ext cx="1536034" cy="307181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 smtClean="0"/>
              <a:t>MovementModel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39809" y="1162033"/>
            <a:ext cx="3677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v</a:t>
            </a:r>
            <a:r>
              <a:rPr lang="en-US" altLang="zh-TW" sz="1100" dirty="0" smtClean="0">
                <a:solidFill>
                  <a:schemeClr val="bg1"/>
                </a:solidFill>
              </a:rPr>
              <a:t>oid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forceConnection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String,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connect(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update(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void </a:t>
            </a:r>
            <a:r>
              <a:rPr lang="en-US" altLang="zh-TW" sz="1100" dirty="0" smtClean="0">
                <a:solidFill>
                  <a:schemeClr val="bg1"/>
                </a:solidFill>
              </a:rPr>
              <a:t>move(double)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36704" y="392592"/>
            <a:ext cx="1807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address  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MessageRouter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router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Path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path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Double speed 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197218" y="2334585"/>
            <a:ext cx="313419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abstract void </a:t>
            </a:r>
            <a:r>
              <a:rPr lang="en-US" altLang="zh-TW" sz="1100" dirty="0" err="1">
                <a:solidFill>
                  <a:schemeClr val="bg1"/>
                </a:solidFill>
              </a:rPr>
              <a:t>changedConnection</a:t>
            </a:r>
            <a:r>
              <a:rPr lang="en-US" altLang="zh-TW" sz="1100" dirty="0">
                <a:solidFill>
                  <a:schemeClr val="bg1"/>
                </a:solidFill>
              </a:rPr>
              <a:t>(Connection con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createNewMessage</a:t>
            </a:r>
            <a:r>
              <a:rPr lang="en-US" altLang="zh-TW" sz="1100" dirty="0">
                <a:solidFill>
                  <a:schemeClr val="bg1"/>
                </a:solidFill>
              </a:rPr>
              <a:t>(Message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addToMessages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sendMessage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requestDeliverableMessages</a:t>
            </a:r>
            <a:r>
              <a:rPr lang="en-US" altLang="zh-TW" sz="1100" dirty="0">
                <a:solidFill>
                  <a:schemeClr val="bg1"/>
                </a:solidFill>
              </a:rPr>
              <a:t>(Connection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messageTransferred</a:t>
            </a:r>
            <a:r>
              <a:rPr lang="en-US" altLang="zh-TW" sz="1100" dirty="0">
                <a:solidFill>
                  <a:schemeClr val="bg1"/>
                </a:solidFill>
              </a:rPr>
              <a:t>(String,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receiveMessage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deleteMessage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messageAborted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180138" y="1903698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bufferSize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msgTtl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2155960" y="2334585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55960" y="1903698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592606" y="2858691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MapBasedMovement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20" idx="0"/>
          </p:cNvCxnSpPr>
          <p:nvPr/>
        </p:nvCxnSpPr>
        <p:spPr>
          <a:xfrm flipV="1">
            <a:off x="1348606" y="2279100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3660037" y="4014007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5593382" y="1490968"/>
            <a:ext cx="3011066" cy="165153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NetworkInterface</a:t>
            </a:r>
            <a:endParaRPr lang="zh-TW" altLang="en-US" sz="1200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629805" y="2473970"/>
            <a:ext cx="2369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connect(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destroyConnection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617560" y="1903697"/>
            <a:ext cx="26988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transmitRange</a:t>
            </a:r>
            <a:r>
              <a:rPr lang="en-US" altLang="zh-TW" sz="1100" dirty="0">
                <a:solidFill>
                  <a:schemeClr val="bg1"/>
                </a:solidFill>
              </a:rPr>
              <a:t> : double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transmitSpeed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endParaRPr lang="en-US" altLang="zh-TW" sz="1100" dirty="0" smtClean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connections : List&lt;Connection&gt;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4" name="直線接點 33"/>
          <p:cNvCxnSpPr/>
          <p:nvPr/>
        </p:nvCxnSpPr>
        <p:spPr>
          <a:xfrm>
            <a:off x="5588547" y="2473970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5593382" y="1903697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 35"/>
          <p:cNvSpPr/>
          <p:nvPr/>
        </p:nvSpPr>
        <p:spPr>
          <a:xfrm>
            <a:off x="2904037" y="4545527"/>
            <a:ext cx="1512000" cy="2880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37" name="圓角矩形 36"/>
          <p:cNvSpPr/>
          <p:nvPr/>
        </p:nvSpPr>
        <p:spPr>
          <a:xfrm>
            <a:off x="6338080" y="3726007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38" name="直線單箭頭接點 37"/>
          <p:cNvCxnSpPr>
            <a:stCxn id="37" idx="0"/>
          </p:cNvCxnSpPr>
          <p:nvPr/>
        </p:nvCxnSpPr>
        <p:spPr>
          <a:xfrm flipV="1">
            <a:off x="7094080" y="3167621"/>
            <a:ext cx="0" cy="558386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3660037" y="4817775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2904037" y="5349295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EpidemicRouter</a:t>
            </a:r>
            <a:endParaRPr lang="zh-TW" altLang="en-US" sz="1100" dirty="0"/>
          </a:p>
        </p:txBody>
      </p:sp>
      <p:cxnSp>
        <p:nvCxnSpPr>
          <p:cNvPr id="27" name="直線單箭頭接點 26"/>
          <p:cNvCxnSpPr/>
          <p:nvPr/>
        </p:nvCxnSpPr>
        <p:spPr>
          <a:xfrm>
            <a:off x="4572128" y="4978643"/>
            <a:ext cx="18212" cy="186210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104606" y="1412776"/>
            <a:ext cx="3400146" cy="352839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82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22495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301344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7316990" y="107421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273719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62556" y="410545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59358" y="169330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569839" y="196857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dirty="0" err="1"/>
              <a:t>super.receiveMessage</a:t>
            </a:r>
            <a:r>
              <a:rPr lang="en-US" altLang="zh-TW" sz="1050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569838" y="182182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5989091" y="244906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2565071" y="3991621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b="1" dirty="0" smtClean="0">
                <a:solidFill>
                  <a:srgbClr val="7030A0"/>
                </a:solidFill>
              </a:rPr>
              <a:t>if</a:t>
            </a:r>
            <a:r>
              <a:rPr lang="en-US" altLang="zh-TW" sz="900" b="1" dirty="0" smtClean="0"/>
              <a:t> 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isTransferring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2566761" y="3581939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605234" y="3859993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cxnSp>
        <p:nvCxnSpPr>
          <p:cNvPr id="31" name="肘形接點 30"/>
          <p:cNvCxnSpPr/>
          <p:nvPr/>
        </p:nvCxnSpPr>
        <p:spPr>
          <a:xfrm rot="5400000">
            <a:off x="2850494" y="265929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0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22495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301344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7316990" y="107421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273719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62556" y="410545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59358" y="169330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569839" y="196857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dirty="0" err="1"/>
              <a:t>super.receiveMessage</a:t>
            </a:r>
            <a:r>
              <a:rPr lang="en-US" altLang="zh-TW" sz="1050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569838" y="182182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5989091" y="244906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2565071" y="3991621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b="1" dirty="0" smtClean="0">
                <a:solidFill>
                  <a:srgbClr val="7030A0"/>
                </a:solidFill>
              </a:rPr>
              <a:t>if</a:t>
            </a:r>
            <a:r>
              <a:rPr lang="en-US" altLang="zh-TW" sz="900" b="1" dirty="0" smtClean="0"/>
              <a:t> 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isTransferring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2566761" y="3581939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605234" y="3859993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cxnSp>
        <p:nvCxnSpPr>
          <p:cNvPr id="3" name="肘形接點 2"/>
          <p:cNvCxnSpPr/>
          <p:nvPr/>
        </p:nvCxnSpPr>
        <p:spPr>
          <a:xfrm rot="5400000">
            <a:off x="2850494" y="265929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0" y="3572293"/>
            <a:ext cx="3106941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/>
              <a:t>boolean</a:t>
            </a:r>
            <a:r>
              <a:rPr lang="en-US" altLang="zh-TW" sz="1000" b="1" dirty="0"/>
              <a:t> </a:t>
            </a:r>
            <a:r>
              <a:rPr lang="en-US" altLang="zh-TW" sz="1000" b="1" dirty="0" err="1"/>
              <a:t>isTransferring</a:t>
            </a:r>
            <a:r>
              <a:rPr lang="en-US" altLang="zh-TW" sz="1000" b="1" dirty="0"/>
              <a:t>() </a:t>
            </a:r>
            <a:r>
              <a:rPr lang="en-US" altLang="zh-TW" sz="1000" dirty="0" smtClean="0"/>
              <a:t>{</a:t>
            </a:r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b="1" dirty="0" err="1"/>
              <a:t>this.sendingConnections.size</a:t>
            </a:r>
            <a:r>
              <a:rPr lang="en-US" altLang="zh-TW" sz="1000" b="1" dirty="0"/>
              <a:t>() </a:t>
            </a:r>
            <a:r>
              <a:rPr lang="en-US" altLang="zh-TW" sz="1000" dirty="0"/>
              <a:t>&gt;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true; </a:t>
            </a:r>
            <a:r>
              <a:rPr lang="en-US" altLang="zh-TW" sz="1000" dirty="0">
                <a:solidFill>
                  <a:schemeClr val="accent3"/>
                </a:solidFill>
              </a:rPr>
              <a:t>// sending something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this.getHost</a:t>
            </a:r>
            <a:r>
              <a:rPr lang="en-US" altLang="zh-TW" sz="1000" dirty="0"/>
              <a:t>().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().size() ==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false; </a:t>
            </a:r>
            <a:r>
              <a:rPr lang="en-US" altLang="zh-TW" sz="1000" dirty="0">
                <a:solidFill>
                  <a:schemeClr val="accent3"/>
                </a:solidFill>
              </a:rPr>
              <a:t>// not connected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/>
              <a:t>List&lt;Connection&gt; connections = 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();</a:t>
            </a:r>
          </a:p>
          <a:p>
            <a:r>
              <a:rPr lang="en-US" altLang="zh-TW" sz="1000" dirty="0"/>
              <a:t>for (</a:t>
            </a:r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=0, n=</a:t>
            </a:r>
            <a:r>
              <a:rPr lang="en-US" altLang="zh-TW" sz="1000" dirty="0" err="1"/>
              <a:t>connections.size</a:t>
            </a:r>
            <a:r>
              <a:rPr lang="en-US" altLang="zh-TW" sz="1000" dirty="0"/>
              <a:t>();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&lt;n;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++) {</a:t>
            </a:r>
          </a:p>
          <a:p>
            <a:r>
              <a:rPr lang="en-US" altLang="zh-TW" sz="1000" dirty="0"/>
              <a:t>Connection con = </a:t>
            </a:r>
            <a:r>
              <a:rPr lang="en-US" altLang="zh-TW" sz="1000" dirty="0" err="1"/>
              <a:t>connections.get</a:t>
            </a:r>
            <a:r>
              <a:rPr lang="en-US" altLang="zh-TW" sz="1000" dirty="0"/>
              <a:t>(</a:t>
            </a:r>
            <a:r>
              <a:rPr lang="en-US" altLang="zh-TW" sz="1000" dirty="0" err="1"/>
              <a:t>i</a:t>
            </a:r>
            <a:r>
              <a:rPr lang="en-US" altLang="zh-TW" sz="1000" dirty="0"/>
              <a:t>);</a:t>
            </a:r>
          </a:p>
          <a:p>
            <a:r>
              <a:rPr lang="en-US" altLang="zh-TW" sz="1000" dirty="0"/>
              <a:t>if (!</a:t>
            </a:r>
            <a:r>
              <a:rPr lang="en-US" altLang="zh-TW" sz="1000" dirty="0" err="1"/>
              <a:t>con.isReadyForTransfer</a:t>
            </a:r>
            <a:r>
              <a:rPr lang="en-US" altLang="zh-TW" sz="1000" dirty="0"/>
              <a:t>()) {</a:t>
            </a:r>
          </a:p>
          <a:p>
            <a:r>
              <a:rPr lang="en-US" altLang="zh-TW" sz="1000" dirty="0"/>
              <a:t>return </a:t>
            </a:r>
            <a:r>
              <a:rPr lang="en-US" altLang="zh-TW" sz="1000" dirty="0" smtClean="0"/>
              <a:t>true</a:t>
            </a:r>
            <a:r>
              <a:rPr lang="en-US" altLang="zh-TW" sz="1000" dirty="0">
                <a:solidFill>
                  <a:schemeClr val="accent3"/>
                </a:solidFill>
              </a:rPr>
              <a:t>;</a:t>
            </a:r>
            <a:r>
              <a:rPr lang="en-US" altLang="zh-TW" sz="1000" dirty="0" smtClean="0">
                <a:solidFill>
                  <a:schemeClr val="accent3"/>
                </a:solidFill>
              </a:rPr>
              <a:t>// </a:t>
            </a:r>
            <a:r>
              <a:rPr lang="en-US" altLang="zh-TW" sz="1000" dirty="0">
                <a:solidFill>
                  <a:schemeClr val="accent3"/>
                </a:solidFill>
              </a:rPr>
              <a:t>a connection isn't ready for new transfer</a:t>
            </a:r>
          </a:p>
          <a:p>
            <a:r>
              <a:rPr lang="en-US" altLang="zh-TW" sz="1000" dirty="0"/>
              <a:t>}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return false;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557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22495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301344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7316990" y="107421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273719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62556" y="410545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59358" y="169330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569839" y="196857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dirty="0" err="1"/>
              <a:t>super.receiveMessage</a:t>
            </a:r>
            <a:r>
              <a:rPr lang="en-US" altLang="zh-TW" sz="1050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569838" y="182182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5989091" y="244906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2565071" y="3991621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b="1" dirty="0" smtClean="0">
                <a:solidFill>
                  <a:srgbClr val="7030A0"/>
                </a:solidFill>
              </a:rPr>
              <a:t>if</a:t>
            </a:r>
            <a:r>
              <a:rPr lang="en-US" altLang="zh-TW" sz="900" b="1" dirty="0" smtClean="0"/>
              <a:t> 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isTransferring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2566761" y="3581939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605234" y="3859993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0" y="3572293"/>
            <a:ext cx="3106941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/>
              <a:t>boolean</a:t>
            </a:r>
            <a:r>
              <a:rPr lang="en-US" altLang="zh-TW" sz="1000" b="1" dirty="0"/>
              <a:t> </a:t>
            </a:r>
            <a:r>
              <a:rPr lang="en-US" altLang="zh-TW" sz="1000" b="1" dirty="0" err="1"/>
              <a:t>isTransferring</a:t>
            </a:r>
            <a:r>
              <a:rPr lang="en-US" altLang="zh-TW" sz="1000" b="1" dirty="0"/>
              <a:t>() </a:t>
            </a:r>
            <a:r>
              <a:rPr lang="en-US" altLang="zh-TW" sz="1000" dirty="0" smtClean="0"/>
              <a:t>{</a:t>
            </a:r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b="1" dirty="0" err="1"/>
              <a:t>this.sendingConnections.size</a:t>
            </a:r>
            <a:r>
              <a:rPr lang="en-US" altLang="zh-TW" sz="1000" b="1" dirty="0"/>
              <a:t>() </a:t>
            </a:r>
            <a:r>
              <a:rPr lang="en-US" altLang="zh-TW" sz="1000" dirty="0"/>
              <a:t>&gt;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true; </a:t>
            </a:r>
            <a:r>
              <a:rPr lang="en-US" altLang="zh-TW" sz="1000" dirty="0">
                <a:solidFill>
                  <a:schemeClr val="accent3"/>
                </a:solidFill>
              </a:rPr>
              <a:t>// sending something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this.getHost</a:t>
            </a:r>
            <a:r>
              <a:rPr lang="en-US" altLang="zh-TW" sz="1000" dirty="0"/>
              <a:t>().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().size() ==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false; </a:t>
            </a:r>
            <a:r>
              <a:rPr lang="en-US" altLang="zh-TW" sz="1000" dirty="0">
                <a:solidFill>
                  <a:schemeClr val="accent3"/>
                </a:solidFill>
              </a:rPr>
              <a:t>// not connected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/>
              <a:t>List&lt;Connection&gt; connections = 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();</a:t>
            </a:r>
          </a:p>
          <a:p>
            <a:r>
              <a:rPr lang="en-US" altLang="zh-TW" sz="1000" dirty="0"/>
              <a:t>for (</a:t>
            </a:r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=0, n=</a:t>
            </a:r>
            <a:r>
              <a:rPr lang="en-US" altLang="zh-TW" sz="1000" dirty="0" err="1"/>
              <a:t>connections.size</a:t>
            </a:r>
            <a:r>
              <a:rPr lang="en-US" altLang="zh-TW" sz="1000" dirty="0"/>
              <a:t>();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&lt;n;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++) {</a:t>
            </a:r>
          </a:p>
          <a:p>
            <a:r>
              <a:rPr lang="en-US" altLang="zh-TW" sz="1000" dirty="0"/>
              <a:t>Connection con = </a:t>
            </a:r>
            <a:r>
              <a:rPr lang="en-US" altLang="zh-TW" sz="1000" dirty="0" err="1"/>
              <a:t>connections.get</a:t>
            </a:r>
            <a:r>
              <a:rPr lang="en-US" altLang="zh-TW" sz="1000" dirty="0"/>
              <a:t>(</a:t>
            </a:r>
            <a:r>
              <a:rPr lang="en-US" altLang="zh-TW" sz="1000" dirty="0" err="1"/>
              <a:t>i</a:t>
            </a:r>
            <a:r>
              <a:rPr lang="en-US" altLang="zh-TW" sz="1000" dirty="0"/>
              <a:t>);</a:t>
            </a:r>
          </a:p>
          <a:p>
            <a:r>
              <a:rPr lang="en-US" altLang="zh-TW" sz="1000" dirty="0"/>
              <a:t>if (!</a:t>
            </a:r>
            <a:r>
              <a:rPr lang="en-US" altLang="zh-TW" sz="1000" dirty="0" err="1"/>
              <a:t>con.isReadyForTransfer</a:t>
            </a:r>
            <a:r>
              <a:rPr lang="en-US" altLang="zh-TW" sz="1000" dirty="0"/>
              <a:t>()) {</a:t>
            </a:r>
          </a:p>
          <a:p>
            <a:r>
              <a:rPr lang="en-US" altLang="zh-TW" sz="1000" dirty="0"/>
              <a:t>return </a:t>
            </a:r>
            <a:r>
              <a:rPr lang="en-US" altLang="zh-TW" sz="1000" dirty="0" smtClean="0"/>
              <a:t>true</a:t>
            </a:r>
            <a:r>
              <a:rPr lang="en-US" altLang="zh-TW" sz="1000" dirty="0">
                <a:solidFill>
                  <a:schemeClr val="accent3"/>
                </a:solidFill>
              </a:rPr>
              <a:t>;</a:t>
            </a:r>
            <a:r>
              <a:rPr lang="en-US" altLang="zh-TW" sz="1000" dirty="0" smtClean="0">
                <a:solidFill>
                  <a:schemeClr val="accent3"/>
                </a:solidFill>
              </a:rPr>
              <a:t>// </a:t>
            </a:r>
            <a:r>
              <a:rPr lang="en-US" altLang="zh-TW" sz="1000" dirty="0">
                <a:solidFill>
                  <a:schemeClr val="accent3"/>
                </a:solidFill>
              </a:rPr>
              <a:t>a connection isn't ready for new transfer</a:t>
            </a:r>
          </a:p>
          <a:p>
            <a:r>
              <a:rPr lang="en-US" altLang="zh-TW" sz="1000" dirty="0"/>
              <a:t>}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return false;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611560" y="3233683"/>
            <a:ext cx="0" cy="67721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242239"/>
              </p:ext>
            </p:extLst>
          </p:nvPr>
        </p:nvGraphicFramePr>
        <p:xfrm>
          <a:off x="74461" y="1948784"/>
          <a:ext cx="1479009" cy="1224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dirty="0" err="1" smtClean="0"/>
                        <a:t>sendingConnections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-102716" y="1620352"/>
            <a:ext cx="27286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connection(s) that are currently used for sending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 flipV="1">
            <a:off x="1586511" y="3470143"/>
            <a:ext cx="0" cy="34804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1435668" y="31092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33" name="肘形接點 32"/>
          <p:cNvCxnSpPr/>
          <p:nvPr/>
        </p:nvCxnSpPr>
        <p:spPr>
          <a:xfrm rot="5400000">
            <a:off x="2850494" y="265929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83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22495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301344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7316990" y="107421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273719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62556" y="410545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59358" y="169330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569839" y="196857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dirty="0" err="1"/>
              <a:t>super.receiveMessage</a:t>
            </a:r>
            <a:r>
              <a:rPr lang="en-US" altLang="zh-TW" sz="1050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569838" y="182182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5989091" y="244906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2565071" y="3991621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b="1" dirty="0" smtClean="0">
                <a:solidFill>
                  <a:srgbClr val="7030A0"/>
                </a:solidFill>
              </a:rPr>
              <a:t>if</a:t>
            </a:r>
            <a:r>
              <a:rPr lang="en-US" altLang="zh-TW" sz="900" b="1" dirty="0" smtClean="0"/>
              <a:t> 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isTransferring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2566761" y="3581939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605234" y="3859993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0" y="3572293"/>
            <a:ext cx="3106941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/>
              <a:t>boolean</a:t>
            </a:r>
            <a:r>
              <a:rPr lang="en-US" altLang="zh-TW" sz="1000" b="1" dirty="0"/>
              <a:t> </a:t>
            </a:r>
            <a:r>
              <a:rPr lang="en-US" altLang="zh-TW" sz="1000" b="1" dirty="0" err="1"/>
              <a:t>isTransferring</a:t>
            </a:r>
            <a:r>
              <a:rPr lang="en-US" altLang="zh-TW" sz="1000" b="1" dirty="0"/>
              <a:t>() </a:t>
            </a:r>
            <a:r>
              <a:rPr lang="en-US" altLang="zh-TW" sz="1000" dirty="0" smtClean="0"/>
              <a:t>{</a:t>
            </a:r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this.sendingConnections.size</a:t>
            </a:r>
            <a:r>
              <a:rPr lang="en-US" altLang="zh-TW" sz="1000" dirty="0"/>
              <a:t>() &gt;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true; </a:t>
            </a:r>
            <a:r>
              <a:rPr lang="en-US" altLang="zh-TW" sz="1000" dirty="0">
                <a:solidFill>
                  <a:schemeClr val="accent3"/>
                </a:solidFill>
              </a:rPr>
              <a:t>// sending something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b="1" dirty="0" err="1"/>
              <a:t>this.getHost</a:t>
            </a:r>
            <a:r>
              <a:rPr lang="en-US" altLang="zh-TW" sz="1000" b="1" dirty="0"/>
              <a:t>().</a:t>
            </a:r>
            <a:r>
              <a:rPr lang="en-US" altLang="zh-TW" sz="1000" b="1" dirty="0" err="1"/>
              <a:t>getConnections</a:t>
            </a:r>
            <a:r>
              <a:rPr lang="en-US" altLang="zh-TW" sz="1000" b="1" dirty="0"/>
              <a:t>().size() </a:t>
            </a:r>
            <a:r>
              <a:rPr lang="en-US" altLang="zh-TW" sz="1000" dirty="0"/>
              <a:t>==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false; </a:t>
            </a:r>
            <a:r>
              <a:rPr lang="en-US" altLang="zh-TW" sz="1000" dirty="0">
                <a:solidFill>
                  <a:schemeClr val="accent3"/>
                </a:solidFill>
              </a:rPr>
              <a:t>// not connected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/>
              <a:t>List&lt;Connection&gt; connections = 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();</a:t>
            </a:r>
          </a:p>
          <a:p>
            <a:r>
              <a:rPr lang="en-US" altLang="zh-TW" sz="1000" dirty="0"/>
              <a:t>for (</a:t>
            </a:r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=0, n=</a:t>
            </a:r>
            <a:r>
              <a:rPr lang="en-US" altLang="zh-TW" sz="1000" dirty="0" err="1"/>
              <a:t>connections.size</a:t>
            </a:r>
            <a:r>
              <a:rPr lang="en-US" altLang="zh-TW" sz="1000" dirty="0"/>
              <a:t>();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&lt;n;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++) {</a:t>
            </a:r>
          </a:p>
          <a:p>
            <a:r>
              <a:rPr lang="en-US" altLang="zh-TW" sz="1000" dirty="0"/>
              <a:t>Connection con = </a:t>
            </a:r>
            <a:r>
              <a:rPr lang="en-US" altLang="zh-TW" sz="1000" dirty="0" err="1"/>
              <a:t>connections.get</a:t>
            </a:r>
            <a:r>
              <a:rPr lang="en-US" altLang="zh-TW" sz="1000" dirty="0"/>
              <a:t>(</a:t>
            </a:r>
            <a:r>
              <a:rPr lang="en-US" altLang="zh-TW" sz="1000" dirty="0" err="1"/>
              <a:t>i</a:t>
            </a:r>
            <a:r>
              <a:rPr lang="en-US" altLang="zh-TW" sz="1000" dirty="0"/>
              <a:t>);</a:t>
            </a:r>
          </a:p>
          <a:p>
            <a:r>
              <a:rPr lang="en-US" altLang="zh-TW" sz="1000" dirty="0"/>
              <a:t>if (!</a:t>
            </a:r>
            <a:r>
              <a:rPr lang="en-US" altLang="zh-TW" sz="1000" dirty="0" err="1"/>
              <a:t>con.isReadyForTransfer</a:t>
            </a:r>
            <a:r>
              <a:rPr lang="en-US" altLang="zh-TW" sz="1000" dirty="0"/>
              <a:t>()) {</a:t>
            </a:r>
          </a:p>
          <a:p>
            <a:r>
              <a:rPr lang="en-US" altLang="zh-TW" sz="1000" dirty="0"/>
              <a:t>return </a:t>
            </a:r>
            <a:r>
              <a:rPr lang="en-US" altLang="zh-TW" sz="1000" dirty="0" smtClean="0"/>
              <a:t>true</a:t>
            </a:r>
            <a:r>
              <a:rPr lang="en-US" altLang="zh-TW" sz="1000" dirty="0">
                <a:solidFill>
                  <a:schemeClr val="accent3"/>
                </a:solidFill>
              </a:rPr>
              <a:t>;</a:t>
            </a:r>
            <a:r>
              <a:rPr lang="en-US" altLang="zh-TW" sz="1000" dirty="0" smtClean="0">
                <a:solidFill>
                  <a:schemeClr val="accent3"/>
                </a:solidFill>
              </a:rPr>
              <a:t>// </a:t>
            </a:r>
            <a:r>
              <a:rPr lang="en-US" altLang="zh-TW" sz="1000" dirty="0">
                <a:solidFill>
                  <a:schemeClr val="accent3"/>
                </a:solidFill>
              </a:rPr>
              <a:t>a connection isn't ready for new transfer</a:t>
            </a:r>
          </a:p>
          <a:p>
            <a:r>
              <a:rPr lang="en-US" altLang="zh-TW" sz="1000" dirty="0"/>
              <a:t>}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return false;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1187624" y="3353573"/>
            <a:ext cx="0" cy="107978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1907704" y="4190272"/>
            <a:ext cx="161679" cy="24308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462381"/>
              </p:ext>
            </p:extLst>
          </p:nvPr>
        </p:nvGraphicFramePr>
        <p:xfrm>
          <a:off x="479228" y="2104735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2033741" y="3920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39" name="肘形接點 38"/>
          <p:cNvCxnSpPr/>
          <p:nvPr/>
        </p:nvCxnSpPr>
        <p:spPr>
          <a:xfrm rot="5400000">
            <a:off x="2850494" y="265929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18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22495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301344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7316990" y="107421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273719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62556" y="410545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59358" y="169330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569839" y="196857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dirty="0" err="1"/>
              <a:t>super.receiveMessage</a:t>
            </a:r>
            <a:r>
              <a:rPr lang="en-US" altLang="zh-TW" sz="1050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569838" y="182182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5989091" y="244906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2565071" y="3991621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b="1" dirty="0" smtClean="0">
                <a:solidFill>
                  <a:srgbClr val="7030A0"/>
                </a:solidFill>
              </a:rPr>
              <a:t>if</a:t>
            </a:r>
            <a:r>
              <a:rPr lang="en-US" altLang="zh-TW" sz="900" b="1" dirty="0" smtClean="0"/>
              <a:t> 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isTransferring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2566761" y="3581939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605234" y="3859993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0" y="3572293"/>
            <a:ext cx="3106941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/>
              <a:t>boolean</a:t>
            </a:r>
            <a:r>
              <a:rPr lang="en-US" altLang="zh-TW" sz="1000" b="1" dirty="0"/>
              <a:t> </a:t>
            </a:r>
            <a:r>
              <a:rPr lang="en-US" altLang="zh-TW" sz="1000" b="1" dirty="0" err="1"/>
              <a:t>isTransferring</a:t>
            </a:r>
            <a:r>
              <a:rPr lang="en-US" altLang="zh-TW" sz="1000" b="1" dirty="0"/>
              <a:t>() </a:t>
            </a:r>
            <a:r>
              <a:rPr lang="en-US" altLang="zh-TW" sz="1000" dirty="0" smtClean="0"/>
              <a:t>{</a:t>
            </a:r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this.sendingConnections.size</a:t>
            </a:r>
            <a:r>
              <a:rPr lang="en-US" altLang="zh-TW" sz="1000" dirty="0"/>
              <a:t>() &gt;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true; </a:t>
            </a:r>
            <a:r>
              <a:rPr lang="en-US" altLang="zh-TW" sz="1000" dirty="0">
                <a:solidFill>
                  <a:schemeClr val="accent3"/>
                </a:solidFill>
              </a:rPr>
              <a:t>// sending something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this.getHost</a:t>
            </a:r>
            <a:r>
              <a:rPr lang="en-US" altLang="zh-TW" sz="1000" dirty="0"/>
              <a:t>().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().size() ==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false; </a:t>
            </a:r>
            <a:r>
              <a:rPr lang="en-US" altLang="zh-TW" sz="1000" dirty="0">
                <a:solidFill>
                  <a:schemeClr val="accent3"/>
                </a:solidFill>
              </a:rPr>
              <a:t>// not connected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/>
              <a:t>List&lt;Connection&gt; connections = 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();</a:t>
            </a:r>
          </a:p>
          <a:p>
            <a:r>
              <a:rPr lang="en-US" altLang="zh-TW" sz="1000" dirty="0"/>
              <a:t>for (</a:t>
            </a:r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=0, n=</a:t>
            </a:r>
            <a:r>
              <a:rPr lang="en-US" altLang="zh-TW" sz="1000" dirty="0" err="1"/>
              <a:t>connections.size</a:t>
            </a:r>
            <a:r>
              <a:rPr lang="en-US" altLang="zh-TW" sz="1000" dirty="0"/>
              <a:t>();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&lt;n;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++) {</a:t>
            </a:r>
          </a:p>
          <a:p>
            <a:r>
              <a:rPr lang="en-US" altLang="zh-TW" sz="1000" dirty="0"/>
              <a:t>Connection </a:t>
            </a:r>
            <a:r>
              <a:rPr lang="en-US" altLang="zh-TW" sz="1000" b="1" dirty="0"/>
              <a:t>con = </a:t>
            </a:r>
            <a:r>
              <a:rPr lang="en-US" altLang="zh-TW" sz="1000" b="1" dirty="0" err="1"/>
              <a:t>connections.get</a:t>
            </a:r>
            <a:r>
              <a:rPr lang="en-US" altLang="zh-TW" sz="1000" b="1" dirty="0"/>
              <a:t>(</a:t>
            </a:r>
            <a:r>
              <a:rPr lang="en-US" altLang="zh-TW" sz="1000" b="1" dirty="0" err="1"/>
              <a:t>i</a:t>
            </a:r>
            <a:r>
              <a:rPr lang="en-US" altLang="zh-TW" sz="1000" b="1" dirty="0"/>
              <a:t>);</a:t>
            </a:r>
          </a:p>
          <a:p>
            <a:r>
              <a:rPr lang="en-US" altLang="zh-TW" sz="1000" dirty="0"/>
              <a:t>if (!</a:t>
            </a:r>
            <a:r>
              <a:rPr lang="en-US" altLang="zh-TW" sz="1000" dirty="0" err="1"/>
              <a:t>con.isReadyForTransfer</a:t>
            </a:r>
            <a:r>
              <a:rPr lang="en-US" altLang="zh-TW" sz="1000" dirty="0"/>
              <a:t>()) {</a:t>
            </a:r>
          </a:p>
          <a:p>
            <a:r>
              <a:rPr lang="en-US" altLang="zh-TW" sz="1000" dirty="0"/>
              <a:t>return </a:t>
            </a:r>
            <a:r>
              <a:rPr lang="en-US" altLang="zh-TW" sz="1000" dirty="0" smtClean="0"/>
              <a:t>true</a:t>
            </a:r>
            <a:r>
              <a:rPr lang="en-US" altLang="zh-TW" sz="1000" dirty="0">
                <a:solidFill>
                  <a:schemeClr val="accent3"/>
                </a:solidFill>
              </a:rPr>
              <a:t>;</a:t>
            </a:r>
            <a:r>
              <a:rPr lang="en-US" altLang="zh-TW" sz="1000" dirty="0" smtClean="0">
                <a:solidFill>
                  <a:schemeClr val="accent3"/>
                </a:solidFill>
              </a:rPr>
              <a:t>// </a:t>
            </a:r>
            <a:r>
              <a:rPr lang="en-US" altLang="zh-TW" sz="1000" dirty="0">
                <a:solidFill>
                  <a:schemeClr val="accent3"/>
                </a:solidFill>
              </a:rPr>
              <a:t>a connection isn't ready for new transfer</a:t>
            </a:r>
          </a:p>
          <a:p>
            <a:r>
              <a:rPr lang="en-US" altLang="zh-TW" sz="1000" dirty="0"/>
              <a:t>}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return false;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827584" y="3353574"/>
            <a:ext cx="360040" cy="198564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915451"/>
              </p:ext>
            </p:extLst>
          </p:nvPr>
        </p:nvGraphicFramePr>
        <p:xfrm>
          <a:off x="479228" y="2104735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矩形 34"/>
          <p:cNvSpPr/>
          <p:nvPr/>
        </p:nvSpPr>
        <p:spPr>
          <a:xfrm>
            <a:off x="479228" y="2330852"/>
            <a:ext cx="1429147" cy="31271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肘形接點 35"/>
          <p:cNvCxnSpPr/>
          <p:nvPr/>
        </p:nvCxnSpPr>
        <p:spPr>
          <a:xfrm rot="5400000">
            <a:off x="2850494" y="265929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70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814141" y="23557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814141" y="70306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8426209" y="52360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7670209" y="115190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7742369" y="294039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7677099" y="622745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8421961" y="100116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8423524" y="548941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8423524" y="266414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67527" y="403240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764329" y="162025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7342788" y="25295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674810" y="189552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dirty="0" err="1"/>
              <a:t>super.receiveMessage</a:t>
            </a:r>
            <a:r>
              <a:rPr lang="en-US" altLang="zh-TW" sz="1050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674809" y="174877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7094062" y="237601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3670042" y="3918571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b="1" dirty="0" smtClean="0">
                <a:solidFill>
                  <a:srgbClr val="7030A0"/>
                </a:solidFill>
              </a:rPr>
              <a:t>if</a:t>
            </a:r>
            <a:r>
              <a:rPr lang="en-US" altLang="zh-TW" sz="900" b="1" dirty="0" smtClean="0"/>
              <a:t> 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isTransferring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3671732" y="3508889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710205" y="3786943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3558186" y="42007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3125500" y="44198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558186" y="23342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104971" y="3499243"/>
            <a:ext cx="3106941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/>
              <a:t>boolean</a:t>
            </a:r>
            <a:r>
              <a:rPr lang="en-US" altLang="zh-TW" sz="1000" b="1" dirty="0"/>
              <a:t> </a:t>
            </a:r>
            <a:r>
              <a:rPr lang="en-US" altLang="zh-TW" sz="1000" b="1" dirty="0" err="1"/>
              <a:t>isTransferring</a:t>
            </a:r>
            <a:r>
              <a:rPr lang="en-US" altLang="zh-TW" sz="1000" b="1" dirty="0"/>
              <a:t>() </a:t>
            </a:r>
            <a:r>
              <a:rPr lang="en-US" altLang="zh-TW" sz="1000" dirty="0" smtClean="0"/>
              <a:t>{</a:t>
            </a:r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this.sendingConnections.size</a:t>
            </a:r>
            <a:r>
              <a:rPr lang="en-US" altLang="zh-TW" sz="1000" dirty="0"/>
              <a:t>() &gt;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true; </a:t>
            </a:r>
            <a:r>
              <a:rPr lang="en-US" altLang="zh-TW" sz="1000" dirty="0">
                <a:solidFill>
                  <a:schemeClr val="accent3"/>
                </a:solidFill>
              </a:rPr>
              <a:t>// sending something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this.getHost</a:t>
            </a:r>
            <a:r>
              <a:rPr lang="en-US" altLang="zh-TW" sz="1000" dirty="0"/>
              <a:t>().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().size() ==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false; </a:t>
            </a:r>
            <a:r>
              <a:rPr lang="en-US" altLang="zh-TW" sz="1000" dirty="0">
                <a:solidFill>
                  <a:schemeClr val="accent3"/>
                </a:solidFill>
              </a:rPr>
              <a:t>// not connected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/>
              <a:t>List&lt;Connection&gt; connections = 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();</a:t>
            </a:r>
          </a:p>
          <a:p>
            <a:r>
              <a:rPr lang="en-US" altLang="zh-TW" sz="1000" dirty="0"/>
              <a:t>for (</a:t>
            </a:r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=0, n=</a:t>
            </a:r>
            <a:r>
              <a:rPr lang="en-US" altLang="zh-TW" sz="1000" dirty="0" err="1"/>
              <a:t>connections.size</a:t>
            </a:r>
            <a:r>
              <a:rPr lang="en-US" altLang="zh-TW" sz="1000" dirty="0"/>
              <a:t>();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&lt;n;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++) {</a:t>
            </a:r>
          </a:p>
          <a:p>
            <a:r>
              <a:rPr lang="en-US" altLang="zh-TW" sz="1000" dirty="0"/>
              <a:t>Connection con = </a:t>
            </a:r>
            <a:r>
              <a:rPr lang="en-US" altLang="zh-TW" sz="1000" dirty="0" err="1"/>
              <a:t>connections.get</a:t>
            </a:r>
            <a:r>
              <a:rPr lang="en-US" altLang="zh-TW" sz="1000" dirty="0"/>
              <a:t>(</a:t>
            </a:r>
            <a:r>
              <a:rPr lang="en-US" altLang="zh-TW" sz="1000" dirty="0" err="1"/>
              <a:t>i</a:t>
            </a:r>
            <a:r>
              <a:rPr lang="en-US" altLang="zh-TW" sz="1000" dirty="0"/>
              <a:t>);</a:t>
            </a:r>
          </a:p>
          <a:p>
            <a:r>
              <a:rPr lang="en-US" altLang="zh-TW" sz="1000" dirty="0"/>
              <a:t>if (!</a:t>
            </a:r>
            <a:r>
              <a:rPr lang="en-US" altLang="zh-TW" sz="1000" b="1" dirty="0" err="1"/>
              <a:t>con.isReadyForTransfer</a:t>
            </a:r>
            <a:r>
              <a:rPr lang="en-US" altLang="zh-TW" sz="1000" b="1" dirty="0"/>
              <a:t>()</a:t>
            </a:r>
            <a:r>
              <a:rPr lang="en-US" altLang="zh-TW" sz="1000" dirty="0"/>
              <a:t>) {</a:t>
            </a:r>
          </a:p>
          <a:p>
            <a:r>
              <a:rPr lang="en-US" altLang="zh-TW" sz="1000" dirty="0"/>
              <a:t>return </a:t>
            </a:r>
            <a:r>
              <a:rPr lang="en-US" altLang="zh-TW" sz="1000" dirty="0" smtClean="0"/>
              <a:t>true</a:t>
            </a:r>
            <a:r>
              <a:rPr lang="en-US" altLang="zh-TW" sz="1000" dirty="0">
                <a:solidFill>
                  <a:schemeClr val="accent3"/>
                </a:solidFill>
              </a:rPr>
              <a:t>;</a:t>
            </a:r>
            <a:r>
              <a:rPr lang="en-US" altLang="zh-TW" sz="1000" dirty="0" smtClean="0">
                <a:solidFill>
                  <a:schemeClr val="accent3"/>
                </a:solidFill>
              </a:rPr>
              <a:t>// </a:t>
            </a:r>
            <a:r>
              <a:rPr lang="en-US" altLang="zh-TW" sz="1000" dirty="0">
                <a:solidFill>
                  <a:schemeClr val="accent3"/>
                </a:solidFill>
              </a:rPr>
              <a:t>a connection isn't ready for new transfer</a:t>
            </a:r>
          </a:p>
          <a:p>
            <a:r>
              <a:rPr lang="en-US" altLang="zh-TW" sz="1000" dirty="0"/>
              <a:t>}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return false;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3850" y="2297274"/>
            <a:ext cx="25170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/>
              <a:t>boolean</a:t>
            </a:r>
            <a:r>
              <a:rPr lang="en-US" altLang="zh-TW" sz="1000" dirty="0" smtClean="0"/>
              <a:t> </a:t>
            </a:r>
            <a:r>
              <a:rPr lang="en-US" altLang="zh-TW" sz="1000" b="1" dirty="0" err="1"/>
              <a:t>isReadyForTransfer</a:t>
            </a:r>
            <a:r>
              <a:rPr lang="en-US" altLang="zh-TW" sz="1000" b="1" dirty="0"/>
              <a:t>() </a:t>
            </a:r>
            <a:r>
              <a:rPr lang="en-US" altLang="zh-TW" sz="1000" dirty="0"/>
              <a:t>{</a:t>
            </a:r>
          </a:p>
          <a:p>
            <a:r>
              <a:rPr lang="zh-TW" altLang="en-US" sz="1000" dirty="0" smtClean="0"/>
              <a:t>    </a:t>
            </a:r>
            <a:r>
              <a:rPr lang="en-US" altLang="zh-TW" sz="1000" dirty="0" smtClean="0"/>
              <a:t>return </a:t>
            </a:r>
            <a:r>
              <a:rPr lang="en-US" altLang="zh-TW" sz="1000" u="sng" dirty="0" err="1"/>
              <a:t>this.isUp</a:t>
            </a:r>
            <a:r>
              <a:rPr lang="en-US" altLang="zh-TW" sz="1000" dirty="0"/>
              <a:t> &amp;&amp; </a:t>
            </a:r>
            <a:r>
              <a:rPr lang="en-US" altLang="zh-TW" sz="1000" u="sng" dirty="0" err="1"/>
              <a:t>this.msgOnFly</a:t>
            </a:r>
            <a:r>
              <a:rPr lang="en-US" altLang="zh-TW" sz="1000" u="sng" dirty="0"/>
              <a:t> == null</a:t>
            </a:r>
            <a:r>
              <a:rPr lang="en-US" altLang="zh-TW" sz="1000" dirty="0"/>
              <a:t>; 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779426" y="2682310"/>
            <a:ext cx="0" cy="44816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03078" y="308980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676005" y="2682310"/>
            <a:ext cx="0" cy="44816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1399657" y="308980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1743576" y="266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40" name="圓角矩形 39"/>
          <p:cNvSpPr/>
          <p:nvPr/>
        </p:nvSpPr>
        <p:spPr>
          <a:xfrm>
            <a:off x="1599644" y="51946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1613500" y="146842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</a:t>
            </a:r>
            <a:endParaRPr lang="zh-TW" altLang="en-US" sz="1100" dirty="0"/>
          </a:p>
        </p:txBody>
      </p:sp>
      <p:sp>
        <p:nvSpPr>
          <p:cNvPr id="42" name="圓角矩形 41"/>
          <p:cNvSpPr/>
          <p:nvPr/>
        </p:nvSpPr>
        <p:spPr>
          <a:xfrm>
            <a:off x="1599644" y="98525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43" name="圓角矩形 42"/>
          <p:cNvSpPr/>
          <p:nvPr/>
        </p:nvSpPr>
        <p:spPr>
          <a:xfrm>
            <a:off x="1613500" y="19317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44" name="直線單箭頭接點 43"/>
          <p:cNvCxnSpPr/>
          <p:nvPr/>
        </p:nvCxnSpPr>
        <p:spPr>
          <a:xfrm flipV="1">
            <a:off x="2355644" y="80917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線接點 44"/>
          <p:cNvCxnSpPr>
            <a:stCxn id="42" idx="2"/>
          </p:cNvCxnSpPr>
          <p:nvPr/>
        </p:nvCxnSpPr>
        <p:spPr>
          <a:xfrm>
            <a:off x="2355644" y="127325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線單箭頭接點 45"/>
          <p:cNvCxnSpPr>
            <a:endCxn id="41" idx="2"/>
          </p:cNvCxnSpPr>
          <p:nvPr/>
        </p:nvCxnSpPr>
        <p:spPr>
          <a:xfrm flipV="1">
            <a:off x="2369500" y="175642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線接點 46"/>
          <p:cNvCxnSpPr>
            <a:stCxn id="39" idx="2"/>
          </p:cNvCxnSpPr>
          <p:nvPr/>
        </p:nvCxnSpPr>
        <p:spPr>
          <a:xfrm>
            <a:off x="2355644" y="314685"/>
            <a:ext cx="0" cy="1923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肘形接點 47"/>
          <p:cNvCxnSpPr/>
          <p:nvPr/>
        </p:nvCxnSpPr>
        <p:spPr>
          <a:xfrm rot="5400000">
            <a:off x="3955465" y="258624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V="1">
            <a:off x="2060229" y="1643490"/>
            <a:ext cx="1903853" cy="3790577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3125500" y="1620257"/>
            <a:ext cx="838582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V="1">
            <a:off x="1255476" y="1608978"/>
            <a:ext cx="345386" cy="345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1255476" y="1612428"/>
            <a:ext cx="0" cy="60736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20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814141" y="23557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814141" y="70306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8426209" y="52360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7670209" y="115190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7742369" y="294039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7677099" y="622745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8421961" y="100116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8423524" y="548941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8423524" y="266414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67527" y="403240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764329" y="162025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7342788" y="25295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674810" y="189552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dirty="0" err="1"/>
              <a:t>super.receiveMessage</a:t>
            </a:r>
            <a:r>
              <a:rPr lang="en-US" altLang="zh-TW" sz="1050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674809" y="174877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7094062" y="237601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3670042" y="3918571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b="1" dirty="0" smtClean="0">
                <a:solidFill>
                  <a:srgbClr val="7030A0"/>
                </a:solidFill>
              </a:rPr>
              <a:t>if</a:t>
            </a:r>
            <a:r>
              <a:rPr lang="en-US" altLang="zh-TW" sz="900" b="1" dirty="0" smtClean="0"/>
              <a:t> 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isTransferring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3671732" y="3508889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710205" y="3786943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3558186" y="42007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3125500" y="44198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558186" y="23342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104971" y="3499243"/>
            <a:ext cx="3106941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/>
              <a:t>boolean</a:t>
            </a:r>
            <a:r>
              <a:rPr lang="en-US" altLang="zh-TW" sz="1000" b="1" dirty="0"/>
              <a:t> </a:t>
            </a:r>
            <a:r>
              <a:rPr lang="en-US" altLang="zh-TW" sz="1000" b="1" dirty="0" err="1"/>
              <a:t>isTransferring</a:t>
            </a:r>
            <a:r>
              <a:rPr lang="en-US" altLang="zh-TW" sz="1000" b="1" dirty="0"/>
              <a:t>() </a:t>
            </a:r>
            <a:r>
              <a:rPr lang="en-US" altLang="zh-TW" sz="1000" dirty="0" smtClean="0"/>
              <a:t>{</a:t>
            </a:r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this.sendingConnections.size</a:t>
            </a:r>
            <a:r>
              <a:rPr lang="en-US" altLang="zh-TW" sz="1000" dirty="0"/>
              <a:t>() &gt;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true; </a:t>
            </a:r>
            <a:r>
              <a:rPr lang="en-US" altLang="zh-TW" sz="1000" dirty="0">
                <a:solidFill>
                  <a:schemeClr val="accent3"/>
                </a:solidFill>
              </a:rPr>
              <a:t>// sending something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this.getHost</a:t>
            </a:r>
            <a:r>
              <a:rPr lang="en-US" altLang="zh-TW" sz="1000" dirty="0"/>
              <a:t>().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().size() ==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false; </a:t>
            </a:r>
            <a:r>
              <a:rPr lang="en-US" altLang="zh-TW" sz="1000" dirty="0">
                <a:solidFill>
                  <a:schemeClr val="accent3"/>
                </a:solidFill>
              </a:rPr>
              <a:t>// not connected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/>
              <a:t>List&lt;Connection&gt; connections = 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();</a:t>
            </a:r>
          </a:p>
          <a:p>
            <a:r>
              <a:rPr lang="en-US" altLang="zh-TW" sz="1000" dirty="0"/>
              <a:t>for (</a:t>
            </a:r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=0, n=</a:t>
            </a:r>
            <a:r>
              <a:rPr lang="en-US" altLang="zh-TW" sz="1000" dirty="0" err="1"/>
              <a:t>connections.size</a:t>
            </a:r>
            <a:r>
              <a:rPr lang="en-US" altLang="zh-TW" sz="1000" dirty="0"/>
              <a:t>();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&lt;n;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++) {</a:t>
            </a:r>
          </a:p>
          <a:p>
            <a:r>
              <a:rPr lang="en-US" altLang="zh-TW" sz="1000" dirty="0"/>
              <a:t>Connection con = </a:t>
            </a:r>
            <a:r>
              <a:rPr lang="en-US" altLang="zh-TW" sz="1000" dirty="0" err="1"/>
              <a:t>connections.get</a:t>
            </a:r>
            <a:r>
              <a:rPr lang="en-US" altLang="zh-TW" sz="1000" dirty="0"/>
              <a:t>(</a:t>
            </a:r>
            <a:r>
              <a:rPr lang="en-US" altLang="zh-TW" sz="1000" dirty="0" err="1"/>
              <a:t>i</a:t>
            </a:r>
            <a:r>
              <a:rPr lang="en-US" altLang="zh-TW" sz="1000" dirty="0"/>
              <a:t>);</a:t>
            </a:r>
          </a:p>
          <a:p>
            <a:r>
              <a:rPr lang="en-US" altLang="zh-TW" sz="1000" dirty="0"/>
              <a:t>if (</a:t>
            </a:r>
            <a:r>
              <a:rPr lang="en-US" altLang="zh-TW" sz="1000" dirty="0">
                <a:solidFill>
                  <a:srgbClr val="FF0000"/>
                </a:solidFill>
              </a:rPr>
              <a:t>!</a:t>
            </a:r>
            <a:r>
              <a:rPr lang="en-US" altLang="zh-TW" sz="1000" b="1" dirty="0" err="1"/>
              <a:t>con.isReadyForTransfer</a:t>
            </a:r>
            <a:r>
              <a:rPr lang="en-US" altLang="zh-TW" sz="1000" b="1" dirty="0"/>
              <a:t>()</a:t>
            </a:r>
            <a:r>
              <a:rPr lang="en-US" altLang="zh-TW" sz="1000" dirty="0"/>
              <a:t>) {</a:t>
            </a:r>
          </a:p>
          <a:p>
            <a:r>
              <a:rPr lang="en-US" altLang="zh-TW" sz="1000" dirty="0"/>
              <a:t>return </a:t>
            </a:r>
            <a:r>
              <a:rPr lang="en-US" altLang="zh-TW" sz="1000" dirty="0" smtClean="0"/>
              <a:t>true</a:t>
            </a:r>
            <a:r>
              <a:rPr lang="en-US" altLang="zh-TW" sz="1000" dirty="0">
                <a:solidFill>
                  <a:schemeClr val="accent3"/>
                </a:solidFill>
              </a:rPr>
              <a:t>;</a:t>
            </a:r>
            <a:r>
              <a:rPr lang="en-US" altLang="zh-TW" sz="1000" dirty="0" smtClean="0">
                <a:solidFill>
                  <a:schemeClr val="accent3"/>
                </a:solidFill>
              </a:rPr>
              <a:t>// </a:t>
            </a:r>
            <a:r>
              <a:rPr lang="en-US" altLang="zh-TW" sz="1000" dirty="0">
                <a:solidFill>
                  <a:schemeClr val="accent3"/>
                </a:solidFill>
              </a:rPr>
              <a:t>a connection isn't ready for new transfer</a:t>
            </a:r>
          </a:p>
          <a:p>
            <a:r>
              <a:rPr lang="en-US" altLang="zh-TW" sz="1000" dirty="0"/>
              <a:t>}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return false;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48" name="肘形接點 47"/>
          <p:cNvCxnSpPr/>
          <p:nvPr/>
        </p:nvCxnSpPr>
        <p:spPr>
          <a:xfrm rot="5400000">
            <a:off x="3955465" y="258624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H="1">
            <a:off x="795667" y="5450839"/>
            <a:ext cx="366011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132978" y="5266173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49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814141" y="23557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814141" y="70306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8426209" y="52360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7670209" y="115190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7742369" y="294039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7677099" y="622745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8421961" y="100116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8423524" y="548941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8423524" y="266414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67527" y="403240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764329" y="162025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7342788" y="25295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674810" y="189552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dirty="0" err="1"/>
              <a:t>super.receiveMessage</a:t>
            </a:r>
            <a:r>
              <a:rPr lang="en-US" altLang="zh-TW" sz="1050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674809" y="174877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7094062" y="237601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3670042" y="3918571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b="1" dirty="0" smtClean="0">
                <a:solidFill>
                  <a:srgbClr val="7030A0"/>
                </a:solidFill>
              </a:rPr>
              <a:t>if</a:t>
            </a:r>
            <a:r>
              <a:rPr lang="en-US" altLang="zh-TW" sz="900" b="1" dirty="0" smtClean="0"/>
              <a:t> 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isTransferring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3671732" y="3508889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710205" y="3786943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3558186" y="42007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3125500" y="44198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558186" y="23342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104971" y="3499243"/>
            <a:ext cx="3106941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/>
              <a:t>boolean</a:t>
            </a:r>
            <a:r>
              <a:rPr lang="en-US" altLang="zh-TW" sz="1000" b="1" dirty="0"/>
              <a:t> </a:t>
            </a:r>
            <a:r>
              <a:rPr lang="en-US" altLang="zh-TW" sz="1000" b="1" dirty="0" err="1"/>
              <a:t>isTransferring</a:t>
            </a:r>
            <a:r>
              <a:rPr lang="en-US" altLang="zh-TW" sz="1000" b="1" dirty="0"/>
              <a:t>() </a:t>
            </a:r>
            <a:r>
              <a:rPr lang="en-US" altLang="zh-TW" sz="1000" dirty="0" smtClean="0"/>
              <a:t>{</a:t>
            </a:r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this.sendingConnections.size</a:t>
            </a:r>
            <a:r>
              <a:rPr lang="en-US" altLang="zh-TW" sz="1000" dirty="0"/>
              <a:t>() &gt;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true; </a:t>
            </a:r>
            <a:r>
              <a:rPr lang="en-US" altLang="zh-TW" sz="1000" dirty="0">
                <a:solidFill>
                  <a:schemeClr val="accent3"/>
                </a:solidFill>
              </a:rPr>
              <a:t>// sending something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this.getHost</a:t>
            </a:r>
            <a:r>
              <a:rPr lang="en-US" altLang="zh-TW" sz="1000" dirty="0"/>
              <a:t>().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().size() ==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false; </a:t>
            </a:r>
            <a:r>
              <a:rPr lang="en-US" altLang="zh-TW" sz="1000" dirty="0">
                <a:solidFill>
                  <a:schemeClr val="accent3"/>
                </a:solidFill>
              </a:rPr>
              <a:t>// not connected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/>
              <a:t>List&lt;Connection&gt; connections = 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();</a:t>
            </a:r>
          </a:p>
          <a:p>
            <a:r>
              <a:rPr lang="en-US" altLang="zh-TW" sz="1000" dirty="0"/>
              <a:t>for (</a:t>
            </a:r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=0, n=</a:t>
            </a:r>
            <a:r>
              <a:rPr lang="en-US" altLang="zh-TW" sz="1000" dirty="0" err="1"/>
              <a:t>connections.size</a:t>
            </a:r>
            <a:r>
              <a:rPr lang="en-US" altLang="zh-TW" sz="1000" dirty="0"/>
              <a:t>();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&lt;n;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++) {</a:t>
            </a:r>
          </a:p>
          <a:p>
            <a:r>
              <a:rPr lang="en-US" altLang="zh-TW" sz="1000" dirty="0"/>
              <a:t>Connection con = </a:t>
            </a:r>
            <a:r>
              <a:rPr lang="en-US" altLang="zh-TW" sz="1000" dirty="0" err="1"/>
              <a:t>connections.get</a:t>
            </a:r>
            <a:r>
              <a:rPr lang="en-US" altLang="zh-TW" sz="1000" dirty="0"/>
              <a:t>(</a:t>
            </a:r>
            <a:r>
              <a:rPr lang="en-US" altLang="zh-TW" sz="1000" dirty="0" err="1"/>
              <a:t>i</a:t>
            </a:r>
            <a:r>
              <a:rPr lang="en-US" altLang="zh-TW" sz="1000" dirty="0"/>
              <a:t>);</a:t>
            </a:r>
          </a:p>
          <a:p>
            <a:r>
              <a:rPr lang="en-US" altLang="zh-TW" sz="1000" dirty="0"/>
              <a:t>if (</a:t>
            </a:r>
            <a:r>
              <a:rPr lang="en-US" altLang="zh-TW" sz="1000" dirty="0">
                <a:solidFill>
                  <a:srgbClr val="FF0000"/>
                </a:solidFill>
              </a:rPr>
              <a:t>!</a:t>
            </a:r>
            <a:r>
              <a:rPr lang="en-US" altLang="zh-TW" sz="1000" b="1" dirty="0" err="1"/>
              <a:t>con.isReadyForTransfer</a:t>
            </a:r>
            <a:r>
              <a:rPr lang="en-US" altLang="zh-TW" sz="1000" b="1" dirty="0"/>
              <a:t>()</a:t>
            </a:r>
            <a:r>
              <a:rPr lang="en-US" altLang="zh-TW" sz="1000" dirty="0"/>
              <a:t>) {</a:t>
            </a:r>
          </a:p>
          <a:p>
            <a:r>
              <a:rPr lang="en-US" altLang="zh-TW" sz="1000" dirty="0"/>
              <a:t>return </a:t>
            </a:r>
            <a:r>
              <a:rPr lang="en-US" altLang="zh-TW" sz="1000" dirty="0" smtClean="0"/>
              <a:t>true</a:t>
            </a:r>
            <a:r>
              <a:rPr lang="en-US" altLang="zh-TW" sz="1000" dirty="0">
                <a:solidFill>
                  <a:schemeClr val="accent3"/>
                </a:solidFill>
              </a:rPr>
              <a:t>;</a:t>
            </a:r>
            <a:r>
              <a:rPr lang="en-US" altLang="zh-TW" sz="1000" dirty="0" smtClean="0">
                <a:solidFill>
                  <a:schemeClr val="accent3"/>
                </a:solidFill>
              </a:rPr>
              <a:t>// </a:t>
            </a:r>
            <a:r>
              <a:rPr lang="en-US" altLang="zh-TW" sz="1000" dirty="0">
                <a:solidFill>
                  <a:schemeClr val="accent3"/>
                </a:solidFill>
              </a:rPr>
              <a:t>a connection isn't ready for new transfer</a:t>
            </a:r>
          </a:p>
          <a:p>
            <a:r>
              <a:rPr lang="en-US" altLang="zh-TW" sz="1000" dirty="0"/>
              <a:t>}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>
                <a:solidFill>
                  <a:srgbClr val="FF0000"/>
                </a:solidFill>
              </a:rPr>
              <a:t>return false</a:t>
            </a:r>
            <a:r>
              <a:rPr lang="en-US" altLang="zh-TW" sz="1000" dirty="0"/>
              <a:t>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48" name="肘形接點 47"/>
          <p:cNvCxnSpPr/>
          <p:nvPr/>
        </p:nvCxnSpPr>
        <p:spPr>
          <a:xfrm rot="5400000">
            <a:off x="3955465" y="258624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5204121" y="4185126"/>
            <a:ext cx="440533" cy="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652991" y="4000460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66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814141" y="23557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814141" y="70306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8426209" y="52360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7670209" y="115190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7742369" y="294039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7677099" y="622745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8421961" y="100116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8423524" y="548941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8423524" y="266414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67527" y="403240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764329" y="162025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7342788" y="25295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674810" y="189552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dirty="0" err="1"/>
              <a:t>super.receiveMessage</a:t>
            </a:r>
            <a:r>
              <a:rPr lang="en-US" altLang="zh-TW" sz="1050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674809" y="174877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7094062" y="237601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3670042" y="3918571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b="1" dirty="0" smtClean="0">
                <a:solidFill>
                  <a:srgbClr val="7030A0"/>
                </a:solidFill>
              </a:rPr>
              <a:t>if</a:t>
            </a:r>
            <a:r>
              <a:rPr lang="en-US" altLang="zh-TW" sz="900" b="1" dirty="0" smtClean="0"/>
              <a:t> </a:t>
            </a:r>
            <a:r>
              <a:rPr lang="en-US" altLang="zh-TW" sz="900" b="1" dirty="0"/>
              <a:t>(</a:t>
            </a:r>
            <a:r>
              <a:rPr lang="en-US" altLang="zh-TW" sz="900" dirty="0" err="1"/>
              <a:t>isTransferring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b="1" dirty="0" err="1"/>
              <a:t>hasMessage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m.getId</a:t>
            </a:r>
            <a:r>
              <a:rPr lang="en-US" altLang="zh-TW" sz="900" b="1" dirty="0"/>
              <a:t>()) || </a:t>
            </a:r>
            <a:r>
              <a:rPr lang="en-US" altLang="zh-TW" sz="900" b="1" dirty="0" err="1"/>
              <a:t>isDeliveredMessage</a:t>
            </a:r>
            <a:r>
              <a:rPr lang="en-US" altLang="zh-TW" sz="900" b="1" dirty="0"/>
              <a:t>(m)</a:t>
            </a:r>
            <a:r>
              <a:rPr lang="en-US" altLang="zh-TW" sz="900" dirty="0"/>
              <a:t>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3671732" y="3508889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710205" y="3786943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3558186" y="42007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3125500" y="44198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558186" y="23342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cxnSp>
        <p:nvCxnSpPr>
          <p:cNvPr id="48" name="肘形接點 47"/>
          <p:cNvCxnSpPr/>
          <p:nvPr/>
        </p:nvCxnSpPr>
        <p:spPr>
          <a:xfrm rot="5400000">
            <a:off x="3955465" y="258624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5437513" y="2492896"/>
            <a:ext cx="2430014" cy="218591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29766" y="1979906"/>
            <a:ext cx="23022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boolean</a:t>
            </a:r>
            <a:r>
              <a:rPr lang="en-US" altLang="zh-TW" sz="1000" dirty="0"/>
              <a:t> </a:t>
            </a:r>
            <a:r>
              <a:rPr lang="en-US" altLang="zh-TW" sz="1000" b="1" dirty="0" err="1"/>
              <a:t>hasMessage</a:t>
            </a:r>
            <a:r>
              <a:rPr lang="en-US" altLang="zh-TW" sz="1000" b="1" dirty="0"/>
              <a:t>(String id) </a:t>
            </a:r>
            <a:r>
              <a:rPr lang="en-US" altLang="zh-TW" sz="1000" dirty="0"/>
              <a:t>{</a:t>
            </a:r>
          </a:p>
          <a:p>
            <a:r>
              <a:rPr lang="en-US" altLang="zh-TW" sz="1000" dirty="0" smtClean="0"/>
              <a:t>    return </a:t>
            </a:r>
            <a:r>
              <a:rPr lang="en-US" altLang="zh-TW" sz="1000" dirty="0" err="1"/>
              <a:t>this.messages.containsKey</a:t>
            </a:r>
            <a:r>
              <a:rPr lang="en-US" altLang="zh-TW" sz="1000" dirty="0"/>
              <a:t>(id);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34" name="直線單箭頭接點 33"/>
          <p:cNvCxnSpPr/>
          <p:nvPr/>
        </p:nvCxnSpPr>
        <p:spPr>
          <a:xfrm>
            <a:off x="2192018" y="2264394"/>
            <a:ext cx="613889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2805907" y="207972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9766" y="1833507"/>
            <a:ext cx="3416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return True if the router has message with this id, false if not</a:t>
            </a:r>
            <a:endParaRPr lang="zh-TW" altLang="en-US" sz="1000" u="sng" dirty="0">
              <a:solidFill>
                <a:schemeClr val="accent3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133184"/>
              </p:ext>
            </p:extLst>
          </p:nvPr>
        </p:nvGraphicFramePr>
        <p:xfrm>
          <a:off x="112223" y="641990"/>
          <a:ext cx="780391" cy="1224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391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Messages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-13118" y="5746505"/>
            <a:ext cx="32047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boolean</a:t>
            </a:r>
            <a:r>
              <a:rPr lang="en-US" altLang="zh-TW" sz="1000" dirty="0"/>
              <a:t> </a:t>
            </a:r>
            <a:r>
              <a:rPr lang="en-US" altLang="zh-TW" sz="1000" b="1" dirty="0" err="1"/>
              <a:t>isDeliveredMessage</a:t>
            </a:r>
            <a:r>
              <a:rPr lang="en-US" altLang="zh-TW" sz="1000" b="1" dirty="0"/>
              <a:t>(Message m) </a:t>
            </a:r>
            <a:r>
              <a:rPr lang="en-US" altLang="zh-TW" sz="1000" dirty="0"/>
              <a:t>{</a:t>
            </a:r>
          </a:p>
          <a:p>
            <a:r>
              <a:rPr lang="en-US" altLang="zh-TW" sz="1000" dirty="0" smtClean="0"/>
              <a:t>    return </a:t>
            </a:r>
            <a:r>
              <a:rPr lang="en-US" altLang="zh-TW" sz="1000" dirty="0"/>
              <a:t>(</a:t>
            </a:r>
            <a:r>
              <a:rPr lang="en-US" altLang="zh-TW" sz="1000" u="sng" dirty="0" err="1"/>
              <a:t>this.deliveredMessages.containsKey</a:t>
            </a:r>
            <a:r>
              <a:rPr lang="en-US" altLang="zh-TW" sz="1000" u="sng" dirty="0"/>
              <a:t>(</a:t>
            </a:r>
            <a:r>
              <a:rPr lang="en-US" altLang="zh-TW" sz="1000" u="sng" dirty="0" err="1"/>
              <a:t>m.getId</a:t>
            </a:r>
            <a:r>
              <a:rPr lang="en-US" altLang="zh-TW" sz="1000" u="sng" dirty="0"/>
              <a:t>())</a:t>
            </a:r>
            <a:r>
              <a:rPr lang="en-US" altLang="zh-TW" sz="1000" dirty="0"/>
              <a:t>);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72294" y="6204646"/>
            <a:ext cx="3496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return true if a message with the same ID has been received by </a:t>
            </a:r>
          </a:p>
          <a:p>
            <a:r>
              <a:rPr lang="en-US" altLang="zh-TW" sz="1000" dirty="0" smtClean="0">
                <a:solidFill>
                  <a:schemeClr val="accent3"/>
                </a:solidFill>
              </a:rPr>
              <a:t>this </a:t>
            </a:r>
            <a:r>
              <a:rPr lang="en-US" altLang="zh-TW" sz="1000" dirty="0">
                <a:solidFill>
                  <a:schemeClr val="accent3"/>
                </a:solidFill>
              </a:rPr>
              <a:t>host as the </a:t>
            </a:r>
            <a:r>
              <a:rPr lang="en-US" altLang="zh-TW" sz="1000" b="1" u="sng" dirty="0">
                <a:solidFill>
                  <a:schemeClr val="accent2"/>
                </a:solidFill>
              </a:rPr>
              <a:t>final recipient</a:t>
            </a:r>
            <a:r>
              <a:rPr lang="en-US" altLang="zh-TW" sz="1000" u="sng" dirty="0">
                <a:solidFill>
                  <a:schemeClr val="accent3"/>
                </a:solidFill>
              </a:rPr>
              <a:t>.</a:t>
            </a:r>
            <a:endParaRPr lang="zh-TW" altLang="en-US" sz="1000" u="sng" dirty="0">
              <a:solidFill>
                <a:schemeClr val="accent3"/>
              </a:solidFill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3022007" y="6023504"/>
            <a:ext cx="613889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3635896" y="583883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734312"/>
              </p:ext>
            </p:extLst>
          </p:nvPr>
        </p:nvGraphicFramePr>
        <p:xfrm>
          <a:off x="52482" y="4356423"/>
          <a:ext cx="780391" cy="1361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391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Delivered</a:t>
                      </a:r>
                    </a:p>
                    <a:p>
                      <a:r>
                        <a:rPr lang="en-US" altLang="zh-TW" sz="900" b="1" dirty="0" smtClean="0"/>
                        <a:t>Message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flipH="1">
            <a:off x="1907704" y="1774146"/>
            <a:ext cx="5769397" cy="30558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H="1">
            <a:off x="2332000" y="2100943"/>
            <a:ext cx="5338209" cy="373789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84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814141" y="23557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814141" y="70306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8426209" y="52360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7670209" y="115190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7742369" y="294039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7677099" y="622745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8421961" y="100116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8423524" y="548941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8423524" y="266414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67527" y="403240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764329" y="162025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7342788" y="25295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674810" y="189552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dirty="0" err="1"/>
              <a:t>super.receiveMessage</a:t>
            </a:r>
            <a:r>
              <a:rPr lang="en-US" altLang="zh-TW" sz="1050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674809" y="174877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7094062" y="237601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3558186" y="42007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3125500" y="44198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558186" y="23342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cxnSp>
        <p:nvCxnSpPr>
          <p:cNvPr id="48" name="肘形接點 47"/>
          <p:cNvCxnSpPr/>
          <p:nvPr/>
        </p:nvCxnSpPr>
        <p:spPr>
          <a:xfrm rot="5400000">
            <a:off x="3955465" y="258624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3675013" y="3920668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dirty="0" smtClean="0">
                <a:solidFill>
                  <a:srgbClr val="7030A0"/>
                </a:solidFill>
              </a:rPr>
              <a:t>if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(</a:t>
            </a:r>
            <a:r>
              <a:rPr lang="en-US" altLang="zh-TW" sz="900" dirty="0" err="1"/>
              <a:t>isTransferring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(</a:t>
            </a:r>
            <a:r>
              <a:rPr lang="en-US" altLang="zh-TW" sz="900" b="1" dirty="0" err="1"/>
              <a:t>m.getTtl</a:t>
            </a:r>
            <a:r>
              <a:rPr lang="en-US" altLang="zh-TW" sz="900" b="1" dirty="0"/>
              <a:t>() &lt;= 0 &amp;&amp; </a:t>
            </a:r>
            <a:r>
              <a:rPr lang="en-US" altLang="zh-TW" sz="900" b="1" dirty="0" err="1"/>
              <a:t>m.getTo</a:t>
            </a:r>
            <a:r>
              <a:rPr lang="en-US" altLang="zh-TW" sz="900" b="1" dirty="0"/>
              <a:t>() != </a:t>
            </a:r>
            <a:r>
              <a:rPr lang="en-US" altLang="zh-TW" sz="900" b="1" dirty="0" err="1"/>
              <a:t>getHost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676703" y="3510986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715176" y="3789040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1" name="直線單箭頭接點 60"/>
          <p:cNvCxnSpPr/>
          <p:nvPr/>
        </p:nvCxnSpPr>
        <p:spPr>
          <a:xfrm flipH="1">
            <a:off x="4562180" y="5268270"/>
            <a:ext cx="1" cy="47567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4294319" y="56727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300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70" name="直線單箭頭接點 69"/>
          <p:cNvCxnSpPr/>
          <p:nvPr/>
        </p:nvCxnSpPr>
        <p:spPr>
          <a:xfrm flipH="1">
            <a:off x="5537976" y="5268270"/>
            <a:ext cx="1" cy="40443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2832107" y="5043233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72" name="直線單箭頭接點 71"/>
          <p:cNvCxnSpPr>
            <a:endCxn id="71" idx="3"/>
          </p:cNvCxnSpPr>
          <p:nvPr/>
        </p:nvCxnSpPr>
        <p:spPr>
          <a:xfrm flipH="1" flipV="1">
            <a:off x="3451507" y="5227899"/>
            <a:ext cx="750633" cy="4037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5326218" y="563383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 flipH="1">
            <a:off x="6110150" y="5291750"/>
            <a:ext cx="1" cy="40443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5898392" y="565731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08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697366" y="50419"/>
            <a:ext cx="3312368" cy="252303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MessageRouter</a:t>
            </a:r>
            <a:endParaRPr lang="zh-TW" altLang="en-US" sz="1200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2738624" y="894036"/>
            <a:ext cx="313419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abstract void </a:t>
            </a:r>
            <a:r>
              <a:rPr lang="en-US" altLang="zh-TW" sz="1100" dirty="0" err="1">
                <a:solidFill>
                  <a:schemeClr val="bg1"/>
                </a:solidFill>
              </a:rPr>
              <a:t>changedConnection</a:t>
            </a:r>
            <a:r>
              <a:rPr lang="en-US" altLang="zh-TW" sz="1100" dirty="0">
                <a:solidFill>
                  <a:schemeClr val="bg1"/>
                </a:solidFill>
              </a:rPr>
              <a:t>(Connection con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createNewMessage</a:t>
            </a:r>
            <a:r>
              <a:rPr lang="en-US" altLang="zh-TW" sz="1100" dirty="0">
                <a:solidFill>
                  <a:schemeClr val="bg1"/>
                </a:solidFill>
              </a:rPr>
              <a:t>(Message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addToMessages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sendMessage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requestDeliverableMessages</a:t>
            </a:r>
            <a:r>
              <a:rPr lang="en-US" altLang="zh-TW" sz="1100" dirty="0">
                <a:solidFill>
                  <a:schemeClr val="bg1"/>
                </a:solidFill>
              </a:rPr>
              <a:t>(Connection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messageTransferred</a:t>
            </a:r>
            <a:r>
              <a:rPr lang="en-US" altLang="zh-TW" sz="1100" dirty="0">
                <a:solidFill>
                  <a:schemeClr val="bg1"/>
                </a:solidFill>
              </a:rPr>
              <a:t>(String,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receiveMessage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deleteMessage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messageAborted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721544" y="463149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bufferSize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msgTtl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2697366" y="894036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697366" y="463149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4201443" y="2573458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2041007" y="3131046"/>
            <a:ext cx="4320872" cy="252303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ActiveRouter</a:t>
            </a:r>
            <a:endParaRPr lang="zh-TW" altLang="en-US" sz="12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082266" y="3974663"/>
            <a:ext cx="42722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 smtClean="0">
                <a:solidFill>
                  <a:schemeClr val="bg1"/>
                </a:solidFill>
              </a:rPr>
              <a:t>changedConnection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(Connection </a:t>
            </a:r>
            <a:r>
              <a:rPr lang="en-US" altLang="zh-TW" sz="1100" dirty="0">
                <a:solidFill>
                  <a:schemeClr val="bg1"/>
                </a:solidFill>
              </a:rPr>
              <a:t>con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canStartTransfer</a:t>
            </a:r>
            <a:r>
              <a:rPr lang="en-US" altLang="zh-TW" sz="1100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startTransfer</a:t>
            </a:r>
            <a:r>
              <a:rPr lang="en-US" altLang="zh-TW" sz="1100" dirty="0" smtClean="0">
                <a:solidFill>
                  <a:schemeClr val="bg1"/>
                </a:solidFill>
              </a:rPr>
              <a:t>(Message</a:t>
            </a:r>
            <a:r>
              <a:rPr lang="en-US" altLang="zh-TW" sz="1100" dirty="0">
                <a:solidFill>
                  <a:schemeClr val="bg1"/>
                </a:solidFill>
              </a:rPr>
              <a:t>, Connection)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tryMessagesForConnected</a:t>
            </a:r>
            <a:r>
              <a:rPr lang="en-US" altLang="zh-TW" sz="1100" dirty="0" smtClean="0">
                <a:solidFill>
                  <a:schemeClr val="bg1"/>
                </a:solidFill>
              </a:rPr>
              <a:t>(List&lt;Tuple&lt;Message</a:t>
            </a:r>
            <a:r>
              <a:rPr lang="en-US" altLang="zh-TW" sz="1100" dirty="0">
                <a:solidFill>
                  <a:schemeClr val="bg1"/>
                </a:solidFill>
              </a:rPr>
              <a:t>, Connection&gt;&gt;)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tryAllMessages</a:t>
            </a:r>
            <a:r>
              <a:rPr lang="en-US" altLang="zh-TW" sz="1100" dirty="0">
                <a:solidFill>
                  <a:schemeClr val="bg1"/>
                </a:solidFill>
              </a:rPr>
              <a:t>(Connection, List&lt;Message&gt;)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tryMessagesToConnections</a:t>
            </a:r>
            <a:r>
              <a:rPr lang="en-US" altLang="zh-TW" sz="1100" dirty="0">
                <a:solidFill>
                  <a:schemeClr val="bg1"/>
                </a:solidFill>
              </a:rPr>
              <a:t>(List&lt;Message&gt;, List&lt;Connection&gt;)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tryAllMessagesToAllConnections</a:t>
            </a:r>
            <a:r>
              <a:rPr lang="en-US" altLang="zh-TW" sz="11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addToSendingConnections</a:t>
            </a:r>
            <a:r>
              <a:rPr lang="en-US" altLang="zh-TW" sz="1100" dirty="0">
                <a:solidFill>
                  <a:schemeClr val="bg1"/>
                </a:solidFill>
              </a:rPr>
              <a:t>(Connection)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065184" y="3543776"/>
            <a:ext cx="4289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sendingConnections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ArrayList</a:t>
            </a:r>
            <a:r>
              <a:rPr lang="en-US" altLang="zh-TW" sz="1100" dirty="0">
                <a:solidFill>
                  <a:schemeClr val="bg1"/>
                </a:solidFill>
              </a:rPr>
              <a:t>&lt;Connection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&gt;</a:t>
            </a:r>
          </a:p>
          <a:p>
            <a:endParaRPr lang="en-US" altLang="zh-TW" sz="1100" dirty="0" smtClean="0">
              <a:solidFill>
                <a:schemeClr val="bg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2041007" y="3974663"/>
            <a:ext cx="432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041007" y="3543776"/>
            <a:ext cx="432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4239476" y="5633785"/>
            <a:ext cx="1" cy="45951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3191159" y="6093296"/>
            <a:ext cx="2096635" cy="69269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654743" y="6093296"/>
            <a:ext cx="1202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chemeClr val="bg1"/>
                </a:solidFill>
              </a:rPr>
              <a:t>EpidemicRouter</a:t>
            </a:r>
            <a:endParaRPr lang="zh-TW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8" name="直線接點 17"/>
          <p:cNvCxnSpPr>
            <a:stCxn id="15" idx="1"/>
            <a:endCxn id="15" idx="3"/>
          </p:cNvCxnSpPr>
          <p:nvPr/>
        </p:nvCxnSpPr>
        <p:spPr>
          <a:xfrm>
            <a:off x="3191159" y="6439644"/>
            <a:ext cx="2096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3191159" y="6352533"/>
            <a:ext cx="2096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3225222" y="6439644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update()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93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814141" y="23557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814141" y="70306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8426209" y="52360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7670209" y="115190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7742369" y="294039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7677099" y="622745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8421961" y="100116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8423524" y="548941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8423524" y="266414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67527" y="403240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764329" y="162025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7342788" y="25295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674810" y="189552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dirty="0" err="1"/>
              <a:t>super.receiveMessage</a:t>
            </a:r>
            <a:r>
              <a:rPr lang="en-US" altLang="zh-TW" sz="1050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674809" y="174877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7094062" y="237601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3558186" y="42007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3125500" y="44198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558186" y="23342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cxnSp>
        <p:nvCxnSpPr>
          <p:cNvPr id="48" name="肘形接點 47"/>
          <p:cNvCxnSpPr/>
          <p:nvPr/>
        </p:nvCxnSpPr>
        <p:spPr>
          <a:xfrm rot="5400000">
            <a:off x="3955465" y="258624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3675013" y="3920668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dirty="0" smtClean="0">
                <a:solidFill>
                  <a:srgbClr val="7030A0"/>
                </a:solidFill>
              </a:rPr>
              <a:t>if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(</a:t>
            </a:r>
            <a:r>
              <a:rPr lang="en-US" altLang="zh-TW" sz="900" dirty="0" err="1"/>
              <a:t>isTransferring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</a:t>
            </a:r>
            <a:r>
              <a:rPr lang="en-US" altLang="zh-TW" sz="900" b="1" dirty="0"/>
              <a:t>(!</a:t>
            </a:r>
            <a:r>
              <a:rPr lang="en-US" altLang="zh-TW" sz="900" b="1" dirty="0" err="1"/>
              <a:t>makeRoomForMessage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m.getSize</a:t>
            </a:r>
            <a:r>
              <a:rPr lang="en-US" altLang="zh-TW" sz="900" b="1" dirty="0"/>
              <a:t>())) </a:t>
            </a:r>
            <a:r>
              <a:rPr lang="en-US" altLang="zh-TW" sz="900" dirty="0"/>
              <a:t>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676703" y="3510986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715176" y="3789040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2495087" y="585843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 flipH="1">
            <a:off x="3125500" y="6093296"/>
            <a:ext cx="1108792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852017"/>
              </p:ext>
            </p:extLst>
          </p:nvPr>
        </p:nvGraphicFramePr>
        <p:xfrm>
          <a:off x="1331640" y="5351829"/>
          <a:ext cx="780391" cy="1224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391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Messages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46454" y="4430000"/>
            <a:ext cx="42210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3"/>
                </a:solidFill>
              </a:rPr>
              <a:t>The Messages(Buffer) is empty so there's </a:t>
            </a:r>
            <a:r>
              <a:rPr lang="en-US" altLang="zh-TW" sz="1000" dirty="0">
                <a:solidFill>
                  <a:schemeClr val="accent3"/>
                </a:solidFill>
              </a:rPr>
              <a:t>enough space for the new message.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V="1">
            <a:off x="1642751" y="4676221"/>
            <a:ext cx="0" cy="675608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47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814141" y="23557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814141" y="70306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8426209" y="52360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7670209" y="115190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7742369" y="294039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7677099" y="622745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8421961" y="100116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8423524" y="548941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8423524" y="266414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67527" y="403240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764329" y="162025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7342788" y="25295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674810" y="189552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b="1" dirty="0" err="1"/>
              <a:t>super.receiveMessage</a:t>
            </a:r>
            <a:r>
              <a:rPr lang="en-US" altLang="zh-TW" sz="1050" b="1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674809" y="174877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7094062" y="237601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3558186" y="42007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3125500" y="44198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558186" y="23342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cxnSp>
        <p:nvCxnSpPr>
          <p:cNvPr id="48" name="肘形接點 47"/>
          <p:cNvCxnSpPr/>
          <p:nvPr/>
        </p:nvCxnSpPr>
        <p:spPr>
          <a:xfrm rot="5400000">
            <a:off x="3955465" y="258624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3675013" y="3920668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dirty="0" smtClean="0">
                <a:solidFill>
                  <a:srgbClr val="7030A0"/>
                </a:solidFill>
              </a:rPr>
              <a:t>if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(</a:t>
            </a:r>
            <a:r>
              <a:rPr lang="en-US" altLang="zh-TW" sz="900" dirty="0" err="1"/>
              <a:t>isTransferring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FF0000"/>
                </a:solidFill>
              </a:rPr>
              <a:t>return </a:t>
            </a:r>
            <a:r>
              <a:rPr lang="en-US" altLang="zh-TW" sz="900" i="1" dirty="0">
                <a:solidFill>
                  <a:srgbClr val="FF0000"/>
                </a:solidFill>
              </a:rPr>
              <a:t>RCV_OK</a:t>
            </a:r>
            <a:r>
              <a:rPr lang="en-US" altLang="zh-TW" sz="900" i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676703" y="3510986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715176" y="3789040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4804616" y="1294349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5277438" y="1663681"/>
            <a:ext cx="0" cy="44350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62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267744" y="3179454"/>
            <a:ext cx="4919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Message transfer begin here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2787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716540"/>
            <a:ext cx="1512000" cy="243254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4653136"/>
            <a:ext cx="1362310" cy="90933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>
            <a:endCxn id="62" idx="0"/>
          </p:cNvCxnSpPr>
          <p:nvPr/>
        </p:nvCxnSpPr>
        <p:spPr>
          <a:xfrm>
            <a:off x="7316990" y="1074214"/>
            <a:ext cx="4248" cy="64232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4149080"/>
            <a:ext cx="4787" cy="504056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52981" y="4953912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75948" y="2778921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87824" y="198884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en-US" altLang="zh-TW" sz="1050" dirty="0"/>
              <a:t> </a:t>
            </a:r>
            <a:r>
              <a:rPr lang="en-US" altLang="zh-TW" sz="1050" b="1" dirty="0" err="1" smtClean="0"/>
              <a:t>receiveMessage</a:t>
            </a:r>
            <a:r>
              <a:rPr lang="en-US" altLang="zh-TW" sz="1050" b="1" dirty="0" smtClean="0"/>
              <a:t>(m</a:t>
            </a:r>
            <a:r>
              <a:rPr lang="en-US" altLang="zh-TW" sz="1050" b="1" dirty="0"/>
              <a:t>, </a:t>
            </a:r>
            <a:r>
              <a:rPr lang="en-US" altLang="zh-TW" sz="1050" b="1" dirty="0" smtClean="0"/>
              <a:t>from</a:t>
            </a:r>
            <a:r>
              <a:rPr lang="en-US" altLang="zh-TW" sz="1050" b="1" dirty="0"/>
              <a:t>) </a:t>
            </a:r>
            <a:r>
              <a:rPr lang="en-US" altLang="zh-TW" sz="1050" dirty="0"/>
              <a:t>{</a:t>
            </a:r>
          </a:p>
          <a:p>
            <a:r>
              <a:rPr lang="en-US" altLang="zh-TW" sz="1050" dirty="0" smtClean="0"/>
              <a:t>   </a:t>
            </a:r>
            <a:r>
              <a:rPr lang="en-US" altLang="zh-TW" sz="1050" b="1" dirty="0" smtClean="0"/>
              <a:t>Message </a:t>
            </a:r>
            <a:r>
              <a:rPr lang="en-US" altLang="zh-TW" sz="1050" b="1" dirty="0" err="1"/>
              <a:t>newMessage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m.replicate</a:t>
            </a:r>
            <a:r>
              <a:rPr lang="en-US" altLang="zh-TW" sz="1050" b="1" dirty="0"/>
              <a:t>();</a:t>
            </a:r>
          </a:p>
          <a:p>
            <a:endParaRPr lang="zh-TW" altLang="en-US" sz="1050" dirty="0"/>
          </a:p>
          <a:p>
            <a:r>
              <a:rPr lang="en-US" altLang="zh-TW" sz="1050" dirty="0" smtClean="0"/>
              <a:t>   </a:t>
            </a:r>
            <a:r>
              <a:rPr lang="en-US" altLang="zh-TW" sz="1050" dirty="0" err="1" smtClean="0"/>
              <a:t>this.putToIncomingBuffer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newMessage</a:t>
            </a:r>
            <a:r>
              <a:rPr lang="en-US" altLang="zh-TW" sz="1050" dirty="0"/>
              <a:t>, from);</a:t>
            </a:r>
          </a:p>
          <a:p>
            <a:r>
              <a:rPr lang="en-US" altLang="zh-TW" sz="1050" dirty="0" smtClean="0"/>
              <a:t>   </a:t>
            </a:r>
            <a:r>
              <a:rPr lang="en-US" altLang="zh-TW" sz="1050" dirty="0" err="1" smtClean="0"/>
              <a:t>newMessage.addNodeOnPath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this.host</a:t>
            </a:r>
            <a:r>
              <a:rPr lang="en-US" altLang="zh-TW" sz="1050" dirty="0"/>
              <a:t>);</a:t>
            </a:r>
          </a:p>
          <a:p>
            <a:endParaRPr lang="zh-TW" altLang="en-US" sz="1050" dirty="0"/>
          </a:p>
          <a:p>
            <a:r>
              <a:rPr lang="en-US" altLang="zh-TW" sz="1050" dirty="0" smtClean="0"/>
              <a:t>   for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MessageListener</a:t>
            </a:r>
            <a:r>
              <a:rPr lang="en-US" altLang="zh-TW" sz="1050" dirty="0"/>
              <a:t> ml : </a:t>
            </a:r>
            <a:r>
              <a:rPr lang="en-US" altLang="zh-TW" sz="1050" dirty="0" err="1"/>
              <a:t>this.mListeners</a:t>
            </a:r>
            <a:r>
              <a:rPr lang="en-US" altLang="zh-TW" sz="1050" dirty="0"/>
              <a:t>) {</a:t>
            </a:r>
          </a:p>
          <a:p>
            <a:r>
              <a:rPr lang="en-US" altLang="zh-TW" sz="1050" dirty="0" smtClean="0"/>
              <a:t>     </a:t>
            </a:r>
            <a:r>
              <a:rPr lang="en-US" altLang="zh-TW" sz="1050" dirty="0" err="1" smtClean="0"/>
              <a:t>ml.messageTransferStarted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newMessage</a:t>
            </a:r>
            <a:r>
              <a:rPr lang="en-US" altLang="zh-TW" sz="1050" dirty="0"/>
              <a:t>, from, </a:t>
            </a:r>
            <a:r>
              <a:rPr lang="en-US" altLang="zh-TW" sz="1050" dirty="0" err="1"/>
              <a:t>getHost</a:t>
            </a:r>
            <a:r>
              <a:rPr lang="en-US" altLang="zh-TW" sz="1050" dirty="0"/>
              <a:t>());</a:t>
            </a:r>
          </a:p>
          <a:p>
            <a:r>
              <a:rPr lang="en-US" altLang="zh-TW" sz="1050" dirty="0" smtClean="0"/>
              <a:t>   }</a:t>
            </a:r>
            <a:endParaRPr lang="en-US" altLang="zh-TW" sz="1050" dirty="0"/>
          </a:p>
          <a:p>
            <a:endParaRPr lang="zh-TW" altLang="en-US" sz="1050" dirty="0"/>
          </a:p>
          <a:p>
            <a:r>
              <a:rPr lang="en-US" altLang="zh-TW" sz="1050" dirty="0"/>
              <a:t>return </a:t>
            </a:r>
            <a:r>
              <a:rPr lang="en-US" altLang="zh-TW" sz="1050" i="1" dirty="0"/>
              <a:t>RCV_OK; </a:t>
            </a:r>
            <a:r>
              <a:rPr lang="en-US" altLang="zh-TW" sz="1050" i="1" dirty="0">
                <a:solidFill>
                  <a:schemeClr val="accent3"/>
                </a:solidFill>
              </a:rPr>
              <a:t>// superclass always accepts messages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36" name="右大括弧 35"/>
          <p:cNvSpPr/>
          <p:nvPr/>
        </p:nvSpPr>
        <p:spPr>
          <a:xfrm>
            <a:off x="6237817" y="1844825"/>
            <a:ext cx="388335" cy="2175340"/>
          </a:xfrm>
          <a:prstGeom prst="rightBrace">
            <a:avLst>
              <a:gd name="adj1" fmla="val 8333"/>
              <a:gd name="adj2" fmla="val 494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473688"/>
              </p:ext>
            </p:extLst>
          </p:nvPr>
        </p:nvGraphicFramePr>
        <p:xfrm>
          <a:off x="416410" y="4584832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[]</a:t>
                      </a:r>
                      <a:endParaRPr lang="zh-TW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直線單箭頭接點 37"/>
          <p:cNvCxnSpPr/>
          <p:nvPr/>
        </p:nvCxnSpPr>
        <p:spPr>
          <a:xfrm flipH="1">
            <a:off x="2915816" y="2298973"/>
            <a:ext cx="1116317" cy="210213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04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716540"/>
            <a:ext cx="1512000" cy="243254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4653136"/>
            <a:ext cx="1362310" cy="90933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>
            <a:endCxn id="62" idx="0"/>
          </p:cNvCxnSpPr>
          <p:nvPr/>
        </p:nvCxnSpPr>
        <p:spPr>
          <a:xfrm>
            <a:off x="7316990" y="1074214"/>
            <a:ext cx="4248" cy="64232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4149080"/>
            <a:ext cx="4787" cy="504056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52981" y="4953912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75948" y="2778921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87824" y="198884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en-US" altLang="zh-TW" sz="1050" dirty="0"/>
              <a:t> </a:t>
            </a:r>
            <a:r>
              <a:rPr lang="en-US" altLang="zh-TW" sz="1050" b="1" dirty="0" err="1" smtClean="0"/>
              <a:t>receiveMessage</a:t>
            </a:r>
            <a:r>
              <a:rPr lang="en-US" altLang="zh-TW" sz="1050" b="1" dirty="0" smtClean="0"/>
              <a:t>(m</a:t>
            </a:r>
            <a:r>
              <a:rPr lang="en-US" altLang="zh-TW" sz="1050" b="1" dirty="0"/>
              <a:t>, </a:t>
            </a:r>
            <a:r>
              <a:rPr lang="en-US" altLang="zh-TW" sz="1050" b="1" dirty="0" smtClean="0"/>
              <a:t>from</a:t>
            </a:r>
            <a:r>
              <a:rPr lang="en-US" altLang="zh-TW" sz="1050" b="1" dirty="0"/>
              <a:t>) </a:t>
            </a:r>
            <a:r>
              <a:rPr lang="en-US" altLang="zh-TW" sz="1050" dirty="0"/>
              <a:t>{</a:t>
            </a:r>
          </a:p>
          <a:p>
            <a:r>
              <a:rPr lang="en-US" altLang="zh-TW" sz="1050" dirty="0" smtClean="0"/>
              <a:t>   Message </a:t>
            </a:r>
            <a:r>
              <a:rPr lang="en-US" altLang="zh-TW" sz="1050" dirty="0" err="1"/>
              <a:t>newMessage</a:t>
            </a:r>
            <a:r>
              <a:rPr lang="en-US" altLang="zh-TW" sz="1050" dirty="0"/>
              <a:t> = </a:t>
            </a:r>
            <a:r>
              <a:rPr lang="en-US" altLang="zh-TW" sz="1050" dirty="0" err="1"/>
              <a:t>m.replicate</a:t>
            </a:r>
            <a:r>
              <a:rPr lang="en-US" altLang="zh-TW" sz="1050" dirty="0"/>
              <a:t>();</a:t>
            </a:r>
          </a:p>
          <a:p>
            <a:endParaRPr lang="zh-TW" altLang="en-US" sz="1050" dirty="0"/>
          </a:p>
          <a:p>
            <a:r>
              <a:rPr lang="en-US" altLang="zh-TW" sz="1050" dirty="0" smtClean="0"/>
              <a:t>   </a:t>
            </a:r>
            <a:r>
              <a:rPr lang="en-US" altLang="zh-TW" sz="1050" b="1" dirty="0" err="1" smtClean="0"/>
              <a:t>this.putToIncomingBuffer</a:t>
            </a:r>
            <a:r>
              <a:rPr lang="en-US" altLang="zh-TW" sz="1050" b="1" dirty="0" smtClean="0"/>
              <a:t>(</a:t>
            </a:r>
            <a:r>
              <a:rPr lang="en-US" altLang="zh-TW" sz="1050" b="1" dirty="0" err="1" smtClean="0"/>
              <a:t>newMessage</a:t>
            </a:r>
            <a:r>
              <a:rPr lang="en-US" altLang="zh-TW" sz="1050" b="1" dirty="0"/>
              <a:t>, from);</a:t>
            </a:r>
          </a:p>
          <a:p>
            <a:r>
              <a:rPr lang="en-US" altLang="zh-TW" sz="1050" dirty="0" smtClean="0"/>
              <a:t>   </a:t>
            </a:r>
            <a:r>
              <a:rPr lang="en-US" altLang="zh-TW" sz="1050" dirty="0" err="1" smtClean="0"/>
              <a:t>newMessage.addNodeOnPath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this.host</a:t>
            </a:r>
            <a:r>
              <a:rPr lang="en-US" altLang="zh-TW" sz="1050" dirty="0"/>
              <a:t>);</a:t>
            </a:r>
          </a:p>
          <a:p>
            <a:endParaRPr lang="zh-TW" altLang="en-US" sz="1050" dirty="0"/>
          </a:p>
          <a:p>
            <a:r>
              <a:rPr lang="en-US" altLang="zh-TW" sz="1050" dirty="0" smtClean="0"/>
              <a:t>   for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MessageListener</a:t>
            </a:r>
            <a:r>
              <a:rPr lang="en-US" altLang="zh-TW" sz="1050" dirty="0"/>
              <a:t> ml : </a:t>
            </a:r>
            <a:r>
              <a:rPr lang="en-US" altLang="zh-TW" sz="1050" dirty="0" err="1"/>
              <a:t>this.mListeners</a:t>
            </a:r>
            <a:r>
              <a:rPr lang="en-US" altLang="zh-TW" sz="1050" dirty="0"/>
              <a:t>) {</a:t>
            </a:r>
          </a:p>
          <a:p>
            <a:r>
              <a:rPr lang="en-US" altLang="zh-TW" sz="1050" dirty="0" smtClean="0"/>
              <a:t>     </a:t>
            </a:r>
            <a:r>
              <a:rPr lang="en-US" altLang="zh-TW" sz="1050" dirty="0" err="1" smtClean="0"/>
              <a:t>ml.messageTransferStarted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newMessage</a:t>
            </a:r>
            <a:r>
              <a:rPr lang="en-US" altLang="zh-TW" sz="1050" dirty="0"/>
              <a:t>, from, </a:t>
            </a:r>
            <a:r>
              <a:rPr lang="en-US" altLang="zh-TW" sz="1050" dirty="0" err="1"/>
              <a:t>getHost</a:t>
            </a:r>
            <a:r>
              <a:rPr lang="en-US" altLang="zh-TW" sz="1050" dirty="0"/>
              <a:t>());</a:t>
            </a:r>
          </a:p>
          <a:p>
            <a:r>
              <a:rPr lang="en-US" altLang="zh-TW" sz="1050" dirty="0" smtClean="0"/>
              <a:t>   }</a:t>
            </a:r>
            <a:endParaRPr lang="en-US" altLang="zh-TW" sz="1050" dirty="0"/>
          </a:p>
          <a:p>
            <a:endParaRPr lang="zh-TW" altLang="en-US" sz="1050" dirty="0"/>
          </a:p>
          <a:p>
            <a:r>
              <a:rPr lang="en-US" altLang="zh-TW" sz="1050" dirty="0"/>
              <a:t>return </a:t>
            </a:r>
            <a:r>
              <a:rPr lang="en-US" altLang="zh-TW" sz="1050" i="1" dirty="0"/>
              <a:t>RCV_OK; </a:t>
            </a:r>
            <a:r>
              <a:rPr lang="en-US" altLang="zh-TW" sz="1050" i="1" dirty="0">
                <a:solidFill>
                  <a:schemeClr val="accent3"/>
                </a:solidFill>
              </a:rPr>
              <a:t>// superclass always accepts messages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36" name="右大括弧 35"/>
          <p:cNvSpPr/>
          <p:nvPr/>
        </p:nvSpPr>
        <p:spPr>
          <a:xfrm>
            <a:off x="6237817" y="1844825"/>
            <a:ext cx="388335" cy="2175340"/>
          </a:xfrm>
          <a:prstGeom prst="rightBrace">
            <a:avLst>
              <a:gd name="adj1" fmla="val 8333"/>
              <a:gd name="adj2" fmla="val 494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1043608" y="2932495"/>
            <a:ext cx="0" cy="71252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764037"/>
              </p:ext>
            </p:extLst>
          </p:nvPr>
        </p:nvGraphicFramePr>
        <p:xfrm>
          <a:off x="414128" y="3729545"/>
          <a:ext cx="1480978" cy="1224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489"/>
                <a:gridCol w="740489"/>
              </a:tblGrid>
              <a:tr h="1724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b="1" dirty="0" err="1" smtClean="0"/>
                        <a:t>incomingMessages</a:t>
                      </a:r>
                      <a:endParaRPr lang="zh-TW" altLang="en-US" sz="9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M1_n0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err="1" smtClean="0"/>
                        <a:t>newMessage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-33259" y="2582753"/>
            <a:ext cx="32928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dirty="0" err="1" smtClean="0"/>
              <a:t>putToIncomingBuffer</a:t>
            </a:r>
            <a:r>
              <a:rPr lang="en-US" altLang="zh-TW" sz="900" dirty="0" smtClean="0"/>
              <a:t>(m</a:t>
            </a:r>
            <a:r>
              <a:rPr lang="en-US" altLang="zh-TW" sz="900" dirty="0"/>
              <a:t>, </a:t>
            </a:r>
            <a:r>
              <a:rPr lang="en-US" altLang="zh-TW" sz="900" dirty="0" smtClean="0"/>
              <a:t>from</a:t>
            </a:r>
            <a:r>
              <a:rPr lang="en-US" altLang="zh-TW" sz="900" dirty="0"/>
              <a:t>) {</a:t>
            </a:r>
          </a:p>
          <a:p>
            <a:r>
              <a:rPr lang="en-US" altLang="zh-TW" sz="900" b="1" dirty="0" err="1"/>
              <a:t>this.incomingMessages.put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m.getId</a:t>
            </a:r>
            <a:r>
              <a:rPr lang="en-US" altLang="zh-TW" sz="900" b="1" dirty="0"/>
              <a:t>() + "_" + </a:t>
            </a:r>
            <a:r>
              <a:rPr lang="en-US" altLang="zh-TW" sz="900" b="1" dirty="0" err="1"/>
              <a:t>from.toString</a:t>
            </a:r>
            <a:r>
              <a:rPr lang="en-US" altLang="zh-TW" sz="900" b="1" dirty="0"/>
              <a:t>(), 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4" name="右大括弧 33"/>
          <p:cNvSpPr/>
          <p:nvPr/>
        </p:nvSpPr>
        <p:spPr>
          <a:xfrm>
            <a:off x="2915816" y="2346723"/>
            <a:ext cx="252761" cy="864395"/>
          </a:xfrm>
          <a:prstGeom prst="rightBrace">
            <a:avLst>
              <a:gd name="adj1" fmla="val 8333"/>
              <a:gd name="adj2" fmla="val 296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627784" y="4035681"/>
            <a:ext cx="3424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3"/>
                </a:solidFill>
              </a:rPr>
              <a:t>This is a buffer means that </a:t>
            </a:r>
            <a:r>
              <a:rPr lang="en-US" altLang="zh-TW" sz="1000" dirty="0" err="1" smtClean="0">
                <a:solidFill>
                  <a:schemeClr val="accent3"/>
                </a:solidFill>
              </a:rPr>
              <a:t>msg</a:t>
            </a:r>
            <a:r>
              <a:rPr lang="en-US" altLang="zh-TW" sz="1000" dirty="0" smtClean="0">
                <a:solidFill>
                  <a:schemeClr val="accent3"/>
                </a:solidFill>
              </a:rPr>
              <a:t> </a:t>
            </a:r>
            <a:r>
              <a:rPr lang="en-US" altLang="zh-TW" sz="1000" dirty="0" smtClean="0">
                <a:solidFill>
                  <a:schemeClr val="accent2"/>
                </a:solidFill>
              </a:rPr>
              <a:t>will be transferred but not yet</a:t>
            </a:r>
            <a:r>
              <a:rPr lang="en-US" altLang="zh-TW" sz="1000" dirty="0" smtClean="0">
                <a:solidFill>
                  <a:schemeClr val="accent3"/>
                </a:solidFill>
              </a:rPr>
              <a:t>.</a:t>
            </a: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273627"/>
              </p:ext>
            </p:extLst>
          </p:nvPr>
        </p:nvGraphicFramePr>
        <p:xfrm>
          <a:off x="1511851" y="5355908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[]</a:t>
                      </a:r>
                      <a:endParaRPr lang="zh-TW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直線單箭頭接點 39"/>
          <p:cNvCxnSpPr/>
          <p:nvPr/>
        </p:nvCxnSpPr>
        <p:spPr>
          <a:xfrm>
            <a:off x="1847850" y="4114800"/>
            <a:ext cx="2163408" cy="105738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endCxn id="15" idx="1"/>
          </p:cNvCxnSpPr>
          <p:nvPr/>
        </p:nvCxnSpPr>
        <p:spPr>
          <a:xfrm>
            <a:off x="1907704" y="3825098"/>
            <a:ext cx="720080" cy="333694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87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716540"/>
            <a:ext cx="1512000" cy="243254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4653136"/>
            <a:ext cx="1362310" cy="90933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>
            <a:endCxn id="62" idx="0"/>
          </p:cNvCxnSpPr>
          <p:nvPr/>
        </p:nvCxnSpPr>
        <p:spPr>
          <a:xfrm>
            <a:off x="7316990" y="1074214"/>
            <a:ext cx="4248" cy="64232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4149080"/>
            <a:ext cx="4787" cy="504056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52981" y="4953912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75948" y="2778921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87824" y="198884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en-US" altLang="zh-TW" sz="1050" dirty="0"/>
              <a:t> </a:t>
            </a:r>
            <a:r>
              <a:rPr lang="en-US" altLang="zh-TW" sz="1050" b="1" dirty="0" err="1" smtClean="0"/>
              <a:t>receiveMessage</a:t>
            </a:r>
            <a:r>
              <a:rPr lang="en-US" altLang="zh-TW" sz="1050" b="1" dirty="0" smtClean="0"/>
              <a:t>(m</a:t>
            </a:r>
            <a:r>
              <a:rPr lang="en-US" altLang="zh-TW" sz="1050" b="1" dirty="0"/>
              <a:t>, </a:t>
            </a:r>
            <a:r>
              <a:rPr lang="en-US" altLang="zh-TW" sz="1050" b="1" dirty="0" smtClean="0"/>
              <a:t>from</a:t>
            </a:r>
            <a:r>
              <a:rPr lang="en-US" altLang="zh-TW" sz="1050" b="1" dirty="0"/>
              <a:t>) </a:t>
            </a:r>
            <a:r>
              <a:rPr lang="en-US" altLang="zh-TW" sz="1050" dirty="0"/>
              <a:t>{</a:t>
            </a:r>
          </a:p>
          <a:p>
            <a:r>
              <a:rPr lang="en-US" altLang="zh-TW" sz="1050" dirty="0" smtClean="0"/>
              <a:t>   Message </a:t>
            </a:r>
            <a:r>
              <a:rPr lang="en-US" altLang="zh-TW" sz="1050" dirty="0" err="1"/>
              <a:t>newMessage</a:t>
            </a:r>
            <a:r>
              <a:rPr lang="en-US" altLang="zh-TW" sz="1050" dirty="0"/>
              <a:t> = </a:t>
            </a:r>
            <a:r>
              <a:rPr lang="en-US" altLang="zh-TW" sz="1050" dirty="0" err="1"/>
              <a:t>m.replicate</a:t>
            </a:r>
            <a:r>
              <a:rPr lang="en-US" altLang="zh-TW" sz="1050" dirty="0"/>
              <a:t>();</a:t>
            </a:r>
          </a:p>
          <a:p>
            <a:endParaRPr lang="zh-TW" altLang="en-US" sz="1050" dirty="0"/>
          </a:p>
          <a:p>
            <a:r>
              <a:rPr lang="en-US" altLang="zh-TW" sz="1050" dirty="0" smtClean="0"/>
              <a:t>   </a:t>
            </a:r>
            <a:r>
              <a:rPr lang="en-US" altLang="zh-TW" sz="1050" dirty="0" err="1" smtClean="0"/>
              <a:t>this.putToIncomingBuffer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newMessage</a:t>
            </a:r>
            <a:r>
              <a:rPr lang="en-US" altLang="zh-TW" sz="1050" dirty="0"/>
              <a:t>, from);</a:t>
            </a:r>
          </a:p>
          <a:p>
            <a:r>
              <a:rPr lang="en-US" altLang="zh-TW" sz="1050" dirty="0" smtClean="0"/>
              <a:t>   </a:t>
            </a:r>
            <a:r>
              <a:rPr lang="en-US" altLang="zh-TW" sz="1050" b="1" dirty="0" err="1" smtClean="0"/>
              <a:t>newMessage.addNodeOnPath</a:t>
            </a:r>
            <a:r>
              <a:rPr lang="en-US" altLang="zh-TW" sz="1050" b="1" dirty="0" smtClean="0"/>
              <a:t>(</a:t>
            </a:r>
            <a:r>
              <a:rPr lang="en-US" altLang="zh-TW" sz="1050" b="1" dirty="0" err="1" smtClean="0"/>
              <a:t>this.host</a:t>
            </a:r>
            <a:r>
              <a:rPr lang="en-US" altLang="zh-TW" sz="1050" b="1" dirty="0"/>
              <a:t>);</a:t>
            </a:r>
          </a:p>
          <a:p>
            <a:endParaRPr lang="zh-TW" altLang="en-US" sz="1050" dirty="0"/>
          </a:p>
          <a:p>
            <a:r>
              <a:rPr lang="en-US" altLang="zh-TW" sz="1050" dirty="0" smtClean="0"/>
              <a:t>   for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MessageListener</a:t>
            </a:r>
            <a:r>
              <a:rPr lang="en-US" altLang="zh-TW" sz="1050" dirty="0"/>
              <a:t> ml : </a:t>
            </a:r>
            <a:r>
              <a:rPr lang="en-US" altLang="zh-TW" sz="1050" dirty="0" err="1"/>
              <a:t>this.mListeners</a:t>
            </a:r>
            <a:r>
              <a:rPr lang="en-US" altLang="zh-TW" sz="1050" dirty="0"/>
              <a:t>) {</a:t>
            </a:r>
          </a:p>
          <a:p>
            <a:r>
              <a:rPr lang="en-US" altLang="zh-TW" sz="1050" dirty="0" smtClean="0"/>
              <a:t>     </a:t>
            </a:r>
            <a:r>
              <a:rPr lang="en-US" altLang="zh-TW" sz="1050" dirty="0" err="1" smtClean="0"/>
              <a:t>ml.messageTransferStarted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newMessage</a:t>
            </a:r>
            <a:r>
              <a:rPr lang="en-US" altLang="zh-TW" sz="1050" dirty="0"/>
              <a:t>, from, </a:t>
            </a:r>
            <a:r>
              <a:rPr lang="en-US" altLang="zh-TW" sz="1050" dirty="0" err="1"/>
              <a:t>getHost</a:t>
            </a:r>
            <a:r>
              <a:rPr lang="en-US" altLang="zh-TW" sz="1050" dirty="0"/>
              <a:t>());</a:t>
            </a:r>
          </a:p>
          <a:p>
            <a:r>
              <a:rPr lang="en-US" altLang="zh-TW" sz="1050" dirty="0" smtClean="0"/>
              <a:t>   }</a:t>
            </a:r>
            <a:endParaRPr lang="en-US" altLang="zh-TW" sz="1050" dirty="0"/>
          </a:p>
          <a:p>
            <a:endParaRPr lang="zh-TW" altLang="en-US" sz="1050" dirty="0"/>
          </a:p>
          <a:p>
            <a:r>
              <a:rPr lang="en-US" altLang="zh-TW" sz="1050" dirty="0"/>
              <a:t>return </a:t>
            </a:r>
            <a:r>
              <a:rPr lang="en-US" altLang="zh-TW" sz="1050" i="1" dirty="0"/>
              <a:t>RCV_OK; </a:t>
            </a:r>
            <a:r>
              <a:rPr lang="en-US" altLang="zh-TW" sz="1050" i="1" dirty="0">
                <a:solidFill>
                  <a:schemeClr val="accent3"/>
                </a:solidFill>
              </a:rPr>
              <a:t>// superclass always accepts messages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36" name="右大括弧 35"/>
          <p:cNvSpPr/>
          <p:nvPr/>
        </p:nvSpPr>
        <p:spPr>
          <a:xfrm>
            <a:off x="6237817" y="1844825"/>
            <a:ext cx="388335" cy="2175340"/>
          </a:xfrm>
          <a:prstGeom prst="rightBrace">
            <a:avLst>
              <a:gd name="adj1" fmla="val 8333"/>
              <a:gd name="adj2" fmla="val 494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055264"/>
              </p:ext>
            </p:extLst>
          </p:nvPr>
        </p:nvGraphicFramePr>
        <p:xfrm>
          <a:off x="126041" y="4846316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 smtClean="0"/>
                        <a:t>[n1]</a:t>
                      </a:r>
                      <a:endParaRPr lang="zh-TW" altLang="en-US" sz="10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直線單箭頭接點 29"/>
          <p:cNvCxnSpPr/>
          <p:nvPr/>
        </p:nvCxnSpPr>
        <p:spPr>
          <a:xfrm>
            <a:off x="4539683" y="2852936"/>
            <a:ext cx="81613" cy="199348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07504" y="4468470"/>
            <a:ext cx="142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/>
              <a:t>newMessage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316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716540"/>
            <a:ext cx="1512000" cy="243254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4653136"/>
            <a:ext cx="1362310" cy="90933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>
            <a:endCxn id="62" idx="0"/>
          </p:cNvCxnSpPr>
          <p:nvPr/>
        </p:nvCxnSpPr>
        <p:spPr>
          <a:xfrm>
            <a:off x="7316990" y="1074214"/>
            <a:ext cx="4248" cy="64232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4149080"/>
            <a:ext cx="4787" cy="504056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52981" y="4953912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75948" y="2778921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87824" y="198884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en-US" altLang="zh-TW" sz="1050" dirty="0"/>
              <a:t> </a:t>
            </a:r>
            <a:r>
              <a:rPr lang="en-US" altLang="zh-TW" sz="1050" b="1" dirty="0" err="1" smtClean="0"/>
              <a:t>receiveMessage</a:t>
            </a:r>
            <a:r>
              <a:rPr lang="en-US" altLang="zh-TW" sz="1050" b="1" dirty="0" smtClean="0"/>
              <a:t>(m</a:t>
            </a:r>
            <a:r>
              <a:rPr lang="en-US" altLang="zh-TW" sz="1050" b="1" dirty="0"/>
              <a:t>, </a:t>
            </a:r>
            <a:r>
              <a:rPr lang="en-US" altLang="zh-TW" sz="1050" b="1" dirty="0" smtClean="0"/>
              <a:t>from</a:t>
            </a:r>
            <a:r>
              <a:rPr lang="en-US" altLang="zh-TW" sz="1050" b="1" dirty="0"/>
              <a:t>) </a:t>
            </a:r>
            <a:r>
              <a:rPr lang="en-US" altLang="zh-TW" sz="1050" dirty="0"/>
              <a:t>{</a:t>
            </a:r>
          </a:p>
          <a:p>
            <a:r>
              <a:rPr lang="en-US" altLang="zh-TW" sz="1050" dirty="0" smtClean="0"/>
              <a:t>   Message </a:t>
            </a:r>
            <a:r>
              <a:rPr lang="en-US" altLang="zh-TW" sz="1050" dirty="0" err="1"/>
              <a:t>newMessage</a:t>
            </a:r>
            <a:r>
              <a:rPr lang="en-US" altLang="zh-TW" sz="1050" dirty="0"/>
              <a:t> = </a:t>
            </a:r>
            <a:r>
              <a:rPr lang="en-US" altLang="zh-TW" sz="1050" dirty="0" err="1"/>
              <a:t>m.replicate</a:t>
            </a:r>
            <a:r>
              <a:rPr lang="en-US" altLang="zh-TW" sz="1050" dirty="0"/>
              <a:t>();</a:t>
            </a:r>
          </a:p>
          <a:p>
            <a:endParaRPr lang="zh-TW" altLang="en-US" sz="1050" dirty="0"/>
          </a:p>
          <a:p>
            <a:r>
              <a:rPr lang="en-US" altLang="zh-TW" sz="1050" dirty="0" smtClean="0"/>
              <a:t>   </a:t>
            </a:r>
            <a:r>
              <a:rPr lang="en-US" altLang="zh-TW" sz="1050" dirty="0" err="1" smtClean="0"/>
              <a:t>this.putToIncomingBuffer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newMessage</a:t>
            </a:r>
            <a:r>
              <a:rPr lang="en-US" altLang="zh-TW" sz="1050" dirty="0"/>
              <a:t>, from);</a:t>
            </a:r>
          </a:p>
          <a:p>
            <a:r>
              <a:rPr lang="en-US" altLang="zh-TW" sz="1050" dirty="0" smtClean="0"/>
              <a:t>   </a:t>
            </a:r>
            <a:r>
              <a:rPr lang="en-US" altLang="zh-TW" sz="1050" dirty="0" err="1" smtClean="0"/>
              <a:t>newMessage.addNodeOnPath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this.host</a:t>
            </a:r>
            <a:r>
              <a:rPr lang="en-US" altLang="zh-TW" sz="1050" dirty="0"/>
              <a:t>);</a:t>
            </a:r>
          </a:p>
          <a:p>
            <a:endParaRPr lang="zh-TW" altLang="en-US" sz="1050" dirty="0"/>
          </a:p>
          <a:p>
            <a:r>
              <a:rPr lang="en-US" altLang="zh-TW" sz="1050" dirty="0" smtClean="0"/>
              <a:t>   for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MessageListener</a:t>
            </a:r>
            <a:r>
              <a:rPr lang="en-US" altLang="zh-TW" sz="1050" dirty="0"/>
              <a:t> ml : </a:t>
            </a:r>
            <a:r>
              <a:rPr lang="en-US" altLang="zh-TW" sz="1050" dirty="0" err="1"/>
              <a:t>this.mListeners</a:t>
            </a:r>
            <a:r>
              <a:rPr lang="en-US" altLang="zh-TW" sz="1050" dirty="0"/>
              <a:t>) {</a:t>
            </a:r>
          </a:p>
          <a:p>
            <a:r>
              <a:rPr lang="en-US" altLang="zh-TW" sz="1050" dirty="0" smtClean="0"/>
              <a:t>     </a:t>
            </a:r>
            <a:r>
              <a:rPr lang="en-US" altLang="zh-TW" sz="1050" dirty="0" err="1" smtClean="0"/>
              <a:t>ml.messageTransferStarted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newMessage</a:t>
            </a:r>
            <a:r>
              <a:rPr lang="en-US" altLang="zh-TW" sz="1050" dirty="0"/>
              <a:t>, from, </a:t>
            </a:r>
            <a:r>
              <a:rPr lang="en-US" altLang="zh-TW" sz="1050" dirty="0" err="1"/>
              <a:t>getHost</a:t>
            </a:r>
            <a:r>
              <a:rPr lang="en-US" altLang="zh-TW" sz="1050" dirty="0"/>
              <a:t>());</a:t>
            </a:r>
          </a:p>
          <a:p>
            <a:r>
              <a:rPr lang="en-US" altLang="zh-TW" sz="1050" dirty="0" smtClean="0"/>
              <a:t>   }</a:t>
            </a:r>
            <a:endParaRPr lang="en-US" altLang="zh-TW" sz="1050" dirty="0"/>
          </a:p>
          <a:p>
            <a:endParaRPr lang="zh-TW" altLang="en-US" sz="1050" dirty="0"/>
          </a:p>
          <a:p>
            <a:r>
              <a:rPr lang="en-US" altLang="zh-TW" sz="1050" dirty="0">
                <a:solidFill>
                  <a:schemeClr val="accent2"/>
                </a:solidFill>
              </a:rPr>
              <a:t>return </a:t>
            </a:r>
            <a:r>
              <a:rPr lang="en-US" altLang="zh-TW" sz="1050" i="1" dirty="0">
                <a:solidFill>
                  <a:schemeClr val="accent2"/>
                </a:solidFill>
              </a:rPr>
              <a:t>RCV_OK</a:t>
            </a:r>
            <a:r>
              <a:rPr lang="en-US" altLang="zh-TW" sz="1050" i="1" dirty="0"/>
              <a:t>; </a:t>
            </a:r>
            <a:r>
              <a:rPr lang="en-US" altLang="zh-TW" sz="1050" i="1" dirty="0">
                <a:solidFill>
                  <a:schemeClr val="accent3"/>
                </a:solidFill>
              </a:rPr>
              <a:t>// superclass always accepts messages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36" name="右大括弧 35"/>
          <p:cNvSpPr/>
          <p:nvPr/>
        </p:nvSpPr>
        <p:spPr>
          <a:xfrm>
            <a:off x="6237817" y="1844825"/>
            <a:ext cx="388335" cy="2175340"/>
          </a:xfrm>
          <a:prstGeom prst="rightBrace">
            <a:avLst>
              <a:gd name="adj1" fmla="val 8333"/>
              <a:gd name="adj2" fmla="val 494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798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22495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301344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7316990" y="107421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273719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62556" y="410545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59358" y="169330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920474" y="3767225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b="1" dirty="0"/>
              <a:t>return </a:t>
            </a:r>
            <a:r>
              <a:rPr lang="en-US" altLang="zh-TW" sz="1050" b="1" dirty="0" err="1"/>
              <a:t>super.receiveMessage</a:t>
            </a:r>
            <a:r>
              <a:rPr lang="en-US" altLang="zh-TW" sz="1050" b="1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920473" y="3620473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5989091" y="244906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zh-TW" altLang="en-US" sz="1050" b="1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 smtClean="0"/>
              <a:t>){</a:t>
            </a:r>
            <a:endParaRPr lang="en-US" altLang="zh-TW" sz="1050" dirty="0"/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 smtClean="0"/>
              <a:t>   </a:t>
            </a:r>
            <a:r>
              <a:rPr lang="en-US" altLang="zh-TW" sz="1050" dirty="0" err="1" smtClean="0"/>
              <a:t>m.addNodeOnPath</a:t>
            </a:r>
            <a:r>
              <a:rPr lang="en-US" altLang="zh-TW" sz="1050" dirty="0" smtClean="0"/>
              <a:t>(this</a:t>
            </a:r>
            <a:r>
              <a:rPr lang="en-US" altLang="zh-TW" sz="1050" dirty="0"/>
              <a:t>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 smtClean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 smtClean="0"/>
              <a:t>;</a:t>
            </a:r>
          </a:p>
          <a:p>
            <a:r>
              <a:rPr lang="en-US" altLang="zh-TW" sz="1050" dirty="0" smtClean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089542" y="3203684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4562364" y="3573016"/>
            <a:ext cx="0" cy="44350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3527091" y="4726375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>
            <a:off x="4564516" y="4881103"/>
            <a:ext cx="0" cy="44787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4101349" y="5328978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  <p:cxnSp>
        <p:nvCxnSpPr>
          <p:cNvPr id="34" name="直線單箭頭接點 33"/>
          <p:cNvCxnSpPr>
            <a:endCxn id="35" idx="3"/>
          </p:cNvCxnSpPr>
          <p:nvPr/>
        </p:nvCxnSpPr>
        <p:spPr>
          <a:xfrm flipH="1">
            <a:off x="1557203" y="800375"/>
            <a:ext cx="1467187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611560" y="615709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755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22495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301344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7316990" y="107421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273719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62556" y="410545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59358" y="169330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240263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dirty="0" err="1"/>
              <a:t>int</a:t>
            </a:r>
            <a:r>
              <a:rPr lang="en-US" altLang="zh-TW" sz="1050" dirty="0"/>
              <a:t>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 </a:t>
            </a:r>
            <a:r>
              <a:rPr lang="en-US" altLang="zh-TW" sz="1050" dirty="0" err="1"/>
              <a:t>this.router.receiveMessage</a:t>
            </a:r>
            <a:r>
              <a:rPr lang="en-US" altLang="zh-TW" sz="1050" dirty="0"/>
              <a:t>(m, from); </a:t>
            </a:r>
            <a:endParaRPr lang="zh-TW" altLang="en-US" sz="1050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dirty="0"/>
              <a:t>) {</a:t>
            </a:r>
          </a:p>
          <a:p>
            <a:pPr lvl="1"/>
            <a:r>
              <a:rPr lang="en-US" altLang="zh-TW" sz="1050" b="1" dirty="0"/>
              <a:t>   </a:t>
            </a:r>
            <a:r>
              <a:rPr lang="en-US" altLang="zh-TW" sz="1050" b="1" dirty="0" err="1"/>
              <a:t>m.addNodeOnPath</a:t>
            </a:r>
            <a:r>
              <a:rPr lang="en-US" altLang="zh-TW" sz="1050" b="1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b="1" dirty="0" err="1">
                <a:solidFill>
                  <a:schemeClr val="accent2"/>
                </a:solidFill>
              </a:rPr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675946"/>
              </p:ext>
            </p:extLst>
          </p:nvPr>
        </p:nvGraphicFramePr>
        <p:xfrm>
          <a:off x="251520" y="2662639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 smtClean="0"/>
                        <a:t>[n1]</a:t>
                      </a:r>
                      <a:endParaRPr lang="zh-TW" altLang="en-US" sz="10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直線單箭頭接點 31"/>
          <p:cNvCxnSpPr/>
          <p:nvPr/>
        </p:nvCxnSpPr>
        <p:spPr>
          <a:xfrm>
            <a:off x="3809171" y="1100417"/>
            <a:ext cx="834837" cy="153649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endCxn id="37" idx="3"/>
          </p:cNvCxnSpPr>
          <p:nvPr/>
        </p:nvCxnSpPr>
        <p:spPr>
          <a:xfrm flipH="1">
            <a:off x="1527806" y="1422070"/>
            <a:ext cx="1467187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582163" y="1237404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151" y="233908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</a:t>
            </a:r>
            <a:endParaRPr lang="zh-TW" altLang="en-US" dirty="0"/>
          </a:p>
        </p:txBody>
      </p:sp>
      <p:cxnSp>
        <p:nvCxnSpPr>
          <p:cNvPr id="38" name="直線單箭頭接點 37"/>
          <p:cNvCxnSpPr>
            <a:endCxn id="39" idx="3"/>
          </p:cNvCxnSpPr>
          <p:nvPr/>
        </p:nvCxnSpPr>
        <p:spPr>
          <a:xfrm flipH="1">
            <a:off x="1557203" y="800375"/>
            <a:ext cx="1467187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611560" y="615709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398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176349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CBRConnection</a:t>
            </a:r>
            <a:endParaRPr lang="zh-TW" altLang="en-US" sz="14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57" name="左大括弧 56"/>
          <p:cNvSpPr/>
          <p:nvPr/>
        </p:nvSpPr>
        <p:spPr>
          <a:xfrm>
            <a:off x="4137714" y="2625989"/>
            <a:ext cx="146253" cy="1462778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283967" y="2625989"/>
            <a:ext cx="444461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startTransfer</a:t>
            </a:r>
            <a:r>
              <a:rPr lang="en-US" altLang="zh-TW" sz="1200" b="1" dirty="0"/>
              <a:t>(from, m</a:t>
            </a:r>
            <a:r>
              <a:rPr lang="en-US" altLang="zh-TW" sz="1200" b="1" dirty="0" smtClean="0"/>
              <a:t>){</a:t>
            </a:r>
            <a:endParaRPr lang="zh-TW" altLang="en-US" sz="1200" b="1" dirty="0"/>
          </a:p>
          <a:p>
            <a:r>
              <a:rPr lang="en-US" altLang="zh-TW" sz="1200" b="1" dirty="0" smtClean="0"/>
              <a:t>..</a:t>
            </a:r>
          </a:p>
          <a:p>
            <a:r>
              <a:rPr lang="en-US" altLang="zh-TW" sz="1200" dirty="0"/>
              <a:t>Message 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m.replicate</a:t>
            </a:r>
            <a:r>
              <a:rPr lang="en-US" altLang="zh-TW" sz="1200" dirty="0"/>
              <a:t>();</a:t>
            </a:r>
            <a:endParaRPr lang="en-US" altLang="zh-TW" sz="1200" dirty="0" smtClean="0"/>
          </a:p>
          <a:p>
            <a:r>
              <a:rPr lang="en-US" altLang="zh-TW" sz="1200" b="1" dirty="0" err="1">
                <a:solidFill>
                  <a:schemeClr val="accent2"/>
                </a:solidFill>
              </a:rPr>
              <a:t>retVal</a:t>
            </a:r>
            <a:r>
              <a:rPr lang="en-US" altLang="zh-TW" sz="1200" b="1" dirty="0"/>
              <a:t> </a:t>
            </a:r>
            <a:r>
              <a:rPr lang="en-US" altLang="zh-TW" sz="1200" b="1" dirty="0" smtClean="0"/>
              <a:t>= </a:t>
            </a:r>
            <a:r>
              <a:rPr lang="en-US" altLang="zh-TW" sz="1200" b="1" dirty="0" err="1" smtClean="0"/>
              <a:t>getOtherNode</a:t>
            </a:r>
            <a:r>
              <a:rPr lang="en-US" altLang="zh-TW" sz="1200" b="1" dirty="0" smtClean="0"/>
              <a:t>(from</a:t>
            </a:r>
            <a:r>
              <a:rPr lang="en-US" altLang="zh-TW" sz="1200" b="1" dirty="0"/>
              <a:t>).</a:t>
            </a:r>
            <a:r>
              <a:rPr lang="en-US" altLang="zh-TW" sz="1200" b="1" dirty="0" err="1"/>
              <a:t>receiveMessage</a:t>
            </a:r>
            <a:r>
              <a:rPr lang="en-US" altLang="zh-TW" sz="1200" b="1" dirty="0"/>
              <a:t>(</a:t>
            </a:r>
            <a:r>
              <a:rPr lang="en-US" altLang="zh-TW" sz="1200" b="1" dirty="0" err="1"/>
              <a:t>newMessage</a:t>
            </a:r>
            <a:r>
              <a:rPr lang="en-US" altLang="zh-TW" sz="1200" b="1" dirty="0"/>
              <a:t>, from</a:t>
            </a:r>
            <a:r>
              <a:rPr lang="en-US" altLang="zh-TW" sz="1200" b="1" dirty="0" smtClean="0"/>
              <a:t>);</a:t>
            </a:r>
          </a:p>
          <a:p>
            <a:r>
              <a:rPr lang="en-US" altLang="zh-TW" sz="1200" dirty="0"/>
              <a:t>if (</a:t>
            </a:r>
            <a:r>
              <a:rPr lang="en-US" altLang="zh-TW" sz="1200" dirty="0" err="1"/>
              <a:t>retVal</a:t>
            </a:r>
            <a:r>
              <a:rPr lang="en-US" altLang="zh-TW" sz="1200" dirty="0"/>
              <a:t> == </a:t>
            </a:r>
            <a:r>
              <a:rPr lang="en-US" altLang="zh-TW" sz="1200" dirty="0" err="1"/>
              <a:t>MessageRouter.</a:t>
            </a:r>
            <a:r>
              <a:rPr lang="en-US" altLang="zh-TW" sz="1200" i="1" dirty="0" err="1"/>
              <a:t>RCV_OK</a:t>
            </a:r>
            <a:r>
              <a:rPr lang="en-US" altLang="zh-TW" sz="1200" dirty="0"/>
              <a:t>) {</a:t>
            </a:r>
          </a:p>
          <a:p>
            <a:r>
              <a:rPr lang="en-US" altLang="zh-TW" sz="1200" dirty="0" smtClean="0"/>
              <a:t>      </a:t>
            </a:r>
            <a:r>
              <a:rPr lang="en-US" altLang="zh-TW" sz="1200" b="1" dirty="0" err="1" smtClean="0"/>
              <a:t>this.</a:t>
            </a:r>
            <a:r>
              <a:rPr lang="en-US" altLang="zh-TW" sz="1200" b="1" dirty="0" err="1" smtClean="0">
                <a:solidFill>
                  <a:srgbClr val="FF0000"/>
                </a:solidFill>
              </a:rPr>
              <a:t>msgOnFly</a:t>
            </a:r>
            <a:r>
              <a:rPr lang="en-US" altLang="zh-TW" sz="1200" b="1" dirty="0" smtClean="0"/>
              <a:t> </a:t>
            </a:r>
            <a:r>
              <a:rPr lang="en-US" altLang="zh-TW" sz="1200" b="1" dirty="0"/>
              <a:t>= </a:t>
            </a:r>
            <a:r>
              <a:rPr lang="en-US" altLang="zh-TW" sz="1200" b="1" dirty="0" err="1"/>
              <a:t>newMessage</a:t>
            </a:r>
            <a:r>
              <a:rPr lang="en-US" altLang="zh-TW" sz="1200" b="1" dirty="0"/>
              <a:t>;</a:t>
            </a:r>
          </a:p>
          <a:p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this.transferDoneTime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= </a:t>
            </a:r>
            <a:r>
              <a:rPr lang="en-US" altLang="zh-TW" sz="1200" dirty="0" err="1"/>
              <a:t>SimClock.</a:t>
            </a:r>
            <a:r>
              <a:rPr lang="en-US" altLang="zh-TW" sz="1200" i="1" dirty="0" err="1"/>
              <a:t>getTime</a:t>
            </a:r>
            <a:r>
              <a:rPr lang="en-US" altLang="zh-TW" sz="1200" i="1" dirty="0"/>
              <a:t>() + </a:t>
            </a:r>
          </a:p>
          <a:p>
            <a:r>
              <a:rPr lang="en-US" altLang="zh-TW" sz="1200" dirty="0" smtClean="0"/>
              <a:t>      (</a:t>
            </a:r>
            <a:r>
              <a:rPr lang="en-US" altLang="zh-TW" sz="1200" dirty="0"/>
              <a:t>1.0*</a:t>
            </a:r>
            <a:r>
              <a:rPr lang="en-US" altLang="zh-TW" sz="1200" dirty="0" err="1"/>
              <a:t>m.getSize</a:t>
            </a:r>
            <a:r>
              <a:rPr lang="en-US" altLang="zh-TW" sz="1200" dirty="0"/>
              <a:t>()) / </a:t>
            </a:r>
            <a:r>
              <a:rPr lang="en-US" altLang="zh-TW" sz="1200" dirty="0" err="1"/>
              <a:t>this.speed</a:t>
            </a:r>
            <a:r>
              <a:rPr lang="en-US" altLang="zh-TW" sz="1200" dirty="0"/>
              <a:t>;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}</a:t>
            </a:r>
          </a:p>
          <a:p>
            <a:r>
              <a:rPr lang="en-US" altLang="zh-TW" sz="1200" dirty="0"/>
              <a:t>return </a:t>
            </a:r>
            <a:r>
              <a:rPr lang="en-US" altLang="zh-TW" sz="1200" dirty="0" err="1"/>
              <a:t>retVal</a:t>
            </a:r>
            <a:r>
              <a:rPr lang="en-US" altLang="zh-TW" sz="1200" dirty="0"/>
              <a:t>;</a:t>
            </a:r>
          </a:p>
          <a:p>
            <a:r>
              <a:rPr lang="en-US" altLang="zh-TW" sz="1200" b="1" dirty="0" smtClean="0"/>
              <a:t>}</a:t>
            </a:r>
            <a:endParaRPr lang="zh-TW" altLang="en-US" sz="1200" b="1" dirty="0"/>
          </a:p>
        </p:txBody>
      </p:sp>
      <p:sp>
        <p:nvSpPr>
          <p:cNvPr id="40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cxnSp>
        <p:nvCxnSpPr>
          <p:cNvPr id="44" name="直線單箭頭接點 43"/>
          <p:cNvCxnSpPr>
            <a:endCxn id="45" idx="2"/>
          </p:cNvCxnSpPr>
          <p:nvPr/>
        </p:nvCxnSpPr>
        <p:spPr>
          <a:xfrm flipV="1">
            <a:off x="4644008" y="2281386"/>
            <a:ext cx="112781" cy="105090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4283967" y="1912054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  <p:cxnSp>
        <p:nvCxnSpPr>
          <p:cNvPr id="55" name="直線單箭頭接點 54"/>
          <p:cNvCxnSpPr/>
          <p:nvPr/>
        </p:nvCxnSpPr>
        <p:spPr>
          <a:xfrm>
            <a:off x="6124941" y="3717032"/>
            <a:ext cx="0" cy="122413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3591"/>
              </p:ext>
            </p:extLst>
          </p:nvPr>
        </p:nvGraphicFramePr>
        <p:xfrm>
          <a:off x="3419872" y="4941168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 smtClean="0"/>
                        <a:t>[n1]</a:t>
                      </a:r>
                      <a:endParaRPr lang="zh-TW" altLang="en-US" sz="1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3353157" y="4564981"/>
            <a:ext cx="2771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This message </a:t>
            </a:r>
            <a:r>
              <a:rPr lang="en-US" altLang="zh-TW" dirty="0">
                <a:solidFill>
                  <a:srgbClr val="FF0000"/>
                </a:solidFill>
              </a:rPr>
              <a:t>is transferring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41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圖: 程序 9"/>
          <p:cNvSpPr/>
          <p:nvPr/>
        </p:nvSpPr>
        <p:spPr>
          <a:xfrm>
            <a:off x="1797296" y="2687585"/>
            <a:ext cx="5544616" cy="63931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3719185" y="392108"/>
            <a:ext cx="1512168" cy="30632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DTNSim</a:t>
            </a:r>
            <a:endParaRPr lang="zh-TW" altLang="en-US" dirty="0"/>
          </a:p>
        </p:txBody>
      </p:sp>
      <p:sp>
        <p:nvSpPr>
          <p:cNvPr id="5" name="流程圖: 程序 4"/>
          <p:cNvSpPr/>
          <p:nvPr/>
        </p:nvSpPr>
        <p:spPr>
          <a:xfrm>
            <a:off x="2622712" y="1099350"/>
            <a:ext cx="3801072" cy="1139570"/>
          </a:xfrm>
          <a:prstGeom prst="flowChartProcess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 err="1" smtClean="0"/>
              <a:t>DTNSimUI</a:t>
            </a:r>
            <a:r>
              <a:rPr lang="en-US" altLang="zh-TW" i="1" dirty="0" smtClean="0"/>
              <a:t> (Abstract class)</a:t>
            </a:r>
          </a:p>
          <a:p>
            <a:pPr algn="ctr"/>
            <a:r>
              <a:rPr lang="en-US" altLang="zh-TW" sz="1100" dirty="0"/>
              <a:t>B</a:t>
            </a:r>
            <a:r>
              <a:rPr lang="en-US" altLang="zh-TW" sz="1100" dirty="0" smtClean="0"/>
              <a:t>oolean </a:t>
            </a:r>
            <a:r>
              <a:rPr lang="en-US" altLang="zh-TW" sz="1100" dirty="0" err="1" smtClean="0"/>
              <a:t>simDone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 smtClean="0"/>
              <a:t>Boolean </a:t>
            </a:r>
            <a:r>
              <a:rPr lang="en-US" altLang="zh-TW" sz="1100" dirty="0" err="1" smtClean="0"/>
              <a:t>simCancelled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 smtClean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/>
              <a:t>start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abstract void </a:t>
            </a:r>
            <a:r>
              <a:rPr lang="en-US" altLang="zh-TW" sz="1100" dirty="0" err="1"/>
              <a:t>runSim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sp>
        <p:nvSpPr>
          <p:cNvPr id="8" name="圓角矩形 7"/>
          <p:cNvSpPr/>
          <p:nvPr/>
        </p:nvSpPr>
        <p:spPr>
          <a:xfrm>
            <a:off x="2279491" y="2921796"/>
            <a:ext cx="1926629" cy="19783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DTNSimGUI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927219" y="2921796"/>
            <a:ext cx="1916830" cy="18048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DTNSimTextUI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847099" y="262225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User Interface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cxnSp>
        <p:nvCxnSpPr>
          <p:cNvPr id="13" name="直線接點 12"/>
          <p:cNvCxnSpPr>
            <a:stCxn id="4" idx="2"/>
          </p:cNvCxnSpPr>
          <p:nvPr/>
        </p:nvCxnSpPr>
        <p:spPr>
          <a:xfrm>
            <a:off x="4475269" y="698432"/>
            <a:ext cx="0" cy="4009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</p:cNvCxnSpPr>
          <p:nvPr/>
        </p:nvCxnSpPr>
        <p:spPr>
          <a:xfrm rot="5400000" flipH="1" flipV="1">
            <a:off x="3203514" y="2278212"/>
            <a:ext cx="682877" cy="604293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/>
          <p:nvPr/>
        </p:nvCxnSpPr>
        <p:spPr>
          <a:xfrm rot="16200000" flipV="1">
            <a:off x="5205434" y="2265090"/>
            <a:ext cx="674395" cy="622053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圖: 程序 37"/>
          <p:cNvSpPr/>
          <p:nvPr/>
        </p:nvSpPr>
        <p:spPr>
          <a:xfrm>
            <a:off x="1564483" y="3819134"/>
            <a:ext cx="6010242" cy="238808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dirty="0" err="1"/>
              <a:t>updateInterval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/>
              <a:t>D</a:t>
            </a:r>
            <a:r>
              <a:rPr lang="en-US" altLang="zh-TW" sz="1100" dirty="0" smtClean="0"/>
              <a:t>ouble </a:t>
            </a:r>
            <a:r>
              <a:rPr lang="en-US" altLang="zh-TW" sz="1100" dirty="0" err="1"/>
              <a:t>nextQueueEventTime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/>
          </a:p>
          <a:p>
            <a:pPr algn="ctr"/>
            <a:endParaRPr lang="en-US" altLang="zh-TW" sz="1100" dirty="0" smtClean="0"/>
          </a:p>
          <a:p>
            <a:pPr algn="ctr"/>
            <a:endParaRPr lang="en-US" altLang="zh-TW" sz="1100" b="1" u="sng" dirty="0"/>
          </a:p>
          <a:p>
            <a:pPr algn="ctr"/>
            <a:endParaRPr lang="en-US" altLang="zh-TW" b="1" u="sng" dirty="0"/>
          </a:p>
          <a:p>
            <a:pPr algn="ctr"/>
            <a:endParaRPr lang="zh-TW" altLang="en-US" dirty="0"/>
          </a:p>
        </p:txBody>
      </p:sp>
      <p:cxnSp>
        <p:nvCxnSpPr>
          <p:cNvPr id="43" name="直線接點 42"/>
          <p:cNvCxnSpPr>
            <a:stCxn id="10" idx="2"/>
          </p:cNvCxnSpPr>
          <p:nvPr/>
        </p:nvCxnSpPr>
        <p:spPr>
          <a:xfrm>
            <a:off x="4569604" y="3326898"/>
            <a:ext cx="0" cy="492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4191418" y="3936320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World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54" name="直線接點 53"/>
          <p:cNvCxnSpPr/>
          <p:nvPr/>
        </p:nvCxnSpPr>
        <p:spPr>
          <a:xfrm>
            <a:off x="2622712" y="140022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2598722" y="176026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1560060" y="4317429"/>
            <a:ext cx="6014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1564483" y="4670674"/>
            <a:ext cx="6010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圓角矩形 62"/>
          <p:cNvSpPr/>
          <p:nvPr/>
        </p:nvSpPr>
        <p:spPr>
          <a:xfrm>
            <a:off x="1635407" y="4958706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 smtClean="0"/>
          </a:p>
          <a:p>
            <a:pPr algn="ctr"/>
            <a:r>
              <a:rPr lang="en-US" altLang="zh-TW" sz="1400" dirty="0" err="1" smtClean="0"/>
              <a:t>SimClock</a:t>
            </a:r>
            <a:endParaRPr lang="en-US" altLang="zh-TW" sz="1400" dirty="0" smtClean="0"/>
          </a:p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i="1" dirty="0" err="1" smtClean="0"/>
              <a:t>clockTime</a:t>
            </a:r>
            <a:endParaRPr lang="en-US" altLang="zh-TW" sz="1100" i="1" dirty="0" smtClean="0"/>
          </a:p>
          <a:p>
            <a:pPr algn="ctr"/>
            <a:endParaRPr lang="en-US" altLang="zh-TW" sz="1100" dirty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 err="1" smtClean="0"/>
              <a:t>setTime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double </a:t>
            </a:r>
            <a:r>
              <a:rPr lang="en-US" altLang="zh-TW" sz="1100" dirty="0" err="1"/>
              <a:t>getTime</a:t>
            </a:r>
            <a:r>
              <a:rPr lang="en-US" altLang="zh-TW" sz="1100" dirty="0"/>
              <a:t>()</a:t>
            </a:r>
          </a:p>
          <a:p>
            <a:pPr algn="ctr"/>
            <a:endParaRPr lang="en-US" altLang="zh-TW" sz="1400" dirty="0" smtClean="0"/>
          </a:p>
          <a:p>
            <a:pPr algn="ctr"/>
            <a:endParaRPr lang="zh-TW" altLang="en-US" sz="1400" dirty="0"/>
          </a:p>
        </p:txBody>
      </p:sp>
      <p:cxnSp>
        <p:nvCxnSpPr>
          <p:cNvPr id="1024" name="直線接點 1023"/>
          <p:cNvCxnSpPr/>
          <p:nvPr/>
        </p:nvCxnSpPr>
        <p:spPr>
          <a:xfrm>
            <a:off x="1671638" y="5172075"/>
            <a:ext cx="1861696" cy="2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1671638" y="5390754"/>
            <a:ext cx="18733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圓角矩形 70"/>
          <p:cNvSpPr/>
          <p:nvPr/>
        </p:nvSpPr>
        <p:spPr>
          <a:xfrm>
            <a:off x="3684195" y="4945839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73" name="圓角矩形 72"/>
          <p:cNvSpPr/>
          <p:nvPr/>
        </p:nvSpPr>
        <p:spPr>
          <a:xfrm>
            <a:off x="5719307" y="4958706"/>
            <a:ext cx="1787283" cy="108486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TW" sz="1400" dirty="0" err="1" smtClean="0"/>
              <a:t>EventQueue</a:t>
            </a:r>
            <a:endParaRPr lang="zh-TW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5610824" y="4825673"/>
            <a:ext cx="2035112" cy="133805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3" idx="2"/>
          </p:cNvCxnSpPr>
          <p:nvPr/>
        </p:nvCxnSpPr>
        <p:spPr>
          <a:xfrm>
            <a:off x="6628380" y="6163731"/>
            <a:ext cx="0" cy="57120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10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708920"/>
            <a:ext cx="1856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10/14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31968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176349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CBRConnection</a:t>
            </a:r>
            <a:endParaRPr lang="zh-TW" altLang="en-US" sz="14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57" name="左大括弧 56"/>
          <p:cNvSpPr/>
          <p:nvPr/>
        </p:nvSpPr>
        <p:spPr>
          <a:xfrm>
            <a:off x="4137714" y="2625989"/>
            <a:ext cx="146253" cy="1462778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283967" y="2625989"/>
            <a:ext cx="436228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startTransfer</a:t>
            </a:r>
            <a:r>
              <a:rPr lang="en-US" altLang="zh-TW" sz="1200" b="1" dirty="0"/>
              <a:t>(from, m</a:t>
            </a:r>
            <a:r>
              <a:rPr lang="en-US" altLang="zh-TW" sz="1200" b="1" dirty="0" smtClean="0"/>
              <a:t>){</a:t>
            </a:r>
            <a:endParaRPr lang="zh-TW" altLang="en-US" sz="1200" b="1" dirty="0"/>
          </a:p>
          <a:p>
            <a:r>
              <a:rPr lang="en-US" altLang="zh-TW" sz="1200" b="1" dirty="0" smtClean="0"/>
              <a:t>..</a:t>
            </a:r>
          </a:p>
          <a:p>
            <a:r>
              <a:rPr lang="en-US" altLang="zh-TW" sz="1200" dirty="0"/>
              <a:t>Message 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m.replicate</a:t>
            </a:r>
            <a:r>
              <a:rPr lang="en-US" altLang="zh-TW" sz="1200" dirty="0"/>
              <a:t>();</a:t>
            </a:r>
            <a:endParaRPr lang="en-US" altLang="zh-TW" sz="1200" dirty="0" smtClean="0"/>
          </a:p>
          <a:p>
            <a:r>
              <a:rPr lang="en-US" altLang="zh-TW" sz="1200" dirty="0" err="1"/>
              <a:t>retVal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= </a:t>
            </a:r>
            <a:r>
              <a:rPr lang="en-US" altLang="zh-TW" sz="1200" dirty="0" err="1" smtClean="0"/>
              <a:t>getOtherNode</a:t>
            </a:r>
            <a:r>
              <a:rPr lang="en-US" altLang="zh-TW" sz="1200" dirty="0" smtClean="0"/>
              <a:t>(from</a:t>
            </a:r>
            <a:r>
              <a:rPr lang="en-US" altLang="zh-TW" sz="1200" dirty="0"/>
              <a:t>).</a:t>
            </a:r>
            <a:r>
              <a:rPr lang="en-US" altLang="zh-TW" sz="1200" dirty="0" err="1"/>
              <a:t>receiveMessage</a:t>
            </a:r>
            <a:r>
              <a:rPr lang="en-US" altLang="zh-TW" sz="1200" dirty="0"/>
              <a:t>(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, from</a:t>
            </a:r>
            <a:r>
              <a:rPr lang="en-US" altLang="zh-TW" sz="1200" dirty="0" smtClean="0"/>
              <a:t>);</a:t>
            </a:r>
          </a:p>
          <a:p>
            <a:r>
              <a:rPr lang="en-US" altLang="zh-TW" sz="1200" dirty="0"/>
              <a:t>if (</a:t>
            </a:r>
            <a:r>
              <a:rPr lang="en-US" altLang="zh-TW" sz="1200" dirty="0" err="1"/>
              <a:t>retVal</a:t>
            </a:r>
            <a:r>
              <a:rPr lang="en-US" altLang="zh-TW" sz="1200" dirty="0"/>
              <a:t> == </a:t>
            </a:r>
            <a:r>
              <a:rPr lang="en-US" altLang="zh-TW" sz="1200" dirty="0" err="1"/>
              <a:t>MessageRouter.</a:t>
            </a:r>
            <a:r>
              <a:rPr lang="en-US" altLang="zh-TW" sz="1200" i="1" dirty="0" err="1"/>
              <a:t>RCV_OK</a:t>
            </a:r>
            <a:r>
              <a:rPr lang="en-US" altLang="zh-TW" sz="1200" dirty="0"/>
              <a:t>) {</a:t>
            </a:r>
          </a:p>
          <a:p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this.msgOnFly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= </a:t>
            </a:r>
            <a:r>
              <a:rPr lang="en-US" altLang="zh-TW" sz="1200" dirty="0" err="1"/>
              <a:t>newMessage</a:t>
            </a:r>
            <a:r>
              <a:rPr lang="en-US" altLang="zh-TW" sz="1200" b="1" dirty="0"/>
              <a:t>;</a:t>
            </a:r>
          </a:p>
          <a:p>
            <a:r>
              <a:rPr lang="en-US" altLang="zh-TW" sz="1200" dirty="0" smtClean="0"/>
              <a:t>      </a:t>
            </a:r>
            <a:r>
              <a:rPr lang="en-US" altLang="zh-TW" sz="1200" b="1" dirty="0" err="1" smtClean="0"/>
              <a:t>this.transferDoneTime</a:t>
            </a:r>
            <a:r>
              <a:rPr lang="en-US" altLang="zh-TW" sz="1200" b="1" dirty="0" smtClean="0"/>
              <a:t> </a:t>
            </a:r>
            <a:r>
              <a:rPr lang="en-US" altLang="zh-TW" sz="1200" b="1" dirty="0"/>
              <a:t>= </a:t>
            </a:r>
            <a:r>
              <a:rPr lang="en-US" altLang="zh-TW" sz="1200" b="1" dirty="0" err="1"/>
              <a:t>SimClock.</a:t>
            </a:r>
            <a:r>
              <a:rPr lang="en-US" altLang="zh-TW" sz="1200" b="1" i="1" dirty="0" err="1"/>
              <a:t>getTime</a:t>
            </a:r>
            <a:r>
              <a:rPr lang="en-US" altLang="zh-TW" sz="1200" b="1" i="1" dirty="0"/>
              <a:t>() + </a:t>
            </a:r>
          </a:p>
          <a:p>
            <a:r>
              <a:rPr lang="en-US" altLang="zh-TW" sz="1200" b="1" dirty="0" smtClean="0"/>
              <a:t>      (</a:t>
            </a:r>
            <a:r>
              <a:rPr lang="en-US" altLang="zh-TW" sz="1200" b="1" dirty="0"/>
              <a:t>1.0*</a:t>
            </a:r>
            <a:r>
              <a:rPr lang="en-US" altLang="zh-TW" sz="1200" b="1" dirty="0" err="1"/>
              <a:t>m.getSize</a:t>
            </a:r>
            <a:r>
              <a:rPr lang="en-US" altLang="zh-TW" sz="1200" b="1" dirty="0"/>
              <a:t>()) / </a:t>
            </a:r>
            <a:r>
              <a:rPr lang="en-US" altLang="zh-TW" sz="1200" b="1" dirty="0" err="1"/>
              <a:t>this.speed</a:t>
            </a:r>
            <a:r>
              <a:rPr lang="en-US" altLang="zh-TW" sz="1200" b="1" dirty="0"/>
              <a:t>;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}</a:t>
            </a:r>
          </a:p>
          <a:p>
            <a:r>
              <a:rPr lang="en-US" altLang="zh-TW" sz="1200" dirty="0"/>
              <a:t>return </a:t>
            </a:r>
            <a:r>
              <a:rPr lang="en-US" altLang="zh-TW" sz="1200" dirty="0" err="1"/>
              <a:t>retVal</a:t>
            </a:r>
            <a:r>
              <a:rPr lang="en-US" altLang="zh-TW" sz="1200" dirty="0"/>
              <a:t>;</a:t>
            </a:r>
          </a:p>
          <a:p>
            <a:r>
              <a:rPr lang="en-US" altLang="zh-TW" sz="1200" b="1" dirty="0" smtClean="0"/>
              <a:t>}</a:t>
            </a:r>
            <a:endParaRPr lang="zh-TW" altLang="en-US" sz="1200" b="1" dirty="0"/>
          </a:p>
        </p:txBody>
      </p:sp>
      <p:sp>
        <p:nvSpPr>
          <p:cNvPr id="40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421311"/>
              </p:ext>
            </p:extLst>
          </p:nvPr>
        </p:nvGraphicFramePr>
        <p:xfrm>
          <a:off x="3419872" y="4941168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 smtClean="0"/>
                        <a:t>5000</a:t>
                      </a:r>
                      <a:endParaRPr lang="zh-TW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 smtClean="0"/>
                        <a:t>[n1]</a:t>
                      </a:r>
                      <a:endParaRPr lang="zh-TW" altLang="en-US" sz="1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742034" y="3582707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smtClean="0"/>
              <a:t>speed = 1k Bps</a:t>
            </a:r>
          </a:p>
          <a:p>
            <a:r>
              <a:rPr lang="en-US" altLang="zh-TW" sz="1000" dirty="0" err="1" smtClean="0">
                <a:solidFill>
                  <a:srgbClr val="FF0000"/>
                </a:solidFill>
              </a:rPr>
              <a:t>transferDonTime</a:t>
            </a:r>
            <a:r>
              <a:rPr lang="en-US" altLang="zh-TW" sz="1000" dirty="0" smtClean="0">
                <a:solidFill>
                  <a:srgbClr val="FF0000"/>
                </a:solidFill>
              </a:rPr>
              <a:t> = ?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>
            <a:off x="5364088" y="4088767"/>
            <a:ext cx="380426" cy="46220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5652120" y="4550969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5000</a:t>
            </a:r>
            <a:endParaRPr lang="zh-TW" altLang="en-US" sz="1200" dirty="0"/>
          </a:p>
        </p:txBody>
      </p:sp>
      <p:cxnSp>
        <p:nvCxnSpPr>
          <p:cNvPr id="36" name="直線單箭頭接點 35"/>
          <p:cNvCxnSpPr/>
          <p:nvPr/>
        </p:nvCxnSpPr>
        <p:spPr>
          <a:xfrm>
            <a:off x="6732240" y="3943910"/>
            <a:ext cx="380426" cy="46220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7020272" y="440611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1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435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176349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CBRConnection</a:t>
            </a:r>
            <a:endParaRPr lang="zh-TW" altLang="en-US" sz="14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57" name="左大括弧 56"/>
          <p:cNvSpPr/>
          <p:nvPr/>
        </p:nvSpPr>
        <p:spPr>
          <a:xfrm>
            <a:off x="4137714" y="2625989"/>
            <a:ext cx="146253" cy="1462778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283967" y="2625989"/>
            <a:ext cx="436228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startTransfer</a:t>
            </a:r>
            <a:r>
              <a:rPr lang="en-US" altLang="zh-TW" sz="1200" b="1" dirty="0"/>
              <a:t>(from, m</a:t>
            </a:r>
            <a:r>
              <a:rPr lang="en-US" altLang="zh-TW" sz="1200" b="1" dirty="0" smtClean="0"/>
              <a:t>){</a:t>
            </a:r>
            <a:endParaRPr lang="zh-TW" altLang="en-US" sz="1200" b="1" dirty="0"/>
          </a:p>
          <a:p>
            <a:r>
              <a:rPr lang="en-US" altLang="zh-TW" sz="1200" b="1" dirty="0" smtClean="0"/>
              <a:t>..</a:t>
            </a:r>
          </a:p>
          <a:p>
            <a:r>
              <a:rPr lang="en-US" altLang="zh-TW" sz="1200" dirty="0"/>
              <a:t>Message 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m.replicate</a:t>
            </a:r>
            <a:r>
              <a:rPr lang="en-US" altLang="zh-TW" sz="1200" dirty="0"/>
              <a:t>();</a:t>
            </a:r>
            <a:endParaRPr lang="en-US" altLang="zh-TW" sz="1200" dirty="0" smtClean="0"/>
          </a:p>
          <a:p>
            <a:r>
              <a:rPr lang="en-US" altLang="zh-TW" sz="1200" dirty="0" err="1"/>
              <a:t>retVal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= </a:t>
            </a:r>
            <a:r>
              <a:rPr lang="en-US" altLang="zh-TW" sz="1200" dirty="0" err="1" smtClean="0"/>
              <a:t>getOtherNode</a:t>
            </a:r>
            <a:r>
              <a:rPr lang="en-US" altLang="zh-TW" sz="1200" dirty="0" smtClean="0"/>
              <a:t>(from</a:t>
            </a:r>
            <a:r>
              <a:rPr lang="en-US" altLang="zh-TW" sz="1200" dirty="0"/>
              <a:t>).</a:t>
            </a:r>
            <a:r>
              <a:rPr lang="en-US" altLang="zh-TW" sz="1200" dirty="0" err="1"/>
              <a:t>receiveMessage</a:t>
            </a:r>
            <a:r>
              <a:rPr lang="en-US" altLang="zh-TW" sz="1200" dirty="0"/>
              <a:t>(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, from</a:t>
            </a:r>
            <a:r>
              <a:rPr lang="en-US" altLang="zh-TW" sz="1200" dirty="0" smtClean="0"/>
              <a:t>);</a:t>
            </a:r>
          </a:p>
          <a:p>
            <a:r>
              <a:rPr lang="en-US" altLang="zh-TW" sz="1200" dirty="0"/>
              <a:t>if (</a:t>
            </a:r>
            <a:r>
              <a:rPr lang="en-US" altLang="zh-TW" sz="1200" dirty="0" err="1"/>
              <a:t>retVal</a:t>
            </a:r>
            <a:r>
              <a:rPr lang="en-US" altLang="zh-TW" sz="1200" dirty="0"/>
              <a:t> == </a:t>
            </a:r>
            <a:r>
              <a:rPr lang="en-US" altLang="zh-TW" sz="1200" dirty="0" err="1"/>
              <a:t>MessageRouter.</a:t>
            </a:r>
            <a:r>
              <a:rPr lang="en-US" altLang="zh-TW" sz="1200" i="1" dirty="0" err="1"/>
              <a:t>RCV_OK</a:t>
            </a:r>
            <a:r>
              <a:rPr lang="en-US" altLang="zh-TW" sz="1200" dirty="0"/>
              <a:t>) {</a:t>
            </a:r>
          </a:p>
          <a:p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this.msgOnFly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= </a:t>
            </a:r>
            <a:r>
              <a:rPr lang="en-US" altLang="zh-TW" sz="1200" dirty="0" err="1"/>
              <a:t>newMessage</a:t>
            </a:r>
            <a:r>
              <a:rPr lang="en-US" altLang="zh-TW" sz="1200" b="1" dirty="0"/>
              <a:t>;</a:t>
            </a:r>
          </a:p>
          <a:p>
            <a:r>
              <a:rPr lang="en-US" altLang="zh-TW" sz="1200" dirty="0" smtClean="0"/>
              <a:t>      </a:t>
            </a:r>
            <a:r>
              <a:rPr lang="en-US" altLang="zh-TW" sz="1200" b="1" dirty="0" err="1" smtClean="0"/>
              <a:t>this.transferDoneTime</a:t>
            </a:r>
            <a:r>
              <a:rPr lang="en-US" altLang="zh-TW" sz="1200" b="1" dirty="0" smtClean="0"/>
              <a:t> </a:t>
            </a:r>
            <a:r>
              <a:rPr lang="en-US" altLang="zh-TW" sz="1200" b="1" dirty="0"/>
              <a:t>= </a:t>
            </a:r>
            <a:r>
              <a:rPr lang="en-US" altLang="zh-TW" sz="1200" b="1" dirty="0" err="1"/>
              <a:t>SimClock.</a:t>
            </a:r>
            <a:r>
              <a:rPr lang="en-US" altLang="zh-TW" sz="1200" b="1" i="1" dirty="0" err="1"/>
              <a:t>getTime</a:t>
            </a:r>
            <a:r>
              <a:rPr lang="en-US" altLang="zh-TW" sz="1200" b="1" i="1" dirty="0"/>
              <a:t>() + </a:t>
            </a:r>
          </a:p>
          <a:p>
            <a:r>
              <a:rPr lang="en-US" altLang="zh-TW" sz="1200" b="1" dirty="0" smtClean="0"/>
              <a:t>      (</a:t>
            </a:r>
            <a:r>
              <a:rPr lang="en-US" altLang="zh-TW" sz="1200" b="1" dirty="0"/>
              <a:t>1.0*</a:t>
            </a:r>
            <a:r>
              <a:rPr lang="en-US" altLang="zh-TW" sz="1200" b="1" dirty="0" err="1"/>
              <a:t>m.getSize</a:t>
            </a:r>
            <a:r>
              <a:rPr lang="en-US" altLang="zh-TW" sz="1200" b="1" dirty="0"/>
              <a:t>()) / </a:t>
            </a:r>
            <a:r>
              <a:rPr lang="en-US" altLang="zh-TW" sz="1200" b="1" dirty="0" err="1"/>
              <a:t>this.speed</a:t>
            </a:r>
            <a:r>
              <a:rPr lang="en-US" altLang="zh-TW" sz="1200" b="1" dirty="0"/>
              <a:t>;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}</a:t>
            </a:r>
          </a:p>
          <a:p>
            <a:r>
              <a:rPr lang="en-US" altLang="zh-TW" sz="1200" b="1" dirty="0"/>
              <a:t>return </a:t>
            </a:r>
            <a:r>
              <a:rPr lang="en-US" altLang="zh-TW" sz="1200" b="1" dirty="0" err="1">
                <a:solidFill>
                  <a:schemeClr val="accent2"/>
                </a:solidFill>
              </a:rPr>
              <a:t>retVal</a:t>
            </a:r>
            <a:r>
              <a:rPr lang="en-US" altLang="zh-TW" sz="1200" b="1" dirty="0">
                <a:solidFill>
                  <a:schemeClr val="accent2"/>
                </a:solidFill>
              </a:rPr>
              <a:t>;</a:t>
            </a:r>
            <a:endParaRPr lang="en-US" altLang="zh-TW" sz="1200" dirty="0">
              <a:solidFill>
                <a:schemeClr val="accent2"/>
              </a:solidFill>
            </a:endParaRPr>
          </a:p>
          <a:p>
            <a:r>
              <a:rPr lang="en-US" altLang="zh-TW" sz="1200" b="1" dirty="0" smtClean="0"/>
              <a:t>}</a:t>
            </a:r>
            <a:endParaRPr lang="zh-TW" altLang="en-US" sz="1200" b="1" dirty="0"/>
          </a:p>
        </p:txBody>
      </p:sp>
      <p:sp>
        <p:nvSpPr>
          <p:cNvPr id="40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864867" y="3940274"/>
            <a:ext cx="0" cy="9288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188491" y="4869170"/>
            <a:ext cx="434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This message will be transfer done at clock 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 flipV="1">
            <a:off x="5292080" y="4424051"/>
            <a:ext cx="1245037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6537117" y="4199440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2742034" y="3582707"/>
            <a:ext cx="1257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smtClean="0"/>
              <a:t>speed = 1k Bps</a:t>
            </a:r>
          </a:p>
          <a:p>
            <a:r>
              <a:rPr lang="en-US" altLang="zh-TW" sz="1000" dirty="0" err="1" smtClean="0"/>
              <a:t>transferDonTime</a:t>
            </a:r>
            <a:r>
              <a:rPr lang="en-US" altLang="zh-TW" sz="1000" dirty="0" smtClean="0"/>
              <a:t> = </a:t>
            </a:r>
            <a:r>
              <a:rPr lang="en-US" altLang="zh-TW" sz="1000" dirty="0" smtClean="0">
                <a:solidFill>
                  <a:srgbClr val="FF0000"/>
                </a:solidFill>
              </a:rPr>
              <a:t>6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06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335474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03982" y="2814257"/>
            <a:ext cx="332014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b="1" dirty="0" err="1"/>
              <a:t>startTransfer</a:t>
            </a:r>
            <a:r>
              <a:rPr lang="en-US" altLang="zh-TW" sz="1000" b="1" dirty="0"/>
              <a:t>(Message m, Connection con) </a:t>
            </a:r>
            <a:r>
              <a:rPr lang="en-US" altLang="zh-TW" sz="1000" dirty="0"/>
              <a:t>{</a:t>
            </a:r>
          </a:p>
          <a:p>
            <a:r>
              <a:rPr lang="en-US" altLang="zh-TW" sz="1000" dirty="0" smtClean="0"/>
              <a:t>…</a:t>
            </a:r>
            <a:endParaRPr lang="zh-TW" altLang="en-US" sz="1000" dirty="0"/>
          </a:p>
          <a:p>
            <a:r>
              <a:rPr lang="en-US" altLang="zh-TW" sz="1000" b="1" dirty="0" err="1">
                <a:solidFill>
                  <a:schemeClr val="accent2"/>
                </a:solidFill>
              </a:rPr>
              <a:t>retVal</a:t>
            </a:r>
            <a:r>
              <a:rPr lang="en-US" altLang="zh-TW" sz="1000" b="1" dirty="0"/>
              <a:t> = </a:t>
            </a:r>
            <a:r>
              <a:rPr lang="en-US" altLang="zh-TW" sz="1000" b="1" dirty="0" err="1"/>
              <a:t>con.startTransfer</a:t>
            </a:r>
            <a:r>
              <a:rPr lang="en-US" altLang="zh-TW" sz="1000" b="1" dirty="0"/>
              <a:t>(</a:t>
            </a:r>
            <a:r>
              <a:rPr lang="en-US" altLang="zh-TW" sz="1000" b="1" dirty="0" err="1"/>
              <a:t>getHost</a:t>
            </a:r>
            <a:r>
              <a:rPr lang="en-US" altLang="zh-TW" sz="1000" b="1" dirty="0"/>
              <a:t>(), m);</a:t>
            </a:r>
          </a:p>
          <a:p>
            <a:r>
              <a:rPr lang="en-US" altLang="zh-TW" sz="1000" dirty="0"/>
              <a:t>if (</a:t>
            </a:r>
            <a:r>
              <a:rPr lang="en-US" altLang="zh-TW" sz="1000" dirty="0" err="1"/>
              <a:t>retVal</a:t>
            </a:r>
            <a:r>
              <a:rPr lang="en-US" altLang="zh-TW" sz="1000" dirty="0"/>
              <a:t> == </a:t>
            </a:r>
            <a:r>
              <a:rPr lang="en-US" altLang="zh-TW" sz="1000" i="1" dirty="0"/>
              <a:t>RCV_OK) { </a:t>
            </a:r>
            <a:r>
              <a:rPr lang="en-US" altLang="zh-TW" sz="1000" i="1" dirty="0">
                <a:solidFill>
                  <a:schemeClr val="accent3"/>
                </a:solidFill>
              </a:rPr>
              <a:t>// started transfer</a:t>
            </a:r>
          </a:p>
          <a:p>
            <a:r>
              <a:rPr lang="en-US" altLang="zh-TW" sz="1000" b="1" dirty="0" err="1">
                <a:solidFill>
                  <a:srgbClr val="FF0000"/>
                </a:solidFill>
              </a:rPr>
              <a:t>addToSendingConnections</a:t>
            </a:r>
            <a:r>
              <a:rPr lang="en-US" altLang="zh-TW" sz="1000" b="1" dirty="0">
                <a:solidFill>
                  <a:srgbClr val="FF0000"/>
                </a:solidFill>
              </a:rPr>
              <a:t>(con)</a:t>
            </a:r>
            <a:r>
              <a:rPr lang="en-US" altLang="zh-TW" sz="1000" b="1" dirty="0"/>
              <a:t>;</a:t>
            </a:r>
          </a:p>
          <a:p>
            <a:r>
              <a:rPr lang="en-US" altLang="zh-TW" sz="1000" dirty="0"/>
              <a:t>}</a:t>
            </a:r>
          </a:p>
          <a:p>
            <a:r>
              <a:rPr lang="en-US" altLang="zh-TW" sz="1000" dirty="0"/>
              <a:t>else if (</a:t>
            </a:r>
            <a:r>
              <a:rPr lang="en-US" altLang="zh-TW" sz="1000" dirty="0" err="1"/>
              <a:t>deleteDelivered</a:t>
            </a:r>
            <a:r>
              <a:rPr lang="en-US" altLang="zh-TW" sz="1000" dirty="0"/>
              <a:t> &amp;&amp; </a:t>
            </a:r>
            <a:r>
              <a:rPr lang="en-US" altLang="zh-TW" sz="1000" dirty="0" err="1"/>
              <a:t>retVal</a:t>
            </a:r>
            <a:r>
              <a:rPr lang="en-US" altLang="zh-TW" sz="1000" dirty="0"/>
              <a:t> == </a:t>
            </a:r>
            <a:r>
              <a:rPr lang="en-US" altLang="zh-TW" sz="1000" i="1" dirty="0"/>
              <a:t>DENIED_OLD &amp;&amp; </a:t>
            </a:r>
          </a:p>
          <a:p>
            <a:r>
              <a:rPr lang="en-US" altLang="zh-TW" sz="1000" dirty="0" err="1"/>
              <a:t>m.getTo</a:t>
            </a:r>
            <a:r>
              <a:rPr lang="en-US" altLang="zh-TW" sz="1000" dirty="0"/>
              <a:t>() == </a:t>
            </a:r>
            <a:r>
              <a:rPr lang="en-US" altLang="zh-TW" sz="1000" dirty="0" err="1"/>
              <a:t>con.getOtherNode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this.getHost</a:t>
            </a:r>
            <a:r>
              <a:rPr lang="en-US" altLang="zh-TW" sz="1000" dirty="0"/>
              <a:t>())) {</a:t>
            </a:r>
          </a:p>
          <a:p>
            <a:r>
              <a:rPr lang="en-US" altLang="zh-TW" sz="1000" dirty="0">
                <a:solidFill>
                  <a:schemeClr val="accent3"/>
                </a:solidFill>
              </a:rPr>
              <a:t>/* final recipient has already received the </a:t>
            </a:r>
            <a:r>
              <a:rPr lang="en-US" altLang="zh-TW" sz="10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1000" u="sng" dirty="0">
                <a:solidFill>
                  <a:schemeClr val="accent3"/>
                </a:solidFill>
              </a:rPr>
              <a:t> -&gt; delete it */</a:t>
            </a:r>
          </a:p>
          <a:p>
            <a:r>
              <a:rPr lang="en-US" altLang="zh-TW" sz="1000" dirty="0" err="1"/>
              <a:t>this.deleteMessage</a:t>
            </a:r>
            <a:r>
              <a:rPr lang="en-US" altLang="zh-TW" sz="1000" dirty="0"/>
              <a:t>(</a:t>
            </a:r>
            <a:r>
              <a:rPr lang="en-US" altLang="zh-TW" sz="1000" dirty="0" err="1"/>
              <a:t>m.getId</a:t>
            </a:r>
            <a:r>
              <a:rPr lang="en-US" altLang="zh-TW" sz="1000" dirty="0"/>
              <a:t>(), false);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return </a:t>
            </a:r>
            <a:r>
              <a:rPr lang="en-US" altLang="zh-TW" sz="1000" dirty="0" err="1"/>
              <a:t>retVal</a:t>
            </a:r>
            <a:r>
              <a:rPr lang="en-US" altLang="zh-TW" sz="1000" dirty="0"/>
              <a:t>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61" name="直線單箭頭接點 60"/>
          <p:cNvCxnSpPr>
            <a:endCxn id="64" idx="2"/>
          </p:cNvCxnSpPr>
          <p:nvPr/>
        </p:nvCxnSpPr>
        <p:spPr>
          <a:xfrm flipH="1" flipV="1">
            <a:off x="2086109" y="2547524"/>
            <a:ext cx="251556" cy="668503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1613287" y="2178192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788024" y="3140968"/>
            <a:ext cx="2781531" cy="55399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void </a:t>
            </a:r>
            <a:r>
              <a:rPr lang="en-US" altLang="zh-TW" sz="1000" dirty="0" err="1"/>
              <a:t>addToSendingConnections</a:t>
            </a:r>
            <a:r>
              <a:rPr lang="en-US" altLang="zh-TW" sz="1000" dirty="0"/>
              <a:t>(Connection con) {</a:t>
            </a:r>
          </a:p>
          <a:p>
            <a:r>
              <a:rPr lang="en-US" altLang="zh-TW" sz="1000" b="1" dirty="0" err="1"/>
              <a:t>this.sendingConnections.add</a:t>
            </a:r>
            <a:r>
              <a:rPr lang="en-US" altLang="zh-TW" sz="1000" b="1" dirty="0"/>
              <a:t>(con);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80" name="直線單箭頭接點 79"/>
          <p:cNvCxnSpPr/>
          <p:nvPr/>
        </p:nvCxnSpPr>
        <p:spPr>
          <a:xfrm flipV="1">
            <a:off x="3851920" y="3284984"/>
            <a:ext cx="936104" cy="25938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>
            <a:off x="5868144" y="3417967"/>
            <a:ext cx="936104" cy="9745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5940152" y="5732295"/>
            <a:ext cx="28552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rgbClr val="FF0000"/>
                </a:solidFill>
              </a:rPr>
              <a:t>connection(s) that are currently used for sending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946927"/>
              </p:ext>
            </p:extLst>
          </p:nvPr>
        </p:nvGraphicFramePr>
        <p:xfrm>
          <a:off x="5956382" y="4490377"/>
          <a:ext cx="2592288" cy="1224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err="1" smtClean="0"/>
                        <a:t>sendingConnections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 transferring M1 from n0 until 6.0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6638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335474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03982" y="2814257"/>
            <a:ext cx="332014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b="1" dirty="0" err="1"/>
              <a:t>startTransfer</a:t>
            </a:r>
            <a:r>
              <a:rPr lang="en-US" altLang="zh-TW" sz="1000" b="1" dirty="0"/>
              <a:t>(Message m, Connection con) </a:t>
            </a:r>
            <a:r>
              <a:rPr lang="en-US" altLang="zh-TW" sz="1000" dirty="0"/>
              <a:t>{</a:t>
            </a:r>
          </a:p>
          <a:p>
            <a:r>
              <a:rPr lang="en-US" altLang="zh-TW" sz="1000" dirty="0" smtClean="0"/>
              <a:t>…</a:t>
            </a:r>
            <a:endParaRPr lang="zh-TW" altLang="en-US" sz="1000" dirty="0"/>
          </a:p>
          <a:p>
            <a:r>
              <a:rPr lang="en-US" altLang="zh-TW" sz="1000" dirty="0" err="1"/>
              <a:t>retVal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con.startTransfer</a:t>
            </a:r>
            <a:r>
              <a:rPr lang="en-US" altLang="zh-TW" sz="1000" dirty="0"/>
              <a:t>(</a:t>
            </a:r>
            <a:r>
              <a:rPr lang="en-US" altLang="zh-TW" sz="1000" dirty="0" err="1"/>
              <a:t>getHost</a:t>
            </a:r>
            <a:r>
              <a:rPr lang="en-US" altLang="zh-TW" sz="1000" dirty="0"/>
              <a:t>(), m);</a:t>
            </a:r>
          </a:p>
          <a:p>
            <a:r>
              <a:rPr lang="en-US" altLang="zh-TW" sz="1000" dirty="0"/>
              <a:t>if (</a:t>
            </a:r>
            <a:r>
              <a:rPr lang="en-US" altLang="zh-TW" sz="1000" dirty="0" err="1"/>
              <a:t>retVal</a:t>
            </a:r>
            <a:r>
              <a:rPr lang="en-US" altLang="zh-TW" sz="1000" dirty="0"/>
              <a:t> == </a:t>
            </a:r>
            <a:r>
              <a:rPr lang="en-US" altLang="zh-TW" sz="1000" i="1" dirty="0"/>
              <a:t>RCV_OK) { </a:t>
            </a:r>
            <a:r>
              <a:rPr lang="en-US" altLang="zh-TW" sz="1000" i="1" dirty="0">
                <a:solidFill>
                  <a:schemeClr val="accent3"/>
                </a:solidFill>
              </a:rPr>
              <a:t>// started transfer</a:t>
            </a:r>
          </a:p>
          <a:p>
            <a:r>
              <a:rPr lang="en-US" altLang="zh-TW" sz="1000" dirty="0" err="1"/>
              <a:t>addToSendingConnections</a:t>
            </a:r>
            <a:r>
              <a:rPr lang="en-US" altLang="zh-TW" sz="1000" dirty="0"/>
              <a:t>(con);</a:t>
            </a:r>
          </a:p>
          <a:p>
            <a:r>
              <a:rPr lang="en-US" altLang="zh-TW" sz="1000" dirty="0"/>
              <a:t>}</a:t>
            </a:r>
          </a:p>
          <a:p>
            <a:r>
              <a:rPr lang="en-US" altLang="zh-TW" sz="1000" dirty="0"/>
              <a:t>else if (</a:t>
            </a:r>
            <a:r>
              <a:rPr lang="en-US" altLang="zh-TW" sz="1000" dirty="0" err="1"/>
              <a:t>deleteDelivered</a:t>
            </a:r>
            <a:r>
              <a:rPr lang="en-US" altLang="zh-TW" sz="1000" dirty="0"/>
              <a:t> &amp;&amp; </a:t>
            </a:r>
            <a:r>
              <a:rPr lang="en-US" altLang="zh-TW" sz="1000" dirty="0" err="1"/>
              <a:t>retVal</a:t>
            </a:r>
            <a:r>
              <a:rPr lang="en-US" altLang="zh-TW" sz="1000" dirty="0"/>
              <a:t> == </a:t>
            </a:r>
            <a:r>
              <a:rPr lang="en-US" altLang="zh-TW" sz="1000" i="1" dirty="0"/>
              <a:t>DENIED_OLD &amp;&amp; </a:t>
            </a:r>
          </a:p>
          <a:p>
            <a:r>
              <a:rPr lang="en-US" altLang="zh-TW" sz="1000" dirty="0" err="1"/>
              <a:t>m.getTo</a:t>
            </a:r>
            <a:r>
              <a:rPr lang="en-US" altLang="zh-TW" sz="1000" dirty="0"/>
              <a:t>() == </a:t>
            </a:r>
            <a:r>
              <a:rPr lang="en-US" altLang="zh-TW" sz="1000" dirty="0" err="1"/>
              <a:t>con.getOtherNode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this.getHost</a:t>
            </a:r>
            <a:r>
              <a:rPr lang="en-US" altLang="zh-TW" sz="1000" dirty="0"/>
              <a:t>())) {</a:t>
            </a:r>
          </a:p>
          <a:p>
            <a:r>
              <a:rPr lang="en-US" altLang="zh-TW" sz="1000" dirty="0">
                <a:solidFill>
                  <a:schemeClr val="accent3"/>
                </a:solidFill>
              </a:rPr>
              <a:t>/* final recipient has already received the </a:t>
            </a:r>
            <a:r>
              <a:rPr lang="en-US" altLang="zh-TW" sz="10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1000" u="sng" dirty="0">
                <a:solidFill>
                  <a:schemeClr val="accent3"/>
                </a:solidFill>
              </a:rPr>
              <a:t> -&gt; delete it */</a:t>
            </a:r>
          </a:p>
          <a:p>
            <a:r>
              <a:rPr lang="en-US" altLang="zh-TW" sz="1000" dirty="0" err="1"/>
              <a:t>this.deleteMessage</a:t>
            </a:r>
            <a:r>
              <a:rPr lang="en-US" altLang="zh-TW" sz="1000" dirty="0"/>
              <a:t>(</a:t>
            </a:r>
            <a:r>
              <a:rPr lang="en-US" altLang="zh-TW" sz="1000" dirty="0" err="1"/>
              <a:t>m.getId</a:t>
            </a:r>
            <a:r>
              <a:rPr lang="en-US" altLang="zh-TW" sz="1000" dirty="0"/>
              <a:t>(), false);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return </a:t>
            </a:r>
            <a:r>
              <a:rPr lang="en-US" altLang="zh-TW" sz="1000" b="1" dirty="0" err="1">
                <a:solidFill>
                  <a:schemeClr val="accent2"/>
                </a:solidFill>
              </a:rPr>
              <a:t>retVal</a:t>
            </a:r>
            <a:r>
              <a:rPr lang="en-US" altLang="zh-TW" sz="1000" b="1" dirty="0"/>
              <a:t>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2883134" y="4759052"/>
            <a:ext cx="866183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3851920" y="4574386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  <p:sp>
        <p:nvSpPr>
          <p:cNvPr id="2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9236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335474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03982" y="2814257"/>
            <a:ext cx="3847528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zh-TW" sz="1000" dirty="0"/>
              <a:t>Message </a:t>
            </a:r>
            <a:r>
              <a:rPr lang="fr-FR" altLang="zh-TW" sz="1000" b="1" dirty="0"/>
              <a:t>tryAllMessages(Connection con, List&lt;Message&gt; messages) </a:t>
            </a:r>
            <a:r>
              <a:rPr lang="fr-FR" altLang="zh-TW" sz="1000" dirty="0"/>
              <a:t>{</a:t>
            </a:r>
          </a:p>
          <a:p>
            <a:r>
              <a:rPr lang="en-US" altLang="zh-TW" sz="1000" dirty="0"/>
              <a:t> </a:t>
            </a:r>
            <a:r>
              <a:rPr lang="en-US" altLang="zh-TW" sz="1000" dirty="0" smtClean="0"/>
              <a:t>   for </a:t>
            </a:r>
            <a:r>
              <a:rPr lang="en-US" altLang="zh-TW" sz="1000" dirty="0"/>
              <a:t>(Message m : messages) {</a:t>
            </a:r>
          </a:p>
          <a:p>
            <a:r>
              <a:rPr lang="en-US" altLang="zh-TW" sz="1000" dirty="0" smtClean="0"/>
              <a:t>       </a:t>
            </a:r>
            <a:r>
              <a:rPr lang="en-US" altLang="zh-TW" sz="1000" dirty="0" err="1" smtClean="0"/>
              <a:t>int</a:t>
            </a:r>
            <a:r>
              <a:rPr lang="en-US" altLang="zh-TW" sz="1000" dirty="0" smtClean="0"/>
              <a:t> </a:t>
            </a:r>
            <a:r>
              <a:rPr lang="en-US" altLang="zh-TW" sz="1000" dirty="0" err="1">
                <a:solidFill>
                  <a:schemeClr val="accent2"/>
                </a:solidFill>
              </a:rPr>
              <a:t>retVal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startTransfer</a:t>
            </a:r>
            <a:r>
              <a:rPr lang="en-US" altLang="zh-TW" sz="1000" dirty="0"/>
              <a:t>(m, con); </a:t>
            </a:r>
          </a:p>
          <a:p>
            <a:r>
              <a:rPr lang="en-US" altLang="zh-TW" sz="1000" dirty="0" smtClean="0"/>
              <a:t>       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retVal</a:t>
            </a:r>
            <a:r>
              <a:rPr lang="en-US" altLang="zh-TW" sz="1000" dirty="0"/>
              <a:t> == </a:t>
            </a:r>
            <a:r>
              <a:rPr lang="en-US" altLang="zh-TW" sz="1000" i="1" dirty="0"/>
              <a:t>RCV_OK) {</a:t>
            </a:r>
          </a:p>
          <a:p>
            <a:r>
              <a:rPr lang="en-US" altLang="zh-TW" sz="1000" b="1" dirty="0" smtClean="0"/>
              <a:t>           return </a:t>
            </a:r>
            <a:r>
              <a:rPr lang="en-US" altLang="zh-TW" sz="1000" b="1" dirty="0"/>
              <a:t>m</a:t>
            </a:r>
            <a:r>
              <a:rPr lang="en-US" altLang="zh-TW" sz="1000" dirty="0"/>
              <a:t>;</a:t>
            </a:r>
            <a:r>
              <a:rPr lang="en-US" altLang="zh-TW" sz="1000" dirty="0">
                <a:solidFill>
                  <a:schemeClr val="accent3"/>
                </a:solidFill>
              </a:rPr>
              <a:t>// accepted a message, don't try others</a:t>
            </a:r>
          </a:p>
          <a:p>
            <a:r>
              <a:rPr lang="en-US" altLang="zh-TW" sz="1000" dirty="0" smtClean="0"/>
              <a:t>       }</a:t>
            </a:r>
            <a:endParaRPr lang="en-US" altLang="zh-TW" sz="1000" dirty="0"/>
          </a:p>
          <a:p>
            <a:r>
              <a:rPr lang="en-US" altLang="zh-TW" sz="1000" dirty="0" smtClean="0"/>
              <a:t>       else </a:t>
            </a:r>
            <a:r>
              <a:rPr lang="en-US" altLang="zh-TW" sz="1000" dirty="0"/>
              <a:t>if (</a:t>
            </a:r>
            <a:r>
              <a:rPr lang="en-US" altLang="zh-TW" sz="1000" dirty="0" err="1"/>
              <a:t>retVal</a:t>
            </a:r>
            <a:r>
              <a:rPr lang="en-US" altLang="zh-TW" sz="1000" dirty="0"/>
              <a:t> &gt; 0) { </a:t>
            </a:r>
          </a:p>
          <a:p>
            <a:r>
              <a:rPr lang="en-US" altLang="zh-TW" sz="1000" dirty="0" smtClean="0"/>
              <a:t>          return </a:t>
            </a:r>
            <a:r>
              <a:rPr lang="en-US" altLang="zh-TW" sz="1000" dirty="0"/>
              <a:t>null; </a:t>
            </a:r>
            <a:r>
              <a:rPr lang="en-US" altLang="zh-TW" sz="1000" dirty="0">
                <a:solidFill>
                  <a:schemeClr val="accent3"/>
                </a:solidFill>
              </a:rPr>
              <a:t>// should try later -&gt; don't bother trying others</a:t>
            </a:r>
          </a:p>
          <a:p>
            <a:r>
              <a:rPr lang="en-US" altLang="zh-TW" sz="1000" dirty="0" smtClean="0"/>
              <a:t>       }</a:t>
            </a:r>
            <a:endParaRPr lang="en-US" altLang="zh-TW" sz="1000" dirty="0"/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return null; </a:t>
            </a:r>
            <a:r>
              <a:rPr lang="en-US" altLang="zh-TW" sz="1000" dirty="0">
                <a:solidFill>
                  <a:schemeClr val="accent3"/>
                </a:solidFill>
              </a:rPr>
              <a:t>// no message was accepted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28" name="直線單箭頭接點 27"/>
          <p:cNvCxnSpPr>
            <a:endCxn id="29" idx="2"/>
          </p:cNvCxnSpPr>
          <p:nvPr/>
        </p:nvCxnSpPr>
        <p:spPr>
          <a:xfrm flipH="1" flipV="1">
            <a:off x="2086109" y="2547524"/>
            <a:ext cx="626868" cy="668503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613287" y="2178192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935877"/>
              </p:ext>
            </p:extLst>
          </p:nvPr>
        </p:nvGraphicFramePr>
        <p:xfrm>
          <a:off x="3779912" y="4932290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0" dirty="0" smtClean="0"/>
                        <a:t>[n1]</a:t>
                      </a:r>
                      <a:endParaRPr lang="zh-TW" altLang="en-US" sz="10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直線單箭頭接點 31"/>
          <p:cNvCxnSpPr/>
          <p:nvPr/>
        </p:nvCxnSpPr>
        <p:spPr>
          <a:xfrm>
            <a:off x="2987824" y="3573016"/>
            <a:ext cx="1872208" cy="122413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7511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335474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03982" y="2814257"/>
            <a:ext cx="535595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Connection </a:t>
            </a:r>
            <a:r>
              <a:rPr lang="en-US" altLang="zh-TW" sz="1000" b="1" dirty="0" err="1"/>
              <a:t>tryMessagesToConnections</a:t>
            </a:r>
            <a:r>
              <a:rPr lang="en-US" altLang="zh-TW" sz="1000" b="1" dirty="0"/>
              <a:t>(List&lt;Message&gt; </a:t>
            </a:r>
            <a:r>
              <a:rPr lang="en-US" altLang="zh-TW" sz="1000" b="1" dirty="0" err="1"/>
              <a:t>messages,List</a:t>
            </a:r>
            <a:r>
              <a:rPr lang="en-US" altLang="zh-TW" sz="1000" b="1" dirty="0"/>
              <a:t>&lt;Connection&gt; connections) </a:t>
            </a:r>
            <a:r>
              <a:rPr lang="en-US" altLang="zh-TW" sz="1000" dirty="0"/>
              <a:t>{</a:t>
            </a:r>
          </a:p>
          <a:p>
            <a:r>
              <a:rPr lang="en-US" altLang="zh-TW" sz="1000" dirty="0" smtClean="0"/>
              <a:t>    for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=0, n=</a:t>
            </a:r>
            <a:r>
              <a:rPr lang="en-US" altLang="zh-TW" sz="1000" dirty="0" err="1"/>
              <a:t>connections.size</a:t>
            </a:r>
            <a:r>
              <a:rPr lang="en-US" altLang="zh-TW" sz="1000" dirty="0"/>
              <a:t>();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&lt;n;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++) {</a:t>
            </a:r>
          </a:p>
          <a:p>
            <a:r>
              <a:rPr lang="en-US" altLang="zh-TW" sz="1000" dirty="0" smtClean="0"/>
              <a:t>       Connection </a:t>
            </a:r>
            <a:r>
              <a:rPr lang="en-US" altLang="zh-TW" sz="1000" dirty="0"/>
              <a:t>con = </a:t>
            </a:r>
            <a:r>
              <a:rPr lang="en-US" altLang="zh-TW" sz="1000" dirty="0" err="1"/>
              <a:t>connections.get</a:t>
            </a:r>
            <a:r>
              <a:rPr lang="en-US" altLang="zh-TW" sz="1000" dirty="0"/>
              <a:t>(</a:t>
            </a:r>
            <a:r>
              <a:rPr lang="en-US" altLang="zh-TW" sz="1000" dirty="0" err="1"/>
              <a:t>i</a:t>
            </a:r>
            <a:r>
              <a:rPr lang="en-US" altLang="zh-TW" sz="1000" dirty="0"/>
              <a:t>);</a:t>
            </a:r>
          </a:p>
          <a:p>
            <a:r>
              <a:rPr lang="en-US" altLang="zh-TW" sz="1000" dirty="0" smtClean="0"/>
              <a:t>       Message </a:t>
            </a:r>
            <a:r>
              <a:rPr lang="en-US" altLang="zh-TW" sz="1000" dirty="0">
                <a:solidFill>
                  <a:schemeClr val="accent2"/>
                </a:solidFill>
              </a:rPr>
              <a:t>started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tryAllMessages</a:t>
            </a:r>
            <a:r>
              <a:rPr lang="en-US" altLang="zh-TW" sz="1000" dirty="0"/>
              <a:t>(con, messages); </a:t>
            </a:r>
          </a:p>
          <a:p>
            <a:r>
              <a:rPr lang="en-US" altLang="zh-TW" sz="1000" dirty="0" smtClean="0"/>
              <a:t>       if </a:t>
            </a:r>
            <a:r>
              <a:rPr lang="en-US" altLang="zh-TW" sz="1000" dirty="0"/>
              <a:t>(started != null) { </a:t>
            </a:r>
          </a:p>
          <a:p>
            <a:r>
              <a:rPr lang="en-US" altLang="zh-TW" sz="1000" dirty="0" smtClean="0"/>
              <a:t>          </a:t>
            </a:r>
            <a:r>
              <a:rPr lang="en-US" altLang="zh-TW" sz="1000" b="1" dirty="0" smtClean="0"/>
              <a:t>return </a:t>
            </a:r>
            <a:r>
              <a:rPr lang="en-US" altLang="zh-TW" sz="1000" b="1" dirty="0"/>
              <a:t>con;</a:t>
            </a:r>
          </a:p>
          <a:p>
            <a:r>
              <a:rPr lang="en-US" altLang="zh-TW" sz="1000" dirty="0" smtClean="0"/>
              <a:t>        }</a:t>
            </a:r>
            <a:endParaRPr lang="en-US" altLang="zh-TW" sz="1000" dirty="0"/>
          </a:p>
          <a:p>
            <a:r>
              <a:rPr lang="en-US" altLang="zh-TW" sz="1000" dirty="0" smtClean="0"/>
              <a:t>    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/>
              <a:t>return null;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00788"/>
              </p:ext>
            </p:extLst>
          </p:nvPr>
        </p:nvGraphicFramePr>
        <p:xfrm>
          <a:off x="3779912" y="4932290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0" dirty="0" smtClean="0"/>
                        <a:t>[n1]</a:t>
                      </a:r>
                      <a:endParaRPr lang="zh-TW" altLang="en-US" sz="10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直線單箭頭接點 29"/>
          <p:cNvCxnSpPr/>
          <p:nvPr/>
        </p:nvCxnSpPr>
        <p:spPr>
          <a:xfrm>
            <a:off x="3059832" y="3429000"/>
            <a:ext cx="1800200" cy="136815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106661" y="5598532"/>
            <a:ext cx="169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2"/>
                </a:solidFill>
              </a:rPr>
              <a:t>n0&lt;-&gt;n1 (1000Bps) is </a:t>
            </a:r>
            <a:r>
              <a:rPr lang="en-US" altLang="zh-TW" sz="1200" dirty="0" smtClean="0">
                <a:solidFill>
                  <a:schemeClr val="accent2"/>
                </a:solidFill>
              </a:rPr>
              <a:t>up</a:t>
            </a:r>
            <a:endParaRPr lang="zh-TW" altLang="en-US" sz="1200" dirty="0">
              <a:solidFill>
                <a:schemeClr val="accent2"/>
              </a:solidFill>
            </a:endParaRPr>
          </a:p>
        </p:txBody>
      </p:sp>
      <p:cxnSp>
        <p:nvCxnSpPr>
          <p:cNvPr id="33" name="直線單箭頭接點 32"/>
          <p:cNvCxnSpPr>
            <a:endCxn id="8" idx="0"/>
          </p:cNvCxnSpPr>
          <p:nvPr/>
        </p:nvCxnSpPr>
        <p:spPr>
          <a:xfrm>
            <a:off x="2928157" y="3706809"/>
            <a:ext cx="26269" cy="1891723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526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335474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03982" y="2814257"/>
            <a:ext cx="3332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Connection </a:t>
            </a:r>
            <a:r>
              <a:rPr lang="en-US" altLang="zh-TW" sz="1000" b="1" dirty="0" err="1"/>
              <a:t>tryAllMessagesToAllConnections</a:t>
            </a:r>
            <a:r>
              <a:rPr lang="en-US" altLang="zh-TW" sz="1000" b="1" dirty="0"/>
              <a:t>()</a:t>
            </a:r>
            <a:r>
              <a:rPr lang="en-US" altLang="zh-TW" sz="1000" dirty="0"/>
              <a:t>{</a:t>
            </a:r>
          </a:p>
          <a:p>
            <a:r>
              <a:rPr lang="en-US" altLang="zh-TW" sz="1000" dirty="0" smtClean="0"/>
              <a:t>…</a:t>
            </a:r>
            <a:endParaRPr lang="zh-TW" altLang="en-US" sz="1000" dirty="0"/>
          </a:p>
          <a:p>
            <a:r>
              <a:rPr lang="en-US" altLang="zh-TW" sz="1000" dirty="0"/>
              <a:t>return </a:t>
            </a:r>
            <a:r>
              <a:rPr lang="en-US" altLang="zh-TW" sz="1000" b="1" dirty="0" err="1"/>
              <a:t>tryMessagesToConnections</a:t>
            </a:r>
            <a:r>
              <a:rPr lang="en-US" altLang="zh-TW" sz="1000" b="1" dirty="0"/>
              <a:t>(messages, connections)</a:t>
            </a:r>
            <a:r>
              <a:rPr lang="en-US" altLang="zh-TW" sz="1000" dirty="0"/>
              <a:t>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450850" y="4271909"/>
            <a:ext cx="169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2"/>
                </a:solidFill>
              </a:rPr>
              <a:t>n0&lt;-&gt;n1 (1000Bps) is </a:t>
            </a:r>
            <a:r>
              <a:rPr lang="en-US" altLang="zh-TW" sz="1200" dirty="0" smtClean="0">
                <a:solidFill>
                  <a:schemeClr val="accent2"/>
                </a:solidFill>
              </a:rPr>
              <a:t>up</a:t>
            </a:r>
            <a:endParaRPr lang="zh-TW" altLang="en-US" sz="1200" dirty="0">
              <a:solidFill>
                <a:schemeClr val="accent2"/>
              </a:solidFill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3131840" y="3326047"/>
            <a:ext cx="0" cy="94586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934858" y="595551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934858" y="6117472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dirty="0" err="1"/>
              <a:t>super.update</a:t>
            </a:r>
            <a:r>
              <a:rPr lang="en-US" altLang="zh-TW" sz="1000" dirty="0"/>
              <a:t>();</a:t>
            </a:r>
            <a:endParaRPr lang="en-US" altLang="zh-TW" sz="1000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b="1" dirty="0" err="1" smtClean="0"/>
              <a:t>this.tryAllMessagesToAllConnections</a:t>
            </a:r>
            <a:r>
              <a:rPr lang="en-US" altLang="zh-TW" sz="1000" b="1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886506" y="194488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2886506" y="3253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881694" y="625176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881694" y="46322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4108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>
            <a:spLocks noChangeAspect="1"/>
          </p:cNvSpPr>
          <p:nvPr/>
        </p:nvSpPr>
        <p:spPr>
          <a:xfrm>
            <a:off x="5971330" y="265467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330" y="546764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318" y="626139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027971" y="907126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6" name="右大括弧 5"/>
          <p:cNvSpPr/>
          <p:nvPr/>
        </p:nvSpPr>
        <p:spPr>
          <a:xfrm>
            <a:off x="5014420" y="309119"/>
            <a:ext cx="294337" cy="1853769"/>
          </a:xfrm>
          <a:prstGeom prst="rightBrace">
            <a:avLst>
              <a:gd name="adj1" fmla="val 8333"/>
              <a:gd name="adj2" fmla="val 6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331969"/>
              </p:ext>
            </p:extLst>
          </p:nvPr>
        </p:nvGraphicFramePr>
        <p:xfrm>
          <a:off x="3682925" y="439546"/>
          <a:ext cx="1430218" cy="163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….</a:t>
                      </a:r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圓角矩形 7"/>
          <p:cNvSpPr/>
          <p:nvPr/>
        </p:nvSpPr>
        <p:spPr>
          <a:xfrm>
            <a:off x="5292836" y="1370313"/>
            <a:ext cx="980065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MessageRouter</a:t>
            </a:r>
            <a:endParaRPr lang="zh-TW" altLang="en-US" sz="900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5782869" y="120016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圓角矩形 9"/>
          <p:cNvSpPr/>
          <p:nvPr/>
        </p:nvSpPr>
        <p:spPr>
          <a:xfrm>
            <a:off x="6328765" y="1363352"/>
            <a:ext cx="1101296" cy="20859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6850793" y="1200162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315139" y="113340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782869" y="1212616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6129005" y="1212616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右大括弧 14"/>
          <p:cNvSpPr/>
          <p:nvPr/>
        </p:nvSpPr>
        <p:spPr>
          <a:xfrm rot="10800000">
            <a:off x="7430060" y="658526"/>
            <a:ext cx="294337" cy="1644615"/>
          </a:xfrm>
          <a:prstGeom prst="rightBrace">
            <a:avLst>
              <a:gd name="adj1" fmla="val 8333"/>
              <a:gd name="adj2" fmla="val 51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427660"/>
              </p:ext>
            </p:extLst>
          </p:nvPr>
        </p:nvGraphicFramePr>
        <p:xfrm>
          <a:off x="7612228" y="809820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線單箭頭接點 18"/>
          <p:cNvCxnSpPr/>
          <p:nvPr/>
        </p:nvCxnSpPr>
        <p:spPr>
          <a:xfrm flipV="1">
            <a:off x="5785554" y="1573009"/>
            <a:ext cx="0" cy="730132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5292835" y="2318057"/>
            <a:ext cx="980065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ActiveRouter</a:t>
            </a:r>
            <a:endParaRPr lang="zh-TW" altLang="en-US" sz="900" dirty="0"/>
          </a:p>
        </p:txBody>
      </p:sp>
      <p:sp>
        <p:nvSpPr>
          <p:cNvPr id="24" name="右大括弧 23"/>
          <p:cNvSpPr/>
          <p:nvPr/>
        </p:nvSpPr>
        <p:spPr>
          <a:xfrm>
            <a:off x="5013458" y="2303140"/>
            <a:ext cx="360795" cy="1542991"/>
          </a:xfrm>
          <a:prstGeom prst="rightBrace">
            <a:avLst>
              <a:gd name="adj1" fmla="val 8333"/>
              <a:gd name="adj2" fmla="val 99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6156550" y="3101725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26" name="圓角矩形 25"/>
          <p:cNvSpPr/>
          <p:nvPr/>
        </p:nvSpPr>
        <p:spPr>
          <a:xfrm>
            <a:off x="6142694" y="261855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27" name="圓角矩形 26"/>
          <p:cNvSpPr/>
          <p:nvPr/>
        </p:nvSpPr>
        <p:spPr>
          <a:xfrm>
            <a:off x="6156550" y="3565088"/>
            <a:ext cx="1512000" cy="63838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CBRConnection</a:t>
            </a:r>
            <a:endParaRPr lang="zh-TW" altLang="en-US" sz="1400" dirty="0"/>
          </a:p>
        </p:txBody>
      </p:sp>
      <p:cxnSp>
        <p:nvCxnSpPr>
          <p:cNvPr id="28" name="直線單箭頭接點 27"/>
          <p:cNvCxnSpPr>
            <a:stCxn id="26" idx="0"/>
            <a:endCxn id="10" idx="2"/>
          </p:cNvCxnSpPr>
          <p:nvPr/>
        </p:nvCxnSpPr>
        <p:spPr>
          <a:xfrm flipH="1" flipV="1">
            <a:off x="6879413" y="1571942"/>
            <a:ext cx="19281" cy="10466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/>
          <p:cNvCxnSpPr>
            <a:stCxn id="26" idx="2"/>
          </p:cNvCxnSpPr>
          <p:nvPr/>
        </p:nvCxnSpPr>
        <p:spPr>
          <a:xfrm>
            <a:off x="6898694" y="2906554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單箭頭接點 29"/>
          <p:cNvCxnSpPr>
            <a:endCxn id="25" idx="2"/>
          </p:cNvCxnSpPr>
          <p:nvPr/>
        </p:nvCxnSpPr>
        <p:spPr>
          <a:xfrm flipV="1">
            <a:off x="6912550" y="3389725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336018" y="3974868"/>
            <a:ext cx="12570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/>
              <a:t>transferDonTime</a:t>
            </a:r>
            <a:r>
              <a:rPr lang="en-US" altLang="zh-TW" sz="1000" dirty="0" smtClean="0"/>
              <a:t> = </a:t>
            </a:r>
            <a:r>
              <a:rPr lang="en-US" altLang="zh-TW" sz="1000" dirty="0" smtClean="0">
                <a:solidFill>
                  <a:srgbClr val="FF0000"/>
                </a:solidFill>
              </a:rPr>
              <a:t>6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801150"/>
              </p:ext>
            </p:extLst>
          </p:nvPr>
        </p:nvGraphicFramePr>
        <p:xfrm>
          <a:off x="2569300" y="2428578"/>
          <a:ext cx="2592288" cy="1224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err="1" smtClean="0"/>
                        <a:t>sendingConnections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 transferring M1 from n0 until 6.0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74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708920"/>
            <a:ext cx="1856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10/18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62371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5"/>
          <p:cNvSpPr/>
          <p:nvPr/>
        </p:nvSpPr>
        <p:spPr>
          <a:xfrm>
            <a:off x="2697366" y="50419"/>
            <a:ext cx="3312368" cy="991771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EventQueue</a:t>
            </a:r>
            <a:endParaRPr lang="zh-TW" altLang="en-US" sz="12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2738624" y="611303"/>
            <a:ext cx="1184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nextEventsTime</a:t>
            </a:r>
            <a:r>
              <a:rPr lang="en-US" altLang="zh-TW" sz="1100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nextEvent</a:t>
            </a:r>
            <a:r>
              <a:rPr lang="en-US" altLang="zh-TW" sz="1100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9" name="直線接點 8"/>
          <p:cNvCxnSpPr/>
          <p:nvPr/>
        </p:nvCxnSpPr>
        <p:spPr>
          <a:xfrm>
            <a:off x="2693437" y="611303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697366" y="463149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2697366" y="1359634"/>
            <a:ext cx="3312368" cy="822494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ExternalEvent</a:t>
            </a:r>
            <a:endParaRPr lang="zh-TW" altLang="en-US" sz="12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738624" y="1920517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processEvent</a:t>
            </a:r>
            <a:r>
              <a:rPr lang="en-US" altLang="zh-TW" sz="1100" dirty="0">
                <a:solidFill>
                  <a:schemeClr val="bg1"/>
                </a:solidFill>
              </a:rPr>
              <a:t>(World)</a:t>
            </a:r>
          </a:p>
        </p:txBody>
      </p:sp>
      <p:cxnSp>
        <p:nvCxnSpPr>
          <p:cNvPr id="13" name="直線接點 12"/>
          <p:cNvCxnSpPr/>
          <p:nvPr/>
        </p:nvCxnSpPr>
        <p:spPr>
          <a:xfrm>
            <a:off x="2693879" y="1929902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697366" y="1772363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4349621" y="1065943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6009734" y="2396357"/>
            <a:ext cx="0" cy="23360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圓角矩形 16"/>
          <p:cNvSpPr/>
          <p:nvPr/>
        </p:nvSpPr>
        <p:spPr>
          <a:xfrm>
            <a:off x="6504" y="2636912"/>
            <a:ext cx="2934821" cy="151216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>
                <a:solidFill>
                  <a:schemeClr val="bg1"/>
                </a:solidFill>
              </a:rPr>
              <a:t>ConnectionEvent</a:t>
            </a:r>
            <a:endParaRPr lang="zh-TW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9" name="直線接點 18"/>
          <p:cNvCxnSpPr/>
          <p:nvPr/>
        </p:nvCxnSpPr>
        <p:spPr>
          <a:xfrm flipV="1">
            <a:off x="1363582" y="2403308"/>
            <a:ext cx="0" cy="23360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363582" y="2403308"/>
            <a:ext cx="464615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4360512" y="2178426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27179" y="3649865"/>
            <a:ext cx="2914146" cy="2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6504" y="3068960"/>
            <a:ext cx="2934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7179" y="3049701"/>
            <a:ext cx="10021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fromAddr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toAddr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isUp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7179" y="3651975"/>
            <a:ext cx="3015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>
                <a:solidFill>
                  <a:schemeClr val="bg1"/>
                </a:solidFill>
              </a:rPr>
              <a:t>, String,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>
                <a:solidFill>
                  <a:schemeClr val="bg1"/>
                </a:solidFill>
              </a:rPr>
              <a:t>, double)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processEvent</a:t>
            </a:r>
            <a:r>
              <a:rPr lang="en-US" altLang="zh-TW" sz="1100" dirty="0">
                <a:solidFill>
                  <a:schemeClr val="bg1"/>
                </a:solidFill>
              </a:rPr>
              <a:t>(World)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542323" y="2636912"/>
            <a:ext cx="2934821" cy="127667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MessageEvent</a:t>
            </a:r>
            <a:endParaRPr lang="zh-TW" altLang="en-US" sz="1200" b="1" dirty="0"/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562998" y="3649865"/>
            <a:ext cx="2914146" cy="2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4542323" y="3068960"/>
            <a:ext cx="2934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4562998" y="3049701"/>
            <a:ext cx="10021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fromAddr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toAddr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id : String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562998" y="3651975"/>
            <a:ext cx="2334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MessageEvent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>
                <a:solidFill>
                  <a:schemeClr val="bg1"/>
                </a:solidFill>
              </a:rPr>
              <a:t>, String, double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52" name="圓角矩形 51"/>
          <p:cNvSpPr/>
          <p:nvPr/>
        </p:nvSpPr>
        <p:spPr>
          <a:xfrm>
            <a:off x="2567173" y="5257251"/>
            <a:ext cx="1728217" cy="114592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MessageCreateEvent</a:t>
            </a:r>
            <a:endParaRPr lang="zh-TW" altLang="en-US" sz="1200" b="1" dirty="0"/>
          </a:p>
        </p:txBody>
      </p:sp>
      <p:cxnSp>
        <p:nvCxnSpPr>
          <p:cNvPr id="53" name="直線接點 52"/>
          <p:cNvCxnSpPr/>
          <p:nvPr/>
        </p:nvCxnSpPr>
        <p:spPr>
          <a:xfrm flipV="1">
            <a:off x="2578136" y="6099871"/>
            <a:ext cx="1707542" cy="1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V="1">
            <a:off x="2567173" y="5688162"/>
            <a:ext cx="1728217" cy="1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2587848" y="5670039"/>
            <a:ext cx="11833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size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responseSize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596557" y="6141560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processEvent</a:t>
            </a:r>
            <a:r>
              <a:rPr lang="en-US" altLang="zh-TW" sz="1100" dirty="0">
                <a:solidFill>
                  <a:schemeClr val="bg1"/>
                </a:solidFill>
              </a:rPr>
              <a:t>(World)</a:t>
            </a:r>
          </a:p>
        </p:txBody>
      </p:sp>
      <p:sp>
        <p:nvSpPr>
          <p:cNvPr id="57" name="圓角矩形 56"/>
          <p:cNvSpPr/>
          <p:nvPr/>
        </p:nvSpPr>
        <p:spPr>
          <a:xfrm>
            <a:off x="4542323" y="5322086"/>
            <a:ext cx="1881286" cy="101625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MessageDeleteEvent</a:t>
            </a:r>
            <a:endParaRPr lang="zh-TW" altLang="en-US" sz="1200" b="1" dirty="0"/>
          </a:p>
        </p:txBody>
      </p:sp>
      <p:cxnSp>
        <p:nvCxnSpPr>
          <p:cNvPr id="58" name="直線接點 57"/>
          <p:cNvCxnSpPr/>
          <p:nvPr/>
        </p:nvCxnSpPr>
        <p:spPr>
          <a:xfrm flipV="1">
            <a:off x="4542322" y="6042135"/>
            <a:ext cx="1881286" cy="2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4542322" y="5754134"/>
            <a:ext cx="1881286" cy="1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4562997" y="5734875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drop :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562997" y="6076727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processEvent</a:t>
            </a:r>
            <a:r>
              <a:rPr lang="en-US" altLang="zh-TW" sz="1100" dirty="0">
                <a:solidFill>
                  <a:schemeClr val="bg1"/>
                </a:solidFill>
              </a:rPr>
              <a:t>(World)</a:t>
            </a:r>
          </a:p>
        </p:txBody>
      </p:sp>
      <p:sp>
        <p:nvSpPr>
          <p:cNvPr id="71" name="圓角矩形 70"/>
          <p:cNvSpPr/>
          <p:nvPr/>
        </p:nvSpPr>
        <p:spPr>
          <a:xfrm>
            <a:off x="6680995" y="4983956"/>
            <a:ext cx="2340889" cy="148777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MessageRelayEvent</a:t>
            </a:r>
            <a:endParaRPr lang="zh-TW" altLang="en-US" sz="1200" b="1" dirty="0"/>
          </a:p>
        </p:txBody>
      </p:sp>
      <p:cxnSp>
        <p:nvCxnSpPr>
          <p:cNvPr id="72" name="直線接點 71"/>
          <p:cNvCxnSpPr/>
          <p:nvPr/>
        </p:nvCxnSpPr>
        <p:spPr>
          <a:xfrm>
            <a:off x="6680995" y="6140461"/>
            <a:ext cx="2340889" cy="12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>
            <a:off x="6680995" y="5416004"/>
            <a:ext cx="2340889" cy="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6701670" y="5396745"/>
            <a:ext cx="16028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stage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SENDING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TRANSFERRED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ABORTED :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680482" y="6152486"/>
            <a:ext cx="1876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processEvent</a:t>
            </a:r>
            <a:r>
              <a:rPr lang="en-US" altLang="zh-TW" sz="1100" dirty="0">
                <a:solidFill>
                  <a:schemeClr val="bg1"/>
                </a:solidFill>
              </a:rPr>
              <a:t>(World)</a:t>
            </a:r>
          </a:p>
        </p:txBody>
      </p:sp>
      <p:cxnSp>
        <p:nvCxnSpPr>
          <p:cNvPr id="80" name="直線接點 79"/>
          <p:cNvCxnSpPr/>
          <p:nvPr/>
        </p:nvCxnSpPr>
        <p:spPr>
          <a:xfrm flipV="1">
            <a:off x="7740352" y="4149080"/>
            <a:ext cx="0" cy="83487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直線接點 80"/>
          <p:cNvCxnSpPr>
            <a:stCxn id="52" idx="0"/>
          </p:cNvCxnSpPr>
          <p:nvPr/>
        </p:nvCxnSpPr>
        <p:spPr>
          <a:xfrm flipV="1">
            <a:off x="3431282" y="4149080"/>
            <a:ext cx="625" cy="1108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直線接點 81"/>
          <p:cNvCxnSpPr/>
          <p:nvPr/>
        </p:nvCxnSpPr>
        <p:spPr>
          <a:xfrm flipV="1">
            <a:off x="3431281" y="4149080"/>
            <a:ext cx="4309071" cy="1243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直線單箭頭接點 82"/>
          <p:cNvCxnSpPr/>
          <p:nvPr/>
        </p:nvCxnSpPr>
        <p:spPr>
          <a:xfrm flipH="1" flipV="1">
            <a:off x="5486141" y="3924199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直線接點 86"/>
          <p:cNvCxnSpPr/>
          <p:nvPr/>
        </p:nvCxnSpPr>
        <p:spPr>
          <a:xfrm flipV="1">
            <a:off x="5482966" y="4155295"/>
            <a:ext cx="0" cy="116057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7947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166701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180557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166701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180557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2922701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2922701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2936557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2922701" y="90555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7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42477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535212" y="6144296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>
                <a:solidFill>
                  <a:srgbClr val="FF0000"/>
                </a:solidFill>
              </a:rPr>
              <a:t>super.update</a:t>
            </a:r>
            <a:r>
              <a:rPr lang="en-US" altLang="zh-TW" sz="1000" b="1" dirty="0">
                <a:solidFill>
                  <a:srgbClr val="FF0000"/>
                </a:solidFill>
              </a:rPr>
              <a:t>();</a:t>
            </a:r>
            <a:endParaRPr lang="en-US" altLang="zh-TW" sz="1000" b="1" dirty="0" smtClean="0">
              <a:solidFill>
                <a:srgbClr val="FF0000"/>
              </a:solidFill>
            </a:endParaRPr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43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2725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166701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180557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166701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180557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2922701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2922701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2936557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2922701" y="90555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7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1" y="83273"/>
            <a:ext cx="3518156" cy="6205023"/>
          </a:xfrm>
          <a:prstGeom prst="leftBrace">
            <a:avLst>
              <a:gd name="adj1" fmla="val 8333"/>
              <a:gd name="adj2" fmla="val 6428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42477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71194" y="6088216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116113" y="225064"/>
            <a:ext cx="3555782" cy="6047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b="1" dirty="0" err="1"/>
              <a:t>removeCurrent</a:t>
            </a:r>
            <a:r>
              <a:rPr lang="en-US" altLang="zh-TW" sz="900" b="1" dirty="0"/>
              <a:t> = </a:t>
            </a:r>
            <a:r>
              <a:rPr lang="en-US" altLang="zh-TW" sz="900" b="1" dirty="0">
                <a:solidFill>
                  <a:srgbClr val="FF0000"/>
                </a:solidFill>
              </a:rPr>
              <a:t>false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b="1" dirty="0"/>
              <a:t>con = </a:t>
            </a:r>
            <a:r>
              <a:rPr lang="en-US" altLang="zh-TW" sz="900" b="1" dirty="0" err="1"/>
              <a:t>sendingConnections.get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i</a:t>
            </a:r>
            <a:r>
              <a:rPr lang="en-US" altLang="zh-TW" sz="900" b="1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227301"/>
              </p:ext>
            </p:extLst>
          </p:nvPr>
        </p:nvGraphicFramePr>
        <p:xfrm>
          <a:off x="6979488" y="526847"/>
          <a:ext cx="1479009" cy="1590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err="1" smtClean="0"/>
                        <a:t>sendingConnections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 transferring M1 from n0 until 6.0</a:t>
                      </a:r>
                      <a:endParaRPr lang="zh-TW" altLang="en-US" sz="800" dirty="0" smtClean="0"/>
                    </a:p>
                    <a:p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直線單箭頭接點 31"/>
          <p:cNvCxnSpPr/>
          <p:nvPr/>
        </p:nvCxnSpPr>
        <p:spPr>
          <a:xfrm flipV="1">
            <a:off x="6182036" y="286240"/>
            <a:ext cx="0" cy="32909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050429" y="865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accent2"/>
                </a:solidFill>
              </a:rPr>
              <a:t>1</a:t>
            </a:r>
            <a:endParaRPr lang="zh-TW" altLang="en-US" sz="1200" dirty="0">
              <a:solidFill>
                <a:schemeClr val="accent2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 flipV="1">
            <a:off x="6542076" y="887827"/>
            <a:ext cx="288032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974124" y="772939"/>
            <a:ext cx="1429147" cy="50981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3546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con.isMessageTransferred</a:t>
            </a:r>
            <a:r>
              <a:rPr lang="en-US" altLang="zh-TW" sz="900" b="1" dirty="0"/>
              <a:t>()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42298" y="704913"/>
            <a:ext cx="2121093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isMessageTransferred</a:t>
            </a:r>
            <a:r>
              <a:rPr lang="en-US" altLang="zh-TW" sz="900" dirty="0"/>
              <a:t>() {</a:t>
            </a:r>
          </a:p>
          <a:p>
            <a:r>
              <a:rPr lang="zh-TW" altLang="en-US" sz="900" dirty="0"/>
              <a:t> </a:t>
            </a:r>
            <a:r>
              <a:rPr lang="zh-TW" altLang="en-US" sz="900" dirty="0" smtClean="0"/>
              <a:t>   </a:t>
            </a:r>
            <a:r>
              <a:rPr lang="en-US" altLang="zh-TW" sz="900" dirty="0" smtClean="0"/>
              <a:t>return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== 0;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90" name="肘形接點 89"/>
          <p:cNvCxnSpPr/>
          <p:nvPr/>
        </p:nvCxnSpPr>
        <p:spPr>
          <a:xfrm>
            <a:off x="4211960" y="1834988"/>
            <a:ext cx="822396" cy="80253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左大括弧 91"/>
          <p:cNvSpPr/>
          <p:nvPr/>
        </p:nvSpPr>
        <p:spPr>
          <a:xfrm>
            <a:off x="6546356" y="556753"/>
            <a:ext cx="432048" cy="3725061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9477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con.isMessageTransferred</a:t>
            </a:r>
            <a:r>
              <a:rPr lang="en-US" altLang="zh-TW" sz="900" b="1" dirty="0"/>
              <a:t>()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42298" y="704913"/>
            <a:ext cx="2121093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isMessageTransferred</a:t>
            </a:r>
            <a:r>
              <a:rPr lang="en-US" altLang="zh-TW" sz="900" dirty="0"/>
              <a:t>() {</a:t>
            </a:r>
          </a:p>
          <a:p>
            <a:r>
              <a:rPr lang="zh-TW" altLang="en-US" sz="900" dirty="0"/>
              <a:t> </a:t>
            </a:r>
            <a:r>
              <a:rPr lang="zh-TW" altLang="en-US" sz="900" dirty="0" smtClean="0"/>
              <a:t>   </a:t>
            </a:r>
            <a:r>
              <a:rPr lang="en-US" altLang="zh-TW" sz="900" dirty="0" smtClean="0"/>
              <a:t>return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== 0;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90" name="肘形接點 89"/>
          <p:cNvCxnSpPr/>
          <p:nvPr/>
        </p:nvCxnSpPr>
        <p:spPr>
          <a:xfrm>
            <a:off x="4211960" y="1834988"/>
            <a:ext cx="822396" cy="80253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左大括弧 91"/>
          <p:cNvSpPr/>
          <p:nvPr/>
        </p:nvSpPr>
        <p:spPr>
          <a:xfrm>
            <a:off x="6546356" y="556753"/>
            <a:ext cx="432048" cy="3725061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5802560" y="2887442"/>
            <a:ext cx="3204723" cy="17543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int</a:t>
            </a:r>
            <a:r>
              <a:rPr lang="en-US" altLang="zh-TW" sz="900" dirty="0"/>
              <a:t> remaining;</a:t>
            </a:r>
          </a:p>
          <a:p>
            <a:endParaRPr lang="zh-TW" altLang="en-US" sz="900" dirty="0"/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msgOnFly</a:t>
            </a:r>
            <a:r>
              <a:rPr lang="en-US" altLang="zh-TW" sz="900" dirty="0"/>
              <a:t> == null) {</a:t>
            </a:r>
          </a:p>
          <a:p>
            <a:r>
              <a:rPr lang="zh-TW" altLang="en-US" sz="900" dirty="0" smtClean="0"/>
              <a:t>     </a:t>
            </a:r>
            <a:r>
              <a:rPr lang="en-US" altLang="zh-TW" sz="900" dirty="0" smtClean="0"/>
              <a:t>return </a:t>
            </a:r>
            <a:r>
              <a:rPr lang="en-US" altLang="zh-TW" sz="900" dirty="0"/>
              <a:t>0;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remaining = 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)((</a:t>
            </a:r>
            <a:r>
              <a:rPr lang="en-US" altLang="zh-TW" sz="900" dirty="0" err="1"/>
              <a:t>this.transferDoneTime</a:t>
            </a:r>
            <a:r>
              <a:rPr lang="en-US" altLang="zh-TW" sz="900" dirty="0"/>
              <a:t> -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()) </a:t>
            </a:r>
          </a:p>
          <a:p>
            <a:r>
              <a:rPr lang="en-US" altLang="zh-TW" sz="900" dirty="0"/>
              <a:t>* </a:t>
            </a:r>
            <a:r>
              <a:rPr lang="en-US" altLang="zh-TW" sz="900" dirty="0" err="1"/>
              <a:t>this.speed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/>
              <a:t>return (</a:t>
            </a:r>
            <a:r>
              <a:rPr lang="en-US" altLang="zh-TW" sz="900" u="sng" dirty="0"/>
              <a:t>remaining &gt; 0 ? remaining : 0);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11" name="直線單箭頭接點 10"/>
          <p:cNvCxnSpPr>
            <a:stCxn id="3" idx="2"/>
          </p:cNvCxnSpPr>
          <p:nvPr/>
        </p:nvCxnSpPr>
        <p:spPr>
          <a:xfrm flipH="1">
            <a:off x="7902844" y="1212744"/>
            <a:ext cx="1" cy="164449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489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con.isMessageTransferred</a:t>
            </a:r>
            <a:r>
              <a:rPr lang="en-US" altLang="zh-TW" sz="900" b="1" dirty="0"/>
              <a:t>()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42298" y="704913"/>
            <a:ext cx="2121093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isMessageTransferred</a:t>
            </a:r>
            <a:r>
              <a:rPr lang="en-US" altLang="zh-TW" sz="900" dirty="0"/>
              <a:t>() {</a:t>
            </a:r>
          </a:p>
          <a:p>
            <a:r>
              <a:rPr lang="zh-TW" altLang="en-US" sz="900" dirty="0"/>
              <a:t> </a:t>
            </a:r>
            <a:r>
              <a:rPr lang="zh-TW" altLang="en-US" sz="900" dirty="0" smtClean="0"/>
              <a:t>   </a:t>
            </a:r>
            <a:r>
              <a:rPr lang="en-US" altLang="zh-TW" sz="900" dirty="0" smtClean="0"/>
              <a:t>return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== 0;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90" name="肘形接點 89"/>
          <p:cNvCxnSpPr/>
          <p:nvPr/>
        </p:nvCxnSpPr>
        <p:spPr>
          <a:xfrm>
            <a:off x="4211960" y="1834988"/>
            <a:ext cx="822396" cy="80253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左大括弧 91"/>
          <p:cNvSpPr/>
          <p:nvPr/>
        </p:nvSpPr>
        <p:spPr>
          <a:xfrm>
            <a:off x="6546356" y="556753"/>
            <a:ext cx="432048" cy="3725061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5802560" y="2887442"/>
            <a:ext cx="3204723" cy="17543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int</a:t>
            </a:r>
            <a:r>
              <a:rPr lang="en-US" altLang="zh-TW" sz="900" dirty="0"/>
              <a:t> remaining;</a:t>
            </a:r>
          </a:p>
          <a:p>
            <a:endParaRPr lang="zh-TW" altLang="en-US" sz="900" dirty="0"/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msgOnFly</a:t>
            </a:r>
            <a:r>
              <a:rPr lang="en-US" altLang="zh-TW" sz="900" b="1" dirty="0"/>
              <a:t> </a:t>
            </a:r>
            <a:r>
              <a:rPr lang="en-US" altLang="zh-TW" sz="900" dirty="0"/>
              <a:t>== null) {</a:t>
            </a:r>
          </a:p>
          <a:p>
            <a:r>
              <a:rPr lang="zh-TW" altLang="en-US" sz="900" dirty="0" smtClean="0"/>
              <a:t>     </a:t>
            </a:r>
            <a:r>
              <a:rPr lang="en-US" altLang="zh-TW" sz="900" dirty="0" smtClean="0"/>
              <a:t>return </a:t>
            </a:r>
            <a:r>
              <a:rPr lang="en-US" altLang="zh-TW" sz="900" dirty="0"/>
              <a:t>0;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/>
              <a:t>remaining = 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)((</a:t>
            </a:r>
            <a:r>
              <a:rPr lang="en-US" altLang="zh-TW" sz="900" dirty="0" err="1"/>
              <a:t>this.transferDoneTime</a:t>
            </a:r>
            <a:r>
              <a:rPr lang="en-US" altLang="zh-TW" sz="900" dirty="0"/>
              <a:t> -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()) </a:t>
            </a:r>
          </a:p>
          <a:p>
            <a:r>
              <a:rPr lang="en-US" altLang="zh-TW" sz="900" dirty="0"/>
              <a:t>* </a:t>
            </a:r>
            <a:r>
              <a:rPr lang="en-US" altLang="zh-TW" sz="900" dirty="0" err="1"/>
              <a:t>this.speed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/>
              <a:t>return (</a:t>
            </a:r>
            <a:r>
              <a:rPr lang="en-US" altLang="zh-TW" sz="900" u="sng" dirty="0"/>
              <a:t>remaining &gt; 0 ? remaining : 0);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11" name="直線單箭頭接點 10"/>
          <p:cNvCxnSpPr>
            <a:stCxn id="3" idx="2"/>
          </p:cNvCxnSpPr>
          <p:nvPr/>
        </p:nvCxnSpPr>
        <p:spPr>
          <a:xfrm flipH="1">
            <a:off x="7902844" y="1212744"/>
            <a:ext cx="1" cy="164449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605417"/>
              </p:ext>
            </p:extLst>
          </p:nvPr>
        </p:nvGraphicFramePr>
        <p:xfrm>
          <a:off x="7187736" y="3068960"/>
          <a:ext cx="1430218" cy="779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 smtClean="0"/>
                        <a:t>msgOnFly</a:t>
                      </a:r>
                      <a:endParaRPr lang="en-US" altLang="zh-TW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….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43" name="矩形 42"/>
          <p:cNvSpPr/>
          <p:nvPr/>
        </p:nvSpPr>
        <p:spPr>
          <a:xfrm>
            <a:off x="7188271" y="3356992"/>
            <a:ext cx="1429147" cy="50981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58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con.isMessageTransferred</a:t>
            </a:r>
            <a:r>
              <a:rPr lang="en-US" altLang="zh-TW" sz="900" b="1" dirty="0"/>
              <a:t>()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42298" y="704913"/>
            <a:ext cx="2121093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isMessageTransferred</a:t>
            </a:r>
            <a:r>
              <a:rPr lang="en-US" altLang="zh-TW" sz="900" dirty="0"/>
              <a:t>() {</a:t>
            </a:r>
          </a:p>
          <a:p>
            <a:r>
              <a:rPr lang="zh-TW" altLang="en-US" sz="900" dirty="0"/>
              <a:t> </a:t>
            </a:r>
            <a:r>
              <a:rPr lang="zh-TW" altLang="en-US" sz="900" dirty="0" smtClean="0"/>
              <a:t>   </a:t>
            </a:r>
            <a:r>
              <a:rPr lang="en-US" altLang="zh-TW" sz="900" dirty="0" smtClean="0"/>
              <a:t>return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== 0;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90" name="肘形接點 89"/>
          <p:cNvCxnSpPr/>
          <p:nvPr/>
        </p:nvCxnSpPr>
        <p:spPr>
          <a:xfrm>
            <a:off x="4211960" y="1834988"/>
            <a:ext cx="822396" cy="80253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左大括弧 91"/>
          <p:cNvSpPr/>
          <p:nvPr/>
        </p:nvSpPr>
        <p:spPr>
          <a:xfrm>
            <a:off x="6546356" y="556753"/>
            <a:ext cx="432048" cy="3725061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5802560" y="2887442"/>
            <a:ext cx="3204723" cy="17543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int</a:t>
            </a:r>
            <a:r>
              <a:rPr lang="en-US" altLang="zh-TW" sz="900" dirty="0"/>
              <a:t> remaining;</a:t>
            </a:r>
          </a:p>
          <a:p>
            <a:endParaRPr lang="zh-TW" altLang="en-US" sz="900" dirty="0"/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msgOnFly</a:t>
            </a:r>
            <a:r>
              <a:rPr lang="en-US" altLang="zh-TW" sz="900" dirty="0"/>
              <a:t> == null) {</a:t>
            </a:r>
          </a:p>
          <a:p>
            <a:r>
              <a:rPr lang="zh-TW" altLang="en-US" sz="900" dirty="0" smtClean="0"/>
              <a:t>     </a:t>
            </a:r>
            <a:r>
              <a:rPr lang="en-US" altLang="zh-TW" sz="900" dirty="0" smtClean="0"/>
              <a:t>return </a:t>
            </a:r>
            <a:r>
              <a:rPr lang="en-US" altLang="zh-TW" sz="900" dirty="0"/>
              <a:t>0;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b="1" dirty="0"/>
              <a:t>remaining</a:t>
            </a:r>
            <a:r>
              <a:rPr lang="en-US" altLang="zh-TW" sz="900" dirty="0"/>
              <a:t> = 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)((</a:t>
            </a:r>
            <a:r>
              <a:rPr lang="en-US" altLang="zh-TW" sz="900" dirty="0" err="1"/>
              <a:t>this.transferDoneTime</a:t>
            </a:r>
            <a:r>
              <a:rPr lang="en-US" altLang="zh-TW" sz="900" dirty="0"/>
              <a:t> -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()) </a:t>
            </a:r>
          </a:p>
          <a:p>
            <a:r>
              <a:rPr lang="en-US" altLang="zh-TW" sz="900" dirty="0"/>
              <a:t>* </a:t>
            </a:r>
            <a:r>
              <a:rPr lang="en-US" altLang="zh-TW" sz="900" dirty="0" err="1"/>
              <a:t>this.speed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/>
              <a:t>return (</a:t>
            </a:r>
            <a:r>
              <a:rPr lang="en-US" altLang="zh-TW" sz="900" u="sng" dirty="0"/>
              <a:t>remaining &gt; 0 ? remaining : 0);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11" name="直線單箭頭接點 10"/>
          <p:cNvCxnSpPr>
            <a:stCxn id="3" idx="2"/>
          </p:cNvCxnSpPr>
          <p:nvPr/>
        </p:nvCxnSpPr>
        <p:spPr>
          <a:xfrm flipH="1">
            <a:off x="7902844" y="1212744"/>
            <a:ext cx="1" cy="164449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7404921" y="3741911"/>
            <a:ext cx="0" cy="207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194007" y="347372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(6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8251235" y="3739388"/>
            <a:ext cx="0" cy="2073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8100392" y="347372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1) *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>
            <a:off x="6374563" y="4131749"/>
            <a:ext cx="0" cy="6883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003885" y="4777472"/>
            <a:ext cx="7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1kBps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740352" y="347624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46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con.isMessageTransferred</a:t>
            </a:r>
            <a:r>
              <a:rPr lang="en-US" altLang="zh-TW" sz="900" b="1" dirty="0"/>
              <a:t>()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42298" y="704913"/>
            <a:ext cx="2121093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isMessageTransferred</a:t>
            </a:r>
            <a:r>
              <a:rPr lang="en-US" altLang="zh-TW" sz="900" dirty="0"/>
              <a:t>() {</a:t>
            </a:r>
          </a:p>
          <a:p>
            <a:r>
              <a:rPr lang="zh-TW" altLang="en-US" sz="900" dirty="0"/>
              <a:t> </a:t>
            </a:r>
            <a:r>
              <a:rPr lang="zh-TW" altLang="en-US" sz="900" dirty="0" smtClean="0"/>
              <a:t>   </a:t>
            </a:r>
            <a:r>
              <a:rPr lang="en-US" altLang="zh-TW" sz="900" dirty="0" smtClean="0"/>
              <a:t>return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== 0;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90" name="肘形接點 89"/>
          <p:cNvCxnSpPr/>
          <p:nvPr/>
        </p:nvCxnSpPr>
        <p:spPr>
          <a:xfrm>
            <a:off x="4211960" y="1834988"/>
            <a:ext cx="822396" cy="80253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左大括弧 91"/>
          <p:cNvSpPr/>
          <p:nvPr/>
        </p:nvSpPr>
        <p:spPr>
          <a:xfrm>
            <a:off x="6546356" y="556753"/>
            <a:ext cx="432048" cy="3725061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5802560" y="2887442"/>
            <a:ext cx="3204723" cy="17543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int</a:t>
            </a:r>
            <a:r>
              <a:rPr lang="en-US" altLang="zh-TW" sz="900" dirty="0"/>
              <a:t> remaining;</a:t>
            </a:r>
          </a:p>
          <a:p>
            <a:endParaRPr lang="zh-TW" altLang="en-US" sz="900" dirty="0"/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msgOnFly</a:t>
            </a:r>
            <a:r>
              <a:rPr lang="en-US" altLang="zh-TW" sz="900" dirty="0"/>
              <a:t> == null) {</a:t>
            </a:r>
          </a:p>
          <a:p>
            <a:r>
              <a:rPr lang="zh-TW" altLang="en-US" sz="900" dirty="0" smtClean="0"/>
              <a:t>     </a:t>
            </a:r>
            <a:r>
              <a:rPr lang="en-US" altLang="zh-TW" sz="900" dirty="0" smtClean="0"/>
              <a:t>return </a:t>
            </a:r>
            <a:r>
              <a:rPr lang="en-US" altLang="zh-TW" sz="900" dirty="0"/>
              <a:t>0;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b="1" dirty="0"/>
              <a:t>remaining</a:t>
            </a:r>
            <a:r>
              <a:rPr lang="en-US" altLang="zh-TW" sz="900" dirty="0"/>
              <a:t> = 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)((</a:t>
            </a:r>
            <a:r>
              <a:rPr lang="en-US" altLang="zh-TW" sz="900" dirty="0" err="1"/>
              <a:t>this.transferDoneTime</a:t>
            </a:r>
            <a:r>
              <a:rPr lang="en-US" altLang="zh-TW" sz="900" dirty="0"/>
              <a:t> -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()) </a:t>
            </a:r>
          </a:p>
          <a:p>
            <a:r>
              <a:rPr lang="en-US" altLang="zh-TW" sz="900" dirty="0"/>
              <a:t>* </a:t>
            </a:r>
            <a:r>
              <a:rPr lang="en-US" altLang="zh-TW" sz="900" dirty="0" err="1"/>
              <a:t>this.speed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dirty="0"/>
              <a:t>return (</a:t>
            </a:r>
            <a:r>
              <a:rPr lang="en-US" altLang="zh-TW" sz="900" u="sng" dirty="0"/>
              <a:t>remaining &gt; 0 ? remaining : 0);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11" name="直線單箭頭接點 10"/>
          <p:cNvCxnSpPr>
            <a:stCxn id="3" idx="2"/>
          </p:cNvCxnSpPr>
          <p:nvPr/>
        </p:nvCxnSpPr>
        <p:spPr>
          <a:xfrm flipH="1">
            <a:off x="7902844" y="1212744"/>
            <a:ext cx="1" cy="164449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cxnSp>
        <p:nvCxnSpPr>
          <p:cNvPr id="44" name="直線單箭頭接點 43"/>
          <p:cNvCxnSpPr/>
          <p:nvPr/>
        </p:nvCxnSpPr>
        <p:spPr>
          <a:xfrm>
            <a:off x="6164776" y="3949243"/>
            <a:ext cx="0" cy="82822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5908446" y="477747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5000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66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con.isMessageTransferred</a:t>
            </a:r>
            <a:r>
              <a:rPr lang="en-US" altLang="zh-TW" sz="900" b="1" dirty="0"/>
              <a:t>()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42298" y="704913"/>
            <a:ext cx="2121093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isMessageTransferred</a:t>
            </a:r>
            <a:r>
              <a:rPr lang="en-US" altLang="zh-TW" sz="900" dirty="0"/>
              <a:t>() {</a:t>
            </a:r>
          </a:p>
          <a:p>
            <a:r>
              <a:rPr lang="zh-TW" altLang="en-US" sz="900" dirty="0"/>
              <a:t> </a:t>
            </a:r>
            <a:r>
              <a:rPr lang="zh-TW" altLang="en-US" sz="900" dirty="0" smtClean="0"/>
              <a:t>   </a:t>
            </a:r>
            <a:r>
              <a:rPr lang="en-US" altLang="zh-TW" sz="900" dirty="0" smtClean="0"/>
              <a:t>return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== 0;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90" name="肘形接點 89"/>
          <p:cNvCxnSpPr/>
          <p:nvPr/>
        </p:nvCxnSpPr>
        <p:spPr>
          <a:xfrm>
            <a:off x="4211960" y="1834988"/>
            <a:ext cx="822396" cy="80253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左大括弧 91"/>
          <p:cNvSpPr/>
          <p:nvPr/>
        </p:nvSpPr>
        <p:spPr>
          <a:xfrm>
            <a:off x="6546356" y="556753"/>
            <a:ext cx="432048" cy="3725061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5802560" y="2887442"/>
            <a:ext cx="3204723" cy="17543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int</a:t>
            </a:r>
            <a:r>
              <a:rPr lang="en-US" altLang="zh-TW" sz="900" dirty="0"/>
              <a:t> remaining;</a:t>
            </a:r>
          </a:p>
          <a:p>
            <a:endParaRPr lang="zh-TW" altLang="en-US" sz="900" dirty="0"/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msgOnFly</a:t>
            </a:r>
            <a:r>
              <a:rPr lang="en-US" altLang="zh-TW" sz="900" dirty="0"/>
              <a:t> == null) {</a:t>
            </a:r>
          </a:p>
          <a:p>
            <a:r>
              <a:rPr lang="zh-TW" altLang="en-US" sz="900" dirty="0" smtClean="0"/>
              <a:t>     </a:t>
            </a:r>
            <a:r>
              <a:rPr lang="en-US" altLang="zh-TW" sz="900" dirty="0" smtClean="0"/>
              <a:t>return </a:t>
            </a:r>
            <a:r>
              <a:rPr lang="en-US" altLang="zh-TW" sz="900" dirty="0"/>
              <a:t>0;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b="1" dirty="0"/>
              <a:t>remaining</a:t>
            </a:r>
            <a:r>
              <a:rPr lang="en-US" altLang="zh-TW" sz="900" dirty="0"/>
              <a:t> = 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)((</a:t>
            </a:r>
            <a:r>
              <a:rPr lang="en-US" altLang="zh-TW" sz="900" dirty="0" err="1"/>
              <a:t>this.transferDoneTime</a:t>
            </a:r>
            <a:r>
              <a:rPr lang="en-US" altLang="zh-TW" sz="900" dirty="0"/>
              <a:t> -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()) </a:t>
            </a:r>
          </a:p>
          <a:p>
            <a:r>
              <a:rPr lang="en-US" altLang="zh-TW" sz="900" dirty="0"/>
              <a:t>* </a:t>
            </a:r>
            <a:r>
              <a:rPr lang="en-US" altLang="zh-TW" sz="900" dirty="0" err="1"/>
              <a:t>this.speed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b="1" dirty="0">
                <a:solidFill>
                  <a:schemeClr val="accent2"/>
                </a:solidFill>
              </a:rPr>
              <a:t>return</a:t>
            </a:r>
            <a:r>
              <a:rPr lang="en-US" altLang="zh-TW" sz="900" dirty="0"/>
              <a:t> (</a:t>
            </a:r>
            <a:r>
              <a:rPr lang="en-US" altLang="zh-TW" sz="900" u="sng" dirty="0"/>
              <a:t>remaining &gt; 0 ? </a:t>
            </a:r>
            <a:r>
              <a:rPr lang="en-US" altLang="zh-TW" sz="900" b="1" u="sng" dirty="0">
                <a:solidFill>
                  <a:schemeClr val="accent2"/>
                </a:solidFill>
              </a:rPr>
              <a:t>remaining</a:t>
            </a:r>
            <a:r>
              <a:rPr lang="en-US" altLang="zh-TW" sz="900" u="sng" dirty="0"/>
              <a:t> : 0);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11" name="直線單箭頭接點 10"/>
          <p:cNvCxnSpPr>
            <a:stCxn id="3" idx="2"/>
          </p:cNvCxnSpPr>
          <p:nvPr/>
        </p:nvCxnSpPr>
        <p:spPr>
          <a:xfrm flipH="1">
            <a:off x="7902844" y="1212744"/>
            <a:ext cx="1" cy="164449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cxnSp>
        <p:nvCxnSpPr>
          <p:cNvPr id="44" name="直線單箭頭接點 43"/>
          <p:cNvCxnSpPr/>
          <p:nvPr/>
        </p:nvCxnSpPr>
        <p:spPr>
          <a:xfrm>
            <a:off x="7164288" y="4434710"/>
            <a:ext cx="0" cy="41411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837916" y="483775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5000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42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con.isMessageTransferred</a:t>
            </a:r>
            <a:r>
              <a:rPr lang="en-US" altLang="zh-TW" sz="900" b="1" dirty="0"/>
              <a:t>()</a:t>
            </a:r>
            <a:r>
              <a:rPr lang="en-US" altLang="zh-TW" sz="900" dirty="0"/>
              <a:t>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(!</a:t>
            </a:r>
            <a:r>
              <a:rPr lang="en-US" altLang="zh-TW" sz="900" dirty="0" err="1"/>
              <a:t>con.isUp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42298" y="704913"/>
            <a:ext cx="2121093" cy="50783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isMessageTransferred</a:t>
            </a:r>
            <a:r>
              <a:rPr lang="en-US" altLang="zh-TW" sz="900" dirty="0"/>
              <a:t>() {</a:t>
            </a:r>
          </a:p>
          <a:p>
            <a:r>
              <a:rPr lang="zh-TW" altLang="en-US" sz="900" dirty="0"/>
              <a:t> </a:t>
            </a:r>
            <a:r>
              <a:rPr lang="zh-TW" altLang="en-US" sz="900" dirty="0" smtClean="0"/>
              <a:t>   </a:t>
            </a:r>
            <a:r>
              <a:rPr lang="en-US" altLang="zh-TW" sz="900" b="1" dirty="0" smtClean="0">
                <a:solidFill>
                  <a:schemeClr val="accent2"/>
                </a:solidFill>
              </a:rPr>
              <a:t>return </a:t>
            </a:r>
            <a:r>
              <a:rPr lang="en-US" altLang="zh-TW" sz="900" b="1" dirty="0" err="1">
                <a:solidFill>
                  <a:schemeClr val="accent2"/>
                </a:solidFill>
              </a:rPr>
              <a:t>getRemainingByteCount</a:t>
            </a:r>
            <a:r>
              <a:rPr lang="en-US" altLang="zh-TW" sz="900" b="1" dirty="0">
                <a:solidFill>
                  <a:schemeClr val="accent2"/>
                </a:solidFill>
              </a:rPr>
              <a:t>() == 0</a:t>
            </a:r>
            <a:r>
              <a:rPr lang="en-US" altLang="zh-TW" sz="900" dirty="0"/>
              <a:t>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90" name="肘形接點 89"/>
          <p:cNvCxnSpPr/>
          <p:nvPr/>
        </p:nvCxnSpPr>
        <p:spPr>
          <a:xfrm>
            <a:off x="4211960" y="1834988"/>
            <a:ext cx="822396" cy="80253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左大括弧 91"/>
          <p:cNvSpPr/>
          <p:nvPr/>
        </p:nvSpPr>
        <p:spPr>
          <a:xfrm>
            <a:off x="6546356" y="556753"/>
            <a:ext cx="432048" cy="3725061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5802560" y="2887442"/>
            <a:ext cx="3204723" cy="17543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b="1" dirty="0" err="1"/>
              <a:t>getRemainingByteCount</a:t>
            </a:r>
            <a:r>
              <a:rPr lang="en-US" altLang="zh-TW" sz="900" b="1" dirty="0"/>
              <a:t>()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int</a:t>
            </a:r>
            <a:r>
              <a:rPr lang="en-US" altLang="zh-TW" sz="900" dirty="0"/>
              <a:t> remaining;</a:t>
            </a:r>
          </a:p>
          <a:p>
            <a:endParaRPr lang="zh-TW" altLang="en-US" sz="900" dirty="0"/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msgOnFly</a:t>
            </a:r>
            <a:r>
              <a:rPr lang="en-US" altLang="zh-TW" sz="900" dirty="0"/>
              <a:t> == null) {</a:t>
            </a:r>
          </a:p>
          <a:p>
            <a:r>
              <a:rPr lang="zh-TW" altLang="en-US" sz="900" dirty="0" smtClean="0"/>
              <a:t>     </a:t>
            </a:r>
            <a:r>
              <a:rPr lang="en-US" altLang="zh-TW" sz="900" dirty="0" smtClean="0"/>
              <a:t>return </a:t>
            </a:r>
            <a:r>
              <a:rPr lang="en-US" altLang="zh-TW" sz="900" dirty="0"/>
              <a:t>0;</a:t>
            </a:r>
          </a:p>
          <a:p>
            <a:r>
              <a:rPr lang="zh-TW" altLang="en-US" sz="900" dirty="0" smtClean="0"/>
              <a:t>  </a:t>
            </a:r>
            <a:r>
              <a:rPr lang="en-US" altLang="zh-TW" sz="900" dirty="0" smtClean="0"/>
              <a:t>}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b="1" dirty="0"/>
              <a:t>remaining</a:t>
            </a:r>
            <a:r>
              <a:rPr lang="en-US" altLang="zh-TW" sz="900" dirty="0"/>
              <a:t> = 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)((</a:t>
            </a:r>
            <a:r>
              <a:rPr lang="en-US" altLang="zh-TW" sz="900" dirty="0" err="1"/>
              <a:t>this.transferDoneTime</a:t>
            </a:r>
            <a:r>
              <a:rPr lang="en-US" altLang="zh-TW" sz="900" dirty="0"/>
              <a:t> -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()) </a:t>
            </a:r>
          </a:p>
          <a:p>
            <a:r>
              <a:rPr lang="en-US" altLang="zh-TW" sz="900" dirty="0"/>
              <a:t>* </a:t>
            </a:r>
            <a:r>
              <a:rPr lang="en-US" altLang="zh-TW" sz="900" dirty="0" err="1"/>
              <a:t>this.speed</a:t>
            </a:r>
            <a:r>
              <a:rPr lang="en-US" altLang="zh-TW" sz="900" dirty="0"/>
              <a:t>);</a:t>
            </a:r>
          </a:p>
          <a:p>
            <a:endParaRPr lang="zh-TW" altLang="en-US" sz="900" dirty="0"/>
          </a:p>
          <a:p>
            <a:r>
              <a:rPr lang="en-US" altLang="zh-TW" sz="900" b="1" dirty="0">
                <a:solidFill>
                  <a:schemeClr val="accent2"/>
                </a:solidFill>
              </a:rPr>
              <a:t>return</a:t>
            </a:r>
            <a:r>
              <a:rPr lang="en-US" altLang="zh-TW" sz="900" dirty="0"/>
              <a:t> (</a:t>
            </a:r>
            <a:r>
              <a:rPr lang="en-US" altLang="zh-TW" sz="900" u="sng" dirty="0"/>
              <a:t>remaining &gt; 0 ? </a:t>
            </a:r>
            <a:r>
              <a:rPr lang="en-US" altLang="zh-TW" sz="900" b="1" u="sng" dirty="0">
                <a:solidFill>
                  <a:schemeClr val="accent2"/>
                </a:solidFill>
              </a:rPr>
              <a:t>remaining</a:t>
            </a:r>
            <a:r>
              <a:rPr lang="en-US" altLang="zh-TW" sz="900" u="sng" dirty="0"/>
              <a:t> : 0);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cxnSp>
        <p:nvCxnSpPr>
          <p:cNvPr id="11" name="直線單箭頭接點 10"/>
          <p:cNvCxnSpPr>
            <a:stCxn id="3" idx="2"/>
          </p:cNvCxnSpPr>
          <p:nvPr/>
        </p:nvCxnSpPr>
        <p:spPr>
          <a:xfrm flipH="1">
            <a:off x="7902844" y="1212744"/>
            <a:ext cx="1" cy="164449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cxnSp>
        <p:nvCxnSpPr>
          <p:cNvPr id="44" name="直線單箭頭接點 43"/>
          <p:cNvCxnSpPr/>
          <p:nvPr/>
        </p:nvCxnSpPr>
        <p:spPr>
          <a:xfrm>
            <a:off x="7164288" y="4434710"/>
            <a:ext cx="0" cy="41411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837916" y="483775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5000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>
            <a:off x="7236296" y="999602"/>
            <a:ext cx="1190468" cy="70803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8303030" y="1696573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84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85667" y="8327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285667" y="55076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155" y="106874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75315" y="2857239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897735" y="37130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10045" y="614429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766045" y="918007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756470" y="5406259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756470" y="1356744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034356" y="108119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5048212" y="2030160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5034356" y="15469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5048212" y="249352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5790356" y="1370903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5790356" y="1834989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5804212" y="2318160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790356" y="90719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1897735" y="838800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56470" y="916414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1711601" y="918008"/>
            <a:ext cx="4084535" cy="159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453553" y="919600"/>
            <a:ext cx="1390256" cy="5644622"/>
          </a:xfrm>
          <a:prstGeom prst="leftBrace">
            <a:avLst>
              <a:gd name="adj1" fmla="val 8333"/>
              <a:gd name="adj2" fmla="val 55899"/>
            </a:avLst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0473" y="3949243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15155" y="599849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15155" y="6133335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b="1" dirty="0" err="1"/>
              <a:t>super.update</a:t>
            </a:r>
            <a:r>
              <a:rPr lang="en-US" altLang="zh-TW" sz="1000" b="1" dirty="0"/>
              <a:t>();</a:t>
            </a:r>
            <a:endParaRPr lang="en-US" altLang="zh-TW" sz="1000" b="1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51043" y="879200"/>
            <a:ext cx="35557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b="1" dirty="0"/>
              <a:t>update() </a:t>
            </a:r>
            <a:r>
              <a:rPr lang="en-US" altLang="zh-TW" sz="900" dirty="0" smtClean="0"/>
              <a:t>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   for </a:t>
            </a:r>
            <a:r>
              <a:rPr lang="en-US" altLang="zh-TW" sz="900" dirty="0"/>
              <a:t>(</a:t>
            </a:r>
            <a:r>
              <a:rPr lang="en-US" altLang="zh-TW" sz="900" dirty="0" err="1"/>
              <a:t>int</a:t>
            </a:r>
            <a:r>
              <a:rPr lang="en-US" altLang="zh-TW" sz="900" dirty="0"/>
              <a:t> </a:t>
            </a:r>
            <a:r>
              <a:rPr lang="en-US" altLang="zh-TW" sz="900" dirty="0" err="1"/>
              <a:t>i</a:t>
            </a:r>
            <a:r>
              <a:rPr lang="en-US" altLang="zh-TW" sz="900" dirty="0"/>
              <a:t>=0; </a:t>
            </a:r>
            <a:r>
              <a:rPr lang="en-US" altLang="zh-TW" sz="900" dirty="0" err="1"/>
              <a:t>i</a:t>
            </a:r>
            <a:r>
              <a:rPr lang="en-US" altLang="zh-TW" sz="900" dirty="0"/>
              <a:t>&lt;</a:t>
            </a:r>
            <a:r>
              <a:rPr lang="en-US" altLang="zh-TW" sz="900" dirty="0" err="1"/>
              <a:t>this.sendingConnections.size</a:t>
            </a:r>
            <a:r>
              <a:rPr lang="en-US" altLang="zh-TW" sz="900" dirty="0"/>
              <a:t>(); 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boolean</a:t>
            </a:r>
            <a:r>
              <a:rPr lang="en-US" altLang="zh-TW" sz="900" dirty="0" smtClean="0"/>
              <a:t> 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 = false;</a:t>
            </a:r>
          </a:p>
          <a:p>
            <a:r>
              <a:rPr lang="en-US" altLang="zh-TW" sz="900" dirty="0" smtClean="0"/>
              <a:t>       Connection </a:t>
            </a:r>
            <a:r>
              <a:rPr lang="en-US" altLang="zh-TW" sz="900" dirty="0"/>
              <a:t>con = </a:t>
            </a:r>
            <a:r>
              <a:rPr lang="en-US" altLang="zh-TW" sz="900" dirty="0" err="1"/>
              <a:t>sendingConnections.get</a:t>
            </a:r>
            <a:r>
              <a:rPr lang="en-US" altLang="zh-TW" sz="900" dirty="0"/>
              <a:t>(</a:t>
            </a:r>
            <a:r>
              <a:rPr lang="en-US" altLang="zh-TW" sz="900" dirty="0" err="1"/>
              <a:t>i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smtClean="0"/>
              <a:t>       </a:t>
            </a:r>
            <a:r>
              <a:rPr lang="en-US" altLang="zh-TW" sz="900" dirty="0" smtClean="0">
                <a:solidFill>
                  <a:schemeClr val="accent3"/>
                </a:solidFill>
              </a:rPr>
              <a:t>/* </a:t>
            </a:r>
            <a:r>
              <a:rPr lang="en-US" altLang="zh-TW" sz="900" dirty="0">
                <a:solidFill>
                  <a:schemeClr val="accent3"/>
                </a:solidFill>
              </a:rPr>
              <a:t>finalize ready transfers */</a:t>
            </a:r>
          </a:p>
          <a:p>
            <a:r>
              <a:rPr lang="en-US" altLang="zh-TW" sz="900" dirty="0" smtClean="0"/>
              <a:t>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con.isMessageTransferred</a:t>
            </a:r>
            <a:r>
              <a:rPr lang="en-US" altLang="zh-TW" sz="900" dirty="0"/>
              <a:t>()) {</a:t>
            </a:r>
          </a:p>
          <a:p>
            <a:r>
              <a:rPr lang="en-US" altLang="zh-TW" sz="900" dirty="0" smtClean="0"/>
              <a:t>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transferDone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con.finalizeTransfer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     } </a:t>
            </a:r>
            <a:r>
              <a:rPr lang="en-US" altLang="zh-TW" sz="900" dirty="0">
                <a:solidFill>
                  <a:schemeClr val="accent3"/>
                </a:solidFill>
              </a:rPr>
              <a:t>/* else: some other entity aborted transfer */</a:t>
            </a:r>
          </a:p>
          <a:p>
            <a:r>
              <a:rPr lang="en-US" altLang="zh-TW" sz="900" dirty="0" smtClean="0"/>
              <a:t>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remove connections that have gone down */</a:t>
            </a:r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if </a:t>
            </a:r>
            <a:r>
              <a:rPr lang="en-US" altLang="zh-TW" sz="900" b="1" dirty="0"/>
              <a:t>(!</a:t>
            </a:r>
            <a:r>
              <a:rPr lang="en-US" altLang="zh-TW" sz="900" b="1" dirty="0" err="1"/>
              <a:t>con.isUp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con.getMessage</a:t>
            </a:r>
            <a:r>
              <a:rPr lang="en-US" altLang="zh-TW" sz="900" dirty="0"/>
              <a:t>() != null) {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transferAborted</a:t>
            </a:r>
            <a:r>
              <a:rPr lang="en-US" altLang="zh-TW" sz="900" dirty="0" smtClean="0"/>
              <a:t>(con);</a:t>
            </a:r>
          </a:p>
          <a:p>
            <a:r>
              <a:rPr lang="en-US" altLang="zh-TW" sz="900" dirty="0" smtClean="0"/>
              <a:t>                </a:t>
            </a:r>
            <a:r>
              <a:rPr lang="en-US" altLang="zh-TW" sz="900" dirty="0" err="1" smtClean="0"/>
              <a:t>con.abortTransfer</a:t>
            </a:r>
            <a:r>
              <a:rPr lang="en-US" altLang="zh-TW" sz="900" dirty="0" smtClean="0"/>
              <a:t>();</a:t>
            </a:r>
          </a:p>
          <a:p>
            <a:r>
              <a:rPr lang="en-US" altLang="zh-TW" sz="900" dirty="0" smtClean="0"/>
              <a:t>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removeCurrent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true;</a:t>
            </a:r>
          </a:p>
          <a:p>
            <a:r>
              <a:rPr lang="en-US" altLang="zh-TW" sz="900" dirty="0" smtClean="0"/>
              <a:t>        } 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dirty="0" smtClean="0"/>
              <a:t>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removeCurrent</a:t>
            </a:r>
            <a:r>
              <a:rPr lang="en-US" altLang="zh-TW" sz="900" dirty="0"/>
              <a:t>) </a:t>
            </a:r>
            <a:r>
              <a:rPr lang="en-US" altLang="zh-TW" sz="900" dirty="0" smtClean="0"/>
              <a:t>{</a:t>
            </a:r>
            <a:endParaRPr lang="en-US" altLang="zh-TW" sz="900" dirty="0"/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   // </a:t>
            </a:r>
            <a:r>
              <a:rPr lang="en-US" altLang="zh-TW" sz="900" dirty="0">
                <a:solidFill>
                  <a:schemeClr val="accent3"/>
                </a:solidFill>
              </a:rPr>
              <a:t>if the message being sent was holding excess buffer, free it</a:t>
            </a:r>
          </a:p>
          <a:p>
            <a:r>
              <a:rPr lang="en-US" altLang="zh-TW" sz="900" dirty="0" smtClean="0"/>
              <a:t>         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this.getFreeBufferSize</a:t>
            </a:r>
            <a:r>
              <a:rPr lang="en-US" altLang="zh-TW" sz="900" dirty="0"/>
              <a:t>() &lt; 0) {</a:t>
            </a:r>
          </a:p>
          <a:p>
            <a:r>
              <a:rPr lang="en-US" altLang="zh-TW" sz="900" dirty="0" smtClean="0"/>
              <a:t>                 </a:t>
            </a:r>
            <a:r>
              <a:rPr lang="en-US" altLang="zh-TW" sz="900" dirty="0" err="1" smtClean="0"/>
              <a:t>this.makeRoomForMessage</a:t>
            </a:r>
            <a:r>
              <a:rPr lang="en-US" altLang="zh-TW" sz="900" dirty="0" smtClean="0"/>
              <a:t>(0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     }</a:t>
            </a:r>
            <a:endParaRPr lang="en-US" altLang="zh-TW" sz="900" dirty="0"/>
          </a:p>
          <a:p>
            <a:r>
              <a:rPr lang="en-US" altLang="zh-TW" sz="900" dirty="0" smtClean="0"/>
              <a:t>             </a:t>
            </a:r>
            <a:r>
              <a:rPr lang="en-US" altLang="zh-TW" sz="900" dirty="0" err="1" smtClean="0"/>
              <a:t>sendingConnections.remove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     else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smtClean="0">
                <a:solidFill>
                  <a:schemeClr val="accent3"/>
                </a:solidFill>
              </a:rPr>
              <a:t>        /* </a:t>
            </a:r>
            <a:r>
              <a:rPr lang="en-US" altLang="zh-TW" sz="900" dirty="0">
                <a:solidFill>
                  <a:schemeClr val="accent3"/>
                </a:solidFill>
              </a:rPr>
              <a:t>index increase needed only if nothing was removed */</a:t>
            </a:r>
          </a:p>
          <a:p>
            <a:r>
              <a:rPr lang="en-US" altLang="zh-TW" sz="900" dirty="0" smtClean="0"/>
              <a:t>            </a:t>
            </a:r>
            <a:r>
              <a:rPr lang="en-US" altLang="zh-TW" sz="900" dirty="0" err="1" smtClean="0"/>
              <a:t>i</a:t>
            </a:r>
            <a:r>
              <a:rPr lang="en-US" altLang="zh-TW" sz="900" dirty="0"/>
              <a:t>++;</a:t>
            </a:r>
          </a:p>
          <a:p>
            <a:r>
              <a:rPr lang="en-US" altLang="zh-TW" sz="900" dirty="0" smtClean="0"/>
              <a:t>        }</a:t>
            </a:r>
            <a:endParaRPr lang="en-US" altLang="zh-TW" sz="900" dirty="0"/>
          </a:p>
          <a:p>
            <a:r>
              <a:rPr lang="en-US" altLang="zh-TW" sz="900" dirty="0" smtClean="0"/>
              <a:t>   }</a:t>
            </a:r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time to do a TTL check and drop old messages? Only if not sending */</a:t>
            </a:r>
          </a:p>
          <a:p>
            <a:r>
              <a:rPr lang="en-US" altLang="zh-TW" sz="900" dirty="0" smtClean="0"/>
              <a:t>   if </a:t>
            </a:r>
            <a:r>
              <a:rPr lang="en-US" altLang="zh-TW" sz="900" dirty="0"/>
              <a:t>(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 - </a:t>
            </a:r>
            <a:r>
              <a:rPr lang="en-US" altLang="zh-TW" sz="900" i="1" dirty="0" err="1"/>
              <a:t>lastTtlCheck</a:t>
            </a:r>
            <a:r>
              <a:rPr lang="en-US" altLang="zh-TW" sz="900" i="1" dirty="0"/>
              <a:t> &gt;= TTL_CHECK_INTERVAL &amp;&amp; </a:t>
            </a:r>
          </a:p>
          <a:p>
            <a:r>
              <a:rPr lang="en-US" altLang="zh-TW" sz="900" dirty="0" smtClean="0"/>
              <a:t>        </a:t>
            </a:r>
            <a:r>
              <a:rPr lang="en-US" altLang="zh-TW" sz="900" dirty="0" err="1" smtClean="0"/>
              <a:t>sendingConnections.size</a:t>
            </a:r>
            <a:r>
              <a:rPr lang="en-US" altLang="zh-TW" sz="900" dirty="0"/>
              <a:t>() == 0) {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dropExpiredMessages</a:t>
            </a:r>
            <a:r>
              <a:rPr lang="en-US" altLang="zh-TW" sz="900" dirty="0"/>
              <a:t>();</a:t>
            </a:r>
          </a:p>
          <a:p>
            <a:r>
              <a:rPr lang="en-US" altLang="zh-TW" sz="900" dirty="0" smtClean="0"/>
              <a:t>       </a:t>
            </a:r>
            <a:r>
              <a:rPr lang="en-US" altLang="zh-TW" sz="900" dirty="0" err="1" smtClean="0"/>
              <a:t>lastTtlCheck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</a:t>
            </a:r>
            <a:r>
              <a:rPr lang="en-US" altLang="zh-TW" sz="900" dirty="0" err="1"/>
              <a:t>SimClock.</a:t>
            </a:r>
            <a:r>
              <a:rPr lang="en-US" altLang="zh-TW" sz="900" i="1" dirty="0" err="1"/>
              <a:t>getTime</a:t>
            </a:r>
            <a:r>
              <a:rPr lang="en-US" altLang="zh-TW" sz="900" i="1" dirty="0"/>
              <a:t>();</a:t>
            </a:r>
          </a:p>
          <a:p>
            <a:r>
              <a:rPr lang="en-US" altLang="zh-TW" sz="900" dirty="0" smtClean="0"/>
              <a:t>    }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94125" y="237470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4125" y="7551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89313" y="668158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89313" y="50620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1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2733135" y="1818752"/>
            <a:ext cx="573068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179613" y="1634086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1" name="肘形接點 50"/>
          <p:cNvCxnSpPr/>
          <p:nvPr/>
        </p:nvCxnSpPr>
        <p:spPr>
          <a:xfrm flipV="1">
            <a:off x="3821733" y="2174160"/>
            <a:ext cx="1226479" cy="750785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50" idx="3"/>
          </p:cNvCxnSpPr>
          <p:nvPr/>
        </p:nvCxnSpPr>
        <p:spPr>
          <a:xfrm flipV="1">
            <a:off x="6560212" y="1634086"/>
            <a:ext cx="820100" cy="54007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380311" y="1442909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2"/>
                </a:solidFill>
              </a:rPr>
              <a:t>isUp</a:t>
            </a:r>
            <a:r>
              <a:rPr lang="en-US" altLang="zh-TW" dirty="0" smtClean="0">
                <a:solidFill>
                  <a:schemeClr val="accent2"/>
                </a:solidFill>
              </a:rPr>
              <a:t>==true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49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3528</TotalTime>
  <Words>24037</Words>
  <Application>Microsoft Office PowerPoint</Application>
  <PresentationFormat>如螢幕大小 (4:3)</PresentationFormat>
  <Paragraphs>7080</Paragraphs>
  <Slides>165</Slides>
  <Notes>54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165</vt:i4>
      </vt:variant>
    </vt:vector>
  </HeadingPairs>
  <TitlesOfParts>
    <vt:vector size="166" baseType="lpstr">
      <vt:lpstr>Office 佈景主題</vt:lpstr>
      <vt:lpstr>EpidemicRouter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Ready to send the message</vt:lpstr>
      <vt:lpstr>PowerPoint 簡報</vt:lpstr>
      <vt:lpstr>PowerPoint 簡報</vt:lpstr>
      <vt:lpstr>Start to receive the message</vt:lpstr>
      <vt:lpstr>PowerPoint 簡報</vt:lpstr>
      <vt:lpstr>PowerPoint 簡報</vt:lpstr>
      <vt:lpstr>PowerPoint 簡報</vt:lpstr>
      <vt:lpstr>MessageSending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Connection UP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Connection UP in clock 0</vt:lpstr>
      <vt:lpstr>PowerPoint 簡報</vt:lpstr>
      <vt:lpstr>Create a Message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Ready to send the message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Checks if router by receiver "wants" to start receiving message (there is only do "checks" in this phase)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EpidemicRouter</dc:title>
  <dc:creator>Ellison</dc:creator>
  <cp:lastModifiedBy>Ellison</cp:lastModifiedBy>
  <cp:revision>241</cp:revision>
  <dcterms:created xsi:type="dcterms:W3CDTF">2013-09-15T10:21:42Z</dcterms:created>
  <dcterms:modified xsi:type="dcterms:W3CDTF">2013-10-25T07:58:14Z</dcterms:modified>
</cp:coreProperties>
</file>