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wmf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9.wm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9.wmf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Social-aware Relay Node Selection in Delay Tolerant Networks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Principles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</a:t>
            </a:r>
            <a:r>
              <a:rPr lang="en-US" altLang="zh-TW" sz="2400" i="1" dirty="0" smtClean="0"/>
              <a:t>Short </a:t>
            </a:r>
            <a:r>
              <a:rPr lang="en-US" altLang="zh-TW" sz="2400" i="1" dirty="0"/>
              <a:t>average path </a:t>
            </a:r>
            <a:r>
              <a:rPr lang="en-US" altLang="zh-TW" sz="2400" i="1" dirty="0" smtClean="0"/>
              <a:t>length</a:t>
            </a:r>
            <a:endParaRPr lang="en-US" altLang="zh-TW" sz="2400" i="1" dirty="0"/>
          </a:p>
          <a:p>
            <a:pPr lvl="1"/>
            <a:r>
              <a:rPr lang="en-US" altLang="zh-TW" sz="1600" i="1" dirty="0"/>
              <a:t>Which describes the phenomenon that two people are connected by only a few </a:t>
            </a:r>
            <a:r>
              <a:rPr lang="en-US" altLang="zh-TW" sz="1600" i="1" dirty="0" smtClean="0"/>
              <a:t>people</a:t>
            </a:r>
            <a:endParaRPr lang="en-US" altLang="zh-TW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2.</a:t>
            </a:r>
            <a:r>
              <a:rPr lang="en-US" altLang="zh-TW" i="1" dirty="0" smtClean="0"/>
              <a:t> </a:t>
            </a:r>
            <a:r>
              <a:rPr lang="en-US" altLang="zh-TW" sz="2400" i="1" dirty="0"/>
              <a:t>D</a:t>
            </a:r>
            <a:r>
              <a:rPr lang="en-US" altLang="zh-TW" sz="2400" i="1" dirty="0" smtClean="0"/>
              <a:t>estination-dependent </a:t>
            </a:r>
            <a:r>
              <a:rPr lang="en-US" altLang="zh-TW" sz="2400" i="1" dirty="0"/>
              <a:t>greedy relay node </a:t>
            </a:r>
            <a:r>
              <a:rPr lang="en-US" altLang="zh-TW" sz="2400" i="1" dirty="0" smtClean="0"/>
              <a:t>selection</a:t>
            </a:r>
          </a:p>
          <a:p>
            <a:pPr marL="0" lvl="1" indent="0">
              <a:buNone/>
            </a:pPr>
            <a:r>
              <a:rPr lang="en-US" altLang="zh-TW" sz="2400" i="1" dirty="0"/>
              <a:t> </a:t>
            </a:r>
            <a:r>
              <a:rPr lang="en-US" altLang="zh-TW" sz="2400" i="1" dirty="0" smtClean="0"/>
              <a:t>      -  </a:t>
            </a:r>
            <a:r>
              <a:rPr lang="en-US" altLang="zh-TW" sz="1600" i="1" dirty="0" smtClean="0"/>
              <a:t>adopt the connection strength metric</a:t>
            </a:r>
          </a:p>
          <a:p>
            <a:pPr marL="0" lvl="1" indent="0">
              <a:buNone/>
            </a:pPr>
            <a:endParaRPr lang="en-US" altLang="zh-TW" sz="1600" i="1" dirty="0"/>
          </a:p>
          <a:p>
            <a:pPr marL="0" lvl="1" indent="0">
              <a:buNone/>
            </a:pPr>
            <a:endParaRPr lang="en-US" altLang="zh-TW" sz="1600" i="1" dirty="0" smtClean="0"/>
          </a:p>
          <a:p>
            <a:pPr marL="0" lvl="1" indent="0">
              <a:buNone/>
            </a:pPr>
            <a:endParaRPr lang="en-US" altLang="zh-TW" sz="1600" i="1" dirty="0"/>
          </a:p>
          <a:p>
            <a:pPr marL="0" lvl="1" indent="0">
              <a:buNone/>
            </a:pPr>
            <a:endParaRPr lang="en-US" altLang="zh-TW" sz="1600" i="1" dirty="0" smtClean="0"/>
          </a:p>
          <a:p>
            <a:pPr marL="0" lvl="1" indent="0">
              <a:buNone/>
            </a:pPr>
            <a:endParaRPr lang="en-US" altLang="zh-TW" sz="1600" i="1" dirty="0"/>
          </a:p>
          <a:p>
            <a:pPr marL="0" lvl="1" indent="0">
              <a:buNone/>
            </a:pPr>
            <a:endParaRPr lang="en-US" altLang="zh-TW" sz="1600" i="1" dirty="0" smtClean="0"/>
          </a:p>
          <a:p>
            <a:pPr marL="0" lvl="1" indent="0">
              <a:buNone/>
            </a:pPr>
            <a:r>
              <a:rPr lang="en-US" altLang="zh-TW" sz="1600" i="1" dirty="0" smtClean="0"/>
              <a:t>Where             : </a:t>
            </a:r>
          </a:p>
          <a:p>
            <a:pPr marL="0" lvl="1" indent="0">
              <a:buNone/>
            </a:pPr>
            <a:r>
              <a:rPr lang="en-US" altLang="zh-TW" sz="1600" i="1" dirty="0" smtClean="0"/>
              <a:t>	</a:t>
            </a:r>
          </a:p>
          <a:p>
            <a:pPr marL="0" lvl="1" indent="0">
              <a:buNone/>
            </a:pPr>
            <a:r>
              <a:rPr lang="en-US" altLang="zh-TW" sz="1600" i="1" dirty="0"/>
              <a:t>	</a:t>
            </a:r>
          </a:p>
          <a:p>
            <a:pPr marL="0" lvl="1" indent="0">
              <a:buNone/>
            </a:pPr>
            <a:endParaRPr lang="en-US" altLang="zh-TW" sz="16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7"/>
            <a:ext cx="3019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66410"/>
            <a:ext cx="542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27" y="5140124"/>
            <a:ext cx="3971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02" y="5185434"/>
            <a:ext cx="2371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92553" y="5559782"/>
            <a:ext cx="6454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 </a:t>
            </a:r>
            <a:r>
              <a:rPr lang="en-US" altLang="zh-TW" dirty="0"/>
              <a:t>T: 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Current time</a:t>
            </a:r>
          </a:p>
          <a:p>
            <a:r>
              <a:rPr lang="en-US" altLang="zh-TW" dirty="0" smtClean="0"/>
              <a:t>f(t): </a:t>
            </a:r>
            <a:r>
              <a:rPr lang="zh-TW" altLang="en-US" dirty="0" smtClean="0"/>
              <a:t> </a:t>
            </a:r>
            <a:r>
              <a:rPr lang="en-US" altLang="zh-TW" dirty="0" smtClean="0"/>
              <a:t>Binary value</a:t>
            </a:r>
            <a:r>
              <a:rPr lang="zh-TW" altLang="en-US" dirty="0" smtClean="0"/>
              <a:t>表示                                           在</a:t>
            </a:r>
            <a:r>
              <a:rPr lang="en-US" altLang="zh-TW" dirty="0" smtClean="0"/>
              <a:t>Time t</a:t>
            </a:r>
            <a:r>
              <a:rPr lang="zh-TW" altLang="en-US" dirty="0" smtClean="0"/>
              <a:t>時</a:t>
            </a:r>
            <a:r>
              <a:rPr lang="zh-TW" altLang="en-US" dirty="0"/>
              <a:t>是否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指</a:t>
            </a:r>
            <a:r>
              <a:rPr lang="en-US" altLang="zh-TW" dirty="0" smtClean="0"/>
              <a:t>[0,T]</a:t>
            </a:r>
            <a:r>
              <a:rPr lang="zh-TW" altLang="en-US" dirty="0" smtClean="0"/>
              <a:t>時間當中的總連線數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77" y="5867834"/>
            <a:ext cx="2171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337949"/>
            <a:ext cx="533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46" y="4016842"/>
            <a:ext cx="581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519071" y="4045029"/>
            <a:ext cx="26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: Average contact duration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2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 smtClean="0"/>
              <a:t>Principles(cont.)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en-US" altLang="zh-TW" sz="2400" i="1" dirty="0" smtClean="0"/>
              <a:t>High cluster </a:t>
            </a:r>
            <a:r>
              <a:rPr lang="en-US" altLang="zh-TW" sz="2400" i="1" dirty="0" err="1" smtClean="0"/>
              <a:t>coeffictent</a:t>
            </a: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   - </a:t>
            </a:r>
            <a:r>
              <a:rPr lang="en-US" altLang="zh-TW" sz="1600" i="1" dirty="0"/>
              <a:t>Which describes the phenomenon </a:t>
            </a:r>
            <a:r>
              <a:rPr lang="en-US" altLang="zh-TW" sz="1600" i="1" dirty="0" smtClean="0"/>
              <a:t>that </a:t>
            </a:r>
            <a:r>
              <a:rPr lang="en-US" altLang="zh-TW" sz="1600" dirty="0"/>
              <a:t>people are likely to make friends with</a:t>
            </a:r>
          </a:p>
          <a:p>
            <a:pPr marL="0" indent="0">
              <a:buNone/>
            </a:pPr>
            <a:r>
              <a:rPr lang="en-US" altLang="zh-TW" sz="1600" dirty="0" smtClean="0"/>
              <a:t>                his/her </a:t>
            </a:r>
            <a:r>
              <a:rPr lang="en-US" altLang="zh-TW" sz="1600" dirty="0"/>
              <a:t>friends’ friends.</a:t>
            </a:r>
            <a:r>
              <a:rPr lang="en-US" altLang="zh-TW" sz="1600" i="1" dirty="0" smtClean="0"/>
              <a:t> </a:t>
            </a:r>
          </a:p>
          <a:p>
            <a:r>
              <a:rPr lang="en-US" altLang="zh-TW" sz="1600" i="1" dirty="0" smtClean="0"/>
              <a:t>Thus, </a:t>
            </a:r>
            <a:r>
              <a:rPr lang="en-US" altLang="zh-TW" sz="1600" dirty="0"/>
              <a:t>even an encountered node </a:t>
            </a:r>
            <a:r>
              <a:rPr lang="en-US" altLang="zh-TW" sz="1600" dirty="0" smtClean="0"/>
              <a:t>is with </a:t>
            </a:r>
            <a:r>
              <a:rPr lang="en-US" altLang="zh-TW" sz="1600" dirty="0"/>
              <a:t>a relatively low delivery probability but one of its </a:t>
            </a:r>
            <a:r>
              <a:rPr lang="en-US" altLang="zh-TW" sz="1600" dirty="0" smtClean="0"/>
              <a:t>friends has </a:t>
            </a:r>
            <a:r>
              <a:rPr lang="en-US" altLang="zh-TW" sz="1600" dirty="0"/>
              <a:t>a larger one, we may also forward the message to </a:t>
            </a:r>
            <a:r>
              <a:rPr lang="en-US" altLang="zh-TW" sz="1600" dirty="0" smtClean="0"/>
              <a:t>the encountered </a:t>
            </a:r>
            <a:r>
              <a:rPr lang="en-US" altLang="zh-TW" sz="1600" dirty="0"/>
              <a:t>one.</a:t>
            </a:r>
            <a:endParaRPr lang="en-US" altLang="zh-TW" sz="2400" i="1" dirty="0" smtClean="0"/>
          </a:p>
        </p:txBody>
      </p:sp>
      <p:pic>
        <p:nvPicPr>
          <p:cNvPr id="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11" y="42011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499" y="42805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940152" y="4561525"/>
            <a:ext cx="589979" cy="31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29" y="476110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17" y="484048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204370" y="5121471"/>
            <a:ext cx="589979" cy="315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51" y="531234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9" y="539172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899592" y="5672708"/>
            <a:ext cx="589979" cy="29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14" name="直線單箭頭接點 13"/>
          <p:cNvCxnSpPr>
            <a:stCxn id="6" idx="1"/>
          </p:cNvCxnSpPr>
          <p:nvPr/>
        </p:nvCxnSpPr>
        <p:spPr>
          <a:xfrm flipH="1">
            <a:off x="3850992" y="4717729"/>
            <a:ext cx="2089160" cy="26324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1"/>
          </p:cNvCxnSpPr>
          <p:nvPr/>
        </p:nvCxnSpPr>
        <p:spPr>
          <a:xfrm flipH="1">
            <a:off x="1546214" y="5279320"/>
            <a:ext cx="1658156" cy="252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586774" y="4375207"/>
            <a:ext cx="30008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15816" y="5379123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ow deliver probability</a:t>
            </a:r>
            <a:endParaRPr lang="zh-TW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1812" y="5927054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high deliver probability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2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25" y="574632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13" y="582570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6591866" y="610668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other</a:t>
            </a:r>
            <a:endParaRPr lang="zh-TW" altLang="en-US" sz="1400" dirty="0"/>
          </a:p>
        </p:txBody>
      </p:sp>
      <p:pic>
        <p:nvPicPr>
          <p:cNvPr id="2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0148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48" y="50942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7869001" y="53752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other</a:t>
            </a:r>
            <a:endParaRPr lang="zh-TW" altLang="en-US" sz="1400" dirty="0"/>
          </a:p>
        </p:txBody>
      </p:sp>
      <p:cxnSp>
        <p:nvCxnSpPr>
          <p:cNvPr id="15" name="直線接點 14"/>
          <p:cNvCxnSpPr>
            <a:stCxn id="6" idx="2"/>
            <a:endCxn id="21" idx="0"/>
          </p:cNvCxnSpPr>
          <p:nvPr/>
        </p:nvCxnSpPr>
        <p:spPr>
          <a:xfrm>
            <a:off x="6235142" y="4873932"/>
            <a:ext cx="683465" cy="95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" idx="2"/>
            <a:endCxn id="23" idx="1"/>
          </p:cNvCxnSpPr>
          <p:nvPr/>
        </p:nvCxnSpPr>
        <p:spPr>
          <a:xfrm>
            <a:off x="6235142" y="4873932"/>
            <a:ext cx="1577218" cy="35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91" y="4600877"/>
            <a:ext cx="266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55" y="5716164"/>
            <a:ext cx="3143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10" y="5145969"/>
            <a:ext cx="304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2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3794 L -0.10018 -0.03354 C -0.11945 -0.05112 -0.14844 -0.05968 -0.1783 -0.05968 C -0.21285 -0.05968 -0.24028 -0.05112 -0.25955 -0.03354 L -0.35139 0.0379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4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19 0.08444 L -0.429 0.02244 C -0.44202 0.00972 -0.46112 0.00324 -0.48108 0.00324 C -0.504 0.00324 -0.52205 0.00972 -0.5349 0.02244 L -0.59549 0.08444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4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12/6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TBFS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Whenever a new message (</a:t>
            </a:r>
            <a:r>
              <a:rPr lang="en-US" altLang="zh-TW" sz="2000" dirty="0" err="1" smtClean="0"/>
              <a:t>eg</a:t>
            </a:r>
            <a:r>
              <a:rPr lang="en-US" altLang="zh-TW" sz="2000" dirty="0" smtClean="0"/>
              <a:t>. e) is generated at a source node</a:t>
            </a:r>
            <a:r>
              <a:rPr lang="en-US" altLang="zh-TW" sz="2000" dirty="0"/>
              <a:t>,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it is contained following: </a:t>
            </a:r>
            <a:endParaRPr lang="en-US" altLang="zh-TW" sz="2000" dirty="0" smtClean="0"/>
          </a:p>
          <a:p>
            <a:r>
              <a:rPr lang="en-US" altLang="zh-TW" sz="2000" dirty="0" smtClean="0">
                <a:solidFill>
                  <a:schemeClr val="accent3">
                    <a:lumMod val="75000"/>
                  </a:schemeClr>
                </a:solidFill>
              </a:rPr>
              <a:t>hop-to-forward (</a:t>
            </a:r>
            <a:r>
              <a:rPr lang="en-US" altLang="zh-TW" sz="2000" dirty="0" err="1" smtClean="0">
                <a:solidFill>
                  <a:schemeClr val="accent3">
                    <a:lumMod val="75000"/>
                  </a:schemeClr>
                </a:solidFill>
              </a:rPr>
              <a:t>HoF</a:t>
            </a:r>
            <a:r>
              <a:rPr lang="en-US" altLang="zh-TW" sz="2000" dirty="0" smtClean="0">
                <a:solidFill>
                  <a:schemeClr val="accent3">
                    <a:lumMod val="75000"/>
                  </a:schemeClr>
                </a:solidFill>
              </a:rPr>
              <a:t>) value </a:t>
            </a:r>
            <a:r>
              <a:rPr lang="en-US" altLang="zh-TW" sz="2000" dirty="0" smtClean="0"/>
              <a:t>           </a:t>
            </a:r>
          </a:p>
          <a:p>
            <a:pPr marL="0" indent="0">
              <a:buNone/>
            </a:pPr>
            <a:r>
              <a:rPr lang="en-US" altLang="zh-TW" sz="2000" dirty="0" smtClean="0"/>
              <a:t>      which  value is number of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remaining forwarding hops </a:t>
            </a:r>
            <a:r>
              <a:rPr lang="en-US" altLang="zh-TW" sz="2000" dirty="0" smtClean="0"/>
              <a:t>for message e</a:t>
            </a:r>
          </a:p>
          <a:p>
            <a:pPr marL="0" indent="0">
              <a:buNone/>
            </a:pPr>
            <a:r>
              <a:rPr lang="en-US" altLang="zh-TW" sz="1600" dirty="0" smtClean="0"/>
              <a:t>     	</a:t>
            </a:r>
            <a:r>
              <a:rPr lang="en-US" altLang="zh-TW" sz="1600" i="1" dirty="0" smtClean="0"/>
              <a:t>-           will be </a:t>
            </a:r>
            <a:r>
              <a:rPr lang="en-US" altLang="zh-TW" sz="1600" i="1" dirty="0" smtClean="0">
                <a:solidFill>
                  <a:schemeClr val="accent6">
                    <a:lumMod val="75000"/>
                  </a:schemeClr>
                </a:solidFill>
              </a:rPr>
              <a:t>decreased by one </a:t>
            </a:r>
            <a:r>
              <a:rPr lang="en-US" altLang="zh-TW" sz="1600" i="1" dirty="0" smtClean="0"/>
              <a:t>after each forwarding</a:t>
            </a:r>
          </a:p>
          <a:p>
            <a:pPr marL="0" indent="0">
              <a:buNone/>
            </a:pPr>
            <a:r>
              <a:rPr lang="en-US" altLang="zh-TW" sz="1600" dirty="0" smtClean="0"/>
              <a:t>     	</a:t>
            </a:r>
            <a:r>
              <a:rPr lang="en-US" altLang="zh-TW" sz="1600" i="1" dirty="0" smtClean="0"/>
              <a:t>- </a:t>
            </a:r>
            <a:r>
              <a:rPr lang="en-US" altLang="zh-TW" sz="1600" i="1" dirty="0"/>
              <a:t>t</a:t>
            </a:r>
            <a:r>
              <a:rPr lang="en-US" altLang="zh-TW" sz="1600" i="1" dirty="0" smtClean="0"/>
              <a:t>he forwarding of message e </a:t>
            </a:r>
            <a:r>
              <a:rPr lang="en-US" altLang="zh-TW" sz="1600" i="1" dirty="0" smtClean="0">
                <a:solidFill>
                  <a:schemeClr val="accent6">
                    <a:lumMod val="75000"/>
                  </a:schemeClr>
                </a:solidFill>
              </a:rPr>
              <a:t>stops when              becomes 0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</a:t>
            </a:r>
            <a:r>
              <a:rPr lang="en-US" altLang="zh-TW" sz="1800" dirty="0" smtClean="0"/>
              <a:t>The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</a:rPr>
              <a:t>initial value</a:t>
            </a:r>
            <a:r>
              <a:rPr lang="en-US" altLang="zh-TW" sz="1800" dirty="0" smtClean="0"/>
              <a:t> of          is usually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</a:rPr>
              <a:t>set as 5 or 6</a:t>
            </a:r>
          </a:p>
          <a:p>
            <a:r>
              <a:rPr lang="en-US" altLang="zh-TW" sz="2000" dirty="0" smtClean="0">
                <a:solidFill>
                  <a:schemeClr val="accent3">
                    <a:lumMod val="75000"/>
                  </a:schemeClr>
                </a:solidFill>
              </a:rPr>
              <a:t>delivery threshold      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which will be used to judge whether an encountered node is the best one so far or not</a:t>
            </a:r>
            <a:br>
              <a:rPr lang="en-US" altLang="zh-TW" sz="1600" dirty="0" smtClean="0"/>
            </a:br>
            <a:r>
              <a:rPr lang="en-US" altLang="zh-TW" sz="1600" dirty="0" smtClean="0"/>
              <a:t>	</a:t>
            </a:r>
            <a:r>
              <a:rPr lang="en-US" altLang="zh-TW" sz="1600" i="1" dirty="0" smtClean="0"/>
              <a:t>-         will be </a:t>
            </a:r>
            <a:r>
              <a:rPr lang="en-US" altLang="zh-TW" sz="1600" i="1" dirty="0" smtClean="0">
                <a:solidFill>
                  <a:schemeClr val="accent6">
                    <a:lumMod val="75000"/>
                  </a:schemeClr>
                </a:solidFill>
              </a:rPr>
              <a:t>updated after each forwarding </a:t>
            </a:r>
            <a:r>
              <a:rPr lang="en-US" altLang="zh-TW" sz="1600" i="1" dirty="0" smtClean="0"/>
              <a:t>during the routing process</a:t>
            </a:r>
            <a:br>
              <a:rPr lang="en-US" altLang="zh-TW" sz="1600" i="1" dirty="0" smtClean="0"/>
            </a:br>
            <a:r>
              <a:rPr lang="en-US" altLang="zh-TW" sz="1600" i="1" dirty="0" smtClean="0"/>
              <a:t>	-         </a:t>
            </a:r>
            <a:r>
              <a:rPr lang="en-US" altLang="zh-TW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will be update to the</a:t>
            </a:r>
            <a:r>
              <a:rPr lang="en-US" altLang="zh-TW" sz="1600" i="1" dirty="0" smtClean="0">
                <a:solidFill>
                  <a:schemeClr val="accent6">
                    <a:lumMod val="75000"/>
                  </a:schemeClr>
                </a:solidFill>
              </a:rPr>
              <a:t> delivery probability of either node</a:t>
            </a:r>
            <a:r>
              <a:rPr lang="en-US" altLang="zh-TW" sz="1600" i="1" dirty="0" smtClean="0"/>
              <a:t>         or its 	   	   </a:t>
            </a:r>
            <a:r>
              <a:rPr lang="en-US" altLang="zh-TW" sz="1600" i="1" dirty="0"/>
              <a:t>neighbor         (</a:t>
            </a:r>
            <a:r>
              <a:rPr lang="en-US" altLang="zh-TW" sz="1600" i="1" dirty="0">
                <a:solidFill>
                  <a:schemeClr val="accent2">
                    <a:lumMod val="50000"/>
                  </a:schemeClr>
                </a:solidFill>
              </a:rPr>
              <a:t>among all of the nodes observed </a:t>
            </a:r>
            <a:r>
              <a:rPr lang="en-US" altLang="zh-TW" sz="1600" i="1" dirty="0" smtClean="0">
                <a:solidFill>
                  <a:schemeClr val="accent2">
                    <a:lumMod val="50000"/>
                  </a:schemeClr>
                </a:solidFill>
              </a:rPr>
              <a:t>by         so far</a:t>
            </a:r>
            <a:r>
              <a:rPr lang="en-US" altLang="zh-TW" sz="1600" i="1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The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initial value</a:t>
            </a:r>
            <a:r>
              <a:rPr lang="en-US" altLang="zh-TW" sz="1600" dirty="0" smtClean="0"/>
              <a:t> of        is the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delivery probability</a:t>
            </a:r>
            <a:r>
              <a:rPr lang="en-US" altLang="zh-TW" sz="1600" dirty="0" smtClean="0"/>
              <a:t> of the 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source node to e’s intended </a:t>
            </a:r>
            <a:b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TW" sz="1600" smtClean="0">
                <a:solidFill>
                  <a:schemeClr val="accent5">
                    <a:lumMod val="75000"/>
                  </a:schemeClr>
                </a:solidFill>
              </a:rPr>
              <a:t>destination</a:t>
            </a:r>
            <a:r>
              <a:rPr lang="en-US" altLang="zh-TW" sz="1600" smtClean="0"/>
              <a:t>         </a:t>
            </a:r>
            <a:endParaRPr lang="en-US" altLang="zh-TW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31740"/>
            <a:ext cx="4476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6" y="3316228"/>
            <a:ext cx="4476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66" y="3659128"/>
            <a:ext cx="4476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60" y="3031797"/>
            <a:ext cx="4476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87" y="4049167"/>
            <a:ext cx="2857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928037"/>
            <a:ext cx="304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85" y="4928037"/>
            <a:ext cx="257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86" y="4678210"/>
            <a:ext cx="257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681" y="5186782"/>
            <a:ext cx="3143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99" y="5455723"/>
            <a:ext cx="257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06" y="5713503"/>
            <a:ext cx="30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43" y="5167732"/>
            <a:ext cx="266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6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79512" y="1988840"/>
            <a:ext cx="2808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19" y="3188213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23" y="3302660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6911451" y="3553826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54" y="245677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58" y="257122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8188586" y="2822392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1" name="直線接點 30"/>
          <p:cNvCxnSpPr>
            <a:stCxn id="13" idx="2"/>
            <a:endCxn id="26" idx="0"/>
          </p:cNvCxnSpPr>
          <p:nvPr/>
        </p:nvCxnSpPr>
        <p:spPr>
          <a:xfrm>
            <a:off x="6477457" y="2166587"/>
            <a:ext cx="684671" cy="113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3" idx="2"/>
            <a:endCxn id="28" idx="1"/>
          </p:cNvCxnSpPr>
          <p:nvPr/>
        </p:nvCxnSpPr>
        <p:spPr>
          <a:xfrm>
            <a:off x="6477457" y="2166587"/>
            <a:ext cx="1665797" cy="4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6730285" y="1804718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2492896"/>
            <a:ext cx="3744416" cy="6953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4895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93016" y="1716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=5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47" y="3578742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文字方塊 37"/>
          <p:cNvSpPr txBox="1"/>
          <p:nvPr/>
        </p:nvSpPr>
        <p:spPr>
          <a:xfrm>
            <a:off x="5152219" y="3546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=4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99163" y="1988840"/>
            <a:ext cx="2643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The number of remaining  forwarding hops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17833" y="4117546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19 0.00718 L -0.13021 0.2694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13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  <p:bldP spid="3" grpId="0" animBg="1"/>
      <p:bldP spid="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60702" y="2282041"/>
            <a:ext cx="4104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7" y="507318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41" y="518763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657926" y="5394687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969138" y="4145225"/>
            <a:ext cx="45332" cy="10400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19" y="3188213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23" y="3302660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6911451" y="3553826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45" y="2374580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249" y="2489027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7892577" y="2740193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2" name="直線接點 31"/>
          <p:cNvCxnSpPr>
            <a:stCxn id="13" idx="2"/>
          </p:cNvCxnSpPr>
          <p:nvPr/>
        </p:nvCxnSpPr>
        <p:spPr>
          <a:xfrm>
            <a:off x="6477457" y="2166587"/>
            <a:ext cx="1376194" cy="40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39552" y="3206166"/>
            <a:ext cx="3744416" cy="9652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4895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文字方塊 37"/>
          <p:cNvSpPr txBox="1"/>
          <p:nvPr/>
        </p:nvSpPr>
        <p:spPr>
          <a:xfrm>
            <a:off x="8093016" y="1716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</a:t>
            </a:r>
            <a:endParaRPr lang="zh-TW" alt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16" y="3354664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5155388" y="33223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=4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71" y="5371005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21041" y="5566399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93" y="3784655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28848" y="37846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737412" y="1816976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713714" y="33585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=20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83037" y="325116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561179" y="25611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=50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330502" y="245372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40391" y="4045297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Delivery Probability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04" y="1357815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文字方塊 47"/>
          <p:cNvSpPr txBox="1"/>
          <p:nvPr/>
        </p:nvSpPr>
        <p:spPr>
          <a:xfrm>
            <a:off x="8084961" y="1277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766434" y="181070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35757" y="17032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10" name="雲朵形 9"/>
          <p:cNvSpPr/>
          <p:nvPr/>
        </p:nvSpPr>
        <p:spPr>
          <a:xfrm>
            <a:off x="7292677" y="4591319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7" idx="2"/>
            <a:endCxn id="10" idx="3"/>
          </p:cNvCxnSpPr>
          <p:nvPr/>
        </p:nvCxnSpPr>
        <p:spPr>
          <a:xfrm>
            <a:off x="7144214" y="3676176"/>
            <a:ext cx="916244" cy="95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0" idx="2"/>
          </p:cNvCxnSpPr>
          <p:nvPr/>
        </p:nvCxnSpPr>
        <p:spPr>
          <a:xfrm>
            <a:off x="8125340" y="2862543"/>
            <a:ext cx="435839" cy="177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3" idx="3"/>
          </p:cNvCxnSpPr>
          <p:nvPr/>
        </p:nvCxnSpPr>
        <p:spPr>
          <a:xfrm flipH="1">
            <a:off x="6410414" y="5243564"/>
            <a:ext cx="1113914" cy="4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30" y="3042954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5155136" y="2953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425940" y="470385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89" y="167018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8084961" y="16379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=4</a:t>
            </a:r>
            <a:endParaRPr lang="zh-TW" altLang="en-US" dirty="0"/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03" y="1358473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8093016" y="12785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13" idx="2"/>
            <a:endCxn id="26" idx="1"/>
          </p:cNvCxnSpPr>
          <p:nvPr/>
        </p:nvCxnSpPr>
        <p:spPr>
          <a:xfrm>
            <a:off x="6477457" y="2166587"/>
            <a:ext cx="503666" cy="121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5 0.03284 L -0.1191 0.24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0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0" grpId="0"/>
      <p:bldP spid="42" grpId="0" animBg="1"/>
      <p:bldP spid="48" grpId="0"/>
      <p:bldP spid="62" grpId="0"/>
      <p:bldP spid="60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字方塊 75"/>
          <p:cNvSpPr txBox="1"/>
          <p:nvPr/>
        </p:nvSpPr>
        <p:spPr>
          <a:xfrm>
            <a:off x="6739742" y="1811961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7" y="507318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41" y="518763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657926" y="5394687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969138" y="4145225"/>
            <a:ext cx="45332" cy="10400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49" y="3742521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53" y="3856968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7244381" y="4108134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87" y="280037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91" y="291482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7719819" y="3165989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1" name="直線接點 30"/>
          <p:cNvCxnSpPr>
            <a:stCxn id="16" idx="3"/>
          </p:cNvCxnSpPr>
          <p:nvPr/>
        </p:nvCxnSpPr>
        <p:spPr>
          <a:xfrm>
            <a:off x="6219497" y="4031927"/>
            <a:ext cx="984822" cy="1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28" idx="1"/>
          </p:cNvCxnSpPr>
          <p:nvPr/>
        </p:nvCxnSpPr>
        <p:spPr>
          <a:xfrm>
            <a:off x="6711908" y="2175961"/>
            <a:ext cx="962579" cy="79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66" y="5406731"/>
            <a:ext cx="253645" cy="17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71141" y="4150054"/>
            <a:ext cx="3744416" cy="9652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44" y="5810141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48" y="5924588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7336533" y="6131642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78" y="6107960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文字方塊 40"/>
          <p:cNvSpPr txBox="1"/>
          <p:nvPr/>
        </p:nvSpPr>
        <p:spPr>
          <a:xfrm>
            <a:off x="7099648" y="6303354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472665" y="29077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=70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241988" y="280037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65" y="1871961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文字方塊 48"/>
          <p:cNvSpPr txBox="1"/>
          <p:nvPr/>
        </p:nvSpPr>
        <p:spPr>
          <a:xfrm>
            <a:off x="8033437" y="18396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=3</a:t>
            </a:r>
            <a:endParaRPr lang="zh-TW" altLang="en-US" dirty="0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5" y="1480818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文字方塊 50"/>
          <p:cNvSpPr txBox="1"/>
          <p:nvPr/>
        </p:nvSpPr>
        <p:spPr>
          <a:xfrm>
            <a:off x="8025382" y="14009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=50</a:t>
            </a:r>
            <a:endParaRPr lang="zh-TW" alt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93" y="3784655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文字方塊 56"/>
          <p:cNvSpPr txBox="1"/>
          <p:nvPr/>
        </p:nvSpPr>
        <p:spPr>
          <a:xfrm>
            <a:off x="5128848" y="378465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=30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5508104" y="4941168"/>
            <a:ext cx="85272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23" y="5111456"/>
            <a:ext cx="4667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文字方塊 43"/>
          <p:cNvSpPr txBox="1"/>
          <p:nvPr/>
        </p:nvSpPr>
        <p:spPr>
          <a:xfrm>
            <a:off x="5086460" y="51112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47" name="雲朵形 46"/>
          <p:cNvSpPr/>
          <p:nvPr/>
        </p:nvSpPr>
        <p:spPr>
          <a:xfrm>
            <a:off x="7292677" y="4719831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30" idx="3"/>
          </p:cNvCxnSpPr>
          <p:nvPr/>
        </p:nvCxnSpPr>
        <p:spPr>
          <a:xfrm>
            <a:off x="8185345" y="3227164"/>
            <a:ext cx="374158" cy="156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27" idx="2"/>
          </p:cNvCxnSpPr>
          <p:nvPr/>
        </p:nvCxnSpPr>
        <p:spPr>
          <a:xfrm>
            <a:off x="7477144" y="4230484"/>
            <a:ext cx="417331" cy="5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7" idx="1"/>
            <a:endCxn id="37" idx="3"/>
          </p:cNvCxnSpPr>
          <p:nvPr/>
        </p:nvCxnSpPr>
        <p:spPr>
          <a:xfrm flipH="1">
            <a:off x="7890345" y="5479733"/>
            <a:ext cx="170113" cy="50078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662565" y="1690368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292442" y="3205311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187624" y="4365104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060984" y="4377867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4704095" y="5394687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203848" y="4390630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06594" y="2155895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23667" y="14009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8023667" y="18396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29" name="直線單箭頭接點 1028"/>
          <p:cNvCxnSpPr>
            <a:stCxn id="19" idx="3"/>
            <a:endCxn id="39" idx="1"/>
          </p:cNvCxnSpPr>
          <p:nvPr/>
        </p:nvCxnSpPr>
        <p:spPr>
          <a:xfrm>
            <a:off x="6123452" y="5480543"/>
            <a:ext cx="1213081" cy="7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05" y="337772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65" y="2986585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文字方塊 73"/>
          <p:cNvSpPr txBox="1"/>
          <p:nvPr/>
        </p:nvSpPr>
        <p:spPr>
          <a:xfrm>
            <a:off x="5353507" y="290669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353507" y="33454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62" y="471338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22" y="4322240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5048064" y="42423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5048064" y="46811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2" name="文字方塊 1031"/>
          <p:cNvSpPr txBox="1"/>
          <p:nvPr/>
        </p:nvSpPr>
        <p:spPr>
          <a:xfrm>
            <a:off x="5359821" y="29077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3" name="文字方塊 1032"/>
          <p:cNvSpPr txBox="1"/>
          <p:nvPr/>
        </p:nvSpPr>
        <p:spPr>
          <a:xfrm>
            <a:off x="5340833" y="334489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16653" y="138723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8044930" y="18441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677771" y="3530739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549384" y="4931380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7427068" y="483351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7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5 0.0354 L -0.12187 0.256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10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7 0.25631 L -0.12795 0.4642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038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0.06084 L 0.15156 0.1714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5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2" grpId="0" animBg="1"/>
      <p:bldP spid="22" grpId="1" animBg="1"/>
      <p:bldP spid="22" grpId="2" animBg="1"/>
      <p:bldP spid="36" grpId="0" animBg="1"/>
      <p:bldP spid="49" grpId="0"/>
      <p:bldP spid="49" grpId="1"/>
      <p:bldP spid="51" grpId="0"/>
      <p:bldP spid="51" grpId="1"/>
      <p:bldP spid="3" grpId="0" animBg="1"/>
      <p:bldP spid="3" grpId="1" animBg="1"/>
      <p:bldP spid="54" grpId="0"/>
      <p:bldP spid="54" grpId="1"/>
      <p:bldP spid="54" grpId="2"/>
      <p:bldP spid="55" grpId="0"/>
      <p:bldP spid="55" grpId="1"/>
      <p:bldP spid="55" grpId="2"/>
      <p:bldP spid="74" grpId="0"/>
      <p:bldP spid="74" grpId="1"/>
      <p:bldP spid="74" grpId="2"/>
      <p:bldP spid="75" grpId="0"/>
      <p:bldP spid="75" grpId="1"/>
      <p:bldP spid="75" grpId="2"/>
      <p:bldP spid="79" grpId="0"/>
      <p:bldP spid="79" grpId="1"/>
      <p:bldP spid="80" grpId="0"/>
      <p:bldP spid="80" grpId="1"/>
      <p:bldP spid="1032" grpId="0"/>
      <p:bldP spid="1032" grpId="1"/>
      <p:bldP spid="1033" grpId="0"/>
      <p:bldP spid="1033" grpId="1"/>
      <p:bldP spid="84" grpId="0"/>
      <p:bldP spid="84" grpId="1"/>
      <p:bldP spid="85" grpId="0"/>
      <p:bldP spid="85" grpId="1"/>
      <p:bldP spid="86" grpId="0" animBg="1"/>
      <p:bldP spid="86" grpId="1" animBg="1"/>
      <p:bldP spid="87" grpId="0" animBg="1"/>
      <p:bldP spid="8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Delivery efficiency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The maximum forwarding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hops</a:t>
            </a:r>
            <a:r>
              <a:rPr lang="en-US" altLang="zh-TW" sz="1600" dirty="0"/>
              <a:t> when the initial value of </a:t>
            </a:r>
            <a:r>
              <a:rPr lang="en-US" altLang="zh-TW" sz="1600" dirty="0" err="1"/>
              <a:t>HoF</a:t>
            </a:r>
            <a:r>
              <a:rPr lang="en-US" altLang="zh-TW" sz="1600" dirty="0"/>
              <a:t> is </a:t>
            </a:r>
            <a:r>
              <a:rPr lang="en-US" altLang="zh-TW" sz="1600" dirty="0" smtClean="0"/>
              <a:t>small(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0~4</a:t>
            </a:r>
            <a:r>
              <a:rPr lang="en-US" altLang="zh-TW" sz="1600" dirty="0" smtClean="0"/>
              <a:t>),shows as an 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increasing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function,because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only few messages are successfully </a:t>
            </a:r>
            <a:r>
              <a:rPr lang="en-US" altLang="zh-TW" sz="1600" dirty="0" err="1" smtClean="0">
                <a:solidFill>
                  <a:schemeClr val="accent3">
                    <a:lumMod val="75000"/>
                  </a:schemeClr>
                </a:solidFill>
              </a:rPr>
              <a:t>delivered</a:t>
            </a:r>
            <a:r>
              <a:rPr lang="en-US" altLang="zh-TW" sz="1600" dirty="0" err="1" smtClean="0"/>
              <a:t>,which</a:t>
            </a:r>
            <a:r>
              <a:rPr lang="en-US" altLang="zh-TW" sz="1600" dirty="0" smtClean="0"/>
              <a:t> even implies 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low delivery cost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 smtClean="0"/>
              <a:t>With the increasing of Hops until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5 or 6</a:t>
            </a:r>
            <a:r>
              <a:rPr lang="en-US" altLang="zh-TW" sz="1600" dirty="0" smtClean="0"/>
              <a:t>,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although the delivery cost </a:t>
            </a:r>
            <a:r>
              <a:rPr lang="en-US" altLang="zh-TW" sz="1600" dirty="0" err="1" smtClean="0">
                <a:solidFill>
                  <a:schemeClr val="accent3">
                    <a:lumMod val="75000"/>
                  </a:schemeClr>
                </a:solidFill>
              </a:rPr>
              <a:t>increases</a:t>
            </a:r>
            <a:r>
              <a:rPr lang="en-US" altLang="zh-TW" sz="1600" dirty="0" err="1" smtClean="0"/>
              <a:t>,but</a:t>
            </a:r>
            <a:r>
              <a:rPr lang="en-US" altLang="zh-TW" sz="1600" dirty="0" smtClean="0"/>
              <a:t> the 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delivery ratio increases faster than the cost </a:t>
            </a:r>
            <a:r>
              <a:rPr lang="en-US" altLang="zh-TW" sz="1600" dirty="0" smtClean="0"/>
              <a:t>and thus 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improves the delivery efficiency.</a:t>
            </a:r>
          </a:p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After the peak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altLang="zh-TW" sz="1600" dirty="0" err="1" smtClean="0"/>
              <a:t>,further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increasing hops </a:t>
            </a:r>
            <a:r>
              <a:rPr lang="en-US" altLang="zh-TW" sz="1600" dirty="0" smtClean="0"/>
              <a:t>will 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incurs unnecessary </a:t>
            </a:r>
            <a:r>
              <a:rPr lang="en-US" altLang="zh-TW" sz="1600" dirty="0" err="1" smtClean="0">
                <a:solidFill>
                  <a:schemeClr val="accent3">
                    <a:lumMod val="75000"/>
                  </a:schemeClr>
                </a:solidFill>
              </a:rPr>
              <a:t>forwardings</a:t>
            </a:r>
            <a:r>
              <a:rPr lang="en-US" altLang="zh-TW" sz="1600" dirty="0" err="1" smtClean="0"/>
              <a:t>,contrarily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degrades the delivery efficiency</a:t>
            </a:r>
            <a:r>
              <a:rPr lang="en-US" altLang="zh-TW" sz="1600" dirty="0" smtClean="0"/>
              <a:t>.</a:t>
            </a:r>
            <a:endParaRPr lang="zh-TW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4834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1104999"/>
            <a:ext cx="653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The efficiency is quantified as the ratio between the delivery ratio and the delivery cost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331</Words>
  <Application>Microsoft Office PowerPoint</Application>
  <PresentationFormat>如螢幕大小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Social-aware Relay Node Selection in Delay Tolerant Networks</vt:lpstr>
      <vt:lpstr>Design Principles</vt:lpstr>
      <vt:lpstr>Design Principles(cont.)</vt:lpstr>
      <vt:lpstr>12/6</vt:lpstr>
      <vt:lpstr>TBFS Algorithm</vt:lpstr>
      <vt:lpstr>TBFS Algorithm(cont.)</vt:lpstr>
      <vt:lpstr>TBFS Algorithm(cont.)</vt:lpstr>
      <vt:lpstr>TBFS Algorithm(cont.)</vt:lpstr>
      <vt:lpstr>Delivery efficiency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Social-aware Relay Node Selection in Delay Tolerant Networks</dc:title>
  <dc:creator>Ellison</dc:creator>
  <cp:lastModifiedBy>Ellison</cp:lastModifiedBy>
  <cp:revision>48</cp:revision>
  <dcterms:created xsi:type="dcterms:W3CDTF">2013-12-02T07:05:32Z</dcterms:created>
  <dcterms:modified xsi:type="dcterms:W3CDTF">2013-12-06T08:57:08Z</dcterms:modified>
</cp:coreProperties>
</file>