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17" d="100"/>
          <a:sy n="117" d="100"/>
        </p:scale>
        <p:origin x="-14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PeopleRank</a:t>
            </a:r>
            <a:r>
              <a:rPr lang="en-US" altLang="zh-TW" sz="3200" dirty="0"/>
              <a:t>: Social Opportunistic Forwarding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</a:t>
            </a:r>
            <a:r>
              <a:rPr lang="en-US" altLang="zh-TW" dirty="0" err="1" smtClean="0"/>
              <a:t>PeopleRank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5" y="1412776"/>
            <a:ext cx="7058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51720" y="3306536"/>
            <a:ext cx="2808312" cy="8425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267744" y="3037774"/>
            <a:ext cx="216024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Impact of damping factors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altLang="zh-TW" dirty="0"/>
              <a:t> </a:t>
            </a:r>
            <a:r>
              <a:rPr lang="en-US" altLang="zh-TW" b="1" dirty="0" smtClean="0"/>
              <a:t>Explicitly</a:t>
            </a:r>
            <a:r>
              <a:rPr lang="en-US" altLang="zh-TW" dirty="0" smtClean="0"/>
              <a:t> defined connections:</a:t>
            </a:r>
            <a:br>
              <a:rPr lang="en-US" altLang="zh-TW" dirty="0" smtClean="0"/>
            </a:br>
            <a:r>
              <a:rPr lang="en-US" altLang="zh-TW" sz="1600" dirty="0" smtClean="0">
                <a:solidFill>
                  <a:schemeClr val="accent2"/>
                </a:solidFill>
              </a:rPr>
              <a:t> 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MobiClique</a:t>
            </a:r>
            <a:r>
              <a:rPr lang="en-US" altLang="zh-TW" sz="1600" dirty="0" smtClean="0">
                <a:solidFill>
                  <a:schemeClr val="accent2"/>
                </a:solidFill>
              </a:rPr>
              <a:t> ,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Infocom</a:t>
            </a:r>
            <a:r>
              <a:rPr lang="en-US" altLang="zh-TW" sz="1600" dirty="0" smtClean="0">
                <a:solidFill>
                  <a:schemeClr val="accent2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facebook</a:t>
            </a:r>
            <a:r>
              <a:rPr lang="en-US" altLang="zh-TW" sz="1600" dirty="0" smtClean="0">
                <a:solidFill>
                  <a:schemeClr val="accent2"/>
                </a:solidFill>
              </a:rPr>
              <a:t>) , </a:t>
            </a:r>
            <a:r>
              <a:rPr lang="en-US" altLang="zh-TW" sz="1600" dirty="0" err="1">
                <a:solidFill>
                  <a:schemeClr val="accent2"/>
                </a:solidFill>
              </a:rPr>
              <a:t>Infocom</a:t>
            </a:r>
            <a:r>
              <a:rPr lang="en-US" altLang="zh-TW" sz="1600" dirty="0">
                <a:solidFill>
                  <a:schemeClr val="accent2"/>
                </a:solidFill>
              </a:rPr>
              <a:t>(</a:t>
            </a:r>
            <a:r>
              <a:rPr lang="en-US" altLang="zh-TW" sz="1600" dirty="0" err="1">
                <a:solidFill>
                  <a:schemeClr val="accent2"/>
                </a:solidFill>
              </a:rPr>
              <a:t>facebook</a:t>
            </a:r>
            <a:r>
              <a:rPr lang="en-US" altLang="zh-TW" sz="1600" dirty="0" smtClean="0">
                <a:solidFill>
                  <a:schemeClr val="accent2"/>
                </a:solidFill>
              </a:rPr>
              <a:t>)    </a:t>
            </a:r>
            <a:br>
              <a:rPr lang="en-US" altLang="zh-TW" sz="1600" dirty="0" smtClean="0">
                <a:solidFill>
                  <a:schemeClr val="accent2"/>
                </a:solidFill>
              </a:rPr>
            </a:br>
            <a:r>
              <a:rPr lang="en-US" altLang="zh-TW" sz="1600" dirty="0" smtClean="0">
                <a:solidFill>
                  <a:schemeClr val="accent2"/>
                </a:solidFill>
              </a:rPr>
              <a:t>     </a:t>
            </a:r>
            <a:br>
              <a:rPr lang="en-US" altLang="zh-TW" sz="1600" dirty="0" smtClean="0">
                <a:solidFill>
                  <a:schemeClr val="accent2"/>
                </a:solidFill>
              </a:rPr>
            </a:br>
            <a:r>
              <a:rPr lang="en-US" altLang="zh-TW" sz="1600" dirty="0" smtClean="0">
                <a:solidFill>
                  <a:schemeClr val="accent2"/>
                </a:solidFill>
              </a:rPr>
              <a:t>  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only when the two nodes declared a </a:t>
            </a:r>
            <a:b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sz="1600" b="1" u="sng" dirty="0" smtClean="0">
                <a:solidFill>
                  <a:schemeClr val="accent3">
                    <a:lumMod val="75000"/>
                  </a:schemeClr>
                </a:solidFill>
              </a:rPr>
              <a:t>direct connection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(ex. Links in applications like Facebook)</a:t>
            </a:r>
            <a:b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1600" b="1" dirty="0" smtClean="0"/>
              <a:t>   </a:t>
            </a:r>
            <a:r>
              <a:rPr lang="en-US" altLang="zh-TW" sz="1600" b="1" u="sng" dirty="0" smtClean="0"/>
              <a:t>optimal damping factor around 0.87</a:t>
            </a:r>
            <a:br>
              <a:rPr lang="en-US" altLang="zh-TW" sz="1600" b="1" u="sng" dirty="0" smtClean="0"/>
            </a:b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00" lvl="8" indent="0">
              <a:buNone/>
            </a:pPr>
            <a:r>
              <a:rPr lang="en-US" altLang="zh-TW" dirty="0" smtClean="0"/>
              <a:t>  </a:t>
            </a:r>
            <a:r>
              <a:rPr lang="en-US" altLang="zh-TW" b="1" dirty="0" smtClean="0"/>
              <a:t>Implicit</a:t>
            </a:r>
            <a:r>
              <a:rPr lang="en-US" altLang="zh-TW" dirty="0" smtClean="0"/>
              <a:t> social connections: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sz="1600" dirty="0" smtClean="0">
                <a:solidFill>
                  <a:schemeClr val="accent2"/>
                </a:solidFill>
              </a:rPr>
              <a:t> Hope ,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SecondLife</a:t>
            </a:r>
            <a:r>
              <a:rPr lang="en-US" altLang="zh-TW" sz="1600" dirty="0" smtClean="0">
                <a:solidFill>
                  <a:schemeClr val="accent2"/>
                </a:solidFill>
              </a:rPr>
              <a:t> ,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Infocom</a:t>
            </a:r>
            <a:r>
              <a:rPr lang="en-US" altLang="zh-TW" sz="1600" dirty="0" smtClean="0">
                <a:solidFill>
                  <a:schemeClr val="accent2"/>
                </a:solidFill>
              </a:rPr>
              <a:t>(interest)</a:t>
            </a:r>
            <a:endParaRPr lang="en-US" altLang="zh-TW" sz="1600" dirty="0">
              <a:solidFill>
                <a:schemeClr val="accent2"/>
              </a:solidFill>
            </a:endParaRPr>
          </a:p>
          <a:p>
            <a:pPr marL="3657600" lvl="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connections are defined as contacts between </a:t>
            </a:r>
            <a:b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>  persons that sharing some </a:t>
            </a:r>
            <a:r>
              <a:rPr lang="en-US" altLang="zh-TW" sz="1600" b="1" u="sng" dirty="0" smtClean="0">
                <a:solidFill>
                  <a:schemeClr val="accent3">
                    <a:lumMod val="75000"/>
                  </a:schemeClr>
                </a:solidFill>
              </a:rPr>
              <a:t>common interests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dirty="0" smtClean="0"/>
              <a:t>  </a:t>
            </a:r>
            <a:r>
              <a:rPr lang="en-US" altLang="zh-TW" sz="1600" b="1" u="sng" dirty="0"/>
              <a:t>optimal damping factor </a:t>
            </a:r>
            <a:r>
              <a:rPr lang="en-US" altLang="zh-TW" sz="1600" b="1" u="sng"/>
              <a:t>around </a:t>
            </a:r>
            <a:r>
              <a:rPr lang="en-US" altLang="zh-TW" sz="1600" b="1" u="sng" smtClean="0"/>
              <a:t>0.8</a:t>
            </a:r>
            <a:r>
              <a:rPr lang="en-US" altLang="zh-TW" b="1" u="sng" dirty="0"/>
              <a:t/>
            </a:r>
            <a:br>
              <a:rPr lang="en-US" altLang="zh-TW" b="1" u="sng" dirty="0"/>
            </a:br>
            <a:endParaRPr lang="en-US" altLang="zh-TW" dirty="0" smtClean="0"/>
          </a:p>
          <a:p>
            <a:pPr marL="3657600" lvl="8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3" y="1556792"/>
            <a:ext cx="389690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88079" y="1628800"/>
            <a:ext cx="543760" cy="17281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569011" y="4700499"/>
            <a:ext cx="606896" cy="213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accent6">
                    <a:lumMod val="75000"/>
                  </a:schemeClr>
                </a:solidFill>
              </a:rPr>
              <a:t>PeopleRank</a:t>
            </a:r>
            <a:r>
              <a:rPr lang="en-US" altLang="zh-TW" sz="2800" dirty="0" smtClean="0"/>
              <a:t> is inspired by the PageRank algorithm employed by Google to rank web pages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3" y="2852936"/>
            <a:ext cx="5804785" cy="319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97418" y="6050927"/>
            <a:ext cx="40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Fig 1</a:t>
            </a:r>
            <a:r>
              <a:rPr lang="en-US" altLang="zh-TW" b="1" dirty="0"/>
              <a:t>. recommended channel by </a:t>
            </a:r>
            <a:r>
              <a:rPr lang="en-US" altLang="zh-TW" b="1" dirty="0" err="1" smtClean="0"/>
              <a:t>Youtube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84541" y="4221472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you may interesting</a:t>
            </a:r>
            <a:endParaRPr lang="zh-TW" altLang="en-US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2699047"/>
            <a:ext cx="1346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people favorites</a:t>
            </a:r>
            <a:endParaRPr lang="zh-TW" altLang="en-US" sz="14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Centralized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PeopleRank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/>
              <a:t>Distributed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2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Centralized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/>
              <a:t>a person randomly clicking on links will arrive at any particular page</a:t>
            </a:r>
            <a:endParaRPr lang="zh-TW" altLang="en-US" sz="1200" dirty="0"/>
          </a:p>
        </p:txBody>
      </p:sp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0" y="364872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2810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666341" y="400908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322802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739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186621" y="358838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pic>
        <p:nvPicPr>
          <p:cNvPr id="1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79" y="18374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7" y="19168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653520" y="21978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pic>
        <p:nvPicPr>
          <p:cNvPr id="1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80" y="31419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68" y="32213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735521" y="35023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24" y="465281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12" y="473218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5546365" y="501317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20" name="直線單箭頭接點 19"/>
          <p:cNvCxnSpPr>
            <a:stCxn id="4" idx="3"/>
          </p:cNvCxnSpPr>
          <p:nvPr/>
        </p:nvCxnSpPr>
        <p:spPr>
          <a:xfrm flipV="1">
            <a:off x="2312963" y="3606879"/>
            <a:ext cx="1817017" cy="25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833243" y="2406938"/>
            <a:ext cx="820277" cy="82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3" idx="1"/>
          </p:cNvCxnSpPr>
          <p:nvPr/>
        </p:nvCxnSpPr>
        <p:spPr>
          <a:xfrm flipV="1">
            <a:off x="4833243" y="3353096"/>
            <a:ext cx="1845637" cy="8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3"/>
            <a:endCxn id="16" idx="0"/>
          </p:cNvCxnSpPr>
          <p:nvPr/>
        </p:nvCxnSpPr>
        <p:spPr>
          <a:xfrm>
            <a:off x="4776600" y="3692945"/>
            <a:ext cx="1064756" cy="959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16708" y="1547500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98709" y="277262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08978" y="523530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important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49809" y="2858691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important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雲朵形 35"/>
          <p:cNvSpPr/>
          <p:nvPr/>
        </p:nvSpPr>
        <p:spPr>
          <a:xfrm>
            <a:off x="425769" y="5077941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60160" y="51916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1237589" y="4218207"/>
            <a:ext cx="526099" cy="7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429529" y="326322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important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779912" y="3886335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Rank value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929815" y="3857790"/>
            <a:ext cx="0" cy="356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63688" y="4280522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Rank value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2913591" y="4251977"/>
            <a:ext cx="0" cy="356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12/18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0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Centralized </a:t>
            </a:r>
            <a:r>
              <a:rPr lang="en-US" altLang="zh-TW" dirty="0" err="1"/>
              <a:t>PeopleRank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0770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899592" y="2708920"/>
            <a:ext cx="23042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64088" y="5142402"/>
            <a:ext cx="365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d: damping factor (0.8~0.87)</a:t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F(N): the set of friends that links to N</a:t>
            </a:r>
            <a:b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|F(N)|: the number of  friends 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971600" y="2636911"/>
            <a:ext cx="0" cy="2160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2936" y="47971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K=2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1314" y="1733464"/>
            <a:ext cx="2090415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3159579" y="2343150"/>
            <a:ext cx="1772461" cy="573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876256" y="1988840"/>
            <a:ext cx="86409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PeopleRank</a:t>
            </a:r>
            <a:r>
              <a:rPr lang="en-US" altLang="zh-TW" dirty="0" smtClean="0"/>
              <a:t>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219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40" y="30615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026381" y="34219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pic>
        <p:nvPicPr>
          <p:cNvPr id="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30" y="312324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18" y="320261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316971" y="348360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41697" y="27093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PR(</a:t>
            </a:r>
            <a:r>
              <a:rPr lang="en-US" altLang="zh-TW" dirty="0"/>
              <a:t>I</a:t>
            </a:r>
            <a:r>
              <a:rPr lang="en-US" altLang="zh-TW" dirty="0" smtClean="0"/>
              <a:t>) = </a:t>
            </a:r>
            <a:r>
              <a:rPr lang="en-US" altLang="zh-TW" dirty="0" smtClean="0">
                <a:solidFill>
                  <a:schemeClr val="accent2"/>
                </a:solidFill>
              </a:rPr>
              <a:t>?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>
            <a:endCxn id="8" idx="1"/>
          </p:cNvCxnSpPr>
          <p:nvPr/>
        </p:nvCxnSpPr>
        <p:spPr>
          <a:xfrm flipV="1">
            <a:off x="2673003" y="3334382"/>
            <a:ext cx="2587327" cy="87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52" y="262994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931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634893" y="299030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pic>
        <p:nvPicPr>
          <p:cNvPr id="1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63" y="3374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51" y="3453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6629304" y="3734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pic>
        <p:nvPicPr>
          <p:cNvPr id="2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59" y="471472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47" y="479410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6630900" y="507508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cxnSp>
        <p:nvCxnSpPr>
          <p:cNvPr id="24" name="直線單箭頭接點 23"/>
          <p:cNvCxnSpPr>
            <a:stCxn id="10" idx="3"/>
            <a:endCxn id="17" idx="1"/>
          </p:cNvCxnSpPr>
          <p:nvPr/>
        </p:nvCxnSpPr>
        <p:spPr>
          <a:xfrm flipV="1">
            <a:off x="5906950" y="3094864"/>
            <a:ext cx="727943" cy="4933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" idx="3"/>
          </p:cNvCxnSpPr>
          <p:nvPr/>
        </p:nvCxnSpPr>
        <p:spPr>
          <a:xfrm>
            <a:off x="5906950" y="3588166"/>
            <a:ext cx="671302" cy="1045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21" idx="1"/>
          </p:cNvCxnSpPr>
          <p:nvPr/>
        </p:nvCxnSpPr>
        <p:spPr>
          <a:xfrm>
            <a:off x="5906950" y="3588166"/>
            <a:ext cx="667309" cy="13376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接點 1023"/>
          <p:cNvCxnSpPr/>
          <p:nvPr/>
        </p:nvCxnSpPr>
        <p:spPr>
          <a:xfrm>
            <a:off x="6924293" y="4077072"/>
            <a:ext cx="0" cy="504056"/>
          </a:xfrm>
          <a:prstGeom prst="line">
            <a:avLst/>
          </a:prstGeom>
          <a:ln w="127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165855" y="280563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PR(J) = </a:t>
            </a:r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8" name="文字方塊 1027"/>
          <p:cNvSpPr txBox="1"/>
          <p:nvPr/>
        </p:nvSpPr>
        <p:spPr>
          <a:xfrm>
            <a:off x="864881" y="3759312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PR(I) = (1-0.85) + 0.85*(4/10)</a:t>
            </a:r>
          </a:p>
          <a:p>
            <a:r>
              <a:rPr lang="en-US" altLang="zh-TW" dirty="0" smtClean="0"/>
              <a:t>          = </a:t>
            </a:r>
            <a:r>
              <a:rPr lang="en-US" altLang="zh-TW" dirty="0" smtClean="0">
                <a:solidFill>
                  <a:schemeClr val="accent2"/>
                </a:solidFill>
              </a:rPr>
              <a:t>0.49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PeopleRank</a:t>
            </a:r>
            <a:r>
              <a:rPr lang="en-US" altLang="zh-TW" dirty="0" smtClean="0"/>
              <a:t> Value(cont.)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219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40" y="30615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026381" y="34219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pic>
        <p:nvPicPr>
          <p:cNvPr id="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30" y="312324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18" y="320261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316971" y="348360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41697" y="27093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PR(</a:t>
            </a:r>
            <a:r>
              <a:rPr lang="en-US" altLang="zh-TW" dirty="0"/>
              <a:t>I</a:t>
            </a:r>
            <a:r>
              <a:rPr lang="en-US" altLang="zh-TW" dirty="0" smtClean="0"/>
              <a:t>) = </a:t>
            </a:r>
            <a:r>
              <a:rPr lang="en-US" altLang="zh-TW" dirty="0" smtClean="0">
                <a:solidFill>
                  <a:schemeClr val="accent2"/>
                </a:solidFill>
              </a:rPr>
              <a:t>?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>
            <a:endCxn id="8" idx="1"/>
          </p:cNvCxnSpPr>
          <p:nvPr/>
        </p:nvCxnSpPr>
        <p:spPr>
          <a:xfrm flipV="1">
            <a:off x="2673003" y="3334382"/>
            <a:ext cx="2587327" cy="87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52" y="262994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931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634893" y="299030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pic>
        <p:nvPicPr>
          <p:cNvPr id="1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63" y="3374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51" y="3453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6629304" y="3734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pic>
        <p:nvPicPr>
          <p:cNvPr id="2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59" y="471472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47" y="479410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6630900" y="507508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cxnSp>
        <p:nvCxnSpPr>
          <p:cNvPr id="24" name="直線單箭頭接點 23"/>
          <p:cNvCxnSpPr>
            <a:stCxn id="10" idx="3"/>
            <a:endCxn id="17" idx="1"/>
          </p:cNvCxnSpPr>
          <p:nvPr/>
        </p:nvCxnSpPr>
        <p:spPr>
          <a:xfrm flipV="1">
            <a:off x="5906950" y="3094864"/>
            <a:ext cx="727943" cy="4933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" idx="3"/>
          </p:cNvCxnSpPr>
          <p:nvPr/>
        </p:nvCxnSpPr>
        <p:spPr>
          <a:xfrm>
            <a:off x="5906950" y="3588166"/>
            <a:ext cx="671302" cy="1045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21" idx="1"/>
          </p:cNvCxnSpPr>
          <p:nvPr/>
        </p:nvCxnSpPr>
        <p:spPr>
          <a:xfrm>
            <a:off x="5906950" y="3588166"/>
            <a:ext cx="667309" cy="13376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接點 1023"/>
          <p:cNvCxnSpPr/>
          <p:nvPr/>
        </p:nvCxnSpPr>
        <p:spPr>
          <a:xfrm>
            <a:off x="6924293" y="4077072"/>
            <a:ext cx="0" cy="504056"/>
          </a:xfrm>
          <a:prstGeom prst="line">
            <a:avLst/>
          </a:prstGeom>
          <a:ln w="127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165855" y="280563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PR(J) = </a:t>
            </a:r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2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33" y="459048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21" y="466986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983374" y="495085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19434" y="41464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PR(K) = </a:t>
            </a:r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10" y="402121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98" y="410059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5267451" y="438157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21" y="476577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09" y="484514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261862" y="512613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17" y="568280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05" y="576218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263458" y="604317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cxnSp>
        <p:nvCxnSpPr>
          <p:cNvPr id="43" name="直線單箭頭接點 42"/>
          <p:cNvCxnSpPr>
            <a:endCxn id="35" idx="1"/>
          </p:cNvCxnSpPr>
          <p:nvPr/>
        </p:nvCxnSpPr>
        <p:spPr>
          <a:xfrm flipV="1">
            <a:off x="4539508" y="4486138"/>
            <a:ext cx="727943" cy="4933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539508" y="4979440"/>
            <a:ext cx="671302" cy="1045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40" idx="1"/>
          </p:cNvCxnSpPr>
          <p:nvPr/>
        </p:nvCxnSpPr>
        <p:spPr>
          <a:xfrm>
            <a:off x="4573353" y="4985640"/>
            <a:ext cx="633464" cy="90830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551262" y="5415845"/>
            <a:ext cx="5589" cy="252028"/>
          </a:xfrm>
          <a:prstGeom prst="line">
            <a:avLst/>
          </a:prstGeom>
          <a:ln w="127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29" idx="1"/>
          </p:cNvCxnSpPr>
          <p:nvPr/>
        </p:nvCxnSpPr>
        <p:spPr>
          <a:xfrm>
            <a:off x="2616360" y="3374497"/>
            <a:ext cx="1310373" cy="14271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20868" y="3640445"/>
            <a:ext cx="375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PR(I) = (1-0.85) + 0.85*[(4/10)+(4/10)]</a:t>
            </a:r>
          </a:p>
          <a:p>
            <a:r>
              <a:rPr lang="en-US" altLang="zh-TW" dirty="0" smtClean="0"/>
              <a:t>          = </a:t>
            </a:r>
            <a:r>
              <a:rPr lang="en-US" altLang="zh-TW" dirty="0" smtClean="0">
                <a:solidFill>
                  <a:schemeClr val="accent2"/>
                </a:solidFill>
              </a:rPr>
              <a:t>0.83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2378" y="5858505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朋友越多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PeopleRank</a:t>
            </a:r>
            <a:r>
              <a:rPr lang="en-US" altLang="zh-TW" dirty="0" smtClean="0"/>
              <a:t> Value</a:t>
            </a:r>
            <a:r>
              <a:rPr lang="zh-TW" altLang="en-US" dirty="0" smtClean="0"/>
              <a:t>越高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0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Distributed </a:t>
            </a:r>
            <a:r>
              <a:rPr lang="en-US" altLang="zh-TW" dirty="0" err="1"/>
              <a:t>PeopleRank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Whenever </a:t>
            </a:r>
            <a:r>
              <a:rPr lang="en-US" altLang="zh-TW" sz="1800" dirty="0"/>
              <a:t>two neighbor nodes in </a:t>
            </a:r>
            <a:r>
              <a:rPr lang="en-US" altLang="zh-TW" sz="1800" dirty="0" smtClean="0"/>
              <a:t>the social </a:t>
            </a:r>
            <a:r>
              <a:rPr lang="en-US" altLang="zh-TW" sz="1800" dirty="0"/>
              <a:t>graph meet, </a:t>
            </a:r>
            <a:r>
              <a:rPr lang="en-US" altLang="zh-TW" sz="1800" dirty="0" smtClean="0"/>
              <a:t>they </a:t>
            </a:r>
            <a:r>
              <a:rPr lang="en-US" altLang="zh-TW" sz="1800" dirty="0"/>
              <a:t>exchange two pieces of information:</a:t>
            </a:r>
          </a:p>
          <a:p>
            <a:pPr marL="0" indent="0"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 their current </a:t>
            </a:r>
            <a:r>
              <a:rPr lang="en-US" altLang="zh-TW" sz="1800" i="1" dirty="0" err="1"/>
              <a:t>PeopleRank</a:t>
            </a:r>
            <a:r>
              <a:rPr lang="en-US" altLang="zh-TW" sz="1800" i="1" dirty="0"/>
              <a:t> </a:t>
            </a:r>
            <a:r>
              <a:rPr lang="en-US" altLang="zh-TW" sz="1800" dirty="0"/>
              <a:t>values;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(</a:t>
            </a:r>
            <a:r>
              <a:rPr lang="en-US" altLang="zh-TW" sz="1800" dirty="0"/>
              <a:t>ii) the number </a:t>
            </a:r>
            <a:r>
              <a:rPr lang="en-US" altLang="zh-TW" sz="1800" dirty="0" smtClean="0"/>
              <a:t>of social </a:t>
            </a:r>
            <a:r>
              <a:rPr lang="en-US" altLang="zh-TW" sz="1800" dirty="0"/>
              <a:t>graph neighbors they have.</a:t>
            </a:r>
            <a:endParaRPr lang="zh-TW" altLang="en-US" sz="1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660232" y="1916832"/>
            <a:ext cx="86409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212</Words>
  <Application>Microsoft Office PowerPoint</Application>
  <PresentationFormat>如螢幕大小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PeopleRank: Social Opportunistic Forwarding</vt:lpstr>
      <vt:lpstr>Algorithm</vt:lpstr>
      <vt:lpstr>Algorithm (cont.)</vt:lpstr>
      <vt:lpstr>Centralized PeopleRank</vt:lpstr>
      <vt:lpstr>12/18</vt:lpstr>
      <vt:lpstr>Centralized PeopleRank</vt:lpstr>
      <vt:lpstr>The PeopleRank Value</vt:lpstr>
      <vt:lpstr>The PeopleRank Value(cont.)</vt:lpstr>
      <vt:lpstr>Distributed PeopleRank</vt:lpstr>
      <vt:lpstr>Distributed PeopleRank Algo.</vt:lpstr>
      <vt:lpstr>Impact of damping factors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PeopleRank: Social Opportunistic Forwarding</dc:title>
  <dc:creator>Ellison</dc:creator>
  <cp:lastModifiedBy>Ellison</cp:lastModifiedBy>
  <cp:revision>18</cp:revision>
  <dcterms:created xsi:type="dcterms:W3CDTF">2013-12-16T07:43:16Z</dcterms:created>
  <dcterms:modified xsi:type="dcterms:W3CDTF">2013-12-18T08:24:41Z</dcterms:modified>
</cp:coreProperties>
</file>